
<file path=[Content_Types].xml><?xml version="1.0" encoding="utf-8"?>
<Types xmlns="http://schemas.openxmlformats.org/package/2006/content-types">
  <Default Extension="emf" ContentType="image/x-emf"/>
  <Default Extension="fntdata" ContentType="application/x-fontdata"/>
  <Default Extension="gif" ContentType="image/gif"/>
  <Default Extension="jpe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tags/tag3.xml" ContentType="application/vnd.openxmlformats-officedocument.presentationml.tags+xml"/>
  <Override PartName="/ppt/notesSlides/notesSlide16.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4"/>
  </p:sldMasterIdLst>
  <p:notesMasterIdLst>
    <p:notesMasterId r:id="rId101"/>
  </p:notesMasterIdLst>
  <p:sldIdLst>
    <p:sldId id="258" r:id="rId5"/>
    <p:sldId id="280" r:id="rId6"/>
    <p:sldId id="281" r:id="rId7"/>
    <p:sldId id="283" r:id="rId8"/>
    <p:sldId id="287" r:id="rId9"/>
    <p:sldId id="282" r:id="rId10"/>
    <p:sldId id="289" r:id="rId11"/>
    <p:sldId id="300" r:id="rId12"/>
    <p:sldId id="284" r:id="rId13"/>
    <p:sldId id="290" r:id="rId14"/>
    <p:sldId id="291" r:id="rId15"/>
    <p:sldId id="292" r:id="rId16"/>
    <p:sldId id="304" r:id="rId17"/>
    <p:sldId id="286" r:id="rId18"/>
    <p:sldId id="301" r:id="rId19"/>
    <p:sldId id="302" r:id="rId20"/>
    <p:sldId id="297" r:id="rId21"/>
    <p:sldId id="294" r:id="rId22"/>
    <p:sldId id="5954" r:id="rId23"/>
    <p:sldId id="305" r:id="rId24"/>
    <p:sldId id="293" r:id="rId25"/>
    <p:sldId id="299" r:id="rId26"/>
    <p:sldId id="295" r:id="rId27"/>
    <p:sldId id="5953" r:id="rId28"/>
    <p:sldId id="309" r:id="rId29"/>
    <p:sldId id="310" r:id="rId30"/>
    <p:sldId id="311" r:id="rId31"/>
    <p:sldId id="312" r:id="rId32"/>
    <p:sldId id="313" r:id="rId33"/>
    <p:sldId id="324" r:id="rId34"/>
    <p:sldId id="315" r:id="rId35"/>
    <p:sldId id="307" r:id="rId36"/>
    <p:sldId id="314" r:id="rId37"/>
    <p:sldId id="5970" r:id="rId38"/>
    <p:sldId id="317" r:id="rId39"/>
    <p:sldId id="318" r:id="rId40"/>
    <p:sldId id="320" r:id="rId41"/>
    <p:sldId id="327" r:id="rId42"/>
    <p:sldId id="328" r:id="rId43"/>
    <p:sldId id="5967" r:id="rId44"/>
    <p:sldId id="319" r:id="rId45"/>
    <p:sldId id="5950" r:id="rId46"/>
    <p:sldId id="5952" r:id="rId47"/>
    <p:sldId id="5951" r:id="rId48"/>
    <p:sldId id="5969" r:id="rId49"/>
    <p:sldId id="5958" r:id="rId50"/>
    <p:sldId id="5974" r:id="rId51"/>
    <p:sldId id="5975" r:id="rId52"/>
    <p:sldId id="5977" r:id="rId53"/>
    <p:sldId id="5976" r:id="rId54"/>
    <p:sldId id="5959" r:id="rId55"/>
    <p:sldId id="5961" r:id="rId56"/>
    <p:sldId id="5971" r:id="rId57"/>
    <p:sldId id="5972" r:id="rId58"/>
    <p:sldId id="5962" r:id="rId59"/>
    <p:sldId id="5965" r:id="rId60"/>
    <p:sldId id="5966" r:id="rId61"/>
    <p:sldId id="5978" r:id="rId62"/>
    <p:sldId id="268" r:id="rId63"/>
    <p:sldId id="322" r:id="rId64"/>
    <p:sldId id="323" r:id="rId65"/>
    <p:sldId id="1239" r:id="rId66"/>
    <p:sldId id="298" r:id="rId67"/>
    <p:sldId id="715" r:id="rId68"/>
    <p:sldId id="700" r:id="rId69"/>
    <p:sldId id="714" r:id="rId70"/>
    <p:sldId id="296" r:id="rId71"/>
    <p:sldId id="713" r:id="rId72"/>
    <p:sldId id="683" r:id="rId73"/>
    <p:sldId id="684" r:id="rId74"/>
    <p:sldId id="685" r:id="rId75"/>
    <p:sldId id="686" r:id="rId76"/>
    <p:sldId id="712" r:id="rId77"/>
    <p:sldId id="697" r:id="rId78"/>
    <p:sldId id="276" r:id="rId79"/>
    <p:sldId id="257" r:id="rId80"/>
    <p:sldId id="277" r:id="rId81"/>
    <p:sldId id="256" r:id="rId82"/>
    <p:sldId id="278" r:id="rId83"/>
    <p:sldId id="279" r:id="rId84"/>
    <p:sldId id="274" r:id="rId85"/>
    <p:sldId id="275" r:id="rId86"/>
    <p:sldId id="272" r:id="rId87"/>
    <p:sldId id="273" r:id="rId88"/>
    <p:sldId id="259" r:id="rId89"/>
    <p:sldId id="260" r:id="rId90"/>
    <p:sldId id="261" r:id="rId91"/>
    <p:sldId id="262" r:id="rId92"/>
    <p:sldId id="263" r:id="rId93"/>
    <p:sldId id="264" r:id="rId94"/>
    <p:sldId id="265" r:id="rId95"/>
    <p:sldId id="266" r:id="rId96"/>
    <p:sldId id="267" r:id="rId97"/>
    <p:sldId id="269" r:id="rId98"/>
    <p:sldId id="270" r:id="rId99"/>
    <p:sldId id="271" r:id="rId100"/>
  </p:sldIdLst>
  <p:sldSz cx="12192000" cy="6858000"/>
  <p:notesSz cx="6858000" cy="9144000"/>
  <p:embeddedFontLst>
    <p:embeddedFont>
      <p:font typeface="Calibri" panose="020F0502020204030204" pitchFamily="34" charset="0"/>
      <p:regular r:id="rId102"/>
      <p:bold r:id="rId103"/>
      <p:italic r:id="rId104"/>
      <p:boldItalic r:id="rId105"/>
    </p:embeddedFont>
    <p:embeddedFont>
      <p:font typeface="Fago Pro" panose="020B0604020202020204" charset="0"/>
      <p:regular r:id="rId106"/>
      <p:bold r:id="rId107"/>
      <p:italic r:id="rId108"/>
      <p:boldItalic r:id="rId109"/>
    </p:embeddedFont>
  </p:embeddedFontLst>
  <p:defaultTex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CCF00"/>
    <a:srgbClr val="2DC6F4"/>
    <a:srgbClr val="009EE0"/>
    <a:srgbClr val="00AEEF"/>
    <a:srgbClr val="1ACBF7"/>
    <a:srgbClr val="E3E3E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 uri="{1BD7E111-0CB8-44D6-8891-C1BB2F81B7CC}">
      <p1710:readonlyRecommended xmlns:p1710="http://schemas.microsoft.com/office/powerpoint/2017/10/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141E9B-7FE9-438F-83DD-935C29947E2E}" v="4" dt="2022-12-13T13:08:31.200"/>
  </p1510:revLst>
</p1510:revInfo>
</file>

<file path=ppt/tableStyles.xml><?xml version="1.0" encoding="utf-8"?>
<a:tblStyleLst xmlns:a="http://schemas.openxmlformats.org/drawingml/2006/main" def="{5C22544A-7EE6-4342-B048-85BDC9FD1C3A}">
  <a:tblStyle styleId="{5C22544A-7EE6-4342-B048-85BDC9FD1C3A}" styleName="Mittlere Formatvorlage 2 - Akz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481" autoAdjust="0"/>
    <p:restoredTop sz="88484" autoAdjust="0"/>
  </p:normalViewPr>
  <p:slideViewPr>
    <p:cSldViewPr snapToGrid="0">
      <p:cViewPr varScale="1">
        <p:scale>
          <a:sx n="101" d="100"/>
          <a:sy n="101" d="100"/>
        </p:scale>
        <p:origin x="678"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12" Type="http://schemas.openxmlformats.org/officeDocument/2006/relationships/theme" Target="theme/theme1.xml"/><Relationship Id="rId16" Type="http://schemas.openxmlformats.org/officeDocument/2006/relationships/slide" Target="slides/slide12.xml"/><Relationship Id="rId107" Type="http://schemas.openxmlformats.org/officeDocument/2006/relationships/font" Target="fonts/font6.fntdata"/><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font" Target="fonts/font1.fntdata"/><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113" Type="http://schemas.openxmlformats.org/officeDocument/2006/relationships/tableStyles" Target="tableStyles.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font" Target="fonts/font2.fntdata"/><Relationship Id="rId108" Type="http://schemas.openxmlformats.org/officeDocument/2006/relationships/font" Target="fonts/font7.fntdata"/><Relationship Id="rId54" Type="http://schemas.openxmlformats.org/officeDocument/2006/relationships/slide" Target="slides/slide50.xml"/><Relationship Id="rId70" Type="http://schemas.openxmlformats.org/officeDocument/2006/relationships/slide" Target="slides/slide66.xml"/><Relationship Id="rId75" Type="http://schemas.openxmlformats.org/officeDocument/2006/relationships/slide" Target="slides/slide71.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6" Type="http://schemas.openxmlformats.org/officeDocument/2006/relationships/font" Target="fonts/font5.fntdata"/><Relationship Id="rId114" Type="http://schemas.microsoft.com/office/2015/10/relationships/revisionInfo" Target="revisionInfo.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font" Target="fonts/font8.fntdata"/><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font" Target="fonts/font3.fntdata"/><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presProps" Target="presProps.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font" Target="fonts/font4.fntdata"/><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de-DE" dirty="0"/>
          </a:p>
        </p:txBody>
      </p:sp>
      <p:sp>
        <p:nvSpPr>
          <p:cNvPr id="3" name="Datumsplatzhalt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AA609D-33A1-49C1-99CD-9DA0D02D59BC}" type="datetimeFigureOut">
              <a:rPr lang="de-DE" smtClean="0"/>
              <a:t>13.12.2022</a:t>
            </a:fld>
            <a:endParaRPr lang="de-DE" dirty="0"/>
          </a:p>
        </p:txBody>
      </p:sp>
      <p:sp>
        <p:nvSpPr>
          <p:cNvPr id="4" name="Folienbildplatzhalt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de-DE" dirty="0"/>
          </a:p>
        </p:txBody>
      </p:sp>
      <p:sp>
        <p:nvSpPr>
          <p:cNvPr id="5" name="Notizenplatzhalt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6" name="Fußzeilenplatzhalt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de-DE" dirty="0"/>
          </a:p>
        </p:txBody>
      </p:sp>
      <p:sp>
        <p:nvSpPr>
          <p:cNvPr id="7" name="Foliennummernplatzhalt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CC4DAAC-953A-4DDC-ADA9-6566D2D0868D}" type="slidenum">
              <a:rPr lang="de-DE" smtClean="0"/>
              <a:t>‹Nr.›</a:t>
            </a:fld>
            <a:endParaRPr lang="de-DE" dirty="0"/>
          </a:p>
        </p:txBody>
      </p:sp>
    </p:spTree>
    <p:extLst>
      <p:ext uri="{BB962C8B-B14F-4D97-AF65-F5344CB8AC3E}">
        <p14:creationId xmlns:p14="http://schemas.microsoft.com/office/powerpoint/2010/main" val="2353104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err="1"/>
              <a:t>If</a:t>
            </a:r>
            <a:r>
              <a:rPr lang="de-DE" dirty="0"/>
              <a:t> a </a:t>
            </a:r>
            <a:r>
              <a:rPr lang="de-DE" dirty="0" err="1"/>
              <a:t>customer</a:t>
            </a:r>
            <a:r>
              <a:rPr lang="de-DE" dirty="0"/>
              <a:t> </a:t>
            </a:r>
            <a:r>
              <a:rPr lang="de-DE" dirty="0" err="1"/>
              <a:t>doesn‘t</a:t>
            </a:r>
            <a:r>
              <a:rPr lang="de-DE" dirty="0"/>
              <a:t> </a:t>
            </a:r>
            <a:r>
              <a:rPr lang="de-DE" dirty="0" err="1"/>
              <a:t>need</a:t>
            </a:r>
            <a:r>
              <a:rPr lang="de-DE" dirty="0"/>
              <a:t> a </a:t>
            </a:r>
            <a:r>
              <a:rPr lang="de-DE" dirty="0" err="1"/>
              <a:t>electric</a:t>
            </a:r>
            <a:r>
              <a:rPr lang="de-DE" dirty="0"/>
              <a:t> </a:t>
            </a:r>
            <a:r>
              <a:rPr lang="de-DE" dirty="0" err="1"/>
              <a:t>gripper</a:t>
            </a:r>
            <a:r>
              <a:rPr lang="de-DE" dirty="0"/>
              <a:t> </a:t>
            </a:r>
            <a:r>
              <a:rPr lang="de-DE" dirty="0" err="1"/>
              <a:t>to</a:t>
            </a:r>
            <a:r>
              <a:rPr lang="de-DE" dirty="0"/>
              <a:t> </a:t>
            </a:r>
            <a:r>
              <a:rPr lang="de-DE" dirty="0" err="1"/>
              <a:t>solve</a:t>
            </a:r>
            <a:r>
              <a:rPr lang="de-DE" dirty="0"/>
              <a:t> </a:t>
            </a:r>
            <a:r>
              <a:rPr lang="de-DE" dirty="0" err="1"/>
              <a:t>his</a:t>
            </a:r>
            <a:r>
              <a:rPr lang="de-DE" dirty="0"/>
              <a:t> </a:t>
            </a:r>
            <a:r>
              <a:rPr lang="de-DE" dirty="0" err="1"/>
              <a:t>problem</a:t>
            </a:r>
            <a:r>
              <a:rPr lang="de-DE" dirty="0"/>
              <a:t>, do not </a:t>
            </a:r>
            <a:r>
              <a:rPr lang="de-DE" dirty="0" err="1"/>
              <a:t>try</a:t>
            </a:r>
            <a:r>
              <a:rPr lang="de-DE" dirty="0"/>
              <a:t> </a:t>
            </a:r>
            <a:r>
              <a:rPr lang="de-DE" dirty="0" err="1"/>
              <a:t>it!</a:t>
            </a:r>
            <a:endParaRPr lang="de-DE" dirty="0"/>
          </a:p>
          <a:p>
            <a:r>
              <a:rPr lang="de-DE" dirty="0"/>
              <a:t>Sell </a:t>
            </a:r>
            <a:r>
              <a:rPr lang="de-DE" dirty="0" err="1"/>
              <a:t>pneumatics</a:t>
            </a:r>
            <a:r>
              <a:rPr lang="de-DE" dirty="0"/>
              <a:t>. </a:t>
            </a:r>
            <a:r>
              <a:rPr lang="de-DE" dirty="0" err="1"/>
              <a:t>It</a:t>
            </a:r>
            <a:r>
              <a:rPr lang="de-DE" dirty="0"/>
              <a:t> </a:t>
            </a:r>
            <a:r>
              <a:rPr lang="de-DE" dirty="0" err="1"/>
              <a:t>is</a:t>
            </a:r>
            <a:r>
              <a:rPr lang="de-DE" dirty="0"/>
              <a:t> </a:t>
            </a:r>
            <a:r>
              <a:rPr lang="de-DE" dirty="0" err="1"/>
              <a:t>cheaper</a:t>
            </a:r>
            <a:r>
              <a:rPr lang="de-DE" dirty="0"/>
              <a:t> and </a:t>
            </a:r>
            <a:r>
              <a:rPr lang="de-DE" dirty="0" err="1"/>
              <a:t>easier</a:t>
            </a:r>
            <a:r>
              <a:rPr lang="de-DE" dirty="0"/>
              <a:t>.</a:t>
            </a:r>
            <a:endParaRPr lang="en-US" dirty="0"/>
          </a:p>
        </p:txBody>
      </p:sp>
      <p:sp>
        <p:nvSpPr>
          <p:cNvPr id="4" name="Foliennummernplatzhalter 3"/>
          <p:cNvSpPr>
            <a:spLocks noGrp="1"/>
          </p:cNvSpPr>
          <p:nvPr>
            <p:ph type="sldNum" sz="quarter" idx="5"/>
          </p:nvPr>
        </p:nvSpPr>
        <p:spPr/>
        <p:txBody>
          <a:bodyPr/>
          <a:lstStyle/>
          <a:p>
            <a:fld id="{DCC4DAAC-953A-4DDC-ADA9-6566D2D0868D}" type="slidenum">
              <a:rPr lang="de-DE" smtClean="0"/>
              <a:t>3</a:t>
            </a:fld>
            <a:endParaRPr lang="de-DE" dirty="0"/>
          </a:p>
        </p:txBody>
      </p:sp>
    </p:spTree>
    <p:extLst>
      <p:ext uri="{BB962C8B-B14F-4D97-AF65-F5344CB8AC3E}">
        <p14:creationId xmlns:p14="http://schemas.microsoft.com/office/powerpoint/2010/main" val="25919798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err="1"/>
              <a:t>Derived</a:t>
            </a:r>
            <a:r>
              <a:rPr lang="de-DE" dirty="0"/>
              <a:t> </a:t>
            </a:r>
            <a:r>
              <a:rPr lang="de-DE" dirty="0" err="1"/>
              <a:t>from</a:t>
            </a:r>
            <a:r>
              <a:rPr lang="de-DE" dirty="0"/>
              <a:t> </a:t>
            </a:r>
            <a:r>
              <a:rPr lang="de-DE" dirty="0" err="1"/>
              <a:t>our</a:t>
            </a:r>
            <a:r>
              <a:rPr lang="de-DE" dirty="0"/>
              <a:t> </a:t>
            </a:r>
            <a:r>
              <a:rPr lang="de-DE" dirty="0" err="1"/>
              <a:t>business</a:t>
            </a:r>
            <a:r>
              <a:rPr lang="de-DE" dirty="0"/>
              <a:t> </a:t>
            </a:r>
            <a:r>
              <a:rPr lang="de-DE" dirty="0" err="1"/>
              <a:t>unit</a:t>
            </a:r>
            <a:r>
              <a:rPr lang="de-DE" dirty="0"/>
              <a:t> </a:t>
            </a:r>
            <a:r>
              <a:rPr lang="de-DE" dirty="0" err="1"/>
              <a:t>strategy</a:t>
            </a:r>
            <a:r>
              <a:rPr lang="de-DE" dirty="0"/>
              <a:t>. First time </a:t>
            </a:r>
            <a:r>
              <a:rPr lang="de-DE" dirty="0" err="1"/>
              <a:t>officially</a:t>
            </a:r>
            <a:r>
              <a:rPr lang="de-DE" dirty="0"/>
              <a:t> </a:t>
            </a:r>
            <a:r>
              <a:rPr lang="de-DE" dirty="0" err="1"/>
              <a:t>communicated</a:t>
            </a:r>
            <a:r>
              <a:rPr lang="de-DE" dirty="0"/>
              <a:t> but </a:t>
            </a:r>
            <a:r>
              <a:rPr lang="de-DE" dirty="0" err="1"/>
              <a:t>more</a:t>
            </a:r>
            <a:r>
              <a:rPr lang="de-DE" dirty="0"/>
              <a:t> in </a:t>
            </a:r>
            <a:r>
              <a:rPr lang="de-DE" dirty="0" err="1"/>
              <a:t>the</a:t>
            </a:r>
            <a:r>
              <a:rPr lang="de-DE" dirty="0"/>
              <a:t> </a:t>
            </a:r>
            <a:r>
              <a:rPr lang="de-DE" dirty="0" err="1"/>
              <a:t>background</a:t>
            </a:r>
            <a:endParaRPr lang="de-DE" dirty="0"/>
          </a:p>
          <a:p>
            <a:r>
              <a:rPr lang="de-DE" dirty="0" err="1"/>
              <a:t>Examples</a:t>
            </a:r>
            <a:r>
              <a:rPr lang="de-DE" dirty="0"/>
              <a:t> </a:t>
            </a:r>
            <a:r>
              <a:rPr lang="de-DE" dirty="0" err="1"/>
              <a:t>for</a:t>
            </a:r>
            <a:r>
              <a:rPr lang="de-DE" dirty="0"/>
              <a:t> L4 </a:t>
            </a:r>
            <a:r>
              <a:rPr lang="de-DE" dirty="0" err="1"/>
              <a:t>or</a:t>
            </a:r>
            <a:r>
              <a:rPr lang="de-DE" dirty="0"/>
              <a:t> L5: 2d </a:t>
            </a:r>
            <a:r>
              <a:rPr lang="de-DE" dirty="0" err="1"/>
              <a:t>grasping</a:t>
            </a:r>
            <a:r>
              <a:rPr lang="de-DE" dirty="0"/>
              <a:t> kit, </a:t>
            </a:r>
            <a:r>
              <a:rPr lang="de-DE" dirty="0" err="1"/>
              <a:t>iTendo</a:t>
            </a:r>
            <a:r>
              <a:rPr lang="de-DE" dirty="0"/>
              <a:t> pro</a:t>
            </a:r>
          </a:p>
          <a:p>
            <a:endParaRPr lang="en-US" dirty="0"/>
          </a:p>
        </p:txBody>
      </p:sp>
      <p:sp>
        <p:nvSpPr>
          <p:cNvPr id="4" name="Foliennummernplatzhalter 3"/>
          <p:cNvSpPr>
            <a:spLocks noGrp="1"/>
          </p:cNvSpPr>
          <p:nvPr>
            <p:ph type="sldNum" sz="quarter" idx="5"/>
          </p:nvPr>
        </p:nvSpPr>
        <p:spPr/>
        <p:txBody>
          <a:bodyPr/>
          <a:lstStyle/>
          <a:p>
            <a:fld id="{DCC4DAAC-953A-4DDC-ADA9-6566D2D0868D}" type="slidenum">
              <a:rPr lang="de-DE" smtClean="0"/>
              <a:t>4</a:t>
            </a:fld>
            <a:endParaRPr lang="de-DE" dirty="0"/>
          </a:p>
        </p:txBody>
      </p:sp>
    </p:spTree>
    <p:extLst>
      <p:ext uri="{BB962C8B-B14F-4D97-AF65-F5344CB8AC3E}">
        <p14:creationId xmlns:p14="http://schemas.microsoft.com/office/powerpoint/2010/main" val="9670021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en-US" dirty="0"/>
          </a:p>
        </p:txBody>
      </p:sp>
      <p:sp>
        <p:nvSpPr>
          <p:cNvPr id="4" name="Foliennummernplatzhalter 3"/>
          <p:cNvSpPr>
            <a:spLocks noGrp="1"/>
          </p:cNvSpPr>
          <p:nvPr>
            <p:ph type="sldNum" sz="quarter" idx="5"/>
          </p:nvPr>
        </p:nvSpPr>
        <p:spPr/>
        <p:txBody>
          <a:bodyPr/>
          <a:lstStyle/>
          <a:p>
            <a:fld id="{DCC4DAAC-953A-4DDC-ADA9-6566D2D0868D}" type="slidenum">
              <a:rPr lang="de-DE" smtClean="0"/>
              <a:t>5</a:t>
            </a:fld>
            <a:endParaRPr lang="de-DE" dirty="0"/>
          </a:p>
        </p:txBody>
      </p:sp>
    </p:spTree>
    <p:extLst>
      <p:ext uri="{BB962C8B-B14F-4D97-AF65-F5344CB8AC3E}">
        <p14:creationId xmlns:p14="http://schemas.microsoft.com/office/powerpoint/2010/main" val="39595090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err="1"/>
              <a:t>We</a:t>
            </a:r>
            <a:r>
              <a:rPr lang="de-DE" dirty="0"/>
              <a:t> will check </a:t>
            </a:r>
            <a:r>
              <a:rPr lang="de-DE" dirty="0" err="1"/>
              <a:t>remaining</a:t>
            </a:r>
            <a:r>
              <a:rPr lang="de-DE" dirty="0"/>
              <a:t> </a:t>
            </a:r>
            <a:r>
              <a:rPr lang="de-DE" dirty="0" err="1"/>
              <a:t>products</a:t>
            </a:r>
            <a:r>
              <a:rPr lang="de-DE" dirty="0"/>
              <a:t> </a:t>
            </a:r>
            <a:r>
              <a:rPr lang="de-DE" dirty="0" err="1"/>
              <a:t>very</a:t>
            </a:r>
            <a:r>
              <a:rPr lang="de-DE" dirty="0"/>
              <a:t> </a:t>
            </a:r>
            <a:r>
              <a:rPr lang="de-DE" dirty="0" err="1"/>
              <a:t>detailed</a:t>
            </a:r>
            <a:r>
              <a:rPr lang="de-DE" dirty="0"/>
              <a:t> </a:t>
            </a:r>
            <a:r>
              <a:rPr lang="de-DE" dirty="0" err="1"/>
              <a:t>every</a:t>
            </a:r>
            <a:r>
              <a:rPr lang="de-DE" dirty="0"/>
              <a:t> </a:t>
            </a:r>
            <a:r>
              <a:rPr lang="de-DE" dirty="0" err="1"/>
              <a:t>year</a:t>
            </a:r>
            <a:r>
              <a:rPr lang="de-DE" dirty="0"/>
              <a:t> and </a:t>
            </a:r>
            <a:r>
              <a:rPr lang="de-DE" dirty="0" err="1"/>
              <a:t>decide</a:t>
            </a:r>
            <a:r>
              <a:rPr lang="de-DE" dirty="0"/>
              <a:t> on </a:t>
            </a:r>
            <a:r>
              <a:rPr lang="de-DE" dirty="0" err="1"/>
              <a:t>continuation</a:t>
            </a:r>
            <a:endParaRPr lang="de-DE" dirty="0"/>
          </a:p>
          <a:p>
            <a:r>
              <a:rPr lang="de-DE" dirty="0"/>
              <a:t>Next </a:t>
            </a:r>
            <a:r>
              <a:rPr lang="de-DE" dirty="0" err="1"/>
              <a:t>step</a:t>
            </a:r>
            <a:r>
              <a:rPr lang="de-DE" dirty="0"/>
              <a:t> will </a:t>
            </a:r>
            <a:r>
              <a:rPr lang="de-DE" dirty="0" err="1"/>
              <a:t>be</a:t>
            </a:r>
            <a:r>
              <a:rPr lang="de-DE" dirty="0"/>
              <a:t> </a:t>
            </a:r>
            <a:r>
              <a:rPr lang="de-DE" dirty="0" err="1"/>
              <a:t>reducing</a:t>
            </a:r>
            <a:r>
              <a:rPr lang="de-DE" dirty="0"/>
              <a:t> </a:t>
            </a:r>
            <a:r>
              <a:rPr lang="de-DE" dirty="0" err="1"/>
              <a:t>visibility</a:t>
            </a:r>
            <a:r>
              <a:rPr lang="de-DE" dirty="0"/>
              <a:t> </a:t>
            </a:r>
            <a:r>
              <a:rPr lang="de-DE" dirty="0" err="1"/>
              <a:t>of</a:t>
            </a:r>
            <a:r>
              <a:rPr lang="de-DE" dirty="0"/>
              <a:t> </a:t>
            </a:r>
            <a:r>
              <a:rPr lang="de-DE" dirty="0" err="1"/>
              <a:t>old</a:t>
            </a:r>
            <a:r>
              <a:rPr lang="de-DE" dirty="0"/>
              <a:t> </a:t>
            </a:r>
            <a:r>
              <a:rPr lang="de-DE" dirty="0" err="1"/>
              <a:t>generation</a:t>
            </a:r>
            <a:r>
              <a:rPr lang="de-DE" dirty="0"/>
              <a:t> </a:t>
            </a:r>
            <a:r>
              <a:rPr lang="de-DE" dirty="0" err="1"/>
              <a:t>products</a:t>
            </a:r>
            <a:r>
              <a:rPr lang="de-DE" dirty="0"/>
              <a:t> (</a:t>
            </a:r>
            <a:r>
              <a:rPr lang="de-DE" dirty="0" err="1"/>
              <a:t>earliest</a:t>
            </a:r>
            <a:r>
              <a:rPr lang="de-DE" dirty="0"/>
              <a:t> </a:t>
            </a:r>
            <a:r>
              <a:rPr lang="de-DE" dirty="0" err="1"/>
              <a:t>next</a:t>
            </a:r>
            <a:r>
              <a:rPr lang="de-DE" dirty="0"/>
              <a:t> </a:t>
            </a:r>
            <a:r>
              <a:rPr lang="de-DE" dirty="0" err="1"/>
              <a:t>year</a:t>
            </a:r>
            <a:r>
              <a:rPr lang="de-DE" dirty="0"/>
              <a:t>)</a:t>
            </a:r>
            <a:endParaRPr lang="en-US" dirty="0"/>
          </a:p>
        </p:txBody>
      </p:sp>
      <p:sp>
        <p:nvSpPr>
          <p:cNvPr id="4" name="Foliennummernplatzhalter 3"/>
          <p:cNvSpPr>
            <a:spLocks noGrp="1"/>
          </p:cNvSpPr>
          <p:nvPr>
            <p:ph type="sldNum" sz="quarter" idx="5"/>
          </p:nvPr>
        </p:nvSpPr>
        <p:spPr/>
        <p:txBody>
          <a:bodyPr/>
          <a:lstStyle/>
          <a:p>
            <a:fld id="{DCC4DAAC-953A-4DDC-ADA9-6566D2D0868D}" type="slidenum">
              <a:rPr lang="de-DE" smtClean="0"/>
              <a:t>6</a:t>
            </a:fld>
            <a:endParaRPr lang="de-DE" dirty="0"/>
          </a:p>
        </p:txBody>
      </p:sp>
    </p:spTree>
    <p:extLst>
      <p:ext uri="{BB962C8B-B14F-4D97-AF65-F5344CB8AC3E}">
        <p14:creationId xmlns:p14="http://schemas.microsoft.com/office/powerpoint/2010/main" val="31296766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err="1"/>
              <a:t>Creation</a:t>
            </a:r>
            <a:r>
              <a:rPr lang="de-DE" dirty="0"/>
              <a:t> </a:t>
            </a:r>
            <a:r>
              <a:rPr lang="de-DE" dirty="0" err="1"/>
              <a:t>is</a:t>
            </a:r>
            <a:r>
              <a:rPr lang="de-DE" dirty="0"/>
              <a:t> </a:t>
            </a:r>
            <a:r>
              <a:rPr lang="de-DE" dirty="0" err="1"/>
              <a:t>based</a:t>
            </a:r>
            <a:r>
              <a:rPr lang="de-DE" dirty="0"/>
              <a:t> on </a:t>
            </a:r>
            <a:r>
              <a:rPr lang="de-DE" dirty="0" err="1"/>
              <a:t>the</a:t>
            </a:r>
            <a:r>
              <a:rPr lang="de-DE" dirty="0"/>
              <a:t> </a:t>
            </a:r>
            <a:r>
              <a:rPr lang="de-DE" dirty="0" err="1"/>
              <a:t>interfaces</a:t>
            </a:r>
            <a:r>
              <a:rPr lang="de-DE" dirty="0"/>
              <a:t> </a:t>
            </a:r>
            <a:r>
              <a:rPr lang="de-DE" dirty="0" err="1"/>
              <a:t>supported</a:t>
            </a:r>
            <a:r>
              <a:rPr lang="de-DE" dirty="0"/>
              <a:t> </a:t>
            </a:r>
            <a:r>
              <a:rPr lang="de-DE" dirty="0" err="1"/>
              <a:t>by</a:t>
            </a:r>
            <a:r>
              <a:rPr lang="de-DE" dirty="0"/>
              <a:t> </a:t>
            </a:r>
            <a:r>
              <a:rPr lang="de-DE" dirty="0" err="1"/>
              <a:t>the</a:t>
            </a:r>
            <a:r>
              <a:rPr lang="de-DE" dirty="0"/>
              <a:t> </a:t>
            </a:r>
            <a:r>
              <a:rPr lang="de-DE" dirty="0" err="1"/>
              <a:t>most</a:t>
            </a:r>
            <a:r>
              <a:rPr lang="de-DE" dirty="0"/>
              <a:t> </a:t>
            </a:r>
            <a:r>
              <a:rPr lang="de-DE" dirty="0" err="1"/>
              <a:t>important</a:t>
            </a:r>
            <a:r>
              <a:rPr lang="de-DE" dirty="0"/>
              <a:t> PLC and </a:t>
            </a:r>
            <a:r>
              <a:rPr lang="de-DE" dirty="0" err="1"/>
              <a:t>robot</a:t>
            </a:r>
            <a:r>
              <a:rPr lang="de-DE" dirty="0"/>
              <a:t> </a:t>
            </a:r>
            <a:r>
              <a:rPr lang="de-DE" dirty="0" err="1"/>
              <a:t>manufacturers</a:t>
            </a:r>
            <a:endParaRPr lang="de-DE" dirty="0"/>
          </a:p>
          <a:p>
            <a:r>
              <a:rPr lang="de-DE" dirty="0"/>
              <a:t>USP </a:t>
            </a:r>
            <a:r>
              <a:rPr lang="de-DE" dirty="0" err="1"/>
              <a:t>against</a:t>
            </a:r>
            <a:r>
              <a:rPr lang="de-DE" dirty="0"/>
              <a:t> </a:t>
            </a:r>
            <a:r>
              <a:rPr lang="de-DE" dirty="0" err="1"/>
              <a:t>competitors</a:t>
            </a:r>
            <a:r>
              <a:rPr lang="de-DE" dirty="0"/>
              <a:t> (</a:t>
            </a:r>
            <a:r>
              <a:rPr lang="de-DE" dirty="0" err="1"/>
              <a:t>exception</a:t>
            </a:r>
            <a:r>
              <a:rPr lang="de-DE" dirty="0"/>
              <a:t> SMC </a:t>
            </a:r>
            <a:r>
              <a:rPr lang="de-DE" dirty="0" err="1"/>
              <a:t>with</a:t>
            </a:r>
            <a:r>
              <a:rPr lang="de-DE" dirty="0"/>
              <a:t> external </a:t>
            </a:r>
            <a:r>
              <a:rPr lang="de-DE" dirty="0" err="1"/>
              <a:t>controllers</a:t>
            </a:r>
            <a:r>
              <a:rPr lang="de-DE" dirty="0"/>
              <a:t>)</a:t>
            </a:r>
          </a:p>
          <a:p>
            <a:r>
              <a:rPr lang="de-DE" dirty="0"/>
              <a:t>Zimmer and </a:t>
            </a:r>
            <a:r>
              <a:rPr lang="de-DE" dirty="0" err="1"/>
              <a:t>Weiss</a:t>
            </a:r>
            <a:r>
              <a:rPr lang="de-DE" dirty="0"/>
              <a:t> </a:t>
            </a:r>
            <a:r>
              <a:rPr lang="de-DE" dirty="0" err="1"/>
              <a:t>are</a:t>
            </a:r>
            <a:r>
              <a:rPr lang="de-DE" dirty="0"/>
              <a:t> </a:t>
            </a:r>
            <a:r>
              <a:rPr lang="de-DE" dirty="0" err="1"/>
              <a:t>mainly</a:t>
            </a:r>
            <a:r>
              <a:rPr lang="de-DE" dirty="0"/>
              <a:t> </a:t>
            </a:r>
            <a:r>
              <a:rPr lang="de-DE" dirty="0" err="1"/>
              <a:t>focusing</a:t>
            </a:r>
            <a:r>
              <a:rPr lang="de-DE" dirty="0"/>
              <a:t> on IO-Link</a:t>
            </a:r>
            <a:endParaRPr lang="en-US" dirty="0"/>
          </a:p>
        </p:txBody>
      </p:sp>
      <p:sp>
        <p:nvSpPr>
          <p:cNvPr id="4" name="Foliennummernplatzhalter 3"/>
          <p:cNvSpPr>
            <a:spLocks noGrp="1"/>
          </p:cNvSpPr>
          <p:nvPr>
            <p:ph type="sldNum" sz="quarter" idx="5"/>
          </p:nvPr>
        </p:nvSpPr>
        <p:spPr/>
        <p:txBody>
          <a:bodyPr/>
          <a:lstStyle/>
          <a:p>
            <a:fld id="{DCC4DAAC-953A-4DDC-ADA9-6566D2D0868D}" type="slidenum">
              <a:rPr lang="de-DE" smtClean="0"/>
              <a:t>7</a:t>
            </a:fld>
            <a:endParaRPr lang="de-DE" dirty="0"/>
          </a:p>
        </p:txBody>
      </p:sp>
    </p:spTree>
    <p:extLst>
      <p:ext uri="{BB962C8B-B14F-4D97-AF65-F5344CB8AC3E}">
        <p14:creationId xmlns:p14="http://schemas.microsoft.com/office/powerpoint/2010/main" val="8589367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err="1"/>
              <a:t>Yearly</a:t>
            </a:r>
            <a:r>
              <a:rPr lang="de-DE" dirty="0"/>
              <a:t> </a:t>
            </a:r>
            <a:r>
              <a:rPr lang="de-DE" dirty="0" err="1"/>
              <a:t>reviewed</a:t>
            </a:r>
            <a:r>
              <a:rPr lang="de-DE" dirty="0"/>
              <a:t> </a:t>
            </a:r>
            <a:r>
              <a:rPr lang="de-DE" dirty="0" err="1"/>
              <a:t>strategy</a:t>
            </a:r>
            <a:r>
              <a:rPr lang="de-DE" dirty="0"/>
              <a:t>, </a:t>
            </a:r>
            <a:r>
              <a:rPr lang="de-DE" dirty="0" err="1"/>
              <a:t>focused</a:t>
            </a:r>
            <a:r>
              <a:rPr lang="de-DE" dirty="0"/>
              <a:t> on </a:t>
            </a:r>
            <a:r>
              <a:rPr lang="de-DE" dirty="0" err="1"/>
              <a:t>the</a:t>
            </a:r>
            <a:r>
              <a:rPr lang="de-DE" dirty="0"/>
              <a:t> easy-</a:t>
            </a:r>
            <a:r>
              <a:rPr lang="de-DE" dirty="0" err="1"/>
              <a:t>to</a:t>
            </a:r>
            <a:r>
              <a:rPr lang="de-DE" dirty="0"/>
              <a:t>-</a:t>
            </a:r>
            <a:r>
              <a:rPr lang="de-DE" dirty="0" err="1"/>
              <a:t>use</a:t>
            </a:r>
            <a:r>
              <a:rPr lang="de-DE" dirty="0"/>
              <a:t> </a:t>
            </a:r>
            <a:r>
              <a:rPr lang="de-DE" dirty="0" err="1"/>
              <a:t>robots</a:t>
            </a:r>
            <a:r>
              <a:rPr lang="de-DE" dirty="0"/>
              <a:t>/</a:t>
            </a:r>
            <a:r>
              <a:rPr lang="de-DE" dirty="0" err="1"/>
              <a:t>cobots</a:t>
            </a:r>
            <a:endParaRPr lang="de-DE" dirty="0"/>
          </a:p>
          <a:p>
            <a:r>
              <a:rPr lang="de-DE" dirty="0" err="1"/>
              <a:t>It</a:t>
            </a:r>
            <a:r>
              <a:rPr lang="de-DE" dirty="0"/>
              <a:t> </a:t>
            </a:r>
            <a:r>
              <a:rPr lang="de-DE" dirty="0" err="1"/>
              <a:t>makes</a:t>
            </a:r>
            <a:r>
              <a:rPr lang="de-DE" dirty="0"/>
              <a:t> sense </a:t>
            </a:r>
            <a:r>
              <a:rPr lang="de-DE" dirty="0" err="1"/>
              <a:t>to</a:t>
            </a:r>
            <a:r>
              <a:rPr lang="de-DE" dirty="0"/>
              <a:t> </a:t>
            </a:r>
            <a:r>
              <a:rPr lang="de-DE" dirty="0" err="1"/>
              <a:t>focus</a:t>
            </a:r>
            <a:r>
              <a:rPr lang="de-DE" dirty="0"/>
              <a:t> on </a:t>
            </a:r>
            <a:r>
              <a:rPr lang="de-DE" dirty="0" err="1"/>
              <a:t>the</a:t>
            </a:r>
            <a:r>
              <a:rPr lang="de-DE" dirty="0"/>
              <a:t> top </a:t>
            </a:r>
            <a:r>
              <a:rPr lang="de-DE" dirty="0" err="1"/>
              <a:t>robot</a:t>
            </a:r>
            <a:r>
              <a:rPr lang="de-DE" dirty="0"/>
              <a:t> </a:t>
            </a:r>
            <a:r>
              <a:rPr lang="de-DE" dirty="0" err="1"/>
              <a:t>manufacturers</a:t>
            </a:r>
            <a:endParaRPr lang="de-DE" dirty="0"/>
          </a:p>
          <a:p>
            <a:r>
              <a:rPr lang="de-DE" dirty="0"/>
              <a:t>The </a:t>
            </a:r>
            <a:r>
              <a:rPr lang="de-DE" dirty="0" err="1"/>
              <a:t>cobot</a:t>
            </a:r>
            <a:r>
              <a:rPr lang="de-DE" dirty="0"/>
              <a:t> markt </a:t>
            </a:r>
            <a:r>
              <a:rPr lang="de-DE" dirty="0" err="1"/>
              <a:t>is</a:t>
            </a:r>
            <a:r>
              <a:rPr lang="de-DE" dirty="0"/>
              <a:t> so </a:t>
            </a:r>
            <a:r>
              <a:rPr lang="de-DE" dirty="0" err="1"/>
              <a:t>dynamic</a:t>
            </a:r>
            <a:r>
              <a:rPr lang="de-DE" dirty="0"/>
              <a:t> and </a:t>
            </a:r>
            <a:r>
              <a:rPr lang="de-DE" dirty="0" err="1"/>
              <a:t>the</a:t>
            </a:r>
            <a:r>
              <a:rPr lang="de-DE" dirty="0"/>
              <a:t> </a:t>
            </a:r>
            <a:r>
              <a:rPr lang="de-DE" dirty="0" err="1"/>
              <a:t>costs</a:t>
            </a:r>
            <a:r>
              <a:rPr lang="de-DE" dirty="0"/>
              <a:t> </a:t>
            </a:r>
            <a:r>
              <a:rPr lang="de-DE" dirty="0" err="1"/>
              <a:t>are</a:t>
            </a:r>
            <a:r>
              <a:rPr lang="de-DE" dirty="0"/>
              <a:t> not </a:t>
            </a:r>
            <a:r>
              <a:rPr lang="de-DE" dirty="0" err="1"/>
              <a:t>to</a:t>
            </a:r>
            <a:r>
              <a:rPr lang="de-DE" dirty="0"/>
              <a:t> </a:t>
            </a:r>
            <a:r>
              <a:rPr lang="de-DE" dirty="0" err="1"/>
              <a:t>be</a:t>
            </a:r>
            <a:r>
              <a:rPr lang="de-DE" dirty="0"/>
              <a:t> </a:t>
            </a:r>
            <a:r>
              <a:rPr lang="de-DE" dirty="0" err="1"/>
              <a:t>underestimated</a:t>
            </a:r>
            <a:endParaRPr lang="en-US" dirty="0"/>
          </a:p>
        </p:txBody>
      </p:sp>
      <p:sp>
        <p:nvSpPr>
          <p:cNvPr id="4" name="Foliennummernplatzhalter 3"/>
          <p:cNvSpPr>
            <a:spLocks noGrp="1"/>
          </p:cNvSpPr>
          <p:nvPr>
            <p:ph type="sldNum" sz="quarter" idx="5"/>
          </p:nvPr>
        </p:nvSpPr>
        <p:spPr/>
        <p:txBody>
          <a:bodyPr/>
          <a:lstStyle/>
          <a:p>
            <a:fld id="{DCC4DAAC-953A-4DDC-ADA9-6566D2D0868D}" type="slidenum">
              <a:rPr lang="de-DE" smtClean="0"/>
              <a:t>8</a:t>
            </a:fld>
            <a:endParaRPr lang="de-DE" dirty="0"/>
          </a:p>
        </p:txBody>
      </p:sp>
    </p:spTree>
    <p:extLst>
      <p:ext uri="{BB962C8B-B14F-4D97-AF65-F5344CB8AC3E}">
        <p14:creationId xmlns:p14="http://schemas.microsoft.com/office/powerpoint/2010/main" val="35409470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err="1"/>
              <a:t>Compared</a:t>
            </a:r>
            <a:r>
              <a:rPr lang="de-DE" dirty="0"/>
              <a:t> </a:t>
            </a:r>
            <a:r>
              <a:rPr lang="de-DE" dirty="0" err="1"/>
              <a:t>to</a:t>
            </a:r>
            <a:r>
              <a:rPr lang="de-DE" dirty="0"/>
              <a:t> Zimmer, </a:t>
            </a:r>
            <a:r>
              <a:rPr lang="de-DE" dirty="0" err="1"/>
              <a:t>there</a:t>
            </a:r>
            <a:r>
              <a:rPr lang="de-DE" dirty="0"/>
              <a:t> </a:t>
            </a:r>
            <a:r>
              <a:rPr lang="de-DE" dirty="0" err="1"/>
              <a:t>is</a:t>
            </a:r>
            <a:r>
              <a:rPr lang="de-DE" dirty="0"/>
              <a:t> </a:t>
            </a:r>
            <a:r>
              <a:rPr lang="de-DE" dirty="0" err="1"/>
              <a:t>no</a:t>
            </a:r>
            <a:r>
              <a:rPr lang="de-DE" dirty="0"/>
              <a:t> </a:t>
            </a:r>
            <a:r>
              <a:rPr lang="de-DE" dirty="0" err="1"/>
              <a:t>other</a:t>
            </a:r>
            <a:r>
              <a:rPr lang="de-DE" dirty="0"/>
              <a:t> </a:t>
            </a:r>
            <a:r>
              <a:rPr lang="de-DE" dirty="0" err="1"/>
              <a:t>manufacturer</a:t>
            </a:r>
            <a:r>
              <a:rPr lang="de-DE" dirty="0"/>
              <a:t> on </a:t>
            </a:r>
            <a:r>
              <a:rPr lang="de-DE" dirty="0" err="1"/>
              <a:t>the</a:t>
            </a:r>
            <a:r>
              <a:rPr lang="de-DE" dirty="0"/>
              <a:t> </a:t>
            </a:r>
            <a:r>
              <a:rPr lang="de-DE" dirty="0" err="1"/>
              <a:t>market</a:t>
            </a:r>
            <a:r>
              <a:rPr lang="de-DE" dirty="0"/>
              <a:t> </a:t>
            </a:r>
            <a:r>
              <a:rPr lang="de-DE" dirty="0" err="1"/>
              <a:t>having</a:t>
            </a:r>
            <a:r>
              <a:rPr lang="de-DE" dirty="0"/>
              <a:t> such a </a:t>
            </a:r>
            <a:r>
              <a:rPr lang="de-DE" dirty="0" err="1"/>
              <a:t>range</a:t>
            </a:r>
            <a:r>
              <a:rPr lang="de-DE" dirty="0"/>
              <a:t> </a:t>
            </a:r>
            <a:r>
              <a:rPr lang="de-DE" dirty="0" err="1"/>
              <a:t>of</a:t>
            </a:r>
            <a:r>
              <a:rPr lang="de-DE" dirty="0"/>
              <a:t> </a:t>
            </a:r>
            <a:r>
              <a:rPr lang="de-DE" dirty="0" err="1"/>
              <a:t>electric</a:t>
            </a:r>
            <a:r>
              <a:rPr lang="de-DE" dirty="0"/>
              <a:t> </a:t>
            </a:r>
            <a:r>
              <a:rPr lang="de-DE" dirty="0" err="1"/>
              <a:t>grippers</a:t>
            </a:r>
            <a:r>
              <a:rPr lang="de-DE" dirty="0"/>
              <a:t> </a:t>
            </a:r>
            <a:r>
              <a:rPr lang="de-DE" dirty="0" err="1"/>
              <a:t>available</a:t>
            </a:r>
            <a:endParaRPr lang="en-US" dirty="0"/>
          </a:p>
        </p:txBody>
      </p:sp>
      <p:sp>
        <p:nvSpPr>
          <p:cNvPr id="4" name="Foliennummernplatzhalter 3"/>
          <p:cNvSpPr>
            <a:spLocks noGrp="1"/>
          </p:cNvSpPr>
          <p:nvPr>
            <p:ph type="sldNum" sz="quarter" idx="5"/>
          </p:nvPr>
        </p:nvSpPr>
        <p:spPr/>
        <p:txBody>
          <a:bodyPr/>
          <a:lstStyle/>
          <a:p>
            <a:fld id="{DCC4DAAC-953A-4DDC-ADA9-6566D2D0868D}" type="slidenum">
              <a:rPr lang="de-DE" smtClean="0"/>
              <a:t>13</a:t>
            </a:fld>
            <a:endParaRPr lang="de-DE" dirty="0"/>
          </a:p>
        </p:txBody>
      </p:sp>
    </p:spTree>
    <p:extLst>
      <p:ext uri="{BB962C8B-B14F-4D97-AF65-F5344CB8AC3E}">
        <p14:creationId xmlns:p14="http://schemas.microsoft.com/office/powerpoint/2010/main" val="30756927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USPs: absolut </a:t>
            </a:r>
            <a:r>
              <a:rPr lang="de-DE" dirty="0" err="1"/>
              <a:t>encoder</a:t>
            </a:r>
            <a:r>
              <a:rPr lang="de-DE" dirty="0"/>
              <a:t>, </a:t>
            </a:r>
            <a:r>
              <a:rPr lang="de-DE" dirty="0" err="1"/>
              <a:t>helical</a:t>
            </a:r>
            <a:r>
              <a:rPr lang="de-DE" dirty="0"/>
              <a:t> </a:t>
            </a:r>
            <a:r>
              <a:rPr lang="de-DE" dirty="0" err="1"/>
              <a:t>gear</a:t>
            </a:r>
            <a:r>
              <a:rPr lang="de-DE" dirty="0"/>
              <a:t> </a:t>
            </a:r>
            <a:r>
              <a:rPr lang="de-DE" dirty="0" err="1"/>
              <a:t>unit</a:t>
            </a:r>
            <a:r>
              <a:rPr lang="de-DE" dirty="0"/>
              <a:t>(</a:t>
            </a:r>
            <a:r>
              <a:rPr lang="de-DE" dirty="0" err="1"/>
              <a:t>mainly</a:t>
            </a:r>
            <a:r>
              <a:rPr lang="de-DE" dirty="0"/>
              <a:t> </a:t>
            </a:r>
            <a:r>
              <a:rPr lang="de-DE" dirty="0" err="1"/>
              <a:t>against</a:t>
            </a:r>
            <a:r>
              <a:rPr lang="de-DE" dirty="0"/>
              <a:t> Zimmer)</a:t>
            </a:r>
            <a:endParaRPr lang="en-US" dirty="0"/>
          </a:p>
        </p:txBody>
      </p:sp>
      <p:sp>
        <p:nvSpPr>
          <p:cNvPr id="4" name="Foliennummernplatzhalter 3"/>
          <p:cNvSpPr>
            <a:spLocks noGrp="1"/>
          </p:cNvSpPr>
          <p:nvPr>
            <p:ph type="sldNum" sz="quarter" idx="5"/>
          </p:nvPr>
        </p:nvSpPr>
        <p:spPr/>
        <p:txBody>
          <a:bodyPr/>
          <a:lstStyle/>
          <a:p>
            <a:fld id="{DCC4DAAC-953A-4DDC-ADA9-6566D2D0868D}" type="slidenum">
              <a:rPr lang="de-DE" smtClean="0"/>
              <a:t>14</a:t>
            </a:fld>
            <a:endParaRPr lang="de-DE" dirty="0"/>
          </a:p>
        </p:txBody>
      </p:sp>
    </p:spTree>
    <p:extLst>
      <p:ext uri="{BB962C8B-B14F-4D97-AF65-F5344CB8AC3E}">
        <p14:creationId xmlns:p14="http://schemas.microsoft.com/office/powerpoint/2010/main" val="24717007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en-US" dirty="0"/>
          </a:p>
        </p:txBody>
      </p:sp>
      <p:sp>
        <p:nvSpPr>
          <p:cNvPr id="4" name="Foliennummernplatzhalter 3"/>
          <p:cNvSpPr>
            <a:spLocks noGrp="1"/>
          </p:cNvSpPr>
          <p:nvPr>
            <p:ph type="sldNum" sz="quarter" idx="5"/>
          </p:nvPr>
        </p:nvSpPr>
        <p:spPr/>
        <p:txBody>
          <a:bodyPr/>
          <a:lstStyle/>
          <a:p>
            <a:fld id="{DCC4DAAC-953A-4DDC-ADA9-6566D2D0868D}" type="slidenum">
              <a:rPr lang="de-DE" smtClean="0"/>
              <a:t>31</a:t>
            </a:fld>
            <a:endParaRPr lang="de-DE" dirty="0"/>
          </a:p>
        </p:txBody>
      </p:sp>
    </p:spTree>
    <p:extLst>
      <p:ext uri="{BB962C8B-B14F-4D97-AF65-F5344CB8AC3E}">
        <p14:creationId xmlns:p14="http://schemas.microsoft.com/office/powerpoint/2010/main" val="28333114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en-US" dirty="0"/>
          </a:p>
        </p:txBody>
      </p:sp>
      <p:sp>
        <p:nvSpPr>
          <p:cNvPr id="4" name="Foliennummernplatzhalter 3"/>
          <p:cNvSpPr>
            <a:spLocks noGrp="1"/>
          </p:cNvSpPr>
          <p:nvPr>
            <p:ph type="sldNum" sz="quarter" idx="5"/>
          </p:nvPr>
        </p:nvSpPr>
        <p:spPr/>
        <p:txBody>
          <a:bodyPr/>
          <a:lstStyle/>
          <a:p>
            <a:fld id="{DCC4DAAC-953A-4DDC-ADA9-6566D2D0868D}" type="slidenum">
              <a:rPr lang="de-DE" smtClean="0"/>
              <a:t>40</a:t>
            </a:fld>
            <a:endParaRPr lang="de-DE" dirty="0"/>
          </a:p>
        </p:txBody>
      </p:sp>
    </p:spTree>
    <p:extLst>
      <p:ext uri="{BB962C8B-B14F-4D97-AF65-F5344CB8AC3E}">
        <p14:creationId xmlns:p14="http://schemas.microsoft.com/office/powerpoint/2010/main" val="36562528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en-US" dirty="0"/>
          </a:p>
        </p:txBody>
      </p:sp>
      <p:sp>
        <p:nvSpPr>
          <p:cNvPr id="4" name="Foliennummernplatzhalter 3"/>
          <p:cNvSpPr>
            <a:spLocks noGrp="1"/>
          </p:cNvSpPr>
          <p:nvPr>
            <p:ph type="sldNum" sz="quarter" idx="5"/>
          </p:nvPr>
        </p:nvSpPr>
        <p:spPr/>
        <p:txBody>
          <a:bodyPr/>
          <a:lstStyle/>
          <a:p>
            <a:fld id="{DCC4DAAC-953A-4DDC-ADA9-6566D2D0868D}" type="slidenum">
              <a:rPr lang="de-DE" smtClean="0"/>
              <a:t>51</a:t>
            </a:fld>
            <a:endParaRPr lang="de-DE" dirty="0"/>
          </a:p>
        </p:txBody>
      </p:sp>
    </p:spTree>
    <p:extLst>
      <p:ext uri="{BB962C8B-B14F-4D97-AF65-F5344CB8AC3E}">
        <p14:creationId xmlns:p14="http://schemas.microsoft.com/office/powerpoint/2010/main" val="10422219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en-US" dirty="0"/>
          </a:p>
        </p:txBody>
      </p:sp>
      <p:sp>
        <p:nvSpPr>
          <p:cNvPr id="4" name="Foliennummernplatzhalter 3"/>
          <p:cNvSpPr>
            <a:spLocks noGrp="1"/>
          </p:cNvSpPr>
          <p:nvPr>
            <p:ph type="sldNum" sz="quarter" idx="5"/>
          </p:nvPr>
        </p:nvSpPr>
        <p:spPr/>
        <p:txBody>
          <a:bodyPr/>
          <a:lstStyle/>
          <a:p>
            <a:fld id="{DCC4DAAC-953A-4DDC-ADA9-6566D2D0868D}" type="slidenum">
              <a:rPr lang="de-DE" smtClean="0"/>
              <a:t>52</a:t>
            </a:fld>
            <a:endParaRPr lang="de-DE" dirty="0"/>
          </a:p>
        </p:txBody>
      </p:sp>
    </p:spTree>
    <p:extLst>
      <p:ext uri="{BB962C8B-B14F-4D97-AF65-F5344CB8AC3E}">
        <p14:creationId xmlns:p14="http://schemas.microsoft.com/office/powerpoint/2010/main" val="11458824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err="1"/>
              <a:t>Please</a:t>
            </a:r>
            <a:r>
              <a:rPr lang="de-DE" dirty="0"/>
              <a:t> </a:t>
            </a:r>
            <a:r>
              <a:rPr lang="de-DE" dirty="0" err="1"/>
              <a:t>note</a:t>
            </a:r>
            <a:r>
              <a:rPr lang="de-DE" dirty="0"/>
              <a:t> </a:t>
            </a:r>
            <a:r>
              <a:rPr lang="de-DE" dirty="0" err="1"/>
              <a:t>that</a:t>
            </a:r>
            <a:r>
              <a:rPr lang="de-DE" dirty="0"/>
              <a:t> Zimmer </a:t>
            </a:r>
            <a:r>
              <a:rPr lang="de-DE" dirty="0" err="1"/>
              <a:t>force</a:t>
            </a:r>
            <a:r>
              <a:rPr lang="de-DE" dirty="0"/>
              <a:t> </a:t>
            </a:r>
            <a:r>
              <a:rPr lang="de-DE" dirty="0" err="1"/>
              <a:t>is</a:t>
            </a:r>
            <a:r>
              <a:rPr lang="de-DE" dirty="0"/>
              <a:t> </a:t>
            </a:r>
            <a:r>
              <a:rPr lang="de-DE" dirty="0" err="1"/>
              <a:t>sinking</a:t>
            </a:r>
            <a:r>
              <a:rPr lang="de-DE" dirty="0"/>
              <a:t> </a:t>
            </a:r>
            <a:r>
              <a:rPr lang="de-DE" dirty="0" err="1"/>
              <a:t>with</a:t>
            </a:r>
            <a:r>
              <a:rPr lang="de-DE" dirty="0"/>
              <a:t> </a:t>
            </a:r>
            <a:r>
              <a:rPr lang="de-DE" dirty="0" err="1"/>
              <a:t>longer</a:t>
            </a:r>
            <a:r>
              <a:rPr lang="de-DE" dirty="0"/>
              <a:t> </a:t>
            </a:r>
            <a:r>
              <a:rPr lang="de-DE" dirty="0" err="1"/>
              <a:t>fingers</a:t>
            </a:r>
            <a:endParaRPr lang="en-US" dirty="0"/>
          </a:p>
        </p:txBody>
      </p:sp>
      <p:sp>
        <p:nvSpPr>
          <p:cNvPr id="4" name="Foliennummernplatzhalter 3"/>
          <p:cNvSpPr>
            <a:spLocks noGrp="1"/>
          </p:cNvSpPr>
          <p:nvPr>
            <p:ph type="sldNum" sz="quarter" idx="5"/>
          </p:nvPr>
        </p:nvSpPr>
        <p:spPr/>
        <p:txBody>
          <a:bodyPr/>
          <a:lstStyle/>
          <a:p>
            <a:fld id="{DCC4DAAC-953A-4DDC-ADA9-6566D2D0868D}" type="slidenum">
              <a:rPr lang="de-DE" smtClean="0"/>
              <a:t>53</a:t>
            </a:fld>
            <a:endParaRPr lang="de-DE" dirty="0"/>
          </a:p>
        </p:txBody>
      </p:sp>
    </p:spTree>
    <p:extLst>
      <p:ext uri="{BB962C8B-B14F-4D97-AF65-F5344CB8AC3E}">
        <p14:creationId xmlns:p14="http://schemas.microsoft.com/office/powerpoint/2010/main" val="22650074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err="1"/>
              <a:t>Please</a:t>
            </a:r>
            <a:r>
              <a:rPr lang="de-DE" dirty="0"/>
              <a:t> </a:t>
            </a:r>
            <a:r>
              <a:rPr lang="de-DE" dirty="0" err="1"/>
              <a:t>note</a:t>
            </a:r>
            <a:r>
              <a:rPr lang="de-DE" dirty="0"/>
              <a:t> </a:t>
            </a:r>
            <a:r>
              <a:rPr lang="de-DE" dirty="0" err="1"/>
              <a:t>that</a:t>
            </a:r>
            <a:r>
              <a:rPr lang="de-DE" dirty="0"/>
              <a:t> Zimmer </a:t>
            </a:r>
            <a:r>
              <a:rPr lang="de-DE" dirty="0" err="1"/>
              <a:t>force</a:t>
            </a:r>
            <a:r>
              <a:rPr lang="de-DE" dirty="0"/>
              <a:t> </a:t>
            </a:r>
            <a:r>
              <a:rPr lang="de-DE" dirty="0" err="1"/>
              <a:t>is</a:t>
            </a:r>
            <a:r>
              <a:rPr lang="de-DE" dirty="0"/>
              <a:t> </a:t>
            </a:r>
            <a:r>
              <a:rPr lang="de-DE" dirty="0" err="1"/>
              <a:t>sinking</a:t>
            </a:r>
            <a:r>
              <a:rPr lang="de-DE" dirty="0"/>
              <a:t> </a:t>
            </a:r>
            <a:r>
              <a:rPr lang="de-DE" dirty="0" err="1"/>
              <a:t>with</a:t>
            </a:r>
            <a:r>
              <a:rPr lang="de-DE" dirty="0"/>
              <a:t> </a:t>
            </a:r>
            <a:r>
              <a:rPr lang="de-DE" dirty="0" err="1"/>
              <a:t>longer</a:t>
            </a:r>
            <a:r>
              <a:rPr lang="de-DE" dirty="0"/>
              <a:t> </a:t>
            </a:r>
            <a:r>
              <a:rPr lang="de-DE" dirty="0" err="1"/>
              <a:t>fingers</a:t>
            </a:r>
            <a:endParaRPr lang="en-US" dirty="0"/>
          </a:p>
        </p:txBody>
      </p:sp>
      <p:sp>
        <p:nvSpPr>
          <p:cNvPr id="4" name="Foliennummernplatzhalter 3"/>
          <p:cNvSpPr>
            <a:spLocks noGrp="1"/>
          </p:cNvSpPr>
          <p:nvPr>
            <p:ph type="sldNum" sz="quarter" idx="5"/>
          </p:nvPr>
        </p:nvSpPr>
        <p:spPr/>
        <p:txBody>
          <a:bodyPr/>
          <a:lstStyle/>
          <a:p>
            <a:fld id="{DCC4DAAC-953A-4DDC-ADA9-6566D2D0868D}" type="slidenum">
              <a:rPr lang="de-DE" smtClean="0"/>
              <a:t>54</a:t>
            </a:fld>
            <a:endParaRPr lang="de-DE" dirty="0"/>
          </a:p>
        </p:txBody>
      </p:sp>
    </p:spTree>
    <p:extLst>
      <p:ext uri="{BB962C8B-B14F-4D97-AF65-F5344CB8AC3E}">
        <p14:creationId xmlns:p14="http://schemas.microsoft.com/office/powerpoint/2010/main" val="19927548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en-US" dirty="0"/>
          </a:p>
        </p:txBody>
      </p:sp>
      <p:sp>
        <p:nvSpPr>
          <p:cNvPr id="4" name="Foliennummernplatzhalter 3"/>
          <p:cNvSpPr>
            <a:spLocks noGrp="1"/>
          </p:cNvSpPr>
          <p:nvPr>
            <p:ph type="sldNum" sz="quarter" idx="5"/>
          </p:nvPr>
        </p:nvSpPr>
        <p:spPr/>
        <p:txBody>
          <a:bodyPr/>
          <a:lstStyle/>
          <a:p>
            <a:fld id="{DCC4DAAC-953A-4DDC-ADA9-6566D2D0868D}" type="slidenum">
              <a:rPr lang="de-DE" smtClean="0"/>
              <a:t>62</a:t>
            </a:fld>
            <a:endParaRPr lang="de-DE" dirty="0"/>
          </a:p>
        </p:txBody>
      </p:sp>
    </p:spTree>
    <p:extLst>
      <p:ext uri="{BB962C8B-B14F-4D97-AF65-F5344CB8AC3E}">
        <p14:creationId xmlns:p14="http://schemas.microsoft.com/office/powerpoint/2010/main" val="24201329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10"/>
          </p:nvPr>
        </p:nvSpPr>
        <p:spPr/>
        <p:txBody>
          <a:bodyPr/>
          <a:lstStyle/>
          <a:p>
            <a:pPr marL="0" marR="0" lvl="0" indent="0" algn="r" defTabSz="457171" rtl="0" eaLnBrk="1" fontAlgn="auto" latinLnBrk="0" hangingPunct="1">
              <a:lnSpc>
                <a:spcPct val="100000"/>
              </a:lnSpc>
              <a:spcBef>
                <a:spcPts val="0"/>
              </a:spcBef>
              <a:spcAft>
                <a:spcPts val="0"/>
              </a:spcAft>
              <a:buClrTx/>
              <a:buSzTx/>
              <a:buFontTx/>
              <a:buNone/>
              <a:tabLst/>
              <a:defRPr/>
            </a:pPr>
            <a:fld id="{22E218C4-41A8-684B-AF4F-B9D499E35F6B}" type="slidenum">
              <a:rPr kumimoji="0" lang="de-D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171" rtl="0" eaLnBrk="1" fontAlgn="auto" latinLnBrk="0" hangingPunct="1">
                <a:lnSpc>
                  <a:spcPct val="100000"/>
                </a:lnSpc>
                <a:spcBef>
                  <a:spcPts val="0"/>
                </a:spcBef>
                <a:spcAft>
                  <a:spcPts val="0"/>
                </a:spcAft>
                <a:buClrTx/>
                <a:buSzTx/>
                <a:buFontTx/>
                <a:buNone/>
                <a:tabLst/>
                <a:defRPr/>
              </a:pPr>
              <a:t>63</a:t>
            </a:fld>
            <a:endParaRPr kumimoji="0" lang="de-DE"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166273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slideMaster" Target="../slideMasters/slideMaster1.xml"/><Relationship Id="rId1" Type="http://schemas.openxmlformats.org/officeDocument/2006/relationships/tags" Target="../tags/tag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slideMaster" Target="../slideMasters/slideMaster1.xml"/><Relationship Id="rId1" Type="http://schemas.openxmlformats.org/officeDocument/2006/relationships/tags" Target="../tags/tag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0" name="Textfeld 9">
            <a:extLst>
              <a:ext uri="{FF2B5EF4-FFF2-40B4-BE49-F238E27FC236}">
                <a16:creationId xmlns:a16="http://schemas.microsoft.com/office/drawing/2014/main" id="{78CC97A4-1A82-DEDB-CB65-650832807737}"/>
              </a:ext>
            </a:extLst>
          </p:cNvPr>
          <p:cNvSpPr txBox="1"/>
          <p:nvPr userDrawn="1"/>
        </p:nvSpPr>
        <p:spPr>
          <a:xfrm>
            <a:off x="658813" y="271886"/>
            <a:ext cx="2009083" cy="276999"/>
          </a:xfrm>
          <a:prstGeom prst="rect">
            <a:avLst/>
          </a:prstGeom>
          <a:noFill/>
        </p:spPr>
        <p:txBody>
          <a:bodyPr wrap="square" lIns="0" tIns="0" rIns="0" bIns="0" rtlCol="0">
            <a:spAutoFit/>
          </a:bodyPr>
          <a:lstStyle/>
          <a:p>
            <a:r>
              <a:rPr lang="de-DE" sz="1800" b="1" dirty="0">
                <a:solidFill>
                  <a:schemeClr val="bg2"/>
                </a:solidFill>
                <a:latin typeface="Fago Pro" panose="02000506040000020004" pitchFamily="50" charset="0"/>
              </a:rPr>
              <a:t>Agenda</a:t>
            </a:r>
          </a:p>
        </p:txBody>
      </p:sp>
      <p:sp>
        <p:nvSpPr>
          <p:cNvPr id="13" name="Textplatzhalter 12">
            <a:extLst>
              <a:ext uri="{FF2B5EF4-FFF2-40B4-BE49-F238E27FC236}">
                <a16:creationId xmlns:a16="http://schemas.microsoft.com/office/drawing/2014/main" id="{01ECF792-B14B-88A1-18F5-A6044518CCCA}"/>
              </a:ext>
            </a:extLst>
          </p:cNvPr>
          <p:cNvSpPr>
            <a:spLocks noGrp="1"/>
          </p:cNvSpPr>
          <p:nvPr>
            <p:ph type="body" sz="quarter" idx="13" hasCustomPrompt="1"/>
          </p:nvPr>
        </p:nvSpPr>
        <p:spPr>
          <a:xfrm>
            <a:off x="658813" y="779585"/>
            <a:ext cx="8937625" cy="5494215"/>
          </a:xfrm>
        </p:spPr>
        <p:txBody>
          <a:bodyPr/>
          <a:lstStyle>
            <a:lvl1pPr marL="633413" indent="-633413">
              <a:buFont typeface="+mj-lt"/>
              <a:buAutoNum type="arabicPeriod"/>
              <a:defRPr sz="3000" b="1">
                <a:latin typeface="Fago Pro" panose="02000506040000020004" pitchFamily="50" charset="0"/>
              </a:defRPr>
            </a:lvl1pPr>
            <a:lvl2pPr marL="785813" indent="-176213">
              <a:tabLst>
                <a:tab pos="652463" algn="l"/>
                <a:tab pos="809625" algn="l"/>
              </a:tabLst>
              <a:defRPr sz="2000">
                <a:latin typeface="Fago Pro" panose="02000506040000020004" pitchFamily="50" charset="0"/>
              </a:defRPr>
            </a:lvl2pPr>
            <a:lvl3pPr marL="1014413" indent="-246063">
              <a:defRPr sz="2000">
                <a:latin typeface="Fago Pro" panose="02000506040000020004" pitchFamily="50" charset="0"/>
              </a:defRPr>
            </a:lvl3pPr>
            <a:lvl4pPr marL="1219200" indent="-204788">
              <a:defRPr sz="2000">
                <a:latin typeface="Fago Pro" panose="02000506040000020004" pitchFamily="50" charset="0"/>
              </a:defRPr>
            </a:lvl4pPr>
            <a:lvl5pPr marL="1441450" indent="-233363">
              <a:defRPr sz="2000">
                <a:latin typeface="Fago Pro" panose="02000506040000020004" pitchFamily="50" charset="0"/>
              </a:defRPr>
            </a:lvl5pPr>
          </a:lstStyle>
          <a:p>
            <a:pPr lvl="0"/>
            <a:r>
              <a:rPr lang="de-DE" err="1"/>
              <a:t>Agendapunkt</a:t>
            </a:r>
            <a:r>
              <a:rPr lang="de-DE"/>
              <a:t> eins</a:t>
            </a:r>
          </a:p>
          <a:p>
            <a:pPr lvl="1"/>
            <a:r>
              <a:rPr lang="de-DE"/>
              <a:t>Zweite Ebene</a:t>
            </a:r>
          </a:p>
          <a:p>
            <a:pPr lvl="2"/>
            <a:r>
              <a:rPr lang="de-DE"/>
              <a:t>Dritte Ebene</a:t>
            </a:r>
          </a:p>
          <a:p>
            <a:pPr lvl="3"/>
            <a:r>
              <a:rPr lang="de-DE"/>
              <a:t>Vierte Ebene</a:t>
            </a:r>
          </a:p>
          <a:p>
            <a:pPr lvl="4"/>
            <a:r>
              <a:rPr lang="de-DE"/>
              <a:t>Fünfte Ebene</a:t>
            </a:r>
          </a:p>
        </p:txBody>
      </p:sp>
      <p:pic>
        <p:nvPicPr>
          <p:cNvPr id="5" name="Grafik 4">
            <a:extLst>
              <a:ext uri="{FF2B5EF4-FFF2-40B4-BE49-F238E27FC236}">
                <a16:creationId xmlns:a16="http://schemas.microsoft.com/office/drawing/2014/main" id="{AF40E45D-1310-95F1-0289-F373E713D316}"/>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030968" y="351118"/>
            <a:ext cx="1826070" cy="465835"/>
          </a:xfrm>
          <a:prstGeom prst="rect">
            <a:avLst/>
          </a:prstGeom>
        </p:spPr>
      </p:pic>
    </p:spTree>
    <p:extLst>
      <p:ext uri="{BB962C8B-B14F-4D97-AF65-F5344CB8AC3E}">
        <p14:creationId xmlns:p14="http://schemas.microsoft.com/office/powerpoint/2010/main" val="26884136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Inhal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11A6669-BEC9-635E-C610-2A750E8BEC04}"/>
              </a:ext>
            </a:extLst>
          </p:cNvPr>
          <p:cNvSpPr>
            <a:spLocks noGrp="1"/>
          </p:cNvSpPr>
          <p:nvPr>
            <p:ph type="title"/>
          </p:nvPr>
        </p:nvSpPr>
        <p:spPr/>
        <p:txBody>
          <a:bodyPr/>
          <a:lstStyle/>
          <a:p>
            <a:r>
              <a:rPr lang="de-DE"/>
              <a:t>Mastertitelformat bearbeiten</a:t>
            </a:r>
          </a:p>
        </p:txBody>
      </p:sp>
      <p:sp>
        <p:nvSpPr>
          <p:cNvPr id="3" name="Foliennummernplatzhalter 2">
            <a:extLst>
              <a:ext uri="{FF2B5EF4-FFF2-40B4-BE49-F238E27FC236}">
                <a16:creationId xmlns:a16="http://schemas.microsoft.com/office/drawing/2014/main" id="{B608AA44-849E-76DD-D654-94961F473712}"/>
              </a:ext>
            </a:extLst>
          </p:cNvPr>
          <p:cNvSpPr>
            <a:spLocks noGrp="1"/>
          </p:cNvSpPr>
          <p:nvPr>
            <p:ph type="sldNum" sz="quarter" idx="10"/>
          </p:nvPr>
        </p:nvSpPr>
        <p:spPr/>
        <p:txBody>
          <a:bodyPr/>
          <a:lstStyle/>
          <a:p>
            <a:fld id="{73F7D4EC-FAF2-48D2-B8E5-457915FC50F3}" type="slidenum">
              <a:rPr lang="de-DE" smtClean="0"/>
              <a:pPr/>
              <a:t>‹Nr.›</a:t>
            </a:fld>
            <a:endParaRPr lang="de-DE" dirty="0"/>
          </a:p>
        </p:txBody>
      </p:sp>
      <p:sp>
        <p:nvSpPr>
          <p:cNvPr id="8" name="Textplatzhalter 7">
            <a:extLst>
              <a:ext uri="{FF2B5EF4-FFF2-40B4-BE49-F238E27FC236}">
                <a16:creationId xmlns:a16="http://schemas.microsoft.com/office/drawing/2014/main" id="{01C6B8FC-3DF4-DFC6-9D42-886621A4A3B2}"/>
              </a:ext>
            </a:extLst>
          </p:cNvPr>
          <p:cNvSpPr>
            <a:spLocks noGrp="1"/>
          </p:cNvSpPr>
          <p:nvPr>
            <p:ph type="body" sz="quarter" idx="11" hasCustomPrompt="1"/>
          </p:nvPr>
        </p:nvSpPr>
        <p:spPr>
          <a:xfrm>
            <a:off x="658814" y="271887"/>
            <a:ext cx="8996816" cy="338554"/>
          </a:xfrm>
        </p:spPr>
        <p:txBody>
          <a:bodyPr>
            <a:noAutofit/>
          </a:bodyPr>
          <a:lstStyle>
            <a:lvl1pPr marL="0" indent="0">
              <a:buNone/>
              <a:defRPr sz="1800" b="1">
                <a:solidFill>
                  <a:schemeClr val="bg2"/>
                </a:solidFill>
                <a:latin typeface="Fago Pro" panose="02000506040000020004" pitchFamily="50" charset="0"/>
              </a:defRPr>
            </a:lvl1pPr>
          </a:lstStyle>
          <a:p>
            <a:pPr lvl="0"/>
            <a:r>
              <a:rPr lang="de-DE"/>
              <a:t>Hier steht das Kapitel</a:t>
            </a:r>
          </a:p>
        </p:txBody>
      </p:sp>
      <p:sp>
        <p:nvSpPr>
          <p:cNvPr id="10" name="Textplatzhalter 9">
            <a:extLst>
              <a:ext uri="{FF2B5EF4-FFF2-40B4-BE49-F238E27FC236}">
                <a16:creationId xmlns:a16="http://schemas.microsoft.com/office/drawing/2014/main" id="{1F6F39E2-88FE-A04B-0206-C2A69CE7F658}"/>
              </a:ext>
            </a:extLst>
          </p:cNvPr>
          <p:cNvSpPr>
            <a:spLocks noGrp="1"/>
          </p:cNvSpPr>
          <p:nvPr>
            <p:ph type="body" sz="quarter" idx="12"/>
          </p:nvPr>
        </p:nvSpPr>
        <p:spPr>
          <a:xfrm>
            <a:off x="658813" y="2114550"/>
            <a:ext cx="11198225" cy="415925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pic>
        <p:nvPicPr>
          <p:cNvPr id="7" name="Grafik 6">
            <a:extLst>
              <a:ext uri="{FF2B5EF4-FFF2-40B4-BE49-F238E27FC236}">
                <a16:creationId xmlns:a16="http://schemas.microsoft.com/office/drawing/2014/main" id="{AFACFECB-17DE-E53B-159A-D5268568834B}"/>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030968" y="351118"/>
            <a:ext cx="1826070" cy="465835"/>
          </a:xfrm>
          <a:prstGeom prst="rect">
            <a:avLst/>
          </a:prstGeom>
        </p:spPr>
      </p:pic>
    </p:spTree>
    <p:extLst>
      <p:ext uri="{BB962C8B-B14F-4D97-AF65-F5344CB8AC3E}">
        <p14:creationId xmlns:p14="http://schemas.microsoft.com/office/powerpoint/2010/main" val="239935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Zitat ­­­­- Fazit - Empfehlun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FC792D1-F0A6-D256-D340-655CE5F32C45}"/>
              </a:ext>
            </a:extLst>
          </p:cNvPr>
          <p:cNvSpPr>
            <a:spLocks noGrp="1"/>
          </p:cNvSpPr>
          <p:nvPr>
            <p:ph type="title" hasCustomPrompt="1"/>
          </p:nvPr>
        </p:nvSpPr>
        <p:spPr>
          <a:xfrm>
            <a:off x="658814" y="666750"/>
            <a:ext cx="8996816" cy="3286125"/>
          </a:xfrm>
        </p:spPr>
        <p:txBody>
          <a:bodyPr anchor="b" anchorCtr="0"/>
          <a:lstStyle>
            <a:lvl1pPr>
              <a:defRPr sz="5400"/>
            </a:lvl1pPr>
          </a:lstStyle>
          <a:p>
            <a:r>
              <a:rPr lang="en-US" noProof="0"/>
              <a:t>Here is a quote / Recommendation / Result</a:t>
            </a:r>
            <a:endParaRPr lang="de-DE"/>
          </a:p>
        </p:txBody>
      </p:sp>
      <p:sp>
        <p:nvSpPr>
          <p:cNvPr id="3" name="Foliennummernplatzhalter 2">
            <a:extLst>
              <a:ext uri="{FF2B5EF4-FFF2-40B4-BE49-F238E27FC236}">
                <a16:creationId xmlns:a16="http://schemas.microsoft.com/office/drawing/2014/main" id="{A2253897-4149-A9A4-96B3-1666630B6463}"/>
              </a:ext>
            </a:extLst>
          </p:cNvPr>
          <p:cNvSpPr>
            <a:spLocks noGrp="1"/>
          </p:cNvSpPr>
          <p:nvPr>
            <p:ph type="sldNum" sz="quarter" idx="10"/>
          </p:nvPr>
        </p:nvSpPr>
        <p:spPr/>
        <p:txBody>
          <a:bodyPr/>
          <a:lstStyle/>
          <a:p>
            <a:fld id="{73F7D4EC-FAF2-48D2-B8E5-457915FC50F3}" type="slidenum">
              <a:rPr lang="de-DE" smtClean="0"/>
              <a:pPr/>
              <a:t>‹Nr.›</a:t>
            </a:fld>
            <a:endParaRPr lang="de-DE" dirty="0"/>
          </a:p>
        </p:txBody>
      </p:sp>
      <p:sp>
        <p:nvSpPr>
          <p:cNvPr id="24" name="Grafik 22">
            <a:extLst>
              <a:ext uri="{FF2B5EF4-FFF2-40B4-BE49-F238E27FC236}">
                <a16:creationId xmlns:a16="http://schemas.microsoft.com/office/drawing/2014/main" id="{19CCC31C-6825-1ED2-D136-4A6E0AE52F11}"/>
              </a:ext>
            </a:extLst>
          </p:cNvPr>
          <p:cNvSpPr/>
          <p:nvPr/>
        </p:nvSpPr>
        <p:spPr>
          <a:xfrm>
            <a:off x="686183" y="4266814"/>
            <a:ext cx="2258186" cy="404695"/>
          </a:xfrm>
          <a:custGeom>
            <a:avLst/>
            <a:gdLst>
              <a:gd name="connsiteX0" fmla="*/ 1911685 w 3041035"/>
              <a:gd name="connsiteY0" fmla="*/ 185560 h 544991"/>
              <a:gd name="connsiteX1" fmla="*/ 1226038 w 3041035"/>
              <a:gd name="connsiteY1" fmla="*/ 544991 h 544991"/>
              <a:gd name="connsiteX2" fmla="*/ 0 w 3041035"/>
              <a:gd name="connsiteY2" fmla="*/ 544991 h 544991"/>
              <a:gd name="connsiteX3" fmla="*/ 0 w 3041035"/>
              <a:gd name="connsiteY3" fmla="*/ 359431 h 544991"/>
              <a:gd name="connsiteX4" fmla="*/ 1180367 w 3041035"/>
              <a:gd name="connsiteY4" fmla="*/ 359431 h 544991"/>
              <a:gd name="connsiteX5" fmla="*/ 1865971 w 3041035"/>
              <a:gd name="connsiteY5" fmla="*/ 0 h 544991"/>
              <a:gd name="connsiteX6" fmla="*/ 3041036 w 3041035"/>
              <a:gd name="connsiteY6" fmla="*/ 0 h 544991"/>
              <a:gd name="connsiteX7" fmla="*/ 3041036 w 3041035"/>
              <a:gd name="connsiteY7" fmla="*/ 185560 h 544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41035" h="544991">
                <a:moveTo>
                  <a:pt x="1911685" y="185560"/>
                </a:moveTo>
                <a:lnTo>
                  <a:pt x="1226038" y="544991"/>
                </a:lnTo>
                <a:lnTo>
                  <a:pt x="0" y="544991"/>
                </a:lnTo>
                <a:lnTo>
                  <a:pt x="0" y="359431"/>
                </a:lnTo>
                <a:lnTo>
                  <a:pt x="1180367" y="359431"/>
                </a:lnTo>
                <a:lnTo>
                  <a:pt x="1865971" y="0"/>
                </a:lnTo>
                <a:lnTo>
                  <a:pt x="3041036" y="0"/>
                </a:lnTo>
                <a:lnTo>
                  <a:pt x="3041036" y="185560"/>
                </a:lnTo>
              </a:path>
            </a:pathLst>
          </a:custGeom>
          <a:solidFill>
            <a:schemeClr val="bg2"/>
          </a:solidFill>
          <a:ln w="21248" cap="flat">
            <a:noFill/>
            <a:prstDash val="solid"/>
            <a:miter/>
          </a:ln>
        </p:spPr>
        <p:txBody>
          <a:bodyPr rtlCol="0" anchor="ctr"/>
          <a:lstStyle/>
          <a:p>
            <a:endParaRPr lang="de-DE" dirty="0">
              <a:latin typeface="Fago Pro" panose="02000506040000020004" pitchFamily="50" charset="0"/>
            </a:endParaRPr>
          </a:p>
        </p:txBody>
      </p:sp>
      <p:sp>
        <p:nvSpPr>
          <p:cNvPr id="26" name="Textplatzhalter 25">
            <a:extLst>
              <a:ext uri="{FF2B5EF4-FFF2-40B4-BE49-F238E27FC236}">
                <a16:creationId xmlns:a16="http://schemas.microsoft.com/office/drawing/2014/main" id="{0B18618C-AB6E-049B-38C5-4999CED06E90}"/>
              </a:ext>
            </a:extLst>
          </p:cNvPr>
          <p:cNvSpPr>
            <a:spLocks noGrp="1"/>
          </p:cNvSpPr>
          <p:nvPr>
            <p:ph type="body" sz="quarter" idx="11" hasCustomPrompt="1"/>
          </p:nvPr>
        </p:nvSpPr>
        <p:spPr>
          <a:xfrm>
            <a:off x="658813" y="5143500"/>
            <a:ext cx="8996816" cy="1130300"/>
          </a:xfrm>
        </p:spPr>
        <p:txBody>
          <a:bodyPr/>
          <a:lstStyle>
            <a:lvl1pPr marL="0" indent="0">
              <a:buNone/>
              <a:defRPr sz="2400" b="1">
                <a:solidFill>
                  <a:schemeClr val="bg2"/>
                </a:solidFill>
                <a:latin typeface="Fago Pro" panose="02000506040000020004" pitchFamily="50" charset="0"/>
              </a:defRPr>
            </a:lvl1pPr>
          </a:lstStyle>
          <a:p>
            <a:r>
              <a:rPr lang="en-US" noProof="0"/>
              <a:t>Optional quoter</a:t>
            </a:r>
          </a:p>
        </p:txBody>
      </p:sp>
      <p:pic>
        <p:nvPicPr>
          <p:cNvPr id="28" name="Grafik 27">
            <a:extLst>
              <a:ext uri="{FF2B5EF4-FFF2-40B4-BE49-F238E27FC236}">
                <a16:creationId xmlns:a16="http://schemas.microsoft.com/office/drawing/2014/main" id="{6C5F3724-686E-CBBC-E9B6-90A5F7F4AC65}"/>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030968" y="351118"/>
            <a:ext cx="1826070" cy="465835"/>
          </a:xfrm>
          <a:prstGeom prst="rect">
            <a:avLst/>
          </a:prstGeom>
        </p:spPr>
      </p:pic>
    </p:spTree>
    <p:extLst>
      <p:ext uri="{BB962C8B-B14F-4D97-AF65-F5344CB8AC3E}">
        <p14:creationId xmlns:p14="http://schemas.microsoft.com/office/powerpoint/2010/main" val="1729450352"/>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chlussfolie">
    <p:bg>
      <p:bgPr>
        <a:solidFill>
          <a:schemeClr val="tx2"/>
        </a:solidFill>
        <a:effectLst/>
      </p:bgPr>
    </p:bg>
    <p:spTree>
      <p:nvGrpSpPr>
        <p:cNvPr id="1" name=""/>
        <p:cNvGrpSpPr/>
        <p:nvPr/>
      </p:nvGrpSpPr>
      <p:grpSpPr>
        <a:xfrm>
          <a:off x="0" y="0"/>
          <a:ext cx="0" cy="0"/>
          <a:chOff x="0" y="0"/>
          <a:chExt cx="0" cy="0"/>
        </a:xfrm>
      </p:grpSpPr>
      <p:pic>
        <p:nvPicPr>
          <p:cNvPr id="7" name="Grafik 6">
            <a:extLst>
              <a:ext uri="{FF2B5EF4-FFF2-40B4-BE49-F238E27FC236}">
                <a16:creationId xmlns:a16="http://schemas.microsoft.com/office/drawing/2014/main" id="{4F493582-DCC1-F192-74C6-EED58EE52B73}"/>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88531" y="1886839"/>
            <a:ext cx="5214938" cy="1542161"/>
          </a:xfrm>
          <a:prstGeom prst="rect">
            <a:avLst/>
          </a:prstGeom>
        </p:spPr>
      </p:pic>
      <p:sp>
        <p:nvSpPr>
          <p:cNvPr id="21" name="Textfeld 20">
            <a:extLst>
              <a:ext uri="{FF2B5EF4-FFF2-40B4-BE49-F238E27FC236}">
                <a16:creationId xmlns:a16="http://schemas.microsoft.com/office/drawing/2014/main" id="{C2900A8C-B0B5-C546-9BE1-53E2ECB57D02}"/>
              </a:ext>
            </a:extLst>
          </p:cNvPr>
          <p:cNvSpPr txBox="1"/>
          <p:nvPr userDrawn="1"/>
        </p:nvSpPr>
        <p:spPr>
          <a:xfrm>
            <a:off x="4193381" y="5905500"/>
            <a:ext cx="3805238" cy="368300"/>
          </a:xfrm>
          <a:prstGeom prst="rect">
            <a:avLst/>
          </a:prstGeom>
          <a:noFill/>
        </p:spPr>
        <p:txBody>
          <a:bodyPr wrap="square" lIns="0" tIns="0" rIns="0" bIns="0" rtlCol="0" anchor="t" anchorCtr="0">
            <a:noAutofit/>
          </a:bodyPr>
          <a:lstStyle/>
          <a:p>
            <a:pPr marL="0" marR="0" indent="0" algn="ctr" defTabSz="914400" rtl="0" eaLnBrk="1" fontAlgn="auto" latinLnBrk="0" hangingPunct="1">
              <a:lnSpc>
                <a:spcPct val="90000"/>
              </a:lnSpc>
              <a:spcBef>
                <a:spcPts val="300"/>
              </a:spcBef>
              <a:spcAft>
                <a:spcPts val="0"/>
              </a:spcAft>
              <a:buClr>
                <a:srgbClr val="009EE0"/>
              </a:buClr>
              <a:buSzTx/>
              <a:buFont typeface="Arial" panose="020B0604020202020204" pitchFamily="34" charset="0"/>
              <a:buNone/>
              <a:tabLst/>
            </a:pPr>
            <a:r>
              <a:rPr kumimoji="0" lang="de-DE" sz="1200" b="0" i="0" u="none" strike="noStrike" kern="1200" cap="none" spc="0" normalizeH="0" baseline="0" noProof="0" dirty="0">
                <a:ln>
                  <a:noFill/>
                </a:ln>
                <a:solidFill>
                  <a:schemeClr val="bg1"/>
                </a:solidFill>
                <a:effectLst/>
                <a:uLnTx/>
                <a:uFillTx/>
                <a:latin typeface="Fago Pro" panose="02000506040000020004" pitchFamily="50" charset="0"/>
                <a:ea typeface="+mn-ea"/>
                <a:cs typeface="+mn-cs"/>
              </a:rPr>
              <a:t>© SCHUNK GmbH &amp; Co.KG</a:t>
            </a:r>
          </a:p>
          <a:p>
            <a:pPr marL="0" marR="0" indent="0" algn="ctr" defTabSz="914400" rtl="0" eaLnBrk="1" fontAlgn="auto" latinLnBrk="0" hangingPunct="1">
              <a:lnSpc>
                <a:spcPct val="90000"/>
              </a:lnSpc>
              <a:spcBef>
                <a:spcPts val="300"/>
              </a:spcBef>
              <a:spcAft>
                <a:spcPts val="0"/>
              </a:spcAft>
              <a:buClr>
                <a:srgbClr val="009EE0"/>
              </a:buClr>
              <a:buSzTx/>
              <a:buFont typeface="Arial" panose="020B0604020202020204" pitchFamily="34" charset="0"/>
              <a:buNone/>
              <a:tabLst/>
            </a:pPr>
            <a:r>
              <a:rPr kumimoji="0" lang="de-DE" sz="1200" b="0" i="0" u="none" strike="noStrike" kern="1200" cap="none" spc="0" normalizeH="0" baseline="0" noProof="0" dirty="0">
                <a:ln>
                  <a:noFill/>
                </a:ln>
                <a:solidFill>
                  <a:schemeClr val="bg1"/>
                </a:solidFill>
                <a:effectLst/>
                <a:uLnTx/>
                <a:uFillTx/>
                <a:latin typeface="Fago Pro" panose="02000506040000020004" pitchFamily="50" charset="0"/>
                <a:ea typeface="+mn-ea"/>
                <a:cs typeface="+mn-cs"/>
              </a:rPr>
              <a:t>Schunk.com</a:t>
            </a:r>
          </a:p>
        </p:txBody>
      </p:sp>
      <p:grpSp>
        <p:nvGrpSpPr>
          <p:cNvPr id="5" name="Grafik 6">
            <a:extLst>
              <a:ext uri="{FF2B5EF4-FFF2-40B4-BE49-F238E27FC236}">
                <a16:creationId xmlns:a16="http://schemas.microsoft.com/office/drawing/2014/main" id="{94BC3787-8E20-671D-7B41-38B60F6FDA78}"/>
              </a:ext>
            </a:extLst>
          </p:cNvPr>
          <p:cNvGrpSpPr>
            <a:grpSpLocks noChangeAspect="1"/>
          </p:cNvGrpSpPr>
          <p:nvPr userDrawn="1"/>
        </p:nvGrpSpPr>
        <p:grpSpPr>
          <a:xfrm>
            <a:off x="3474242" y="4744704"/>
            <a:ext cx="5269708" cy="324440"/>
            <a:chOff x="4381500" y="3324234"/>
            <a:chExt cx="3430676" cy="211216"/>
          </a:xfrm>
          <a:solidFill>
            <a:schemeClr val="bg1"/>
          </a:solidFill>
        </p:grpSpPr>
        <p:sp>
          <p:nvSpPr>
            <p:cNvPr id="6" name="Freihandform: Form 5">
              <a:extLst>
                <a:ext uri="{FF2B5EF4-FFF2-40B4-BE49-F238E27FC236}">
                  <a16:creationId xmlns:a16="http://schemas.microsoft.com/office/drawing/2014/main" id="{B9AD97F3-99FA-A188-8AA3-9615E6F9F198}"/>
                </a:ext>
              </a:extLst>
            </p:cNvPr>
            <p:cNvSpPr/>
            <p:nvPr/>
          </p:nvSpPr>
          <p:spPr>
            <a:xfrm>
              <a:off x="4381500" y="3343179"/>
              <a:ext cx="129997" cy="189566"/>
            </a:xfrm>
            <a:custGeom>
              <a:avLst/>
              <a:gdLst>
                <a:gd name="connsiteX0" fmla="*/ 92069 w 129997"/>
                <a:gd name="connsiteY0" fmla="*/ 189567 h 189566"/>
                <a:gd name="connsiteX1" fmla="*/ 92069 w 129997"/>
                <a:gd name="connsiteY1" fmla="*/ 102365 h 189566"/>
                <a:gd name="connsiteX2" fmla="*/ 37919 w 129997"/>
                <a:gd name="connsiteY2" fmla="*/ 102365 h 189566"/>
                <a:gd name="connsiteX3" fmla="*/ 37919 w 129997"/>
                <a:gd name="connsiteY3" fmla="*/ 189567 h 189566"/>
                <a:gd name="connsiteX4" fmla="*/ 0 w 129997"/>
                <a:gd name="connsiteY4" fmla="*/ 189567 h 189566"/>
                <a:gd name="connsiteX5" fmla="*/ 0 w 129997"/>
                <a:gd name="connsiteY5" fmla="*/ 0 h 189566"/>
                <a:gd name="connsiteX6" fmla="*/ 37919 w 129997"/>
                <a:gd name="connsiteY6" fmla="*/ 0 h 189566"/>
                <a:gd name="connsiteX7" fmla="*/ 37919 w 129997"/>
                <a:gd name="connsiteY7" fmla="*/ 73133 h 189566"/>
                <a:gd name="connsiteX8" fmla="*/ 92078 w 129997"/>
                <a:gd name="connsiteY8" fmla="*/ 73133 h 189566"/>
                <a:gd name="connsiteX9" fmla="*/ 92078 w 129997"/>
                <a:gd name="connsiteY9" fmla="*/ 0 h 189566"/>
                <a:gd name="connsiteX10" fmla="*/ 129997 w 129997"/>
                <a:gd name="connsiteY10" fmla="*/ 0 h 189566"/>
                <a:gd name="connsiteX11" fmla="*/ 129997 w 129997"/>
                <a:gd name="connsiteY11" fmla="*/ 189567 h 189566"/>
                <a:gd name="connsiteX12" fmla="*/ 92069 w 129997"/>
                <a:gd name="connsiteY12" fmla="*/ 189567 h 189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9997" h="189566">
                  <a:moveTo>
                    <a:pt x="92069" y="189567"/>
                  </a:moveTo>
                  <a:lnTo>
                    <a:pt x="92069" y="102365"/>
                  </a:lnTo>
                  <a:lnTo>
                    <a:pt x="37919" y="102365"/>
                  </a:lnTo>
                  <a:lnTo>
                    <a:pt x="37919" y="189567"/>
                  </a:lnTo>
                  <a:lnTo>
                    <a:pt x="0" y="189567"/>
                  </a:lnTo>
                  <a:lnTo>
                    <a:pt x="0" y="0"/>
                  </a:lnTo>
                  <a:lnTo>
                    <a:pt x="37919" y="0"/>
                  </a:lnTo>
                  <a:lnTo>
                    <a:pt x="37919" y="73133"/>
                  </a:lnTo>
                  <a:lnTo>
                    <a:pt x="92078" y="73133"/>
                  </a:lnTo>
                  <a:lnTo>
                    <a:pt x="92078" y="0"/>
                  </a:lnTo>
                  <a:lnTo>
                    <a:pt x="129997" y="0"/>
                  </a:lnTo>
                  <a:lnTo>
                    <a:pt x="129997" y="189567"/>
                  </a:lnTo>
                  <a:lnTo>
                    <a:pt x="92069" y="18956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8" name="Freihandform: Form 7">
              <a:extLst>
                <a:ext uri="{FF2B5EF4-FFF2-40B4-BE49-F238E27FC236}">
                  <a16:creationId xmlns:a16="http://schemas.microsoft.com/office/drawing/2014/main" id="{8B6A8E9D-4DA8-CFB1-1413-A17B09E1BC43}"/>
                </a:ext>
              </a:extLst>
            </p:cNvPr>
            <p:cNvSpPr/>
            <p:nvPr/>
          </p:nvSpPr>
          <p:spPr>
            <a:xfrm>
              <a:off x="4545282" y="3386508"/>
              <a:ext cx="116433" cy="148942"/>
            </a:xfrm>
            <a:custGeom>
              <a:avLst/>
              <a:gdLst>
                <a:gd name="connsiteX0" fmla="*/ 83410 w 116433"/>
                <a:gd name="connsiteY0" fmla="*/ 146237 h 148942"/>
                <a:gd name="connsiteX1" fmla="*/ 79343 w 116433"/>
                <a:gd name="connsiteY1" fmla="*/ 133512 h 148942"/>
                <a:gd name="connsiteX2" fmla="*/ 40615 w 116433"/>
                <a:gd name="connsiteY2" fmla="*/ 148942 h 148942"/>
                <a:gd name="connsiteX3" fmla="*/ 0 w 116433"/>
                <a:gd name="connsiteY3" fmla="*/ 102632 h 148942"/>
                <a:gd name="connsiteX4" fmla="*/ 53616 w 116433"/>
                <a:gd name="connsiteY4" fmla="*/ 56598 h 148942"/>
                <a:gd name="connsiteX5" fmla="*/ 78534 w 116433"/>
                <a:gd name="connsiteY5" fmla="*/ 56598 h 148942"/>
                <a:gd name="connsiteX6" fmla="*/ 78534 w 116433"/>
                <a:gd name="connsiteY6" fmla="*/ 46311 h 148942"/>
                <a:gd name="connsiteX7" fmla="*/ 58217 w 116433"/>
                <a:gd name="connsiteY7" fmla="*/ 30604 h 148942"/>
                <a:gd name="connsiteX8" fmla="*/ 12992 w 116433"/>
                <a:gd name="connsiteY8" fmla="*/ 38729 h 148942"/>
                <a:gd name="connsiteX9" fmla="*/ 12992 w 116433"/>
                <a:gd name="connsiteY9" fmla="*/ 8668 h 148942"/>
                <a:gd name="connsiteX10" fmla="*/ 64713 w 116433"/>
                <a:gd name="connsiteY10" fmla="*/ 0 h 148942"/>
                <a:gd name="connsiteX11" fmla="*/ 116434 w 116433"/>
                <a:gd name="connsiteY11" fmla="*/ 46568 h 148942"/>
                <a:gd name="connsiteX12" fmla="*/ 116434 w 116433"/>
                <a:gd name="connsiteY12" fmla="*/ 146237 h 148942"/>
                <a:gd name="connsiteX13" fmla="*/ 83410 w 116433"/>
                <a:gd name="connsiteY13" fmla="*/ 146237 h 148942"/>
                <a:gd name="connsiteX14" fmla="*/ 78534 w 116433"/>
                <a:gd name="connsiteY14" fmla="*/ 77448 h 148942"/>
                <a:gd name="connsiteX15" fmla="*/ 67704 w 116433"/>
                <a:gd name="connsiteY15" fmla="*/ 77734 h 148942"/>
                <a:gd name="connsiteX16" fmla="*/ 37929 w 116433"/>
                <a:gd name="connsiteY16" fmla="*/ 101832 h 148942"/>
                <a:gd name="connsiteX17" fmla="*/ 54435 w 116433"/>
                <a:gd name="connsiteY17" fmla="*/ 120787 h 148942"/>
                <a:gd name="connsiteX18" fmla="*/ 78543 w 116433"/>
                <a:gd name="connsiteY18" fmla="*/ 113738 h 148942"/>
                <a:gd name="connsiteX19" fmla="*/ 78543 w 116433"/>
                <a:gd name="connsiteY19" fmla="*/ 77448 h 148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33" h="148942">
                  <a:moveTo>
                    <a:pt x="83410" y="146237"/>
                  </a:moveTo>
                  <a:lnTo>
                    <a:pt x="79343" y="133512"/>
                  </a:lnTo>
                  <a:cubicBezTo>
                    <a:pt x="69599" y="142999"/>
                    <a:pt x="56055" y="148942"/>
                    <a:pt x="40615" y="148942"/>
                  </a:cubicBezTo>
                  <a:cubicBezTo>
                    <a:pt x="23012" y="148942"/>
                    <a:pt x="0" y="141637"/>
                    <a:pt x="0" y="102632"/>
                  </a:cubicBezTo>
                  <a:cubicBezTo>
                    <a:pt x="0" y="63370"/>
                    <a:pt x="32223" y="56598"/>
                    <a:pt x="53616" y="56598"/>
                  </a:cubicBezTo>
                  <a:lnTo>
                    <a:pt x="78534" y="56598"/>
                  </a:lnTo>
                  <a:lnTo>
                    <a:pt x="78534" y="46311"/>
                  </a:lnTo>
                  <a:cubicBezTo>
                    <a:pt x="78534" y="32223"/>
                    <a:pt x="71218" y="30604"/>
                    <a:pt x="58217" y="30604"/>
                  </a:cubicBezTo>
                  <a:cubicBezTo>
                    <a:pt x="44948" y="30604"/>
                    <a:pt x="26270" y="34404"/>
                    <a:pt x="12992" y="38729"/>
                  </a:cubicBezTo>
                  <a:lnTo>
                    <a:pt x="12992" y="8668"/>
                  </a:lnTo>
                  <a:cubicBezTo>
                    <a:pt x="28975" y="3524"/>
                    <a:pt x="47111" y="0"/>
                    <a:pt x="64713" y="0"/>
                  </a:cubicBezTo>
                  <a:cubicBezTo>
                    <a:pt x="92869" y="0"/>
                    <a:pt x="116434" y="7048"/>
                    <a:pt x="116434" y="46568"/>
                  </a:cubicBezTo>
                  <a:lnTo>
                    <a:pt x="116434" y="146237"/>
                  </a:lnTo>
                  <a:lnTo>
                    <a:pt x="83410" y="146237"/>
                  </a:lnTo>
                  <a:close/>
                  <a:moveTo>
                    <a:pt x="78534" y="77448"/>
                  </a:moveTo>
                  <a:lnTo>
                    <a:pt x="67704" y="77734"/>
                  </a:lnTo>
                  <a:cubicBezTo>
                    <a:pt x="46320" y="78276"/>
                    <a:pt x="37929" y="83420"/>
                    <a:pt x="37929" y="101832"/>
                  </a:cubicBezTo>
                  <a:cubicBezTo>
                    <a:pt x="37929" y="116719"/>
                    <a:pt x="44691" y="120787"/>
                    <a:pt x="54435" y="120787"/>
                  </a:cubicBezTo>
                  <a:cubicBezTo>
                    <a:pt x="63922" y="120787"/>
                    <a:pt x="71228" y="117805"/>
                    <a:pt x="78543" y="113738"/>
                  </a:cubicBezTo>
                  <a:lnTo>
                    <a:pt x="78543" y="77448"/>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9" name="Freihandform: Form 8">
              <a:extLst>
                <a:ext uri="{FF2B5EF4-FFF2-40B4-BE49-F238E27FC236}">
                  <a16:creationId xmlns:a16="http://schemas.microsoft.com/office/drawing/2014/main" id="{CB3D29B4-50AB-43DF-8566-2C7ECDEC7011}"/>
                </a:ext>
              </a:extLst>
            </p:cNvPr>
            <p:cNvSpPr/>
            <p:nvPr/>
          </p:nvSpPr>
          <p:spPr>
            <a:xfrm>
              <a:off x="4703664" y="3386499"/>
              <a:ext cx="124567" cy="146246"/>
            </a:xfrm>
            <a:custGeom>
              <a:avLst/>
              <a:gdLst>
                <a:gd name="connsiteX0" fmla="*/ 86658 w 124567"/>
                <a:gd name="connsiteY0" fmla="*/ 146247 h 146246"/>
                <a:gd name="connsiteX1" fmla="*/ 86658 w 124567"/>
                <a:gd name="connsiteY1" fmla="*/ 44958 h 146246"/>
                <a:gd name="connsiteX2" fmla="*/ 70409 w 124567"/>
                <a:gd name="connsiteY2" fmla="*/ 31433 h 146246"/>
                <a:gd name="connsiteX3" fmla="*/ 37919 w 124567"/>
                <a:gd name="connsiteY3" fmla="*/ 41720 h 146246"/>
                <a:gd name="connsiteX4" fmla="*/ 37919 w 124567"/>
                <a:gd name="connsiteY4" fmla="*/ 146247 h 146246"/>
                <a:gd name="connsiteX5" fmla="*/ 0 w 124567"/>
                <a:gd name="connsiteY5" fmla="*/ 146247 h 146246"/>
                <a:gd name="connsiteX6" fmla="*/ 0 w 124567"/>
                <a:gd name="connsiteY6" fmla="*/ 2705 h 146246"/>
                <a:gd name="connsiteX7" fmla="*/ 31680 w 124567"/>
                <a:gd name="connsiteY7" fmla="*/ 2705 h 146246"/>
                <a:gd name="connsiteX8" fmla="*/ 37100 w 124567"/>
                <a:gd name="connsiteY8" fmla="*/ 18155 h 146246"/>
                <a:gd name="connsiteX9" fmla="*/ 84763 w 124567"/>
                <a:gd name="connsiteY9" fmla="*/ 0 h 146246"/>
                <a:gd name="connsiteX10" fmla="*/ 124568 w 124567"/>
                <a:gd name="connsiteY10" fmla="*/ 42786 h 146246"/>
                <a:gd name="connsiteX11" fmla="*/ 124568 w 124567"/>
                <a:gd name="connsiteY11" fmla="*/ 146237 h 146246"/>
                <a:gd name="connsiteX12" fmla="*/ 86658 w 124567"/>
                <a:gd name="connsiteY12"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67" h="146246">
                  <a:moveTo>
                    <a:pt x="86658" y="146247"/>
                  </a:moveTo>
                  <a:lnTo>
                    <a:pt x="86658" y="44958"/>
                  </a:lnTo>
                  <a:cubicBezTo>
                    <a:pt x="86658" y="34671"/>
                    <a:pt x="82591" y="31433"/>
                    <a:pt x="70409" y="31433"/>
                  </a:cubicBezTo>
                  <a:cubicBezTo>
                    <a:pt x="59855" y="31433"/>
                    <a:pt x="48206" y="35757"/>
                    <a:pt x="37919" y="41720"/>
                  </a:cubicBezTo>
                  <a:lnTo>
                    <a:pt x="37919" y="146247"/>
                  </a:lnTo>
                  <a:lnTo>
                    <a:pt x="0" y="146247"/>
                  </a:lnTo>
                  <a:lnTo>
                    <a:pt x="0" y="2705"/>
                  </a:lnTo>
                  <a:lnTo>
                    <a:pt x="31680" y="2705"/>
                  </a:lnTo>
                  <a:lnTo>
                    <a:pt x="37100" y="18155"/>
                  </a:lnTo>
                  <a:cubicBezTo>
                    <a:pt x="49273" y="8411"/>
                    <a:pt x="67151" y="0"/>
                    <a:pt x="84763" y="0"/>
                  </a:cubicBezTo>
                  <a:cubicBezTo>
                    <a:pt x="108585" y="0"/>
                    <a:pt x="124568" y="10563"/>
                    <a:pt x="124568" y="42786"/>
                  </a:cubicBezTo>
                  <a:lnTo>
                    <a:pt x="124568" y="146237"/>
                  </a:lnTo>
                  <a:lnTo>
                    <a:pt x="86658" y="14623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10" name="Freihandform: Form 9">
              <a:extLst>
                <a:ext uri="{FF2B5EF4-FFF2-40B4-BE49-F238E27FC236}">
                  <a16:creationId xmlns:a16="http://schemas.microsoft.com/office/drawing/2014/main" id="{D16DB84B-EF0D-C922-F83B-E8F6CDEF2FCD}"/>
                </a:ext>
              </a:extLst>
            </p:cNvPr>
            <p:cNvSpPr/>
            <p:nvPr/>
          </p:nvSpPr>
          <p:spPr>
            <a:xfrm>
              <a:off x="4862026" y="3337779"/>
              <a:ext cx="127292" cy="197672"/>
            </a:xfrm>
            <a:custGeom>
              <a:avLst/>
              <a:gdLst>
                <a:gd name="connsiteX0" fmla="*/ 96679 w 127292"/>
                <a:gd name="connsiteY0" fmla="*/ 194967 h 197672"/>
                <a:gd name="connsiteX1" fmla="*/ 92345 w 127292"/>
                <a:gd name="connsiteY1" fmla="*/ 183318 h 197672"/>
                <a:gd name="connsiteX2" fmla="*/ 54169 w 127292"/>
                <a:gd name="connsiteY2" fmla="*/ 197672 h 197672"/>
                <a:gd name="connsiteX3" fmla="*/ 0 w 127292"/>
                <a:gd name="connsiteY3" fmla="*/ 123206 h 197672"/>
                <a:gd name="connsiteX4" fmla="*/ 59579 w 127292"/>
                <a:gd name="connsiteY4" fmla="*/ 48739 h 197672"/>
                <a:gd name="connsiteX5" fmla="*/ 89373 w 127292"/>
                <a:gd name="connsiteY5" fmla="*/ 60103 h 197672"/>
                <a:gd name="connsiteX6" fmla="*/ 89373 w 127292"/>
                <a:gd name="connsiteY6" fmla="*/ 0 h 197672"/>
                <a:gd name="connsiteX7" fmla="*/ 127292 w 127292"/>
                <a:gd name="connsiteY7" fmla="*/ 0 h 197672"/>
                <a:gd name="connsiteX8" fmla="*/ 127292 w 127292"/>
                <a:gd name="connsiteY8" fmla="*/ 194967 h 197672"/>
                <a:gd name="connsiteX9" fmla="*/ 96679 w 127292"/>
                <a:gd name="connsiteY9" fmla="*/ 194967 h 197672"/>
                <a:gd name="connsiteX10" fmla="*/ 89383 w 127292"/>
                <a:gd name="connsiteY10" fmla="*/ 84753 h 197672"/>
                <a:gd name="connsiteX11" fmla="*/ 67713 w 127292"/>
                <a:gd name="connsiteY11" fmla="*/ 77429 h 197672"/>
                <a:gd name="connsiteX12" fmla="*/ 37919 w 127292"/>
                <a:gd name="connsiteY12" fmla="*/ 123196 h 197672"/>
                <a:gd name="connsiteX13" fmla="*/ 64999 w 127292"/>
                <a:gd name="connsiteY13" fmla="*/ 169507 h 197672"/>
                <a:gd name="connsiteX14" fmla="*/ 89373 w 127292"/>
                <a:gd name="connsiteY14" fmla="*/ 160582 h 197672"/>
                <a:gd name="connsiteX15" fmla="*/ 89373 w 127292"/>
                <a:gd name="connsiteY15" fmla="*/ 84753 h 197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7292" h="197672">
                  <a:moveTo>
                    <a:pt x="96679" y="194967"/>
                  </a:moveTo>
                  <a:lnTo>
                    <a:pt x="92345" y="183318"/>
                  </a:lnTo>
                  <a:cubicBezTo>
                    <a:pt x="83134" y="191443"/>
                    <a:pt x="69332" y="197672"/>
                    <a:pt x="54169" y="197672"/>
                  </a:cubicBezTo>
                  <a:cubicBezTo>
                    <a:pt x="31680" y="197672"/>
                    <a:pt x="0" y="188204"/>
                    <a:pt x="0" y="123206"/>
                  </a:cubicBezTo>
                  <a:cubicBezTo>
                    <a:pt x="0" y="56864"/>
                    <a:pt x="41434" y="48739"/>
                    <a:pt x="59579" y="48739"/>
                  </a:cubicBezTo>
                  <a:cubicBezTo>
                    <a:pt x="72038" y="48739"/>
                    <a:pt x="82867" y="53340"/>
                    <a:pt x="89373" y="60103"/>
                  </a:cubicBezTo>
                  <a:lnTo>
                    <a:pt x="89373" y="0"/>
                  </a:lnTo>
                  <a:lnTo>
                    <a:pt x="127292" y="0"/>
                  </a:lnTo>
                  <a:lnTo>
                    <a:pt x="127292" y="194967"/>
                  </a:lnTo>
                  <a:lnTo>
                    <a:pt x="96679" y="194967"/>
                  </a:lnTo>
                  <a:close/>
                  <a:moveTo>
                    <a:pt x="89383" y="84753"/>
                  </a:moveTo>
                  <a:cubicBezTo>
                    <a:pt x="83420" y="80686"/>
                    <a:pt x="75571" y="77429"/>
                    <a:pt x="67713" y="77429"/>
                  </a:cubicBezTo>
                  <a:cubicBezTo>
                    <a:pt x="51730" y="77429"/>
                    <a:pt x="37919" y="80410"/>
                    <a:pt x="37919" y="123196"/>
                  </a:cubicBezTo>
                  <a:cubicBezTo>
                    <a:pt x="37919" y="166526"/>
                    <a:pt x="49835" y="169507"/>
                    <a:pt x="64999" y="169507"/>
                  </a:cubicBezTo>
                  <a:cubicBezTo>
                    <a:pt x="72857" y="169507"/>
                    <a:pt x="81791" y="165983"/>
                    <a:pt x="89373" y="160582"/>
                  </a:cubicBezTo>
                  <a:lnTo>
                    <a:pt x="89373" y="8475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11" name="Freihandform: Form 10">
              <a:extLst>
                <a:ext uri="{FF2B5EF4-FFF2-40B4-BE49-F238E27FC236}">
                  <a16:creationId xmlns:a16="http://schemas.microsoft.com/office/drawing/2014/main" id="{B630B98E-43B1-EF41-09CD-546ECB205F8A}"/>
                </a:ext>
              </a:extLst>
            </p:cNvPr>
            <p:cNvSpPr/>
            <p:nvPr/>
          </p:nvSpPr>
          <p:spPr>
            <a:xfrm>
              <a:off x="5118401" y="3324234"/>
              <a:ext cx="44967" cy="208511"/>
            </a:xfrm>
            <a:custGeom>
              <a:avLst/>
              <a:gdLst>
                <a:gd name="connsiteX0" fmla="*/ 22479 w 44967"/>
                <a:gd name="connsiteY0" fmla="*/ 46025 h 208511"/>
                <a:gd name="connsiteX1" fmla="*/ 0 w 44967"/>
                <a:gd name="connsiteY1" fmla="*/ 23012 h 208511"/>
                <a:gd name="connsiteX2" fmla="*/ 22479 w 44967"/>
                <a:gd name="connsiteY2" fmla="*/ 0 h 208511"/>
                <a:gd name="connsiteX3" fmla="*/ 44968 w 44967"/>
                <a:gd name="connsiteY3" fmla="*/ 23012 h 208511"/>
                <a:gd name="connsiteX4" fmla="*/ 22479 w 44967"/>
                <a:gd name="connsiteY4" fmla="*/ 46025 h 208511"/>
                <a:gd name="connsiteX5" fmla="*/ 3524 w 44967"/>
                <a:gd name="connsiteY5" fmla="*/ 208512 h 208511"/>
                <a:gd name="connsiteX6" fmla="*/ 3524 w 44967"/>
                <a:gd name="connsiteY6" fmla="*/ 64970 h 208511"/>
                <a:gd name="connsiteX7" fmla="*/ 41443 w 44967"/>
                <a:gd name="connsiteY7" fmla="*/ 64970 h 208511"/>
                <a:gd name="connsiteX8" fmla="*/ 41443 w 44967"/>
                <a:gd name="connsiteY8" fmla="*/ 208512 h 208511"/>
                <a:gd name="connsiteX9" fmla="*/ 3524 w 44967"/>
                <a:gd name="connsiteY9" fmla="*/ 208512 h 208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967" h="208511">
                  <a:moveTo>
                    <a:pt x="22479" y="46025"/>
                  </a:moveTo>
                  <a:cubicBezTo>
                    <a:pt x="9754" y="46025"/>
                    <a:pt x="0" y="35481"/>
                    <a:pt x="0" y="23012"/>
                  </a:cubicBezTo>
                  <a:cubicBezTo>
                    <a:pt x="0" y="10563"/>
                    <a:pt x="9744" y="0"/>
                    <a:pt x="22479" y="0"/>
                  </a:cubicBezTo>
                  <a:cubicBezTo>
                    <a:pt x="35214" y="0"/>
                    <a:pt x="44968" y="10563"/>
                    <a:pt x="44968" y="23012"/>
                  </a:cubicBezTo>
                  <a:cubicBezTo>
                    <a:pt x="44958" y="35471"/>
                    <a:pt x="35204" y="46025"/>
                    <a:pt x="22479" y="46025"/>
                  </a:cubicBezTo>
                  <a:close/>
                  <a:moveTo>
                    <a:pt x="3524" y="208512"/>
                  </a:moveTo>
                  <a:lnTo>
                    <a:pt x="3524" y="64970"/>
                  </a:lnTo>
                  <a:lnTo>
                    <a:pt x="41443" y="64970"/>
                  </a:lnTo>
                  <a:lnTo>
                    <a:pt x="41443" y="208512"/>
                  </a:lnTo>
                  <a:lnTo>
                    <a:pt x="3524" y="208512"/>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12" name="Freihandform: Form 11">
              <a:extLst>
                <a:ext uri="{FF2B5EF4-FFF2-40B4-BE49-F238E27FC236}">
                  <a16:creationId xmlns:a16="http://schemas.microsoft.com/office/drawing/2014/main" id="{445D5EEE-6290-E8CF-AD9D-51B0D2DBE7E2}"/>
                </a:ext>
              </a:extLst>
            </p:cNvPr>
            <p:cNvSpPr/>
            <p:nvPr/>
          </p:nvSpPr>
          <p:spPr>
            <a:xfrm>
              <a:off x="5201783" y="3386499"/>
              <a:ext cx="124567" cy="146246"/>
            </a:xfrm>
            <a:custGeom>
              <a:avLst/>
              <a:gdLst>
                <a:gd name="connsiteX0" fmla="*/ 86658 w 124567"/>
                <a:gd name="connsiteY0" fmla="*/ 146247 h 146246"/>
                <a:gd name="connsiteX1" fmla="*/ 86658 w 124567"/>
                <a:gd name="connsiteY1" fmla="*/ 44958 h 146246"/>
                <a:gd name="connsiteX2" fmla="*/ 70409 w 124567"/>
                <a:gd name="connsiteY2" fmla="*/ 31433 h 146246"/>
                <a:gd name="connsiteX3" fmla="*/ 37919 w 124567"/>
                <a:gd name="connsiteY3" fmla="*/ 41720 h 146246"/>
                <a:gd name="connsiteX4" fmla="*/ 37919 w 124567"/>
                <a:gd name="connsiteY4" fmla="*/ 146247 h 146246"/>
                <a:gd name="connsiteX5" fmla="*/ 0 w 124567"/>
                <a:gd name="connsiteY5" fmla="*/ 146247 h 146246"/>
                <a:gd name="connsiteX6" fmla="*/ 0 w 124567"/>
                <a:gd name="connsiteY6" fmla="*/ 2705 h 146246"/>
                <a:gd name="connsiteX7" fmla="*/ 31680 w 124567"/>
                <a:gd name="connsiteY7" fmla="*/ 2705 h 146246"/>
                <a:gd name="connsiteX8" fmla="*/ 37100 w 124567"/>
                <a:gd name="connsiteY8" fmla="*/ 18155 h 146246"/>
                <a:gd name="connsiteX9" fmla="*/ 84763 w 124567"/>
                <a:gd name="connsiteY9" fmla="*/ 0 h 146246"/>
                <a:gd name="connsiteX10" fmla="*/ 124568 w 124567"/>
                <a:gd name="connsiteY10" fmla="*/ 42786 h 146246"/>
                <a:gd name="connsiteX11" fmla="*/ 124568 w 124567"/>
                <a:gd name="connsiteY11" fmla="*/ 146237 h 146246"/>
                <a:gd name="connsiteX12" fmla="*/ 86658 w 124567"/>
                <a:gd name="connsiteY12"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67" h="146246">
                  <a:moveTo>
                    <a:pt x="86658" y="146247"/>
                  </a:moveTo>
                  <a:lnTo>
                    <a:pt x="86658" y="44958"/>
                  </a:lnTo>
                  <a:cubicBezTo>
                    <a:pt x="86658" y="34671"/>
                    <a:pt x="82591" y="31433"/>
                    <a:pt x="70409" y="31433"/>
                  </a:cubicBezTo>
                  <a:cubicBezTo>
                    <a:pt x="59855" y="31433"/>
                    <a:pt x="48206" y="35757"/>
                    <a:pt x="37919" y="41720"/>
                  </a:cubicBezTo>
                  <a:lnTo>
                    <a:pt x="37919" y="146247"/>
                  </a:lnTo>
                  <a:lnTo>
                    <a:pt x="0" y="146247"/>
                  </a:lnTo>
                  <a:lnTo>
                    <a:pt x="0" y="2705"/>
                  </a:lnTo>
                  <a:lnTo>
                    <a:pt x="31680" y="2705"/>
                  </a:lnTo>
                  <a:lnTo>
                    <a:pt x="37100" y="18155"/>
                  </a:lnTo>
                  <a:cubicBezTo>
                    <a:pt x="49273" y="8411"/>
                    <a:pt x="67151" y="0"/>
                    <a:pt x="84763" y="0"/>
                  </a:cubicBezTo>
                  <a:cubicBezTo>
                    <a:pt x="108585" y="0"/>
                    <a:pt x="124568" y="10563"/>
                    <a:pt x="124568" y="42786"/>
                  </a:cubicBezTo>
                  <a:lnTo>
                    <a:pt x="124568" y="146237"/>
                  </a:lnTo>
                  <a:lnTo>
                    <a:pt x="86658" y="14623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13" name="Freihandform: Form 12">
              <a:extLst>
                <a:ext uri="{FF2B5EF4-FFF2-40B4-BE49-F238E27FC236}">
                  <a16:creationId xmlns:a16="http://schemas.microsoft.com/office/drawing/2014/main" id="{87D5CC84-381F-6533-8AD9-177551CADF4E}"/>
                </a:ext>
              </a:extLst>
            </p:cNvPr>
            <p:cNvSpPr/>
            <p:nvPr/>
          </p:nvSpPr>
          <p:spPr>
            <a:xfrm>
              <a:off x="5457624" y="3337779"/>
              <a:ext cx="124577" cy="194967"/>
            </a:xfrm>
            <a:custGeom>
              <a:avLst/>
              <a:gdLst>
                <a:gd name="connsiteX0" fmla="*/ 86659 w 124577"/>
                <a:gd name="connsiteY0" fmla="*/ 194967 h 194967"/>
                <a:gd name="connsiteX1" fmla="*/ 86659 w 124577"/>
                <a:gd name="connsiteY1" fmla="*/ 93678 h 194967"/>
                <a:gd name="connsiteX2" fmla="*/ 70409 w 124577"/>
                <a:gd name="connsiteY2" fmla="*/ 80153 h 194967"/>
                <a:gd name="connsiteX3" fmla="*/ 37919 w 124577"/>
                <a:gd name="connsiteY3" fmla="*/ 90440 h 194967"/>
                <a:gd name="connsiteX4" fmla="*/ 37919 w 124577"/>
                <a:gd name="connsiteY4" fmla="*/ 194967 h 194967"/>
                <a:gd name="connsiteX5" fmla="*/ 0 w 124577"/>
                <a:gd name="connsiteY5" fmla="*/ 194967 h 194967"/>
                <a:gd name="connsiteX6" fmla="*/ 0 w 124577"/>
                <a:gd name="connsiteY6" fmla="*/ 0 h 194967"/>
                <a:gd name="connsiteX7" fmla="*/ 37919 w 124577"/>
                <a:gd name="connsiteY7" fmla="*/ 0 h 194967"/>
                <a:gd name="connsiteX8" fmla="*/ 37919 w 124577"/>
                <a:gd name="connsiteY8" fmla="*/ 66342 h 194967"/>
                <a:gd name="connsiteX9" fmla="*/ 84773 w 124577"/>
                <a:gd name="connsiteY9" fmla="*/ 48730 h 194967"/>
                <a:gd name="connsiteX10" fmla="*/ 124578 w 124577"/>
                <a:gd name="connsiteY10" fmla="*/ 91516 h 194967"/>
                <a:gd name="connsiteX11" fmla="*/ 124578 w 124577"/>
                <a:gd name="connsiteY11" fmla="*/ 194967 h 194967"/>
                <a:gd name="connsiteX12" fmla="*/ 86659 w 124577"/>
                <a:gd name="connsiteY12" fmla="*/ 194967 h 19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77" h="194967">
                  <a:moveTo>
                    <a:pt x="86659" y="194967"/>
                  </a:moveTo>
                  <a:lnTo>
                    <a:pt x="86659" y="93678"/>
                  </a:lnTo>
                  <a:cubicBezTo>
                    <a:pt x="86659" y="83391"/>
                    <a:pt x="82868" y="80153"/>
                    <a:pt x="70409" y="80153"/>
                  </a:cubicBezTo>
                  <a:cubicBezTo>
                    <a:pt x="61741" y="80153"/>
                    <a:pt x="50378" y="84220"/>
                    <a:pt x="37919" y="90440"/>
                  </a:cubicBezTo>
                  <a:lnTo>
                    <a:pt x="37919" y="194967"/>
                  </a:lnTo>
                  <a:lnTo>
                    <a:pt x="0" y="194967"/>
                  </a:lnTo>
                  <a:lnTo>
                    <a:pt x="0" y="0"/>
                  </a:lnTo>
                  <a:lnTo>
                    <a:pt x="37919" y="0"/>
                  </a:lnTo>
                  <a:lnTo>
                    <a:pt x="37919" y="66342"/>
                  </a:lnTo>
                  <a:cubicBezTo>
                    <a:pt x="50644" y="56855"/>
                    <a:pt x="68247" y="48730"/>
                    <a:pt x="84773" y="48730"/>
                  </a:cubicBezTo>
                  <a:cubicBezTo>
                    <a:pt x="108595" y="48730"/>
                    <a:pt x="124578" y="59836"/>
                    <a:pt x="124578" y="91516"/>
                  </a:cubicBezTo>
                  <a:lnTo>
                    <a:pt x="124578" y="194967"/>
                  </a:lnTo>
                  <a:lnTo>
                    <a:pt x="86659" y="19496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14" name="Freihandform: Form 13">
              <a:extLst>
                <a:ext uri="{FF2B5EF4-FFF2-40B4-BE49-F238E27FC236}">
                  <a16:creationId xmlns:a16="http://schemas.microsoft.com/office/drawing/2014/main" id="{92906D59-C67F-D48E-FD4C-1C787F0D018A}"/>
                </a:ext>
              </a:extLst>
            </p:cNvPr>
            <p:cNvSpPr/>
            <p:nvPr/>
          </p:nvSpPr>
          <p:spPr>
            <a:xfrm>
              <a:off x="5612206" y="3386508"/>
              <a:ext cx="116433" cy="148942"/>
            </a:xfrm>
            <a:custGeom>
              <a:avLst/>
              <a:gdLst>
                <a:gd name="connsiteX0" fmla="*/ 83410 w 116433"/>
                <a:gd name="connsiteY0" fmla="*/ 146237 h 148942"/>
                <a:gd name="connsiteX1" fmla="*/ 79343 w 116433"/>
                <a:gd name="connsiteY1" fmla="*/ 133512 h 148942"/>
                <a:gd name="connsiteX2" fmla="*/ 40615 w 116433"/>
                <a:gd name="connsiteY2" fmla="*/ 148942 h 148942"/>
                <a:gd name="connsiteX3" fmla="*/ 0 w 116433"/>
                <a:gd name="connsiteY3" fmla="*/ 102632 h 148942"/>
                <a:gd name="connsiteX4" fmla="*/ 53616 w 116433"/>
                <a:gd name="connsiteY4" fmla="*/ 56598 h 148942"/>
                <a:gd name="connsiteX5" fmla="*/ 78534 w 116433"/>
                <a:gd name="connsiteY5" fmla="*/ 56598 h 148942"/>
                <a:gd name="connsiteX6" fmla="*/ 78534 w 116433"/>
                <a:gd name="connsiteY6" fmla="*/ 46311 h 148942"/>
                <a:gd name="connsiteX7" fmla="*/ 58217 w 116433"/>
                <a:gd name="connsiteY7" fmla="*/ 30604 h 148942"/>
                <a:gd name="connsiteX8" fmla="*/ 12992 w 116433"/>
                <a:gd name="connsiteY8" fmla="*/ 38729 h 148942"/>
                <a:gd name="connsiteX9" fmla="*/ 12992 w 116433"/>
                <a:gd name="connsiteY9" fmla="*/ 8668 h 148942"/>
                <a:gd name="connsiteX10" fmla="*/ 64713 w 116433"/>
                <a:gd name="connsiteY10" fmla="*/ 0 h 148942"/>
                <a:gd name="connsiteX11" fmla="*/ 116434 w 116433"/>
                <a:gd name="connsiteY11" fmla="*/ 46568 h 148942"/>
                <a:gd name="connsiteX12" fmla="*/ 116434 w 116433"/>
                <a:gd name="connsiteY12" fmla="*/ 146237 h 148942"/>
                <a:gd name="connsiteX13" fmla="*/ 83410 w 116433"/>
                <a:gd name="connsiteY13" fmla="*/ 146237 h 148942"/>
                <a:gd name="connsiteX14" fmla="*/ 78534 w 116433"/>
                <a:gd name="connsiteY14" fmla="*/ 77448 h 148942"/>
                <a:gd name="connsiteX15" fmla="*/ 67694 w 116433"/>
                <a:gd name="connsiteY15" fmla="*/ 77724 h 148942"/>
                <a:gd name="connsiteX16" fmla="*/ 37919 w 116433"/>
                <a:gd name="connsiteY16" fmla="*/ 101822 h 148942"/>
                <a:gd name="connsiteX17" fmla="*/ 54426 w 116433"/>
                <a:gd name="connsiteY17" fmla="*/ 120777 h 148942"/>
                <a:gd name="connsiteX18" fmla="*/ 78534 w 116433"/>
                <a:gd name="connsiteY18" fmla="*/ 113729 h 148942"/>
                <a:gd name="connsiteX19" fmla="*/ 78534 w 116433"/>
                <a:gd name="connsiteY19" fmla="*/ 77448 h 148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33" h="148942">
                  <a:moveTo>
                    <a:pt x="83410" y="146237"/>
                  </a:moveTo>
                  <a:lnTo>
                    <a:pt x="79343" y="133512"/>
                  </a:lnTo>
                  <a:cubicBezTo>
                    <a:pt x="69599" y="142999"/>
                    <a:pt x="56055" y="148942"/>
                    <a:pt x="40615" y="148942"/>
                  </a:cubicBezTo>
                  <a:cubicBezTo>
                    <a:pt x="23012" y="148942"/>
                    <a:pt x="0" y="141637"/>
                    <a:pt x="0" y="102632"/>
                  </a:cubicBezTo>
                  <a:cubicBezTo>
                    <a:pt x="0" y="63370"/>
                    <a:pt x="32223" y="56598"/>
                    <a:pt x="53616" y="56598"/>
                  </a:cubicBezTo>
                  <a:lnTo>
                    <a:pt x="78534" y="56598"/>
                  </a:lnTo>
                  <a:lnTo>
                    <a:pt x="78534" y="46311"/>
                  </a:lnTo>
                  <a:cubicBezTo>
                    <a:pt x="78534" y="32223"/>
                    <a:pt x="71218" y="30604"/>
                    <a:pt x="58217" y="30604"/>
                  </a:cubicBezTo>
                  <a:cubicBezTo>
                    <a:pt x="44949" y="30604"/>
                    <a:pt x="26270" y="34404"/>
                    <a:pt x="12992" y="38729"/>
                  </a:cubicBezTo>
                  <a:lnTo>
                    <a:pt x="12992" y="8668"/>
                  </a:lnTo>
                  <a:cubicBezTo>
                    <a:pt x="28975" y="3524"/>
                    <a:pt x="47111" y="0"/>
                    <a:pt x="64713" y="0"/>
                  </a:cubicBezTo>
                  <a:cubicBezTo>
                    <a:pt x="92869" y="0"/>
                    <a:pt x="116434" y="7048"/>
                    <a:pt x="116434" y="46568"/>
                  </a:cubicBezTo>
                  <a:lnTo>
                    <a:pt x="116434" y="146237"/>
                  </a:lnTo>
                  <a:lnTo>
                    <a:pt x="83410" y="146237"/>
                  </a:lnTo>
                  <a:close/>
                  <a:moveTo>
                    <a:pt x="78534" y="77448"/>
                  </a:moveTo>
                  <a:lnTo>
                    <a:pt x="67694" y="77724"/>
                  </a:lnTo>
                  <a:cubicBezTo>
                    <a:pt x="46311" y="78267"/>
                    <a:pt x="37919" y="83410"/>
                    <a:pt x="37919" y="101822"/>
                  </a:cubicBezTo>
                  <a:cubicBezTo>
                    <a:pt x="37919" y="116710"/>
                    <a:pt x="44682" y="120777"/>
                    <a:pt x="54426" y="120777"/>
                  </a:cubicBezTo>
                  <a:cubicBezTo>
                    <a:pt x="63913" y="120777"/>
                    <a:pt x="71218" y="117796"/>
                    <a:pt x="78534" y="113729"/>
                  </a:cubicBezTo>
                  <a:lnTo>
                    <a:pt x="78534" y="77448"/>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15" name="Freihandform: Form 14">
              <a:extLst>
                <a:ext uri="{FF2B5EF4-FFF2-40B4-BE49-F238E27FC236}">
                  <a16:creationId xmlns:a16="http://schemas.microsoft.com/office/drawing/2014/main" id="{2BA0181B-0FD8-4750-65A4-1C63A382ADD9}"/>
                </a:ext>
              </a:extLst>
            </p:cNvPr>
            <p:cNvSpPr/>
            <p:nvPr/>
          </p:nvSpPr>
          <p:spPr>
            <a:xfrm>
              <a:off x="5770578" y="3386499"/>
              <a:ext cx="124567" cy="146246"/>
            </a:xfrm>
            <a:custGeom>
              <a:avLst/>
              <a:gdLst>
                <a:gd name="connsiteX0" fmla="*/ 86658 w 124567"/>
                <a:gd name="connsiteY0" fmla="*/ 146247 h 146246"/>
                <a:gd name="connsiteX1" fmla="*/ 86658 w 124567"/>
                <a:gd name="connsiteY1" fmla="*/ 44958 h 146246"/>
                <a:gd name="connsiteX2" fmla="*/ 70409 w 124567"/>
                <a:gd name="connsiteY2" fmla="*/ 31433 h 146246"/>
                <a:gd name="connsiteX3" fmla="*/ 37919 w 124567"/>
                <a:gd name="connsiteY3" fmla="*/ 41720 h 146246"/>
                <a:gd name="connsiteX4" fmla="*/ 37919 w 124567"/>
                <a:gd name="connsiteY4" fmla="*/ 146247 h 146246"/>
                <a:gd name="connsiteX5" fmla="*/ 0 w 124567"/>
                <a:gd name="connsiteY5" fmla="*/ 146247 h 146246"/>
                <a:gd name="connsiteX6" fmla="*/ 0 w 124567"/>
                <a:gd name="connsiteY6" fmla="*/ 2705 h 146246"/>
                <a:gd name="connsiteX7" fmla="*/ 31680 w 124567"/>
                <a:gd name="connsiteY7" fmla="*/ 2705 h 146246"/>
                <a:gd name="connsiteX8" fmla="*/ 37100 w 124567"/>
                <a:gd name="connsiteY8" fmla="*/ 18155 h 146246"/>
                <a:gd name="connsiteX9" fmla="*/ 84763 w 124567"/>
                <a:gd name="connsiteY9" fmla="*/ 0 h 146246"/>
                <a:gd name="connsiteX10" fmla="*/ 124568 w 124567"/>
                <a:gd name="connsiteY10" fmla="*/ 42786 h 146246"/>
                <a:gd name="connsiteX11" fmla="*/ 124568 w 124567"/>
                <a:gd name="connsiteY11" fmla="*/ 146237 h 146246"/>
                <a:gd name="connsiteX12" fmla="*/ 86658 w 124567"/>
                <a:gd name="connsiteY12"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67" h="146246">
                  <a:moveTo>
                    <a:pt x="86658" y="146247"/>
                  </a:moveTo>
                  <a:lnTo>
                    <a:pt x="86658" y="44958"/>
                  </a:lnTo>
                  <a:cubicBezTo>
                    <a:pt x="86658" y="34671"/>
                    <a:pt x="82591" y="31433"/>
                    <a:pt x="70409" y="31433"/>
                  </a:cubicBezTo>
                  <a:cubicBezTo>
                    <a:pt x="59855" y="31433"/>
                    <a:pt x="48206" y="35757"/>
                    <a:pt x="37919" y="41720"/>
                  </a:cubicBezTo>
                  <a:lnTo>
                    <a:pt x="37919" y="146247"/>
                  </a:lnTo>
                  <a:lnTo>
                    <a:pt x="0" y="146247"/>
                  </a:lnTo>
                  <a:lnTo>
                    <a:pt x="0" y="2705"/>
                  </a:lnTo>
                  <a:lnTo>
                    <a:pt x="31680" y="2705"/>
                  </a:lnTo>
                  <a:lnTo>
                    <a:pt x="37100" y="18155"/>
                  </a:lnTo>
                  <a:cubicBezTo>
                    <a:pt x="49282" y="8411"/>
                    <a:pt x="67151" y="0"/>
                    <a:pt x="84763" y="0"/>
                  </a:cubicBezTo>
                  <a:cubicBezTo>
                    <a:pt x="108585" y="0"/>
                    <a:pt x="124568" y="10563"/>
                    <a:pt x="124568" y="42786"/>
                  </a:cubicBezTo>
                  <a:lnTo>
                    <a:pt x="124568" y="146237"/>
                  </a:lnTo>
                  <a:lnTo>
                    <a:pt x="86658" y="14623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16" name="Freihandform: Form 15">
              <a:extLst>
                <a:ext uri="{FF2B5EF4-FFF2-40B4-BE49-F238E27FC236}">
                  <a16:creationId xmlns:a16="http://schemas.microsoft.com/office/drawing/2014/main" id="{DADD0553-C42A-60B7-9A7C-E8730FF6BDA8}"/>
                </a:ext>
              </a:extLst>
            </p:cNvPr>
            <p:cNvSpPr/>
            <p:nvPr/>
          </p:nvSpPr>
          <p:spPr>
            <a:xfrm>
              <a:off x="5928941" y="3337779"/>
              <a:ext cx="127282" cy="197672"/>
            </a:xfrm>
            <a:custGeom>
              <a:avLst/>
              <a:gdLst>
                <a:gd name="connsiteX0" fmla="*/ 96679 w 127282"/>
                <a:gd name="connsiteY0" fmla="*/ 194967 h 197672"/>
                <a:gd name="connsiteX1" fmla="*/ 92345 w 127282"/>
                <a:gd name="connsiteY1" fmla="*/ 183318 h 197672"/>
                <a:gd name="connsiteX2" fmla="*/ 54169 w 127282"/>
                <a:gd name="connsiteY2" fmla="*/ 197672 h 197672"/>
                <a:gd name="connsiteX3" fmla="*/ 0 w 127282"/>
                <a:gd name="connsiteY3" fmla="*/ 123206 h 197672"/>
                <a:gd name="connsiteX4" fmla="*/ 59579 w 127282"/>
                <a:gd name="connsiteY4" fmla="*/ 48739 h 197672"/>
                <a:gd name="connsiteX5" fmla="*/ 89373 w 127282"/>
                <a:gd name="connsiteY5" fmla="*/ 60103 h 197672"/>
                <a:gd name="connsiteX6" fmla="*/ 89373 w 127282"/>
                <a:gd name="connsiteY6" fmla="*/ 0 h 197672"/>
                <a:gd name="connsiteX7" fmla="*/ 127283 w 127282"/>
                <a:gd name="connsiteY7" fmla="*/ 0 h 197672"/>
                <a:gd name="connsiteX8" fmla="*/ 127283 w 127282"/>
                <a:gd name="connsiteY8" fmla="*/ 194967 h 197672"/>
                <a:gd name="connsiteX9" fmla="*/ 96679 w 127282"/>
                <a:gd name="connsiteY9" fmla="*/ 194967 h 197672"/>
                <a:gd name="connsiteX10" fmla="*/ 89373 w 127282"/>
                <a:gd name="connsiteY10" fmla="*/ 84753 h 197672"/>
                <a:gd name="connsiteX11" fmla="*/ 67704 w 127282"/>
                <a:gd name="connsiteY11" fmla="*/ 77429 h 197672"/>
                <a:gd name="connsiteX12" fmla="*/ 37909 w 127282"/>
                <a:gd name="connsiteY12" fmla="*/ 123196 h 197672"/>
                <a:gd name="connsiteX13" fmla="*/ 64989 w 127282"/>
                <a:gd name="connsiteY13" fmla="*/ 169507 h 197672"/>
                <a:gd name="connsiteX14" fmla="*/ 89364 w 127282"/>
                <a:gd name="connsiteY14" fmla="*/ 160582 h 197672"/>
                <a:gd name="connsiteX15" fmla="*/ 89364 w 127282"/>
                <a:gd name="connsiteY15" fmla="*/ 84753 h 197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7282" h="197672">
                  <a:moveTo>
                    <a:pt x="96679" y="194967"/>
                  </a:moveTo>
                  <a:lnTo>
                    <a:pt x="92345" y="183318"/>
                  </a:lnTo>
                  <a:cubicBezTo>
                    <a:pt x="83134" y="191443"/>
                    <a:pt x="69333" y="197672"/>
                    <a:pt x="54169" y="197672"/>
                  </a:cubicBezTo>
                  <a:cubicBezTo>
                    <a:pt x="31680" y="197672"/>
                    <a:pt x="0" y="188204"/>
                    <a:pt x="0" y="123206"/>
                  </a:cubicBezTo>
                  <a:cubicBezTo>
                    <a:pt x="0" y="56864"/>
                    <a:pt x="41434" y="48739"/>
                    <a:pt x="59579" y="48739"/>
                  </a:cubicBezTo>
                  <a:cubicBezTo>
                    <a:pt x="72038" y="48739"/>
                    <a:pt x="82867" y="53340"/>
                    <a:pt x="89373" y="60103"/>
                  </a:cubicBezTo>
                  <a:lnTo>
                    <a:pt x="89373" y="0"/>
                  </a:lnTo>
                  <a:lnTo>
                    <a:pt x="127283" y="0"/>
                  </a:lnTo>
                  <a:lnTo>
                    <a:pt x="127283" y="194967"/>
                  </a:lnTo>
                  <a:lnTo>
                    <a:pt x="96679" y="194967"/>
                  </a:lnTo>
                  <a:close/>
                  <a:moveTo>
                    <a:pt x="89373" y="84753"/>
                  </a:moveTo>
                  <a:cubicBezTo>
                    <a:pt x="83410" y="80686"/>
                    <a:pt x="75562" y="77429"/>
                    <a:pt x="67704" y="77429"/>
                  </a:cubicBezTo>
                  <a:cubicBezTo>
                    <a:pt x="51721" y="77429"/>
                    <a:pt x="37909" y="80410"/>
                    <a:pt x="37909" y="123196"/>
                  </a:cubicBezTo>
                  <a:cubicBezTo>
                    <a:pt x="37909" y="166526"/>
                    <a:pt x="49825" y="169507"/>
                    <a:pt x="64989" y="169507"/>
                  </a:cubicBezTo>
                  <a:cubicBezTo>
                    <a:pt x="72847" y="169507"/>
                    <a:pt x="81782" y="165983"/>
                    <a:pt x="89364" y="160582"/>
                  </a:cubicBezTo>
                  <a:lnTo>
                    <a:pt x="89364" y="8475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17" name="Freihandform: Form 16">
              <a:extLst>
                <a:ext uri="{FF2B5EF4-FFF2-40B4-BE49-F238E27FC236}">
                  <a16:creationId xmlns:a16="http://schemas.microsoft.com/office/drawing/2014/main" id="{F5883756-7C62-4F66-36BC-79DFF5C6225D}"/>
                </a:ext>
              </a:extLst>
            </p:cNvPr>
            <p:cNvSpPr/>
            <p:nvPr/>
          </p:nvSpPr>
          <p:spPr>
            <a:xfrm>
              <a:off x="6169885" y="3335054"/>
              <a:ext cx="105613" cy="197700"/>
            </a:xfrm>
            <a:custGeom>
              <a:avLst/>
              <a:gdLst>
                <a:gd name="connsiteX0" fmla="*/ 76638 w 105613"/>
                <a:gd name="connsiteY0" fmla="*/ 30061 h 197700"/>
                <a:gd name="connsiteX1" fmla="*/ 62284 w 105613"/>
                <a:gd name="connsiteY1" fmla="*/ 46596 h 197700"/>
                <a:gd name="connsiteX2" fmla="*/ 62284 w 105613"/>
                <a:gd name="connsiteY2" fmla="*/ 54159 h 197700"/>
                <a:gd name="connsiteX3" fmla="*/ 94783 w 105613"/>
                <a:gd name="connsiteY3" fmla="*/ 54159 h 197700"/>
                <a:gd name="connsiteX4" fmla="*/ 91002 w 105613"/>
                <a:gd name="connsiteY4" fmla="*/ 79619 h 197700"/>
                <a:gd name="connsiteX5" fmla="*/ 62284 w 105613"/>
                <a:gd name="connsiteY5" fmla="*/ 79619 h 197700"/>
                <a:gd name="connsiteX6" fmla="*/ 62284 w 105613"/>
                <a:gd name="connsiteY6" fmla="*/ 197701 h 197700"/>
                <a:gd name="connsiteX7" fmla="*/ 24365 w 105613"/>
                <a:gd name="connsiteY7" fmla="*/ 197701 h 197700"/>
                <a:gd name="connsiteX8" fmla="*/ 24365 w 105613"/>
                <a:gd name="connsiteY8" fmla="*/ 79610 h 197700"/>
                <a:gd name="connsiteX9" fmla="*/ 0 w 105613"/>
                <a:gd name="connsiteY9" fmla="*/ 79610 h 197700"/>
                <a:gd name="connsiteX10" fmla="*/ 0 w 105613"/>
                <a:gd name="connsiteY10" fmla="*/ 54150 h 197700"/>
                <a:gd name="connsiteX11" fmla="*/ 24365 w 105613"/>
                <a:gd name="connsiteY11" fmla="*/ 54150 h 197700"/>
                <a:gd name="connsiteX12" fmla="*/ 24365 w 105613"/>
                <a:gd name="connsiteY12" fmla="*/ 44691 h 197700"/>
                <a:gd name="connsiteX13" fmla="*/ 70152 w 105613"/>
                <a:gd name="connsiteY13" fmla="*/ 0 h 197700"/>
                <a:gd name="connsiteX14" fmla="*/ 105613 w 105613"/>
                <a:gd name="connsiteY14" fmla="*/ 6506 h 197700"/>
                <a:gd name="connsiteX15" fmla="*/ 105613 w 105613"/>
                <a:gd name="connsiteY15" fmla="*/ 34404 h 197700"/>
                <a:gd name="connsiteX16" fmla="*/ 76638 w 105613"/>
                <a:gd name="connsiteY16" fmla="*/ 30061 h 19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5613" h="197700">
                  <a:moveTo>
                    <a:pt x="76638" y="30061"/>
                  </a:moveTo>
                  <a:cubicBezTo>
                    <a:pt x="66094" y="30061"/>
                    <a:pt x="62284" y="34661"/>
                    <a:pt x="62284" y="46596"/>
                  </a:cubicBezTo>
                  <a:lnTo>
                    <a:pt x="62284" y="54159"/>
                  </a:lnTo>
                  <a:lnTo>
                    <a:pt x="94783" y="54159"/>
                  </a:lnTo>
                  <a:lnTo>
                    <a:pt x="91002" y="79619"/>
                  </a:lnTo>
                  <a:lnTo>
                    <a:pt x="62284" y="79619"/>
                  </a:lnTo>
                  <a:lnTo>
                    <a:pt x="62284" y="197701"/>
                  </a:lnTo>
                  <a:lnTo>
                    <a:pt x="24365" y="197701"/>
                  </a:lnTo>
                  <a:lnTo>
                    <a:pt x="24365" y="79610"/>
                  </a:lnTo>
                  <a:lnTo>
                    <a:pt x="0" y="79610"/>
                  </a:lnTo>
                  <a:lnTo>
                    <a:pt x="0" y="54150"/>
                  </a:lnTo>
                  <a:lnTo>
                    <a:pt x="24365" y="54150"/>
                  </a:lnTo>
                  <a:lnTo>
                    <a:pt x="24365" y="44691"/>
                  </a:lnTo>
                  <a:cubicBezTo>
                    <a:pt x="24365" y="9744"/>
                    <a:pt x="46034" y="0"/>
                    <a:pt x="70152" y="0"/>
                  </a:cubicBezTo>
                  <a:cubicBezTo>
                    <a:pt x="83420" y="0"/>
                    <a:pt x="96945" y="2981"/>
                    <a:pt x="105613" y="6506"/>
                  </a:cubicBezTo>
                  <a:lnTo>
                    <a:pt x="105613" y="34404"/>
                  </a:lnTo>
                  <a:cubicBezTo>
                    <a:pt x="95869" y="31956"/>
                    <a:pt x="83677" y="30061"/>
                    <a:pt x="76638" y="30061"/>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18" name="Freihandform: Form 17">
              <a:extLst>
                <a:ext uri="{FF2B5EF4-FFF2-40B4-BE49-F238E27FC236}">
                  <a16:creationId xmlns:a16="http://schemas.microsoft.com/office/drawing/2014/main" id="{EE79465C-5991-5C91-AA32-EFA93511255C}"/>
                </a:ext>
              </a:extLst>
            </p:cNvPr>
            <p:cNvSpPr/>
            <p:nvPr/>
          </p:nvSpPr>
          <p:spPr>
            <a:xfrm>
              <a:off x="6271679" y="3386518"/>
              <a:ext cx="131082" cy="148932"/>
            </a:xfrm>
            <a:custGeom>
              <a:avLst/>
              <a:gdLst>
                <a:gd name="connsiteX0" fmla="*/ 65541 w 131082"/>
                <a:gd name="connsiteY0" fmla="*/ 148933 h 148932"/>
                <a:gd name="connsiteX1" fmla="*/ 0 w 131082"/>
                <a:gd name="connsiteY1" fmla="*/ 74466 h 148932"/>
                <a:gd name="connsiteX2" fmla="*/ 65541 w 131082"/>
                <a:gd name="connsiteY2" fmla="*/ 0 h 148932"/>
                <a:gd name="connsiteX3" fmla="*/ 131083 w 131082"/>
                <a:gd name="connsiteY3" fmla="*/ 74466 h 148932"/>
                <a:gd name="connsiteX4" fmla="*/ 65541 w 131082"/>
                <a:gd name="connsiteY4" fmla="*/ 148933 h 148932"/>
                <a:gd name="connsiteX5" fmla="*/ 65541 w 131082"/>
                <a:gd name="connsiteY5" fmla="*/ 26803 h 148932"/>
                <a:gd name="connsiteX6" fmla="*/ 37919 w 131082"/>
                <a:gd name="connsiteY6" fmla="*/ 74457 h 148932"/>
                <a:gd name="connsiteX7" fmla="*/ 65541 w 131082"/>
                <a:gd name="connsiteY7" fmla="*/ 121853 h 148932"/>
                <a:gd name="connsiteX8" fmla="*/ 93164 w 131082"/>
                <a:gd name="connsiteY8" fmla="*/ 74457 h 148932"/>
                <a:gd name="connsiteX9" fmla="*/ 65541 w 131082"/>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82" h="148932">
                  <a:moveTo>
                    <a:pt x="65541" y="148933"/>
                  </a:moveTo>
                  <a:cubicBezTo>
                    <a:pt x="36557" y="148933"/>
                    <a:pt x="0" y="138646"/>
                    <a:pt x="0" y="74466"/>
                  </a:cubicBezTo>
                  <a:cubicBezTo>
                    <a:pt x="0" y="11906"/>
                    <a:pt x="35481" y="0"/>
                    <a:pt x="65541" y="0"/>
                  </a:cubicBezTo>
                  <a:cubicBezTo>
                    <a:pt x="95317" y="0"/>
                    <a:pt x="131083" y="10030"/>
                    <a:pt x="131083" y="74466"/>
                  </a:cubicBezTo>
                  <a:cubicBezTo>
                    <a:pt x="131093" y="139465"/>
                    <a:pt x="94240" y="148933"/>
                    <a:pt x="65541" y="148933"/>
                  </a:cubicBezTo>
                  <a:close/>
                  <a:moveTo>
                    <a:pt x="65541" y="26803"/>
                  </a:moveTo>
                  <a:cubicBezTo>
                    <a:pt x="50654" y="26803"/>
                    <a:pt x="37919" y="31661"/>
                    <a:pt x="37919" y="74457"/>
                  </a:cubicBezTo>
                  <a:cubicBezTo>
                    <a:pt x="37919" y="116710"/>
                    <a:pt x="53350" y="121853"/>
                    <a:pt x="65541" y="121853"/>
                  </a:cubicBezTo>
                  <a:cubicBezTo>
                    <a:pt x="77733" y="121853"/>
                    <a:pt x="93164" y="116996"/>
                    <a:pt x="93164" y="74457"/>
                  </a:cubicBezTo>
                  <a:cubicBezTo>
                    <a:pt x="93164" y="30051"/>
                    <a:pt x="80429" y="26803"/>
                    <a:pt x="65541" y="26803"/>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19" name="Freihandform: Form 18">
              <a:extLst>
                <a:ext uri="{FF2B5EF4-FFF2-40B4-BE49-F238E27FC236}">
                  <a16:creationId xmlns:a16="http://schemas.microsoft.com/office/drawing/2014/main" id="{D3432199-7093-5BB0-F834-EA6EC5DCA38C}"/>
                </a:ext>
              </a:extLst>
            </p:cNvPr>
            <p:cNvSpPr/>
            <p:nvPr/>
          </p:nvSpPr>
          <p:spPr>
            <a:xfrm>
              <a:off x="6435194" y="3386508"/>
              <a:ext cx="78000" cy="146237"/>
            </a:xfrm>
            <a:custGeom>
              <a:avLst/>
              <a:gdLst>
                <a:gd name="connsiteX0" fmla="*/ 78000 w 78000"/>
                <a:gd name="connsiteY0" fmla="*/ 37643 h 146237"/>
                <a:gd name="connsiteX1" fmla="*/ 56321 w 78000"/>
                <a:gd name="connsiteY1" fmla="*/ 34938 h 146237"/>
                <a:gd name="connsiteX2" fmla="*/ 37910 w 78000"/>
                <a:gd name="connsiteY2" fmla="*/ 40081 h 146237"/>
                <a:gd name="connsiteX3" fmla="*/ 37910 w 78000"/>
                <a:gd name="connsiteY3" fmla="*/ 146237 h 146237"/>
                <a:gd name="connsiteX4" fmla="*/ 0 w 78000"/>
                <a:gd name="connsiteY4" fmla="*/ 146237 h 146237"/>
                <a:gd name="connsiteX5" fmla="*/ 0 w 78000"/>
                <a:gd name="connsiteY5" fmla="*/ 2696 h 146237"/>
                <a:gd name="connsiteX6" fmla="*/ 30318 w 78000"/>
                <a:gd name="connsiteY6" fmla="*/ 2696 h 146237"/>
                <a:gd name="connsiteX7" fmla="*/ 35205 w 78000"/>
                <a:gd name="connsiteY7" fmla="*/ 17069 h 146237"/>
                <a:gd name="connsiteX8" fmla="*/ 61998 w 78000"/>
                <a:gd name="connsiteY8" fmla="*/ 0 h 146237"/>
                <a:gd name="connsiteX9" fmla="*/ 77991 w 78000"/>
                <a:gd name="connsiteY9" fmla="*/ 1619 h 146237"/>
                <a:gd name="connsiteX10" fmla="*/ 77991 w 78000"/>
                <a:gd name="connsiteY10" fmla="*/ 37643 h 14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000" h="146237">
                  <a:moveTo>
                    <a:pt x="78000" y="37643"/>
                  </a:moveTo>
                  <a:cubicBezTo>
                    <a:pt x="69876" y="36024"/>
                    <a:pt x="60389" y="34938"/>
                    <a:pt x="56321" y="34938"/>
                  </a:cubicBezTo>
                  <a:cubicBezTo>
                    <a:pt x="51464" y="34938"/>
                    <a:pt x="44415" y="36814"/>
                    <a:pt x="37910" y="40081"/>
                  </a:cubicBezTo>
                  <a:lnTo>
                    <a:pt x="37910" y="146237"/>
                  </a:lnTo>
                  <a:lnTo>
                    <a:pt x="0" y="146237"/>
                  </a:lnTo>
                  <a:lnTo>
                    <a:pt x="0" y="2696"/>
                  </a:lnTo>
                  <a:lnTo>
                    <a:pt x="30318" y="2696"/>
                  </a:lnTo>
                  <a:lnTo>
                    <a:pt x="35205" y="17069"/>
                  </a:lnTo>
                  <a:cubicBezTo>
                    <a:pt x="41967" y="6220"/>
                    <a:pt x="51454" y="0"/>
                    <a:pt x="61998" y="0"/>
                  </a:cubicBezTo>
                  <a:cubicBezTo>
                    <a:pt x="67142" y="0"/>
                    <a:pt x="73647" y="543"/>
                    <a:pt x="77991" y="1619"/>
                  </a:cubicBezTo>
                  <a:lnTo>
                    <a:pt x="77991" y="3764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22" name="Freihandform: Form 21">
              <a:extLst>
                <a:ext uri="{FF2B5EF4-FFF2-40B4-BE49-F238E27FC236}">
                  <a16:creationId xmlns:a16="http://schemas.microsoft.com/office/drawing/2014/main" id="{C4269B68-93E6-860F-E11C-D4D2D0DF1254}"/>
                </a:ext>
              </a:extLst>
            </p:cNvPr>
            <p:cNvSpPr/>
            <p:nvPr/>
          </p:nvSpPr>
          <p:spPr>
            <a:xfrm>
              <a:off x="6605482" y="3345875"/>
              <a:ext cx="97488" cy="189576"/>
            </a:xfrm>
            <a:custGeom>
              <a:avLst/>
              <a:gdLst>
                <a:gd name="connsiteX0" fmla="*/ 63637 w 97488"/>
                <a:gd name="connsiteY0" fmla="*/ 189576 h 189576"/>
                <a:gd name="connsiteX1" fmla="*/ 24375 w 97488"/>
                <a:gd name="connsiteY1" fmla="*/ 150847 h 189576"/>
                <a:gd name="connsiteX2" fmla="*/ 24375 w 97488"/>
                <a:gd name="connsiteY2" fmla="*/ 68790 h 189576"/>
                <a:gd name="connsiteX3" fmla="*/ 0 w 97488"/>
                <a:gd name="connsiteY3" fmla="*/ 68790 h 189576"/>
                <a:gd name="connsiteX4" fmla="*/ 0 w 97488"/>
                <a:gd name="connsiteY4" fmla="*/ 43329 h 189576"/>
                <a:gd name="connsiteX5" fmla="*/ 24375 w 97488"/>
                <a:gd name="connsiteY5" fmla="*/ 43329 h 189576"/>
                <a:gd name="connsiteX6" fmla="*/ 27080 w 97488"/>
                <a:gd name="connsiteY6" fmla="*/ 11649 h 189576"/>
                <a:gd name="connsiteX7" fmla="*/ 62284 w 97488"/>
                <a:gd name="connsiteY7" fmla="*/ 0 h 189576"/>
                <a:gd name="connsiteX8" fmla="*/ 62284 w 97488"/>
                <a:gd name="connsiteY8" fmla="*/ 43329 h 189576"/>
                <a:gd name="connsiteX9" fmla="*/ 94783 w 97488"/>
                <a:gd name="connsiteY9" fmla="*/ 43329 h 189576"/>
                <a:gd name="connsiteX10" fmla="*/ 91002 w 97488"/>
                <a:gd name="connsiteY10" fmla="*/ 68790 h 189576"/>
                <a:gd name="connsiteX11" fmla="*/ 62284 w 97488"/>
                <a:gd name="connsiteY11" fmla="*/ 68790 h 189576"/>
                <a:gd name="connsiteX12" fmla="*/ 62284 w 97488"/>
                <a:gd name="connsiteY12" fmla="*/ 150305 h 189576"/>
                <a:gd name="connsiteX13" fmla="*/ 71495 w 97488"/>
                <a:gd name="connsiteY13" fmla="*/ 159515 h 189576"/>
                <a:gd name="connsiteX14" fmla="*/ 97488 w 97488"/>
                <a:gd name="connsiteY14" fmla="*/ 154657 h 189576"/>
                <a:gd name="connsiteX15" fmla="*/ 97488 w 97488"/>
                <a:gd name="connsiteY15" fmla="*/ 183356 h 189576"/>
                <a:gd name="connsiteX16" fmla="*/ 63637 w 97488"/>
                <a:gd name="connsiteY16" fmla="*/ 189576 h 189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7488" h="189576">
                  <a:moveTo>
                    <a:pt x="63637" y="189576"/>
                  </a:moveTo>
                  <a:cubicBezTo>
                    <a:pt x="44148" y="189576"/>
                    <a:pt x="24375" y="184718"/>
                    <a:pt x="24375" y="150847"/>
                  </a:cubicBezTo>
                  <a:lnTo>
                    <a:pt x="24375" y="68790"/>
                  </a:lnTo>
                  <a:lnTo>
                    <a:pt x="0" y="68790"/>
                  </a:lnTo>
                  <a:lnTo>
                    <a:pt x="0" y="43329"/>
                  </a:lnTo>
                  <a:lnTo>
                    <a:pt x="24375" y="43329"/>
                  </a:lnTo>
                  <a:lnTo>
                    <a:pt x="27080" y="11649"/>
                  </a:lnTo>
                  <a:lnTo>
                    <a:pt x="62284" y="0"/>
                  </a:lnTo>
                  <a:lnTo>
                    <a:pt x="62284" y="43329"/>
                  </a:lnTo>
                  <a:lnTo>
                    <a:pt x="94783" y="43329"/>
                  </a:lnTo>
                  <a:lnTo>
                    <a:pt x="91002" y="68790"/>
                  </a:lnTo>
                  <a:lnTo>
                    <a:pt x="62284" y="68790"/>
                  </a:lnTo>
                  <a:lnTo>
                    <a:pt x="62284" y="150305"/>
                  </a:lnTo>
                  <a:cubicBezTo>
                    <a:pt x="62284" y="158429"/>
                    <a:pt x="66627" y="159515"/>
                    <a:pt x="71495" y="159515"/>
                  </a:cubicBezTo>
                  <a:cubicBezTo>
                    <a:pt x="75019" y="159515"/>
                    <a:pt x="88030" y="157096"/>
                    <a:pt x="97488" y="154657"/>
                  </a:cubicBezTo>
                  <a:lnTo>
                    <a:pt x="97488" y="183356"/>
                  </a:lnTo>
                  <a:cubicBezTo>
                    <a:pt x="87192" y="187147"/>
                    <a:pt x="73924" y="189576"/>
                    <a:pt x="63637" y="189576"/>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23" name="Freihandform: Form 22">
              <a:extLst>
                <a:ext uri="{FF2B5EF4-FFF2-40B4-BE49-F238E27FC236}">
                  <a16:creationId xmlns:a16="http://schemas.microsoft.com/office/drawing/2014/main" id="{EFC8B9D1-197F-BA20-6F8F-37F1E4B8B1DD}"/>
                </a:ext>
              </a:extLst>
            </p:cNvPr>
            <p:cNvSpPr/>
            <p:nvPr/>
          </p:nvSpPr>
          <p:spPr>
            <a:xfrm>
              <a:off x="6714048" y="3386518"/>
              <a:ext cx="131064" cy="148932"/>
            </a:xfrm>
            <a:custGeom>
              <a:avLst/>
              <a:gdLst>
                <a:gd name="connsiteX0" fmla="*/ 65542 w 131064"/>
                <a:gd name="connsiteY0" fmla="*/ 148933 h 148932"/>
                <a:gd name="connsiteX1" fmla="*/ 0 w 131064"/>
                <a:gd name="connsiteY1" fmla="*/ 74466 h 148932"/>
                <a:gd name="connsiteX2" fmla="*/ 65542 w 131064"/>
                <a:gd name="connsiteY2" fmla="*/ 0 h 148932"/>
                <a:gd name="connsiteX3" fmla="*/ 131064 w 131064"/>
                <a:gd name="connsiteY3" fmla="*/ 74466 h 148932"/>
                <a:gd name="connsiteX4" fmla="*/ 65542 w 131064"/>
                <a:gd name="connsiteY4" fmla="*/ 148933 h 148932"/>
                <a:gd name="connsiteX5" fmla="*/ 65542 w 131064"/>
                <a:gd name="connsiteY5" fmla="*/ 26803 h 148932"/>
                <a:gd name="connsiteX6" fmla="*/ 37900 w 131064"/>
                <a:gd name="connsiteY6" fmla="*/ 74457 h 148932"/>
                <a:gd name="connsiteX7" fmla="*/ 65542 w 131064"/>
                <a:gd name="connsiteY7" fmla="*/ 121853 h 148932"/>
                <a:gd name="connsiteX8" fmla="*/ 93164 w 131064"/>
                <a:gd name="connsiteY8" fmla="*/ 74457 h 148932"/>
                <a:gd name="connsiteX9" fmla="*/ 65542 w 131064"/>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64" h="148932">
                  <a:moveTo>
                    <a:pt x="65542" y="148933"/>
                  </a:moveTo>
                  <a:cubicBezTo>
                    <a:pt x="36557" y="148933"/>
                    <a:pt x="0" y="138646"/>
                    <a:pt x="0" y="74466"/>
                  </a:cubicBezTo>
                  <a:cubicBezTo>
                    <a:pt x="0" y="11906"/>
                    <a:pt x="35481" y="0"/>
                    <a:pt x="65542" y="0"/>
                  </a:cubicBezTo>
                  <a:cubicBezTo>
                    <a:pt x="95317" y="0"/>
                    <a:pt x="131064" y="10030"/>
                    <a:pt x="131064" y="74466"/>
                  </a:cubicBezTo>
                  <a:cubicBezTo>
                    <a:pt x="131064" y="139465"/>
                    <a:pt x="94240" y="148933"/>
                    <a:pt x="65542" y="148933"/>
                  </a:cubicBezTo>
                  <a:close/>
                  <a:moveTo>
                    <a:pt x="65542" y="26803"/>
                  </a:moveTo>
                  <a:cubicBezTo>
                    <a:pt x="50625" y="26803"/>
                    <a:pt x="37900" y="31661"/>
                    <a:pt x="37900" y="74457"/>
                  </a:cubicBezTo>
                  <a:cubicBezTo>
                    <a:pt x="37900" y="116710"/>
                    <a:pt x="53350" y="121853"/>
                    <a:pt x="65542" y="121853"/>
                  </a:cubicBezTo>
                  <a:cubicBezTo>
                    <a:pt x="77705" y="121853"/>
                    <a:pt x="93164" y="116996"/>
                    <a:pt x="93164" y="74457"/>
                  </a:cubicBezTo>
                  <a:cubicBezTo>
                    <a:pt x="93164" y="30051"/>
                    <a:pt x="80429" y="26803"/>
                    <a:pt x="65542" y="26803"/>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24" name="Freihandform: Form 23">
              <a:extLst>
                <a:ext uri="{FF2B5EF4-FFF2-40B4-BE49-F238E27FC236}">
                  <a16:creationId xmlns:a16="http://schemas.microsoft.com/office/drawing/2014/main" id="{888ADFD8-2147-57B7-B418-F2C3EA028AEC}"/>
                </a:ext>
              </a:extLst>
            </p:cNvPr>
            <p:cNvSpPr/>
            <p:nvPr/>
          </p:nvSpPr>
          <p:spPr>
            <a:xfrm>
              <a:off x="6877554" y="3386499"/>
              <a:ext cx="194995" cy="146246"/>
            </a:xfrm>
            <a:custGeom>
              <a:avLst/>
              <a:gdLst>
                <a:gd name="connsiteX0" fmla="*/ 157067 w 194995"/>
                <a:gd name="connsiteY0" fmla="*/ 146247 h 146246"/>
                <a:gd name="connsiteX1" fmla="*/ 157067 w 194995"/>
                <a:gd name="connsiteY1" fmla="*/ 43882 h 146246"/>
                <a:gd name="connsiteX2" fmla="*/ 142180 w 194995"/>
                <a:gd name="connsiteY2" fmla="*/ 31433 h 146246"/>
                <a:gd name="connsiteX3" fmla="*/ 116462 w 194995"/>
                <a:gd name="connsiteY3" fmla="*/ 39815 h 146246"/>
                <a:gd name="connsiteX4" fmla="*/ 116462 w 194995"/>
                <a:gd name="connsiteY4" fmla="*/ 146247 h 146246"/>
                <a:gd name="connsiteX5" fmla="*/ 78534 w 194995"/>
                <a:gd name="connsiteY5" fmla="*/ 146247 h 146246"/>
                <a:gd name="connsiteX6" fmla="*/ 78534 w 194995"/>
                <a:gd name="connsiteY6" fmla="*/ 43882 h 146246"/>
                <a:gd name="connsiteX7" fmla="*/ 63646 w 194995"/>
                <a:gd name="connsiteY7" fmla="*/ 31433 h 146246"/>
                <a:gd name="connsiteX8" fmla="*/ 37929 w 194995"/>
                <a:gd name="connsiteY8" fmla="*/ 39815 h 146246"/>
                <a:gd name="connsiteX9" fmla="*/ 37929 w 194995"/>
                <a:gd name="connsiteY9" fmla="*/ 146247 h 146246"/>
                <a:gd name="connsiteX10" fmla="*/ 0 w 194995"/>
                <a:gd name="connsiteY10" fmla="*/ 146247 h 146246"/>
                <a:gd name="connsiteX11" fmla="*/ 0 w 194995"/>
                <a:gd name="connsiteY11" fmla="*/ 2705 h 146246"/>
                <a:gd name="connsiteX12" fmla="*/ 31680 w 194995"/>
                <a:gd name="connsiteY12" fmla="*/ 2705 h 146246"/>
                <a:gd name="connsiteX13" fmla="*/ 37100 w 194995"/>
                <a:gd name="connsiteY13" fmla="*/ 16793 h 146246"/>
                <a:gd name="connsiteX14" fmla="*/ 77991 w 194995"/>
                <a:gd name="connsiteY14" fmla="*/ 0 h 146246"/>
                <a:gd name="connsiteX15" fmla="*/ 112395 w 194995"/>
                <a:gd name="connsiteY15" fmla="*/ 19774 h 146246"/>
                <a:gd name="connsiteX16" fmla="*/ 156524 w 194995"/>
                <a:gd name="connsiteY16" fmla="*/ 0 h 146246"/>
                <a:gd name="connsiteX17" fmla="*/ 194996 w 194995"/>
                <a:gd name="connsiteY17" fmla="*/ 42786 h 146246"/>
                <a:gd name="connsiteX18" fmla="*/ 194996 w 194995"/>
                <a:gd name="connsiteY18" fmla="*/ 146237 h 146246"/>
                <a:gd name="connsiteX19" fmla="*/ 157067 w 194995"/>
                <a:gd name="connsiteY19"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94995" h="146246">
                  <a:moveTo>
                    <a:pt x="157067" y="146247"/>
                  </a:moveTo>
                  <a:lnTo>
                    <a:pt x="157067" y="43882"/>
                  </a:lnTo>
                  <a:cubicBezTo>
                    <a:pt x="157067" y="33880"/>
                    <a:pt x="151924" y="31433"/>
                    <a:pt x="142180" y="31433"/>
                  </a:cubicBezTo>
                  <a:cubicBezTo>
                    <a:pt x="134598" y="31433"/>
                    <a:pt x="124587" y="35214"/>
                    <a:pt x="116462" y="39815"/>
                  </a:cubicBezTo>
                  <a:lnTo>
                    <a:pt x="116462" y="146247"/>
                  </a:lnTo>
                  <a:lnTo>
                    <a:pt x="78534" y="146247"/>
                  </a:lnTo>
                  <a:lnTo>
                    <a:pt x="78534" y="43882"/>
                  </a:lnTo>
                  <a:cubicBezTo>
                    <a:pt x="78534" y="33880"/>
                    <a:pt x="73390" y="31433"/>
                    <a:pt x="63646" y="31433"/>
                  </a:cubicBezTo>
                  <a:cubicBezTo>
                    <a:pt x="55797" y="31433"/>
                    <a:pt x="46853" y="34414"/>
                    <a:pt x="37929" y="39815"/>
                  </a:cubicBezTo>
                  <a:lnTo>
                    <a:pt x="37929" y="146247"/>
                  </a:lnTo>
                  <a:lnTo>
                    <a:pt x="0" y="146247"/>
                  </a:lnTo>
                  <a:lnTo>
                    <a:pt x="0" y="2705"/>
                  </a:lnTo>
                  <a:lnTo>
                    <a:pt x="31680" y="2705"/>
                  </a:lnTo>
                  <a:lnTo>
                    <a:pt x="37100" y="16793"/>
                  </a:lnTo>
                  <a:cubicBezTo>
                    <a:pt x="46311" y="8125"/>
                    <a:pt x="61198" y="0"/>
                    <a:pt x="77991" y="0"/>
                  </a:cubicBezTo>
                  <a:cubicBezTo>
                    <a:pt x="95860" y="0"/>
                    <a:pt x="106975" y="6220"/>
                    <a:pt x="112395" y="19774"/>
                  </a:cubicBezTo>
                  <a:cubicBezTo>
                    <a:pt x="124301" y="8944"/>
                    <a:pt x="137855" y="0"/>
                    <a:pt x="156524" y="0"/>
                  </a:cubicBezTo>
                  <a:cubicBezTo>
                    <a:pt x="179279" y="0"/>
                    <a:pt x="194996" y="10830"/>
                    <a:pt x="194996" y="42786"/>
                  </a:cubicBezTo>
                  <a:lnTo>
                    <a:pt x="194996" y="146237"/>
                  </a:lnTo>
                  <a:lnTo>
                    <a:pt x="157067" y="14623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25" name="Freihandform: Form 24">
              <a:extLst>
                <a:ext uri="{FF2B5EF4-FFF2-40B4-BE49-F238E27FC236}">
                  <a16:creationId xmlns:a16="http://schemas.microsoft.com/office/drawing/2014/main" id="{14CA5783-03D3-C3E2-831A-AF4F5E82CB26}"/>
                </a:ext>
              </a:extLst>
            </p:cNvPr>
            <p:cNvSpPr/>
            <p:nvPr/>
          </p:nvSpPr>
          <p:spPr>
            <a:xfrm>
              <a:off x="7103630" y="3386518"/>
              <a:ext cx="131064" cy="148932"/>
            </a:xfrm>
            <a:custGeom>
              <a:avLst/>
              <a:gdLst>
                <a:gd name="connsiteX0" fmla="*/ 65542 w 131064"/>
                <a:gd name="connsiteY0" fmla="*/ 148933 h 148932"/>
                <a:gd name="connsiteX1" fmla="*/ 0 w 131064"/>
                <a:gd name="connsiteY1" fmla="*/ 74466 h 148932"/>
                <a:gd name="connsiteX2" fmla="*/ 65542 w 131064"/>
                <a:gd name="connsiteY2" fmla="*/ 0 h 148932"/>
                <a:gd name="connsiteX3" fmla="*/ 131064 w 131064"/>
                <a:gd name="connsiteY3" fmla="*/ 74466 h 148932"/>
                <a:gd name="connsiteX4" fmla="*/ 65542 w 131064"/>
                <a:gd name="connsiteY4" fmla="*/ 148933 h 148932"/>
                <a:gd name="connsiteX5" fmla="*/ 65542 w 131064"/>
                <a:gd name="connsiteY5" fmla="*/ 26803 h 148932"/>
                <a:gd name="connsiteX6" fmla="*/ 37900 w 131064"/>
                <a:gd name="connsiteY6" fmla="*/ 74457 h 148932"/>
                <a:gd name="connsiteX7" fmla="*/ 65542 w 131064"/>
                <a:gd name="connsiteY7" fmla="*/ 121853 h 148932"/>
                <a:gd name="connsiteX8" fmla="*/ 93164 w 131064"/>
                <a:gd name="connsiteY8" fmla="*/ 74457 h 148932"/>
                <a:gd name="connsiteX9" fmla="*/ 65542 w 131064"/>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64" h="148932">
                  <a:moveTo>
                    <a:pt x="65542" y="148933"/>
                  </a:moveTo>
                  <a:cubicBezTo>
                    <a:pt x="36557" y="148933"/>
                    <a:pt x="0" y="138646"/>
                    <a:pt x="0" y="74466"/>
                  </a:cubicBezTo>
                  <a:cubicBezTo>
                    <a:pt x="0" y="11906"/>
                    <a:pt x="35481" y="0"/>
                    <a:pt x="65542" y="0"/>
                  </a:cubicBezTo>
                  <a:cubicBezTo>
                    <a:pt x="95317" y="0"/>
                    <a:pt x="131064" y="10030"/>
                    <a:pt x="131064" y="74466"/>
                  </a:cubicBezTo>
                  <a:cubicBezTo>
                    <a:pt x="131064" y="139465"/>
                    <a:pt x="94240" y="148933"/>
                    <a:pt x="65542" y="148933"/>
                  </a:cubicBezTo>
                  <a:close/>
                  <a:moveTo>
                    <a:pt x="65542" y="26803"/>
                  </a:moveTo>
                  <a:cubicBezTo>
                    <a:pt x="50635" y="26803"/>
                    <a:pt x="37900" y="31661"/>
                    <a:pt x="37900" y="74457"/>
                  </a:cubicBezTo>
                  <a:cubicBezTo>
                    <a:pt x="37900" y="116710"/>
                    <a:pt x="53350" y="121853"/>
                    <a:pt x="65542" y="121853"/>
                  </a:cubicBezTo>
                  <a:cubicBezTo>
                    <a:pt x="77705" y="121853"/>
                    <a:pt x="93164" y="116996"/>
                    <a:pt x="93164" y="74457"/>
                  </a:cubicBezTo>
                  <a:cubicBezTo>
                    <a:pt x="93154" y="30051"/>
                    <a:pt x="80429" y="26803"/>
                    <a:pt x="65542" y="26803"/>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26" name="Freihandform: Form 25">
              <a:extLst>
                <a:ext uri="{FF2B5EF4-FFF2-40B4-BE49-F238E27FC236}">
                  <a16:creationId xmlns:a16="http://schemas.microsoft.com/office/drawing/2014/main" id="{41379709-396A-169C-5C45-4076C9B3F722}"/>
                </a:ext>
              </a:extLst>
            </p:cNvPr>
            <p:cNvSpPr/>
            <p:nvPr/>
          </p:nvSpPr>
          <p:spPr>
            <a:xfrm>
              <a:off x="7267127" y="3386508"/>
              <a:ext cx="77990" cy="146237"/>
            </a:xfrm>
            <a:custGeom>
              <a:avLst/>
              <a:gdLst>
                <a:gd name="connsiteX0" fmla="*/ 77991 w 77990"/>
                <a:gd name="connsiteY0" fmla="*/ 37643 h 146237"/>
                <a:gd name="connsiteX1" fmla="*/ 56340 w 77990"/>
                <a:gd name="connsiteY1" fmla="*/ 34938 h 146237"/>
                <a:gd name="connsiteX2" fmla="*/ 37929 w 77990"/>
                <a:gd name="connsiteY2" fmla="*/ 40081 h 146237"/>
                <a:gd name="connsiteX3" fmla="*/ 37929 w 77990"/>
                <a:gd name="connsiteY3" fmla="*/ 146237 h 146237"/>
                <a:gd name="connsiteX4" fmla="*/ 0 w 77990"/>
                <a:gd name="connsiteY4" fmla="*/ 146237 h 146237"/>
                <a:gd name="connsiteX5" fmla="*/ 0 w 77990"/>
                <a:gd name="connsiteY5" fmla="*/ 2696 h 146237"/>
                <a:gd name="connsiteX6" fmla="*/ 30337 w 77990"/>
                <a:gd name="connsiteY6" fmla="*/ 2696 h 146237"/>
                <a:gd name="connsiteX7" fmla="*/ 35195 w 77990"/>
                <a:gd name="connsiteY7" fmla="*/ 17069 h 146237"/>
                <a:gd name="connsiteX8" fmla="*/ 62017 w 77990"/>
                <a:gd name="connsiteY8" fmla="*/ 0 h 146237"/>
                <a:gd name="connsiteX9" fmla="*/ 77991 w 77990"/>
                <a:gd name="connsiteY9" fmla="*/ 1619 h 146237"/>
                <a:gd name="connsiteX10" fmla="*/ 77991 w 77990"/>
                <a:gd name="connsiteY10" fmla="*/ 37643 h 14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990" h="146237">
                  <a:moveTo>
                    <a:pt x="77991" y="37643"/>
                  </a:moveTo>
                  <a:cubicBezTo>
                    <a:pt x="69866" y="36024"/>
                    <a:pt x="60398" y="34938"/>
                    <a:pt x="56340" y="34938"/>
                  </a:cubicBezTo>
                  <a:cubicBezTo>
                    <a:pt x="51454" y="34938"/>
                    <a:pt x="44415" y="36814"/>
                    <a:pt x="37929" y="40081"/>
                  </a:cubicBezTo>
                  <a:lnTo>
                    <a:pt x="37929" y="146237"/>
                  </a:lnTo>
                  <a:lnTo>
                    <a:pt x="0" y="146237"/>
                  </a:lnTo>
                  <a:lnTo>
                    <a:pt x="0" y="2696"/>
                  </a:lnTo>
                  <a:lnTo>
                    <a:pt x="30337" y="2696"/>
                  </a:lnTo>
                  <a:lnTo>
                    <a:pt x="35195" y="17069"/>
                  </a:lnTo>
                  <a:cubicBezTo>
                    <a:pt x="41977" y="6220"/>
                    <a:pt x="51445" y="0"/>
                    <a:pt x="62017" y="0"/>
                  </a:cubicBezTo>
                  <a:cubicBezTo>
                    <a:pt x="67161" y="0"/>
                    <a:pt x="73666" y="543"/>
                    <a:pt x="77991" y="1619"/>
                  </a:cubicBezTo>
                  <a:lnTo>
                    <a:pt x="77991" y="3764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27" name="Freihandform: Form 26">
              <a:extLst>
                <a:ext uri="{FF2B5EF4-FFF2-40B4-BE49-F238E27FC236}">
                  <a16:creationId xmlns:a16="http://schemas.microsoft.com/office/drawing/2014/main" id="{1B2A0758-EF67-E539-4C1A-A4585148CE20}"/>
                </a:ext>
              </a:extLst>
            </p:cNvPr>
            <p:cNvSpPr/>
            <p:nvPr/>
          </p:nvSpPr>
          <p:spPr>
            <a:xfrm>
              <a:off x="7368387" y="3386508"/>
              <a:ext cx="78000" cy="146237"/>
            </a:xfrm>
            <a:custGeom>
              <a:avLst/>
              <a:gdLst>
                <a:gd name="connsiteX0" fmla="*/ 78000 w 78000"/>
                <a:gd name="connsiteY0" fmla="*/ 37643 h 146237"/>
                <a:gd name="connsiteX1" fmla="*/ 56321 w 78000"/>
                <a:gd name="connsiteY1" fmla="*/ 34938 h 146237"/>
                <a:gd name="connsiteX2" fmla="*/ 37909 w 78000"/>
                <a:gd name="connsiteY2" fmla="*/ 40081 h 146237"/>
                <a:gd name="connsiteX3" fmla="*/ 37909 w 78000"/>
                <a:gd name="connsiteY3" fmla="*/ 146237 h 146237"/>
                <a:gd name="connsiteX4" fmla="*/ 0 w 78000"/>
                <a:gd name="connsiteY4" fmla="*/ 146237 h 146237"/>
                <a:gd name="connsiteX5" fmla="*/ 0 w 78000"/>
                <a:gd name="connsiteY5" fmla="*/ 2696 h 146237"/>
                <a:gd name="connsiteX6" fmla="*/ 30318 w 78000"/>
                <a:gd name="connsiteY6" fmla="*/ 2696 h 146237"/>
                <a:gd name="connsiteX7" fmla="*/ 35204 w 78000"/>
                <a:gd name="connsiteY7" fmla="*/ 17069 h 146237"/>
                <a:gd name="connsiteX8" fmla="*/ 61998 w 78000"/>
                <a:gd name="connsiteY8" fmla="*/ 0 h 146237"/>
                <a:gd name="connsiteX9" fmla="*/ 77991 w 78000"/>
                <a:gd name="connsiteY9" fmla="*/ 1619 h 146237"/>
                <a:gd name="connsiteX10" fmla="*/ 77991 w 78000"/>
                <a:gd name="connsiteY10" fmla="*/ 37643 h 14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000" h="146237">
                  <a:moveTo>
                    <a:pt x="78000" y="37643"/>
                  </a:moveTo>
                  <a:cubicBezTo>
                    <a:pt x="69875" y="36024"/>
                    <a:pt x="60388" y="34938"/>
                    <a:pt x="56321" y="34938"/>
                  </a:cubicBezTo>
                  <a:cubicBezTo>
                    <a:pt x="51463" y="34938"/>
                    <a:pt x="44415" y="36814"/>
                    <a:pt x="37909" y="40081"/>
                  </a:cubicBezTo>
                  <a:lnTo>
                    <a:pt x="37909" y="146237"/>
                  </a:lnTo>
                  <a:lnTo>
                    <a:pt x="0" y="146237"/>
                  </a:lnTo>
                  <a:lnTo>
                    <a:pt x="0" y="2696"/>
                  </a:lnTo>
                  <a:lnTo>
                    <a:pt x="30318" y="2696"/>
                  </a:lnTo>
                  <a:lnTo>
                    <a:pt x="35204" y="17069"/>
                  </a:lnTo>
                  <a:cubicBezTo>
                    <a:pt x="41967" y="6220"/>
                    <a:pt x="51454" y="0"/>
                    <a:pt x="61998" y="0"/>
                  </a:cubicBezTo>
                  <a:cubicBezTo>
                    <a:pt x="67142" y="0"/>
                    <a:pt x="73647" y="543"/>
                    <a:pt x="77991" y="1619"/>
                  </a:cubicBezTo>
                  <a:lnTo>
                    <a:pt x="77991" y="3764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28" name="Freihandform: Form 27">
              <a:extLst>
                <a:ext uri="{FF2B5EF4-FFF2-40B4-BE49-F238E27FC236}">
                  <a16:creationId xmlns:a16="http://schemas.microsoft.com/office/drawing/2014/main" id="{FC4CEFF2-EE32-95F5-BC66-118D603CDE5D}"/>
                </a:ext>
              </a:extLst>
            </p:cNvPr>
            <p:cNvSpPr/>
            <p:nvPr/>
          </p:nvSpPr>
          <p:spPr>
            <a:xfrm>
              <a:off x="7457455" y="3386518"/>
              <a:ext cx="131064" cy="148932"/>
            </a:xfrm>
            <a:custGeom>
              <a:avLst/>
              <a:gdLst>
                <a:gd name="connsiteX0" fmla="*/ 65542 w 131064"/>
                <a:gd name="connsiteY0" fmla="*/ 148933 h 148932"/>
                <a:gd name="connsiteX1" fmla="*/ 0 w 131064"/>
                <a:gd name="connsiteY1" fmla="*/ 74466 h 148932"/>
                <a:gd name="connsiteX2" fmla="*/ 65542 w 131064"/>
                <a:gd name="connsiteY2" fmla="*/ 0 h 148932"/>
                <a:gd name="connsiteX3" fmla="*/ 131064 w 131064"/>
                <a:gd name="connsiteY3" fmla="*/ 74466 h 148932"/>
                <a:gd name="connsiteX4" fmla="*/ 65542 w 131064"/>
                <a:gd name="connsiteY4" fmla="*/ 148933 h 148932"/>
                <a:gd name="connsiteX5" fmla="*/ 65542 w 131064"/>
                <a:gd name="connsiteY5" fmla="*/ 26803 h 148932"/>
                <a:gd name="connsiteX6" fmla="*/ 37900 w 131064"/>
                <a:gd name="connsiteY6" fmla="*/ 74457 h 148932"/>
                <a:gd name="connsiteX7" fmla="*/ 65542 w 131064"/>
                <a:gd name="connsiteY7" fmla="*/ 121853 h 148932"/>
                <a:gd name="connsiteX8" fmla="*/ 93164 w 131064"/>
                <a:gd name="connsiteY8" fmla="*/ 74457 h 148932"/>
                <a:gd name="connsiteX9" fmla="*/ 65542 w 131064"/>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64" h="148932">
                  <a:moveTo>
                    <a:pt x="65542" y="148933"/>
                  </a:moveTo>
                  <a:cubicBezTo>
                    <a:pt x="36557" y="148933"/>
                    <a:pt x="0" y="138646"/>
                    <a:pt x="0" y="74466"/>
                  </a:cubicBezTo>
                  <a:cubicBezTo>
                    <a:pt x="0" y="11906"/>
                    <a:pt x="35481" y="0"/>
                    <a:pt x="65542" y="0"/>
                  </a:cubicBezTo>
                  <a:cubicBezTo>
                    <a:pt x="95317" y="0"/>
                    <a:pt x="131064" y="10030"/>
                    <a:pt x="131064" y="74466"/>
                  </a:cubicBezTo>
                  <a:cubicBezTo>
                    <a:pt x="131064" y="139465"/>
                    <a:pt x="94240" y="148933"/>
                    <a:pt x="65542" y="148933"/>
                  </a:cubicBezTo>
                  <a:close/>
                  <a:moveTo>
                    <a:pt x="65542" y="26803"/>
                  </a:moveTo>
                  <a:cubicBezTo>
                    <a:pt x="50635" y="26803"/>
                    <a:pt x="37900" y="31661"/>
                    <a:pt x="37900" y="74457"/>
                  </a:cubicBezTo>
                  <a:cubicBezTo>
                    <a:pt x="37900" y="116710"/>
                    <a:pt x="53350" y="121853"/>
                    <a:pt x="65542" y="121853"/>
                  </a:cubicBezTo>
                  <a:cubicBezTo>
                    <a:pt x="77705" y="121853"/>
                    <a:pt x="93164" y="116996"/>
                    <a:pt x="93164" y="74457"/>
                  </a:cubicBezTo>
                  <a:cubicBezTo>
                    <a:pt x="93164" y="30051"/>
                    <a:pt x="80429" y="26803"/>
                    <a:pt x="65542" y="26803"/>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29" name="Freihandform: Form 28">
              <a:extLst>
                <a:ext uri="{FF2B5EF4-FFF2-40B4-BE49-F238E27FC236}">
                  <a16:creationId xmlns:a16="http://schemas.microsoft.com/office/drawing/2014/main" id="{CDA27B0A-0E26-B0F8-4D48-D5FC8400CACD}"/>
                </a:ext>
              </a:extLst>
            </p:cNvPr>
            <p:cNvSpPr/>
            <p:nvPr/>
          </p:nvSpPr>
          <p:spPr>
            <a:xfrm>
              <a:off x="7600950" y="3389204"/>
              <a:ext cx="211226" cy="143541"/>
            </a:xfrm>
            <a:custGeom>
              <a:avLst/>
              <a:gdLst>
                <a:gd name="connsiteX0" fmla="*/ 181165 w 211226"/>
                <a:gd name="connsiteY0" fmla="*/ 143542 h 143541"/>
                <a:gd name="connsiteX1" fmla="*/ 129426 w 211226"/>
                <a:gd name="connsiteY1" fmla="*/ 143542 h 143541"/>
                <a:gd name="connsiteX2" fmla="*/ 117520 w 211226"/>
                <a:gd name="connsiteY2" fmla="*/ 85325 h 143541"/>
                <a:gd name="connsiteX3" fmla="*/ 105613 w 211226"/>
                <a:gd name="connsiteY3" fmla="*/ 22498 h 143541"/>
                <a:gd name="connsiteX4" fmla="*/ 93421 w 211226"/>
                <a:gd name="connsiteY4" fmla="*/ 83963 h 143541"/>
                <a:gd name="connsiteX5" fmla="*/ 81772 w 211226"/>
                <a:gd name="connsiteY5" fmla="*/ 143542 h 143541"/>
                <a:gd name="connsiteX6" fmla="*/ 30061 w 211226"/>
                <a:gd name="connsiteY6" fmla="*/ 143542 h 143541"/>
                <a:gd name="connsiteX7" fmla="*/ 0 w 211226"/>
                <a:gd name="connsiteY7" fmla="*/ 0 h 143541"/>
                <a:gd name="connsiteX8" fmla="*/ 41691 w 211226"/>
                <a:gd name="connsiteY8" fmla="*/ 0 h 143541"/>
                <a:gd name="connsiteX9" fmla="*/ 50102 w 211226"/>
                <a:gd name="connsiteY9" fmla="*/ 66904 h 143541"/>
                <a:gd name="connsiteX10" fmla="*/ 56064 w 211226"/>
                <a:gd name="connsiteY10" fmla="*/ 122958 h 143541"/>
                <a:gd name="connsiteX11" fmla="*/ 65808 w 211226"/>
                <a:gd name="connsiteY11" fmla="*/ 66904 h 143541"/>
                <a:gd name="connsiteX12" fmla="*/ 79877 w 211226"/>
                <a:gd name="connsiteY12" fmla="*/ 0 h 143541"/>
                <a:gd name="connsiteX13" fmla="*/ 131331 w 211226"/>
                <a:gd name="connsiteY13" fmla="*/ 0 h 143541"/>
                <a:gd name="connsiteX14" fmla="*/ 145418 w 211226"/>
                <a:gd name="connsiteY14" fmla="*/ 66904 h 143541"/>
                <a:gd name="connsiteX15" fmla="*/ 154629 w 211226"/>
                <a:gd name="connsiteY15" fmla="*/ 122958 h 143541"/>
                <a:gd name="connsiteX16" fmla="*/ 160849 w 211226"/>
                <a:gd name="connsiteY16" fmla="*/ 66904 h 143541"/>
                <a:gd name="connsiteX17" fmla="*/ 170059 w 211226"/>
                <a:gd name="connsiteY17" fmla="*/ 0 h 143541"/>
                <a:gd name="connsiteX18" fmla="*/ 211226 w 211226"/>
                <a:gd name="connsiteY18" fmla="*/ 0 h 143541"/>
                <a:gd name="connsiteX19" fmla="*/ 181165 w 211226"/>
                <a:gd name="connsiteY19" fmla="*/ 143542 h 143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11226" h="143541">
                  <a:moveTo>
                    <a:pt x="181165" y="143542"/>
                  </a:moveTo>
                  <a:lnTo>
                    <a:pt x="129426" y="143542"/>
                  </a:lnTo>
                  <a:lnTo>
                    <a:pt x="117520" y="85325"/>
                  </a:lnTo>
                  <a:cubicBezTo>
                    <a:pt x="115357" y="74495"/>
                    <a:pt x="109937" y="46320"/>
                    <a:pt x="105613" y="22498"/>
                  </a:cubicBezTo>
                  <a:cubicBezTo>
                    <a:pt x="100727" y="46053"/>
                    <a:pt x="95326" y="73676"/>
                    <a:pt x="93421" y="83963"/>
                  </a:cubicBezTo>
                  <a:lnTo>
                    <a:pt x="81772" y="143542"/>
                  </a:lnTo>
                  <a:lnTo>
                    <a:pt x="30061" y="143542"/>
                  </a:lnTo>
                  <a:lnTo>
                    <a:pt x="0" y="0"/>
                  </a:lnTo>
                  <a:lnTo>
                    <a:pt x="41691" y="0"/>
                  </a:lnTo>
                  <a:lnTo>
                    <a:pt x="50102" y="66904"/>
                  </a:lnTo>
                  <a:cubicBezTo>
                    <a:pt x="52264" y="83953"/>
                    <a:pt x="55788" y="120777"/>
                    <a:pt x="56064" y="122958"/>
                  </a:cubicBezTo>
                  <a:cubicBezTo>
                    <a:pt x="56607" y="119691"/>
                    <a:pt x="62008" y="84773"/>
                    <a:pt x="65808" y="66904"/>
                  </a:cubicBezTo>
                  <a:lnTo>
                    <a:pt x="79877" y="0"/>
                  </a:lnTo>
                  <a:lnTo>
                    <a:pt x="131331" y="0"/>
                  </a:lnTo>
                  <a:lnTo>
                    <a:pt x="145418" y="66904"/>
                  </a:lnTo>
                  <a:cubicBezTo>
                    <a:pt x="148657" y="83153"/>
                    <a:pt x="154086" y="119158"/>
                    <a:pt x="154629" y="122958"/>
                  </a:cubicBezTo>
                  <a:cubicBezTo>
                    <a:pt x="154886" y="120520"/>
                    <a:pt x="158410" y="83410"/>
                    <a:pt x="160849" y="66904"/>
                  </a:cubicBezTo>
                  <a:lnTo>
                    <a:pt x="170059" y="0"/>
                  </a:lnTo>
                  <a:lnTo>
                    <a:pt x="211226" y="0"/>
                  </a:lnTo>
                  <a:lnTo>
                    <a:pt x="181165" y="143542"/>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grpSp>
    </p:spTree>
    <p:extLst>
      <p:ext uri="{BB962C8B-B14F-4D97-AF65-F5344CB8AC3E}">
        <p14:creationId xmlns:p14="http://schemas.microsoft.com/office/powerpoint/2010/main" val="14076862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nhalt ohne Logo">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11A6669-BEC9-635E-C610-2A750E8BEC04}"/>
              </a:ext>
            </a:extLst>
          </p:cNvPr>
          <p:cNvSpPr>
            <a:spLocks noGrp="1"/>
          </p:cNvSpPr>
          <p:nvPr>
            <p:ph type="title"/>
          </p:nvPr>
        </p:nvSpPr>
        <p:spPr/>
        <p:txBody>
          <a:bodyPr/>
          <a:lstStyle/>
          <a:p>
            <a:r>
              <a:rPr lang="de-DE"/>
              <a:t>Mastertitelformat bearbeiten</a:t>
            </a:r>
          </a:p>
        </p:txBody>
      </p:sp>
      <p:sp>
        <p:nvSpPr>
          <p:cNvPr id="10" name="Textplatzhalter 9">
            <a:extLst>
              <a:ext uri="{FF2B5EF4-FFF2-40B4-BE49-F238E27FC236}">
                <a16:creationId xmlns:a16="http://schemas.microsoft.com/office/drawing/2014/main" id="{1F6F39E2-88FE-A04B-0206-C2A69CE7F658}"/>
              </a:ext>
            </a:extLst>
          </p:cNvPr>
          <p:cNvSpPr>
            <a:spLocks noGrp="1"/>
          </p:cNvSpPr>
          <p:nvPr>
            <p:ph type="body" sz="quarter" idx="12"/>
          </p:nvPr>
        </p:nvSpPr>
        <p:spPr>
          <a:xfrm>
            <a:off x="658813" y="2114550"/>
            <a:ext cx="11198225" cy="415925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Tree>
    <p:extLst>
      <p:ext uri="{BB962C8B-B14F-4D97-AF65-F5344CB8AC3E}">
        <p14:creationId xmlns:p14="http://schemas.microsoft.com/office/powerpoint/2010/main" val="29137462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e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18748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Weißer Hintergrund">
    <p:spTree>
      <p:nvGrpSpPr>
        <p:cNvPr id="1" name=""/>
        <p:cNvGrpSpPr/>
        <p:nvPr/>
      </p:nvGrpSpPr>
      <p:grpSpPr>
        <a:xfrm>
          <a:off x="0" y="0"/>
          <a:ext cx="0" cy="0"/>
          <a:chOff x="0" y="0"/>
          <a:chExt cx="0" cy="0"/>
        </a:xfrm>
      </p:grpSpPr>
      <p:sp>
        <p:nvSpPr>
          <p:cNvPr id="32" name="Rechteck 31"/>
          <p:cNvSpPr/>
          <p:nvPr userDrawn="1"/>
        </p:nvSpPr>
        <p:spPr>
          <a:xfrm>
            <a:off x="0" y="6007813"/>
            <a:ext cx="12191595" cy="850188"/>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sz="2400" dirty="0"/>
          </a:p>
        </p:txBody>
      </p:sp>
      <p:pic>
        <p:nvPicPr>
          <p:cNvPr id="33" name="Bild 4"/>
          <p:cNvPicPr>
            <a:picLocks noChangeAspect="1"/>
          </p:cNvPicPr>
          <p:nvPr userDrawn="1"/>
        </p:nvPicPr>
        <p:blipFill>
          <a:blip r:embed="rId3"/>
          <a:stretch>
            <a:fillRect/>
          </a:stretch>
        </p:blipFill>
        <p:spPr>
          <a:xfrm>
            <a:off x="-405" y="5749173"/>
            <a:ext cx="12192000" cy="999067"/>
          </a:xfrm>
          <a:prstGeom prst="rect">
            <a:avLst/>
          </a:prstGeom>
        </p:spPr>
      </p:pic>
      <p:sp>
        <p:nvSpPr>
          <p:cNvPr id="29" name="Titelplatzhalter 4"/>
          <p:cNvSpPr>
            <a:spLocks noGrp="1"/>
          </p:cNvSpPr>
          <p:nvPr>
            <p:ph type="title" hasCustomPrompt="1"/>
          </p:nvPr>
        </p:nvSpPr>
        <p:spPr>
          <a:xfrm>
            <a:off x="279400" y="213785"/>
            <a:ext cx="10515600" cy="1152000"/>
          </a:xfrm>
          <a:prstGeom prst="rect">
            <a:avLst/>
          </a:prstGeom>
        </p:spPr>
        <p:txBody>
          <a:bodyPr vert="horz" lIns="91440" tIns="45720" rIns="91440" bIns="45720" rtlCol="0" anchor="ctr">
            <a:normAutofit/>
          </a:bodyPr>
          <a:lstStyle/>
          <a:p>
            <a:r>
              <a:rPr lang="de-DE"/>
              <a:t>Überschrift</a:t>
            </a:r>
          </a:p>
        </p:txBody>
      </p:sp>
      <p:sp>
        <p:nvSpPr>
          <p:cNvPr id="4" name="Inhaltsplatzhalter 3"/>
          <p:cNvSpPr>
            <a:spLocks noGrp="1"/>
          </p:cNvSpPr>
          <p:nvPr>
            <p:ph sz="quarter" idx="11"/>
          </p:nvPr>
        </p:nvSpPr>
        <p:spPr>
          <a:xfrm>
            <a:off x="6231467" y="1483785"/>
            <a:ext cx="5562600" cy="3805193"/>
          </a:xfrm>
          <a:prstGeom prst="rect">
            <a:avLst/>
          </a:prstGeom>
        </p:spPr>
        <p:txBody>
          <a:bodyPr/>
          <a:lstStyle>
            <a:lvl1pPr marL="0" indent="0">
              <a:buNone/>
              <a:defRPr/>
            </a:lvl1pPr>
          </a:lstStyle>
          <a:p>
            <a:pPr lvl="0"/>
            <a:endParaRPr lang="de-DE"/>
          </a:p>
        </p:txBody>
      </p:sp>
      <p:sp>
        <p:nvSpPr>
          <p:cNvPr id="6" name="Textplatzhalter 5"/>
          <p:cNvSpPr>
            <a:spLocks noGrp="1"/>
          </p:cNvSpPr>
          <p:nvPr>
            <p:ph type="body" sz="quarter" idx="12"/>
          </p:nvPr>
        </p:nvSpPr>
        <p:spPr>
          <a:xfrm>
            <a:off x="279400" y="1483785"/>
            <a:ext cx="5832000" cy="3805767"/>
          </a:xfrm>
        </p:spPr>
        <p:txBody>
          <a:bodyPr/>
          <a:lstStyle/>
          <a:p>
            <a:pPr lvl="0"/>
            <a:r>
              <a:rPr lang="de-DE"/>
              <a:t>Textmasterformat bearbeiten</a:t>
            </a:r>
          </a:p>
          <a:p>
            <a:pPr lvl="1"/>
            <a:r>
              <a:rPr lang="de-DE"/>
              <a:t>Zweite Ebene</a:t>
            </a:r>
          </a:p>
        </p:txBody>
      </p:sp>
      <p:sp>
        <p:nvSpPr>
          <p:cNvPr id="31" name="Fußzeilenplatzhalter 4"/>
          <p:cNvSpPr txBox="1">
            <a:spLocks/>
          </p:cNvSpPr>
          <p:nvPr/>
        </p:nvSpPr>
        <p:spPr>
          <a:xfrm>
            <a:off x="904009" y="6248693"/>
            <a:ext cx="6719304" cy="336000"/>
          </a:xfrm>
          <a:prstGeom prst="rect">
            <a:avLst/>
          </a:prstGeom>
        </p:spPr>
        <p:txBody>
          <a:bodyPr vert="horz" lIns="153619" tIns="76809" rIns="153619" bIns="76809" rtlCol="0" anchor="ctr"/>
          <a:lstStyle/>
          <a:p>
            <a:pPr lvl="0">
              <a:defRPr/>
            </a:pPr>
            <a:endParaRPr lang="de-DE" sz="1467" dirty="0">
              <a:solidFill>
                <a:schemeClr val="bg1"/>
              </a:solidFill>
            </a:endParaRPr>
          </a:p>
        </p:txBody>
      </p:sp>
      <p:sp>
        <p:nvSpPr>
          <p:cNvPr id="10" name="Fußzeilenplatzhalter 4"/>
          <p:cNvSpPr txBox="1">
            <a:spLocks/>
          </p:cNvSpPr>
          <p:nvPr userDrawn="1"/>
        </p:nvSpPr>
        <p:spPr>
          <a:xfrm>
            <a:off x="469901" y="6341840"/>
            <a:ext cx="734271" cy="336000"/>
          </a:xfrm>
          <a:prstGeom prst="rect">
            <a:avLst/>
          </a:prstGeom>
        </p:spPr>
        <p:txBody>
          <a:bodyPr vert="horz" lIns="153619" tIns="76809" rIns="153619" bIns="76809" rtlCol="0" anchor="ctr"/>
          <a:lstStyle/>
          <a:p>
            <a:pPr lvl="0">
              <a:defRPr/>
            </a:pPr>
            <a:fld id="{D42D1118-0BEA-4219-AAE0-0D1ADB44C724}" type="slidenum">
              <a:rPr lang="de-DE" sz="1467" smtClean="0">
                <a:solidFill>
                  <a:schemeClr val="bg1"/>
                </a:solidFill>
              </a:rPr>
              <a:t>‹Nr.›</a:t>
            </a:fld>
            <a:endParaRPr lang="de-DE" sz="1467" dirty="0">
              <a:solidFill>
                <a:schemeClr val="bg1"/>
              </a:solidFill>
            </a:endParaRPr>
          </a:p>
        </p:txBody>
      </p:sp>
      <p:sp>
        <p:nvSpPr>
          <p:cNvPr id="11" name="Fußzeilenplatzhalter 2"/>
          <p:cNvSpPr>
            <a:spLocks noGrp="1"/>
          </p:cNvSpPr>
          <p:nvPr>
            <p:ph type="ftr" sz="quarter" idx="10"/>
          </p:nvPr>
        </p:nvSpPr>
        <p:spPr>
          <a:xfrm>
            <a:off x="1092200" y="6318253"/>
            <a:ext cx="4114800" cy="366183"/>
          </a:xfrm>
        </p:spPr>
        <p:txBody>
          <a:bodyPr/>
          <a:lstStyle/>
          <a:p>
            <a:r>
              <a:rPr lang="de-DE" dirty="0"/>
              <a:t>Titel, Verfasser, Datum</a:t>
            </a:r>
          </a:p>
        </p:txBody>
      </p:sp>
    </p:spTree>
    <p:custDataLst>
      <p:tags r:id="rId1"/>
    </p:custDataLst>
    <p:extLst>
      <p:ext uri="{BB962C8B-B14F-4D97-AF65-F5344CB8AC3E}">
        <p14:creationId xmlns:p14="http://schemas.microsoft.com/office/powerpoint/2010/main" val="13843975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1_Weißer Hintergrund">
    <p:spTree>
      <p:nvGrpSpPr>
        <p:cNvPr id="1" name=""/>
        <p:cNvGrpSpPr/>
        <p:nvPr/>
      </p:nvGrpSpPr>
      <p:grpSpPr>
        <a:xfrm>
          <a:off x="0" y="0"/>
          <a:ext cx="0" cy="0"/>
          <a:chOff x="0" y="0"/>
          <a:chExt cx="0" cy="0"/>
        </a:xfrm>
      </p:grpSpPr>
      <p:sp>
        <p:nvSpPr>
          <p:cNvPr id="33" name="Rechteck 32"/>
          <p:cNvSpPr/>
          <p:nvPr userDrawn="1"/>
        </p:nvSpPr>
        <p:spPr>
          <a:xfrm>
            <a:off x="0" y="6007813"/>
            <a:ext cx="12191595" cy="850188"/>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sz="2400" dirty="0"/>
          </a:p>
        </p:txBody>
      </p:sp>
      <p:sp>
        <p:nvSpPr>
          <p:cNvPr id="31" name="Fußzeilenplatzhalter 4"/>
          <p:cNvSpPr txBox="1">
            <a:spLocks/>
          </p:cNvSpPr>
          <p:nvPr/>
        </p:nvSpPr>
        <p:spPr>
          <a:xfrm>
            <a:off x="904009" y="6248693"/>
            <a:ext cx="6719304" cy="336000"/>
          </a:xfrm>
          <a:prstGeom prst="rect">
            <a:avLst/>
          </a:prstGeom>
        </p:spPr>
        <p:txBody>
          <a:bodyPr vert="horz" lIns="153619" tIns="76809" rIns="153619" bIns="76809" rtlCol="0" anchor="ctr"/>
          <a:lstStyle/>
          <a:p>
            <a:pPr lvl="0">
              <a:defRPr/>
            </a:pPr>
            <a:endParaRPr lang="de-DE" sz="1467" dirty="0">
              <a:solidFill>
                <a:schemeClr val="bg1"/>
              </a:solidFill>
            </a:endParaRPr>
          </a:p>
        </p:txBody>
      </p:sp>
      <p:sp>
        <p:nvSpPr>
          <p:cNvPr id="29" name="Titelplatzhalter 4"/>
          <p:cNvSpPr>
            <a:spLocks noGrp="1"/>
          </p:cNvSpPr>
          <p:nvPr>
            <p:ph type="title" hasCustomPrompt="1"/>
          </p:nvPr>
        </p:nvSpPr>
        <p:spPr>
          <a:xfrm>
            <a:off x="279400" y="213785"/>
            <a:ext cx="10515600" cy="1152000"/>
          </a:xfrm>
          <a:prstGeom prst="rect">
            <a:avLst/>
          </a:prstGeom>
        </p:spPr>
        <p:txBody>
          <a:bodyPr vert="horz" lIns="91440" tIns="45720" rIns="91440" bIns="45720" rtlCol="0" anchor="ctr">
            <a:normAutofit/>
          </a:bodyPr>
          <a:lstStyle/>
          <a:p>
            <a:r>
              <a:rPr lang="de-DE"/>
              <a:t>Überschrift</a:t>
            </a:r>
          </a:p>
        </p:txBody>
      </p:sp>
      <p:sp>
        <p:nvSpPr>
          <p:cNvPr id="6" name="Textplatzhalter 5"/>
          <p:cNvSpPr>
            <a:spLocks noGrp="1"/>
          </p:cNvSpPr>
          <p:nvPr>
            <p:ph type="body" sz="quarter" idx="12"/>
          </p:nvPr>
        </p:nvSpPr>
        <p:spPr>
          <a:xfrm>
            <a:off x="279400" y="1483785"/>
            <a:ext cx="10515600" cy="3805767"/>
          </a:xfrm>
        </p:spPr>
        <p:txBody>
          <a:bodyPr/>
          <a:lstStyle/>
          <a:p>
            <a:pPr lvl="0"/>
            <a:r>
              <a:rPr lang="de-DE"/>
              <a:t>Textmasterformat bearbeiten</a:t>
            </a:r>
          </a:p>
          <a:p>
            <a:pPr lvl="1"/>
            <a:r>
              <a:rPr lang="de-DE"/>
              <a:t>Zweite Ebene</a:t>
            </a:r>
          </a:p>
        </p:txBody>
      </p:sp>
      <p:sp>
        <p:nvSpPr>
          <p:cNvPr id="9" name="Fußzeilenplatzhalter 4"/>
          <p:cNvSpPr txBox="1">
            <a:spLocks/>
          </p:cNvSpPr>
          <p:nvPr userDrawn="1"/>
        </p:nvSpPr>
        <p:spPr>
          <a:xfrm>
            <a:off x="469901" y="6341840"/>
            <a:ext cx="734271" cy="336000"/>
          </a:xfrm>
          <a:prstGeom prst="rect">
            <a:avLst/>
          </a:prstGeom>
        </p:spPr>
        <p:txBody>
          <a:bodyPr vert="horz" lIns="153619" tIns="76809" rIns="153619" bIns="76809" rtlCol="0" anchor="ctr"/>
          <a:lstStyle/>
          <a:p>
            <a:pPr lvl="0">
              <a:defRPr/>
            </a:pPr>
            <a:fld id="{D42D1118-0BEA-4219-AAE0-0D1ADB44C724}" type="slidenum">
              <a:rPr lang="de-DE" sz="1467" smtClean="0">
                <a:solidFill>
                  <a:schemeClr val="bg1"/>
                </a:solidFill>
              </a:rPr>
              <a:t>‹Nr.›</a:t>
            </a:fld>
            <a:endParaRPr lang="de-DE" sz="1467" dirty="0">
              <a:solidFill>
                <a:schemeClr val="bg1"/>
              </a:solidFill>
            </a:endParaRPr>
          </a:p>
        </p:txBody>
      </p:sp>
      <p:sp>
        <p:nvSpPr>
          <p:cNvPr id="10" name="Fußzeilenplatzhalter 2"/>
          <p:cNvSpPr>
            <a:spLocks noGrp="1"/>
          </p:cNvSpPr>
          <p:nvPr>
            <p:ph type="ftr" sz="quarter" idx="10"/>
          </p:nvPr>
        </p:nvSpPr>
        <p:spPr>
          <a:xfrm>
            <a:off x="1092200" y="6318253"/>
            <a:ext cx="4114800" cy="366183"/>
          </a:xfrm>
        </p:spPr>
        <p:txBody>
          <a:bodyPr/>
          <a:lstStyle/>
          <a:p>
            <a:r>
              <a:rPr lang="de-DE" dirty="0"/>
              <a:t>Titel, Verfasser, Datum</a:t>
            </a:r>
          </a:p>
        </p:txBody>
      </p:sp>
      <p:pic>
        <p:nvPicPr>
          <p:cNvPr id="11" name="Bild 4"/>
          <p:cNvPicPr>
            <a:picLocks noChangeAspect="1"/>
          </p:cNvPicPr>
          <p:nvPr userDrawn="1"/>
        </p:nvPicPr>
        <p:blipFill>
          <a:blip r:embed="rId3"/>
          <a:stretch>
            <a:fillRect/>
          </a:stretch>
        </p:blipFill>
        <p:spPr>
          <a:xfrm>
            <a:off x="0" y="5749160"/>
            <a:ext cx="12192000" cy="999067"/>
          </a:xfrm>
          <a:prstGeom prst="rect">
            <a:avLst/>
          </a:prstGeom>
        </p:spPr>
      </p:pic>
    </p:spTree>
    <p:custDataLst>
      <p:tags r:id="rId1"/>
    </p:custDataLst>
    <p:extLst>
      <p:ext uri="{BB962C8B-B14F-4D97-AF65-F5344CB8AC3E}">
        <p14:creationId xmlns:p14="http://schemas.microsoft.com/office/powerpoint/2010/main" val="3024607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elplatzhalter 1">
            <a:extLst>
              <a:ext uri="{FF2B5EF4-FFF2-40B4-BE49-F238E27FC236}">
                <a16:creationId xmlns:a16="http://schemas.microsoft.com/office/drawing/2014/main" id="{24B176A3-0CCA-EE39-C7CC-A980B30259D1}"/>
              </a:ext>
            </a:extLst>
          </p:cNvPr>
          <p:cNvSpPr>
            <a:spLocks noGrp="1"/>
          </p:cNvSpPr>
          <p:nvPr>
            <p:ph type="title"/>
          </p:nvPr>
        </p:nvSpPr>
        <p:spPr>
          <a:xfrm>
            <a:off x="658814" y="666751"/>
            <a:ext cx="8996816" cy="1020318"/>
          </a:xfrm>
          <a:prstGeom prst="rect">
            <a:avLst/>
          </a:prstGeom>
        </p:spPr>
        <p:txBody>
          <a:bodyPr vert="horz" lIns="0" tIns="0" rIns="0" bIns="0" rtlCol="0" anchor="t" anchorCtr="0">
            <a:noAutofit/>
          </a:bodyPr>
          <a:lstStyle/>
          <a:p>
            <a:endParaRPr lang="de-DE"/>
          </a:p>
        </p:txBody>
      </p:sp>
      <p:sp>
        <p:nvSpPr>
          <p:cNvPr id="6" name="Foliennummernplatzhalter 5">
            <a:extLst>
              <a:ext uri="{FF2B5EF4-FFF2-40B4-BE49-F238E27FC236}">
                <a16:creationId xmlns:a16="http://schemas.microsoft.com/office/drawing/2014/main" id="{C3547760-748F-E2D9-DB12-20A8218552CB}"/>
              </a:ext>
            </a:extLst>
          </p:cNvPr>
          <p:cNvSpPr>
            <a:spLocks noGrp="1"/>
          </p:cNvSpPr>
          <p:nvPr>
            <p:ph type="sldNum" sz="quarter" idx="4"/>
          </p:nvPr>
        </p:nvSpPr>
        <p:spPr>
          <a:xfrm>
            <a:off x="11244942" y="6384353"/>
            <a:ext cx="612095" cy="365125"/>
          </a:xfrm>
          <a:prstGeom prst="rect">
            <a:avLst/>
          </a:prstGeom>
        </p:spPr>
        <p:txBody>
          <a:bodyPr vert="horz" lIns="0" tIns="0" rIns="0" bIns="0" rtlCol="0" anchor="ctr">
            <a:noAutofit/>
          </a:bodyPr>
          <a:lstStyle>
            <a:lvl1pPr algn="r">
              <a:defRPr sz="1200">
                <a:solidFill>
                  <a:schemeClr val="tx2"/>
                </a:solidFill>
                <a:latin typeface="Fago Pro" panose="02000506040000020004" pitchFamily="50" charset="0"/>
              </a:defRPr>
            </a:lvl1pPr>
          </a:lstStyle>
          <a:p>
            <a:fld id="{73F7D4EC-FAF2-48D2-B8E5-457915FC50F3}" type="slidenum">
              <a:rPr lang="de-DE" smtClean="0"/>
              <a:pPr/>
              <a:t>‹Nr.›</a:t>
            </a:fld>
            <a:endParaRPr lang="de-DE" dirty="0"/>
          </a:p>
        </p:txBody>
      </p:sp>
      <p:sp>
        <p:nvSpPr>
          <p:cNvPr id="23" name="Textplatzhalter 22">
            <a:extLst>
              <a:ext uri="{FF2B5EF4-FFF2-40B4-BE49-F238E27FC236}">
                <a16:creationId xmlns:a16="http://schemas.microsoft.com/office/drawing/2014/main" id="{19924481-2BAC-44B6-A3F3-4FF71CB8E905}"/>
              </a:ext>
            </a:extLst>
          </p:cNvPr>
          <p:cNvSpPr>
            <a:spLocks noGrp="1"/>
          </p:cNvSpPr>
          <p:nvPr>
            <p:ph type="body" idx="1"/>
          </p:nvPr>
        </p:nvSpPr>
        <p:spPr>
          <a:xfrm>
            <a:off x="658814" y="2112579"/>
            <a:ext cx="11198224" cy="4161220"/>
          </a:xfrm>
          <a:prstGeom prst="rect">
            <a:avLst/>
          </a:prstGeom>
        </p:spPr>
        <p:txBody>
          <a:bodyPr vert="horz" lIns="0" tIns="0" rIns="0" bIns="0" rtlCol="0">
            <a:noAutofit/>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Tree>
    <p:extLst>
      <p:ext uri="{BB962C8B-B14F-4D97-AF65-F5344CB8AC3E}">
        <p14:creationId xmlns:p14="http://schemas.microsoft.com/office/powerpoint/2010/main" val="8935998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4" r:id="rId5"/>
    <p:sldLayoutId id="2147483653" r:id="rId6"/>
    <p:sldLayoutId id="2147483655" r:id="rId7"/>
    <p:sldLayoutId id="2147483656" r:id="rId8"/>
  </p:sldLayoutIdLst>
  <p:hf hdr="0" ftr="0" dt="0"/>
  <p:txStyles>
    <p:titleStyle>
      <a:lvl1pPr algn="l" defTabSz="914400" rtl="0" eaLnBrk="1" latinLnBrk="0" hangingPunct="1">
        <a:lnSpc>
          <a:spcPct val="90000"/>
        </a:lnSpc>
        <a:spcBef>
          <a:spcPct val="0"/>
        </a:spcBef>
        <a:buNone/>
        <a:defRPr sz="3600" b="1" kern="1200">
          <a:solidFill>
            <a:schemeClr val="tx2"/>
          </a:solidFill>
          <a:latin typeface="Fago Pro" panose="02000506040000020004" pitchFamily="50" charset="0"/>
          <a:ea typeface="+mj-ea"/>
          <a:cs typeface="+mj-cs"/>
        </a:defRPr>
      </a:lvl1pPr>
    </p:titleStyle>
    <p:body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3952" userDrawn="1">
          <p15:clr>
            <a:srgbClr val="F26B43"/>
          </p15:clr>
        </p15:guide>
        <p15:guide id="2" pos="415" userDrawn="1">
          <p15:clr>
            <a:srgbClr val="F26B43"/>
          </p15:clr>
        </p15:guide>
        <p15:guide id="3" pos="7469" userDrawn="1">
          <p15:clr>
            <a:srgbClr val="F26B43"/>
          </p15:clr>
        </p15:guide>
        <p15:guide id="4" orient="horz" pos="42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svg"/><Relationship Id="rId7" Type="http://schemas.microsoft.com/office/2007/relationships/hdphoto" Target="../media/hdphoto2.wdp"/><Relationship Id="rId2" Type="http://schemas.openxmlformats.org/officeDocument/2006/relationships/image" Target="../media/image3.png"/><Relationship Id="rId1" Type="http://schemas.openxmlformats.org/officeDocument/2006/relationships/slideLayout" Target="../slideLayouts/slideLayout5.xml"/><Relationship Id="rId6" Type="http://schemas.openxmlformats.org/officeDocument/2006/relationships/image" Target="../media/image7.png"/><Relationship Id="rId5" Type="http://schemas.microsoft.com/office/2007/relationships/hdphoto" Target="../media/hdphoto1.wdp"/><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microsoft.com/office/2007/relationships/hdphoto" Target="../media/hdphoto3.wdp"/></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microsoft.com/office/2007/relationships/hdphoto" Target="../media/hdphoto5.wdp"/><Relationship Id="rId5" Type="http://schemas.openxmlformats.org/officeDocument/2006/relationships/image" Target="../media/image10.png"/><Relationship Id="rId4" Type="http://schemas.microsoft.com/office/2007/relationships/hdphoto" Target="../media/hdphoto4.wdp"/></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hdphoto" Target="../media/hdphoto6.wdp"/><Relationship Id="rId13" Type="http://schemas.openxmlformats.org/officeDocument/2006/relationships/image" Target="../media/image17.png"/><Relationship Id="rId3" Type="http://schemas.openxmlformats.org/officeDocument/2006/relationships/image" Target="../media/image10.png"/><Relationship Id="rId7" Type="http://schemas.openxmlformats.org/officeDocument/2006/relationships/image" Target="../media/image13.png"/><Relationship Id="rId12" Type="http://schemas.openxmlformats.org/officeDocument/2006/relationships/image" Target="../media/image16.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microsoft.com/office/2007/relationships/hdphoto" Target="../media/hdphoto1.wdp"/><Relationship Id="rId11" Type="http://schemas.openxmlformats.org/officeDocument/2006/relationships/image" Target="../media/image15.png"/><Relationship Id="rId5" Type="http://schemas.openxmlformats.org/officeDocument/2006/relationships/image" Target="../media/image6.png"/><Relationship Id="rId10" Type="http://schemas.microsoft.com/office/2007/relationships/hdphoto" Target="../media/hdphoto7.wdp"/><Relationship Id="rId4" Type="http://schemas.microsoft.com/office/2007/relationships/hdphoto" Target="../media/hdphoto5.wdp"/><Relationship Id="rId9" Type="http://schemas.openxmlformats.org/officeDocument/2006/relationships/image" Target="../media/image14.png"/><Relationship Id="rId14" Type="http://schemas.openxmlformats.org/officeDocument/2006/relationships/image" Target="../media/image18.png"/></Relationships>
</file>

<file path=ppt/slides/_rels/slide8.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2.png"/><Relationship Id="rId11" Type="http://schemas.openxmlformats.org/officeDocument/2006/relationships/image" Target="../media/image16.jpeg"/><Relationship Id="rId5" Type="http://schemas.openxmlformats.org/officeDocument/2006/relationships/image" Target="../media/image21.png"/><Relationship Id="rId10" Type="http://schemas.openxmlformats.org/officeDocument/2006/relationships/image" Target="../media/image17.png"/><Relationship Id="rId4" Type="http://schemas.openxmlformats.org/officeDocument/2006/relationships/image" Target="../media/image20.png"/><Relationship Id="rId9" Type="http://schemas.microsoft.com/office/2007/relationships/hdphoto" Target="../media/hdphoto7.wdp"/></Relationships>
</file>

<file path=ppt/slides/_rels/slide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microsoft.com/office/2007/relationships/hdphoto" Target="../media/hdphoto5.wdp"/><Relationship Id="rId5" Type="http://schemas.openxmlformats.org/officeDocument/2006/relationships/image" Target="../media/image10.png"/><Relationship Id="rId4" Type="http://schemas.microsoft.com/office/2007/relationships/hdphoto" Target="../media/hdphoto1.wdp"/></Relationships>
</file>

<file path=ppt/slides/_rels/slide1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18.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jpeg"/><Relationship Id="rId1" Type="http://schemas.openxmlformats.org/officeDocument/2006/relationships/slideLayout" Target="../slideLayouts/slideLayout2.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s>
</file>

<file path=ppt/slides/_rels/slide19.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2.xml"/><Relationship Id="rId5" Type="http://schemas.openxmlformats.org/officeDocument/2006/relationships/image" Target="../media/image33.png"/><Relationship Id="rId4" Type="http://schemas.openxmlformats.org/officeDocument/2006/relationships/image" Target="../media/image47.png"/></Relationships>
</file>

<file path=ppt/slides/_rels/slide21.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10.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7.png"/></Relationships>
</file>

<file path=ppt/slides/_rels/slide2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48.png"/></Relationships>
</file>

<file path=ppt/slides/_rels/slide23.xml.rels><?xml version="1.0" encoding="UTF-8" standalone="yes"?>
<Relationships xmlns="http://schemas.openxmlformats.org/package/2006/relationships"><Relationship Id="rId8" Type="http://schemas.openxmlformats.org/officeDocument/2006/relationships/image" Target="../media/image49.jpe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png"/><Relationship Id="rId1" Type="http://schemas.openxmlformats.org/officeDocument/2006/relationships/slideLayout" Target="../slideLayouts/slideLayout2.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0.png"/></Relationships>
</file>

<file path=ppt/slides/_rels/slide24.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image" Target="../media/image6.png"/><Relationship Id="rId3" Type="http://schemas.microsoft.com/office/2007/relationships/hdphoto" Target="../media/hdphoto7.wdp"/><Relationship Id="rId7" Type="http://schemas.openxmlformats.org/officeDocument/2006/relationships/image" Target="../media/image18.png"/><Relationship Id="rId12" Type="http://schemas.openxmlformats.org/officeDocument/2006/relationships/image" Target="../media/image53.pn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17.png"/><Relationship Id="rId11" Type="http://schemas.openxmlformats.org/officeDocument/2006/relationships/image" Target="../media/image52.png"/><Relationship Id="rId5" Type="http://schemas.openxmlformats.org/officeDocument/2006/relationships/image" Target="../media/image16.jpeg"/><Relationship Id="rId10" Type="http://schemas.openxmlformats.org/officeDocument/2006/relationships/image" Target="../media/image51.png"/><Relationship Id="rId4" Type="http://schemas.openxmlformats.org/officeDocument/2006/relationships/image" Target="../media/image15.png"/><Relationship Id="rId9" Type="http://schemas.microsoft.com/office/2007/relationships/hdphoto" Target="../media/hdphoto1.wdp"/></Relationships>
</file>

<file path=ppt/slides/_rels/slide26.xml.rels><?xml version="1.0" encoding="UTF-8" standalone="yes"?>
<Relationships xmlns="http://schemas.openxmlformats.org/package/2006/relationships"><Relationship Id="rId8" Type="http://schemas.openxmlformats.org/officeDocument/2006/relationships/image" Target="../media/image7.png"/><Relationship Id="rId3" Type="http://schemas.microsoft.com/office/2007/relationships/hdphoto" Target="../media/hdphoto7.wdp"/><Relationship Id="rId7" Type="http://schemas.openxmlformats.org/officeDocument/2006/relationships/image" Target="../media/image18.png"/><Relationship Id="rId12" Type="http://schemas.openxmlformats.org/officeDocument/2006/relationships/image" Target="../media/image55.pn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17.png"/><Relationship Id="rId11" Type="http://schemas.openxmlformats.org/officeDocument/2006/relationships/image" Target="../media/image54.png"/><Relationship Id="rId5" Type="http://schemas.openxmlformats.org/officeDocument/2006/relationships/image" Target="../media/image16.jpeg"/><Relationship Id="rId10" Type="http://schemas.openxmlformats.org/officeDocument/2006/relationships/image" Target="../media/image53.png"/><Relationship Id="rId4" Type="http://schemas.openxmlformats.org/officeDocument/2006/relationships/image" Target="../media/image15.png"/><Relationship Id="rId9" Type="http://schemas.microsoft.com/office/2007/relationships/hdphoto" Target="../media/hdphoto2.wdp"/></Relationships>
</file>

<file path=ppt/slides/_rels/slide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2.xml"/><Relationship Id="rId5" Type="http://schemas.openxmlformats.org/officeDocument/2006/relationships/image" Target="../media/image56.png"/><Relationship Id="rId4" Type="http://schemas.openxmlformats.org/officeDocument/2006/relationships/image" Target="../media/image18.png"/></Relationships>
</file>

<file path=ppt/slides/_rels/slide2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2.xml"/><Relationship Id="rId4" Type="http://schemas.openxmlformats.org/officeDocument/2006/relationships/image" Target="../media/image61.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62.png"/><Relationship Id="rId1" Type="http://schemas.openxmlformats.org/officeDocument/2006/relationships/slideLayout" Target="../slideLayouts/slideLayout2.xml"/><Relationship Id="rId5" Type="http://schemas.openxmlformats.org/officeDocument/2006/relationships/image" Target="../media/image53.png"/><Relationship Id="rId4" Type="http://schemas.microsoft.com/office/2007/relationships/hdphoto" Target="../media/hdphoto1.wdp"/></Relationships>
</file>

<file path=ppt/slides/_rels/slide3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63.png"/><Relationship Id="rId4" Type="http://schemas.openxmlformats.org/officeDocument/2006/relationships/image" Target="../media/image53.png"/></Relationships>
</file>

<file path=ppt/slides/_rels/slide34.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2.xml"/><Relationship Id="rId5" Type="http://schemas.openxmlformats.org/officeDocument/2006/relationships/image" Target="../media/image68.png"/><Relationship Id="rId4" Type="http://schemas.openxmlformats.org/officeDocument/2006/relationships/image" Target="../media/image67.png"/></Relationships>
</file>

<file path=ppt/slides/_rels/slide3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69.png"/><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0.png"/></Relationships>
</file>

<file path=ppt/slides/_rels/slide37.xml.rels><?xml version="1.0" encoding="UTF-8" standalone="yes"?>
<Relationships xmlns="http://schemas.openxmlformats.org/package/2006/relationships"><Relationship Id="rId8" Type="http://schemas.openxmlformats.org/officeDocument/2006/relationships/image" Target="../media/image22.png"/><Relationship Id="rId13" Type="http://schemas.openxmlformats.org/officeDocument/2006/relationships/image" Target="../media/image77.png"/><Relationship Id="rId3" Type="http://schemas.openxmlformats.org/officeDocument/2006/relationships/image" Target="../media/image71.jpeg"/><Relationship Id="rId7" Type="http://schemas.openxmlformats.org/officeDocument/2006/relationships/image" Target="../media/image20.png"/><Relationship Id="rId12" Type="http://schemas.openxmlformats.org/officeDocument/2006/relationships/image" Target="../media/image76.png"/><Relationship Id="rId2" Type="http://schemas.openxmlformats.org/officeDocument/2006/relationships/image" Target="../media/image70.jpeg"/><Relationship Id="rId1" Type="http://schemas.openxmlformats.org/officeDocument/2006/relationships/slideLayout" Target="../slideLayouts/slideLayout2.xml"/><Relationship Id="rId6" Type="http://schemas.openxmlformats.org/officeDocument/2006/relationships/image" Target="../media/image19.png"/><Relationship Id="rId11" Type="http://schemas.openxmlformats.org/officeDocument/2006/relationships/image" Target="../media/image75.png"/><Relationship Id="rId5" Type="http://schemas.openxmlformats.org/officeDocument/2006/relationships/image" Target="../media/image73.png"/><Relationship Id="rId10" Type="http://schemas.openxmlformats.org/officeDocument/2006/relationships/image" Target="../media/image74.jpeg"/><Relationship Id="rId4" Type="http://schemas.openxmlformats.org/officeDocument/2006/relationships/image" Target="../media/image72.png"/><Relationship Id="rId9" Type="http://schemas.openxmlformats.org/officeDocument/2006/relationships/image" Target="../media/image23.png"/><Relationship Id="rId14" Type="http://schemas.openxmlformats.org/officeDocument/2006/relationships/image" Target="../media/image78.jpeg"/></Relationships>
</file>

<file path=ppt/slides/_rels/slide3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 Id="rId5" Type="http://schemas.openxmlformats.org/officeDocument/2006/relationships/image" Target="../media/image32.png"/><Relationship Id="rId4" Type="http://schemas.openxmlformats.org/officeDocument/2006/relationships/image" Target="../media/image31.png"/></Relationships>
</file>

<file path=ppt/slides/_rels/slide3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2.xml"/><Relationship Id="rId4" Type="http://schemas.openxmlformats.org/officeDocument/2006/relationships/image" Target="../media/image47.png"/></Relationships>
</file>

<file path=ppt/slides/_rels/slide40.xml.rels><?xml version="1.0" encoding="UTF-8" standalone="yes"?>
<Relationships xmlns="http://schemas.openxmlformats.org/package/2006/relationships"><Relationship Id="rId8" Type="http://schemas.openxmlformats.org/officeDocument/2006/relationships/image" Target="../media/image83.png"/><Relationship Id="rId13" Type="http://schemas.openxmlformats.org/officeDocument/2006/relationships/image" Target="../media/image87.png"/><Relationship Id="rId18" Type="http://schemas.microsoft.com/office/2007/relationships/hdphoto" Target="../media/hdphoto12.wdp"/><Relationship Id="rId3" Type="http://schemas.openxmlformats.org/officeDocument/2006/relationships/image" Target="../media/image79.png"/><Relationship Id="rId7" Type="http://schemas.openxmlformats.org/officeDocument/2006/relationships/image" Target="../media/image82.png"/><Relationship Id="rId12" Type="http://schemas.microsoft.com/office/2007/relationships/hdphoto" Target="../media/hdphoto9.wdp"/><Relationship Id="rId17" Type="http://schemas.openxmlformats.org/officeDocument/2006/relationships/image" Target="../media/image89.png"/><Relationship Id="rId2" Type="http://schemas.openxmlformats.org/officeDocument/2006/relationships/notesSlide" Target="../notesSlides/notesSlide10.xml"/><Relationship Id="rId16" Type="http://schemas.microsoft.com/office/2007/relationships/hdphoto" Target="../media/hdphoto11.wdp"/><Relationship Id="rId1" Type="http://schemas.openxmlformats.org/officeDocument/2006/relationships/slideLayout" Target="../slideLayouts/slideLayout2.xml"/><Relationship Id="rId6" Type="http://schemas.openxmlformats.org/officeDocument/2006/relationships/image" Target="../media/image81.png"/><Relationship Id="rId11" Type="http://schemas.openxmlformats.org/officeDocument/2006/relationships/image" Target="../media/image86.png"/><Relationship Id="rId5" Type="http://schemas.microsoft.com/office/2007/relationships/hdphoto" Target="../media/hdphoto8.wdp"/><Relationship Id="rId15" Type="http://schemas.openxmlformats.org/officeDocument/2006/relationships/image" Target="../media/image88.png"/><Relationship Id="rId10" Type="http://schemas.openxmlformats.org/officeDocument/2006/relationships/image" Target="../media/image85.jpeg"/><Relationship Id="rId19" Type="http://schemas.openxmlformats.org/officeDocument/2006/relationships/image" Target="../media/image90.jpeg"/><Relationship Id="rId4" Type="http://schemas.openxmlformats.org/officeDocument/2006/relationships/image" Target="../media/image80.png"/><Relationship Id="rId9" Type="http://schemas.openxmlformats.org/officeDocument/2006/relationships/image" Target="../media/image84.jpeg"/><Relationship Id="rId14" Type="http://schemas.microsoft.com/office/2007/relationships/hdphoto" Target="../media/hdphoto10.wdp"/></Relationships>
</file>

<file path=ppt/slides/_rels/slide41.xml.rels><?xml version="1.0" encoding="UTF-8" standalone="yes"?>
<Relationships xmlns="http://schemas.openxmlformats.org/package/2006/relationships"><Relationship Id="rId8" Type="http://schemas.openxmlformats.org/officeDocument/2006/relationships/image" Target="../media/image97.png"/><Relationship Id="rId13" Type="http://schemas.openxmlformats.org/officeDocument/2006/relationships/image" Target="../media/image101.png"/><Relationship Id="rId18" Type="http://schemas.openxmlformats.org/officeDocument/2006/relationships/image" Target="../media/image16.jpeg"/><Relationship Id="rId26" Type="http://schemas.openxmlformats.org/officeDocument/2006/relationships/image" Target="../media/image111.png"/><Relationship Id="rId3" Type="http://schemas.openxmlformats.org/officeDocument/2006/relationships/image" Target="../media/image92.svg"/><Relationship Id="rId21" Type="http://schemas.openxmlformats.org/officeDocument/2006/relationships/image" Target="../media/image107.jpeg"/><Relationship Id="rId7" Type="http://schemas.openxmlformats.org/officeDocument/2006/relationships/image" Target="../media/image96.png"/><Relationship Id="rId12" Type="http://schemas.openxmlformats.org/officeDocument/2006/relationships/image" Target="../media/image100.png"/><Relationship Id="rId17" Type="http://schemas.openxmlformats.org/officeDocument/2006/relationships/image" Target="../media/image105.png"/><Relationship Id="rId25" Type="http://schemas.openxmlformats.org/officeDocument/2006/relationships/image" Target="../media/image110.png"/><Relationship Id="rId2" Type="http://schemas.openxmlformats.org/officeDocument/2006/relationships/image" Target="../media/image91.png"/><Relationship Id="rId16" Type="http://schemas.openxmlformats.org/officeDocument/2006/relationships/image" Target="../media/image104.png"/><Relationship Id="rId20" Type="http://schemas.openxmlformats.org/officeDocument/2006/relationships/image" Target="../media/image82.png"/><Relationship Id="rId29" Type="http://schemas.openxmlformats.org/officeDocument/2006/relationships/image" Target="../media/image114.svg"/><Relationship Id="rId1" Type="http://schemas.openxmlformats.org/officeDocument/2006/relationships/slideLayout" Target="../slideLayouts/slideLayout2.xml"/><Relationship Id="rId6" Type="http://schemas.openxmlformats.org/officeDocument/2006/relationships/image" Target="../media/image95.svg"/><Relationship Id="rId11" Type="http://schemas.openxmlformats.org/officeDocument/2006/relationships/image" Target="../media/image67.png"/><Relationship Id="rId24" Type="http://schemas.openxmlformats.org/officeDocument/2006/relationships/image" Target="../media/image109.png"/><Relationship Id="rId5" Type="http://schemas.openxmlformats.org/officeDocument/2006/relationships/image" Target="../media/image94.png"/><Relationship Id="rId15" Type="http://schemas.openxmlformats.org/officeDocument/2006/relationships/image" Target="../media/image103.svg"/><Relationship Id="rId23" Type="http://schemas.openxmlformats.org/officeDocument/2006/relationships/image" Target="../media/image108.gif"/><Relationship Id="rId28" Type="http://schemas.openxmlformats.org/officeDocument/2006/relationships/image" Target="../media/image113.png"/><Relationship Id="rId10" Type="http://schemas.openxmlformats.org/officeDocument/2006/relationships/image" Target="../media/image99.svg"/><Relationship Id="rId19" Type="http://schemas.openxmlformats.org/officeDocument/2006/relationships/image" Target="../media/image106.jpeg"/><Relationship Id="rId4" Type="http://schemas.openxmlformats.org/officeDocument/2006/relationships/image" Target="../media/image93.png"/><Relationship Id="rId9" Type="http://schemas.openxmlformats.org/officeDocument/2006/relationships/image" Target="../media/image98.png"/><Relationship Id="rId14" Type="http://schemas.openxmlformats.org/officeDocument/2006/relationships/image" Target="../media/image102.png"/><Relationship Id="rId22" Type="http://schemas.openxmlformats.org/officeDocument/2006/relationships/image" Target="../media/image64.png"/><Relationship Id="rId27" Type="http://schemas.openxmlformats.org/officeDocument/2006/relationships/image" Target="../media/image112.png"/></Relationships>
</file>

<file path=ppt/slides/_rels/slide4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7.png"/></Relationships>
</file>

<file path=ppt/slides/_rels/slide43.xml.rels><?xml version="1.0" encoding="UTF-8" standalone="yes"?>
<Relationships xmlns="http://schemas.openxmlformats.org/package/2006/relationships"><Relationship Id="rId8" Type="http://schemas.openxmlformats.org/officeDocument/2006/relationships/image" Target="../media/image119.png"/><Relationship Id="rId13" Type="http://schemas.openxmlformats.org/officeDocument/2006/relationships/image" Target="../media/image124.png"/><Relationship Id="rId3" Type="http://schemas.openxmlformats.org/officeDocument/2006/relationships/slideLayout" Target="../slideLayouts/slideLayout2.xml"/><Relationship Id="rId7" Type="http://schemas.openxmlformats.org/officeDocument/2006/relationships/image" Target="../media/image118.png"/><Relationship Id="rId12" Type="http://schemas.openxmlformats.org/officeDocument/2006/relationships/image" Target="../media/image123.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17.png"/><Relationship Id="rId11" Type="http://schemas.openxmlformats.org/officeDocument/2006/relationships/image" Target="../media/image122.png"/><Relationship Id="rId5" Type="http://schemas.openxmlformats.org/officeDocument/2006/relationships/image" Target="../media/image116.png"/><Relationship Id="rId10" Type="http://schemas.openxmlformats.org/officeDocument/2006/relationships/image" Target="../media/image121.png"/><Relationship Id="rId4" Type="http://schemas.openxmlformats.org/officeDocument/2006/relationships/image" Target="../media/image115.png"/><Relationship Id="rId9" Type="http://schemas.openxmlformats.org/officeDocument/2006/relationships/image" Target="../media/image120.png"/></Relationships>
</file>

<file path=ppt/slides/_rels/slide44.xml.rels><?xml version="1.0" encoding="UTF-8" standalone="yes"?>
<Relationships xmlns="http://schemas.openxmlformats.org/package/2006/relationships"><Relationship Id="rId8" Type="http://schemas.openxmlformats.org/officeDocument/2006/relationships/image" Target="../media/image127.png"/><Relationship Id="rId13" Type="http://schemas.openxmlformats.org/officeDocument/2006/relationships/image" Target="../media/image132.png"/><Relationship Id="rId18" Type="http://schemas.openxmlformats.org/officeDocument/2006/relationships/image" Target="../media/image137.png"/><Relationship Id="rId26" Type="http://schemas.openxmlformats.org/officeDocument/2006/relationships/image" Target="../media/image144.png"/><Relationship Id="rId3" Type="http://schemas.microsoft.com/office/2007/relationships/hdphoto" Target="../media/hdphoto1.wdp"/><Relationship Id="rId21" Type="http://schemas.openxmlformats.org/officeDocument/2006/relationships/image" Target="../media/image139.png"/><Relationship Id="rId7" Type="http://schemas.openxmlformats.org/officeDocument/2006/relationships/image" Target="../media/image126.png"/><Relationship Id="rId12" Type="http://schemas.openxmlformats.org/officeDocument/2006/relationships/image" Target="../media/image131.png"/><Relationship Id="rId17" Type="http://schemas.openxmlformats.org/officeDocument/2006/relationships/image" Target="../media/image136.png"/><Relationship Id="rId25" Type="http://schemas.openxmlformats.org/officeDocument/2006/relationships/image" Target="../media/image143.png"/><Relationship Id="rId2" Type="http://schemas.openxmlformats.org/officeDocument/2006/relationships/image" Target="../media/image6.png"/><Relationship Id="rId16" Type="http://schemas.openxmlformats.org/officeDocument/2006/relationships/image" Target="../media/image135.png"/><Relationship Id="rId20" Type="http://schemas.microsoft.com/office/2007/relationships/hdphoto" Target="../media/hdphoto13.wdp"/><Relationship Id="rId1" Type="http://schemas.openxmlformats.org/officeDocument/2006/relationships/slideLayout" Target="../slideLayouts/slideLayout2.xml"/><Relationship Id="rId6" Type="http://schemas.openxmlformats.org/officeDocument/2006/relationships/image" Target="../media/image125.png"/><Relationship Id="rId11" Type="http://schemas.openxmlformats.org/officeDocument/2006/relationships/image" Target="../media/image130.png"/><Relationship Id="rId24" Type="http://schemas.openxmlformats.org/officeDocument/2006/relationships/image" Target="../media/image142.png"/><Relationship Id="rId5" Type="http://schemas.microsoft.com/office/2007/relationships/hdphoto" Target="../media/hdphoto2.wdp"/><Relationship Id="rId15" Type="http://schemas.openxmlformats.org/officeDocument/2006/relationships/image" Target="../media/image134.jpeg"/><Relationship Id="rId23" Type="http://schemas.openxmlformats.org/officeDocument/2006/relationships/image" Target="../media/image141.png"/><Relationship Id="rId28" Type="http://schemas.openxmlformats.org/officeDocument/2006/relationships/image" Target="../media/image146.png"/><Relationship Id="rId10" Type="http://schemas.openxmlformats.org/officeDocument/2006/relationships/image" Target="../media/image129.png"/><Relationship Id="rId19" Type="http://schemas.openxmlformats.org/officeDocument/2006/relationships/image" Target="../media/image138.png"/><Relationship Id="rId4" Type="http://schemas.openxmlformats.org/officeDocument/2006/relationships/image" Target="../media/image7.png"/><Relationship Id="rId9" Type="http://schemas.openxmlformats.org/officeDocument/2006/relationships/image" Target="../media/image128.png"/><Relationship Id="rId14" Type="http://schemas.openxmlformats.org/officeDocument/2006/relationships/image" Target="../media/image133.png"/><Relationship Id="rId22" Type="http://schemas.openxmlformats.org/officeDocument/2006/relationships/image" Target="../media/image140.png"/><Relationship Id="rId27" Type="http://schemas.openxmlformats.org/officeDocument/2006/relationships/image" Target="../media/image145.png"/></Relationships>
</file>

<file path=ppt/slides/_rels/slide45.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48.png"/><Relationship Id="rId2" Type="http://schemas.openxmlformats.org/officeDocument/2006/relationships/image" Target="../media/image147.png"/><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7.png"/><Relationship Id="rId4" Type="http://schemas.microsoft.com/office/2007/relationships/hdphoto" Target="../media/hdphoto1.wdp"/></Relationships>
</file>

<file path=ppt/slides/_rels/slide46.xml.rels><?xml version="1.0" encoding="UTF-8" standalone="yes"?>
<Relationships xmlns="http://schemas.openxmlformats.org/package/2006/relationships"><Relationship Id="rId8" Type="http://schemas.openxmlformats.org/officeDocument/2006/relationships/image" Target="../media/image152.svg"/><Relationship Id="rId3" Type="http://schemas.microsoft.com/office/2007/relationships/hdphoto" Target="../media/hdphoto1.wdp"/><Relationship Id="rId7" Type="http://schemas.openxmlformats.org/officeDocument/2006/relationships/image" Target="../media/image151.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150.svg"/><Relationship Id="rId11" Type="http://schemas.openxmlformats.org/officeDocument/2006/relationships/image" Target="../media/image154.png"/><Relationship Id="rId5" Type="http://schemas.openxmlformats.org/officeDocument/2006/relationships/image" Target="../media/image149.png"/><Relationship Id="rId10" Type="http://schemas.openxmlformats.org/officeDocument/2006/relationships/image" Target="../media/image53.png"/><Relationship Id="rId4" Type="http://schemas.openxmlformats.org/officeDocument/2006/relationships/image" Target="../media/image126.png"/><Relationship Id="rId9" Type="http://schemas.openxmlformats.org/officeDocument/2006/relationships/image" Target="../media/image153.png"/></Relationships>
</file>

<file path=ppt/slides/_rels/slide47.xml.rels><?xml version="1.0" encoding="UTF-8" standalone="yes"?>
<Relationships xmlns="http://schemas.openxmlformats.org/package/2006/relationships"><Relationship Id="rId3" Type="http://schemas.openxmlformats.org/officeDocument/2006/relationships/image" Target="../media/image150.svg"/><Relationship Id="rId2" Type="http://schemas.openxmlformats.org/officeDocument/2006/relationships/image" Target="../media/image149.png"/><Relationship Id="rId1" Type="http://schemas.openxmlformats.org/officeDocument/2006/relationships/slideLayout" Target="../slideLayouts/slideLayout2.xml"/><Relationship Id="rId5" Type="http://schemas.openxmlformats.org/officeDocument/2006/relationships/image" Target="../media/image152.svg"/><Relationship Id="rId4" Type="http://schemas.openxmlformats.org/officeDocument/2006/relationships/image" Target="../media/image151.png"/></Relationships>
</file>

<file path=ppt/slides/_rels/slide48.xml.rels><?xml version="1.0" encoding="UTF-8" standalone="yes"?>
<Relationships xmlns="http://schemas.openxmlformats.org/package/2006/relationships"><Relationship Id="rId3" Type="http://schemas.openxmlformats.org/officeDocument/2006/relationships/image" Target="../media/image150.svg"/><Relationship Id="rId2" Type="http://schemas.openxmlformats.org/officeDocument/2006/relationships/image" Target="../media/image149.png"/><Relationship Id="rId1" Type="http://schemas.openxmlformats.org/officeDocument/2006/relationships/slideLayout" Target="../slideLayouts/slideLayout2.xml"/><Relationship Id="rId5" Type="http://schemas.openxmlformats.org/officeDocument/2006/relationships/image" Target="../media/image152.svg"/><Relationship Id="rId4" Type="http://schemas.openxmlformats.org/officeDocument/2006/relationships/image" Target="../media/image151.png"/></Relationships>
</file>

<file path=ppt/slides/_rels/slide49.xml.rels><?xml version="1.0" encoding="UTF-8" standalone="yes"?>
<Relationships xmlns="http://schemas.openxmlformats.org/package/2006/relationships"><Relationship Id="rId3" Type="http://schemas.openxmlformats.org/officeDocument/2006/relationships/image" Target="../media/image150.svg"/><Relationship Id="rId2" Type="http://schemas.openxmlformats.org/officeDocument/2006/relationships/image" Target="../media/image149.png"/><Relationship Id="rId1" Type="http://schemas.openxmlformats.org/officeDocument/2006/relationships/slideLayout" Target="../slideLayouts/slideLayout2.xml"/><Relationship Id="rId5" Type="http://schemas.openxmlformats.org/officeDocument/2006/relationships/image" Target="../media/image152.svg"/><Relationship Id="rId4" Type="http://schemas.openxmlformats.org/officeDocument/2006/relationships/image" Target="../media/image151.png"/></Relationships>
</file>

<file path=ppt/slides/_rels/slide50.xml.rels><?xml version="1.0" encoding="UTF-8" standalone="yes"?>
<Relationships xmlns="http://schemas.openxmlformats.org/package/2006/relationships"><Relationship Id="rId3" Type="http://schemas.openxmlformats.org/officeDocument/2006/relationships/image" Target="../media/image150.svg"/><Relationship Id="rId7" Type="http://schemas.openxmlformats.org/officeDocument/2006/relationships/image" Target="../media/image156.svg"/><Relationship Id="rId2" Type="http://schemas.openxmlformats.org/officeDocument/2006/relationships/image" Target="../media/image149.png"/><Relationship Id="rId1" Type="http://schemas.openxmlformats.org/officeDocument/2006/relationships/slideLayout" Target="../slideLayouts/slideLayout2.xml"/><Relationship Id="rId6" Type="http://schemas.openxmlformats.org/officeDocument/2006/relationships/image" Target="../media/image155.png"/><Relationship Id="rId5" Type="http://schemas.openxmlformats.org/officeDocument/2006/relationships/image" Target="../media/image152.svg"/><Relationship Id="rId4" Type="http://schemas.openxmlformats.org/officeDocument/2006/relationships/image" Target="../media/image151.png"/></Relationships>
</file>

<file path=ppt/slides/_rels/slide51.xml.rels><?xml version="1.0" encoding="UTF-8" standalone="yes"?>
<Relationships xmlns="http://schemas.openxmlformats.org/package/2006/relationships"><Relationship Id="rId3" Type="http://schemas.openxmlformats.org/officeDocument/2006/relationships/image" Target="../media/image157.png"/><Relationship Id="rId7" Type="http://schemas.openxmlformats.org/officeDocument/2006/relationships/image" Target="../media/image126.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6.png"/><Relationship Id="rId4" Type="http://schemas.openxmlformats.org/officeDocument/2006/relationships/image" Target="../media/image158.png"/></Relationships>
</file>

<file path=ppt/slides/_rels/slide52.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160.png"/><Relationship Id="rId5" Type="http://schemas.openxmlformats.org/officeDocument/2006/relationships/image" Target="../media/image46.png"/><Relationship Id="rId4" Type="http://schemas.openxmlformats.org/officeDocument/2006/relationships/image" Target="../media/image159.png"/></Relationships>
</file>

<file path=ppt/slides/_rels/slide53.xml.rels><?xml version="1.0" encoding="UTF-8" standalone="yes"?>
<Relationships xmlns="http://schemas.openxmlformats.org/package/2006/relationships"><Relationship Id="rId8" Type="http://schemas.openxmlformats.org/officeDocument/2006/relationships/image" Target="../media/image148.png"/><Relationship Id="rId3" Type="http://schemas.openxmlformats.org/officeDocument/2006/relationships/image" Target="../media/image147.png"/><Relationship Id="rId7" Type="http://schemas.microsoft.com/office/2007/relationships/hdphoto" Target="../media/hdphoto2.wdp"/><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7.png"/><Relationship Id="rId5" Type="http://schemas.microsoft.com/office/2007/relationships/hdphoto" Target="../media/hdphoto1.wdp"/><Relationship Id="rId4" Type="http://schemas.openxmlformats.org/officeDocument/2006/relationships/image" Target="../media/image6.png"/></Relationships>
</file>

<file path=ppt/slides/_rels/slide54.xml.rels><?xml version="1.0" encoding="UTF-8" standalone="yes"?>
<Relationships xmlns="http://schemas.openxmlformats.org/package/2006/relationships"><Relationship Id="rId8" Type="http://schemas.openxmlformats.org/officeDocument/2006/relationships/image" Target="../media/image148.png"/><Relationship Id="rId3" Type="http://schemas.openxmlformats.org/officeDocument/2006/relationships/image" Target="../media/image147.png"/><Relationship Id="rId7" Type="http://schemas.microsoft.com/office/2007/relationships/hdphoto" Target="../media/hdphoto2.wdp"/><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7.png"/><Relationship Id="rId5" Type="http://schemas.microsoft.com/office/2007/relationships/hdphoto" Target="../media/hdphoto1.wdp"/><Relationship Id="rId4" Type="http://schemas.openxmlformats.org/officeDocument/2006/relationships/image" Target="../media/image6.png"/></Relationships>
</file>

<file path=ppt/slides/_rels/slide55.xml.rels><?xml version="1.0" encoding="UTF-8" standalone="yes"?>
<Relationships xmlns="http://schemas.openxmlformats.org/package/2006/relationships"><Relationship Id="rId8" Type="http://schemas.openxmlformats.org/officeDocument/2006/relationships/image" Target="../media/image15.png"/><Relationship Id="rId13" Type="http://schemas.openxmlformats.org/officeDocument/2006/relationships/image" Target="../media/image18.png"/><Relationship Id="rId3" Type="http://schemas.openxmlformats.org/officeDocument/2006/relationships/image" Target="../media/image6.png"/><Relationship Id="rId7" Type="http://schemas.openxmlformats.org/officeDocument/2006/relationships/image" Target="../media/image148.png"/><Relationship Id="rId12" Type="http://schemas.openxmlformats.org/officeDocument/2006/relationships/image" Target="../media/image17.png"/><Relationship Id="rId2" Type="http://schemas.openxmlformats.org/officeDocument/2006/relationships/image" Target="../media/image147.png"/><Relationship Id="rId1" Type="http://schemas.openxmlformats.org/officeDocument/2006/relationships/slideLayout" Target="../slideLayouts/slideLayout2.xml"/><Relationship Id="rId6" Type="http://schemas.microsoft.com/office/2007/relationships/hdphoto" Target="../media/hdphoto2.wdp"/><Relationship Id="rId11" Type="http://schemas.openxmlformats.org/officeDocument/2006/relationships/image" Target="../media/image16.jpeg"/><Relationship Id="rId5" Type="http://schemas.openxmlformats.org/officeDocument/2006/relationships/image" Target="../media/image7.png"/><Relationship Id="rId15" Type="http://schemas.openxmlformats.org/officeDocument/2006/relationships/image" Target="../media/image162.png"/><Relationship Id="rId10" Type="http://schemas.microsoft.com/office/2007/relationships/hdphoto" Target="../media/hdphoto7.wdp"/><Relationship Id="rId4" Type="http://schemas.microsoft.com/office/2007/relationships/hdphoto" Target="../media/hdphoto1.wdp"/><Relationship Id="rId9" Type="http://schemas.openxmlformats.org/officeDocument/2006/relationships/image" Target="../media/image14.png"/><Relationship Id="rId14" Type="http://schemas.openxmlformats.org/officeDocument/2006/relationships/image" Target="../media/image161.jpeg"/></Relationships>
</file>

<file path=ppt/slides/_rels/slide5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47.png"/><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7.png"/><Relationship Id="rId4" Type="http://schemas.microsoft.com/office/2007/relationships/hdphoto" Target="../media/hdphoto1.wdp"/></Relationships>
</file>

<file path=ppt/slides/_rels/slide57.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image" Target="../media/image150.svg"/><Relationship Id="rId7" Type="http://schemas.openxmlformats.org/officeDocument/2006/relationships/image" Target="../media/image7.png"/><Relationship Id="rId2" Type="http://schemas.openxmlformats.org/officeDocument/2006/relationships/image" Target="../media/image149.png"/><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6.png"/><Relationship Id="rId4" Type="http://schemas.openxmlformats.org/officeDocument/2006/relationships/image" Target="../media/image147.png"/><Relationship Id="rId9" Type="http://schemas.openxmlformats.org/officeDocument/2006/relationships/image" Target="../media/image148.png"/></Relationships>
</file>

<file path=ppt/slides/_rels/slide58.xml.rels><?xml version="1.0" encoding="UTF-8" standalone="yes"?>
<Relationships xmlns="http://schemas.openxmlformats.org/package/2006/relationships"><Relationship Id="rId8" Type="http://schemas.openxmlformats.org/officeDocument/2006/relationships/image" Target="../media/image134.jpeg"/><Relationship Id="rId13" Type="http://schemas.openxmlformats.org/officeDocument/2006/relationships/image" Target="../media/image142.png"/><Relationship Id="rId3" Type="http://schemas.openxmlformats.org/officeDocument/2006/relationships/image" Target="../media/image129.png"/><Relationship Id="rId7" Type="http://schemas.openxmlformats.org/officeDocument/2006/relationships/image" Target="../media/image133.png"/><Relationship Id="rId12" Type="http://schemas.openxmlformats.org/officeDocument/2006/relationships/image" Target="../media/image141.png"/><Relationship Id="rId2" Type="http://schemas.openxmlformats.org/officeDocument/2006/relationships/image" Target="../media/image128.png"/><Relationship Id="rId16" Type="http://schemas.openxmlformats.org/officeDocument/2006/relationships/image" Target="../media/image163.png"/><Relationship Id="rId1" Type="http://schemas.openxmlformats.org/officeDocument/2006/relationships/slideLayout" Target="../slideLayouts/slideLayout2.xml"/><Relationship Id="rId6" Type="http://schemas.openxmlformats.org/officeDocument/2006/relationships/image" Target="../media/image132.png"/><Relationship Id="rId11" Type="http://schemas.openxmlformats.org/officeDocument/2006/relationships/image" Target="../media/image140.png"/><Relationship Id="rId5" Type="http://schemas.openxmlformats.org/officeDocument/2006/relationships/image" Target="../media/image131.png"/><Relationship Id="rId15" Type="http://schemas.openxmlformats.org/officeDocument/2006/relationships/image" Target="../media/image146.png"/><Relationship Id="rId10" Type="http://schemas.openxmlformats.org/officeDocument/2006/relationships/image" Target="../media/image139.png"/><Relationship Id="rId4" Type="http://schemas.openxmlformats.org/officeDocument/2006/relationships/image" Target="../media/image130.png"/><Relationship Id="rId9" Type="http://schemas.openxmlformats.org/officeDocument/2006/relationships/image" Target="../media/image135.png"/><Relationship Id="rId14" Type="http://schemas.openxmlformats.org/officeDocument/2006/relationships/image" Target="../media/image143.png"/></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8" Type="http://schemas.openxmlformats.org/officeDocument/2006/relationships/image" Target="../media/image83.png"/><Relationship Id="rId13" Type="http://schemas.openxmlformats.org/officeDocument/2006/relationships/image" Target="../media/image87.png"/><Relationship Id="rId18" Type="http://schemas.microsoft.com/office/2007/relationships/hdphoto" Target="../media/hdphoto12.wdp"/><Relationship Id="rId3" Type="http://schemas.openxmlformats.org/officeDocument/2006/relationships/image" Target="../media/image79.png"/><Relationship Id="rId7" Type="http://schemas.openxmlformats.org/officeDocument/2006/relationships/image" Target="../media/image82.png"/><Relationship Id="rId12" Type="http://schemas.microsoft.com/office/2007/relationships/hdphoto" Target="../media/hdphoto9.wdp"/><Relationship Id="rId17" Type="http://schemas.openxmlformats.org/officeDocument/2006/relationships/image" Target="../media/image89.png"/><Relationship Id="rId2" Type="http://schemas.openxmlformats.org/officeDocument/2006/relationships/notesSlide" Target="../notesSlides/notesSlide15.xml"/><Relationship Id="rId16" Type="http://schemas.microsoft.com/office/2007/relationships/hdphoto" Target="../media/hdphoto11.wdp"/><Relationship Id="rId1" Type="http://schemas.openxmlformats.org/officeDocument/2006/relationships/slideLayout" Target="../slideLayouts/slideLayout2.xml"/><Relationship Id="rId6" Type="http://schemas.openxmlformats.org/officeDocument/2006/relationships/image" Target="../media/image81.png"/><Relationship Id="rId11" Type="http://schemas.openxmlformats.org/officeDocument/2006/relationships/image" Target="../media/image86.png"/><Relationship Id="rId5" Type="http://schemas.microsoft.com/office/2007/relationships/hdphoto" Target="../media/hdphoto8.wdp"/><Relationship Id="rId15" Type="http://schemas.openxmlformats.org/officeDocument/2006/relationships/image" Target="../media/image88.png"/><Relationship Id="rId10" Type="http://schemas.openxmlformats.org/officeDocument/2006/relationships/image" Target="../media/image85.jpeg"/><Relationship Id="rId19" Type="http://schemas.openxmlformats.org/officeDocument/2006/relationships/image" Target="../media/image90.jpeg"/><Relationship Id="rId4" Type="http://schemas.openxmlformats.org/officeDocument/2006/relationships/image" Target="../media/image80.png"/><Relationship Id="rId9" Type="http://schemas.openxmlformats.org/officeDocument/2006/relationships/image" Target="../media/image84.jpeg"/><Relationship Id="rId14" Type="http://schemas.microsoft.com/office/2007/relationships/hdphoto" Target="../media/hdphoto10.wdp"/></Relationships>
</file>

<file path=ppt/slides/_rels/slide63.xml.rels><?xml version="1.0" encoding="UTF-8" standalone="yes"?>
<Relationships xmlns="http://schemas.openxmlformats.org/package/2006/relationships"><Relationship Id="rId8" Type="http://schemas.openxmlformats.org/officeDocument/2006/relationships/image" Target="../media/image5.emf"/><Relationship Id="rId3" Type="http://schemas.openxmlformats.org/officeDocument/2006/relationships/notesSlide" Target="../notesSlides/notesSlide16.xml"/><Relationship Id="rId7" Type="http://schemas.openxmlformats.org/officeDocument/2006/relationships/image" Target="../media/image167.png"/><Relationship Id="rId2" Type="http://schemas.openxmlformats.org/officeDocument/2006/relationships/slideLayout" Target="../slideLayouts/slideLayout7.xml"/><Relationship Id="rId1" Type="http://schemas.openxmlformats.org/officeDocument/2006/relationships/tags" Target="../tags/tag3.xml"/><Relationship Id="rId6" Type="http://schemas.openxmlformats.org/officeDocument/2006/relationships/image" Target="../media/image166.emf"/><Relationship Id="rId5" Type="http://schemas.openxmlformats.org/officeDocument/2006/relationships/image" Target="../media/image165.png"/><Relationship Id="rId4" Type="http://schemas.openxmlformats.org/officeDocument/2006/relationships/image" Target="../media/image164.png"/></Relationships>
</file>

<file path=ppt/slides/_rels/slide64.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4.xml"/></Relationships>
</file>

<file path=ppt/slides/_rels/slide65.xml.rels><?xml version="1.0" encoding="UTF-8" standalone="yes"?>
<Relationships xmlns="http://schemas.openxmlformats.org/package/2006/relationships"><Relationship Id="rId3" Type="http://schemas.openxmlformats.org/officeDocument/2006/relationships/image" Target="../media/image168.png"/><Relationship Id="rId2" Type="http://schemas.openxmlformats.org/officeDocument/2006/relationships/slideLayout" Target="../slideLayouts/slideLayout7.xml"/><Relationship Id="rId1" Type="http://schemas.openxmlformats.org/officeDocument/2006/relationships/tags" Target="../tags/tag5.xml"/><Relationship Id="rId4" Type="http://schemas.openxmlformats.org/officeDocument/2006/relationships/image" Target="../media/image169.png"/></Relationships>
</file>

<file path=ppt/slides/_rels/slide66.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6.xml"/></Relationships>
</file>

<file path=ppt/slides/_rels/slide67.xml.rels><?xml version="1.0" encoding="UTF-8" standalone="yes"?>
<Relationships xmlns="http://schemas.openxmlformats.org/package/2006/relationships"><Relationship Id="rId2" Type="http://schemas.openxmlformats.org/officeDocument/2006/relationships/slideLayout" Target="../slideLayouts/slideLayout8.xml"/><Relationship Id="rId1" Type="http://schemas.openxmlformats.org/officeDocument/2006/relationships/tags" Target="../tags/tag7.xml"/></Relationships>
</file>

<file path=ppt/slides/_rels/slide68.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8.xml"/></Relationships>
</file>

<file path=ppt/slides/_rels/slide69.xml.rels><?xml version="1.0" encoding="UTF-8" standalone="yes"?>
<Relationships xmlns="http://schemas.openxmlformats.org/package/2006/relationships"><Relationship Id="rId3" Type="http://schemas.openxmlformats.org/officeDocument/2006/relationships/image" Target="../media/image170.jpeg"/><Relationship Id="rId2" Type="http://schemas.openxmlformats.org/officeDocument/2006/relationships/slideLayout" Target="../slideLayouts/slideLayout8.xml"/><Relationship Id="rId1" Type="http://schemas.openxmlformats.org/officeDocument/2006/relationships/tags" Target="../tags/tag9.xml"/><Relationship Id="rId6" Type="http://schemas.openxmlformats.org/officeDocument/2006/relationships/image" Target="../media/image173.jpeg"/><Relationship Id="rId5" Type="http://schemas.openxmlformats.org/officeDocument/2006/relationships/image" Target="../media/image172.jpeg"/><Relationship Id="rId4" Type="http://schemas.openxmlformats.org/officeDocument/2006/relationships/image" Target="../media/image171.png"/></Relationships>
</file>

<file path=ppt/slides/_rels/slide70.xml.rels><?xml version="1.0" encoding="UTF-8" standalone="yes"?>
<Relationships xmlns="http://schemas.openxmlformats.org/package/2006/relationships"><Relationship Id="rId2" Type="http://schemas.openxmlformats.org/officeDocument/2006/relationships/slideLayout" Target="../slideLayouts/slideLayout8.xml"/><Relationship Id="rId1" Type="http://schemas.openxmlformats.org/officeDocument/2006/relationships/tags" Target="../tags/tag10.xml"/></Relationships>
</file>

<file path=ppt/slides/_rels/slide71.xml.rels><?xml version="1.0" encoding="UTF-8" standalone="yes"?>
<Relationships xmlns="http://schemas.openxmlformats.org/package/2006/relationships"><Relationship Id="rId2" Type="http://schemas.openxmlformats.org/officeDocument/2006/relationships/slideLayout" Target="../slideLayouts/slideLayout8.xml"/><Relationship Id="rId1" Type="http://schemas.openxmlformats.org/officeDocument/2006/relationships/tags" Target="../tags/tag11.xml"/></Relationships>
</file>

<file path=ppt/slides/_rels/slide72.xml.rels><?xml version="1.0" encoding="UTF-8" standalone="yes"?>
<Relationships xmlns="http://schemas.openxmlformats.org/package/2006/relationships"><Relationship Id="rId2" Type="http://schemas.openxmlformats.org/officeDocument/2006/relationships/slideLayout" Target="../slideLayouts/slideLayout8.xml"/><Relationship Id="rId1" Type="http://schemas.openxmlformats.org/officeDocument/2006/relationships/tags" Target="../tags/tag12.xml"/></Relationships>
</file>

<file path=ppt/slides/_rels/slide73.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13.xml"/></Relationships>
</file>

<file path=ppt/slides/_rels/slide74.xml.rels><?xml version="1.0" encoding="UTF-8" standalone="yes"?>
<Relationships xmlns="http://schemas.openxmlformats.org/package/2006/relationships"><Relationship Id="rId3" Type="http://schemas.openxmlformats.org/officeDocument/2006/relationships/image" Target="../media/image174.png"/><Relationship Id="rId2" Type="http://schemas.openxmlformats.org/officeDocument/2006/relationships/slideLayout" Target="../slideLayouts/slideLayout8.xml"/><Relationship Id="rId1" Type="http://schemas.openxmlformats.org/officeDocument/2006/relationships/tags" Target="../tags/tag14.xml"/><Relationship Id="rId4" Type="http://schemas.openxmlformats.org/officeDocument/2006/relationships/image" Target="../media/image175.png"/></Relationships>
</file>

<file path=ppt/slides/_rels/slide7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76.jpeg"/><Relationship Id="rId1" Type="http://schemas.openxmlformats.org/officeDocument/2006/relationships/slideLayout" Target="../slideLayouts/slideLayout5.xml"/><Relationship Id="rId4" Type="http://schemas.openxmlformats.org/officeDocument/2006/relationships/image" Target="../media/image2.svg"/></Relationships>
</file>

<file path=ppt/slides/_rels/slide7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77.jpeg"/><Relationship Id="rId1" Type="http://schemas.openxmlformats.org/officeDocument/2006/relationships/slideLayout" Target="../slideLayouts/slideLayout5.xml"/><Relationship Id="rId4" Type="http://schemas.openxmlformats.org/officeDocument/2006/relationships/image" Target="../media/image2.svg"/></Relationships>
</file>

<file path=ppt/slides/_rels/slide7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78.jpeg"/><Relationship Id="rId1" Type="http://schemas.openxmlformats.org/officeDocument/2006/relationships/slideLayout" Target="../slideLayouts/slideLayout5.xml"/><Relationship Id="rId4" Type="http://schemas.openxmlformats.org/officeDocument/2006/relationships/image" Target="../media/image2.svg"/></Relationships>
</file>

<file path=ppt/slides/_rels/slide7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79.jpeg"/><Relationship Id="rId1" Type="http://schemas.openxmlformats.org/officeDocument/2006/relationships/slideLayout" Target="../slideLayouts/slideLayout5.xml"/><Relationship Id="rId4" Type="http://schemas.openxmlformats.org/officeDocument/2006/relationships/image" Target="../media/image2.svg"/></Relationships>
</file>

<file path=ppt/slides/_rels/slide7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80.jpeg"/><Relationship Id="rId1" Type="http://schemas.openxmlformats.org/officeDocument/2006/relationships/slideLayout" Target="../slideLayouts/slideLayout5.xml"/><Relationship Id="rId4" Type="http://schemas.openxmlformats.org/officeDocument/2006/relationships/image" Target="../media/image2.svg"/></Relationships>
</file>

<file path=ppt/slides/_rels/slide8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81.jpeg"/><Relationship Id="rId1" Type="http://schemas.openxmlformats.org/officeDocument/2006/relationships/slideLayout" Target="../slideLayouts/slideLayout5.xml"/><Relationship Id="rId4" Type="http://schemas.openxmlformats.org/officeDocument/2006/relationships/image" Target="../media/image2.svg"/></Relationships>
</file>

<file path=ppt/slides/_rels/slide8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82.jpeg"/><Relationship Id="rId1" Type="http://schemas.openxmlformats.org/officeDocument/2006/relationships/slideLayout" Target="../slideLayouts/slideLayout5.xml"/><Relationship Id="rId4" Type="http://schemas.openxmlformats.org/officeDocument/2006/relationships/image" Target="../media/image2.svg"/></Relationships>
</file>

<file path=ppt/slides/_rels/slide8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83.jpeg"/><Relationship Id="rId1" Type="http://schemas.openxmlformats.org/officeDocument/2006/relationships/slideLayout" Target="../slideLayouts/slideLayout5.xml"/><Relationship Id="rId4" Type="http://schemas.openxmlformats.org/officeDocument/2006/relationships/image" Target="../media/image2.svg"/></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185.svg"/><Relationship Id="rId2" Type="http://schemas.openxmlformats.org/officeDocument/2006/relationships/image" Target="../media/image184.pn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image" Target="../media/image187.svg"/><Relationship Id="rId2" Type="http://schemas.openxmlformats.org/officeDocument/2006/relationships/image" Target="../media/image186.pn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openxmlformats.org/officeDocument/2006/relationships/image" Target="../media/image189.svg"/><Relationship Id="rId2" Type="http://schemas.openxmlformats.org/officeDocument/2006/relationships/image" Target="../media/image188.pn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image" Target="../media/image190.jpeg"/><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3" Type="http://schemas.openxmlformats.org/officeDocument/2006/relationships/image" Target="../media/image191.jpeg"/><Relationship Id="rId2" Type="http://schemas.openxmlformats.org/officeDocument/2006/relationships/image" Target="../media/image177.jpeg"/><Relationship Id="rId1" Type="http://schemas.openxmlformats.org/officeDocument/2006/relationships/slideLayout" Target="../slideLayouts/slideLayout2.xml"/><Relationship Id="rId4" Type="http://schemas.openxmlformats.org/officeDocument/2006/relationships/image" Target="../media/image192.jpeg"/></Relationships>
</file>

<file path=ppt/slides/_rels/slide93.xml.rels><?xml version="1.0" encoding="UTF-8" standalone="yes"?>
<Relationships xmlns="http://schemas.openxmlformats.org/package/2006/relationships"><Relationship Id="rId3" Type="http://schemas.openxmlformats.org/officeDocument/2006/relationships/image" Target="../media/image193.svg"/><Relationship Id="rId2" Type="http://schemas.openxmlformats.org/officeDocument/2006/relationships/image" Target="../media/image188.png"/><Relationship Id="rId1" Type="http://schemas.openxmlformats.org/officeDocument/2006/relationships/slideLayout" Target="../slideLayouts/slideLayout2.xml"/><Relationship Id="rId4" Type="http://schemas.openxmlformats.org/officeDocument/2006/relationships/image" Target="../media/image194.png"/></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openxmlformats.org/officeDocument/2006/relationships/image" Target="../media/image185.svg"/><Relationship Id="rId7" Type="http://schemas.openxmlformats.org/officeDocument/2006/relationships/image" Target="../media/image196.svg"/><Relationship Id="rId2" Type="http://schemas.openxmlformats.org/officeDocument/2006/relationships/image" Target="../media/image184.png"/><Relationship Id="rId1" Type="http://schemas.openxmlformats.org/officeDocument/2006/relationships/slideLayout" Target="../slideLayouts/slideLayout2.xml"/><Relationship Id="rId6" Type="http://schemas.openxmlformats.org/officeDocument/2006/relationships/image" Target="../media/image195.png"/><Relationship Id="rId5" Type="http://schemas.openxmlformats.org/officeDocument/2006/relationships/image" Target="../media/image193.svg"/><Relationship Id="rId4" Type="http://schemas.openxmlformats.org/officeDocument/2006/relationships/image" Target="../media/image188.png"/></Relationships>
</file>

<file path=ppt/slides/_rels/slide96.xml.rels><?xml version="1.0" encoding="UTF-8" standalone="yes"?>
<Relationships xmlns="http://schemas.openxmlformats.org/package/2006/relationships"><Relationship Id="rId3" Type="http://schemas.openxmlformats.org/officeDocument/2006/relationships/image" Target="../media/image198.jpeg"/><Relationship Id="rId7" Type="http://schemas.openxmlformats.org/officeDocument/2006/relationships/image" Target="../media/image202.jpeg"/><Relationship Id="rId2" Type="http://schemas.openxmlformats.org/officeDocument/2006/relationships/image" Target="../media/image197.jpeg"/><Relationship Id="rId1" Type="http://schemas.openxmlformats.org/officeDocument/2006/relationships/slideLayout" Target="../slideLayouts/slideLayout2.xml"/><Relationship Id="rId6" Type="http://schemas.openxmlformats.org/officeDocument/2006/relationships/image" Target="../media/image201.png"/><Relationship Id="rId5" Type="http://schemas.openxmlformats.org/officeDocument/2006/relationships/image" Target="../media/image200.png"/><Relationship Id="rId4" Type="http://schemas.openxmlformats.org/officeDocument/2006/relationships/image" Target="../media/image199.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9" name="Grafik 6">
            <a:extLst>
              <a:ext uri="{FF2B5EF4-FFF2-40B4-BE49-F238E27FC236}">
                <a16:creationId xmlns:a16="http://schemas.microsoft.com/office/drawing/2014/main" id="{F32B66DD-D6F4-1796-01DF-D4A8B6317F56}"/>
              </a:ext>
            </a:extLst>
          </p:cNvPr>
          <p:cNvSpPr/>
          <p:nvPr/>
        </p:nvSpPr>
        <p:spPr>
          <a:xfrm>
            <a:off x="-1776990" y="1940915"/>
            <a:ext cx="14548110" cy="4332886"/>
          </a:xfrm>
          <a:custGeom>
            <a:avLst/>
            <a:gdLst>
              <a:gd name="connsiteX0" fmla="*/ 5562746 w 12190552"/>
              <a:gd name="connsiteY0" fmla="*/ 3630732 h 3630731"/>
              <a:gd name="connsiteX1" fmla="*/ 0 w 12190552"/>
              <a:gd name="connsiteY1" fmla="*/ 3630732 h 3630731"/>
              <a:gd name="connsiteX2" fmla="*/ 0 w 12190552"/>
              <a:gd name="connsiteY2" fmla="*/ 2211407 h 3630731"/>
              <a:gd name="connsiteX3" fmla="*/ 5208241 w 12190552"/>
              <a:gd name="connsiteY3" fmla="*/ 2211407 h 3630731"/>
              <a:gd name="connsiteX4" fmla="*/ 9359028 w 12190552"/>
              <a:gd name="connsiteY4" fmla="*/ 0 h 3630731"/>
              <a:gd name="connsiteX5" fmla="*/ 12190552 w 12190552"/>
              <a:gd name="connsiteY5" fmla="*/ 0 h 3630731"/>
              <a:gd name="connsiteX6" fmla="*/ 12190552 w 12190552"/>
              <a:gd name="connsiteY6" fmla="*/ 1419325 h 3630731"/>
              <a:gd name="connsiteX7" fmla="*/ 9713490 w 12190552"/>
              <a:gd name="connsiteY7" fmla="*/ 1419325 h 3630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0552" h="3630731">
                <a:moveTo>
                  <a:pt x="5562746" y="3630732"/>
                </a:moveTo>
                <a:lnTo>
                  <a:pt x="0" y="3630732"/>
                </a:lnTo>
                <a:lnTo>
                  <a:pt x="0" y="2211407"/>
                </a:lnTo>
                <a:lnTo>
                  <a:pt x="5208241" y="2211407"/>
                </a:lnTo>
                <a:lnTo>
                  <a:pt x="9359028" y="0"/>
                </a:lnTo>
                <a:lnTo>
                  <a:pt x="12190552" y="0"/>
                </a:lnTo>
                <a:lnTo>
                  <a:pt x="12190552" y="1419325"/>
                </a:lnTo>
                <a:lnTo>
                  <a:pt x="9713490" y="1419325"/>
                </a:lnTo>
                <a:close/>
              </a:path>
            </a:pathLst>
          </a:custGeom>
          <a:solidFill>
            <a:schemeClr val="bg2"/>
          </a:solidFill>
          <a:ln w="14193" cap="flat">
            <a:noFill/>
            <a:prstDash val="solid"/>
            <a:miter/>
          </a:ln>
        </p:spPr>
        <p:txBody>
          <a:bodyPr rtlCol="0" anchor="ctr"/>
          <a:lstStyle/>
          <a:p>
            <a:endParaRPr lang="de-DE" dirty="0">
              <a:latin typeface="Fago Pro" panose="02000506040000020004" pitchFamily="50" charset="0"/>
            </a:endParaRPr>
          </a:p>
        </p:txBody>
      </p:sp>
      <p:sp>
        <p:nvSpPr>
          <p:cNvPr id="2" name="Titel 1">
            <a:extLst>
              <a:ext uri="{FF2B5EF4-FFF2-40B4-BE49-F238E27FC236}">
                <a16:creationId xmlns:a16="http://schemas.microsoft.com/office/drawing/2014/main" id="{B9B59122-F0D2-3DF0-C68F-19567F6BECFC}"/>
              </a:ext>
            </a:extLst>
          </p:cNvPr>
          <p:cNvSpPr>
            <a:spLocks noGrp="1"/>
          </p:cNvSpPr>
          <p:nvPr>
            <p:ph type="title"/>
          </p:nvPr>
        </p:nvSpPr>
        <p:spPr>
          <a:xfrm>
            <a:off x="658813" y="669033"/>
            <a:ext cx="7073830" cy="1620773"/>
          </a:xfrm>
        </p:spPr>
        <p:txBody>
          <a:bodyPr/>
          <a:lstStyle/>
          <a:p>
            <a:r>
              <a:rPr lang="en-US" noProof="0" dirty="0">
                <a:solidFill>
                  <a:schemeClr val="bg1"/>
                </a:solidFill>
              </a:rPr>
              <a:t>Flexible Universal Gripper EGU </a:t>
            </a:r>
            <a:br>
              <a:rPr lang="en-US" noProof="0" dirty="0">
                <a:solidFill>
                  <a:schemeClr val="bg1"/>
                </a:solidFill>
              </a:rPr>
            </a:br>
            <a:br>
              <a:rPr lang="en-US" noProof="0" dirty="0">
                <a:solidFill>
                  <a:schemeClr val="bg1"/>
                </a:solidFill>
              </a:rPr>
            </a:br>
            <a:r>
              <a:rPr lang="en-US" noProof="0" dirty="0">
                <a:solidFill>
                  <a:schemeClr val="bg1"/>
                </a:solidFill>
              </a:rPr>
              <a:t>Flexible Small Part </a:t>
            </a:r>
            <a:r>
              <a:rPr lang="en-US" dirty="0">
                <a:solidFill>
                  <a:schemeClr val="bg1"/>
                </a:solidFill>
              </a:rPr>
              <a:t>G</a:t>
            </a:r>
            <a:r>
              <a:rPr lang="en-US" noProof="0" dirty="0">
                <a:solidFill>
                  <a:schemeClr val="bg1"/>
                </a:solidFill>
              </a:rPr>
              <a:t>ripper EGK</a:t>
            </a:r>
          </a:p>
        </p:txBody>
      </p:sp>
      <p:sp>
        <p:nvSpPr>
          <p:cNvPr id="3" name="Textplatzhalter 2">
            <a:extLst>
              <a:ext uri="{FF2B5EF4-FFF2-40B4-BE49-F238E27FC236}">
                <a16:creationId xmlns:a16="http://schemas.microsoft.com/office/drawing/2014/main" id="{8613B27D-8962-7460-E639-650453431A5E}"/>
              </a:ext>
            </a:extLst>
          </p:cNvPr>
          <p:cNvSpPr>
            <a:spLocks noGrp="1"/>
          </p:cNvSpPr>
          <p:nvPr>
            <p:ph type="body" sz="quarter" idx="12"/>
          </p:nvPr>
        </p:nvSpPr>
        <p:spPr>
          <a:xfrm>
            <a:off x="658813" y="2631206"/>
            <a:ext cx="4653850" cy="1209273"/>
          </a:xfrm>
        </p:spPr>
        <p:txBody>
          <a:bodyPr/>
          <a:lstStyle/>
          <a:p>
            <a:pPr marL="0" indent="0">
              <a:buNone/>
            </a:pPr>
            <a:r>
              <a:rPr lang="en-US" sz="2000" b="1" noProof="0" dirty="0">
                <a:solidFill>
                  <a:schemeClr val="bg2"/>
                </a:solidFill>
              </a:rPr>
              <a:t>Product Training</a:t>
            </a:r>
          </a:p>
          <a:p>
            <a:pPr marL="0" indent="0">
              <a:buNone/>
            </a:pPr>
            <a:r>
              <a:rPr lang="en-US" sz="2000" b="1" dirty="0">
                <a:solidFill>
                  <a:schemeClr val="bg2"/>
                </a:solidFill>
              </a:rPr>
              <a:t>12</a:t>
            </a:r>
            <a:r>
              <a:rPr lang="en-US" sz="2000" b="1" baseline="30000" dirty="0">
                <a:solidFill>
                  <a:schemeClr val="bg2"/>
                </a:solidFill>
              </a:rPr>
              <a:t>th</a:t>
            </a:r>
            <a:r>
              <a:rPr lang="en-US" sz="2000" b="1" dirty="0">
                <a:solidFill>
                  <a:schemeClr val="bg2"/>
                </a:solidFill>
              </a:rPr>
              <a:t> and 19</a:t>
            </a:r>
            <a:r>
              <a:rPr lang="en-US" sz="2000" b="1" baseline="30000" dirty="0">
                <a:solidFill>
                  <a:schemeClr val="bg2"/>
                </a:solidFill>
              </a:rPr>
              <a:t>th</a:t>
            </a:r>
            <a:r>
              <a:rPr lang="en-US" sz="2000" b="1" dirty="0">
                <a:solidFill>
                  <a:schemeClr val="bg2"/>
                </a:solidFill>
              </a:rPr>
              <a:t> of September</a:t>
            </a:r>
          </a:p>
          <a:p>
            <a:pPr marL="0" indent="0">
              <a:buNone/>
            </a:pPr>
            <a:r>
              <a:rPr lang="en-US" sz="2000" b="1" noProof="0" dirty="0">
                <a:solidFill>
                  <a:schemeClr val="bg2"/>
                </a:solidFill>
              </a:rPr>
              <a:t>Benjamin Schell</a:t>
            </a:r>
          </a:p>
        </p:txBody>
      </p:sp>
      <p:pic>
        <p:nvPicPr>
          <p:cNvPr id="8" name="Grafik 7">
            <a:extLst>
              <a:ext uri="{FF2B5EF4-FFF2-40B4-BE49-F238E27FC236}">
                <a16:creationId xmlns:a16="http://schemas.microsoft.com/office/drawing/2014/main" id="{C46D8C87-6B81-F830-758A-04727491706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258300" y="342900"/>
            <a:ext cx="2598738" cy="768498"/>
          </a:xfrm>
          <a:prstGeom prst="rect">
            <a:avLst/>
          </a:prstGeom>
        </p:spPr>
      </p:pic>
      <p:grpSp>
        <p:nvGrpSpPr>
          <p:cNvPr id="33" name="Grafik 6">
            <a:extLst>
              <a:ext uri="{FF2B5EF4-FFF2-40B4-BE49-F238E27FC236}">
                <a16:creationId xmlns:a16="http://schemas.microsoft.com/office/drawing/2014/main" id="{FDE898E1-F506-9614-BBF5-D9176F268AE7}"/>
              </a:ext>
            </a:extLst>
          </p:cNvPr>
          <p:cNvGrpSpPr>
            <a:grpSpLocks noChangeAspect="1"/>
          </p:cNvGrpSpPr>
          <p:nvPr/>
        </p:nvGrpSpPr>
        <p:grpSpPr>
          <a:xfrm>
            <a:off x="9222316" y="6107294"/>
            <a:ext cx="2631282" cy="162000"/>
            <a:chOff x="4381500" y="3324234"/>
            <a:chExt cx="3430676" cy="211216"/>
          </a:xfrm>
          <a:solidFill>
            <a:schemeClr val="bg1"/>
          </a:solidFill>
        </p:grpSpPr>
        <p:sp>
          <p:nvSpPr>
            <p:cNvPr id="34" name="Freihandform: Form 33">
              <a:extLst>
                <a:ext uri="{FF2B5EF4-FFF2-40B4-BE49-F238E27FC236}">
                  <a16:creationId xmlns:a16="http://schemas.microsoft.com/office/drawing/2014/main" id="{41278643-ACFF-7B56-D796-E513E14C0ACD}"/>
                </a:ext>
              </a:extLst>
            </p:cNvPr>
            <p:cNvSpPr/>
            <p:nvPr/>
          </p:nvSpPr>
          <p:spPr>
            <a:xfrm>
              <a:off x="4381500" y="3343179"/>
              <a:ext cx="129997" cy="189566"/>
            </a:xfrm>
            <a:custGeom>
              <a:avLst/>
              <a:gdLst>
                <a:gd name="connsiteX0" fmla="*/ 92069 w 129997"/>
                <a:gd name="connsiteY0" fmla="*/ 189567 h 189566"/>
                <a:gd name="connsiteX1" fmla="*/ 92069 w 129997"/>
                <a:gd name="connsiteY1" fmla="*/ 102365 h 189566"/>
                <a:gd name="connsiteX2" fmla="*/ 37919 w 129997"/>
                <a:gd name="connsiteY2" fmla="*/ 102365 h 189566"/>
                <a:gd name="connsiteX3" fmla="*/ 37919 w 129997"/>
                <a:gd name="connsiteY3" fmla="*/ 189567 h 189566"/>
                <a:gd name="connsiteX4" fmla="*/ 0 w 129997"/>
                <a:gd name="connsiteY4" fmla="*/ 189567 h 189566"/>
                <a:gd name="connsiteX5" fmla="*/ 0 w 129997"/>
                <a:gd name="connsiteY5" fmla="*/ 0 h 189566"/>
                <a:gd name="connsiteX6" fmla="*/ 37919 w 129997"/>
                <a:gd name="connsiteY6" fmla="*/ 0 h 189566"/>
                <a:gd name="connsiteX7" fmla="*/ 37919 w 129997"/>
                <a:gd name="connsiteY7" fmla="*/ 73133 h 189566"/>
                <a:gd name="connsiteX8" fmla="*/ 92078 w 129997"/>
                <a:gd name="connsiteY8" fmla="*/ 73133 h 189566"/>
                <a:gd name="connsiteX9" fmla="*/ 92078 w 129997"/>
                <a:gd name="connsiteY9" fmla="*/ 0 h 189566"/>
                <a:gd name="connsiteX10" fmla="*/ 129997 w 129997"/>
                <a:gd name="connsiteY10" fmla="*/ 0 h 189566"/>
                <a:gd name="connsiteX11" fmla="*/ 129997 w 129997"/>
                <a:gd name="connsiteY11" fmla="*/ 189567 h 189566"/>
                <a:gd name="connsiteX12" fmla="*/ 92069 w 129997"/>
                <a:gd name="connsiteY12" fmla="*/ 189567 h 189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9997" h="189566">
                  <a:moveTo>
                    <a:pt x="92069" y="189567"/>
                  </a:moveTo>
                  <a:lnTo>
                    <a:pt x="92069" y="102365"/>
                  </a:lnTo>
                  <a:lnTo>
                    <a:pt x="37919" y="102365"/>
                  </a:lnTo>
                  <a:lnTo>
                    <a:pt x="37919" y="189567"/>
                  </a:lnTo>
                  <a:lnTo>
                    <a:pt x="0" y="189567"/>
                  </a:lnTo>
                  <a:lnTo>
                    <a:pt x="0" y="0"/>
                  </a:lnTo>
                  <a:lnTo>
                    <a:pt x="37919" y="0"/>
                  </a:lnTo>
                  <a:lnTo>
                    <a:pt x="37919" y="73133"/>
                  </a:lnTo>
                  <a:lnTo>
                    <a:pt x="92078" y="73133"/>
                  </a:lnTo>
                  <a:lnTo>
                    <a:pt x="92078" y="0"/>
                  </a:lnTo>
                  <a:lnTo>
                    <a:pt x="129997" y="0"/>
                  </a:lnTo>
                  <a:lnTo>
                    <a:pt x="129997" y="189567"/>
                  </a:lnTo>
                  <a:lnTo>
                    <a:pt x="92069" y="18956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35" name="Freihandform: Form 34">
              <a:extLst>
                <a:ext uri="{FF2B5EF4-FFF2-40B4-BE49-F238E27FC236}">
                  <a16:creationId xmlns:a16="http://schemas.microsoft.com/office/drawing/2014/main" id="{51F5CB54-3DA8-DCD9-33A8-66726413D83C}"/>
                </a:ext>
              </a:extLst>
            </p:cNvPr>
            <p:cNvSpPr/>
            <p:nvPr/>
          </p:nvSpPr>
          <p:spPr>
            <a:xfrm>
              <a:off x="4545282" y="3386508"/>
              <a:ext cx="116433" cy="148942"/>
            </a:xfrm>
            <a:custGeom>
              <a:avLst/>
              <a:gdLst>
                <a:gd name="connsiteX0" fmla="*/ 83410 w 116433"/>
                <a:gd name="connsiteY0" fmla="*/ 146237 h 148942"/>
                <a:gd name="connsiteX1" fmla="*/ 79343 w 116433"/>
                <a:gd name="connsiteY1" fmla="*/ 133512 h 148942"/>
                <a:gd name="connsiteX2" fmla="*/ 40615 w 116433"/>
                <a:gd name="connsiteY2" fmla="*/ 148942 h 148942"/>
                <a:gd name="connsiteX3" fmla="*/ 0 w 116433"/>
                <a:gd name="connsiteY3" fmla="*/ 102632 h 148942"/>
                <a:gd name="connsiteX4" fmla="*/ 53616 w 116433"/>
                <a:gd name="connsiteY4" fmla="*/ 56598 h 148942"/>
                <a:gd name="connsiteX5" fmla="*/ 78534 w 116433"/>
                <a:gd name="connsiteY5" fmla="*/ 56598 h 148942"/>
                <a:gd name="connsiteX6" fmla="*/ 78534 w 116433"/>
                <a:gd name="connsiteY6" fmla="*/ 46311 h 148942"/>
                <a:gd name="connsiteX7" fmla="*/ 58217 w 116433"/>
                <a:gd name="connsiteY7" fmla="*/ 30604 h 148942"/>
                <a:gd name="connsiteX8" fmla="*/ 12992 w 116433"/>
                <a:gd name="connsiteY8" fmla="*/ 38729 h 148942"/>
                <a:gd name="connsiteX9" fmla="*/ 12992 w 116433"/>
                <a:gd name="connsiteY9" fmla="*/ 8668 h 148942"/>
                <a:gd name="connsiteX10" fmla="*/ 64713 w 116433"/>
                <a:gd name="connsiteY10" fmla="*/ 0 h 148942"/>
                <a:gd name="connsiteX11" fmla="*/ 116434 w 116433"/>
                <a:gd name="connsiteY11" fmla="*/ 46568 h 148942"/>
                <a:gd name="connsiteX12" fmla="*/ 116434 w 116433"/>
                <a:gd name="connsiteY12" fmla="*/ 146237 h 148942"/>
                <a:gd name="connsiteX13" fmla="*/ 83410 w 116433"/>
                <a:gd name="connsiteY13" fmla="*/ 146237 h 148942"/>
                <a:gd name="connsiteX14" fmla="*/ 78534 w 116433"/>
                <a:gd name="connsiteY14" fmla="*/ 77448 h 148942"/>
                <a:gd name="connsiteX15" fmla="*/ 67704 w 116433"/>
                <a:gd name="connsiteY15" fmla="*/ 77734 h 148942"/>
                <a:gd name="connsiteX16" fmla="*/ 37929 w 116433"/>
                <a:gd name="connsiteY16" fmla="*/ 101832 h 148942"/>
                <a:gd name="connsiteX17" fmla="*/ 54435 w 116433"/>
                <a:gd name="connsiteY17" fmla="*/ 120787 h 148942"/>
                <a:gd name="connsiteX18" fmla="*/ 78543 w 116433"/>
                <a:gd name="connsiteY18" fmla="*/ 113738 h 148942"/>
                <a:gd name="connsiteX19" fmla="*/ 78543 w 116433"/>
                <a:gd name="connsiteY19" fmla="*/ 77448 h 148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33" h="148942">
                  <a:moveTo>
                    <a:pt x="83410" y="146237"/>
                  </a:moveTo>
                  <a:lnTo>
                    <a:pt x="79343" y="133512"/>
                  </a:lnTo>
                  <a:cubicBezTo>
                    <a:pt x="69599" y="142999"/>
                    <a:pt x="56055" y="148942"/>
                    <a:pt x="40615" y="148942"/>
                  </a:cubicBezTo>
                  <a:cubicBezTo>
                    <a:pt x="23012" y="148942"/>
                    <a:pt x="0" y="141637"/>
                    <a:pt x="0" y="102632"/>
                  </a:cubicBezTo>
                  <a:cubicBezTo>
                    <a:pt x="0" y="63370"/>
                    <a:pt x="32223" y="56598"/>
                    <a:pt x="53616" y="56598"/>
                  </a:cubicBezTo>
                  <a:lnTo>
                    <a:pt x="78534" y="56598"/>
                  </a:lnTo>
                  <a:lnTo>
                    <a:pt x="78534" y="46311"/>
                  </a:lnTo>
                  <a:cubicBezTo>
                    <a:pt x="78534" y="32223"/>
                    <a:pt x="71218" y="30604"/>
                    <a:pt x="58217" y="30604"/>
                  </a:cubicBezTo>
                  <a:cubicBezTo>
                    <a:pt x="44948" y="30604"/>
                    <a:pt x="26270" y="34404"/>
                    <a:pt x="12992" y="38729"/>
                  </a:cubicBezTo>
                  <a:lnTo>
                    <a:pt x="12992" y="8668"/>
                  </a:lnTo>
                  <a:cubicBezTo>
                    <a:pt x="28975" y="3524"/>
                    <a:pt x="47111" y="0"/>
                    <a:pt x="64713" y="0"/>
                  </a:cubicBezTo>
                  <a:cubicBezTo>
                    <a:pt x="92869" y="0"/>
                    <a:pt x="116434" y="7048"/>
                    <a:pt x="116434" y="46568"/>
                  </a:cubicBezTo>
                  <a:lnTo>
                    <a:pt x="116434" y="146237"/>
                  </a:lnTo>
                  <a:lnTo>
                    <a:pt x="83410" y="146237"/>
                  </a:lnTo>
                  <a:close/>
                  <a:moveTo>
                    <a:pt x="78534" y="77448"/>
                  </a:moveTo>
                  <a:lnTo>
                    <a:pt x="67704" y="77734"/>
                  </a:lnTo>
                  <a:cubicBezTo>
                    <a:pt x="46320" y="78276"/>
                    <a:pt x="37929" y="83420"/>
                    <a:pt x="37929" y="101832"/>
                  </a:cubicBezTo>
                  <a:cubicBezTo>
                    <a:pt x="37929" y="116719"/>
                    <a:pt x="44691" y="120787"/>
                    <a:pt x="54435" y="120787"/>
                  </a:cubicBezTo>
                  <a:cubicBezTo>
                    <a:pt x="63922" y="120787"/>
                    <a:pt x="71228" y="117805"/>
                    <a:pt x="78543" y="113738"/>
                  </a:cubicBezTo>
                  <a:lnTo>
                    <a:pt x="78543" y="77448"/>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36" name="Freihandform: Form 35">
              <a:extLst>
                <a:ext uri="{FF2B5EF4-FFF2-40B4-BE49-F238E27FC236}">
                  <a16:creationId xmlns:a16="http://schemas.microsoft.com/office/drawing/2014/main" id="{A935F864-9389-D477-E90D-E85E5358B177}"/>
                </a:ext>
              </a:extLst>
            </p:cNvPr>
            <p:cNvSpPr/>
            <p:nvPr/>
          </p:nvSpPr>
          <p:spPr>
            <a:xfrm>
              <a:off x="4703664" y="3386499"/>
              <a:ext cx="124567" cy="146246"/>
            </a:xfrm>
            <a:custGeom>
              <a:avLst/>
              <a:gdLst>
                <a:gd name="connsiteX0" fmla="*/ 86658 w 124567"/>
                <a:gd name="connsiteY0" fmla="*/ 146247 h 146246"/>
                <a:gd name="connsiteX1" fmla="*/ 86658 w 124567"/>
                <a:gd name="connsiteY1" fmla="*/ 44958 h 146246"/>
                <a:gd name="connsiteX2" fmla="*/ 70409 w 124567"/>
                <a:gd name="connsiteY2" fmla="*/ 31433 h 146246"/>
                <a:gd name="connsiteX3" fmla="*/ 37919 w 124567"/>
                <a:gd name="connsiteY3" fmla="*/ 41720 h 146246"/>
                <a:gd name="connsiteX4" fmla="*/ 37919 w 124567"/>
                <a:gd name="connsiteY4" fmla="*/ 146247 h 146246"/>
                <a:gd name="connsiteX5" fmla="*/ 0 w 124567"/>
                <a:gd name="connsiteY5" fmla="*/ 146247 h 146246"/>
                <a:gd name="connsiteX6" fmla="*/ 0 w 124567"/>
                <a:gd name="connsiteY6" fmla="*/ 2705 h 146246"/>
                <a:gd name="connsiteX7" fmla="*/ 31680 w 124567"/>
                <a:gd name="connsiteY7" fmla="*/ 2705 h 146246"/>
                <a:gd name="connsiteX8" fmla="*/ 37100 w 124567"/>
                <a:gd name="connsiteY8" fmla="*/ 18155 h 146246"/>
                <a:gd name="connsiteX9" fmla="*/ 84763 w 124567"/>
                <a:gd name="connsiteY9" fmla="*/ 0 h 146246"/>
                <a:gd name="connsiteX10" fmla="*/ 124568 w 124567"/>
                <a:gd name="connsiteY10" fmla="*/ 42786 h 146246"/>
                <a:gd name="connsiteX11" fmla="*/ 124568 w 124567"/>
                <a:gd name="connsiteY11" fmla="*/ 146237 h 146246"/>
                <a:gd name="connsiteX12" fmla="*/ 86658 w 124567"/>
                <a:gd name="connsiteY12"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67" h="146246">
                  <a:moveTo>
                    <a:pt x="86658" y="146247"/>
                  </a:moveTo>
                  <a:lnTo>
                    <a:pt x="86658" y="44958"/>
                  </a:lnTo>
                  <a:cubicBezTo>
                    <a:pt x="86658" y="34671"/>
                    <a:pt x="82591" y="31433"/>
                    <a:pt x="70409" y="31433"/>
                  </a:cubicBezTo>
                  <a:cubicBezTo>
                    <a:pt x="59855" y="31433"/>
                    <a:pt x="48206" y="35757"/>
                    <a:pt x="37919" y="41720"/>
                  </a:cubicBezTo>
                  <a:lnTo>
                    <a:pt x="37919" y="146247"/>
                  </a:lnTo>
                  <a:lnTo>
                    <a:pt x="0" y="146247"/>
                  </a:lnTo>
                  <a:lnTo>
                    <a:pt x="0" y="2705"/>
                  </a:lnTo>
                  <a:lnTo>
                    <a:pt x="31680" y="2705"/>
                  </a:lnTo>
                  <a:lnTo>
                    <a:pt x="37100" y="18155"/>
                  </a:lnTo>
                  <a:cubicBezTo>
                    <a:pt x="49273" y="8411"/>
                    <a:pt x="67151" y="0"/>
                    <a:pt x="84763" y="0"/>
                  </a:cubicBezTo>
                  <a:cubicBezTo>
                    <a:pt x="108585" y="0"/>
                    <a:pt x="124568" y="10563"/>
                    <a:pt x="124568" y="42786"/>
                  </a:cubicBezTo>
                  <a:lnTo>
                    <a:pt x="124568" y="146237"/>
                  </a:lnTo>
                  <a:lnTo>
                    <a:pt x="86658" y="14623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37" name="Freihandform: Form 36">
              <a:extLst>
                <a:ext uri="{FF2B5EF4-FFF2-40B4-BE49-F238E27FC236}">
                  <a16:creationId xmlns:a16="http://schemas.microsoft.com/office/drawing/2014/main" id="{30CF436A-32D5-0754-C5AA-04CFAFD7BFA6}"/>
                </a:ext>
              </a:extLst>
            </p:cNvPr>
            <p:cNvSpPr/>
            <p:nvPr/>
          </p:nvSpPr>
          <p:spPr>
            <a:xfrm>
              <a:off x="4862026" y="3337779"/>
              <a:ext cx="127292" cy="197672"/>
            </a:xfrm>
            <a:custGeom>
              <a:avLst/>
              <a:gdLst>
                <a:gd name="connsiteX0" fmla="*/ 96679 w 127292"/>
                <a:gd name="connsiteY0" fmla="*/ 194967 h 197672"/>
                <a:gd name="connsiteX1" fmla="*/ 92345 w 127292"/>
                <a:gd name="connsiteY1" fmla="*/ 183318 h 197672"/>
                <a:gd name="connsiteX2" fmla="*/ 54169 w 127292"/>
                <a:gd name="connsiteY2" fmla="*/ 197672 h 197672"/>
                <a:gd name="connsiteX3" fmla="*/ 0 w 127292"/>
                <a:gd name="connsiteY3" fmla="*/ 123206 h 197672"/>
                <a:gd name="connsiteX4" fmla="*/ 59579 w 127292"/>
                <a:gd name="connsiteY4" fmla="*/ 48739 h 197672"/>
                <a:gd name="connsiteX5" fmla="*/ 89373 w 127292"/>
                <a:gd name="connsiteY5" fmla="*/ 60103 h 197672"/>
                <a:gd name="connsiteX6" fmla="*/ 89373 w 127292"/>
                <a:gd name="connsiteY6" fmla="*/ 0 h 197672"/>
                <a:gd name="connsiteX7" fmla="*/ 127292 w 127292"/>
                <a:gd name="connsiteY7" fmla="*/ 0 h 197672"/>
                <a:gd name="connsiteX8" fmla="*/ 127292 w 127292"/>
                <a:gd name="connsiteY8" fmla="*/ 194967 h 197672"/>
                <a:gd name="connsiteX9" fmla="*/ 96679 w 127292"/>
                <a:gd name="connsiteY9" fmla="*/ 194967 h 197672"/>
                <a:gd name="connsiteX10" fmla="*/ 89383 w 127292"/>
                <a:gd name="connsiteY10" fmla="*/ 84753 h 197672"/>
                <a:gd name="connsiteX11" fmla="*/ 67713 w 127292"/>
                <a:gd name="connsiteY11" fmla="*/ 77429 h 197672"/>
                <a:gd name="connsiteX12" fmla="*/ 37919 w 127292"/>
                <a:gd name="connsiteY12" fmla="*/ 123196 h 197672"/>
                <a:gd name="connsiteX13" fmla="*/ 64999 w 127292"/>
                <a:gd name="connsiteY13" fmla="*/ 169507 h 197672"/>
                <a:gd name="connsiteX14" fmla="*/ 89373 w 127292"/>
                <a:gd name="connsiteY14" fmla="*/ 160582 h 197672"/>
                <a:gd name="connsiteX15" fmla="*/ 89373 w 127292"/>
                <a:gd name="connsiteY15" fmla="*/ 84753 h 197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7292" h="197672">
                  <a:moveTo>
                    <a:pt x="96679" y="194967"/>
                  </a:moveTo>
                  <a:lnTo>
                    <a:pt x="92345" y="183318"/>
                  </a:lnTo>
                  <a:cubicBezTo>
                    <a:pt x="83134" y="191443"/>
                    <a:pt x="69332" y="197672"/>
                    <a:pt x="54169" y="197672"/>
                  </a:cubicBezTo>
                  <a:cubicBezTo>
                    <a:pt x="31680" y="197672"/>
                    <a:pt x="0" y="188204"/>
                    <a:pt x="0" y="123206"/>
                  </a:cubicBezTo>
                  <a:cubicBezTo>
                    <a:pt x="0" y="56864"/>
                    <a:pt x="41434" y="48739"/>
                    <a:pt x="59579" y="48739"/>
                  </a:cubicBezTo>
                  <a:cubicBezTo>
                    <a:pt x="72038" y="48739"/>
                    <a:pt x="82867" y="53340"/>
                    <a:pt x="89373" y="60103"/>
                  </a:cubicBezTo>
                  <a:lnTo>
                    <a:pt x="89373" y="0"/>
                  </a:lnTo>
                  <a:lnTo>
                    <a:pt x="127292" y="0"/>
                  </a:lnTo>
                  <a:lnTo>
                    <a:pt x="127292" y="194967"/>
                  </a:lnTo>
                  <a:lnTo>
                    <a:pt x="96679" y="194967"/>
                  </a:lnTo>
                  <a:close/>
                  <a:moveTo>
                    <a:pt x="89383" y="84753"/>
                  </a:moveTo>
                  <a:cubicBezTo>
                    <a:pt x="83420" y="80686"/>
                    <a:pt x="75571" y="77429"/>
                    <a:pt x="67713" y="77429"/>
                  </a:cubicBezTo>
                  <a:cubicBezTo>
                    <a:pt x="51730" y="77429"/>
                    <a:pt x="37919" y="80410"/>
                    <a:pt x="37919" y="123196"/>
                  </a:cubicBezTo>
                  <a:cubicBezTo>
                    <a:pt x="37919" y="166526"/>
                    <a:pt x="49835" y="169507"/>
                    <a:pt x="64999" y="169507"/>
                  </a:cubicBezTo>
                  <a:cubicBezTo>
                    <a:pt x="72857" y="169507"/>
                    <a:pt x="81791" y="165983"/>
                    <a:pt x="89373" y="160582"/>
                  </a:cubicBezTo>
                  <a:lnTo>
                    <a:pt x="89373" y="8475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38" name="Freihandform: Form 37">
              <a:extLst>
                <a:ext uri="{FF2B5EF4-FFF2-40B4-BE49-F238E27FC236}">
                  <a16:creationId xmlns:a16="http://schemas.microsoft.com/office/drawing/2014/main" id="{C72DCCFF-76AD-410D-DCB6-7176DFCE294B}"/>
                </a:ext>
              </a:extLst>
            </p:cNvPr>
            <p:cNvSpPr/>
            <p:nvPr/>
          </p:nvSpPr>
          <p:spPr>
            <a:xfrm>
              <a:off x="5118401" y="3324234"/>
              <a:ext cx="44967" cy="208511"/>
            </a:xfrm>
            <a:custGeom>
              <a:avLst/>
              <a:gdLst>
                <a:gd name="connsiteX0" fmla="*/ 22479 w 44967"/>
                <a:gd name="connsiteY0" fmla="*/ 46025 h 208511"/>
                <a:gd name="connsiteX1" fmla="*/ 0 w 44967"/>
                <a:gd name="connsiteY1" fmla="*/ 23012 h 208511"/>
                <a:gd name="connsiteX2" fmla="*/ 22479 w 44967"/>
                <a:gd name="connsiteY2" fmla="*/ 0 h 208511"/>
                <a:gd name="connsiteX3" fmla="*/ 44968 w 44967"/>
                <a:gd name="connsiteY3" fmla="*/ 23012 h 208511"/>
                <a:gd name="connsiteX4" fmla="*/ 22479 w 44967"/>
                <a:gd name="connsiteY4" fmla="*/ 46025 h 208511"/>
                <a:gd name="connsiteX5" fmla="*/ 3524 w 44967"/>
                <a:gd name="connsiteY5" fmla="*/ 208512 h 208511"/>
                <a:gd name="connsiteX6" fmla="*/ 3524 w 44967"/>
                <a:gd name="connsiteY6" fmla="*/ 64970 h 208511"/>
                <a:gd name="connsiteX7" fmla="*/ 41443 w 44967"/>
                <a:gd name="connsiteY7" fmla="*/ 64970 h 208511"/>
                <a:gd name="connsiteX8" fmla="*/ 41443 w 44967"/>
                <a:gd name="connsiteY8" fmla="*/ 208512 h 208511"/>
                <a:gd name="connsiteX9" fmla="*/ 3524 w 44967"/>
                <a:gd name="connsiteY9" fmla="*/ 208512 h 208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967" h="208511">
                  <a:moveTo>
                    <a:pt x="22479" y="46025"/>
                  </a:moveTo>
                  <a:cubicBezTo>
                    <a:pt x="9754" y="46025"/>
                    <a:pt x="0" y="35481"/>
                    <a:pt x="0" y="23012"/>
                  </a:cubicBezTo>
                  <a:cubicBezTo>
                    <a:pt x="0" y="10563"/>
                    <a:pt x="9744" y="0"/>
                    <a:pt x="22479" y="0"/>
                  </a:cubicBezTo>
                  <a:cubicBezTo>
                    <a:pt x="35214" y="0"/>
                    <a:pt x="44968" y="10563"/>
                    <a:pt x="44968" y="23012"/>
                  </a:cubicBezTo>
                  <a:cubicBezTo>
                    <a:pt x="44958" y="35471"/>
                    <a:pt x="35204" y="46025"/>
                    <a:pt x="22479" y="46025"/>
                  </a:cubicBezTo>
                  <a:close/>
                  <a:moveTo>
                    <a:pt x="3524" y="208512"/>
                  </a:moveTo>
                  <a:lnTo>
                    <a:pt x="3524" y="64970"/>
                  </a:lnTo>
                  <a:lnTo>
                    <a:pt x="41443" y="64970"/>
                  </a:lnTo>
                  <a:lnTo>
                    <a:pt x="41443" y="208512"/>
                  </a:lnTo>
                  <a:lnTo>
                    <a:pt x="3524" y="208512"/>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39" name="Freihandform: Form 38">
              <a:extLst>
                <a:ext uri="{FF2B5EF4-FFF2-40B4-BE49-F238E27FC236}">
                  <a16:creationId xmlns:a16="http://schemas.microsoft.com/office/drawing/2014/main" id="{FA4AADC2-B332-75B3-C8EB-BB00CE8DEEF0}"/>
                </a:ext>
              </a:extLst>
            </p:cNvPr>
            <p:cNvSpPr/>
            <p:nvPr/>
          </p:nvSpPr>
          <p:spPr>
            <a:xfrm>
              <a:off x="5201783" y="3386499"/>
              <a:ext cx="124567" cy="146246"/>
            </a:xfrm>
            <a:custGeom>
              <a:avLst/>
              <a:gdLst>
                <a:gd name="connsiteX0" fmla="*/ 86658 w 124567"/>
                <a:gd name="connsiteY0" fmla="*/ 146247 h 146246"/>
                <a:gd name="connsiteX1" fmla="*/ 86658 w 124567"/>
                <a:gd name="connsiteY1" fmla="*/ 44958 h 146246"/>
                <a:gd name="connsiteX2" fmla="*/ 70409 w 124567"/>
                <a:gd name="connsiteY2" fmla="*/ 31433 h 146246"/>
                <a:gd name="connsiteX3" fmla="*/ 37919 w 124567"/>
                <a:gd name="connsiteY3" fmla="*/ 41720 h 146246"/>
                <a:gd name="connsiteX4" fmla="*/ 37919 w 124567"/>
                <a:gd name="connsiteY4" fmla="*/ 146247 h 146246"/>
                <a:gd name="connsiteX5" fmla="*/ 0 w 124567"/>
                <a:gd name="connsiteY5" fmla="*/ 146247 h 146246"/>
                <a:gd name="connsiteX6" fmla="*/ 0 w 124567"/>
                <a:gd name="connsiteY6" fmla="*/ 2705 h 146246"/>
                <a:gd name="connsiteX7" fmla="*/ 31680 w 124567"/>
                <a:gd name="connsiteY7" fmla="*/ 2705 h 146246"/>
                <a:gd name="connsiteX8" fmla="*/ 37100 w 124567"/>
                <a:gd name="connsiteY8" fmla="*/ 18155 h 146246"/>
                <a:gd name="connsiteX9" fmla="*/ 84763 w 124567"/>
                <a:gd name="connsiteY9" fmla="*/ 0 h 146246"/>
                <a:gd name="connsiteX10" fmla="*/ 124568 w 124567"/>
                <a:gd name="connsiteY10" fmla="*/ 42786 h 146246"/>
                <a:gd name="connsiteX11" fmla="*/ 124568 w 124567"/>
                <a:gd name="connsiteY11" fmla="*/ 146237 h 146246"/>
                <a:gd name="connsiteX12" fmla="*/ 86658 w 124567"/>
                <a:gd name="connsiteY12"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67" h="146246">
                  <a:moveTo>
                    <a:pt x="86658" y="146247"/>
                  </a:moveTo>
                  <a:lnTo>
                    <a:pt x="86658" y="44958"/>
                  </a:lnTo>
                  <a:cubicBezTo>
                    <a:pt x="86658" y="34671"/>
                    <a:pt x="82591" y="31433"/>
                    <a:pt x="70409" y="31433"/>
                  </a:cubicBezTo>
                  <a:cubicBezTo>
                    <a:pt x="59855" y="31433"/>
                    <a:pt x="48206" y="35757"/>
                    <a:pt x="37919" y="41720"/>
                  </a:cubicBezTo>
                  <a:lnTo>
                    <a:pt x="37919" y="146247"/>
                  </a:lnTo>
                  <a:lnTo>
                    <a:pt x="0" y="146247"/>
                  </a:lnTo>
                  <a:lnTo>
                    <a:pt x="0" y="2705"/>
                  </a:lnTo>
                  <a:lnTo>
                    <a:pt x="31680" y="2705"/>
                  </a:lnTo>
                  <a:lnTo>
                    <a:pt x="37100" y="18155"/>
                  </a:lnTo>
                  <a:cubicBezTo>
                    <a:pt x="49273" y="8411"/>
                    <a:pt x="67151" y="0"/>
                    <a:pt x="84763" y="0"/>
                  </a:cubicBezTo>
                  <a:cubicBezTo>
                    <a:pt x="108585" y="0"/>
                    <a:pt x="124568" y="10563"/>
                    <a:pt x="124568" y="42786"/>
                  </a:cubicBezTo>
                  <a:lnTo>
                    <a:pt x="124568" y="146237"/>
                  </a:lnTo>
                  <a:lnTo>
                    <a:pt x="86658" y="14623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0" name="Freihandform: Form 39">
              <a:extLst>
                <a:ext uri="{FF2B5EF4-FFF2-40B4-BE49-F238E27FC236}">
                  <a16:creationId xmlns:a16="http://schemas.microsoft.com/office/drawing/2014/main" id="{21640B04-8FE6-9C43-DAC7-8B9E2F6503B5}"/>
                </a:ext>
              </a:extLst>
            </p:cNvPr>
            <p:cNvSpPr/>
            <p:nvPr/>
          </p:nvSpPr>
          <p:spPr>
            <a:xfrm>
              <a:off x="5457624" y="3337779"/>
              <a:ext cx="124577" cy="194967"/>
            </a:xfrm>
            <a:custGeom>
              <a:avLst/>
              <a:gdLst>
                <a:gd name="connsiteX0" fmla="*/ 86659 w 124577"/>
                <a:gd name="connsiteY0" fmla="*/ 194967 h 194967"/>
                <a:gd name="connsiteX1" fmla="*/ 86659 w 124577"/>
                <a:gd name="connsiteY1" fmla="*/ 93678 h 194967"/>
                <a:gd name="connsiteX2" fmla="*/ 70409 w 124577"/>
                <a:gd name="connsiteY2" fmla="*/ 80153 h 194967"/>
                <a:gd name="connsiteX3" fmla="*/ 37919 w 124577"/>
                <a:gd name="connsiteY3" fmla="*/ 90440 h 194967"/>
                <a:gd name="connsiteX4" fmla="*/ 37919 w 124577"/>
                <a:gd name="connsiteY4" fmla="*/ 194967 h 194967"/>
                <a:gd name="connsiteX5" fmla="*/ 0 w 124577"/>
                <a:gd name="connsiteY5" fmla="*/ 194967 h 194967"/>
                <a:gd name="connsiteX6" fmla="*/ 0 w 124577"/>
                <a:gd name="connsiteY6" fmla="*/ 0 h 194967"/>
                <a:gd name="connsiteX7" fmla="*/ 37919 w 124577"/>
                <a:gd name="connsiteY7" fmla="*/ 0 h 194967"/>
                <a:gd name="connsiteX8" fmla="*/ 37919 w 124577"/>
                <a:gd name="connsiteY8" fmla="*/ 66342 h 194967"/>
                <a:gd name="connsiteX9" fmla="*/ 84773 w 124577"/>
                <a:gd name="connsiteY9" fmla="*/ 48730 h 194967"/>
                <a:gd name="connsiteX10" fmla="*/ 124578 w 124577"/>
                <a:gd name="connsiteY10" fmla="*/ 91516 h 194967"/>
                <a:gd name="connsiteX11" fmla="*/ 124578 w 124577"/>
                <a:gd name="connsiteY11" fmla="*/ 194967 h 194967"/>
                <a:gd name="connsiteX12" fmla="*/ 86659 w 124577"/>
                <a:gd name="connsiteY12" fmla="*/ 194967 h 19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77" h="194967">
                  <a:moveTo>
                    <a:pt x="86659" y="194967"/>
                  </a:moveTo>
                  <a:lnTo>
                    <a:pt x="86659" y="93678"/>
                  </a:lnTo>
                  <a:cubicBezTo>
                    <a:pt x="86659" y="83391"/>
                    <a:pt x="82868" y="80153"/>
                    <a:pt x="70409" y="80153"/>
                  </a:cubicBezTo>
                  <a:cubicBezTo>
                    <a:pt x="61741" y="80153"/>
                    <a:pt x="50378" y="84220"/>
                    <a:pt x="37919" y="90440"/>
                  </a:cubicBezTo>
                  <a:lnTo>
                    <a:pt x="37919" y="194967"/>
                  </a:lnTo>
                  <a:lnTo>
                    <a:pt x="0" y="194967"/>
                  </a:lnTo>
                  <a:lnTo>
                    <a:pt x="0" y="0"/>
                  </a:lnTo>
                  <a:lnTo>
                    <a:pt x="37919" y="0"/>
                  </a:lnTo>
                  <a:lnTo>
                    <a:pt x="37919" y="66342"/>
                  </a:lnTo>
                  <a:cubicBezTo>
                    <a:pt x="50644" y="56855"/>
                    <a:pt x="68247" y="48730"/>
                    <a:pt x="84773" y="48730"/>
                  </a:cubicBezTo>
                  <a:cubicBezTo>
                    <a:pt x="108595" y="48730"/>
                    <a:pt x="124578" y="59836"/>
                    <a:pt x="124578" y="91516"/>
                  </a:cubicBezTo>
                  <a:lnTo>
                    <a:pt x="124578" y="194967"/>
                  </a:lnTo>
                  <a:lnTo>
                    <a:pt x="86659" y="19496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1" name="Freihandform: Form 40">
              <a:extLst>
                <a:ext uri="{FF2B5EF4-FFF2-40B4-BE49-F238E27FC236}">
                  <a16:creationId xmlns:a16="http://schemas.microsoft.com/office/drawing/2014/main" id="{F40AC26B-8AF8-AF92-CFC3-E6A956B4A7D3}"/>
                </a:ext>
              </a:extLst>
            </p:cNvPr>
            <p:cNvSpPr/>
            <p:nvPr/>
          </p:nvSpPr>
          <p:spPr>
            <a:xfrm>
              <a:off x="5612206" y="3386508"/>
              <a:ext cx="116433" cy="148942"/>
            </a:xfrm>
            <a:custGeom>
              <a:avLst/>
              <a:gdLst>
                <a:gd name="connsiteX0" fmla="*/ 83410 w 116433"/>
                <a:gd name="connsiteY0" fmla="*/ 146237 h 148942"/>
                <a:gd name="connsiteX1" fmla="*/ 79343 w 116433"/>
                <a:gd name="connsiteY1" fmla="*/ 133512 h 148942"/>
                <a:gd name="connsiteX2" fmla="*/ 40615 w 116433"/>
                <a:gd name="connsiteY2" fmla="*/ 148942 h 148942"/>
                <a:gd name="connsiteX3" fmla="*/ 0 w 116433"/>
                <a:gd name="connsiteY3" fmla="*/ 102632 h 148942"/>
                <a:gd name="connsiteX4" fmla="*/ 53616 w 116433"/>
                <a:gd name="connsiteY4" fmla="*/ 56598 h 148942"/>
                <a:gd name="connsiteX5" fmla="*/ 78534 w 116433"/>
                <a:gd name="connsiteY5" fmla="*/ 56598 h 148942"/>
                <a:gd name="connsiteX6" fmla="*/ 78534 w 116433"/>
                <a:gd name="connsiteY6" fmla="*/ 46311 h 148942"/>
                <a:gd name="connsiteX7" fmla="*/ 58217 w 116433"/>
                <a:gd name="connsiteY7" fmla="*/ 30604 h 148942"/>
                <a:gd name="connsiteX8" fmla="*/ 12992 w 116433"/>
                <a:gd name="connsiteY8" fmla="*/ 38729 h 148942"/>
                <a:gd name="connsiteX9" fmla="*/ 12992 w 116433"/>
                <a:gd name="connsiteY9" fmla="*/ 8668 h 148942"/>
                <a:gd name="connsiteX10" fmla="*/ 64713 w 116433"/>
                <a:gd name="connsiteY10" fmla="*/ 0 h 148942"/>
                <a:gd name="connsiteX11" fmla="*/ 116434 w 116433"/>
                <a:gd name="connsiteY11" fmla="*/ 46568 h 148942"/>
                <a:gd name="connsiteX12" fmla="*/ 116434 w 116433"/>
                <a:gd name="connsiteY12" fmla="*/ 146237 h 148942"/>
                <a:gd name="connsiteX13" fmla="*/ 83410 w 116433"/>
                <a:gd name="connsiteY13" fmla="*/ 146237 h 148942"/>
                <a:gd name="connsiteX14" fmla="*/ 78534 w 116433"/>
                <a:gd name="connsiteY14" fmla="*/ 77448 h 148942"/>
                <a:gd name="connsiteX15" fmla="*/ 67694 w 116433"/>
                <a:gd name="connsiteY15" fmla="*/ 77724 h 148942"/>
                <a:gd name="connsiteX16" fmla="*/ 37919 w 116433"/>
                <a:gd name="connsiteY16" fmla="*/ 101822 h 148942"/>
                <a:gd name="connsiteX17" fmla="*/ 54426 w 116433"/>
                <a:gd name="connsiteY17" fmla="*/ 120777 h 148942"/>
                <a:gd name="connsiteX18" fmla="*/ 78534 w 116433"/>
                <a:gd name="connsiteY18" fmla="*/ 113729 h 148942"/>
                <a:gd name="connsiteX19" fmla="*/ 78534 w 116433"/>
                <a:gd name="connsiteY19" fmla="*/ 77448 h 148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33" h="148942">
                  <a:moveTo>
                    <a:pt x="83410" y="146237"/>
                  </a:moveTo>
                  <a:lnTo>
                    <a:pt x="79343" y="133512"/>
                  </a:lnTo>
                  <a:cubicBezTo>
                    <a:pt x="69599" y="142999"/>
                    <a:pt x="56055" y="148942"/>
                    <a:pt x="40615" y="148942"/>
                  </a:cubicBezTo>
                  <a:cubicBezTo>
                    <a:pt x="23012" y="148942"/>
                    <a:pt x="0" y="141637"/>
                    <a:pt x="0" y="102632"/>
                  </a:cubicBezTo>
                  <a:cubicBezTo>
                    <a:pt x="0" y="63370"/>
                    <a:pt x="32223" y="56598"/>
                    <a:pt x="53616" y="56598"/>
                  </a:cubicBezTo>
                  <a:lnTo>
                    <a:pt x="78534" y="56598"/>
                  </a:lnTo>
                  <a:lnTo>
                    <a:pt x="78534" y="46311"/>
                  </a:lnTo>
                  <a:cubicBezTo>
                    <a:pt x="78534" y="32223"/>
                    <a:pt x="71218" y="30604"/>
                    <a:pt x="58217" y="30604"/>
                  </a:cubicBezTo>
                  <a:cubicBezTo>
                    <a:pt x="44949" y="30604"/>
                    <a:pt x="26270" y="34404"/>
                    <a:pt x="12992" y="38729"/>
                  </a:cubicBezTo>
                  <a:lnTo>
                    <a:pt x="12992" y="8668"/>
                  </a:lnTo>
                  <a:cubicBezTo>
                    <a:pt x="28975" y="3524"/>
                    <a:pt x="47111" y="0"/>
                    <a:pt x="64713" y="0"/>
                  </a:cubicBezTo>
                  <a:cubicBezTo>
                    <a:pt x="92869" y="0"/>
                    <a:pt x="116434" y="7048"/>
                    <a:pt x="116434" y="46568"/>
                  </a:cubicBezTo>
                  <a:lnTo>
                    <a:pt x="116434" y="146237"/>
                  </a:lnTo>
                  <a:lnTo>
                    <a:pt x="83410" y="146237"/>
                  </a:lnTo>
                  <a:close/>
                  <a:moveTo>
                    <a:pt x="78534" y="77448"/>
                  </a:moveTo>
                  <a:lnTo>
                    <a:pt x="67694" y="77724"/>
                  </a:lnTo>
                  <a:cubicBezTo>
                    <a:pt x="46311" y="78267"/>
                    <a:pt x="37919" y="83410"/>
                    <a:pt x="37919" y="101822"/>
                  </a:cubicBezTo>
                  <a:cubicBezTo>
                    <a:pt x="37919" y="116710"/>
                    <a:pt x="44682" y="120777"/>
                    <a:pt x="54426" y="120777"/>
                  </a:cubicBezTo>
                  <a:cubicBezTo>
                    <a:pt x="63913" y="120777"/>
                    <a:pt x="71218" y="117796"/>
                    <a:pt x="78534" y="113729"/>
                  </a:cubicBezTo>
                  <a:lnTo>
                    <a:pt x="78534" y="77448"/>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2" name="Freihandform: Form 41">
              <a:extLst>
                <a:ext uri="{FF2B5EF4-FFF2-40B4-BE49-F238E27FC236}">
                  <a16:creationId xmlns:a16="http://schemas.microsoft.com/office/drawing/2014/main" id="{ACFACCE2-FE07-C61B-ADC8-44BAC9D0947B}"/>
                </a:ext>
              </a:extLst>
            </p:cNvPr>
            <p:cNvSpPr/>
            <p:nvPr/>
          </p:nvSpPr>
          <p:spPr>
            <a:xfrm>
              <a:off x="5770578" y="3386499"/>
              <a:ext cx="124567" cy="146246"/>
            </a:xfrm>
            <a:custGeom>
              <a:avLst/>
              <a:gdLst>
                <a:gd name="connsiteX0" fmla="*/ 86658 w 124567"/>
                <a:gd name="connsiteY0" fmla="*/ 146247 h 146246"/>
                <a:gd name="connsiteX1" fmla="*/ 86658 w 124567"/>
                <a:gd name="connsiteY1" fmla="*/ 44958 h 146246"/>
                <a:gd name="connsiteX2" fmla="*/ 70409 w 124567"/>
                <a:gd name="connsiteY2" fmla="*/ 31433 h 146246"/>
                <a:gd name="connsiteX3" fmla="*/ 37919 w 124567"/>
                <a:gd name="connsiteY3" fmla="*/ 41720 h 146246"/>
                <a:gd name="connsiteX4" fmla="*/ 37919 w 124567"/>
                <a:gd name="connsiteY4" fmla="*/ 146247 h 146246"/>
                <a:gd name="connsiteX5" fmla="*/ 0 w 124567"/>
                <a:gd name="connsiteY5" fmla="*/ 146247 h 146246"/>
                <a:gd name="connsiteX6" fmla="*/ 0 w 124567"/>
                <a:gd name="connsiteY6" fmla="*/ 2705 h 146246"/>
                <a:gd name="connsiteX7" fmla="*/ 31680 w 124567"/>
                <a:gd name="connsiteY7" fmla="*/ 2705 h 146246"/>
                <a:gd name="connsiteX8" fmla="*/ 37100 w 124567"/>
                <a:gd name="connsiteY8" fmla="*/ 18155 h 146246"/>
                <a:gd name="connsiteX9" fmla="*/ 84763 w 124567"/>
                <a:gd name="connsiteY9" fmla="*/ 0 h 146246"/>
                <a:gd name="connsiteX10" fmla="*/ 124568 w 124567"/>
                <a:gd name="connsiteY10" fmla="*/ 42786 h 146246"/>
                <a:gd name="connsiteX11" fmla="*/ 124568 w 124567"/>
                <a:gd name="connsiteY11" fmla="*/ 146237 h 146246"/>
                <a:gd name="connsiteX12" fmla="*/ 86658 w 124567"/>
                <a:gd name="connsiteY12"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67" h="146246">
                  <a:moveTo>
                    <a:pt x="86658" y="146247"/>
                  </a:moveTo>
                  <a:lnTo>
                    <a:pt x="86658" y="44958"/>
                  </a:lnTo>
                  <a:cubicBezTo>
                    <a:pt x="86658" y="34671"/>
                    <a:pt x="82591" y="31433"/>
                    <a:pt x="70409" y="31433"/>
                  </a:cubicBezTo>
                  <a:cubicBezTo>
                    <a:pt x="59855" y="31433"/>
                    <a:pt x="48206" y="35757"/>
                    <a:pt x="37919" y="41720"/>
                  </a:cubicBezTo>
                  <a:lnTo>
                    <a:pt x="37919" y="146247"/>
                  </a:lnTo>
                  <a:lnTo>
                    <a:pt x="0" y="146247"/>
                  </a:lnTo>
                  <a:lnTo>
                    <a:pt x="0" y="2705"/>
                  </a:lnTo>
                  <a:lnTo>
                    <a:pt x="31680" y="2705"/>
                  </a:lnTo>
                  <a:lnTo>
                    <a:pt x="37100" y="18155"/>
                  </a:lnTo>
                  <a:cubicBezTo>
                    <a:pt x="49282" y="8411"/>
                    <a:pt x="67151" y="0"/>
                    <a:pt x="84763" y="0"/>
                  </a:cubicBezTo>
                  <a:cubicBezTo>
                    <a:pt x="108585" y="0"/>
                    <a:pt x="124568" y="10563"/>
                    <a:pt x="124568" y="42786"/>
                  </a:cubicBezTo>
                  <a:lnTo>
                    <a:pt x="124568" y="146237"/>
                  </a:lnTo>
                  <a:lnTo>
                    <a:pt x="86658" y="14623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3" name="Freihandform: Form 42">
              <a:extLst>
                <a:ext uri="{FF2B5EF4-FFF2-40B4-BE49-F238E27FC236}">
                  <a16:creationId xmlns:a16="http://schemas.microsoft.com/office/drawing/2014/main" id="{6C3D9910-3CA0-20C2-A815-FA27746DA94E}"/>
                </a:ext>
              </a:extLst>
            </p:cNvPr>
            <p:cNvSpPr/>
            <p:nvPr/>
          </p:nvSpPr>
          <p:spPr>
            <a:xfrm>
              <a:off x="5928941" y="3337779"/>
              <a:ext cx="127282" cy="197672"/>
            </a:xfrm>
            <a:custGeom>
              <a:avLst/>
              <a:gdLst>
                <a:gd name="connsiteX0" fmla="*/ 96679 w 127282"/>
                <a:gd name="connsiteY0" fmla="*/ 194967 h 197672"/>
                <a:gd name="connsiteX1" fmla="*/ 92345 w 127282"/>
                <a:gd name="connsiteY1" fmla="*/ 183318 h 197672"/>
                <a:gd name="connsiteX2" fmla="*/ 54169 w 127282"/>
                <a:gd name="connsiteY2" fmla="*/ 197672 h 197672"/>
                <a:gd name="connsiteX3" fmla="*/ 0 w 127282"/>
                <a:gd name="connsiteY3" fmla="*/ 123206 h 197672"/>
                <a:gd name="connsiteX4" fmla="*/ 59579 w 127282"/>
                <a:gd name="connsiteY4" fmla="*/ 48739 h 197672"/>
                <a:gd name="connsiteX5" fmla="*/ 89373 w 127282"/>
                <a:gd name="connsiteY5" fmla="*/ 60103 h 197672"/>
                <a:gd name="connsiteX6" fmla="*/ 89373 w 127282"/>
                <a:gd name="connsiteY6" fmla="*/ 0 h 197672"/>
                <a:gd name="connsiteX7" fmla="*/ 127283 w 127282"/>
                <a:gd name="connsiteY7" fmla="*/ 0 h 197672"/>
                <a:gd name="connsiteX8" fmla="*/ 127283 w 127282"/>
                <a:gd name="connsiteY8" fmla="*/ 194967 h 197672"/>
                <a:gd name="connsiteX9" fmla="*/ 96679 w 127282"/>
                <a:gd name="connsiteY9" fmla="*/ 194967 h 197672"/>
                <a:gd name="connsiteX10" fmla="*/ 89373 w 127282"/>
                <a:gd name="connsiteY10" fmla="*/ 84753 h 197672"/>
                <a:gd name="connsiteX11" fmla="*/ 67704 w 127282"/>
                <a:gd name="connsiteY11" fmla="*/ 77429 h 197672"/>
                <a:gd name="connsiteX12" fmla="*/ 37909 w 127282"/>
                <a:gd name="connsiteY12" fmla="*/ 123196 h 197672"/>
                <a:gd name="connsiteX13" fmla="*/ 64989 w 127282"/>
                <a:gd name="connsiteY13" fmla="*/ 169507 h 197672"/>
                <a:gd name="connsiteX14" fmla="*/ 89364 w 127282"/>
                <a:gd name="connsiteY14" fmla="*/ 160582 h 197672"/>
                <a:gd name="connsiteX15" fmla="*/ 89364 w 127282"/>
                <a:gd name="connsiteY15" fmla="*/ 84753 h 197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7282" h="197672">
                  <a:moveTo>
                    <a:pt x="96679" y="194967"/>
                  </a:moveTo>
                  <a:lnTo>
                    <a:pt x="92345" y="183318"/>
                  </a:lnTo>
                  <a:cubicBezTo>
                    <a:pt x="83134" y="191443"/>
                    <a:pt x="69333" y="197672"/>
                    <a:pt x="54169" y="197672"/>
                  </a:cubicBezTo>
                  <a:cubicBezTo>
                    <a:pt x="31680" y="197672"/>
                    <a:pt x="0" y="188204"/>
                    <a:pt x="0" y="123206"/>
                  </a:cubicBezTo>
                  <a:cubicBezTo>
                    <a:pt x="0" y="56864"/>
                    <a:pt x="41434" y="48739"/>
                    <a:pt x="59579" y="48739"/>
                  </a:cubicBezTo>
                  <a:cubicBezTo>
                    <a:pt x="72038" y="48739"/>
                    <a:pt x="82867" y="53340"/>
                    <a:pt x="89373" y="60103"/>
                  </a:cubicBezTo>
                  <a:lnTo>
                    <a:pt x="89373" y="0"/>
                  </a:lnTo>
                  <a:lnTo>
                    <a:pt x="127283" y="0"/>
                  </a:lnTo>
                  <a:lnTo>
                    <a:pt x="127283" y="194967"/>
                  </a:lnTo>
                  <a:lnTo>
                    <a:pt x="96679" y="194967"/>
                  </a:lnTo>
                  <a:close/>
                  <a:moveTo>
                    <a:pt x="89373" y="84753"/>
                  </a:moveTo>
                  <a:cubicBezTo>
                    <a:pt x="83410" y="80686"/>
                    <a:pt x="75562" y="77429"/>
                    <a:pt x="67704" y="77429"/>
                  </a:cubicBezTo>
                  <a:cubicBezTo>
                    <a:pt x="51721" y="77429"/>
                    <a:pt x="37909" y="80410"/>
                    <a:pt x="37909" y="123196"/>
                  </a:cubicBezTo>
                  <a:cubicBezTo>
                    <a:pt x="37909" y="166526"/>
                    <a:pt x="49825" y="169507"/>
                    <a:pt x="64989" y="169507"/>
                  </a:cubicBezTo>
                  <a:cubicBezTo>
                    <a:pt x="72847" y="169507"/>
                    <a:pt x="81782" y="165983"/>
                    <a:pt x="89364" y="160582"/>
                  </a:cubicBezTo>
                  <a:lnTo>
                    <a:pt x="89364" y="8475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4" name="Freihandform: Form 43">
              <a:extLst>
                <a:ext uri="{FF2B5EF4-FFF2-40B4-BE49-F238E27FC236}">
                  <a16:creationId xmlns:a16="http://schemas.microsoft.com/office/drawing/2014/main" id="{BFB29795-EB5F-2F17-32BB-74CB5BD10E19}"/>
                </a:ext>
              </a:extLst>
            </p:cNvPr>
            <p:cNvSpPr/>
            <p:nvPr/>
          </p:nvSpPr>
          <p:spPr>
            <a:xfrm>
              <a:off x="6169885" y="3335054"/>
              <a:ext cx="105613" cy="197700"/>
            </a:xfrm>
            <a:custGeom>
              <a:avLst/>
              <a:gdLst>
                <a:gd name="connsiteX0" fmla="*/ 76638 w 105613"/>
                <a:gd name="connsiteY0" fmla="*/ 30061 h 197700"/>
                <a:gd name="connsiteX1" fmla="*/ 62284 w 105613"/>
                <a:gd name="connsiteY1" fmla="*/ 46596 h 197700"/>
                <a:gd name="connsiteX2" fmla="*/ 62284 w 105613"/>
                <a:gd name="connsiteY2" fmla="*/ 54159 h 197700"/>
                <a:gd name="connsiteX3" fmla="*/ 94783 w 105613"/>
                <a:gd name="connsiteY3" fmla="*/ 54159 h 197700"/>
                <a:gd name="connsiteX4" fmla="*/ 91002 w 105613"/>
                <a:gd name="connsiteY4" fmla="*/ 79619 h 197700"/>
                <a:gd name="connsiteX5" fmla="*/ 62284 w 105613"/>
                <a:gd name="connsiteY5" fmla="*/ 79619 h 197700"/>
                <a:gd name="connsiteX6" fmla="*/ 62284 w 105613"/>
                <a:gd name="connsiteY6" fmla="*/ 197701 h 197700"/>
                <a:gd name="connsiteX7" fmla="*/ 24365 w 105613"/>
                <a:gd name="connsiteY7" fmla="*/ 197701 h 197700"/>
                <a:gd name="connsiteX8" fmla="*/ 24365 w 105613"/>
                <a:gd name="connsiteY8" fmla="*/ 79610 h 197700"/>
                <a:gd name="connsiteX9" fmla="*/ 0 w 105613"/>
                <a:gd name="connsiteY9" fmla="*/ 79610 h 197700"/>
                <a:gd name="connsiteX10" fmla="*/ 0 w 105613"/>
                <a:gd name="connsiteY10" fmla="*/ 54150 h 197700"/>
                <a:gd name="connsiteX11" fmla="*/ 24365 w 105613"/>
                <a:gd name="connsiteY11" fmla="*/ 54150 h 197700"/>
                <a:gd name="connsiteX12" fmla="*/ 24365 w 105613"/>
                <a:gd name="connsiteY12" fmla="*/ 44691 h 197700"/>
                <a:gd name="connsiteX13" fmla="*/ 70152 w 105613"/>
                <a:gd name="connsiteY13" fmla="*/ 0 h 197700"/>
                <a:gd name="connsiteX14" fmla="*/ 105613 w 105613"/>
                <a:gd name="connsiteY14" fmla="*/ 6506 h 197700"/>
                <a:gd name="connsiteX15" fmla="*/ 105613 w 105613"/>
                <a:gd name="connsiteY15" fmla="*/ 34404 h 197700"/>
                <a:gd name="connsiteX16" fmla="*/ 76638 w 105613"/>
                <a:gd name="connsiteY16" fmla="*/ 30061 h 19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5613" h="197700">
                  <a:moveTo>
                    <a:pt x="76638" y="30061"/>
                  </a:moveTo>
                  <a:cubicBezTo>
                    <a:pt x="66094" y="30061"/>
                    <a:pt x="62284" y="34661"/>
                    <a:pt x="62284" y="46596"/>
                  </a:cubicBezTo>
                  <a:lnTo>
                    <a:pt x="62284" y="54159"/>
                  </a:lnTo>
                  <a:lnTo>
                    <a:pt x="94783" y="54159"/>
                  </a:lnTo>
                  <a:lnTo>
                    <a:pt x="91002" y="79619"/>
                  </a:lnTo>
                  <a:lnTo>
                    <a:pt x="62284" y="79619"/>
                  </a:lnTo>
                  <a:lnTo>
                    <a:pt x="62284" y="197701"/>
                  </a:lnTo>
                  <a:lnTo>
                    <a:pt x="24365" y="197701"/>
                  </a:lnTo>
                  <a:lnTo>
                    <a:pt x="24365" y="79610"/>
                  </a:lnTo>
                  <a:lnTo>
                    <a:pt x="0" y="79610"/>
                  </a:lnTo>
                  <a:lnTo>
                    <a:pt x="0" y="54150"/>
                  </a:lnTo>
                  <a:lnTo>
                    <a:pt x="24365" y="54150"/>
                  </a:lnTo>
                  <a:lnTo>
                    <a:pt x="24365" y="44691"/>
                  </a:lnTo>
                  <a:cubicBezTo>
                    <a:pt x="24365" y="9744"/>
                    <a:pt x="46034" y="0"/>
                    <a:pt x="70152" y="0"/>
                  </a:cubicBezTo>
                  <a:cubicBezTo>
                    <a:pt x="83420" y="0"/>
                    <a:pt x="96945" y="2981"/>
                    <a:pt x="105613" y="6506"/>
                  </a:cubicBezTo>
                  <a:lnTo>
                    <a:pt x="105613" y="34404"/>
                  </a:lnTo>
                  <a:cubicBezTo>
                    <a:pt x="95869" y="31956"/>
                    <a:pt x="83677" y="30061"/>
                    <a:pt x="76638" y="30061"/>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5" name="Freihandform: Form 44">
              <a:extLst>
                <a:ext uri="{FF2B5EF4-FFF2-40B4-BE49-F238E27FC236}">
                  <a16:creationId xmlns:a16="http://schemas.microsoft.com/office/drawing/2014/main" id="{B52D38E2-96AC-8DC9-8C00-690C53469C6B}"/>
                </a:ext>
              </a:extLst>
            </p:cNvPr>
            <p:cNvSpPr/>
            <p:nvPr/>
          </p:nvSpPr>
          <p:spPr>
            <a:xfrm>
              <a:off x="6271679" y="3386518"/>
              <a:ext cx="131082" cy="148932"/>
            </a:xfrm>
            <a:custGeom>
              <a:avLst/>
              <a:gdLst>
                <a:gd name="connsiteX0" fmla="*/ 65541 w 131082"/>
                <a:gd name="connsiteY0" fmla="*/ 148933 h 148932"/>
                <a:gd name="connsiteX1" fmla="*/ 0 w 131082"/>
                <a:gd name="connsiteY1" fmla="*/ 74466 h 148932"/>
                <a:gd name="connsiteX2" fmla="*/ 65541 w 131082"/>
                <a:gd name="connsiteY2" fmla="*/ 0 h 148932"/>
                <a:gd name="connsiteX3" fmla="*/ 131083 w 131082"/>
                <a:gd name="connsiteY3" fmla="*/ 74466 h 148932"/>
                <a:gd name="connsiteX4" fmla="*/ 65541 w 131082"/>
                <a:gd name="connsiteY4" fmla="*/ 148933 h 148932"/>
                <a:gd name="connsiteX5" fmla="*/ 65541 w 131082"/>
                <a:gd name="connsiteY5" fmla="*/ 26803 h 148932"/>
                <a:gd name="connsiteX6" fmla="*/ 37919 w 131082"/>
                <a:gd name="connsiteY6" fmla="*/ 74457 h 148932"/>
                <a:gd name="connsiteX7" fmla="*/ 65541 w 131082"/>
                <a:gd name="connsiteY7" fmla="*/ 121853 h 148932"/>
                <a:gd name="connsiteX8" fmla="*/ 93164 w 131082"/>
                <a:gd name="connsiteY8" fmla="*/ 74457 h 148932"/>
                <a:gd name="connsiteX9" fmla="*/ 65541 w 131082"/>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82" h="148932">
                  <a:moveTo>
                    <a:pt x="65541" y="148933"/>
                  </a:moveTo>
                  <a:cubicBezTo>
                    <a:pt x="36557" y="148933"/>
                    <a:pt x="0" y="138646"/>
                    <a:pt x="0" y="74466"/>
                  </a:cubicBezTo>
                  <a:cubicBezTo>
                    <a:pt x="0" y="11906"/>
                    <a:pt x="35481" y="0"/>
                    <a:pt x="65541" y="0"/>
                  </a:cubicBezTo>
                  <a:cubicBezTo>
                    <a:pt x="95317" y="0"/>
                    <a:pt x="131083" y="10030"/>
                    <a:pt x="131083" y="74466"/>
                  </a:cubicBezTo>
                  <a:cubicBezTo>
                    <a:pt x="131093" y="139465"/>
                    <a:pt x="94240" y="148933"/>
                    <a:pt x="65541" y="148933"/>
                  </a:cubicBezTo>
                  <a:close/>
                  <a:moveTo>
                    <a:pt x="65541" y="26803"/>
                  </a:moveTo>
                  <a:cubicBezTo>
                    <a:pt x="50654" y="26803"/>
                    <a:pt x="37919" y="31661"/>
                    <a:pt x="37919" y="74457"/>
                  </a:cubicBezTo>
                  <a:cubicBezTo>
                    <a:pt x="37919" y="116710"/>
                    <a:pt x="53350" y="121853"/>
                    <a:pt x="65541" y="121853"/>
                  </a:cubicBezTo>
                  <a:cubicBezTo>
                    <a:pt x="77733" y="121853"/>
                    <a:pt x="93164" y="116996"/>
                    <a:pt x="93164" y="74457"/>
                  </a:cubicBezTo>
                  <a:cubicBezTo>
                    <a:pt x="93164" y="30051"/>
                    <a:pt x="80429" y="26803"/>
                    <a:pt x="65541" y="26803"/>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6" name="Freihandform: Form 45">
              <a:extLst>
                <a:ext uri="{FF2B5EF4-FFF2-40B4-BE49-F238E27FC236}">
                  <a16:creationId xmlns:a16="http://schemas.microsoft.com/office/drawing/2014/main" id="{15EA2298-E788-F807-F3CD-D5DB6860229A}"/>
                </a:ext>
              </a:extLst>
            </p:cNvPr>
            <p:cNvSpPr/>
            <p:nvPr/>
          </p:nvSpPr>
          <p:spPr>
            <a:xfrm>
              <a:off x="6435194" y="3386508"/>
              <a:ext cx="78000" cy="146237"/>
            </a:xfrm>
            <a:custGeom>
              <a:avLst/>
              <a:gdLst>
                <a:gd name="connsiteX0" fmla="*/ 78000 w 78000"/>
                <a:gd name="connsiteY0" fmla="*/ 37643 h 146237"/>
                <a:gd name="connsiteX1" fmla="*/ 56321 w 78000"/>
                <a:gd name="connsiteY1" fmla="*/ 34938 h 146237"/>
                <a:gd name="connsiteX2" fmla="*/ 37910 w 78000"/>
                <a:gd name="connsiteY2" fmla="*/ 40081 h 146237"/>
                <a:gd name="connsiteX3" fmla="*/ 37910 w 78000"/>
                <a:gd name="connsiteY3" fmla="*/ 146237 h 146237"/>
                <a:gd name="connsiteX4" fmla="*/ 0 w 78000"/>
                <a:gd name="connsiteY4" fmla="*/ 146237 h 146237"/>
                <a:gd name="connsiteX5" fmla="*/ 0 w 78000"/>
                <a:gd name="connsiteY5" fmla="*/ 2696 h 146237"/>
                <a:gd name="connsiteX6" fmla="*/ 30318 w 78000"/>
                <a:gd name="connsiteY6" fmla="*/ 2696 h 146237"/>
                <a:gd name="connsiteX7" fmla="*/ 35205 w 78000"/>
                <a:gd name="connsiteY7" fmla="*/ 17069 h 146237"/>
                <a:gd name="connsiteX8" fmla="*/ 61998 w 78000"/>
                <a:gd name="connsiteY8" fmla="*/ 0 h 146237"/>
                <a:gd name="connsiteX9" fmla="*/ 77991 w 78000"/>
                <a:gd name="connsiteY9" fmla="*/ 1619 h 146237"/>
                <a:gd name="connsiteX10" fmla="*/ 77991 w 78000"/>
                <a:gd name="connsiteY10" fmla="*/ 37643 h 14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000" h="146237">
                  <a:moveTo>
                    <a:pt x="78000" y="37643"/>
                  </a:moveTo>
                  <a:cubicBezTo>
                    <a:pt x="69876" y="36024"/>
                    <a:pt x="60389" y="34938"/>
                    <a:pt x="56321" y="34938"/>
                  </a:cubicBezTo>
                  <a:cubicBezTo>
                    <a:pt x="51464" y="34938"/>
                    <a:pt x="44415" y="36814"/>
                    <a:pt x="37910" y="40081"/>
                  </a:cubicBezTo>
                  <a:lnTo>
                    <a:pt x="37910" y="146237"/>
                  </a:lnTo>
                  <a:lnTo>
                    <a:pt x="0" y="146237"/>
                  </a:lnTo>
                  <a:lnTo>
                    <a:pt x="0" y="2696"/>
                  </a:lnTo>
                  <a:lnTo>
                    <a:pt x="30318" y="2696"/>
                  </a:lnTo>
                  <a:lnTo>
                    <a:pt x="35205" y="17069"/>
                  </a:lnTo>
                  <a:cubicBezTo>
                    <a:pt x="41967" y="6220"/>
                    <a:pt x="51454" y="0"/>
                    <a:pt x="61998" y="0"/>
                  </a:cubicBezTo>
                  <a:cubicBezTo>
                    <a:pt x="67142" y="0"/>
                    <a:pt x="73647" y="543"/>
                    <a:pt x="77991" y="1619"/>
                  </a:cubicBezTo>
                  <a:lnTo>
                    <a:pt x="77991" y="3764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7" name="Freihandform: Form 46">
              <a:extLst>
                <a:ext uri="{FF2B5EF4-FFF2-40B4-BE49-F238E27FC236}">
                  <a16:creationId xmlns:a16="http://schemas.microsoft.com/office/drawing/2014/main" id="{F040B6A5-C1FD-9EE2-EA25-7476055E61A3}"/>
                </a:ext>
              </a:extLst>
            </p:cNvPr>
            <p:cNvSpPr/>
            <p:nvPr/>
          </p:nvSpPr>
          <p:spPr>
            <a:xfrm>
              <a:off x="6605482" y="3345875"/>
              <a:ext cx="97488" cy="189576"/>
            </a:xfrm>
            <a:custGeom>
              <a:avLst/>
              <a:gdLst>
                <a:gd name="connsiteX0" fmla="*/ 63637 w 97488"/>
                <a:gd name="connsiteY0" fmla="*/ 189576 h 189576"/>
                <a:gd name="connsiteX1" fmla="*/ 24375 w 97488"/>
                <a:gd name="connsiteY1" fmla="*/ 150847 h 189576"/>
                <a:gd name="connsiteX2" fmla="*/ 24375 w 97488"/>
                <a:gd name="connsiteY2" fmla="*/ 68790 h 189576"/>
                <a:gd name="connsiteX3" fmla="*/ 0 w 97488"/>
                <a:gd name="connsiteY3" fmla="*/ 68790 h 189576"/>
                <a:gd name="connsiteX4" fmla="*/ 0 w 97488"/>
                <a:gd name="connsiteY4" fmla="*/ 43329 h 189576"/>
                <a:gd name="connsiteX5" fmla="*/ 24375 w 97488"/>
                <a:gd name="connsiteY5" fmla="*/ 43329 h 189576"/>
                <a:gd name="connsiteX6" fmla="*/ 27080 w 97488"/>
                <a:gd name="connsiteY6" fmla="*/ 11649 h 189576"/>
                <a:gd name="connsiteX7" fmla="*/ 62284 w 97488"/>
                <a:gd name="connsiteY7" fmla="*/ 0 h 189576"/>
                <a:gd name="connsiteX8" fmla="*/ 62284 w 97488"/>
                <a:gd name="connsiteY8" fmla="*/ 43329 h 189576"/>
                <a:gd name="connsiteX9" fmla="*/ 94783 w 97488"/>
                <a:gd name="connsiteY9" fmla="*/ 43329 h 189576"/>
                <a:gd name="connsiteX10" fmla="*/ 91002 w 97488"/>
                <a:gd name="connsiteY10" fmla="*/ 68790 h 189576"/>
                <a:gd name="connsiteX11" fmla="*/ 62284 w 97488"/>
                <a:gd name="connsiteY11" fmla="*/ 68790 h 189576"/>
                <a:gd name="connsiteX12" fmla="*/ 62284 w 97488"/>
                <a:gd name="connsiteY12" fmla="*/ 150305 h 189576"/>
                <a:gd name="connsiteX13" fmla="*/ 71495 w 97488"/>
                <a:gd name="connsiteY13" fmla="*/ 159515 h 189576"/>
                <a:gd name="connsiteX14" fmla="*/ 97488 w 97488"/>
                <a:gd name="connsiteY14" fmla="*/ 154657 h 189576"/>
                <a:gd name="connsiteX15" fmla="*/ 97488 w 97488"/>
                <a:gd name="connsiteY15" fmla="*/ 183356 h 189576"/>
                <a:gd name="connsiteX16" fmla="*/ 63637 w 97488"/>
                <a:gd name="connsiteY16" fmla="*/ 189576 h 189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7488" h="189576">
                  <a:moveTo>
                    <a:pt x="63637" y="189576"/>
                  </a:moveTo>
                  <a:cubicBezTo>
                    <a:pt x="44148" y="189576"/>
                    <a:pt x="24375" y="184718"/>
                    <a:pt x="24375" y="150847"/>
                  </a:cubicBezTo>
                  <a:lnTo>
                    <a:pt x="24375" y="68790"/>
                  </a:lnTo>
                  <a:lnTo>
                    <a:pt x="0" y="68790"/>
                  </a:lnTo>
                  <a:lnTo>
                    <a:pt x="0" y="43329"/>
                  </a:lnTo>
                  <a:lnTo>
                    <a:pt x="24375" y="43329"/>
                  </a:lnTo>
                  <a:lnTo>
                    <a:pt x="27080" y="11649"/>
                  </a:lnTo>
                  <a:lnTo>
                    <a:pt x="62284" y="0"/>
                  </a:lnTo>
                  <a:lnTo>
                    <a:pt x="62284" y="43329"/>
                  </a:lnTo>
                  <a:lnTo>
                    <a:pt x="94783" y="43329"/>
                  </a:lnTo>
                  <a:lnTo>
                    <a:pt x="91002" y="68790"/>
                  </a:lnTo>
                  <a:lnTo>
                    <a:pt x="62284" y="68790"/>
                  </a:lnTo>
                  <a:lnTo>
                    <a:pt x="62284" y="150305"/>
                  </a:lnTo>
                  <a:cubicBezTo>
                    <a:pt x="62284" y="158429"/>
                    <a:pt x="66627" y="159515"/>
                    <a:pt x="71495" y="159515"/>
                  </a:cubicBezTo>
                  <a:cubicBezTo>
                    <a:pt x="75019" y="159515"/>
                    <a:pt x="88030" y="157096"/>
                    <a:pt x="97488" y="154657"/>
                  </a:cubicBezTo>
                  <a:lnTo>
                    <a:pt x="97488" y="183356"/>
                  </a:lnTo>
                  <a:cubicBezTo>
                    <a:pt x="87192" y="187147"/>
                    <a:pt x="73924" y="189576"/>
                    <a:pt x="63637" y="189576"/>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8" name="Freihandform: Form 47">
              <a:extLst>
                <a:ext uri="{FF2B5EF4-FFF2-40B4-BE49-F238E27FC236}">
                  <a16:creationId xmlns:a16="http://schemas.microsoft.com/office/drawing/2014/main" id="{88B83CA6-3D31-6742-946C-E2CAB99B4026}"/>
                </a:ext>
              </a:extLst>
            </p:cNvPr>
            <p:cNvSpPr/>
            <p:nvPr/>
          </p:nvSpPr>
          <p:spPr>
            <a:xfrm>
              <a:off x="6714048" y="3386518"/>
              <a:ext cx="131064" cy="148932"/>
            </a:xfrm>
            <a:custGeom>
              <a:avLst/>
              <a:gdLst>
                <a:gd name="connsiteX0" fmla="*/ 65542 w 131064"/>
                <a:gd name="connsiteY0" fmla="*/ 148933 h 148932"/>
                <a:gd name="connsiteX1" fmla="*/ 0 w 131064"/>
                <a:gd name="connsiteY1" fmla="*/ 74466 h 148932"/>
                <a:gd name="connsiteX2" fmla="*/ 65542 w 131064"/>
                <a:gd name="connsiteY2" fmla="*/ 0 h 148932"/>
                <a:gd name="connsiteX3" fmla="*/ 131064 w 131064"/>
                <a:gd name="connsiteY3" fmla="*/ 74466 h 148932"/>
                <a:gd name="connsiteX4" fmla="*/ 65542 w 131064"/>
                <a:gd name="connsiteY4" fmla="*/ 148933 h 148932"/>
                <a:gd name="connsiteX5" fmla="*/ 65542 w 131064"/>
                <a:gd name="connsiteY5" fmla="*/ 26803 h 148932"/>
                <a:gd name="connsiteX6" fmla="*/ 37900 w 131064"/>
                <a:gd name="connsiteY6" fmla="*/ 74457 h 148932"/>
                <a:gd name="connsiteX7" fmla="*/ 65542 w 131064"/>
                <a:gd name="connsiteY7" fmla="*/ 121853 h 148932"/>
                <a:gd name="connsiteX8" fmla="*/ 93164 w 131064"/>
                <a:gd name="connsiteY8" fmla="*/ 74457 h 148932"/>
                <a:gd name="connsiteX9" fmla="*/ 65542 w 131064"/>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64" h="148932">
                  <a:moveTo>
                    <a:pt x="65542" y="148933"/>
                  </a:moveTo>
                  <a:cubicBezTo>
                    <a:pt x="36557" y="148933"/>
                    <a:pt x="0" y="138646"/>
                    <a:pt x="0" y="74466"/>
                  </a:cubicBezTo>
                  <a:cubicBezTo>
                    <a:pt x="0" y="11906"/>
                    <a:pt x="35481" y="0"/>
                    <a:pt x="65542" y="0"/>
                  </a:cubicBezTo>
                  <a:cubicBezTo>
                    <a:pt x="95317" y="0"/>
                    <a:pt x="131064" y="10030"/>
                    <a:pt x="131064" y="74466"/>
                  </a:cubicBezTo>
                  <a:cubicBezTo>
                    <a:pt x="131064" y="139465"/>
                    <a:pt x="94240" y="148933"/>
                    <a:pt x="65542" y="148933"/>
                  </a:cubicBezTo>
                  <a:close/>
                  <a:moveTo>
                    <a:pt x="65542" y="26803"/>
                  </a:moveTo>
                  <a:cubicBezTo>
                    <a:pt x="50625" y="26803"/>
                    <a:pt x="37900" y="31661"/>
                    <a:pt x="37900" y="74457"/>
                  </a:cubicBezTo>
                  <a:cubicBezTo>
                    <a:pt x="37900" y="116710"/>
                    <a:pt x="53350" y="121853"/>
                    <a:pt x="65542" y="121853"/>
                  </a:cubicBezTo>
                  <a:cubicBezTo>
                    <a:pt x="77705" y="121853"/>
                    <a:pt x="93164" y="116996"/>
                    <a:pt x="93164" y="74457"/>
                  </a:cubicBezTo>
                  <a:cubicBezTo>
                    <a:pt x="93164" y="30051"/>
                    <a:pt x="80429" y="26803"/>
                    <a:pt x="65542" y="26803"/>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9" name="Freihandform: Form 48">
              <a:extLst>
                <a:ext uri="{FF2B5EF4-FFF2-40B4-BE49-F238E27FC236}">
                  <a16:creationId xmlns:a16="http://schemas.microsoft.com/office/drawing/2014/main" id="{F79D9517-B32A-0964-AFB4-E4D8C8E93060}"/>
                </a:ext>
              </a:extLst>
            </p:cNvPr>
            <p:cNvSpPr/>
            <p:nvPr/>
          </p:nvSpPr>
          <p:spPr>
            <a:xfrm>
              <a:off x="6877554" y="3386499"/>
              <a:ext cx="194995" cy="146246"/>
            </a:xfrm>
            <a:custGeom>
              <a:avLst/>
              <a:gdLst>
                <a:gd name="connsiteX0" fmla="*/ 157067 w 194995"/>
                <a:gd name="connsiteY0" fmla="*/ 146247 h 146246"/>
                <a:gd name="connsiteX1" fmla="*/ 157067 w 194995"/>
                <a:gd name="connsiteY1" fmla="*/ 43882 h 146246"/>
                <a:gd name="connsiteX2" fmla="*/ 142180 w 194995"/>
                <a:gd name="connsiteY2" fmla="*/ 31433 h 146246"/>
                <a:gd name="connsiteX3" fmla="*/ 116462 w 194995"/>
                <a:gd name="connsiteY3" fmla="*/ 39815 h 146246"/>
                <a:gd name="connsiteX4" fmla="*/ 116462 w 194995"/>
                <a:gd name="connsiteY4" fmla="*/ 146247 h 146246"/>
                <a:gd name="connsiteX5" fmla="*/ 78534 w 194995"/>
                <a:gd name="connsiteY5" fmla="*/ 146247 h 146246"/>
                <a:gd name="connsiteX6" fmla="*/ 78534 w 194995"/>
                <a:gd name="connsiteY6" fmla="*/ 43882 h 146246"/>
                <a:gd name="connsiteX7" fmla="*/ 63646 w 194995"/>
                <a:gd name="connsiteY7" fmla="*/ 31433 h 146246"/>
                <a:gd name="connsiteX8" fmla="*/ 37929 w 194995"/>
                <a:gd name="connsiteY8" fmla="*/ 39815 h 146246"/>
                <a:gd name="connsiteX9" fmla="*/ 37929 w 194995"/>
                <a:gd name="connsiteY9" fmla="*/ 146247 h 146246"/>
                <a:gd name="connsiteX10" fmla="*/ 0 w 194995"/>
                <a:gd name="connsiteY10" fmla="*/ 146247 h 146246"/>
                <a:gd name="connsiteX11" fmla="*/ 0 w 194995"/>
                <a:gd name="connsiteY11" fmla="*/ 2705 h 146246"/>
                <a:gd name="connsiteX12" fmla="*/ 31680 w 194995"/>
                <a:gd name="connsiteY12" fmla="*/ 2705 h 146246"/>
                <a:gd name="connsiteX13" fmla="*/ 37100 w 194995"/>
                <a:gd name="connsiteY13" fmla="*/ 16793 h 146246"/>
                <a:gd name="connsiteX14" fmla="*/ 77991 w 194995"/>
                <a:gd name="connsiteY14" fmla="*/ 0 h 146246"/>
                <a:gd name="connsiteX15" fmla="*/ 112395 w 194995"/>
                <a:gd name="connsiteY15" fmla="*/ 19774 h 146246"/>
                <a:gd name="connsiteX16" fmla="*/ 156524 w 194995"/>
                <a:gd name="connsiteY16" fmla="*/ 0 h 146246"/>
                <a:gd name="connsiteX17" fmla="*/ 194996 w 194995"/>
                <a:gd name="connsiteY17" fmla="*/ 42786 h 146246"/>
                <a:gd name="connsiteX18" fmla="*/ 194996 w 194995"/>
                <a:gd name="connsiteY18" fmla="*/ 146237 h 146246"/>
                <a:gd name="connsiteX19" fmla="*/ 157067 w 194995"/>
                <a:gd name="connsiteY19"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94995" h="146246">
                  <a:moveTo>
                    <a:pt x="157067" y="146247"/>
                  </a:moveTo>
                  <a:lnTo>
                    <a:pt x="157067" y="43882"/>
                  </a:lnTo>
                  <a:cubicBezTo>
                    <a:pt x="157067" y="33880"/>
                    <a:pt x="151924" y="31433"/>
                    <a:pt x="142180" y="31433"/>
                  </a:cubicBezTo>
                  <a:cubicBezTo>
                    <a:pt x="134598" y="31433"/>
                    <a:pt x="124587" y="35214"/>
                    <a:pt x="116462" y="39815"/>
                  </a:cubicBezTo>
                  <a:lnTo>
                    <a:pt x="116462" y="146247"/>
                  </a:lnTo>
                  <a:lnTo>
                    <a:pt x="78534" y="146247"/>
                  </a:lnTo>
                  <a:lnTo>
                    <a:pt x="78534" y="43882"/>
                  </a:lnTo>
                  <a:cubicBezTo>
                    <a:pt x="78534" y="33880"/>
                    <a:pt x="73390" y="31433"/>
                    <a:pt x="63646" y="31433"/>
                  </a:cubicBezTo>
                  <a:cubicBezTo>
                    <a:pt x="55797" y="31433"/>
                    <a:pt x="46853" y="34414"/>
                    <a:pt x="37929" y="39815"/>
                  </a:cubicBezTo>
                  <a:lnTo>
                    <a:pt x="37929" y="146247"/>
                  </a:lnTo>
                  <a:lnTo>
                    <a:pt x="0" y="146247"/>
                  </a:lnTo>
                  <a:lnTo>
                    <a:pt x="0" y="2705"/>
                  </a:lnTo>
                  <a:lnTo>
                    <a:pt x="31680" y="2705"/>
                  </a:lnTo>
                  <a:lnTo>
                    <a:pt x="37100" y="16793"/>
                  </a:lnTo>
                  <a:cubicBezTo>
                    <a:pt x="46311" y="8125"/>
                    <a:pt x="61198" y="0"/>
                    <a:pt x="77991" y="0"/>
                  </a:cubicBezTo>
                  <a:cubicBezTo>
                    <a:pt x="95860" y="0"/>
                    <a:pt x="106975" y="6220"/>
                    <a:pt x="112395" y="19774"/>
                  </a:cubicBezTo>
                  <a:cubicBezTo>
                    <a:pt x="124301" y="8944"/>
                    <a:pt x="137855" y="0"/>
                    <a:pt x="156524" y="0"/>
                  </a:cubicBezTo>
                  <a:cubicBezTo>
                    <a:pt x="179279" y="0"/>
                    <a:pt x="194996" y="10830"/>
                    <a:pt x="194996" y="42786"/>
                  </a:cubicBezTo>
                  <a:lnTo>
                    <a:pt x="194996" y="146237"/>
                  </a:lnTo>
                  <a:lnTo>
                    <a:pt x="157067" y="14623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50" name="Freihandform: Form 49">
              <a:extLst>
                <a:ext uri="{FF2B5EF4-FFF2-40B4-BE49-F238E27FC236}">
                  <a16:creationId xmlns:a16="http://schemas.microsoft.com/office/drawing/2014/main" id="{63B5D546-3A3E-F961-C03E-3BCF96F20814}"/>
                </a:ext>
              </a:extLst>
            </p:cNvPr>
            <p:cNvSpPr/>
            <p:nvPr/>
          </p:nvSpPr>
          <p:spPr>
            <a:xfrm>
              <a:off x="7103630" y="3386518"/>
              <a:ext cx="131064" cy="148932"/>
            </a:xfrm>
            <a:custGeom>
              <a:avLst/>
              <a:gdLst>
                <a:gd name="connsiteX0" fmla="*/ 65542 w 131064"/>
                <a:gd name="connsiteY0" fmla="*/ 148933 h 148932"/>
                <a:gd name="connsiteX1" fmla="*/ 0 w 131064"/>
                <a:gd name="connsiteY1" fmla="*/ 74466 h 148932"/>
                <a:gd name="connsiteX2" fmla="*/ 65542 w 131064"/>
                <a:gd name="connsiteY2" fmla="*/ 0 h 148932"/>
                <a:gd name="connsiteX3" fmla="*/ 131064 w 131064"/>
                <a:gd name="connsiteY3" fmla="*/ 74466 h 148932"/>
                <a:gd name="connsiteX4" fmla="*/ 65542 w 131064"/>
                <a:gd name="connsiteY4" fmla="*/ 148933 h 148932"/>
                <a:gd name="connsiteX5" fmla="*/ 65542 w 131064"/>
                <a:gd name="connsiteY5" fmla="*/ 26803 h 148932"/>
                <a:gd name="connsiteX6" fmla="*/ 37900 w 131064"/>
                <a:gd name="connsiteY6" fmla="*/ 74457 h 148932"/>
                <a:gd name="connsiteX7" fmla="*/ 65542 w 131064"/>
                <a:gd name="connsiteY7" fmla="*/ 121853 h 148932"/>
                <a:gd name="connsiteX8" fmla="*/ 93164 w 131064"/>
                <a:gd name="connsiteY8" fmla="*/ 74457 h 148932"/>
                <a:gd name="connsiteX9" fmla="*/ 65542 w 131064"/>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64" h="148932">
                  <a:moveTo>
                    <a:pt x="65542" y="148933"/>
                  </a:moveTo>
                  <a:cubicBezTo>
                    <a:pt x="36557" y="148933"/>
                    <a:pt x="0" y="138646"/>
                    <a:pt x="0" y="74466"/>
                  </a:cubicBezTo>
                  <a:cubicBezTo>
                    <a:pt x="0" y="11906"/>
                    <a:pt x="35481" y="0"/>
                    <a:pt x="65542" y="0"/>
                  </a:cubicBezTo>
                  <a:cubicBezTo>
                    <a:pt x="95317" y="0"/>
                    <a:pt x="131064" y="10030"/>
                    <a:pt x="131064" y="74466"/>
                  </a:cubicBezTo>
                  <a:cubicBezTo>
                    <a:pt x="131064" y="139465"/>
                    <a:pt x="94240" y="148933"/>
                    <a:pt x="65542" y="148933"/>
                  </a:cubicBezTo>
                  <a:close/>
                  <a:moveTo>
                    <a:pt x="65542" y="26803"/>
                  </a:moveTo>
                  <a:cubicBezTo>
                    <a:pt x="50635" y="26803"/>
                    <a:pt x="37900" y="31661"/>
                    <a:pt x="37900" y="74457"/>
                  </a:cubicBezTo>
                  <a:cubicBezTo>
                    <a:pt x="37900" y="116710"/>
                    <a:pt x="53350" y="121853"/>
                    <a:pt x="65542" y="121853"/>
                  </a:cubicBezTo>
                  <a:cubicBezTo>
                    <a:pt x="77705" y="121853"/>
                    <a:pt x="93164" y="116996"/>
                    <a:pt x="93164" y="74457"/>
                  </a:cubicBezTo>
                  <a:cubicBezTo>
                    <a:pt x="93154" y="30051"/>
                    <a:pt x="80429" y="26803"/>
                    <a:pt x="65542" y="26803"/>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51" name="Freihandform: Form 50">
              <a:extLst>
                <a:ext uri="{FF2B5EF4-FFF2-40B4-BE49-F238E27FC236}">
                  <a16:creationId xmlns:a16="http://schemas.microsoft.com/office/drawing/2014/main" id="{9CC79D9F-A906-3BB3-E5E4-E426AAB9B6A7}"/>
                </a:ext>
              </a:extLst>
            </p:cNvPr>
            <p:cNvSpPr/>
            <p:nvPr/>
          </p:nvSpPr>
          <p:spPr>
            <a:xfrm>
              <a:off x="7267127" y="3386508"/>
              <a:ext cx="77990" cy="146237"/>
            </a:xfrm>
            <a:custGeom>
              <a:avLst/>
              <a:gdLst>
                <a:gd name="connsiteX0" fmla="*/ 77991 w 77990"/>
                <a:gd name="connsiteY0" fmla="*/ 37643 h 146237"/>
                <a:gd name="connsiteX1" fmla="*/ 56340 w 77990"/>
                <a:gd name="connsiteY1" fmla="*/ 34938 h 146237"/>
                <a:gd name="connsiteX2" fmla="*/ 37929 w 77990"/>
                <a:gd name="connsiteY2" fmla="*/ 40081 h 146237"/>
                <a:gd name="connsiteX3" fmla="*/ 37929 w 77990"/>
                <a:gd name="connsiteY3" fmla="*/ 146237 h 146237"/>
                <a:gd name="connsiteX4" fmla="*/ 0 w 77990"/>
                <a:gd name="connsiteY4" fmla="*/ 146237 h 146237"/>
                <a:gd name="connsiteX5" fmla="*/ 0 w 77990"/>
                <a:gd name="connsiteY5" fmla="*/ 2696 h 146237"/>
                <a:gd name="connsiteX6" fmla="*/ 30337 w 77990"/>
                <a:gd name="connsiteY6" fmla="*/ 2696 h 146237"/>
                <a:gd name="connsiteX7" fmla="*/ 35195 w 77990"/>
                <a:gd name="connsiteY7" fmla="*/ 17069 h 146237"/>
                <a:gd name="connsiteX8" fmla="*/ 62017 w 77990"/>
                <a:gd name="connsiteY8" fmla="*/ 0 h 146237"/>
                <a:gd name="connsiteX9" fmla="*/ 77991 w 77990"/>
                <a:gd name="connsiteY9" fmla="*/ 1619 h 146237"/>
                <a:gd name="connsiteX10" fmla="*/ 77991 w 77990"/>
                <a:gd name="connsiteY10" fmla="*/ 37643 h 14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990" h="146237">
                  <a:moveTo>
                    <a:pt x="77991" y="37643"/>
                  </a:moveTo>
                  <a:cubicBezTo>
                    <a:pt x="69866" y="36024"/>
                    <a:pt x="60398" y="34938"/>
                    <a:pt x="56340" y="34938"/>
                  </a:cubicBezTo>
                  <a:cubicBezTo>
                    <a:pt x="51454" y="34938"/>
                    <a:pt x="44415" y="36814"/>
                    <a:pt x="37929" y="40081"/>
                  </a:cubicBezTo>
                  <a:lnTo>
                    <a:pt x="37929" y="146237"/>
                  </a:lnTo>
                  <a:lnTo>
                    <a:pt x="0" y="146237"/>
                  </a:lnTo>
                  <a:lnTo>
                    <a:pt x="0" y="2696"/>
                  </a:lnTo>
                  <a:lnTo>
                    <a:pt x="30337" y="2696"/>
                  </a:lnTo>
                  <a:lnTo>
                    <a:pt x="35195" y="17069"/>
                  </a:lnTo>
                  <a:cubicBezTo>
                    <a:pt x="41977" y="6220"/>
                    <a:pt x="51445" y="0"/>
                    <a:pt x="62017" y="0"/>
                  </a:cubicBezTo>
                  <a:cubicBezTo>
                    <a:pt x="67161" y="0"/>
                    <a:pt x="73666" y="543"/>
                    <a:pt x="77991" y="1619"/>
                  </a:cubicBezTo>
                  <a:lnTo>
                    <a:pt x="77991" y="3764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52" name="Freihandform: Form 51">
              <a:extLst>
                <a:ext uri="{FF2B5EF4-FFF2-40B4-BE49-F238E27FC236}">
                  <a16:creationId xmlns:a16="http://schemas.microsoft.com/office/drawing/2014/main" id="{8E924B88-5CDA-0EAB-EDE4-4D418BAB3010}"/>
                </a:ext>
              </a:extLst>
            </p:cNvPr>
            <p:cNvSpPr/>
            <p:nvPr/>
          </p:nvSpPr>
          <p:spPr>
            <a:xfrm>
              <a:off x="7368387" y="3386508"/>
              <a:ext cx="78000" cy="146237"/>
            </a:xfrm>
            <a:custGeom>
              <a:avLst/>
              <a:gdLst>
                <a:gd name="connsiteX0" fmla="*/ 78000 w 78000"/>
                <a:gd name="connsiteY0" fmla="*/ 37643 h 146237"/>
                <a:gd name="connsiteX1" fmla="*/ 56321 w 78000"/>
                <a:gd name="connsiteY1" fmla="*/ 34938 h 146237"/>
                <a:gd name="connsiteX2" fmla="*/ 37909 w 78000"/>
                <a:gd name="connsiteY2" fmla="*/ 40081 h 146237"/>
                <a:gd name="connsiteX3" fmla="*/ 37909 w 78000"/>
                <a:gd name="connsiteY3" fmla="*/ 146237 h 146237"/>
                <a:gd name="connsiteX4" fmla="*/ 0 w 78000"/>
                <a:gd name="connsiteY4" fmla="*/ 146237 h 146237"/>
                <a:gd name="connsiteX5" fmla="*/ 0 w 78000"/>
                <a:gd name="connsiteY5" fmla="*/ 2696 h 146237"/>
                <a:gd name="connsiteX6" fmla="*/ 30318 w 78000"/>
                <a:gd name="connsiteY6" fmla="*/ 2696 h 146237"/>
                <a:gd name="connsiteX7" fmla="*/ 35204 w 78000"/>
                <a:gd name="connsiteY7" fmla="*/ 17069 h 146237"/>
                <a:gd name="connsiteX8" fmla="*/ 61998 w 78000"/>
                <a:gd name="connsiteY8" fmla="*/ 0 h 146237"/>
                <a:gd name="connsiteX9" fmla="*/ 77991 w 78000"/>
                <a:gd name="connsiteY9" fmla="*/ 1619 h 146237"/>
                <a:gd name="connsiteX10" fmla="*/ 77991 w 78000"/>
                <a:gd name="connsiteY10" fmla="*/ 37643 h 14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000" h="146237">
                  <a:moveTo>
                    <a:pt x="78000" y="37643"/>
                  </a:moveTo>
                  <a:cubicBezTo>
                    <a:pt x="69875" y="36024"/>
                    <a:pt x="60388" y="34938"/>
                    <a:pt x="56321" y="34938"/>
                  </a:cubicBezTo>
                  <a:cubicBezTo>
                    <a:pt x="51463" y="34938"/>
                    <a:pt x="44415" y="36814"/>
                    <a:pt x="37909" y="40081"/>
                  </a:cubicBezTo>
                  <a:lnTo>
                    <a:pt x="37909" y="146237"/>
                  </a:lnTo>
                  <a:lnTo>
                    <a:pt x="0" y="146237"/>
                  </a:lnTo>
                  <a:lnTo>
                    <a:pt x="0" y="2696"/>
                  </a:lnTo>
                  <a:lnTo>
                    <a:pt x="30318" y="2696"/>
                  </a:lnTo>
                  <a:lnTo>
                    <a:pt x="35204" y="17069"/>
                  </a:lnTo>
                  <a:cubicBezTo>
                    <a:pt x="41967" y="6220"/>
                    <a:pt x="51454" y="0"/>
                    <a:pt x="61998" y="0"/>
                  </a:cubicBezTo>
                  <a:cubicBezTo>
                    <a:pt x="67142" y="0"/>
                    <a:pt x="73647" y="543"/>
                    <a:pt x="77991" y="1619"/>
                  </a:cubicBezTo>
                  <a:lnTo>
                    <a:pt x="77991" y="3764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53" name="Freihandform: Form 52">
              <a:extLst>
                <a:ext uri="{FF2B5EF4-FFF2-40B4-BE49-F238E27FC236}">
                  <a16:creationId xmlns:a16="http://schemas.microsoft.com/office/drawing/2014/main" id="{63812E2F-E3DC-B98C-547D-770EAF7F8C87}"/>
                </a:ext>
              </a:extLst>
            </p:cNvPr>
            <p:cNvSpPr/>
            <p:nvPr/>
          </p:nvSpPr>
          <p:spPr>
            <a:xfrm>
              <a:off x="7457455" y="3386518"/>
              <a:ext cx="131064" cy="148932"/>
            </a:xfrm>
            <a:custGeom>
              <a:avLst/>
              <a:gdLst>
                <a:gd name="connsiteX0" fmla="*/ 65542 w 131064"/>
                <a:gd name="connsiteY0" fmla="*/ 148933 h 148932"/>
                <a:gd name="connsiteX1" fmla="*/ 0 w 131064"/>
                <a:gd name="connsiteY1" fmla="*/ 74466 h 148932"/>
                <a:gd name="connsiteX2" fmla="*/ 65542 w 131064"/>
                <a:gd name="connsiteY2" fmla="*/ 0 h 148932"/>
                <a:gd name="connsiteX3" fmla="*/ 131064 w 131064"/>
                <a:gd name="connsiteY3" fmla="*/ 74466 h 148932"/>
                <a:gd name="connsiteX4" fmla="*/ 65542 w 131064"/>
                <a:gd name="connsiteY4" fmla="*/ 148933 h 148932"/>
                <a:gd name="connsiteX5" fmla="*/ 65542 w 131064"/>
                <a:gd name="connsiteY5" fmla="*/ 26803 h 148932"/>
                <a:gd name="connsiteX6" fmla="*/ 37900 w 131064"/>
                <a:gd name="connsiteY6" fmla="*/ 74457 h 148932"/>
                <a:gd name="connsiteX7" fmla="*/ 65542 w 131064"/>
                <a:gd name="connsiteY7" fmla="*/ 121853 h 148932"/>
                <a:gd name="connsiteX8" fmla="*/ 93164 w 131064"/>
                <a:gd name="connsiteY8" fmla="*/ 74457 h 148932"/>
                <a:gd name="connsiteX9" fmla="*/ 65542 w 131064"/>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64" h="148932">
                  <a:moveTo>
                    <a:pt x="65542" y="148933"/>
                  </a:moveTo>
                  <a:cubicBezTo>
                    <a:pt x="36557" y="148933"/>
                    <a:pt x="0" y="138646"/>
                    <a:pt x="0" y="74466"/>
                  </a:cubicBezTo>
                  <a:cubicBezTo>
                    <a:pt x="0" y="11906"/>
                    <a:pt x="35481" y="0"/>
                    <a:pt x="65542" y="0"/>
                  </a:cubicBezTo>
                  <a:cubicBezTo>
                    <a:pt x="95317" y="0"/>
                    <a:pt x="131064" y="10030"/>
                    <a:pt x="131064" y="74466"/>
                  </a:cubicBezTo>
                  <a:cubicBezTo>
                    <a:pt x="131064" y="139465"/>
                    <a:pt x="94240" y="148933"/>
                    <a:pt x="65542" y="148933"/>
                  </a:cubicBezTo>
                  <a:close/>
                  <a:moveTo>
                    <a:pt x="65542" y="26803"/>
                  </a:moveTo>
                  <a:cubicBezTo>
                    <a:pt x="50635" y="26803"/>
                    <a:pt x="37900" y="31661"/>
                    <a:pt x="37900" y="74457"/>
                  </a:cubicBezTo>
                  <a:cubicBezTo>
                    <a:pt x="37900" y="116710"/>
                    <a:pt x="53350" y="121853"/>
                    <a:pt x="65542" y="121853"/>
                  </a:cubicBezTo>
                  <a:cubicBezTo>
                    <a:pt x="77705" y="121853"/>
                    <a:pt x="93164" y="116996"/>
                    <a:pt x="93164" y="74457"/>
                  </a:cubicBezTo>
                  <a:cubicBezTo>
                    <a:pt x="93164" y="30051"/>
                    <a:pt x="80429" y="26803"/>
                    <a:pt x="65542" y="26803"/>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54" name="Freihandform: Form 53">
              <a:extLst>
                <a:ext uri="{FF2B5EF4-FFF2-40B4-BE49-F238E27FC236}">
                  <a16:creationId xmlns:a16="http://schemas.microsoft.com/office/drawing/2014/main" id="{78F564FD-62AA-6849-1275-4A57EE1ACFCA}"/>
                </a:ext>
              </a:extLst>
            </p:cNvPr>
            <p:cNvSpPr/>
            <p:nvPr/>
          </p:nvSpPr>
          <p:spPr>
            <a:xfrm>
              <a:off x="7600950" y="3389204"/>
              <a:ext cx="211226" cy="143541"/>
            </a:xfrm>
            <a:custGeom>
              <a:avLst/>
              <a:gdLst>
                <a:gd name="connsiteX0" fmla="*/ 181165 w 211226"/>
                <a:gd name="connsiteY0" fmla="*/ 143542 h 143541"/>
                <a:gd name="connsiteX1" fmla="*/ 129426 w 211226"/>
                <a:gd name="connsiteY1" fmla="*/ 143542 h 143541"/>
                <a:gd name="connsiteX2" fmla="*/ 117520 w 211226"/>
                <a:gd name="connsiteY2" fmla="*/ 85325 h 143541"/>
                <a:gd name="connsiteX3" fmla="*/ 105613 w 211226"/>
                <a:gd name="connsiteY3" fmla="*/ 22498 h 143541"/>
                <a:gd name="connsiteX4" fmla="*/ 93421 w 211226"/>
                <a:gd name="connsiteY4" fmla="*/ 83963 h 143541"/>
                <a:gd name="connsiteX5" fmla="*/ 81772 w 211226"/>
                <a:gd name="connsiteY5" fmla="*/ 143542 h 143541"/>
                <a:gd name="connsiteX6" fmla="*/ 30061 w 211226"/>
                <a:gd name="connsiteY6" fmla="*/ 143542 h 143541"/>
                <a:gd name="connsiteX7" fmla="*/ 0 w 211226"/>
                <a:gd name="connsiteY7" fmla="*/ 0 h 143541"/>
                <a:gd name="connsiteX8" fmla="*/ 41691 w 211226"/>
                <a:gd name="connsiteY8" fmla="*/ 0 h 143541"/>
                <a:gd name="connsiteX9" fmla="*/ 50102 w 211226"/>
                <a:gd name="connsiteY9" fmla="*/ 66904 h 143541"/>
                <a:gd name="connsiteX10" fmla="*/ 56064 w 211226"/>
                <a:gd name="connsiteY10" fmla="*/ 122958 h 143541"/>
                <a:gd name="connsiteX11" fmla="*/ 65808 w 211226"/>
                <a:gd name="connsiteY11" fmla="*/ 66904 h 143541"/>
                <a:gd name="connsiteX12" fmla="*/ 79877 w 211226"/>
                <a:gd name="connsiteY12" fmla="*/ 0 h 143541"/>
                <a:gd name="connsiteX13" fmla="*/ 131331 w 211226"/>
                <a:gd name="connsiteY13" fmla="*/ 0 h 143541"/>
                <a:gd name="connsiteX14" fmla="*/ 145418 w 211226"/>
                <a:gd name="connsiteY14" fmla="*/ 66904 h 143541"/>
                <a:gd name="connsiteX15" fmla="*/ 154629 w 211226"/>
                <a:gd name="connsiteY15" fmla="*/ 122958 h 143541"/>
                <a:gd name="connsiteX16" fmla="*/ 160849 w 211226"/>
                <a:gd name="connsiteY16" fmla="*/ 66904 h 143541"/>
                <a:gd name="connsiteX17" fmla="*/ 170059 w 211226"/>
                <a:gd name="connsiteY17" fmla="*/ 0 h 143541"/>
                <a:gd name="connsiteX18" fmla="*/ 211226 w 211226"/>
                <a:gd name="connsiteY18" fmla="*/ 0 h 143541"/>
                <a:gd name="connsiteX19" fmla="*/ 181165 w 211226"/>
                <a:gd name="connsiteY19" fmla="*/ 143542 h 143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11226" h="143541">
                  <a:moveTo>
                    <a:pt x="181165" y="143542"/>
                  </a:moveTo>
                  <a:lnTo>
                    <a:pt x="129426" y="143542"/>
                  </a:lnTo>
                  <a:lnTo>
                    <a:pt x="117520" y="85325"/>
                  </a:lnTo>
                  <a:cubicBezTo>
                    <a:pt x="115357" y="74495"/>
                    <a:pt x="109937" y="46320"/>
                    <a:pt x="105613" y="22498"/>
                  </a:cubicBezTo>
                  <a:cubicBezTo>
                    <a:pt x="100727" y="46053"/>
                    <a:pt x="95326" y="73676"/>
                    <a:pt x="93421" y="83963"/>
                  </a:cubicBezTo>
                  <a:lnTo>
                    <a:pt x="81772" y="143542"/>
                  </a:lnTo>
                  <a:lnTo>
                    <a:pt x="30061" y="143542"/>
                  </a:lnTo>
                  <a:lnTo>
                    <a:pt x="0" y="0"/>
                  </a:lnTo>
                  <a:lnTo>
                    <a:pt x="41691" y="0"/>
                  </a:lnTo>
                  <a:lnTo>
                    <a:pt x="50102" y="66904"/>
                  </a:lnTo>
                  <a:cubicBezTo>
                    <a:pt x="52264" y="83953"/>
                    <a:pt x="55788" y="120777"/>
                    <a:pt x="56064" y="122958"/>
                  </a:cubicBezTo>
                  <a:cubicBezTo>
                    <a:pt x="56607" y="119691"/>
                    <a:pt x="62008" y="84773"/>
                    <a:pt x="65808" y="66904"/>
                  </a:cubicBezTo>
                  <a:lnTo>
                    <a:pt x="79877" y="0"/>
                  </a:lnTo>
                  <a:lnTo>
                    <a:pt x="131331" y="0"/>
                  </a:lnTo>
                  <a:lnTo>
                    <a:pt x="145418" y="66904"/>
                  </a:lnTo>
                  <a:cubicBezTo>
                    <a:pt x="148657" y="83153"/>
                    <a:pt x="154086" y="119158"/>
                    <a:pt x="154629" y="122958"/>
                  </a:cubicBezTo>
                  <a:cubicBezTo>
                    <a:pt x="154886" y="120520"/>
                    <a:pt x="158410" y="83410"/>
                    <a:pt x="160849" y="66904"/>
                  </a:cubicBezTo>
                  <a:lnTo>
                    <a:pt x="170059" y="0"/>
                  </a:lnTo>
                  <a:lnTo>
                    <a:pt x="211226" y="0"/>
                  </a:lnTo>
                  <a:lnTo>
                    <a:pt x="181165" y="143542"/>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grpSp>
      <p:pic>
        <p:nvPicPr>
          <p:cNvPr id="1026" name="Picture 2">
            <a:extLst>
              <a:ext uri="{FF2B5EF4-FFF2-40B4-BE49-F238E27FC236}">
                <a16:creationId xmlns:a16="http://schemas.microsoft.com/office/drawing/2014/main" id="{C3C53ABB-7E68-4CFB-8582-B197EADEA788}"/>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336" b="98320" l="1611" r="98792">
                        <a14:foregroundMark x1="8591" y1="10190" x2="75973" y2="26316"/>
                        <a14:foregroundMark x1="67114" y1="25868" x2="49262" y2="31243"/>
                        <a14:foregroundMark x1="49262" y1="31243" x2="19329" y2="50056"/>
                        <a14:foregroundMark x1="19329" y1="50056" x2="12617" y2="84770"/>
                        <a14:foregroundMark x1="12617" y1="84770" x2="13557" y2="92609"/>
                        <a14:foregroundMark x1="13557" y1="92609" x2="20134" y2="95297"/>
                        <a14:foregroundMark x1="74228" y1="96081" x2="82282" y2="91377"/>
                        <a14:foregroundMark x1="71275" y1="94961" x2="71275" y2="94961"/>
                        <a14:foregroundMark x1="21611" y1="99328" x2="12617" y2="95521"/>
                        <a14:foregroundMark x1="12617" y1="95521" x2="12617" y2="95521"/>
                        <a14:foregroundMark x1="9664" y1="32027" x2="13557" y2="24524"/>
                        <a14:foregroundMark x1="13557" y1="24524" x2="25235" y2="14782"/>
                        <a14:foregroundMark x1="88322" y1="6271" x2="4698" y2="7727"/>
                        <a14:foregroundMark x1="4698" y1="7727" x2="1611" y2="16797"/>
                        <a14:foregroundMark x1="1611" y1="16797" x2="2953" y2="42777"/>
                        <a14:foregroundMark x1="12752" y1="5375" x2="30604" y2="5263"/>
                        <a14:foregroundMark x1="75839" y1="3359" x2="71141" y2="3807"/>
                        <a14:foregroundMark x1="81342" y1="3919" x2="86174" y2="39418"/>
                        <a14:foregroundMark x1="96242" y1="21725" x2="90604" y2="26316"/>
                        <a14:foregroundMark x1="97718" y1="23852" x2="97718" y2="23852"/>
                        <a14:foregroundMark x1="98926" y1="23628" x2="96644" y2="24860"/>
                        <a14:foregroundMark x1="76268" y1="1734" x2="65235" y2="1232"/>
                        <a14:foregroundMark x1="80000" y1="1904" x2="76882" y2="1762"/>
                        <a14:foregroundMark x1="65235" y1="1232" x2="65235" y2="1232"/>
                        <a14:foregroundMark x1="34094" y1="58343" x2="30067" y2="58679"/>
                        <a14:foregroundMark x1="24698" y1="59015" x2="21208" y2="59239"/>
                        <a14:foregroundMark x1="70336" y1="59462" x2="61745" y2="59910"/>
                        <a14:foregroundMark x1="61745" y1="59910" x2="59597" y2="58791"/>
                        <a14:foregroundMark x1="73020" y1="59239" x2="70738" y2="59351"/>
                        <a14:foregroundMark x1="9396" y1="94289" x2="13826" y2="98208"/>
                        <a14:foregroundMark x1="8591" y1="93617" x2="10067" y2="94289"/>
                        <a14:foregroundMark x1="75023" y1="514" x2="74094" y2="560"/>
                        <a14:foregroundMark x1="79463" y1="672" x2="79009" y2="638"/>
                        <a14:foregroundMark x1="79597" y1="560" x2="79060" y2="448"/>
                        <a14:foregroundMark x1="79195" y1="336" x2="79195" y2="336"/>
                        <a14:foregroundMark x1="79463" y1="336" x2="78779" y2="336"/>
                        <a14:foregroundMark x1="78792" y1="336" x2="79463" y2="448"/>
                        <a14:foregroundMark x1="79329" y1="560" x2="79329" y2="672"/>
                        <a14:foregroundMark x1="79463" y1="672" x2="78792" y2="448"/>
                        <a14:backgroundMark x1="72617" y1="112" x2="73695" y2="56"/>
                        <a14:backgroundMark x1="77315" y1="0" x2="74631" y2="0"/>
                        <a14:backgroundMark x1="78523" y1="0" x2="77181" y2="0"/>
                        <a14:backgroundMark x1="79463" y1="224" x2="79463" y2="224"/>
                      </a14:backgroundRemoval>
                    </a14:imgEffect>
                  </a14:imgLayer>
                </a14:imgProps>
              </a:ext>
              <a:ext uri="{28A0092B-C50C-407E-A947-70E740481C1C}">
                <a14:useLocalDpi xmlns:a14="http://schemas.microsoft.com/office/drawing/2010/main" val="0"/>
              </a:ext>
            </a:extLst>
          </a:blip>
          <a:srcRect/>
          <a:stretch>
            <a:fillRect/>
          </a:stretch>
        </p:blipFill>
        <p:spPr bwMode="auto">
          <a:xfrm>
            <a:off x="4761148" y="2611521"/>
            <a:ext cx="2930228" cy="3512371"/>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F85B4A9F-8807-4C64-A079-EE1B14B50361}"/>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2095" b="98762" l="3182" r="99545">
                        <a14:foregroundMark x1="65606" y1="14095" x2="37727" y2="19714"/>
                        <a14:foregroundMark x1="37727" y1="19714" x2="9697" y2="32857"/>
                        <a14:foregroundMark x1="9697" y1="32857" x2="9848" y2="84952"/>
                        <a14:foregroundMark x1="9848" y1="84952" x2="13485" y2="92000"/>
                        <a14:foregroundMark x1="13485" y1="92000" x2="15909" y2="60000"/>
                        <a14:foregroundMark x1="59394" y1="56571" x2="81061" y2="57429"/>
                        <a14:foregroundMark x1="85303" y1="55143" x2="83333" y2="84381"/>
                        <a14:foregroundMark x1="83333" y1="84381" x2="79697" y2="92286"/>
                        <a14:foregroundMark x1="79697" y1="92286" x2="78333" y2="93619"/>
                        <a14:foregroundMark x1="78333" y1="96286" x2="87273" y2="91619"/>
                        <a14:foregroundMark x1="21212" y1="98762" x2="22576" y2="98571"/>
                        <a14:foregroundMark x1="3182" y1="50000" x2="4545" y2="37524"/>
                        <a14:foregroundMark x1="4697" y1="33048" x2="7424" y2="9238"/>
                        <a14:foregroundMark x1="7424" y1="9238" x2="63939" y2="3238"/>
                        <a14:foregroundMark x1="63939" y1="3238" x2="77576" y2="5048"/>
                        <a14:foregroundMark x1="77576" y1="5048" x2="88636" y2="9143"/>
                        <a14:foregroundMark x1="88636" y1="9143" x2="94545" y2="22286"/>
                        <a14:foregroundMark x1="94545" y1="22286" x2="93182" y2="30762"/>
                        <a14:foregroundMark x1="93182" y1="30762" x2="93030" y2="30857"/>
                        <a14:foregroundMark x1="86818" y1="37143" x2="65000" y2="18762"/>
                        <a14:foregroundMark x1="84091" y1="6095" x2="42121" y2="5429"/>
                        <a14:foregroundMark x1="74697" y1="2190" x2="58030" y2="3238"/>
                        <a14:foregroundMark x1="38636" y1="59619" x2="38636" y2="59619"/>
                        <a14:foregroundMark x1="32273" y1="59714" x2="28939" y2="59810"/>
                        <a14:foregroundMark x1="24697" y1="60476" x2="31667" y2="59905"/>
                        <a14:foregroundMark x1="41364" y1="59333" x2="25000" y2="59429"/>
                        <a14:foregroundMark x1="39394" y1="59810" x2="33182" y2="59810"/>
                        <a14:foregroundMark x1="42727" y1="58952" x2="42121" y2="59524"/>
                        <a14:foregroundMark x1="59545" y1="62190" x2="68485" y2="61048"/>
                        <a14:foregroundMark x1="76667" y1="61238" x2="64848" y2="61524"/>
                        <a14:foregroundMark x1="64848" y1="61524" x2="64242" y2="61714"/>
                        <a14:foregroundMark x1="58030" y1="61333" x2="73939" y2="61619"/>
                        <a14:foregroundMark x1="67273" y1="62095" x2="67273" y2="62095"/>
                        <a14:foregroundMark x1="65455" y1="62286" x2="62727" y2="62571"/>
                        <a14:foregroundMark x1="68333" y1="62000" x2="72121" y2="61619"/>
                        <a14:foregroundMark x1="99545" y1="26381" x2="99545" y2="26381"/>
                        <a14:foregroundMark x1="56364" y1="61429" x2="56364" y2="61429"/>
                        <a14:foregroundMark x1="74697" y1="95810" x2="75606" y2="96000"/>
                        <a14:foregroundMark x1="73636" y1="96190" x2="72879" y2="96000"/>
                        <a14:foregroundMark x1="71515" y1="95810" x2="71515" y2="95810"/>
                        <a14:foregroundMark x1="84394" y1="96381" x2="84394" y2="96381"/>
                        <a14:foregroundMark x1="83939" y1="96857" x2="83939" y2="96857"/>
                        <a14:foregroundMark x1="11061" y1="96381" x2="11061" y2="96381"/>
                        <a14:foregroundMark x1="6970" y1="93810" x2="8030" y2="94190"/>
                        <a14:foregroundMark x1="8333" y1="94476" x2="13788" y2="98095"/>
                        <a14:foregroundMark x1="6667" y1="93619" x2="5303" y2="92476"/>
                        <a14:backgroundMark x1="74697" y1="95" x2="74697" y2="95"/>
                        <a14:backgroundMark x1="76061" y1="0" x2="76061" y2="0"/>
                        <a14:backgroundMark x1="77576" y1="0" x2="77576" y2="0"/>
                        <a14:backgroundMark x1="6970" y1="54762" x2="6970" y2="54762"/>
                      </a14:backgroundRemoval>
                    </a14:imgEffect>
                  </a14:imgLayer>
                </a14:imgProps>
              </a:ext>
              <a:ext uri="{28A0092B-C50C-407E-A947-70E740481C1C}">
                <a14:useLocalDpi xmlns:a14="http://schemas.microsoft.com/office/drawing/2010/main" val="0"/>
              </a:ext>
            </a:extLst>
          </a:blip>
          <a:srcRect/>
          <a:stretch>
            <a:fillRect/>
          </a:stretch>
        </p:blipFill>
        <p:spPr bwMode="auto">
          <a:xfrm>
            <a:off x="8022129" y="2438143"/>
            <a:ext cx="1877857" cy="2987971"/>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31" name="Titel 1">
            <a:extLst>
              <a:ext uri="{FF2B5EF4-FFF2-40B4-BE49-F238E27FC236}">
                <a16:creationId xmlns:a16="http://schemas.microsoft.com/office/drawing/2014/main" id="{FE068E50-FAC0-44A6-BDA3-79378F377A6E}"/>
              </a:ext>
            </a:extLst>
          </p:cNvPr>
          <p:cNvSpPr txBox="1">
            <a:spLocks/>
          </p:cNvSpPr>
          <p:nvPr/>
        </p:nvSpPr>
        <p:spPr>
          <a:xfrm>
            <a:off x="658813" y="1147072"/>
            <a:ext cx="424553" cy="495249"/>
          </a:xfrm>
          <a:prstGeom prst="rect">
            <a:avLst/>
          </a:prstGeom>
        </p:spPr>
        <p:txBody>
          <a:bodyPr vert="horz" lIns="0" tIns="0" rIns="0" bIns="0" rtlCol="0" anchor="t" anchorCtr="0">
            <a:noAutofit/>
          </a:bodyPr>
          <a:lstStyle>
            <a:lvl1pPr algn="l" defTabSz="914400" rtl="0" eaLnBrk="1" latinLnBrk="0" hangingPunct="1">
              <a:lnSpc>
                <a:spcPct val="90000"/>
              </a:lnSpc>
              <a:spcBef>
                <a:spcPct val="0"/>
              </a:spcBef>
              <a:buNone/>
              <a:defRPr sz="3600" b="1" kern="1200">
                <a:solidFill>
                  <a:schemeClr val="tx2"/>
                </a:solidFill>
                <a:latin typeface="Fago Pro" panose="02000506040000020004" pitchFamily="50" charset="0"/>
                <a:ea typeface="+mj-ea"/>
                <a:cs typeface="+mj-cs"/>
              </a:defRPr>
            </a:lvl1pPr>
          </a:lstStyle>
          <a:p>
            <a:r>
              <a:rPr lang="en-US" dirty="0">
                <a:solidFill>
                  <a:schemeClr val="bg1"/>
                </a:solidFill>
              </a:rPr>
              <a:t>&amp;</a:t>
            </a:r>
          </a:p>
        </p:txBody>
      </p:sp>
      <p:sp>
        <p:nvSpPr>
          <p:cNvPr id="4" name="Rechteck 3">
            <a:extLst>
              <a:ext uri="{FF2B5EF4-FFF2-40B4-BE49-F238E27FC236}">
                <a16:creationId xmlns:a16="http://schemas.microsoft.com/office/drawing/2014/main" id="{D4CC8D3A-C39E-4E27-9018-D0E166C9367B}"/>
              </a:ext>
            </a:extLst>
          </p:cNvPr>
          <p:cNvSpPr/>
          <p:nvPr/>
        </p:nvSpPr>
        <p:spPr>
          <a:xfrm rot="21120848">
            <a:off x="598220" y="4269563"/>
            <a:ext cx="3531140" cy="1201904"/>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Status from 09/19/2022</a:t>
            </a:r>
          </a:p>
          <a:p>
            <a:pPr algn="ctr"/>
            <a:r>
              <a:rPr lang="en-US" dirty="0"/>
              <a:t>Some information in the training documents may be out of date.</a:t>
            </a:r>
            <a:endParaRPr lang="de-DE" dirty="0"/>
          </a:p>
        </p:txBody>
      </p:sp>
    </p:spTree>
    <p:extLst>
      <p:ext uri="{BB962C8B-B14F-4D97-AF65-F5344CB8AC3E}">
        <p14:creationId xmlns:p14="http://schemas.microsoft.com/office/powerpoint/2010/main" val="34618397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platzhalter 1">
            <a:extLst>
              <a:ext uri="{FF2B5EF4-FFF2-40B4-BE49-F238E27FC236}">
                <a16:creationId xmlns:a16="http://schemas.microsoft.com/office/drawing/2014/main" id="{AED461A9-2B7B-1CB5-26CE-BEEDCC3235D9}"/>
              </a:ext>
            </a:extLst>
          </p:cNvPr>
          <p:cNvSpPr>
            <a:spLocks noGrp="1"/>
          </p:cNvSpPr>
          <p:nvPr>
            <p:ph type="body" sz="quarter" idx="13"/>
          </p:nvPr>
        </p:nvSpPr>
        <p:spPr>
          <a:xfrm>
            <a:off x="687388" y="1074860"/>
            <a:ext cx="8937625" cy="5494215"/>
          </a:xfrm>
        </p:spPr>
        <p:txBody>
          <a:bodyPr/>
          <a:lstStyle/>
          <a:p>
            <a:r>
              <a:rPr lang="en-US" sz="2400" noProof="0" dirty="0"/>
              <a:t>Why Mechatronic Grippers?</a:t>
            </a:r>
          </a:p>
          <a:p>
            <a:r>
              <a:rPr lang="en-US" sz="2400" noProof="0" dirty="0"/>
              <a:t>What is our strategy?</a:t>
            </a:r>
          </a:p>
          <a:p>
            <a:r>
              <a:rPr lang="en-US" sz="2400" noProof="0" dirty="0"/>
              <a:t>Applications we follow with EGU and EGK</a:t>
            </a:r>
          </a:p>
          <a:p>
            <a:r>
              <a:rPr lang="en-US" sz="2400" dirty="0"/>
              <a:t>Flexible Universal gripper EGU</a:t>
            </a:r>
          </a:p>
          <a:p>
            <a:r>
              <a:rPr lang="en-US" sz="2400" dirty="0"/>
              <a:t>Flexible Small parts gripper EGK</a:t>
            </a:r>
          </a:p>
          <a:p>
            <a:r>
              <a:rPr lang="en-US" sz="2400" dirty="0"/>
              <a:t>Connectivity</a:t>
            </a:r>
          </a:p>
          <a:p>
            <a:r>
              <a:rPr lang="en-US" sz="2400" dirty="0"/>
              <a:t>Software-Services</a:t>
            </a:r>
          </a:p>
          <a:p>
            <a:r>
              <a:rPr lang="en-US" sz="2400" dirty="0"/>
              <a:t>Accessories</a:t>
            </a:r>
          </a:p>
          <a:p>
            <a:r>
              <a:rPr lang="en-US" sz="2400" noProof="0" dirty="0"/>
              <a:t>Pricing</a:t>
            </a:r>
          </a:p>
          <a:p>
            <a:r>
              <a:rPr lang="en-US" sz="2400" dirty="0"/>
              <a:t>Timeline</a:t>
            </a:r>
          </a:p>
          <a:p>
            <a:r>
              <a:rPr lang="en-US" sz="2400" dirty="0"/>
              <a:t>Availability</a:t>
            </a:r>
          </a:p>
          <a:p>
            <a:r>
              <a:rPr lang="en-US" sz="2400" dirty="0"/>
              <a:t>Competitive Environment</a:t>
            </a:r>
          </a:p>
          <a:p>
            <a:endParaRPr lang="en-US" sz="2400" noProof="0" dirty="0"/>
          </a:p>
        </p:txBody>
      </p:sp>
      <p:grpSp>
        <p:nvGrpSpPr>
          <p:cNvPr id="10" name="Gruppieren 9">
            <a:extLst>
              <a:ext uri="{FF2B5EF4-FFF2-40B4-BE49-F238E27FC236}">
                <a16:creationId xmlns:a16="http://schemas.microsoft.com/office/drawing/2014/main" id="{A28E80EE-BFBA-4607-9EDD-BD0E375D32F1}"/>
              </a:ext>
            </a:extLst>
          </p:cNvPr>
          <p:cNvGrpSpPr/>
          <p:nvPr/>
        </p:nvGrpSpPr>
        <p:grpSpPr>
          <a:xfrm>
            <a:off x="7199335" y="1074860"/>
            <a:ext cx="4030037" cy="5262566"/>
            <a:chOff x="7647010" y="1074860"/>
            <a:chExt cx="4030037" cy="5262566"/>
          </a:xfrm>
        </p:grpSpPr>
        <p:sp>
          <p:nvSpPr>
            <p:cNvPr id="9" name="Grafik 6">
              <a:extLst>
                <a:ext uri="{FF2B5EF4-FFF2-40B4-BE49-F238E27FC236}">
                  <a16:creationId xmlns:a16="http://schemas.microsoft.com/office/drawing/2014/main" id="{73E9F464-FB54-4F96-A25C-DEF3606388B1}"/>
                </a:ext>
              </a:extLst>
            </p:cNvPr>
            <p:cNvSpPr/>
            <p:nvPr/>
          </p:nvSpPr>
          <p:spPr>
            <a:xfrm>
              <a:off x="8182249" y="4329557"/>
              <a:ext cx="2038075" cy="1046832"/>
            </a:xfrm>
            <a:custGeom>
              <a:avLst/>
              <a:gdLst>
                <a:gd name="connsiteX0" fmla="*/ 0 w 2717996"/>
                <a:gd name="connsiteY0" fmla="*/ 0 h 1655292"/>
                <a:gd name="connsiteX1" fmla="*/ 0 w 2717996"/>
                <a:gd name="connsiteY1" fmla="*/ 1655293 h 1655292"/>
                <a:gd name="connsiteX2" fmla="*/ 2220925 w 2717996"/>
                <a:gd name="connsiteY2" fmla="*/ 1655293 h 1655292"/>
                <a:gd name="connsiteX3" fmla="*/ 2717997 w 2717996"/>
                <a:gd name="connsiteY3" fmla="*/ 1394279 h 1655292"/>
                <a:gd name="connsiteX4" fmla="*/ 2717997 w 2717996"/>
                <a:gd name="connsiteY4" fmla="*/ 0 h 16552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17996" h="1655292">
                  <a:moveTo>
                    <a:pt x="0" y="0"/>
                  </a:moveTo>
                  <a:lnTo>
                    <a:pt x="0" y="1655293"/>
                  </a:lnTo>
                  <a:lnTo>
                    <a:pt x="2220925" y="1655293"/>
                  </a:lnTo>
                  <a:lnTo>
                    <a:pt x="2717997" y="1394279"/>
                  </a:lnTo>
                  <a:lnTo>
                    <a:pt x="2717997" y="0"/>
                  </a:lnTo>
                  <a:close/>
                </a:path>
              </a:pathLst>
            </a:custGeom>
            <a:solidFill>
              <a:schemeClr val="bg2"/>
            </a:solidFill>
            <a:ln w="9525" cap="flat">
              <a:noFill/>
              <a:prstDash val="solid"/>
              <a:miter/>
            </a:ln>
          </p:spPr>
          <p:txBody>
            <a:bodyPr rtlCol="0" anchor="ctr"/>
            <a:lstStyle/>
            <a:p>
              <a:endParaRPr lang="de-DE" dirty="0">
                <a:latin typeface="Fago Pro" panose="02000506040000020004" pitchFamily="50" charset="0"/>
              </a:endParaRPr>
            </a:p>
          </p:txBody>
        </p:sp>
        <p:sp>
          <p:nvSpPr>
            <p:cNvPr id="8" name="Grafik 6">
              <a:extLst>
                <a:ext uri="{FF2B5EF4-FFF2-40B4-BE49-F238E27FC236}">
                  <a16:creationId xmlns:a16="http://schemas.microsoft.com/office/drawing/2014/main" id="{A0B4CD3E-9445-415D-81DD-F48342CBE3CC}"/>
                </a:ext>
              </a:extLst>
            </p:cNvPr>
            <p:cNvSpPr/>
            <p:nvPr/>
          </p:nvSpPr>
          <p:spPr>
            <a:xfrm>
              <a:off x="8182250" y="1658269"/>
              <a:ext cx="2038075" cy="1046832"/>
            </a:xfrm>
            <a:custGeom>
              <a:avLst/>
              <a:gdLst>
                <a:gd name="connsiteX0" fmla="*/ 0 w 2717996"/>
                <a:gd name="connsiteY0" fmla="*/ 0 h 1655292"/>
                <a:gd name="connsiteX1" fmla="*/ 0 w 2717996"/>
                <a:gd name="connsiteY1" fmla="*/ 1655293 h 1655292"/>
                <a:gd name="connsiteX2" fmla="*/ 2220925 w 2717996"/>
                <a:gd name="connsiteY2" fmla="*/ 1655293 h 1655292"/>
                <a:gd name="connsiteX3" fmla="*/ 2717997 w 2717996"/>
                <a:gd name="connsiteY3" fmla="*/ 1394279 h 1655292"/>
                <a:gd name="connsiteX4" fmla="*/ 2717997 w 2717996"/>
                <a:gd name="connsiteY4" fmla="*/ 0 h 16552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17996" h="1655292">
                  <a:moveTo>
                    <a:pt x="0" y="0"/>
                  </a:moveTo>
                  <a:lnTo>
                    <a:pt x="0" y="1655293"/>
                  </a:lnTo>
                  <a:lnTo>
                    <a:pt x="2220925" y="1655293"/>
                  </a:lnTo>
                  <a:lnTo>
                    <a:pt x="2717997" y="1394279"/>
                  </a:lnTo>
                  <a:lnTo>
                    <a:pt x="2717997" y="0"/>
                  </a:lnTo>
                  <a:close/>
                </a:path>
              </a:pathLst>
            </a:custGeom>
            <a:solidFill>
              <a:schemeClr val="bg2"/>
            </a:solidFill>
            <a:ln w="9525" cap="flat">
              <a:noFill/>
              <a:prstDash val="solid"/>
              <a:miter/>
            </a:ln>
          </p:spPr>
          <p:txBody>
            <a:bodyPr rtlCol="0" anchor="ctr"/>
            <a:lstStyle/>
            <a:p>
              <a:endParaRPr lang="de-DE" dirty="0">
                <a:latin typeface="Fago Pro" panose="02000506040000020004" pitchFamily="50" charset="0"/>
              </a:endParaRPr>
            </a:p>
          </p:txBody>
        </p:sp>
        <p:sp>
          <p:nvSpPr>
            <p:cNvPr id="4" name="Geschweifte Klammer rechts 3">
              <a:extLst>
                <a:ext uri="{FF2B5EF4-FFF2-40B4-BE49-F238E27FC236}">
                  <a16:creationId xmlns:a16="http://schemas.microsoft.com/office/drawing/2014/main" id="{0F3C82D2-39BD-4B7C-BBC4-411E95502F32}"/>
                </a:ext>
              </a:extLst>
            </p:cNvPr>
            <p:cNvSpPr/>
            <p:nvPr/>
          </p:nvSpPr>
          <p:spPr>
            <a:xfrm>
              <a:off x="7647010" y="1074860"/>
              <a:ext cx="425512" cy="2129979"/>
            </a:xfrm>
            <a:prstGeom prst="rightBrace">
              <a:avLst/>
            </a:prstGeom>
            <a:ln w="15875">
              <a:solidFill>
                <a:srgbClr val="009EE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solidFill>
                  <a:schemeClr val="tx2"/>
                </a:solidFill>
              </a:endParaRPr>
            </a:p>
          </p:txBody>
        </p:sp>
        <p:sp>
          <p:nvSpPr>
            <p:cNvPr id="5" name="Geschweifte Klammer rechts 4">
              <a:extLst>
                <a:ext uri="{FF2B5EF4-FFF2-40B4-BE49-F238E27FC236}">
                  <a16:creationId xmlns:a16="http://schemas.microsoft.com/office/drawing/2014/main" id="{BC6A0FEB-109B-4333-8D77-A9A96A6F915D}"/>
                </a:ext>
              </a:extLst>
            </p:cNvPr>
            <p:cNvSpPr/>
            <p:nvPr/>
          </p:nvSpPr>
          <p:spPr>
            <a:xfrm>
              <a:off x="7647010" y="3311372"/>
              <a:ext cx="425512" cy="3026054"/>
            </a:xfrm>
            <a:prstGeom prst="rightBrace">
              <a:avLst/>
            </a:prstGeom>
            <a:ln w="15875">
              <a:solidFill>
                <a:srgbClr val="009EE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solidFill>
                  <a:schemeClr val="tx2"/>
                </a:solidFill>
              </a:endParaRPr>
            </a:p>
          </p:txBody>
        </p:sp>
        <p:sp>
          <p:nvSpPr>
            <p:cNvPr id="6" name="Textplatzhalter 4">
              <a:extLst>
                <a:ext uri="{FF2B5EF4-FFF2-40B4-BE49-F238E27FC236}">
                  <a16:creationId xmlns:a16="http://schemas.microsoft.com/office/drawing/2014/main" id="{F8A606BF-88AF-47CB-8922-696C3FE1B972}"/>
                </a:ext>
              </a:extLst>
            </p:cNvPr>
            <p:cNvSpPr txBox="1">
              <a:spLocks/>
            </p:cNvSpPr>
            <p:nvPr/>
          </p:nvSpPr>
          <p:spPr>
            <a:xfrm>
              <a:off x="8256437" y="1751808"/>
              <a:ext cx="3420610" cy="833231"/>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de-DE" sz="1800" b="1" dirty="0">
                  <a:solidFill>
                    <a:schemeClr val="bg1"/>
                  </a:solidFill>
                </a:rPr>
                <a:t>Hausen-On-Air</a:t>
              </a:r>
              <a:br>
                <a:rPr lang="de-DE" sz="1800" b="1" dirty="0">
                  <a:solidFill>
                    <a:schemeClr val="bg1"/>
                  </a:solidFill>
                </a:rPr>
              </a:br>
              <a:r>
                <a:rPr lang="de-DE" sz="1800" b="1" dirty="0">
                  <a:solidFill>
                    <a:schemeClr val="bg1"/>
                  </a:solidFill>
                </a:rPr>
                <a:t>Session 1</a:t>
              </a:r>
              <a:br>
                <a:rPr lang="de-DE" sz="1800" b="1" dirty="0">
                  <a:solidFill>
                    <a:schemeClr val="bg1"/>
                  </a:solidFill>
                </a:rPr>
              </a:br>
              <a:r>
                <a:rPr lang="de-DE" sz="1800" b="1" dirty="0">
                  <a:solidFill>
                    <a:schemeClr val="bg1"/>
                  </a:solidFill>
                </a:rPr>
                <a:t>12th of September</a:t>
              </a:r>
              <a:endParaRPr lang="en-US" sz="1800" b="1" dirty="0">
                <a:solidFill>
                  <a:schemeClr val="bg1"/>
                </a:solidFill>
              </a:endParaRPr>
            </a:p>
          </p:txBody>
        </p:sp>
        <p:sp>
          <p:nvSpPr>
            <p:cNvPr id="7" name="Textplatzhalter 4">
              <a:extLst>
                <a:ext uri="{FF2B5EF4-FFF2-40B4-BE49-F238E27FC236}">
                  <a16:creationId xmlns:a16="http://schemas.microsoft.com/office/drawing/2014/main" id="{36993F40-0D2E-46C2-A180-F4EA83653716}"/>
                </a:ext>
              </a:extLst>
            </p:cNvPr>
            <p:cNvSpPr txBox="1">
              <a:spLocks/>
            </p:cNvSpPr>
            <p:nvPr/>
          </p:nvSpPr>
          <p:spPr>
            <a:xfrm>
              <a:off x="8246912" y="4407783"/>
              <a:ext cx="3420610" cy="833231"/>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de-DE" sz="1800" b="1" dirty="0">
                  <a:solidFill>
                    <a:schemeClr val="bg1"/>
                  </a:solidFill>
                </a:rPr>
                <a:t>Hausen-On-Air</a:t>
              </a:r>
              <a:br>
                <a:rPr lang="de-DE" sz="1800" b="1" dirty="0">
                  <a:solidFill>
                    <a:schemeClr val="bg1"/>
                  </a:solidFill>
                </a:rPr>
              </a:br>
              <a:r>
                <a:rPr lang="de-DE" sz="1800" b="1" dirty="0">
                  <a:solidFill>
                    <a:schemeClr val="bg1"/>
                  </a:solidFill>
                </a:rPr>
                <a:t>Session 2</a:t>
              </a:r>
              <a:br>
                <a:rPr lang="de-DE" sz="1800" b="1" dirty="0">
                  <a:solidFill>
                    <a:schemeClr val="bg1"/>
                  </a:solidFill>
                </a:rPr>
              </a:br>
              <a:r>
                <a:rPr lang="de-DE" sz="1800" b="1" dirty="0">
                  <a:solidFill>
                    <a:schemeClr val="bg1"/>
                  </a:solidFill>
                </a:rPr>
                <a:t>19th of September</a:t>
              </a:r>
              <a:endParaRPr lang="en-US" sz="1800" b="1" dirty="0">
                <a:solidFill>
                  <a:schemeClr val="bg1"/>
                </a:solidFill>
              </a:endParaRPr>
            </a:p>
          </p:txBody>
        </p:sp>
      </p:grpSp>
    </p:spTree>
    <p:extLst>
      <p:ext uri="{BB962C8B-B14F-4D97-AF65-F5344CB8AC3E}">
        <p14:creationId xmlns:p14="http://schemas.microsoft.com/office/powerpoint/2010/main" val="22717468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9EE3D77-78BF-48F2-AF86-BFDF4D22407A}"/>
              </a:ext>
            </a:extLst>
          </p:cNvPr>
          <p:cNvSpPr>
            <a:spLocks noGrp="1"/>
          </p:cNvSpPr>
          <p:nvPr>
            <p:ph type="title"/>
          </p:nvPr>
        </p:nvSpPr>
        <p:spPr/>
        <p:txBody>
          <a:bodyPr/>
          <a:lstStyle/>
          <a:p>
            <a:r>
              <a:rPr lang="de-DE" dirty="0"/>
              <a:t>Why Mechatronic Grippers?</a:t>
            </a:r>
          </a:p>
        </p:txBody>
      </p:sp>
      <p:sp>
        <p:nvSpPr>
          <p:cNvPr id="3" name="Foliennummernplatzhalter 2">
            <a:extLst>
              <a:ext uri="{FF2B5EF4-FFF2-40B4-BE49-F238E27FC236}">
                <a16:creationId xmlns:a16="http://schemas.microsoft.com/office/drawing/2014/main" id="{F8326985-D38D-4E47-B8AA-723D9A69F38A}"/>
              </a:ext>
            </a:extLst>
          </p:cNvPr>
          <p:cNvSpPr>
            <a:spLocks noGrp="1"/>
          </p:cNvSpPr>
          <p:nvPr>
            <p:ph type="sldNum" sz="quarter" idx="10"/>
          </p:nvPr>
        </p:nvSpPr>
        <p:spPr/>
        <p:txBody>
          <a:bodyPr/>
          <a:lstStyle/>
          <a:p>
            <a:fld id="{73F7D4EC-FAF2-48D2-B8E5-457915FC50F3}" type="slidenum">
              <a:rPr lang="de-DE" smtClean="0"/>
              <a:pPr/>
              <a:t>3</a:t>
            </a:fld>
            <a:endParaRPr lang="de-DE" dirty="0"/>
          </a:p>
        </p:txBody>
      </p:sp>
      <p:sp>
        <p:nvSpPr>
          <p:cNvPr id="4" name="Textplatzhalter 3">
            <a:extLst>
              <a:ext uri="{FF2B5EF4-FFF2-40B4-BE49-F238E27FC236}">
                <a16:creationId xmlns:a16="http://schemas.microsoft.com/office/drawing/2014/main" id="{A781EF7E-6645-4480-80AD-BDBBE28A30C6}"/>
              </a:ext>
            </a:extLst>
          </p:cNvPr>
          <p:cNvSpPr>
            <a:spLocks noGrp="1"/>
          </p:cNvSpPr>
          <p:nvPr>
            <p:ph type="body" sz="quarter" idx="11"/>
          </p:nvPr>
        </p:nvSpPr>
        <p:spPr/>
        <p:txBody>
          <a:bodyPr/>
          <a:lstStyle/>
          <a:p>
            <a:r>
              <a:rPr lang="de-DE" dirty="0"/>
              <a:t>Product Training EGU &amp; EGK</a:t>
            </a:r>
          </a:p>
        </p:txBody>
      </p:sp>
      <p:sp>
        <p:nvSpPr>
          <p:cNvPr id="5" name="Textplatzhalter 4">
            <a:extLst>
              <a:ext uri="{FF2B5EF4-FFF2-40B4-BE49-F238E27FC236}">
                <a16:creationId xmlns:a16="http://schemas.microsoft.com/office/drawing/2014/main" id="{ED8F5408-79A6-4CAD-A99A-AA4707758718}"/>
              </a:ext>
            </a:extLst>
          </p:cNvPr>
          <p:cNvSpPr>
            <a:spLocks noGrp="1"/>
          </p:cNvSpPr>
          <p:nvPr>
            <p:ph type="body" sz="quarter" idx="12"/>
          </p:nvPr>
        </p:nvSpPr>
        <p:spPr>
          <a:xfrm>
            <a:off x="658812" y="1687069"/>
            <a:ext cx="11198225" cy="4159250"/>
          </a:xfrm>
        </p:spPr>
        <p:txBody>
          <a:bodyPr/>
          <a:lstStyle/>
          <a:p>
            <a:pPr marL="0" indent="0">
              <a:buNone/>
            </a:pPr>
            <a:r>
              <a:rPr lang="en-US" sz="1600" i="1" dirty="0"/>
              <a:t>“The flexibilization of production processes and the increasing variance to batch size one in the is having a massive impact. Mechatronic gripper solutions offer many advantages for the requirements of modern process flows.”</a:t>
            </a:r>
          </a:p>
          <a:p>
            <a:pPr marL="0" indent="0">
              <a:buNone/>
            </a:pPr>
            <a:endParaRPr lang="en-US" sz="1600" i="1" dirty="0"/>
          </a:p>
          <a:p>
            <a:pPr marL="0" indent="0">
              <a:buNone/>
            </a:pPr>
            <a:endParaRPr lang="en-US" sz="1600" i="1" dirty="0"/>
          </a:p>
          <a:p>
            <a:pPr>
              <a:buFont typeface="Fago Pro" panose="02000506040000020004" pitchFamily="2" charset="0"/>
              <a:buChar char="→"/>
            </a:pPr>
            <a:r>
              <a:rPr lang="de-DE" sz="1600" b="1" dirty="0"/>
              <a:t>Flexibility in use: </a:t>
            </a:r>
            <a:r>
              <a:rPr lang="de-DE" sz="1600" dirty="0"/>
              <a:t>part diversity, position and force adjustment, gripping functions</a:t>
            </a:r>
            <a:br>
              <a:rPr lang="de-DE" sz="1600" dirty="0"/>
            </a:br>
            <a:endParaRPr lang="de-DE" sz="1600" dirty="0"/>
          </a:p>
          <a:p>
            <a:pPr>
              <a:buFont typeface="Fago Pro" panose="02000506040000020004" pitchFamily="2" charset="0"/>
              <a:buChar char="→"/>
            </a:pPr>
            <a:r>
              <a:rPr lang="de-DE" sz="1600" b="1" dirty="0"/>
              <a:t>Connectivity: </a:t>
            </a:r>
            <a:r>
              <a:rPr lang="de-DE" sz="1600" dirty="0"/>
              <a:t>seamless integration, no need for gateways</a:t>
            </a:r>
          </a:p>
          <a:p>
            <a:pPr>
              <a:buFont typeface="Fago Pro" panose="02000506040000020004" pitchFamily="2" charset="0"/>
              <a:buChar char="→"/>
            </a:pPr>
            <a:endParaRPr lang="de-DE" sz="1600" dirty="0"/>
          </a:p>
          <a:p>
            <a:pPr>
              <a:buFont typeface="Fago Pro" panose="02000506040000020004" pitchFamily="2" charset="0"/>
              <a:buChar char="→"/>
            </a:pPr>
            <a:r>
              <a:rPr lang="de-DE" sz="1600" b="1" dirty="0"/>
              <a:t>Process transparancy: </a:t>
            </a:r>
            <a:r>
              <a:rPr lang="de-DE" sz="1600" dirty="0"/>
              <a:t>increased process stability, workpiece information, diagnostics</a:t>
            </a:r>
          </a:p>
          <a:p>
            <a:pPr>
              <a:buFont typeface="Fago Pro" panose="02000506040000020004" pitchFamily="2" charset="0"/>
              <a:buChar char="→"/>
            </a:pPr>
            <a:endParaRPr lang="de-DE" sz="1600" dirty="0"/>
          </a:p>
          <a:p>
            <a:pPr>
              <a:buFont typeface="Fago Pro" panose="02000506040000020004" pitchFamily="2" charset="0"/>
              <a:buChar char="→"/>
            </a:pPr>
            <a:r>
              <a:rPr lang="de-DE" sz="1600" b="1" dirty="0"/>
              <a:t>Sustainability:</a:t>
            </a:r>
            <a:r>
              <a:rPr lang="de-DE" sz="1600" dirty="0"/>
              <a:t> independcy of compressed air, more availibility</a:t>
            </a:r>
          </a:p>
        </p:txBody>
      </p:sp>
    </p:spTree>
    <p:extLst>
      <p:ext uri="{BB962C8B-B14F-4D97-AF65-F5344CB8AC3E}">
        <p14:creationId xmlns:p14="http://schemas.microsoft.com/office/powerpoint/2010/main" val="12017409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38D6C47-5EC8-4BB5-AF05-02E33A4CBF80}"/>
              </a:ext>
            </a:extLst>
          </p:cNvPr>
          <p:cNvSpPr>
            <a:spLocks noGrp="1"/>
          </p:cNvSpPr>
          <p:nvPr>
            <p:ph type="title"/>
          </p:nvPr>
        </p:nvSpPr>
        <p:spPr/>
        <p:txBody>
          <a:bodyPr/>
          <a:lstStyle/>
          <a:p>
            <a:r>
              <a:rPr lang="en-US" dirty="0"/>
              <a:t>What is our strategy?</a:t>
            </a:r>
          </a:p>
        </p:txBody>
      </p:sp>
      <p:sp>
        <p:nvSpPr>
          <p:cNvPr id="3" name="Foliennummernplatzhalter 2">
            <a:extLst>
              <a:ext uri="{FF2B5EF4-FFF2-40B4-BE49-F238E27FC236}">
                <a16:creationId xmlns:a16="http://schemas.microsoft.com/office/drawing/2014/main" id="{B3F262F7-2ABE-45FB-8127-3CD2187DE918}"/>
              </a:ext>
            </a:extLst>
          </p:cNvPr>
          <p:cNvSpPr>
            <a:spLocks noGrp="1"/>
          </p:cNvSpPr>
          <p:nvPr>
            <p:ph type="sldNum" sz="quarter" idx="10"/>
          </p:nvPr>
        </p:nvSpPr>
        <p:spPr/>
        <p:txBody>
          <a:bodyPr/>
          <a:lstStyle/>
          <a:p>
            <a:fld id="{73F7D4EC-FAF2-48D2-B8E5-457915FC50F3}" type="slidenum">
              <a:rPr lang="de-DE" smtClean="0"/>
              <a:pPr/>
              <a:t>4</a:t>
            </a:fld>
            <a:endParaRPr lang="de-DE" dirty="0"/>
          </a:p>
        </p:txBody>
      </p:sp>
      <p:sp>
        <p:nvSpPr>
          <p:cNvPr id="4" name="Textplatzhalter 3">
            <a:extLst>
              <a:ext uri="{FF2B5EF4-FFF2-40B4-BE49-F238E27FC236}">
                <a16:creationId xmlns:a16="http://schemas.microsoft.com/office/drawing/2014/main" id="{0314C791-FB27-4651-9296-0ECF3A61E745}"/>
              </a:ext>
            </a:extLst>
          </p:cNvPr>
          <p:cNvSpPr>
            <a:spLocks noGrp="1"/>
          </p:cNvSpPr>
          <p:nvPr>
            <p:ph type="body" sz="quarter" idx="11"/>
          </p:nvPr>
        </p:nvSpPr>
        <p:spPr/>
        <p:txBody>
          <a:bodyPr/>
          <a:lstStyle/>
          <a:p>
            <a:r>
              <a:rPr lang="en-US" dirty="0"/>
              <a:t>Product Training EGU &amp; EGK</a:t>
            </a:r>
          </a:p>
        </p:txBody>
      </p:sp>
      <p:pic>
        <p:nvPicPr>
          <p:cNvPr id="7" name="Grafik 6">
            <a:extLst>
              <a:ext uri="{FF2B5EF4-FFF2-40B4-BE49-F238E27FC236}">
                <a16:creationId xmlns:a16="http://schemas.microsoft.com/office/drawing/2014/main" id="{D0E7D0B1-CD1C-4E69-A9AD-0E1A94B5B5F0}"/>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683" b="96601" l="1201" r="97599">
                        <a14:foregroundMark x1="5489" y1="7082" x2="23156" y2="9348"/>
                        <a14:foregroundMark x1="23156" y1="9348" x2="86106" y2="8215"/>
                        <a14:foregroundMark x1="86106" y1="8215" x2="94854" y2="9632"/>
                        <a14:foregroundMark x1="95197" y1="29745" x2="85249" y2="25779"/>
                        <a14:foregroundMark x1="85249" y1="25779" x2="5317" y2="28329"/>
                        <a14:foregroundMark x1="5317" y1="28329" x2="46998" y2="33994"/>
                        <a14:foregroundMark x1="46998" y1="33994" x2="82676" y2="29462"/>
                        <a14:foregroundMark x1="82676" y1="29462" x2="90566" y2="19547"/>
                        <a14:foregroundMark x1="90566" y1="19547" x2="96569" y2="33994"/>
                        <a14:foregroundMark x1="96569" y1="33994" x2="96226" y2="35411"/>
                        <a14:foregroundMark x1="24700" y1="33994" x2="8919" y2="33428"/>
                        <a14:foregroundMark x1="8919" y1="33428" x2="8405" y2="24646"/>
                        <a14:foregroundMark x1="3774" y1="26629" x2="3431" y2="32861"/>
                        <a14:foregroundMark x1="8062" y1="11331" x2="48542" y2="10482"/>
                        <a14:foregroundMark x1="48542" y1="10482" x2="48542" y2="10482"/>
                        <a14:foregroundMark x1="92796" y1="5949" x2="18868" y2="5382"/>
                        <a14:foregroundMark x1="18868" y1="5382" x2="7547" y2="11048"/>
                        <a14:foregroundMark x1="7547" y1="11048" x2="40652" y2="14731"/>
                        <a14:foregroundMark x1="40652" y1="14731" x2="90566" y2="7365"/>
                        <a14:foregroundMark x1="96569" y1="12748" x2="96913" y2="3683"/>
                        <a14:foregroundMark x1="77702" y1="13881" x2="60549" y2="13881"/>
                        <a14:foregroundMark x1="15780" y1="49292" x2="33276" y2="49575"/>
                        <a14:foregroundMark x1="33276" y1="49575" x2="57290" y2="47875"/>
                        <a14:foregroundMark x1="56604" y1="48725" x2="74271" y2="48725"/>
                        <a14:foregroundMark x1="74271" y1="48725" x2="90223" y2="46176"/>
                        <a14:foregroundMark x1="90223" y1="46176" x2="95197" y2="49575"/>
                        <a14:foregroundMark x1="86106" y1="50425" x2="22642" y2="52691"/>
                        <a14:foregroundMark x1="22642" y1="52691" x2="14408" y2="47025"/>
                        <a14:foregroundMark x1="14408" y1="47025" x2="44425" y2="44759"/>
                        <a14:foregroundMark x1="12350" y1="53824" x2="28130" y2="54108"/>
                        <a14:foregroundMark x1="36878" y1="54108" x2="58148" y2="53258"/>
                        <a14:foregroundMark x1="95712" y1="52691" x2="95883" y2="46176"/>
                        <a14:foregroundMark x1="91424" y1="41360" x2="97599" y2="52691"/>
                        <a14:foregroundMark x1="95712" y1="69122" x2="81304" y2="68839"/>
                        <a14:foregroundMark x1="55403" y1="73088" x2="24700" y2="73088"/>
                        <a14:foregroundMark x1="4803" y1="67989" x2="52487" y2="70822"/>
                        <a14:foregroundMark x1="52487" y1="70822" x2="79245" y2="69972"/>
                        <a14:foregroundMark x1="79245" y1="69972" x2="89708" y2="61190"/>
                        <a14:foregroundMark x1="89708" y1="61190" x2="81990" y2="70822"/>
                        <a14:foregroundMark x1="81990" y1="70822" x2="53114" y2="76183"/>
                        <a14:foregroundMark x1="52843" y1="76178" x2="21784" y2="71105"/>
                        <a14:foregroundMark x1="13722" y1="73938" x2="26111" y2="75669"/>
                        <a14:foregroundMark x1="37393" y1="66572" x2="73242" y2="65439"/>
                        <a14:foregroundMark x1="95883" y1="67422" x2="95883" y2="74504"/>
                        <a14:foregroundMark x1="87650" y1="86402" x2="12007" y2="89235"/>
                        <a14:foregroundMark x1="12007" y1="89235" x2="27444" y2="93768"/>
                        <a14:foregroundMark x1="27444" y1="93768" x2="50600" y2="92918"/>
                        <a14:foregroundMark x1="50600" y1="92918" x2="89365" y2="94334"/>
                        <a14:foregroundMark x1="89365" y1="94334" x2="91252" y2="82436"/>
                        <a14:foregroundMark x1="95712" y1="92068" x2="90223" y2="78754"/>
                        <a14:foregroundMark x1="38079" y1="96601" x2="1201" y2="93768"/>
                        <a14:foregroundMark x1="4117" y1="88669" x2="13894" y2="94334"/>
                        <a14:foregroundMark x1="4631" y1="96601" x2="10806" y2="85552"/>
                        <a14:foregroundMark x1="7033" y1="86969" x2="3259" y2="89235"/>
                        <a14:foregroundMark x1="3774" y1="72238" x2="10806" y2="68555"/>
                        <a14:foregroundMark x1="11835" y1="66572" x2="7547" y2="66289"/>
                        <a14:foregroundMark x1="3431" y1="66006" x2="9434" y2="75354"/>
                        <a14:foregroundMark x1="86792" y1="31445" x2="61750" y2="33144"/>
                        <a14:foregroundMark x1="6175" y1="4533" x2="13379" y2="14731"/>
                        <a14:foregroundMark x1="13379" y1="46742" x2="4460" y2="47025"/>
                        <a14:foregroundMark x1="4460" y1="47025" x2="11664" y2="54674"/>
                        <a14:backgroundMark x1="13208" y1="60340" x2="28816" y2="60340"/>
                        <a14:backgroundMark x1="59177" y1="59773" x2="73585" y2="59490"/>
                        <a14:backgroundMark x1="73585" y1="59490" x2="78731" y2="59773"/>
                        <a14:backgroundMark x1="79931" y1="80737" x2="5489" y2="79320"/>
                        <a14:backgroundMark x1="14580" y1="39943" x2="34134" y2="40510"/>
                        <a14:backgroundMark x1="34134" y1="40510" x2="48542" y2="39660"/>
                        <a14:backgroundMark x1="48542" y1="39660" x2="63979" y2="39660"/>
                        <a14:backgroundMark x1="63979" y1="39660" x2="75129" y2="39660"/>
                        <a14:backgroundMark x1="75129" y1="39660" x2="78902" y2="39660"/>
                        <a14:backgroundMark x1="82161" y1="19830" x2="1715" y2="19263"/>
                        <a14:backgroundMark x1="91767" y1="14448" x2="91767" y2="14448"/>
                        <a14:backgroundMark x1="97084" y1="19547" x2="97084" y2="19547"/>
                        <a14:backgroundMark x1="99828" y1="9348" x2="99828" y2="9348"/>
                        <a14:backgroundMark x1="99485" y1="283" x2="99485" y2="283"/>
                        <a14:backgroundMark x1="90909" y1="567" x2="90909" y2="567"/>
                        <a14:backgroundMark x1="65009" y1="283" x2="65009" y2="283"/>
                        <a14:backgroundMark x1="18525" y1="99717" x2="18525" y2="99717"/>
                        <a14:backgroundMark x1="78731" y1="99717" x2="78731" y2="99717"/>
                        <a14:backgroundMark x1="89537" y1="99717" x2="89537" y2="99717"/>
                        <a14:backgroundMark x1="97942" y1="81586" x2="97942" y2="81586"/>
                        <a14:backgroundMark x1="98628" y1="59773" x2="98628" y2="59773"/>
                        <a14:backgroundMark x1="97942" y1="40227" x2="97942" y2="40227"/>
                      </a14:backgroundRemoval>
                    </a14:imgEffect>
                  </a14:imgLayer>
                </a14:imgProps>
              </a:ext>
            </a:extLst>
          </a:blip>
          <a:stretch>
            <a:fillRect/>
          </a:stretch>
        </p:blipFill>
        <p:spPr>
          <a:xfrm>
            <a:off x="774197" y="2709005"/>
            <a:ext cx="5553850" cy="3362794"/>
          </a:xfrm>
          <a:prstGeom prst="rect">
            <a:avLst/>
          </a:prstGeom>
        </p:spPr>
      </p:pic>
      <p:sp>
        <p:nvSpPr>
          <p:cNvPr id="8" name="Textfeld 7">
            <a:extLst>
              <a:ext uri="{FF2B5EF4-FFF2-40B4-BE49-F238E27FC236}">
                <a16:creationId xmlns:a16="http://schemas.microsoft.com/office/drawing/2014/main" id="{F76FE865-4C9C-4C6A-959C-EC4822F2C999}"/>
              </a:ext>
            </a:extLst>
          </p:cNvPr>
          <p:cNvSpPr txBox="1"/>
          <p:nvPr/>
        </p:nvSpPr>
        <p:spPr>
          <a:xfrm>
            <a:off x="774197" y="6052749"/>
            <a:ext cx="3742125" cy="276999"/>
          </a:xfrm>
          <a:prstGeom prst="rect">
            <a:avLst/>
          </a:prstGeom>
          <a:noFill/>
        </p:spPr>
        <p:txBody>
          <a:bodyPr wrap="square">
            <a:spAutoFit/>
          </a:bodyPr>
          <a:lstStyle/>
          <a:p>
            <a:r>
              <a:rPr lang="en-US" sz="1200" dirty="0">
                <a:solidFill>
                  <a:schemeClr val="tx2"/>
                </a:solidFill>
                <a:latin typeface="Fago Pro" panose="02000506040000020004" pitchFamily="50" charset="0"/>
              </a:rPr>
              <a:t>Smart Function Strategy – Automation Levels</a:t>
            </a:r>
          </a:p>
        </p:txBody>
      </p:sp>
      <p:sp>
        <p:nvSpPr>
          <p:cNvPr id="6" name="Rechteck 5">
            <a:extLst>
              <a:ext uri="{FF2B5EF4-FFF2-40B4-BE49-F238E27FC236}">
                <a16:creationId xmlns:a16="http://schemas.microsoft.com/office/drawing/2014/main" id="{C729715E-4A3A-44EC-A5E1-E46B50986B66}"/>
              </a:ext>
            </a:extLst>
          </p:cNvPr>
          <p:cNvSpPr/>
          <p:nvPr/>
        </p:nvSpPr>
        <p:spPr>
          <a:xfrm>
            <a:off x="9855200" y="271887"/>
            <a:ext cx="2171700" cy="65521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platzhalter 4">
            <a:extLst>
              <a:ext uri="{FF2B5EF4-FFF2-40B4-BE49-F238E27FC236}">
                <a16:creationId xmlns:a16="http://schemas.microsoft.com/office/drawing/2014/main" id="{24519AED-C72C-475F-97DF-1ACB254332D3}"/>
              </a:ext>
            </a:extLst>
          </p:cNvPr>
          <p:cNvSpPr>
            <a:spLocks noGrp="1"/>
          </p:cNvSpPr>
          <p:nvPr>
            <p:ph type="body" sz="quarter" idx="12"/>
          </p:nvPr>
        </p:nvSpPr>
        <p:spPr>
          <a:xfrm>
            <a:off x="6729095" y="599493"/>
            <a:ext cx="5061267" cy="5276278"/>
          </a:xfrm>
        </p:spPr>
        <p:txBody>
          <a:bodyPr/>
          <a:lstStyle/>
          <a:p>
            <a:pPr marL="0" indent="0">
              <a:buNone/>
            </a:pPr>
            <a:r>
              <a:rPr lang="en-US" sz="1400" b="1" dirty="0"/>
              <a:t>L5</a:t>
            </a:r>
            <a:r>
              <a:rPr lang="en-US" sz="1400" dirty="0"/>
              <a:t> The components control the application independently under all general conditions. The application is continuously optimized by the self-learning components. Programming is no longer required.</a:t>
            </a:r>
          </a:p>
          <a:p>
            <a:pPr marL="0" indent="0">
              <a:buNone/>
            </a:pPr>
            <a:r>
              <a:rPr lang="en-US" sz="1400" b="1" dirty="0"/>
              <a:t>L4</a:t>
            </a:r>
            <a:r>
              <a:rPr lang="en-US" sz="1400" dirty="0"/>
              <a:t> Networking of several "Smart Products" to implement a specific application. The programming of the individual components is no longer necessary, only the parameterization of the overall application. The networked components provide comprehensive process data right up to the control level and enable direct process optimization.</a:t>
            </a:r>
          </a:p>
          <a:p>
            <a:pPr marL="0" indent="0">
              <a:buNone/>
            </a:pPr>
            <a:r>
              <a:rPr lang="en-US" sz="1400" b="1" dirty="0"/>
              <a:t>L3</a:t>
            </a:r>
            <a:r>
              <a:rPr lang="en-US" sz="1400" dirty="0"/>
              <a:t> Integrated intelligence, functions and benefits of the component are in the focus. The connection to the control level is made directly via Industrial Ethernet without additional gateways. The component handles complex motion sequences based on input parameters and programming. It provides extended process transparency; diagnostic features and a user-friendly programming interface is available.</a:t>
            </a:r>
          </a:p>
          <a:p>
            <a:pPr marL="0" indent="0">
              <a:buNone/>
            </a:pPr>
            <a:r>
              <a:rPr lang="en-US" sz="1400" b="1" dirty="0"/>
              <a:t>L2</a:t>
            </a:r>
            <a:r>
              <a:rPr lang="en-US" sz="1400" dirty="0"/>
              <a:t> The component includes an electric actuator with electronics and sensors. The control system controls simple movements and records the feedback from the sensors. A small amount of process information can be collected.</a:t>
            </a:r>
          </a:p>
          <a:p>
            <a:pPr marL="0" indent="0">
              <a:buNone/>
            </a:pPr>
            <a:r>
              <a:rPr lang="en-US" sz="1400" b="1" dirty="0"/>
              <a:t>L1: </a:t>
            </a:r>
            <a:r>
              <a:rPr lang="en-US" sz="1400" dirty="0"/>
              <a:t>The focus is on the function of the mechanical component and basic requirements of the application are fulfilled. The control authority is the responsibility of the higher-level control system. Process transparency can only be achieved by additional sensors.</a:t>
            </a:r>
          </a:p>
          <a:p>
            <a:pPr marL="0" indent="0">
              <a:buNone/>
            </a:pPr>
            <a:endParaRPr lang="en-US" sz="1400" dirty="0"/>
          </a:p>
        </p:txBody>
      </p:sp>
      <p:sp>
        <p:nvSpPr>
          <p:cNvPr id="9" name="Textfeld 8">
            <a:extLst>
              <a:ext uri="{FF2B5EF4-FFF2-40B4-BE49-F238E27FC236}">
                <a16:creationId xmlns:a16="http://schemas.microsoft.com/office/drawing/2014/main" id="{B69CD265-967E-4B36-8AC9-DA4DBF50D8D2}"/>
              </a:ext>
            </a:extLst>
          </p:cNvPr>
          <p:cNvSpPr txBox="1"/>
          <p:nvPr/>
        </p:nvSpPr>
        <p:spPr>
          <a:xfrm>
            <a:off x="658814" y="1416906"/>
            <a:ext cx="5553850" cy="1169551"/>
          </a:xfrm>
          <a:prstGeom prst="rect">
            <a:avLst/>
          </a:prstGeom>
          <a:noFill/>
        </p:spPr>
        <p:txBody>
          <a:bodyPr wrap="square">
            <a:spAutoFit/>
          </a:bodyPr>
          <a:lstStyle/>
          <a:p>
            <a:pPr marL="285750" indent="-285750">
              <a:buClr>
                <a:srgbClr val="00AEEF"/>
              </a:buClr>
              <a:buFont typeface="Fago Pro" panose="02000506040000020004" pitchFamily="2" charset="0"/>
              <a:buChar char="→"/>
            </a:pPr>
            <a:r>
              <a:rPr lang="en-US" sz="1400" dirty="0">
                <a:solidFill>
                  <a:schemeClr val="tx2"/>
                </a:solidFill>
                <a:latin typeface="Fago Pro" panose="02000506040000020004" pitchFamily="50" charset="0"/>
              </a:rPr>
              <a:t>… I4.0, I5.0, IoT, AI …</a:t>
            </a:r>
            <a:br>
              <a:rPr lang="en-US" sz="1400" dirty="0">
                <a:solidFill>
                  <a:schemeClr val="tx2"/>
                </a:solidFill>
                <a:latin typeface="Fago Pro" panose="02000506040000020004" pitchFamily="50" charset="0"/>
              </a:rPr>
            </a:br>
            <a:r>
              <a:rPr lang="en-US" sz="1400" dirty="0">
                <a:solidFill>
                  <a:schemeClr val="tx2"/>
                </a:solidFill>
                <a:latin typeface="Fago Pro" panose="02000506040000020004" pitchFamily="50" charset="0"/>
              </a:rPr>
              <a:t>many terms with only a little understanding behind</a:t>
            </a:r>
          </a:p>
          <a:p>
            <a:pPr marL="285750" indent="-285750">
              <a:buClr>
                <a:srgbClr val="00AEEF"/>
              </a:buClr>
              <a:buFont typeface="Fago Pro" panose="02000506040000020004" pitchFamily="2" charset="0"/>
              <a:buChar char="→"/>
            </a:pPr>
            <a:r>
              <a:rPr lang="en-US" sz="1400" dirty="0">
                <a:solidFill>
                  <a:schemeClr val="tx2"/>
                </a:solidFill>
                <a:latin typeface="Fago Pro" panose="02000506040000020004" pitchFamily="50" charset="0"/>
              </a:rPr>
              <a:t>Five divided automation levels to assign our components to the respective applications and requirements</a:t>
            </a:r>
          </a:p>
          <a:p>
            <a:pPr marL="285750" indent="-285750">
              <a:buClr>
                <a:srgbClr val="00AEEF"/>
              </a:buClr>
              <a:buFont typeface="Fago Pro" panose="02000506040000020004" pitchFamily="2" charset="0"/>
              <a:buChar char="→"/>
            </a:pPr>
            <a:r>
              <a:rPr lang="en-US" sz="1400" dirty="0">
                <a:solidFill>
                  <a:schemeClr val="tx2"/>
                </a:solidFill>
                <a:latin typeface="Fago Pro" panose="02000506040000020004" pitchFamily="50" charset="0"/>
              </a:rPr>
              <a:t>Increasing functionality and advantages with increasing level </a:t>
            </a:r>
          </a:p>
        </p:txBody>
      </p:sp>
    </p:spTree>
    <p:extLst>
      <p:ext uri="{BB962C8B-B14F-4D97-AF65-F5344CB8AC3E}">
        <p14:creationId xmlns:p14="http://schemas.microsoft.com/office/powerpoint/2010/main" val="26140710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F128016-A8EF-4DCA-B40F-F3168CBFE721}"/>
              </a:ext>
            </a:extLst>
          </p:cNvPr>
          <p:cNvSpPr>
            <a:spLocks noGrp="1"/>
          </p:cNvSpPr>
          <p:nvPr>
            <p:ph type="title"/>
          </p:nvPr>
        </p:nvSpPr>
        <p:spPr/>
        <p:txBody>
          <a:bodyPr/>
          <a:lstStyle/>
          <a:p>
            <a:r>
              <a:rPr lang="en-US" dirty="0"/>
              <a:t>What is our strategy?</a:t>
            </a:r>
          </a:p>
        </p:txBody>
      </p:sp>
      <p:sp>
        <p:nvSpPr>
          <p:cNvPr id="3" name="Foliennummernplatzhalter 2">
            <a:extLst>
              <a:ext uri="{FF2B5EF4-FFF2-40B4-BE49-F238E27FC236}">
                <a16:creationId xmlns:a16="http://schemas.microsoft.com/office/drawing/2014/main" id="{57A8E3C8-CEF8-4A53-A8AF-33F9E958632C}"/>
              </a:ext>
            </a:extLst>
          </p:cNvPr>
          <p:cNvSpPr>
            <a:spLocks noGrp="1"/>
          </p:cNvSpPr>
          <p:nvPr>
            <p:ph type="sldNum" sz="quarter" idx="10"/>
          </p:nvPr>
        </p:nvSpPr>
        <p:spPr>
          <a:xfrm>
            <a:off x="10806792" y="6184778"/>
            <a:ext cx="612095" cy="365125"/>
          </a:xfrm>
        </p:spPr>
        <p:txBody>
          <a:bodyPr/>
          <a:lstStyle/>
          <a:p>
            <a:fld id="{73F7D4EC-FAF2-48D2-B8E5-457915FC50F3}" type="slidenum">
              <a:rPr lang="de-DE" smtClean="0"/>
              <a:pPr/>
              <a:t>5</a:t>
            </a:fld>
            <a:endParaRPr lang="de-DE" dirty="0"/>
          </a:p>
        </p:txBody>
      </p:sp>
      <p:sp>
        <p:nvSpPr>
          <p:cNvPr id="4" name="Textplatzhalter 3">
            <a:extLst>
              <a:ext uri="{FF2B5EF4-FFF2-40B4-BE49-F238E27FC236}">
                <a16:creationId xmlns:a16="http://schemas.microsoft.com/office/drawing/2014/main" id="{4EB1C785-2E19-4CD9-9A53-A8C330A7E700}"/>
              </a:ext>
            </a:extLst>
          </p:cNvPr>
          <p:cNvSpPr>
            <a:spLocks noGrp="1"/>
          </p:cNvSpPr>
          <p:nvPr>
            <p:ph type="body" sz="quarter" idx="11"/>
          </p:nvPr>
        </p:nvSpPr>
        <p:spPr/>
        <p:txBody>
          <a:bodyPr/>
          <a:lstStyle/>
          <a:p>
            <a:r>
              <a:rPr lang="en-US" dirty="0"/>
              <a:t>Product Training EGU &amp; EGK</a:t>
            </a:r>
          </a:p>
          <a:p>
            <a:endParaRPr lang="en-US" dirty="0"/>
          </a:p>
        </p:txBody>
      </p:sp>
      <p:pic>
        <p:nvPicPr>
          <p:cNvPr id="7" name="Grafik 6">
            <a:extLst>
              <a:ext uri="{FF2B5EF4-FFF2-40B4-BE49-F238E27FC236}">
                <a16:creationId xmlns:a16="http://schemas.microsoft.com/office/drawing/2014/main" id="{7477A9F5-6E95-4B3A-9D23-CBD95BEB6D05}"/>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721" b="96279" l="1849" r="96148">
                        <a14:foregroundMark x1="22650" y1="42016" x2="13405" y2="54729"/>
                        <a14:foregroundMark x1="2773" y1="37829" x2="31587" y2="63721"/>
                        <a14:foregroundMark x1="31587" y1="63721" x2="26040" y2="63876"/>
                        <a14:foregroundMark x1="19260" y1="62636" x2="4622" y2="58915"/>
                        <a14:foregroundMark x1="42681" y1="72868" x2="57165" y2="93333"/>
                        <a14:foregroundMark x1="53467" y1="91318" x2="49461" y2="93178"/>
                        <a14:foregroundMark x1="44530" y1="95194" x2="43297" y2="79690"/>
                        <a14:foregroundMark x1="59168" y1="97054" x2="43143" y2="94264"/>
                        <a14:foregroundMark x1="43143" y1="94264" x2="38059" y2="79225"/>
                        <a14:foregroundMark x1="38059" y1="79225" x2="45300" y2="72713"/>
                        <a14:foregroundMark x1="45300" y1="72713" x2="54700" y2="73798"/>
                        <a14:foregroundMark x1="54700" y1="73798" x2="61479" y2="94264"/>
                        <a14:foregroundMark x1="62866" y1="84961" x2="59784" y2="72558"/>
                        <a14:foregroundMark x1="60092" y1="71008" x2="37880" y2="69968"/>
                        <a14:foregroundMark x1="37442" y1="88992" x2="38367" y2="96899"/>
                        <a14:foregroundMark x1="77966" y1="53023" x2="81972" y2="57829"/>
                        <a14:foregroundMark x1="86287" y1="64186" x2="85516" y2="46667"/>
                        <a14:foregroundMark x1="77504" y1="40465" x2="72573" y2="50853"/>
                        <a14:foregroundMark x1="72573" y1="50853" x2="90447" y2="59535"/>
                        <a14:foregroundMark x1="90447" y1="59535" x2="95069" y2="45736"/>
                        <a14:foregroundMark x1="95069" y1="45736" x2="89676" y2="38140"/>
                        <a14:foregroundMark x1="89676" y1="38140" x2="77350" y2="36124"/>
                        <a14:foregroundMark x1="77350" y1="36124" x2="72419" y2="38605"/>
                        <a14:foregroundMark x1="94299" y1="38295" x2="94145" y2="60155"/>
                        <a14:foregroundMark x1="96610" y1="60310" x2="95994" y2="43566"/>
                        <a14:foregroundMark x1="26965" y1="41550" x2="6317" y2="36744"/>
                        <a14:foregroundMark x1="8937" y1="45271" x2="10324" y2="57054"/>
                        <a14:foregroundMark x1="5701" y1="45271" x2="5701" y2="44186"/>
                        <a14:foregroundMark x1="5701" y1="47907" x2="7704" y2="53643"/>
                        <a14:foregroundMark x1="45146" y1="8062" x2="59476" y2="28527"/>
                        <a14:foregroundMark x1="59476" y1="28527" x2="50539" y2="27287"/>
                        <a14:foregroundMark x1="50539" y1="27287" x2="42219" y2="22171"/>
                        <a14:foregroundMark x1="42219" y1="22171" x2="40062" y2="8217"/>
                        <a14:foregroundMark x1="40062" y1="8217" x2="51002" y2="6047"/>
                        <a14:foregroundMark x1="51002" y1="6047" x2="57781" y2="19845"/>
                        <a14:foregroundMark x1="57781" y1="19845" x2="52851" y2="26977"/>
                        <a14:foregroundMark x1="52851" y1="26977" x2="44684" y2="26667"/>
                        <a14:foregroundMark x1="62866" y1="17209" x2="52080" y2="4806"/>
                        <a14:foregroundMark x1="52080" y1="4806" x2="40832" y2="3721"/>
                        <a14:foregroundMark x1="54854" y1="42636" x2="46995" y2="49302"/>
                        <a14:foregroundMark x1="46995" y1="49302" x2="55470" y2="52403"/>
                        <a14:foregroundMark x1="55470" y1="52403" x2="46995" y2="41240"/>
                        <a14:foregroundMark x1="46995" y1="41240" x2="42989" y2="44031"/>
                        <a14:foregroundMark x1="53467" y1="64031" x2="44068" y2="61395"/>
                        <a14:foregroundMark x1="44068" y1="61395" x2="39599" y2="43101"/>
                        <a14:foregroundMark x1="39599" y1="43101" x2="50077" y2="36434"/>
                        <a14:foregroundMark x1="50077" y1="36434" x2="62096" y2="51008"/>
                        <a14:foregroundMark x1="62096" y1="51008" x2="61479" y2="59535"/>
                        <a14:foregroundMark x1="34823" y1="68372" x2="34823" y2="74419"/>
                        <a14:foregroundMark x1="34669" y1="73798" x2="34515" y2="72558"/>
                        <a14:foregroundMark x1="34515" y1="71938" x2="34515" y2="70233"/>
                        <a14:foregroundMark x1="34823" y1="68062" x2="34515" y2="69612"/>
                        <a14:foregroundMark x1="34515" y1="68280" x2="34515" y2="68682"/>
                        <a14:foregroundMark x1="34823" y1="71938" x2="35439" y2="77054"/>
                        <a14:foregroundMark x1="34515" y1="68992" x2="34346" y2="68314"/>
                        <a14:foregroundMark x1="2157" y1="42791" x2="2157" y2="51628"/>
                        <a14:foregroundMark x1="2157" y1="51628" x2="2157" y2="51628"/>
                        <a14:backgroundMark x1="33898" y1="67597" x2="34052" y2="68372"/>
                      </a14:backgroundRemoval>
                    </a14:imgEffect>
                  </a14:imgLayer>
                </a14:imgProps>
              </a:ext>
            </a:extLst>
          </a:blip>
          <a:stretch>
            <a:fillRect/>
          </a:stretch>
        </p:blipFill>
        <p:spPr>
          <a:xfrm>
            <a:off x="1100265" y="2156978"/>
            <a:ext cx="4118031" cy="4092650"/>
          </a:xfrm>
          <a:prstGeom prst="rect">
            <a:avLst/>
          </a:prstGeom>
        </p:spPr>
      </p:pic>
      <p:sp>
        <p:nvSpPr>
          <p:cNvPr id="8" name="Textfeld 7">
            <a:extLst>
              <a:ext uri="{FF2B5EF4-FFF2-40B4-BE49-F238E27FC236}">
                <a16:creationId xmlns:a16="http://schemas.microsoft.com/office/drawing/2014/main" id="{7B9095B4-88A9-4359-8D49-348F98977DCE}"/>
              </a:ext>
            </a:extLst>
          </p:cNvPr>
          <p:cNvSpPr txBox="1"/>
          <p:nvPr/>
        </p:nvSpPr>
        <p:spPr>
          <a:xfrm>
            <a:off x="658813" y="1369281"/>
            <a:ext cx="8742362" cy="523220"/>
          </a:xfrm>
          <a:prstGeom prst="rect">
            <a:avLst/>
          </a:prstGeom>
          <a:noFill/>
        </p:spPr>
        <p:txBody>
          <a:bodyPr wrap="square">
            <a:spAutoFit/>
          </a:bodyPr>
          <a:lstStyle/>
          <a:p>
            <a:pPr marL="285750" indent="-285750">
              <a:buClr>
                <a:schemeClr val="bg2"/>
              </a:buClr>
              <a:buFont typeface="Fago Pro" panose="02000506040000020004" pitchFamily="2" charset="0"/>
              <a:buChar char="→"/>
            </a:pPr>
            <a:r>
              <a:rPr lang="en-US" sz="1400" dirty="0">
                <a:solidFill>
                  <a:schemeClr val="tx2"/>
                </a:solidFill>
                <a:latin typeface="Fago Pro" panose="02000506040000020004" pitchFamily="50" charset="0"/>
              </a:rPr>
              <a:t>Functionality of our components is based on features out of several areas</a:t>
            </a:r>
          </a:p>
          <a:p>
            <a:pPr marL="285750" indent="-285750">
              <a:buClr>
                <a:schemeClr val="bg2"/>
              </a:buClr>
              <a:buFont typeface="Fago Pro" panose="02000506040000020004" pitchFamily="2" charset="0"/>
              <a:buChar char="→"/>
            </a:pPr>
            <a:r>
              <a:rPr lang="en-US" sz="1400" dirty="0">
                <a:solidFill>
                  <a:schemeClr val="tx2"/>
                </a:solidFill>
                <a:latin typeface="Fago Pro" panose="02000506040000020004" pitchFamily="50" charset="0"/>
              </a:rPr>
              <a:t>We explain functionality based on the areas Embedded Systems, Connectivity, Services and Analytics</a:t>
            </a:r>
          </a:p>
        </p:txBody>
      </p:sp>
      <p:pic>
        <p:nvPicPr>
          <p:cNvPr id="10" name="Grafik 9">
            <a:extLst>
              <a:ext uri="{FF2B5EF4-FFF2-40B4-BE49-F238E27FC236}">
                <a16:creationId xmlns:a16="http://schemas.microsoft.com/office/drawing/2014/main" id="{8AB6E324-B3CE-4005-93A0-438248695F98}"/>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6612" b="91736" l="6723" r="94118">
                        <a14:foregroundMark x1="49580" y1="23140" x2="50420" y2="60331"/>
                        <a14:foregroundMark x1="54622" y1="90909" x2="45378" y2="91736"/>
                        <a14:foregroundMark x1="7563" y1="55372" x2="7563" y2="54545"/>
                        <a14:foregroundMark x1="90756" y1="54545" x2="90756" y2="43802"/>
                        <a14:foregroundMark x1="56303" y1="6612" x2="39496" y2="6612"/>
                        <a14:foregroundMark x1="94118" y1="47934" x2="94118" y2="52066"/>
                        <a14:foregroundMark x1="63866" y1="50413" x2="33613" y2="51240"/>
                        <a14:foregroundMark x1="45378" y1="30579" x2="42017" y2="66942"/>
                      </a14:backgroundRemoval>
                    </a14:imgEffect>
                  </a14:imgLayer>
                </a14:imgProps>
              </a:ext>
            </a:extLst>
          </a:blip>
          <a:stretch>
            <a:fillRect/>
          </a:stretch>
        </p:blipFill>
        <p:spPr>
          <a:xfrm>
            <a:off x="5880522" y="4209615"/>
            <a:ext cx="271541" cy="276105"/>
          </a:xfrm>
          <a:prstGeom prst="rect">
            <a:avLst/>
          </a:prstGeom>
        </p:spPr>
      </p:pic>
      <p:sp>
        <p:nvSpPr>
          <p:cNvPr id="11" name="Textfeld 10">
            <a:extLst>
              <a:ext uri="{FF2B5EF4-FFF2-40B4-BE49-F238E27FC236}">
                <a16:creationId xmlns:a16="http://schemas.microsoft.com/office/drawing/2014/main" id="{F69CC285-6657-48F0-906C-FA80E5A7E7D7}"/>
              </a:ext>
            </a:extLst>
          </p:cNvPr>
          <p:cNvSpPr txBox="1"/>
          <p:nvPr/>
        </p:nvSpPr>
        <p:spPr>
          <a:xfrm>
            <a:off x="6152063" y="4537458"/>
            <a:ext cx="4850569" cy="523220"/>
          </a:xfrm>
          <a:prstGeom prst="rect">
            <a:avLst/>
          </a:prstGeom>
          <a:noFill/>
        </p:spPr>
        <p:txBody>
          <a:bodyPr wrap="square">
            <a:spAutoFit/>
          </a:bodyPr>
          <a:lstStyle/>
          <a:p>
            <a:r>
              <a:rPr lang="en-US" sz="1400" dirty="0">
                <a:solidFill>
                  <a:schemeClr val="tx2"/>
                </a:solidFill>
                <a:latin typeface="Fago Pro" panose="02000506040000020004" pitchFamily="50" charset="0"/>
              </a:rPr>
              <a:t>They refer to the functions of a component, but also to software services that match the component.</a:t>
            </a:r>
          </a:p>
        </p:txBody>
      </p:sp>
      <p:sp>
        <p:nvSpPr>
          <p:cNvPr id="13" name="Textfeld 12">
            <a:extLst>
              <a:ext uri="{FF2B5EF4-FFF2-40B4-BE49-F238E27FC236}">
                <a16:creationId xmlns:a16="http://schemas.microsoft.com/office/drawing/2014/main" id="{74FC44A5-775E-4F47-96D6-91518A308308}"/>
              </a:ext>
            </a:extLst>
          </p:cNvPr>
          <p:cNvSpPr txBox="1"/>
          <p:nvPr/>
        </p:nvSpPr>
        <p:spPr>
          <a:xfrm>
            <a:off x="6133013" y="4203303"/>
            <a:ext cx="936170" cy="307777"/>
          </a:xfrm>
          <a:prstGeom prst="rect">
            <a:avLst/>
          </a:prstGeom>
          <a:noFill/>
        </p:spPr>
        <p:txBody>
          <a:bodyPr wrap="square">
            <a:spAutoFit/>
          </a:bodyPr>
          <a:lstStyle/>
          <a:p>
            <a:r>
              <a:rPr lang="de-DE" sz="1400" b="1" dirty="0">
                <a:solidFill>
                  <a:schemeClr val="tx2"/>
                </a:solidFill>
                <a:latin typeface="Fago Pro" panose="02000506040000020004" pitchFamily="50" charset="0"/>
              </a:rPr>
              <a:t>S</a:t>
            </a:r>
            <a:r>
              <a:rPr lang="en-US" sz="1400" b="1" dirty="0">
                <a:solidFill>
                  <a:schemeClr val="tx2"/>
                </a:solidFill>
                <a:latin typeface="Fago Pro" panose="02000506040000020004" pitchFamily="50" charset="0"/>
              </a:rPr>
              <a:t>ervices </a:t>
            </a:r>
            <a:endParaRPr lang="en-US" sz="1400" b="1" dirty="0"/>
          </a:p>
        </p:txBody>
      </p:sp>
      <p:pic>
        <p:nvPicPr>
          <p:cNvPr id="14" name="Grafik 13">
            <a:extLst>
              <a:ext uri="{FF2B5EF4-FFF2-40B4-BE49-F238E27FC236}">
                <a16:creationId xmlns:a16="http://schemas.microsoft.com/office/drawing/2014/main" id="{17AEA91F-A770-4EC5-B869-FBB7516DFE37}"/>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6612" b="91736" l="6723" r="94118">
                        <a14:foregroundMark x1="49580" y1="23140" x2="50420" y2="60331"/>
                        <a14:foregroundMark x1="54622" y1="90909" x2="45378" y2="91736"/>
                        <a14:foregroundMark x1="7563" y1="55372" x2="7563" y2="54545"/>
                        <a14:foregroundMark x1="90756" y1="54545" x2="90756" y2="43802"/>
                        <a14:foregroundMark x1="56303" y1="6612" x2="39496" y2="6612"/>
                        <a14:foregroundMark x1="94118" y1="47934" x2="94118" y2="52066"/>
                        <a14:foregroundMark x1="63866" y1="50413" x2="33613" y2="51240"/>
                        <a14:foregroundMark x1="45378" y1="30579" x2="42017" y2="66942"/>
                      </a14:backgroundRemoval>
                    </a14:imgEffect>
                  </a14:imgLayer>
                </a14:imgProps>
              </a:ext>
            </a:extLst>
          </a:blip>
          <a:stretch>
            <a:fillRect/>
          </a:stretch>
        </p:blipFill>
        <p:spPr>
          <a:xfrm>
            <a:off x="5880522" y="2431283"/>
            <a:ext cx="271541" cy="276105"/>
          </a:xfrm>
          <a:prstGeom prst="rect">
            <a:avLst/>
          </a:prstGeom>
        </p:spPr>
      </p:pic>
      <p:sp>
        <p:nvSpPr>
          <p:cNvPr id="15" name="Textfeld 14">
            <a:extLst>
              <a:ext uri="{FF2B5EF4-FFF2-40B4-BE49-F238E27FC236}">
                <a16:creationId xmlns:a16="http://schemas.microsoft.com/office/drawing/2014/main" id="{9274FF81-A3A9-4684-843E-4429A329E0B1}"/>
              </a:ext>
            </a:extLst>
          </p:cNvPr>
          <p:cNvSpPr txBox="1"/>
          <p:nvPr/>
        </p:nvSpPr>
        <p:spPr>
          <a:xfrm>
            <a:off x="6125829" y="2419774"/>
            <a:ext cx="2366884" cy="307777"/>
          </a:xfrm>
          <a:prstGeom prst="rect">
            <a:avLst/>
          </a:prstGeom>
          <a:noFill/>
        </p:spPr>
        <p:txBody>
          <a:bodyPr wrap="square">
            <a:spAutoFit/>
          </a:bodyPr>
          <a:lstStyle/>
          <a:p>
            <a:r>
              <a:rPr lang="de-DE" sz="1400" b="1" dirty="0">
                <a:solidFill>
                  <a:schemeClr val="tx2"/>
                </a:solidFill>
                <a:latin typeface="Fago Pro" panose="02000506040000020004" pitchFamily="50" charset="0"/>
              </a:rPr>
              <a:t>Embedded Systems</a:t>
            </a:r>
            <a:r>
              <a:rPr lang="en-US" sz="1400" b="1" dirty="0">
                <a:solidFill>
                  <a:schemeClr val="tx2"/>
                </a:solidFill>
                <a:latin typeface="Fago Pro" panose="02000506040000020004" pitchFamily="50" charset="0"/>
              </a:rPr>
              <a:t> </a:t>
            </a:r>
            <a:endParaRPr lang="en-US" sz="1400" b="1" dirty="0"/>
          </a:p>
        </p:txBody>
      </p:sp>
      <p:pic>
        <p:nvPicPr>
          <p:cNvPr id="16" name="Grafik 15">
            <a:extLst>
              <a:ext uri="{FF2B5EF4-FFF2-40B4-BE49-F238E27FC236}">
                <a16:creationId xmlns:a16="http://schemas.microsoft.com/office/drawing/2014/main" id="{7149AA6A-4F50-4234-B11C-E95496DDC236}"/>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6612" b="91736" l="6723" r="94118">
                        <a14:foregroundMark x1="49580" y1="23140" x2="50420" y2="60331"/>
                        <a14:foregroundMark x1="54622" y1="90909" x2="45378" y2="91736"/>
                        <a14:foregroundMark x1="7563" y1="55372" x2="7563" y2="54545"/>
                        <a14:foregroundMark x1="90756" y1="54545" x2="90756" y2="43802"/>
                        <a14:foregroundMark x1="56303" y1="6612" x2="39496" y2="6612"/>
                        <a14:foregroundMark x1="94118" y1="47934" x2="94118" y2="52066"/>
                        <a14:foregroundMark x1="63866" y1="50413" x2="33613" y2="51240"/>
                        <a14:foregroundMark x1="45378" y1="30579" x2="42017" y2="66942"/>
                      </a14:backgroundRemoval>
                    </a14:imgEffect>
                  </a14:imgLayer>
                </a14:imgProps>
              </a:ext>
            </a:extLst>
          </a:blip>
          <a:stretch>
            <a:fillRect/>
          </a:stretch>
        </p:blipFill>
        <p:spPr>
          <a:xfrm>
            <a:off x="5882864" y="3343297"/>
            <a:ext cx="271541" cy="276105"/>
          </a:xfrm>
          <a:prstGeom prst="rect">
            <a:avLst/>
          </a:prstGeom>
        </p:spPr>
      </p:pic>
      <p:sp>
        <p:nvSpPr>
          <p:cNvPr id="17" name="Textfeld 16">
            <a:extLst>
              <a:ext uri="{FF2B5EF4-FFF2-40B4-BE49-F238E27FC236}">
                <a16:creationId xmlns:a16="http://schemas.microsoft.com/office/drawing/2014/main" id="{F9A2FF17-B7CA-45B1-99EB-AFDF645A3DCB}"/>
              </a:ext>
            </a:extLst>
          </p:cNvPr>
          <p:cNvSpPr txBox="1"/>
          <p:nvPr/>
        </p:nvSpPr>
        <p:spPr>
          <a:xfrm>
            <a:off x="6125829" y="3327460"/>
            <a:ext cx="1423909" cy="307777"/>
          </a:xfrm>
          <a:prstGeom prst="rect">
            <a:avLst/>
          </a:prstGeom>
          <a:noFill/>
        </p:spPr>
        <p:txBody>
          <a:bodyPr wrap="square">
            <a:spAutoFit/>
          </a:bodyPr>
          <a:lstStyle/>
          <a:p>
            <a:r>
              <a:rPr lang="de-DE" sz="1400" b="1" dirty="0">
                <a:solidFill>
                  <a:schemeClr val="tx2"/>
                </a:solidFill>
                <a:latin typeface="Fago Pro" panose="02000506040000020004" pitchFamily="50" charset="0"/>
              </a:rPr>
              <a:t>Connectivity</a:t>
            </a:r>
            <a:endParaRPr lang="en-US" sz="1400" b="1" dirty="0"/>
          </a:p>
        </p:txBody>
      </p:sp>
      <p:pic>
        <p:nvPicPr>
          <p:cNvPr id="18" name="Grafik 17">
            <a:extLst>
              <a:ext uri="{FF2B5EF4-FFF2-40B4-BE49-F238E27FC236}">
                <a16:creationId xmlns:a16="http://schemas.microsoft.com/office/drawing/2014/main" id="{FD8D66FA-1FC4-4BF7-BDF3-CADDD06ABA4C}"/>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6612" b="91736" l="6723" r="94118">
                        <a14:foregroundMark x1="49580" y1="23140" x2="50420" y2="60331"/>
                        <a14:foregroundMark x1="54622" y1="90909" x2="45378" y2="91736"/>
                        <a14:foregroundMark x1="7563" y1="55372" x2="7563" y2="54545"/>
                        <a14:foregroundMark x1="90756" y1="54545" x2="90756" y2="43802"/>
                        <a14:foregroundMark x1="56303" y1="6612" x2="39496" y2="6612"/>
                        <a14:foregroundMark x1="94118" y1="47934" x2="94118" y2="52066"/>
                        <a14:foregroundMark x1="63866" y1="50413" x2="33613" y2="51240"/>
                        <a14:foregroundMark x1="45378" y1="30579" x2="42017" y2="66942"/>
                      </a14:backgroundRemoval>
                    </a14:imgEffect>
                  </a14:imgLayer>
                </a14:imgProps>
              </a:ext>
            </a:extLst>
          </a:blip>
          <a:stretch>
            <a:fillRect/>
          </a:stretch>
        </p:blipFill>
        <p:spPr>
          <a:xfrm>
            <a:off x="5880522" y="5132424"/>
            <a:ext cx="271541" cy="276105"/>
          </a:xfrm>
          <a:prstGeom prst="rect">
            <a:avLst/>
          </a:prstGeom>
        </p:spPr>
      </p:pic>
      <p:sp>
        <p:nvSpPr>
          <p:cNvPr id="19" name="Textfeld 18">
            <a:extLst>
              <a:ext uri="{FF2B5EF4-FFF2-40B4-BE49-F238E27FC236}">
                <a16:creationId xmlns:a16="http://schemas.microsoft.com/office/drawing/2014/main" id="{333CAE9A-35C7-4F1B-820C-8FDF0EF0C579}"/>
              </a:ext>
            </a:extLst>
          </p:cNvPr>
          <p:cNvSpPr txBox="1"/>
          <p:nvPr/>
        </p:nvSpPr>
        <p:spPr>
          <a:xfrm>
            <a:off x="6133012" y="5114365"/>
            <a:ext cx="1423909" cy="307777"/>
          </a:xfrm>
          <a:prstGeom prst="rect">
            <a:avLst/>
          </a:prstGeom>
          <a:noFill/>
        </p:spPr>
        <p:txBody>
          <a:bodyPr wrap="square">
            <a:spAutoFit/>
          </a:bodyPr>
          <a:lstStyle/>
          <a:p>
            <a:r>
              <a:rPr lang="de-DE" sz="1400" b="1" dirty="0">
                <a:solidFill>
                  <a:schemeClr val="tx2"/>
                </a:solidFill>
                <a:latin typeface="Fago Pro" panose="02000506040000020004" pitchFamily="50" charset="0"/>
              </a:rPr>
              <a:t>Analytics</a:t>
            </a:r>
            <a:endParaRPr lang="en-US" sz="1400" b="1" dirty="0"/>
          </a:p>
        </p:txBody>
      </p:sp>
      <p:sp>
        <p:nvSpPr>
          <p:cNvPr id="20" name="Textfeld 19">
            <a:extLst>
              <a:ext uri="{FF2B5EF4-FFF2-40B4-BE49-F238E27FC236}">
                <a16:creationId xmlns:a16="http://schemas.microsoft.com/office/drawing/2014/main" id="{FEFD9EA4-5D99-43B3-9F63-B1C4FF5D0058}"/>
              </a:ext>
            </a:extLst>
          </p:cNvPr>
          <p:cNvSpPr txBox="1"/>
          <p:nvPr/>
        </p:nvSpPr>
        <p:spPr>
          <a:xfrm>
            <a:off x="6125829" y="2730591"/>
            <a:ext cx="3943919" cy="523220"/>
          </a:xfrm>
          <a:prstGeom prst="rect">
            <a:avLst/>
          </a:prstGeom>
          <a:noFill/>
        </p:spPr>
        <p:txBody>
          <a:bodyPr wrap="square">
            <a:spAutoFit/>
          </a:bodyPr>
          <a:lstStyle/>
          <a:p>
            <a:r>
              <a:rPr lang="en-US" sz="1400" dirty="0">
                <a:solidFill>
                  <a:schemeClr val="tx2"/>
                </a:solidFill>
                <a:latin typeface="Fago Pro" panose="02000506040000020004" pitchFamily="50" charset="0"/>
              </a:rPr>
              <a:t>They are the basis for the implementation of monitoring, control or regulation functions. </a:t>
            </a:r>
          </a:p>
        </p:txBody>
      </p:sp>
      <p:sp>
        <p:nvSpPr>
          <p:cNvPr id="21" name="Textfeld 20">
            <a:extLst>
              <a:ext uri="{FF2B5EF4-FFF2-40B4-BE49-F238E27FC236}">
                <a16:creationId xmlns:a16="http://schemas.microsoft.com/office/drawing/2014/main" id="{8B65E996-982B-41DB-9E97-CBFFBDD610C7}"/>
              </a:ext>
            </a:extLst>
          </p:cNvPr>
          <p:cNvSpPr txBox="1"/>
          <p:nvPr/>
        </p:nvSpPr>
        <p:spPr>
          <a:xfrm>
            <a:off x="6154404" y="3619402"/>
            <a:ext cx="4850569" cy="523220"/>
          </a:xfrm>
          <a:prstGeom prst="rect">
            <a:avLst/>
          </a:prstGeom>
          <a:noFill/>
        </p:spPr>
        <p:txBody>
          <a:bodyPr wrap="square">
            <a:spAutoFit/>
          </a:bodyPr>
          <a:lstStyle/>
          <a:p>
            <a:r>
              <a:rPr lang="en-US" sz="1400" dirty="0">
                <a:solidFill>
                  <a:schemeClr val="tx2"/>
                </a:solidFill>
                <a:latin typeface="Fago Pro" panose="02000506040000020004" pitchFamily="50" charset="0"/>
              </a:rPr>
              <a:t>By “connectivity” we mean standardized interfaces in order to quick and easy integration at the customer’s site.</a:t>
            </a:r>
          </a:p>
        </p:txBody>
      </p:sp>
      <p:sp>
        <p:nvSpPr>
          <p:cNvPr id="22" name="Textfeld 21">
            <a:extLst>
              <a:ext uri="{FF2B5EF4-FFF2-40B4-BE49-F238E27FC236}">
                <a16:creationId xmlns:a16="http://schemas.microsoft.com/office/drawing/2014/main" id="{CBF29735-AFCC-4F21-9887-68E94F8E992F}"/>
              </a:ext>
            </a:extLst>
          </p:cNvPr>
          <p:cNvSpPr txBox="1"/>
          <p:nvPr/>
        </p:nvSpPr>
        <p:spPr>
          <a:xfrm>
            <a:off x="6152062" y="5452585"/>
            <a:ext cx="4850569" cy="738664"/>
          </a:xfrm>
          <a:prstGeom prst="rect">
            <a:avLst/>
          </a:prstGeom>
          <a:noFill/>
        </p:spPr>
        <p:txBody>
          <a:bodyPr wrap="square">
            <a:spAutoFit/>
          </a:bodyPr>
          <a:lstStyle/>
          <a:p>
            <a:r>
              <a:rPr lang="en-US" sz="1400" dirty="0">
                <a:solidFill>
                  <a:schemeClr val="tx2"/>
                </a:solidFill>
                <a:latin typeface="Fago Pro" panose="02000506040000020004" pitchFamily="50" charset="0"/>
              </a:rPr>
              <a:t>Data processing either centrally in the cloud or decentrally in the device for functions such as image recognition, chatter detection, breakage detection etc.</a:t>
            </a:r>
          </a:p>
        </p:txBody>
      </p:sp>
      <p:sp>
        <p:nvSpPr>
          <p:cNvPr id="24" name="Textfeld 23">
            <a:extLst>
              <a:ext uri="{FF2B5EF4-FFF2-40B4-BE49-F238E27FC236}">
                <a16:creationId xmlns:a16="http://schemas.microsoft.com/office/drawing/2014/main" id="{6033CC81-7BA1-4630-B701-7491C296EB4C}"/>
              </a:ext>
            </a:extLst>
          </p:cNvPr>
          <p:cNvSpPr txBox="1"/>
          <p:nvPr/>
        </p:nvSpPr>
        <p:spPr>
          <a:xfrm>
            <a:off x="1573257" y="6244328"/>
            <a:ext cx="3742125" cy="276999"/>
          </a:xfrm>
          <a:prstGeom prst="rect">
            <a:avLst/>
          </a:prstGeom>
          <a:noFill/>
        </p:spPr>
        <p:txBody>
          <a:bodyPr wrap="square">
            <a:spAutoFit/>
          </a:bodyPr>
          <a:lstStyle/>
          <a:p>
            <a:r>
              <a:rPr lang="en-US" sz="1200" dirty="0">
                <a:solidFill>
                  <a:schemeClr val="tx2"/>
                </a:solidFill>
                <a:latin typeface="Fago Pro" panose="02000506040000020004" pitchFamily="50" charset="0"/>
              </a:rPr>
              <a:t>Smart Function Strategy – Component Features</a:t>
            </a:r>
          </a:p>
        </p:txBody>
      </p:sp>
      <p:pic>
        <p:nvPicPr>
          <p:cNvPr id="26" name="Grafik 25">
            <a:extLst>
              <a:ext uri="{FF2B5EF4-FFF2-40B4-BE49-F238E27FC236}">
                <a16:creationId xmlns:a16="http://schemas.microsoft.com/office/drawing/2014/main" id="{E64F755F-12F5-46E0-98E2-7728DBC82571}"/>
              </a:ext>
            </a:extLst>
          </p:cNvPr>
          <p:cNvPicPr>
            <a:picLocks noChangeAspect="1"/>
          </p:cNvPicPr>
          <p:nvPr/>
        </p:nvPicPr>
        <p:blipFill>
          <a:blip r:embed="rId7"/>
          <a:stretch>
            <a:fillRect/>
          </a:stretch>
        </p:blipFill>
        <p:spPr>
          <a:xfrm>
            <a:off x="2540384" y="3561891"/>
            <a:ext cx="1238709" cy="1238709"/>
          </a:xfrm>
          <a:prstGeom prst="rect">
            <a:avLst/>
          </a:prstGeom>
        </p:spPr>
      </p:pic>
    </p:spTree>
    <p:extLst>
      <p:ext uri="{BB962C8B-B14F-4D97-AF65-F5344CB8AC3E}">
        <p14:creationId xmlns:p14="http://schemas.microsoft.com/office/powerpoint/2010/main" val="4468466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7799DD0-F024-4A56-84E9-EBEC54FFAC9A}"/>
              </a:ext>
            </a:extLst>
          </p:cNvPr>
          <p:cNvSpPr>
            <a:spLocks noGrp="1"/>
          </p:cNvSpPr>
          <p:nvPr>
            <p:ph type="title"/>
          </p:nvPr>
        </p:nvSpPr>
        <p:spPr/>
        <p:txBody>
          <a:bodyPr/>
          <a:lstStyle/>
          <a:p>
            <a:r>
              <a:rPr lang="en-US" dirty="0"/>
              <a:t>What is our strategy?</a:t>
            </a:r>
          </a:p>
        </p:txBody>
      </p:sp>
      <p:sp>
        <p:nvSpPr>
          <p:cNvPr id="3" name="Foliennummernplatzhalter 2">
            <a:extLst>
              <a:ext uri="{FF2B5EF4-FFF2-40B4-BE49-F238E27FC236}">
                <a16:creationId xmlns:a16="http://schemas.microsoft.com/office/drawing/2014/main" id="{7ED5D5D9-F699-4782-B74B-E5C0920B794E}"/>
              </a:ext>
            </a:extLst>
          </p:cNvPr>
          <p:cNvSpPr>
            <a:spLocks noGrp="1"/>
          </p:cNvSpPr>
          <p:nvPr>
            <p:ph type="sldNum" sz="quarter" idx="10"/>
          </p:nvPr>
        </p:nvSpPr>
        <p:spPr/>
        <p:txBody>
          <a:bodyPr/>
          <a:lstStyle/>
          <a:p>
            <a:fld id="{73F7D4EC-FAF2-48D2-B8E5-457915FC50F3}" type="slidenum">
              <a:rPr lang="de-DE" smtClean="0"/>
              <a:pPr/>
              <a:t>6</a:t>
            </a:fld>
            <a:endParaRPr lang="de-DE" dirty="0"/>
          </a:p>
        </p:txBody>
      </p:sp>
      <p:sp>
        <p:nvSpPr>
          <p:cNvPr id="4" name="Textplatzhalter 3">
            <a:extLst>
              <a:ext uri="{FF2B5EF4-FFF2-40B4-BE49-F238E27FC236}">
                <a16:creationId xmlns:a16="http://schemas.microsoft.com/office/drawing/2014/main" id="{D55DC6C2-2038-4915-96D7-0BE314E3CA58}"/>
              </a:ext>
            </a:extLst>
          </p:cNvPr>
          <p:cNvSpPr>
            <a:spLocks noGrp="1"/>
          </p:cNvSpPr>
          <p:nvPr>
            <p:ph type="body" sz="quarter" idx="11"/>
          </p:nvPr>
        </p:nvSpPr>
        <p:spPr/>
        <p:txBody>
          <a:bodyPr/>
          <a:lstStyle/>
          <a:p>
            <a:r>
              <a:rPr lang="en-US" dirty="0"/>
              <a:t>Product Training EGU &amp; EGK</a:t>
            </a:r>
          </a:p>
        </p:txBody>
      </p:sp>
      <p:sp>
        <p:nvSpPr>
          <p:cNvPr id="6" name="Textplatzhalter 4">
            <a:extLst>
              <a:ext uri="{FF2B5EF4-FFF2-40B4-BE49-F238E27FC236}">
                <a16:creationId xmlns:a16="http://schemas.microsoft.com/office/drawing/2014/main" id="{4DA9F07E-47A1-4327-A62A-D2E8078A4D90}"/>
              </a:ext>
            </a:extLst>
          </p:cNvPr>
          <p:cNvSpPr>
            <a:spLocks noGrp="1"/>
          </p:cNvSpPr>
          <p:nvPr>
            <p:ph type="body" sz="quarter" idx="12"/>
          </p:nvPr>
        </p:nvSpPr>
        <p:spPr>
          <a:xfrm>
            <a:off x="658811" y="1687069"/>
            <a:ext cx="4572115" cy="4159250"/>
          </a:xfrm>
        </p:spPr>
        <p:txBody>
          <a:bodyPr/>
          <a:lstStyle/>
          <a:p>
            <a:pPr>
              <a:buFont typeface="Fago Pro" panose="02000506040000020004" pitchFamily="2" charset="0"/>
              <a:buChar char="→"/>
            </a:pPr>
            <a:r>
              <a:rPr lang="en-US" sz="2000" dirty="0"/>
              <a:t>Suitable electric grippers for the applications we follow</a:t>
            </a:r>
          </a:p>
          <a:p>
            <a:pPr>
              <a:buFont typeface="Fago Pro" panose="02000506040000020004" pitchFamily="2" charset="0"/>
              <a:buChar char="→"/>
            </a:pPr>
            <a:endParaRPr lang="en-US" sz="2000" dirty="0"/>
          </a:p>
          <a:p>
            <a:pPr>
              <a:buFont typeface="Fago Pro" panose="02000506040000020004" pitchFamily="2" charset="0"/>
              <a:buChar char="→"/>
            </a:pPr>
            <a:r>
              <a:rPr lang="de-DE" sz="2000" dirty="0"/>
              <a:t>Increased efficiency and synergy between gripper series by a joint electronics and software platform</a:t>
            </a:r>
          </a:p>
          <a:p>
            <a:pPr>
              <a:buFont typeface="Fago Pro" panose="02000506040000020004" pitchFamily="2" charset="0"/>
              <a:buChar char="→"/>
            </a:pPr>
            <a:endParaRPr lang="de-DE" sz="2000" dirty="0"/>
          </a:p>
          <a:p>
            <a:pPr>
              <a:buFont typeface="Fago Pro" panose="02000506040000020004" pitchFamily="2" charset="0"/>
              <a:buChar char="→"/>
            </a:pPr>
            <a:r>
              <a:rPr lang="de-DE" sz="2000" dirty="0"/>
              <a:t>Gripper series with high level of standardization instead of stand-alone solutions</a:t>
            </a:r>
            <a:endParaRPr lang="en-US" sz="2000" dirty="0"/>
          </a:p>
          <a:p>
            <a:pPr>
              <a:buFont typeface="Fago Pro" panose="02000506040000020004" pitchFamily="2" charset="0"/>
              <a:buChar char="→"/>
            </a:pPr>
            <a:endParaRPr lang="en-US" sz="2000" dirty="0"/>
          </a:p>
        </p:txBody>
      </p:sp>
      <p:sp>
        <p:nvSpPr>
          <p:cNvPr id="14" name="Rechteck 13">
            <a:extLst>
              <a:ext uri="{FF2B5EF4-FFF2-40B4-BE49-F238E27FC236}">
                <a16:creationId xmlns:a16="http://schemas.microsoft.com/office/drawing/2014/main" id="{5247B177-E7DA-49EE-9D64-EB8B833E8C07}"/>
              </a:ext>
            </a:extLst>
          </p:cNvPr>
          <p:cNvSpPr/>
          <p:nvPr/>
        </p:nvSpPr>
        <p:spPr>
          <a:xfrm>
            <a:off x="814616" y="5412931"/>
            <a:ext cx="4342606" cy="86677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latin typeface="Fago Pro" panose="02000506040000020004" pitchFamily="50" charset="0"/>
              </a:rPr>
              <a:t>No radical changeover – we do this step by step together with our customers</a:t>
            </a:r>
          </a:p>
        </p:txBody>
      </p:sp>
      <p:pic>
        <p:nvPicPr>
          <p:cNvPr id="7" name="Grafik 6">
            <a:extLst>
              <a:ext uri="{FF2B5EF4-FFF2-40B4-BE49-F238E27FC236}">
                <a16:creationId xmlns:a16="http://schemas.microsoft.com/office/drawing/2014/main" id="{BCDCA6BE-4E4D-4894-A6EE-9EA3FB02FB84}"/>
              </a:ext>
            </a:extLst>
          </p:cNvPr>
          <p:cNvPicPr>
            <a:picLocks noChangeAspect="1"/>
          </p:cNvPicPr>
          <p:nvPr/>
        </p:nvPicPr>
        <p:blipFill rotWithShape="1">
          <a:blip r:embed="rId3"/>
          <a:srcRect b="1552"/>
          <a:stretch/>
        </p:blipFill>
        <p:spPr>
          <a:xfrm>
            <a:off x="5497626" y="1358559"/>
            <a:ext cx="6189661" cy="4816271"/>
          </a:xfrm>
          <a:prstGeom prst="rect">
            <a:avLst/>
          </a:prstGeom>
        </p:spPr>
      </p:pic>
      <p:sp>
        <p:nvSpPr>
          <p:cNvPr id="11" name="Textfeld 10">
            <a:extLst>
              <a:ext uri="{FF2B5EF4-FFF2-40B4-BE49-F238E27FC236}">
                <a16:creationId xmlns:a16="http://schemas.microsoft.com/office/drawing/2014/main" id="{5676EA92-28FB-410F-8755-58220631F683}"/>
              </a:ext>
            </a:extLst>
          </p:cNvPr>
          <p:cNvSpPr txBox="1"/>
          <p:nvPr/>
        </p:nvSpPr>
        <p:spPr>
          <a:xfrm>
            <a:off x="6025554" y="5889467"/>
            <a:ext cx="2884833" cy="276999"/>
          </a:xfrm>
          <a:prstGeom prst="rect">
            <a:avLst/>
          </a:prstGeom>
          <a:noFill/>
        </p:spPr>
        <p:txBody>
          <a:bodyPr wrap="square">
            <a:spAutoFit/>
          </a:bodyPr>
          <a:lstStyle/>
          <a:p>
            <a:r>
              <a:rPr lang="en-US" sz="1200" dirty="0">
                <a:solidFill>
                  <a:schemeClr val="tx2"/>
                </a:solidFill>
                <a:latin typeface="Fago Pro" panose="02000506040000020004" pitchFamily="50" charset="0"/>
              </a:rPr>
              <a:t>Portfolio Strategy Mechatronic Grippers</a:t>
            </a:r>
          </a:p>
        </p:txBody>
      </p:sp>
      <p:sp>
        <p:nvSpPr>
          <p:cNvPr id="8" name="Rechteck 7">
            <a:extLst>
              <a:ext uri="{FF2B5EF4-FFF2-40B4-BE49-F238E27FC236}">
                <a16:creationId xmlns:a16="http://schemas.microsoft.com/office/drawing/2014/main" id="{13CADFBF-DBBC-48ED-B01E-6AB8A172DC12}"/>
              </a:ext>
            </a:extLst>
          </p:cNvPr>
          <p:cNvSpPr/>
          <p:nvPr/>
        </p:nvSpPr>
        <p:spPr>
          <a:xfrm>
            <a:off x="8353424" y="3058199"/>
            <a:ext cx="1228725" cy="2000250"/>
          </a:xfrm>
          <a:prstGeom prst="rect">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400" b="1" dirty="0"/>
              <a:t>EGU</a:t>
            </a:r>
            <a:br>
              <a:rPr lang="de-DE" sz="1400" dirty="0"/>
            </a:br>
            <a:r>
              <a:rPr lang="de-DE" sz="1400" dirty="0"/>
              <a:t>150 – 3000 N</a:t>
            </a:r>
            <a:endParaRPr lang="en-US" sz="1400" dirty="0"/>
          </a:p>
        </p:txBody>
      </p:sp>
      <p:sp>
        <p:nvSpPr>
          <p:cNvPr id="13" name="Textfeld 12">
            <a:extLst>
              <a:ext uri="{FF2B5EF4-FFF2-40B4-BE49-F238E27FC236}">
                <a16:creationId xmlns:a16="http://schemas.microsoft.com/office/drawing/2014/main" id="{47E9F1FF-626B-48BB-B60F-8BE1E2D7AFAC}"/>
              </a:ext>
            </a:extLst>
          </p:cNvPr>
          <p:cNvSpPr txBox="1"/>
          <p:nvPr/>
        </p:nvSpPr>
        <p:spPr>
          <a:xfrm>
            <a:off x="9763125" y="6000692"/>
            <a:ext cx="1924162" cy="259132"/>
          </a:xfrm>
          <a:prstGeom prst="rect">
            <a:avLst/>
          </a:prstGeom>
          <a:solidFill>
            <a:schemeClr val="bg1"/>
          </a:solidFill>
        </p:spPr>
        <p:txBody>
          <a:bodyPr wrap="none" lIns="0" tIns="0" rIns="0" bIns="0" rtlCol="0">
            <a:noAutofit/>
          </a:bodyPr>
          <a:lstStyle/>
          <a:p>
            <a:pPr marR="0" algn="ctr" defTabSz="914400" rtl="0" eaLnBrk="1" fontAlgn="auto" latinLnBrk="0" hangingPunct="1">
              <a:lnSpc>
                <a:spcPct val="90000"/>
              </a:lnSpc>
              <a:spcBef>
                <a:spcPts val="300"/>
              </a:spcBef>
              <a:spcAft>
                <a:spcPts val="0"/>
              </a:spcAft>
              <a:buClr>
                <a:srgbClr val="009EE0"/>
              </a:buClr>
              <a:buSzTx/>
              <a:tabLst/>
            </a:pPr>
            <a:r>
              <a:rPr lang="de-DE" sz="1200" b="1" dirty="0">
                <a:solidFill>
                  <a:srgbClr val="00AEEF"/>
                </a:solidFill>
              </a:rPr>
              <a:t>Stroke per jaw [mm]</a:t>
            </a:r>
            <a:endParaRPr lang="en-US" sz="1200" b="1" dirty="0">
              <a:solidFill>
                <a:srgbClr val="00AEEF"/>
              </a:solidFill>
            </a:endParaRPr>
          </a:p>
        </p:txBody>
      </p:sp>
      <p:sp>
        <p:nvSpPr>
          <p:cNvPr id="16" name="Textfeld 15">
            <a:extLst>
              <a:ext uri="{FF2B5EF4-FFF2-40B4-BE49-F238E27FC236}">
                <a16:creationId xmlns:a16="http://schemas.microsoft.com/office/drawing/2014/main" id="{3D439A95-C947-4361-94FF-3224E81C2745}"/>
              </a:ext>
            </a:extLst>
          </p:cNvPr>
          <p:cNvSpPr txBox="1"/>
          <p:nvPr/>
        </p:nvSpPr>
        <p:spPr>
          <a:xfrm rot="16200000">
            <a:off x="4700715" y="2106080"/>
            <a:ext cx="1924162" cy="259132"/>
          </a:xfrm>
          <a:prstGeom prst="rect">
            <a:avLst/>
          </a:prstGeom>
          <a:solidFill>
            <a:schemeClr val="bg1"/>
          </a:solidFill>
        </p:spPr>
        <p:txBody>
          <a:bodyPr wrap="none" lIns="0" tIns="0" rIns="0" bIns="0" rtlCol="0">
            <a:noAutofit/>
          </a:bodyPr>
          <a:lstStyle/>
          <a:p>
            <a:pPr marR="0" algn="ctr" defTabSz="914400" rtl="0" eaLnBrk="1" fontAlgn="auto" latinLnBrk="0" hangingPunct="1">
              <a:lnSpc>
                <a:spcPct val="90000"/>
              </a:lnSpc>
              <a:spcBef>
                <a:spcPts val="300"/>
              </a:spcBef>
              <a:spcAft>
                <a:spcPts val="0"/>
              </a:spcAft>
              <a:buClr>
                <a:srgbClr val="009EE0"/>
              </a:buClr>
              <a:buSzTx/>
              <a:tabLst/>
            </a:pPr>
            <a:r>
              <a:rPr lang="de-DE" sz="1200" b="1" dirty="0">
                <a:solidFill>
                  <a:srgbClr val="00AEEF"/>
                </a:solidFill>
              </a:rPr>
              <a:t>Gripping force [N]</a:t>
            </a:r>
            <a:endParaRPr lang="en-US" sz="1200" b="1" dirty="0">
              <a:solidFill>
                <a:srgbClr val="00AEEF"/>
              </a:solidFill>
            </a:endParaRPr>
          </a:p>
        </p:txBody>
      </p:sp>
      <p:grpSp>
        <p:nvGrpSpPr>
          <p:cNvPr id="15" name="Gruppieren 14">
            <a:extLst>
              <a:ext uri="{FF2B5EF4-FFF2-40B4-BE49-F238E27FC236}">
                <a16:creationId xmlns:a16="http://schemas.microsoft.com/office/drawing/2014/main" id="{D4749B89-C6D7-46C6-95A3-B4E58033F02E}"/>
              </a:ext>
            </a:extLst>
          </p:cNvPr>
          <p:cNvGrpSpPr/>
          <p:nvPr/>
        </p:nvGrpSpPr>
        <p:grpSpPr>
          <a:xfrm>
            <a:off x="8353424" y="2815120"/>
            <a:ext cx="707231" cy="200582"/>
            <a:chOff x="8427245" y="3133725"/>
            <a:chExt cx="707231" cy="200582"/>
          </a:xfrm>
        </p:grpSpPr>
        <p:sp>
          <p:nvSpPr>
            <p:cNvPr id="10" name="Rechteck 9">
              <a:extLst>
                <a:ext uri="{FF2B5EF4-FFF2-40B4-BE49-F238E27FC236}">
                  <a16:creationId xmlns:a16="http://schemas.microsoft.com/office/drawing/2014/main" id="{BF7B5855-B4D7-40B8-A594-1C3D5ED87960}"/>
                </a:ext>
              </a:extLst>
            </p:cNvPr>
            <p:cNvSpPr/>
            <p:nvPr/>
          </p:nvSpPr>
          <p:spPr>
            <a:xfrm>
              <a:off x="8427245" y="3133725"/>
              <a:ext cx="521494" cy="200579"/>
            </a:xfrm>
            <a:prstGeom prst="rect">
              <a:avLst/>
            </a:prstGeom>
            <a:solidFill>
              <a:srgbClr val="BCC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de-DE" sz="1400" dirty="0"/>
                <a:t>NEW</a:t>
              </a:r>
              <a:endParaRPr lang="en-US" sz="1400" dirty="0"/>
            </a:p>
          </p:txBody>
        </p:sp>
        <p:sp>
          <p:nvSpPr>
            <p:cNvPr id="12" name="Gleichschenkliges Dreieck 11">
              <a:extLst>
                <a:ext uri="{FF2B5EF4-FFF2-40B4-BE49-F238E27FC236}">
                  <a16:creationId xmlns:a16="http://schemas.microsoft.com/office/drawing/2014/main" id="{0AD18AB3-AB50-49C6-8048-A5DA86409B9B}"/>
                </a:ext>
              </a:extLst>
            </p:cNvPr>
            <p:cNvSpPr/>
            <p:nvPr/>
          </p:nvSpPr>
          <p:spPr>
            <a:xfrm rot="5400000">
              <a:off x="8941318" y="3141148"/>
              <a:ext cx="200580" cy="185737"/>
            </a:xfrm>
            <a:prstGeom prst="triangle">
              <a:avLst>
                <a:gd name="adj" fmla="val 0"/>
              </a:avLst>
            </a:prstGeom>
            <a:solidFill>
              <a:srgbClr val="BCC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0" name="Gruppieren 19">
            <a:extLst>
              <a:ext uri="{FF2B5EF4-FFF2-40B4-BE49-F238E27FC236}">
                <a16:creationId xmlns:a16="http://schemas.microsoft.com/office/drawing/2014/main" id="{D1CBBBEC-EA79-4DCB-8568-16BC9156989D}"/>
              </a:ext>
            </a:extLst>
          </p:cNvPr>
          <p:cNvGrpSpPr/>
          <p:nvPr/>
        </p:nvGrpSpPr>
        <p:grpSpPr>
          <a:xfrm>
            <a:off x="7205663" y="4192033"/>
            <a:ext cx="707231" cy="200582"/>
            <a:chOff x="8427245" y="3133725"/>
            <a:chExt cx="707231" cy="200582"/>
          </a:xfrm>
        </p:grpSpPr>
        <p:sp>
          <p:nvSpPr>
            <p:cNvPr id="21" name="Rechteck 20">
              <a:extLst>
                <a:ext uri="{FF2B5EF4-FFF2-40B4-BE49-F238E27FC236}">
                  <a16:creationId xmlns:a16="http://schemas.microsoft.com/office/drawing/2014/main" id="{6A1AC824-D562-4054-A289-3023B5FA77A4}"/>
                </a:ext>
              </a:extLst>
            </p:cNvPr>
            <p:cNvSpPr/>
            <p:nvPr/>
          </p:nvSpPr>
          <p:spPr>
            <a:xfrm>
              <a:off x="8427245" y="3133725"/>
              <a:ext cx="521494" cy="200579"/>
            </a:xfrm>
            <a:prstGeom prst="rect">
              <a:avLst/>
            </a:prstGeom>
            <a:solidFill>
              <a:srgbClr val="BCC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de-DE" sz="1400" dirty="0"/>
                <a:t>NEW</a:t>
              </a:r>
              <a:endParaRPr lang="en-US" sz="1400" dirty="0"/>
            </a:p>
          </p:txBody>
        </p:sp>
        <p:sp>
          <p:nvSpPr>
            <p:cNvPr id="22" name="Gleichschenkliges Dreieck 21">
              <a:extLst>
                <a:ext uri="{FF2B5EF4-FFF2-40B4-BE49-F238E27FC236}">
                  <a16:creationId xmlns:a16="http://schemas.microsoft.com/office/drawing/2014/main" id="{9895077B-BD04-40BF-99F3-6F8D26A8C834}"/>
                </a:ext>
              </a:extLst>
            </p:cNvPr>
            <p:cNvSpPr/>
            <p:nvPr/>
          </p:nvSpPr>
          <p:spPr>
            <a:xfrm rot="5400000">
              <a:off x="8941318" y="3141148"/>
              <a:ext cx="200580" cy="185737"/>
            </a:xfrm>
            <a:prstGeom prst="triangle">
              <a:avLst>
                <a:gd name="adj" fmla="val 0"/>
              </a:avLst>
            </a:prstGeom>
            <a:solidFill>
              <a:srgbClr val="BCC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3" name="Gruppieren 22">
            <a:extLst>
              <a:ext uri="{FF2B5EF4-FFF2-40B4-BE49-F238E27FC236}">
                <a16:creationId xmlns:a16="http://schemas.microsoft.com/office/drawing/2014/main" id="{3AAEFE70-EF9F-41D9-8ED6-96833E01D141}"/>
              </a:ext>
            </a:extLst>
          </p:cNvPr>
          <p:cNvGrpSpPr/>
          <p:nvPr/>
        </p:nvGrpSpPr>
        <p:grpSpPr>
          <a:xfrm>
            <a:off x="9862740" y="1273565"/>
            <a:ext cx="707231" cy="200582"/>
            <a:chOff x="8427245" y="3133725"/>
            <a:chExt cx="707231" cy="200582"/>
          </a:xfrm>
        </p:grpSpPr>
        <p:sp>
          <p:nvSpPr>
            <p:cNvPr id="24" name="Rechteck 23">
              <a:extLst>
                <a:ext uri="{FF2B5EF4-FFF2-40B4-BE49-F238E27FC236}">
                  <a16:creationId xmlns:a16="http://schemas.microsoft.com/office/drawing/2014/main" id="{9175BBEB-7855-483A-B6C2-517CD434F9EC}"/>
                </a:ext>
              </a:extLst>
            </p:cNvPr>
            <p:cNvSpPr/>
            <p:nvPr/>
          </p:nvSpPr>
          <p:spPr>
            <a:xfrm>
              <a:off x="8427245" y="3133725"/>
              <a:ext cx="521494" cy="200579"/>
            </a:xfrm>
            <a:prstGeom prst="rect">
              <a:avLst/>
            </a:prstGeom>
            <a:solidFill>
              <a:srgbClr val="BCC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de-DE" sz="1400" dirty="0"/>
                <a:t>NEW</a:t>
              </a:r>
              <a:endParaRPr lang="en-US" sz="1400" dirty="0"/>
            </a:p>
          </p:txBody>
        </p:sp>
        <p:sp>
          <p:nvSpPr>
            <p:cNvPr id="25" name="Gleichschenkliges Dreieck 24">
              <a:extLst>
                <a:ext uri="{FF2B5EF4-FFF2-40B4-BE49-F238E27FC236}">
                  <a16:creationId xmlns:a16="http://schemas.microsoft.com/office/drawing/2014/main" id="{EF519813-273A-47A6-9954-7D07AAB39791}"/>
                </a:ext>
              </a:extLst>
            </p:cNvPr>
            <p:cNvSpPr/>
            <p:nvPr/>
          </p:nvSpPr>
          <p:spPr>
            <a:xfrm rot="5400000">
              <a:off x="8941318" y="3141148"/>
              <a:ext cx="200580" cy="185737"/>
            </a:xfrm>
            <a:prstGeom prst="triangle">
              <a:avLst>
                <a:gd name="adj" fmla="val 0"/>
              </a:avLst>
            </a:prstGeom>
            <a:solidFill>
              <a:srgbClr val="BCC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7664707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 name="Grafik 6">
            <a:extLst>
              <a:ext uri="{FF2B5EF4-FFF2-40B4-BE49-F238E27FC236}">
                <a16:creationId xmlns:a16="http://schemas.microsoft.com/office/drawing/2014/main" id="{9E6FD73F-AA48-4065-AA6D-2E80667323DC}"/>
              </a:ext>
            </a:extLst>
          </p:cNvPr>
          <p:cNvSpPr/>
          <p:nvPr/>
        </p:nvSpPr>
        <p:spPr>
          <a:xfrm>
            <a:off x="580021" y="1438658"/>
            <a:ext cx="5597346" cy="3980683"/>
          </a:xfrm>
          <a:custGeom>
            <a:avLst/>
            <a:gdLst>
              <a:gd name="connsiteX0" fmla="*/ 0 w 2717996"/>
              <a:gd name="connsiteY0" fmla="*/ 0 h 1655292"/>
              <a:gd name="connsiteX1" fmla="*/ 0 w 2717996"/>
              <a:gd name="connsiteY1" fmla="*/ 1655293 h 1655292"/>
              <a:gd name="connsiteX2" fmla="*/ 2220925 w 2717996"/>
              <a:gd name="connsiteY2" fmla="*/ 1655293 h 1655292"/>
              <a:gd name="connsiteX3" fmla="*/ 2717997 w 2717996"/>
              <a:gd name="connsiteY3" fmla="*/ 1394279 h 1655292"/>
              <a:gd name="connsiteX4" fmla="*/ 2717997 w 2717996"/>
              <a:gd name="connsiteY4" fmla="*/ 0 h 16552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17996" h="1655292">
                <a:moveTo>
                  <a:pt x="0" y="0"/>
                </a:moveTo>
                <a:lnTo>
                  <a:pt x="0" y="1655293"/>
                </a:lnTo>
                <a:lnTo>
                  <a:pt x="2220925" y="1655293"/>
                </a:lnTo>
                <a:lnTo>
                  <a:pt x="2717997" y="1394279"/>
                </a:lnTo>
                <a:lnTo>
                  <a:pt x="2717997" y="0"/>
                </a:lnTo>
                <a:close/>
              </a:path>
            </a:pathLst>
          </a:custGeom>
          <a:solidFill>
            <a:schemeClr val="bg2"/>
          </a:solidFill>
          <a:ln w="9525" cap="flat">
            <a:noFill/>
            <a:prstDash val="solid"/>
            <a:miter/>
          </a:ln>
        </p:spPr>
        <p:txBody>
          <a:bodyPr rtlCol="0" anchor="ctr"/>
          <a:lstStyle/>
          <a:p>
            <a:endParaRPr lang="de-DE" dirty="0">
              <a:latin typeface="Fago Pro" panose="02000506040000020004" pitchFamily="50" charset="0"/>
            </a:endParaRPr>
          </a:p>
        </p:txBody>
      </p:sp>
      <p:sp>
        <p:nvSpPr>
          <p:cNvPr id="2" name="Titel 1">
            <a:extLst>
              <a:ext uri="{FF2B5EF4-FFF2-40B4-BE49-F238E27FC236}">
                <a16:creationId xmlns:a16="http://schemas.microsoft.com/office/drawing/2014/main" id="{CA044997-E97D-47B6-8864-536D5D9E1108}"/>
              </a:ext>
            </a:extLst>
          </p:cNvPr>
          <p:cNvSpPr>
            <a:spLocks noGrp="1"/>
          </p:cNvSpPr>
          <p:nvPr>
            <p:ph type="title"/>
          </p:nvPr>
        </p:nvSpPr>
        <p:spPr/>
        <p:txBody>
          <a:bodyPr/>
          <a:lstStyle/>
          <a:p>
            <a:r>
              <a:rPr lang="en-US" dirty="0"/>
              <a:t>What is our strategy?</a:t>
            </a:r>
          </a:p>
        </p:txBody>
      </p:sp>
      <p:sp>
        <p:nvSpPr>
          <p:cNvPr id="3" name="Foliennummernplatzhalter 2">
            <a:extLst>
              <a:ext uri="{FF2B5EF4-FFF2-40B4-BE49-F238E27FC236}">
                <a16:creationId xmlns:a16="http://schemas.microsoft.com/office/drawing/2014/main" id="{42908165-98A0-4311-8F94-357D7DCB9A12}"/>
              </a:ext>
            </a:extLst>
          </p:cNvPr>
          <p:cNvSpPr>
            <a:spLocks noGrp="1"/>
          </p:cNvSpPr>
          <p:nvPr>
            <p:ph type="sldNum" sz="quarter" idx="10"/>
          </p:nvPr>
        </p:nvSpPr>
        <p:spPr/>
        <p:txBody>
          <a:bodyPr/>
          <a:lstStyle/>
          <a:p>
            <a:fld id="{73F7D4EC-FAF2-48D2-B8E5-457915FC50F3}" type="slidenum">
              <a:rPr lang="de-DE" smtClean="0"/>
              <a:pPr/>
              <a:t>7</a:t>
            </a:fld>
            <a:endParaRPr lang="de-DE" dirty="0"/>
          </a:p>
        </p:txBody>
      </p:sp>
      <p:sp>
        <p:nvSpPr>
          <p:cNvPr id="4" name="Textplatzhalter 3">
            <a:extLst>
              <a:ext uri="{FF2B5EF4-FFF2-40B4-BE49-F238E27FC236}">
                <a16:creationId xmlns:a16="http://schemas.microsoft.com/office/drawing/2014/main" id="{4FE777ED-B419-4D7B-B382-FDB330240458}"/>
              </a:ext>
            </a:extLst>
          </p:cNvPr>
          <p:cNvSpPr>
            <a:spLocks noGrp="1"/>
          </p:cNvSpPr>
          <p:nvPr>
            <p:ph type="body" sz="quarter" idx="11"/>
          </p:nvPr>
        </p:nvSpPr>
        <p:spPr/>
        <p:txBody>
          <a:bodyPr/>
          <a:lstStyle/>
          <a:p>
            <a:r>
              <a:rPr lang="en-US" dirty="0"/>
              <a:t>Product Training EGU &amp; EGK</a:t>
            </a:r>
          </a:p>
          <a:p>
            <a:endParaRPr lang="en-US" dirty="0"/>
          </a:p>
        </p:txBody>
      </p:sp>
      <p:sp>
        <p:nvSpPr>
          <p:cNvPr id="13" name="Textplatzhalter 4">
            <a:extLst>
              <a:ext uri="{FF2B5EF4-FFF2-40B4-BE49-F238E27FC236}">
                <a16:creationId xmlns:a16="http://schemas.microsoft.com/office/drawing/2014/main" id="{40C96F05-3383-4E2B-801D-684CC764AEFA}"/>
              </a:ext>
            </a:extLst>
          </p:cNvPr>
          <p:cNvSpPr txBox="1">
            <a:spLocks/>
          </p:cNvSpPr>
          <p:nvPr/>
        </p:nvSpPr>
        <p:spPr>
          <a:xfrm>
            <a:off x="740049" y="4026036"/>
            <a:ext cx="5313172" cy="257858"/>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de-DE" sz="1600" dirty="0">
                <a:solidFill>
                  <a:schemeClr val="bg1"/>
                </a:solidFill>
              </a:rPr>
              <a:t>Short stroke grippers with integrated electronics (e.g. EGP)</a:t>
            </a:r>
            <a:endParaRPr lang="en-US" sz="1600" dirty="0">
              <a:solidFill>
                <a:schemeClr val="bg1"/>
              </a:solidFill>
            </a:endParaRPr>
          </a:p>
        </p:txBody>
      </p:sp>
      <p:sp>
        <p:nvSpPr>
          <p:cNvPr id="14" name="Textplatzhalter 4">
            <a:extLst>
              <a:ext uri="{FF2B5EF4-FFF2-40B4-BE49-F238E27FC236}">
                <a16:creationId xmlns:a16="http://schemas.microsoft.com/office/drawing/2014/main" id="{66F173D6-F86D-41EA-97EC-3AFC276BEAAD}"/>
              </a:ext>
            </a:extLst>
          </p:cNvPr>
          <p:cNvSpPr txBox="1">
            <a:spLocks/>
          </p:cNvSpPr>
          <p:nvPr/>
        </p:nvSpPr>
        <p:spPr>
          <a:xfrm>
            <a:off x="986884" y="1688028"/>
            <a:ext cx="4819502" cy="422247"/>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de-DE" sz="2400" b="1" dirty="0">
                <a:solidFill>
                  <a:schemeClr val="bg1"/>
                </a:solidFill>
              </a:rPr>
              <a:t>Communction Interface Strategy</a:t>
            </a:r>
            <a:endParaRPr lang="en-US" sz="2400" b="1" dirty="0">
              <a:solidFill>
                <a:schemeClr val="bg1"/>
              </a:solidFill>
            </a:endParaRPr>
          </a:p>
        </p:txBody>
      </p:sp>
      <p:sp>
        <p:nvSpPr>
          <p:cNvPr id="15" name="Textplatzhalter 4">
            <a:extLst>
              <a:ext uri="{FF2B5EF4-FFF2-40B4-BE49-F238E27FC236}">
                <a16:creationId xmlns:a16="http://schemas.microsoft.com/office/drawing/2014/main" id="{ADF9888D-1466-4310-ABF9-184714A56C0D}"/>
              </a:ext>
            </a:extLst>
          </p:cNvPr>
          <p:cNvSpPr txBox="1">
            <a:spLocks/>
          </p:cNvSpPr>
          <p:nvPr/>
        </p:nvSpPr>
        <p:spPr>
          <a:xfrm>
            <a:off x="740049" y="2376170"/>
            <a:ext cx="5567672" cy="257858"/>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de-DE" sz="1600" dirty="0">
                <a:solidFill>
                  <a:schemeClr val="bg1"/>
                </a:solidFill>
              </a:rPr>
              <a:t>Long stroke grippers with integrated electronics (e.g. EGU)</a:t>
            </a:r>
            <a:endParaRPr lang="en-US" sz="1600" dirty="0">
              <a:solidFill>
                <a:schemeClr val="bg1"/>
              </a:solidFill>
            </a:endParaRPr>
          </a:p>
        </p:txBody>
      </p:sp>
      <p:pic>
        <p:nvPicPr>
          <p:cNvPr id="16" name="Grafik 15">
            <a:extLst>
              <a:ext uri="{FF2B5EF4-FFF2-40B4-BE49-F238E27FC236}">
                <a16:creationId xmlns:a16="http://schemas.microsoft.com/office/drawing/2014/main" id="{06CE68D3-403E-42B9-9F04-360C82A7D922}"/>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6612" b="91736" l="6723" r="94118">
                        <a14:foregroundMark x1="49580" y1="23140" x2="50420" y2="60331"/>
                        <a14:foregroundMark x1="54622" y1="90909" x2="45378" y2="91736"/>
                        <a14:foregroundMark x1="7563" y1="55372" x2="7563" y2="54545"/>
                        <a14:foregroundMark x1="90756" y1="54545" x2="90756" y2="43802"/>
                        <a14:foregroundMark x1="56303" y1="6612" x2="39496" y2="6612"/>
                        <a14:foregroundMark x1="94118" y1="47934" x2="94118" y2="52066"/>
                        <a14:foregroundMark x1="63866" y1="50413" x2="33613" y2="51240"/>
                        <a14:foregroundMark x1="45378" y1="30579" x2="42017" y2="66942"/>
                      </a14:backgroundRemoval>
                    </a14:imgEffect>
                  </a14:imgLayer>
                </a14:imgProps>
              </a:ext>
            </a:extLst>
          </a:blip>
          <a:stretch>
            <a:fillRect/>
          </a:stretch>
        </p:blipFill>
        <p:spPr>
          <a:xfrm>
            <a:off x="6605546" y="1772278"/>
            <a:ext cx="271541" cy="276105"/>
          </a:xfrm>
          <a:prstGeom prst="rect">
            <a:avLst/>
          </a:prstGeom>
        </p:spPr>
      </p:pic>
      <p:sp>
        <p:nvSpPr>
          <p:cNvPr id="17" name="Textfeld 16">
            <a:extLst>
              <a:ext uri="{FF2B5EF4-FFF2-40B4-BE49-F238E27FC236}">
                <a16:creationId xmlns:a16="http://schemas.microsoft.com/office/drawing/2014/main" id="{63BE1E14-5CD4-476C-8094-FEC56DDEA4D3}"/>
              </a:ext>
            </a:extLst>
          </p:cNvPr>
          <p:cNvSpPr txBox="1"/>
          <p:nvPr/>
        </p:nvSpPr>
        <p:spPr>
          <a:xfrm>
            <a:off x="6850852" y="1760769"/>
            <a:ext cx="4488005" cy="307777"/>
          </a:xfrm>
          <a:prstGeom prst="rect">
            <a:avLst/>
          </a:prstGeom>
          <a:noFill/>
        </p:spPr>
        <p:txBody>
          <a:bodyPr wrap="square">
            <a:spAutoFit/>
          </a:bodyPr>
          <a:lstStyle/>
          <a:p>
            <a:r>
              <a:rPr lang="de-DE" sz="1400" b="1" dirty="0">
                <a:solidFill>
                  <a:schemeClr val="tx2"/>
                </a:solidFill>
                <a:latin typeface="Fago Pro" panose="02000506040000020004" pitchFamily="50" charset="0"/>
              </a:rPr>
              <a:t>Industrial Ethernet (PROFINET, EtherNet/IP EtherCAT)</a:t>
            </a:r>
            <a:endParaRPr lang="en-US" sz="1400" b="1" dirty="0"/>
          </a:p>
        </p:txBody>
      </p:sp>
      <p:sp>
        <p:nvSpPr>
          <p:cNvPr id="18" name="Textfeld 17">
            <a:extLst>
              <a:ext uri="{FF2B5EF4-FFF2-40B4-BE49-F238E27FC236}">
                <a16:creationId xmlns:a16="http://schemas.microsoft.com/office/drawing/2014/main" id="{95497623-D33F-4738-8CE6-E157E345CB1D}"/>
              </a:ext>
            </a:extLst>
          </p:cNvPr>
          <p:cNvSpPr txBox="1"/>
          <p:nvPr/>
        </p:nvSpPr>
        <p:spPr>
          <a:xfrm>
            <a:off x="6850853" y="2043011"/>
            <a:ext cx="4733310" cy="738664"/>
          </a:xfrm>
          <a:prstGeom prst="rect">
            <a:avLst/>
          </a:prstGeom>
          <a:noFill/>
        </p:spPr>
        <p:txBody>
          <a:bodyPr wrap="square">
            <a:spAutoFit/>
          </a:bodyPr>
          <a:lstStyle/>
          <a:p>
            <a:pPr marL="0" indent="0">
              <a:buNone/>
            </a:pPr>
            <a:r>
              <a:rPr lang="en-US" sz="1400" dirty="0">
                <a:solidFill>
                  <a:schemeClr val="tx2"/>
                </a:solidFill>
                <a:latin typeface="Fago Pro" panose="02000506040000020004" pitchFamily="50" charset="0"/>
              </a:rPr>
              <a:t>Enables direct integration into the control environment of leading PLC (Siemens, AllenBradley, Beckhoff) and robot manufacturers (ABB, Yaskawa) on the market.</a:t>
            </a:r>
            <a:endParaRPr lang="de-DE" sz="1400" dirty="0">
              <a:solidFill>
                <a:schemeClr val="tx2"/>
              </a:solidFill>
              <a:latin typeface="Fago Pro" panose="02000506040000020004" pitchFamily="50" charset="0"/>
            </a:endParaRPr>
          </a:p>
        </p:txBody>
      </p:sp>
      <p:pic>
        <p:nvPicPr>
          <p:cNvPr id="39" name="Grafik 38">
            <a:extLst>
              <a:ext uri="{FF2B5EF4-FFF2-40B4-BE49-F238E27FC236}">
                <a16:creationId xmlns:a16="http://schemas.microsoft.com/office/drawing/2014/main" id="{D724D7BE-E6F2-42ED-B2B3-55E09085D8A2}"/>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6612" b="91736" l="6723" r="94118">
                        <a14:foregroundMark x1="49580" y1="23140" x2="50420" y2="60331"/>
                        <a14:foregroundMark x1="54622" y1="90909" x2="45378" y2="91736"/>
                        <a14:foregroundMark x1="7563" y1="55372" x2="7563" y2="54545"/>
                        <a14:foregroundMark x1="90756" y1="54545" x2="90756" y2="43802"/>
                        <a14:foregroundMark x1="56303" y1="6612" x2="39496" y2="6612"/>
                        <a14:foregroundMark x1="94118" y1="47934" x2="94118" y2="52066"/>
                        <a14:foregroundMark x1="63866" y1="50413" x2="33613" y2="51240"/>
                        <a14:foregroundMark x1="45378" y1="30579" x2="42017" y2="66942"/>
                      </a14:backgroundRemoval>
                    </a14:imgEffect>
                  </a14:imgLayer>
                </a14:imgProps>
              </a:ext>
            </a:extLst>
          </a:blip>
          <a:stretch>
            <a:fillRect/>
          </a:stretch>
        </p:blipFill>
        <p:spPr>
          <a:xfrm>
            <a:off x="6600229" y="2874308"/>
            <a:ext cx="271541" cy="276105"/>
          </a:xfrm>
          <a:prstGeom prst="rect">
            <a:avLst/>
          </a:prstGeom>
        </p:spPr>
      </p:pic>
      <p:sp>
        <p:nvSpPr>
          <p:cNvPr id="40" name="Textfeld 39">
            <a:extLst>
              <a:ext uri="{FF2B5EF4-FFF2-40B4-BE49-F238E27FC236}">
                <a16:creationId xmlns:a16="http://schemas.microsoft.com/office/drawing/2014/main" id="{9A27F987-F384-4957-9615-48A4CBB9143E}"/>
              </a:ext>
            </a:extLst>
          </p:cNvPr>
          <p:cNvSpPr txBox="1"/>
          <p:nvPr/>
        </p:nvSpPr>
        <p:spPr>
          <a:xfrm>
            <a:off x="6845536" y="2862799"/>
            <a:ext cx="2366884" cy="307777"/>
          </a:xfrm>
          <a:prstGeom prst="rect">
            <a:avLst/>
          </a:prstGeom>
          <a:noFill/>
        </p:spPr>
        <p:txBody>
          <a:bodyPr wrap="square">
            <a:spAutoFit/>
          </a:bodyPr>
          <a:lstStyle/>
          <a:p>
            <a:r>
              <a:rPr lang="de-DE" sz="1400" b="1" dirty="0">
                <a:solidFill>
                  <a:schemeClr val="tx2"/>
                </a:solidFill>
                <a:latin typeface="Fago Pro" panose="02000506040000020004" pitchFamily="50" charset="0"/>
              </a:rPr>
              <a:t>Modbus RTU</a:t>
            </a:r>
            <a:endParaRPr lang="en-US" sz="1400" b="1" dirty="0"/>
          </a:p>
        </p:txBody>
      </p:sp>
      <p:sp>
        <p:nvSpPr>
          <p:cNvPr id="41" name="Textfeld 40">
            <a:extLst>
              <a:ext uri="{FF2B5EF4-FFF2-40B4-BE49-F238E27FC236}">
                <a16:creationId xmlns:a16="http://schemas.microsoft.com/office/drawing/2014/main" id="{A2671B81-50A7-4E81-B10F-F8F80D4ACF3F}"/>
              </a:ext>
            </a:extLst>
          </p:cNvPr>
          <p:cNvSpPr txBox="1"/>
          <p:nvPr/>
        </p:nvSpPr>
        <p:spPr>
          <a:xfrm>
            <a:off x="6845535" y="3140071"/>
            <a:ext cx="4698839" cy="738664"/>
          </a:xfrm>
          <a:prstGeom prst="rect">
            <a:avLst/>
          </a:prstGeom>
          <a:noFill/>
        </p:spPr>
        <p:txBody>
          <a:bodyPr wrap="square">
            <a:spAutoFit/>
          </a:bodyPr>
          <a:lstStyle/>
          <a:p>
            <a:pPr marL="0" indent="0">
              <a:buNone/>
            </a:pPr>
            <a:r>
              <a:rPr lang="en-US" sz="1400" dirty="0">
                <a:solidFill>
                  <a:schemeClr val="tx2"/>
                </a:solidFill>
                <a:latin typeface="Fago Pro" panose="02000506040000020004" pitchFamily="50" charset="0"/>
              </a:rPr>
              <a:t>The gripper can be connected to the tool flange of leading robot manufacturers (e.g. UR, FANUC CRX) without external cable routing.</a:t>
            </a:r>
            <a:endParaRPr lang="de-DE" sz="1400" dirty="0">
              <a:solidFill>
                <a:schemeClr val="tx2"/>
              </a:solidFill>
              <a:latin typeface="Fago Pro" panose="02000506040000020004" pitchFamily="50" charset="0"/>
            </a:endParaRPr>
          </a:p>
        </p:txBody>
      </p:sp>
      <p:pic>
        <p:nvPicPr>
          <p:cNvPr id="42" name="Grafik 41">
            <a:extLst>
              <a:ext uri="{FF2B5EF4-FFF2-40B4-BE49-F238E27FC236}">
                <a16:creationId xmlns:a16="http://schemas.microsoft.com/office/drawing/2014/main" id="{0EFCDFEB-FD1A-408C-A52E-300223ACC26A}"/>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6612" b="91736" l="6723" r="94118">
                        <a14:foregroundMark x1="49580" y1="23140" x2="50420" y2="60331"/>
                        <a14:foregroundMark x1="54622" y1="90909" x2="45378" y2="91736"/>
                        <a14:foregroundMark x1="7563" y1="55372" x2="7563" y2="54545"/>
                        <a14:foregroundMark x1="90756" y1="54545" x2="90756" y2="43802"/>
                        <a14:foregroundMark x1="56303" y1="6612" x2="39496" y2="6612"/>
                        <a14:foregroundMark x1="94118" y1="47934" x2="94118" y2="52066"/>
                        <a14:foregroundMark x1="63866" y1="50413" x2="33613" y2="51240"/>
                        <a14:foregroundMark x1="45378" y1="30579" x2="42017" y2="66942"/>
                      </a14:backgroundRemoval>
                    </a14:imgEffect>
                  </a14:imgLayer>
                </a14:imgProps>
              </a:ext>
            </a:extLst>
          </a:blip>
          <a:stretch>
            <a:fillRect/>
          </a:stretch>
        </p:blipFill>
        <p:spPr>
          <a:xfrm>
            <a:off x="6607610" y="3941976"/>
            <a:ext cx="271541" cy="276105"/>
          </a:xfrm>
          <a:prstGeom prst="rect">
            <a:avLst/>
          </a:prstGeom>
        </p:spPr>
      </p:pic>
      <p:sp>
        <p:nvSpPr>
          <p:cNvPr id="43" name="Textfeld 42">
            <a:extLst>
              <a:ext uri="{FF2B5EF4-FFF2-40B4-BE49-F238E27FC236}">
                <a16:creationId xmlns:a16="http://schemas.microsoft.com/office/drawing/2014/main" id="{11DAE5D5-2376-48CF-BD0B-8D276ABF61DE}"/>
              </a:ext>
            </a:extLst>
          </p:cNvPr>
          <p:cNvSpPr txBox="1"/>
          <p:nvPr/>
        </p:nvSpPr>
        <p:spPr>
          <a:xfrm>
            <a:off x="6852917" y="3930467"/>
            <a:ext cx="2366884" cy="307777"/>
          </a:xfrm>
          <a:prstGeom prst="rect">
            <a:avLst/>
          </a:prstGeom>
          <a:noFill/>
        </p:spPr>
        <p:txBody>
          <a:bodyPr wrap="square">
            <a:spAutoFit/>
          </a:bodyPr>
          <a:lstStyle/>
          <a:p>
            <a:r>
              <a:rPr lang="de-DE" sz="1400" b="1" dirty="0">
                <a:solidFill>
                  <a:schemeClr val="tx2"/>
                </a:solidFill>
                <a:latin typeface="Fago Pro" panose="02000506040000020004" pitchFamily="50" charset="0"/>
              </a:rPr>
              <a:t>IO-Link</a:t>
            </a:r>
            <a:endParaRPr lang="en-US" sz="1400" b="1" dirty="0"/>
          </a:p>
        </p:txBody>
      </p:sp>
      <p:sp>
        <p:nvSpPr>
          <p:cNvPr id="44" name="Textfeld 43">
            <a:extLst>
              <a:ext uri="{FF2B5EF4-FFF2-40B4-BE49-F238E27FC236}">
                <a16:creationId xmlns:a16="http://schemas.microsoft.com/office/drawing/2014/main" id="{303EC1C1-6A0E-48D4-B157-09E95B964479}"/>
              </a:ext>
            </a:extLst>
          </p:cNvPr>
          <p:cNvSpPr txBox="1"/>
          <p:nvPr/>
        </p:nvSpPr>
        <p:spPr>
          <a:xfrm>
            <a:off x="6852916" y="4207739"/>
            <a:ext cx="4396256" cy="523220"/>
          </a:xfrm>
          <a:prstGeom prst="rect">
            <a:avLst/>
          </a:prstGeom>
          <a:noFill/>
        </p:spPr>
        <p:txBody>
          <a:bodyPr wrap="square">
            <a:spAutoFit/>
          </a:bodyPr>
          <a:lstStyle/>
          <a:p>
            <a:pPr marL="0" indent="0">
              <a:buNone/>
            </a:pPr>
            <a:r>
              <a:rPr lang="en-US" sz="1400" dirty="0">
                <a:solidFill>
                  <a:schemeClr val="tx2"/>
                </a:solidFill>
                <a:latin typeface="Fago Pro" panose="02000506040000020004" pitchFamily="50" charset="0"/>
              </a:rPr>
              <a:t>Independent and offers flexibility in connecting to other networks like CC-Link, DeviceNet, ..</a:t>
            </a:r>
            <a:endParaRPr lang="de-DE" sz="1400" dirty="0">
              <a:solidFill>
                <a:schemeClr val="tx2"/>
              </a:solidFill>
              <a:latin typeface="Fago Pro" panose="02000506040000020004" pitchFamily="50" charset="0"/>
            </a:endParaRPr>
          </a:p>
        </p:txBody>
      </p:sp>
      <p:pic>
        <p:nvPicPr>
          <p:cNvPr id="45" name="Grafik 44">
            <a:extLst>
              <a:ext uri="{FF2B5EF4-FFF2-40B4-BE49-F238E27FC236}">
                <a16:creationId xmlns:a16="http://schemas.microsoft.com/office/drawing/2014/main" id="{1AEE3020-1959-43F2-9849-7AF3E1E4EBF3}"/>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6612" b="91736" l="6723" r="94118">
                        <a14:foregroundMark x1="49580" y1="23140" x2="50420" y2="60331"/>
                        <a14:foregroundMark x1="54622" y1="90909" x2="45378" y2="91736"/>
                        <a14:foregroundMark x1="7563" y1="55372" x2="7563" y2="54545"/>
                        <a14:foregroundMark x1="90756" y1="54545" x2="90756" y2="43802"/>
                        <a14:foregroundMark x1="56303" y1="6612" x2="39496" y2="6612"/>
                        <a14:foregroundMark x1="94118" y1="47934" x2="94118" y2="52066"/>
                        <a14:foregroundMark x1="63866" y1="50413" x2="33613" y2="51240"/>
                        <a14:foregroundMark x1="45378" y1="30579" x2="42017" y2="66942"/>
                      </a14:backgroundRemoval>
                    </a14:imgEffect>
                  </a14:imgLayer>
                </a14:imgProps>
              </a:ext>
            </a:extLst>
          </a:blip>
          <a:stretch>
            <a:fillRect/>
          </a:stretch>
        </p:blipFill>
        <p:spPr>
          <a:xfrm>
            <a:off x="6607610" y="4783034"/>
            <a:ext cx="271541" cy="276105"/>
          </a:xfrm>
          <a:prstGeom prst="rect">
            <a:avLst/>
          </a:prstGeom>
        </p:spPr>
      </p:pic>
      <p:sp>
        <p:nvSpPr>
          <p:cNvPr id="46" name="Textfeld 45">
            <a:extLst>
              <a:ext uri="{FF2B5EF4-FFF2-40B4-BE49-F238E27FC236}">
                <a16:creationId xmlns:a16="http://schemas.microsoft.com/office/drawing/2014/main" id="{5AE2E08B-9850-4BB8-A7F9-9F629339D31E}"/>
              </a:ext>
            </a:extLst>
          </p:cNvPr>
          <p:cNvSpPr txBox="1"/>
          <p:nvPr/>
        </p:nvSpPr>
        <p:spPr>
          <a:xfrm>
            <a:off x="6852917" y="4771525"/>
            <a:ext cx="2366884" cy="307777"/>
          </a:xfrm>
          <a:prstGeom prst="rect">
            <a:avLst/>
          </a:prstGeom>
          <a:noFill/>
        </p:spPr>
        <p:txBody>
          <a:bodyPr wrap="square">
            <a:spAutoFit/>
          </a:bodyPr>
          <a:lstStyle/>
          <a:p>
            <a:r>
              <a:rPr lang="de-DE" sz="1400" b="1" dirty="0">
                <a:solidFill>
                  <a:schemeClr val="tx2"/>
                </a:solidFill>
                <a:latin typeface="Fago Pro" panose="02000506040000020004" pitchFamily="50" charset="0"/>
              </a:rPr>
              <a:t>Digital I/O</a:t>
            </a:r>
            <a:endParaRPr lang="en-US" sz="1400" b="1" dirty="0"/>
          </a:p>
        </p:txBody>
      </p:sp>
      <p:sp>
        <p:nvSpPr>
          <p:cNvPr id="47" name="Textfeld 46">
            <a:extLst>
              <a:ext uri="{FF2B5EF4-FFF2-40B4-BE49-F238E27FC236}">
                <a16:creationId xmlns:a16="http://schemas.microsoft.com/office/drawing/2014/main" id="{40FAEA00-2314-40EE-81D5-D28276208D40}"/>
              </a:ext>
            </a:extLst>
          </p:cNvPr>
          <p:cNvSpPr txBox="1"/>
          <p:nvPr/>
        </p:nvSpPr>
        <p:spPr>
          <a:xfrm>
            <a:off x="6845535" y="5106319"/>
            <a:ext cx="4396256" cy="738664"/>
          </a:xfrm>
          <a:prstGeom prst="rect">
            <a:avLst/>
          </a:prstGeom>
          <a:noFill/>
        </p:spPr>
        <p:txBody>
          <a:bodyPr wrap="square">
            <a:spAutoFit/>
          </a:bodyPr>
          <a:lstStyle/>
          <a:p>
            <a:pPr marL="0" indent="0">
              <a:buNone/>
            </a:pPr>
            <a:r>
              <a:rPr lang="en-US" sz="1400" dirty="0">
                <a:solidFill>
                  <a:schemeClr val="tx2"/>
                </a:solidFill>
                <a:latin typeface="Fago Pro" panose="02000506040000020004" pitchFamily="50" charset="0"/>
              </a:rPr>
              <a:t>Simplified and independent communication between PLC or robot with minimum installation space with low functionality requirement</a:t>
            </a:r>
            <a:endParaRPr lang="de-DE" sz="1400" dirty="0">
              <a:solidFill>
                <a:schemeClr val="tx2"/>
              </a:solidFill>
              <a:latin typeface="Fago Pro" panose="02000506040000020004" pitchFamily="50" charset="0"/>
            </a:endParaRPr>
          </a:p>
        </p:txBody>
      </p:sp>
      <p:pic>
        <p:nvPicPr>
          <p:cNvPr id="48" name="Picture 2">
            <a:extLst>
              <a:ext uri="{FF2B5EF4-FFF2-40B4-BE49-F238E27FC236}">
                <a16:creationId xmlns:a16="http://schemas.microsoft.com/office/drawing/2014/main" id="{A4DB897B-0FF7-4E03-9FB2-44BF9D080B34}"/>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336" b="98320" l="1611" r="98792">
                        <a14:foregroundMark x1="8591" y1="10190" x2="75973" y2="26316"/>
                        <a14:foregroundMark x1="67114" y1="25868" x2="49262" y2="31243"/>
                        <a14:foregroundMark x1="49262" y1="31243" x2="19329" y2="50056"/>
                        <a14:foregroundMark x1="19329" y1="50056" x2="12617" y2="84770"/>
                        <a14:foregroundMark x1="12617" y1="84770" x2="13557" y2="92609"/>
                        <a14:foregroundMark x1="13557" y1="92609" x2="20134" y2="95297"/>
                        <a14:foregroundMark x1="74228" y1="96081" x2="82282" y2="91377"/>
                        <a14:foregroundMark x1="71275" y1="94961" x2="71275" y2="94961"/>
                        <a14:foregroundMark x1="21611" y1="99328" x2="12617" y2="95521"/>
                        <a14:foregroundMark x1="12617" y1="95521" x2="12617" y2="95521"/>
                        <a14:foregroundMark x1="9664" y1="32027" x2="13557" y2="24524"/>
                        <a14:foregroundMark x1="13557" y1="24524" x2="25235" y2="14782"/>
                        <a14:foregroundMark x1="88322" y1="6271" x2="4698" y2="7727"/>
                        <a14:foregroundMark x1="4698" y1="7727" x2="1611" y2="16797"/>
                        <a14:foregroundMark x1="1611" y1="16797" x2="2953" y2="42777"/>
                        <a14:foregroundMark x1="12752" y1="5375" x2="30604" y2="5263"/>
                        <a14:foregroundMark x1="75839" y1="3359" x2="71141" y2="3807"/>
                        <a14:foregroundMark x1="81342" y1="3919" x2="86174" y2="39418"/>
                        <a14:foregroundMark x1="96242" y1="21725" x2="90604" y2="26316"/>
                        <a14:foregroundMark x1="97718" y1="23852" x2="97718" y2="23852"/>
                        <a14:foregroundMark x1="98926" y1="23628" x2="96644" y2="24860"/>
                        <a14:foregroundMark x1="76268" y1="1734" x2="65235" y2="1232"/>
                        <a14:foregroundMark x1="80000" y1="1904" x2="76882" y2="1762"/>
                        <a14:foregroundMark x1="65235" y1="1232" x2="65235" y2="1232"/>
                        <a14:foregroundMark x1="34094" y1="58343" x2="30067" y2="58679"/>
                        <a14:foregroundMark x1="24698" y1="59015" x2="21208" y2="59239"/>
                        <a14:foregroundMark x1="70336" y1="59462" x2="61745" y2="59910"/>
                        <a14:foregroundMark x1="61745" y1="59910" x2="59597" y2="58791"/>
                        <a14:foregroundMark x1="73020" y1="59239" x2="70738" y2="59351"/>
                        <a14:foregroundMark x1="9396" y1="94289" x2="13826" y2="98208"/>
                        <a14:foregroundMark x1="8591" y1="93617" x2="10067" y2="94289"/>
                        <a14:foregroundMark x1="75023" y1="514" x2="74094" y2="560"/>
                        <a14:foregroundMark x1="79463" y1="672" x2="79009" y2="638"/>
                        <a14:foregroundMark x1="79597" y1="560" x2="79060" y2="448"/>
                        <a14:foregroundMark x1="79195" y1="336" x2="79195" y2="336"/>
                        <a14:foregroundMark x1="79463" y1="336" x2="78779" y2="336"/>
                        <a14:foregroundMark x1="78792" y1="336" x2="79463" y2="448"/>
                        <a14:foregroundMark x1="79329" y1="560" x2="79329" y2="672"/>
                        <a14:foregroundMark x1="79463" y1="672" x2="78792" y2="448"/>
                        <a14:backgroundMark x1="72617" y1="112" x2="73695" y2="56"/>
                        <a14:backgroundMark x1="77315" y1="0" x2="74631" y2="0"/>
                        <a14:backgroundMark x1="78523" y1="0" x2="77181" y2="0"/>
                        <a14:backgroundMark x1="79463" y1="224" x2="79463" y2="224"/>
                      </a14:backgroundRemoval>
                    </a14:imgEffect>
                  </a14:imgLayer>
                </a14:imgProps>
              </a:ext>
              <a:ext uri="{28A0092B-C50C-407E-A947-70E740481C1C}">
                <a14:useLocalDpi xmlns:a14="http://schemas.microsoft.com/office/drawing/2010/main" val="0"/>
              </a:ext>
            </a:extLst>
          </a:blip>
          <a:srcRect/>
          <a:stretch>
            <a:fillRect/>
          </a:stretch>
        </p:blipFill>
        <p:spPr bwMode="auto">
          <a:xfrm>
            <a:off x="5068640" y="2784996"/>
            <a:ext cx="664765" cy="796833"/>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E1D74263-43DE-4CBF-BC8A-B58C5A3E9054}"/>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backgroundRemoval t="762" b="97429" l="1972" r="98873">
                        <a14:foregroundMark x1="64789" y1="10571" x2="64789" y2="55714"/>
                        <a14:foregroundMark x1="64789" y1="55714" x2="64789" y2="55714"/>
                        <a14:foregroundMark x1="31831" y1="55905" x2="31831" y2="17810"/>
                        <a14:foregroundMark x1="34648" y1="6286" x2="23099" y2="88857"/>
                        <a14:foregroundMark x1="23099" y1="88857" x2="31831" y2="96190"/>
                        <a14:foregroundMark x1="31831" y1="96190" x2="31831" y2="97429"/>
                        <a14:foregroundMark x1="69859" y1="93714" x2="87324" y2="54286"/>
                        <a14:foregroundMark x1="87324" y1="54286" x2="78592" y2="9619"/>
                        <a14:foregroundMark x1="72394" y1="60000" x2="32394" y2="59429"/>
                        <a14:foregroundMark x1="91549" y1="61714" x2="93803" y2="62762"/>
                        <a14:foregroundMark x1="92113" y1="44286" x2="92113" y2="39429"/>
                        <a14:foregroundMark x1="89014" y1="35333" x2="85915" y2="11048"/>
                        <a14:foregroundMark x1="85915" y1="11048" x2="46761" y2="4286"/>
                        <a14:foregroundMark x1="46761" y1="4286" x2="11268" y2="5714"/>
                        <a14:foregroundMark x1="56056" y1="2571" x2="67606" y2="3333"/>
                        <a14:foregroundMark x1="30423" y1="9810" x2="27042" y2="41143"/>
                        <a14:foregroundMark x1="51268" y1="44095" x2="58873" y2="21810"/>
                        <a14:foregroundMark x1="17746" y1="30190" x2="43380" y2="27048"/>
                        <a14:foregroundMark x1="44507" y1="26857" x2="41408" y2="31333"/>
                        <a14:foregroundMark x1="15493" y1="68667" x2="18592" y2="90381"/>
                        <a14:foregroundMark x1="18592" y1="90381" x2="37746" y2="79048"/>
                        <a14:foregroundMark x1="37746" y1="79048" x2="38592" y2="75524"/>
                        <a14:foregroundMark x1="40282" y1="91714" x2="30423" y2="96095"/>
                        <a14:foregroundMark x1="10141" y1="69429" x2="12958" y2="85048"/>
                        <a14:foregroundMark x1="73803" y1="96857" x2="79718" y2="76381"/>
                        <a14:foregroundMark x1="97465" y1="49688" x2="97465" y2="48762"/>
                        <a14:foregroundMark x1="4242" y1="1793" x2="3662" y2="1810"/>
                        <a14:foregroundMark x1="97465" y1="46095" x2="98028" y2="41905"/>
                        <a14:foregroundMark x1="91831" y1="16190" x2="91831" y2="16190"/>
                        <a14:foregroundMark x1="94366" y1="17048" x2="94366" y2="17048"/>
                        <a14:foregroundMark x1="94930" y1="15524" x2="86761" y2="16667"/>
                        <a14:foregroundMark x1="58592" y1="23143" x2="29014" y2="28190"/>
                        <a14:foregroundMark x1="20563" y1="35143" x2="11268" y2="11905"/>
                        <a14:foregroundMark x1="5352" y1="6190" x2="5352" y2="6190"/>
                        <a14:foregroundMark x1="58310" y1="96000" x2="66761" y2="97143"/>
                        <a14:foregroundMark x1="58873" y1="97333" x2="56056" y2="95238"/>
                        <a14:foregroundMark x1="55493" y1="95714" x2="55493" y2="95714"/>
                        <a14:foregroundMark x1="55493" y1="94381" x2="55493" y2="93429"/>
                        <a14:foregroundMark x1="57183" y1="96095" x2="56620" y2="95810"/>
                        <a14:foregroundMark x1="54648" y1="93048" x2="53239" y2="92667"/>
                        <a14:foregroundMark x1="96338" y1="59143" x2="96338" y2="59143"/>
                        <a14:foregroundMark x1="98873" y1="61238" x2="98873" y2="61810"/>
                        <a14:foregroundMark x1="98028" y1="60857" x2="98028" y2="60857"/>
                        <a14:backgroundMark x1="32394" y1="762" x2="12958" y2="1905"/>
                        <a14:backgroundMark x1="4347" y1="6190" x2="1972" y2="43048"/>
                        <a14:backgroundMark x1="4507" y1="3714" x2="4347" y2="6190"/>
                        <a14:backgroundMark x1="98849" y1="17048" x2="98873" y2="16667"/>
                        <a14:backgroundMark x1="98028" y1="30190" x2="98849" y2="17048"/>
                        <a14:backgroundMark x1="96901" y1="49714" x2="98873" y2="54476"/>
                        <a14:backgroundMark x1="95775" y1="52381" x2="95775" y2="57810"/>
                        <a14:backgroundMark x1="97465" y1="67429" x2="87606" y2="97524"/>
                        <a14:backgroundMark x1="87606" y1="97524" x2="85634" y2="99524"/>
                        <a14:backgroundMark x1="51631" y1="91279" x2="49296" y2="89238"/>
                        <a14:backgroundMark x1="49296" y1="89238" x2="53239" y2="65333"/>
                        <a14:backgroundMark x1="53239" y1="65333" x2="41690" y2="71333"/>
                        <a14:backgroundMark x1="41690" y1="71333" x2="44225" y2="73238"/>
                        <a14:backgroundMark x1="17183" y1="99333" x2="2817" y2="92381"/>
                        <a14:backgroundMark x1="25352" y1="99905" x2="20563" y2="99905"/>
                        <a14:backgroundMark x1="5070" y1="1333" x2="17465" y2="1048"/>
                        <a14:backgroundMark x1="33521" y1="1238" x2="55493" y2="381"/>
                        <a14:backgroundMark x1="37183" y1="1048" x2="18028" y2="1429"/>
                        <a14:backgroundMark x1="3944" y1="2000" x2="3944" y2="2000"/>
                        <a14:backgroundMark x1="47606" y1="92095" x2="52676" y2="98952"/>
                        <a14:backgroundMark x1="52676" y1="98952" x2="54648" y2="99143"/>
                        <a14:backgroundMark x1="64225" y1="99714" x2="74648" y2="99524"/>
                        <a14:backgroundMark x1="96620" y1="65238" x2="97746" y2="65810"/>
                      </a14:backgroundRemoval>
                    </a14:imgEffect>
                  </a14:imgLayer>
                </a14:imgProps>
              </a:ext>
              <a:ext uri="{28A0092B-C50C-407E-A947-70E740481C1C}">
                <a14:useLocalDpi xmlns:a14="http://schemas.microsoft.com/office/drawing/2010/main" val="0"/>
              </a:ext>
            </a:extLst>
          </a:blip>
          <a:srcRect/>
          <a:stretch>
            <a:fillRect/>
          </a:stretch>
        </p:blipFill>
        <p:spPr bwMode="auto">
          <a:xfrm>
            <a:off x="4391695" y="4386670"/>
            <a:ext cx="255900" cy="756664"/>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52" name="Rechteck 51">
            <a:extLst>
              <a:ext uri="{FF2B5EF4-FFF2-40B4-BE49-F238E27FC236}">
                <a16:creationId xmlns:a16="http://schemas.microsoft.com/office/drawing/2014/main" id="{83F36635-04D1-4DFD-BEA8-C35065927D6A}"/>
              </a:ext>
            </a:extLst>
          </p:cNvPr>
          <p:cNvSpPr/>
          <p:nvPr/>
        </p:nvSpPr>
        <p:spPr>
          <a:xfrm>
            <a:off x="577556" y="5550952"/>
            <a:ext cx="5593452" cy="501206"/>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dirty="0">
                <a:latin typeface="Fago Pro" panose="02000506040000020004" pitchFamily="50" charset="0"/>
              </a:rPr>
              <a:t>Benefit: </a:t>
            </a:r>
            <a:r>
              <a:rPr lang="de-DE" dirty="0">
                <a:latin typeface="Fago Pro" panose="02000506040000020004" pitchFamily="50" charset="0"/>
              </a:rPr>
              <a:t>Cost and time savings</a:t>
            </a:r>
          </a:p>
        </p:txBody>
      </p:sp>
      <p:sp>
        <p:nvSpPr>
          <p:cNvPr id="49" name="Rechteck 48">
            <a:extLst>
              <a:ext uri="{FF2B5EF4-FFF2-40B4-BE49-F238E27FC236}">
                <a16:creationId xmlns:a16="http://schemas.microsoft.com/office/drawing/2014/main" id="{A62F860F-AD20-45CB-9A90-84E60B75D343}"/>
              </a:ext>
            </a:extLst>
          </p:cNvPr>
          <p:cNvSpPr/>
          <p:nvPr/>
        </p:nvSpPr>
        <p:spPr>
          <a:xfrm>
            <a:off x="443308" y="2045582"/>
            <a:ext cx="5727700" cy="337376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7" name="Gruppieren 56">
            <a:extLst>
              <a:ext uri="{FF2B5EF4-FFF2-40B4-BE49-F238E27FC236}">
                <a16:creationId xmlns:a16="http://schemas.microsoft.com/office/drawing/2014/main" id="{A2DF7235-84BE-4009-88B1-E8DD5AFF2D3F}"/>
              </a:ext>
            </a:extLst>
          </p:cNvPr>
          <p:cNvGrpSpPr/>
          <p:nvPr/>
        </p:nvGrpSpPr>
        <p:grpSpPr>
          <a:xfrm>
            <a:off x="2962979" y="3215202"/>
            <a:ext cx="963017" cy="600550"/>
            <a:chOff x="2896532" y="3044986"/>
            <a:chExt cx="963017" cy="600550"/>
          </a:xfrm>
        </p:grpSpPr>
        <p:sp>
          <p:nvSpPr>
            <p:cNvPr id="53" name="Rechteck 52">
              <a:extLst>
                <a:ext uri="{FF2B5EF4-FFF2-40B4-BE49-F238E27FC236}">
                  <a16:creationId xmlns:a16="http://schemas.microsoft.com/office/drawing/2014/main" id="{385BC0F4-20A2-456A-AA63-7214A1064125}"/>
                </a:ext>
              </a:extLst>
            </p:cNvPr>
            <p:cNvSpPr/>
            <p:nvPr/>
          </p:nvSpPr>
          <p:spPr>
            <a:xfrm>
              <a:off x="2966380" y="3212031"/>
              <a:ext cx="841239" cy="25497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Grafik 10">
              <a:extLst>
                <a:ext uri="{FF2B5EF4-FFF2-40B4-BE49-F238E27FC236}">
                  <a16:creationId xmlns:a16="http://schemas.microsoft.com/office/drawing/2014/main" id="{9E927232-6719-41E0-972E-FD9FC140D3F0}"/>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9895" b="89895" l="9537" r="89902">
                          <a14:foregroundMark x1="9537" y1="46526" x2="9537" y2="46526"/>
                          <a14:foregroundMark x1="48527" y1="55368" x2="48527" y2="55368"/>
                          <a14:foregroundMark x1="53015" y1="54105" x2="53015" y2="54105"/>
                          <a14:foregroundMark x1="61711" y1="52421" x2="61711" y2="52421"/>
                          <a14:foregroundMark x1="73212" y1="51789" x2="73212" y2="51789"/>
                          <a14:foregroundMark x1="83871" y1="52211" x2="83871" y2="52211"/>
                          <a14:foregroundMark x1="81627" y1="32000" x2="81627" y2="32000"/>
                          <a14:foregroundMark x1="74053" y1="32000" x2="74053" y2="32000"/>
                          <a14:foregroundMark x1="85554" y1="32211" x2="85554" y2="32211"/>
                          <a14:backgroundMark x1="74895" y1="33263" x2="74895" y2="33263"/>
                          <a14:backgroundMark x1="61992" y1="46316" x2="61992" y2="46316"/>
                          <a14:backgroundMark x1="61431" y1="52632" x2="61431" y2="52632"/>
                          <a14:backgroundMark x1="36466" y1="40842" x2="36466" y2="40842"/>
                          <a14:backgroundMark x1="36325" y1="26947" x2="25386" y2="26105"/>
                          <a14:backgroundMark x1="35624" y1="63158" x2="27069" y2="71579"/>
                          <a14:backgroundMark x1="36606" y1="49684" x2="36606" y2="50316"/>
                          <a14:backgroundMark x1="37167" y1="47368" x2="37167" y2="47368"/>
                          <a14:backgroundMark x1="61431" y1="52000" x2="61431" y2="52000"/>
                        </a14:backgroundRemoval>
                      </a14:imgEffect>
                    </a14:imgLayer>
                  </a14:imgProps>
                </a:ext>
              </a:extLst>
            </a:blip>
            <a:stretch>
              <a:fillRect/>
            </a:stretch>
          </p:blipFill>
          <p:spPr>
            <a:xfrm>
              <a:off x="2896532" y="3044986"/>
              <a:ext cx="963017" cy="600550"/>
            </a:xfrm>
            <a:prstGeom prst="rect">
              <a:avLst/>
            </a:prstGeom>
          </p:spPr>
        </p:pic>
      </p:grpSp>
      <p:pic>
        <p:nvPicPr>
          <p:cNvPr id="56" name="Grafik 55">
            <a:extLst>
              <a:ext uri="{FF2B5EF4-FFF2-40B4-BE49-F238E27FC236}">
                <a16:creationId xmlns:a16="http://schemas.microsoft.com/office/drawing/2014/main" id="{C415D68A-4461-4BD7-A31C-F29E3EA960E0}"/>
              </a:ext>
            </a:extLst>
          </p:cNvPr>
          <p:cNvPicPr>
            <a:picLocks noChangeAspect="1"/>
          </p:cNvPicPr>
          <p:nvPr/>
        </p:nvPicPr>
        <p:blipFill>
          <a:blip r:embed="rId11"/>
          <a:stretch>
            <a:fillRect/>
          </a:stretch>
        </p:blipFill>
        <p:spPr>
          <a:xfrm>
            <a:off x="2044184" y="4574605"/>
            <a:ext cx="989071" cy="211354"/>
          </a:xfrm>
          <a:prstGeom prst="rect">
            <a:avLst/>
          </a:prstGeom>
        </p:spPr>
      </p:pic>
      <p:pic>
        <p:nvPicPr>
          <p:cNvPr id="58" name="Grafik 57">
            <a:extLst>
              <a:ext uri="{FF2B5EF4-FFF2-40B4-BE49-F238E27FC236}">
                <a16:creationId xmlns:a16="http://schemas.microsoft.com/office/drawing/2014/main" id="{9C1F5F8B-0267-4F2B-8CEC-736CC33044B8}"/>
              </a:ext>
            </a:extLst>
          </p:cNvPr>
          <p:cNvPicPr>
            <a:picLocks noChangeAspect="1"/>
          </p:cNvPicPr>
          <p:nvPr/>
        </p:nvPicPr>
        <p:blipFill>
          <a:blip r:embed="rId11"/>
          <a:stretch>
            <a:fillRect/>
          </a:stretch>
        </p:blipFill>
        <p:spPr>
          <a:xfrm>
            <a:off x="1743383" y="3372918"/>
            <a:ext cx="1139930" cy="243591"/>
          </a:xfrm>
          <a:prstGeom prst="rect">
            <a:avLst/>
          </a:prstGeom>
        </p:spPr>
      </p:pic>
      <p:pic>
        <p:nvPicPr>
          <p:cNvPr id="1032" name="Picture 8" descr="EtherCAT | NANOTEC">
            <a:extLst>
              <a:ext uri="{FF2B5EF4-FFF2-40B4-BE49-F238E27FC236}">
                <a16:creationId xmlns:a16="http://schemas.microsoft.com/office/drawing/2014/main" id="{4C41C899-7EE6-4566-93DA-3690F13750F8}"/>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2426994" y="2949143"/>
            <a:ext cx="1032913" cy="262923"/>
          </a:xfrm>
          <a:prstGeom prst="rect">
            <a:avLst/>
          </a:prstGeom>
          <a:noFill/>
          <a:extLst>
            <a:ext uri="{909E8E84-426E-40DD-AFC4-6F175D3DCCD1}">
              <a14:hiddenFill xmlns:a14="http://schemas.microsoft.com/office/drawing/2010/main">
                <a:solidFill>
                  <a:srgbClr val="FFFFFF"/>
                </a:solidFill>
              </a14:hiddenFill>
            </a:ext>
          </a:extLst>
        </p:spPr>
      </p:pic>
      <p:grpSp>
        <p:nvGrpSpPr>
          <p:cNvPr id="60" name="Gruppieren 59">
            <a:extLst>
              <a:ext uri="{FF2B5EF4-FFF2-40B4-BE49-F238E27FC236}">
                <a16:creationId xmlns:a16="http://schemas.microsoft.com/office/drawing/2014/main" id="{FDCD59C7-3D84-4E1F-99CF-F7736E5230F4}"/>
              </a:ext>
            </a:extLst>
          </p:cNvPr>
          <p:cNvGrpSpPr/>
          <p:nvPr/>
        </p:nvGrpSpPr>
        <p:grpSpPr>
          <a:xfrm>
            <a:off x="3590494" y="2709801"/>
            <a:ext cx="1191655" cy="797717"/>
            <a:chOff x="3527222" y="2555537"/>
            <a:chExt cx="1191655" cy="797717"/>
          </a:xfrm>
        </p:grpSpPr>
        <p:sp>
          <p:nvSpPr>
            <p:cNvPr id="63" name="Rechteck 62">
              <a:extLst>
                <a:ext uri="{FF2B5EF4-FFF2-40B4-BE49-F238E27FC236}">
                  <a16:creationId xmlns:a16="http://schemas.microsoft.com/office/drawing/2014/main" id="{45F40445-E801-4392-8526-439791B26F3D}"/>
                </a:ext>
              </a:extLst>
            </p:cNvPr>
            <p:cNvSpPr/>
            <p:nvPr/>
          </p:nvSpPr>
          <p:spPr>
            <a:xfrm>
              <a:off x="3527222" y="2796084"/>
              <a:ext cx="1191655" cy="27433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30" name="Picture 6" descr="Leistungsregelung - Ethernet IP - Gefran">
              <a:extLst>
                <a:ext uri="{FF2B5EF4-FFF2-40B4-BE49-F238E27FC236}">
                  <a16:creationId xmlns:a16="http://schemas.microsoft.com/office/drawing/2014/main" id="{8F3D322D-D541-43C1-986E-E160D9A07BC0}"/>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3533133" y="2555537"/>
              <a:ext cx="1180514" cy="797717"/>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59" name="Gruppieren 58">
            <a:extLst>
              <a:ext uri="{FF2B5EF4-FFF2-40B4-BE49-F238E27FC236}">
                <a16:creationId xmlns:a16="http://schemas.microsoft.com/office/drawing/2014/main" id="{9FDC8B71-A2F9-44DA-AF56-6D7956DB9903}"/>
              </a:ext>
            </a:extLst>
          </p:cNvPr>
          <p:cNvGrpSpPr/>
          <p:nvPr/>
        </p:nvGrpSpPr>
        <p:grpSpPr>
          <a:xfrm>
            <a:off x="1352577" y="2886306"/>
            <a:ext cx="921586" cy="389697"/>
            <a:chOff x="1289305" y="2732042"/>
            <a:chExt cx="921586" cy="389697"/>
          </a:xfrm>
        </p:grpSpPr>
        <p:sp>
          <p:nvSpPr>
            <p:cNvPr id="64" name="Rechteck 63">
              <a:extLst>
                <a:ext uri="{FF2B5EF4-FFF2-40B4-BE49-F238E27FC236}">
                  <a16:creationId xmlns:a16="http://schemas.microsoft.com/office/drawing/2014/main" id="{847C9FA5-E487-43A7-AA21-4E5B96BCDFF0}"/>
                </a:ext>
              </a:extLst>
            </p:cNvPr>
            <p:cNvSpPr/>
            <p:nvPr/>
          </p:nvSpPr>
          <p:spPr>
            <a:xfrm>
              <a:off x="1289305" y="2732042"/>
              <a:ext cx="921586" cy="3896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8" name="Picture 4" descr="PROFINET">
              <a:extLst>
                <a:ext uri="{FF2B5EF4-FFF2-40B4-BE49-F238E27FC236}">
                  <a16:creationId xmlns:a16="http://schemas.microsoft.com/office/drawing/2014/main" id="{E74F5FEC-2252-4381-82CB-BC8CD15CD53F}"/>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308397" y="2750807"/>
              <a:ext cx="873322" cy="345532"/>
            </a:xfrm>
            <a:prstGeom prst="rect">
              <a:avLst/>
            </a:prstGeom>
            <a:noFill/>
            <a:extLst>
              <a:ext uri="{909E8E84-426E-40DD-AFC4-6F175D3DCCD1}">
                <a14:hiddenFill xmlns:a14="http://schemas.microsoft.com/office/drawing/2010/main">
                  <a:solidFill>
                    <a:srgbClr val="FFFFFF"/>
                  </a:solidFill>
                </a14:hiddenFill>
              </a:ext>
            </a:extLst>
          </p:spPr>
        </p:pic>
      </p:grpSp>
      <p:sp>
        <p:nvSpPr>
          <p:cNvPr id="68" name="Rechteck 67">
            <a:extLst>
              <a:ext uri="{FF2B5EF4-FFF2-40B4-BE49-F238E27FC236}">
                <a16:creationId xmlns:a16="http://schemas.microsoft.com/office/drawing/2014/main" id="{DD7ABA97-7C79-4D27-BB9C-9BF94F95AFC7}"/>
              </a:ext>
            </a:extLst>
          </p:cNvPr>
          <p:cNvSpPr/>
          <p:nvPr/>
        </p:nvSpPr>
        <p:spPr>
          <a:xfrm>
            <a:off x="3138878" y="4573613"/>
            <a:ext cx="1004497" cy="21135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hteck 9">
            <a:extLst>
              <a:ext uri="{FF2B5EF4-FFF2-40B4-BE49-F238E27FC236}">
                <a16:creationId xmlns:a16="http://schemas.microsoft.com/office/drawing/2014/main" id="{6AFB8CEB-6C3B-4A24-BA4C-BF7E40A0A487}"/>
              </a:ext>
            </a:extLst>
          </p:cNvPr>
          <p:cNvSpPr/>
          <p:nvPr/>
        </p:nvSpPr>
        <p:spPr>
          <a:xfrm>
            <a:off x="3142044" y="4519538"/>
            <a:ext cx="1290792" cy="307777"/>
          </a:xfrm>
          <a:prstGeom prst="rect">
            <a:avLst/>
          </a:prstGeom>
        </p:spPr>
        <p:txBody>
          <a:bodyPr wrap="square">
            <a:spAutoFit/>
          </a:bodyPr>
          <a:lstStyle/>
          <a:p>
            <a:r>
              <a:rPr lang="en-US" sz="1400" b="1" dirty="0"/>
              <a:t>Digital I/O</a:t>
            </a:r>
          </a:p>
        </p:txBody>
      </p:sp>
    </p:spTree>
    <p:extLst>
      <p:ext uri="{BB962C8B-B14F-4D97-AF65-F5344CB8AC3E}">
        <p14:creationId xmlns:p14="http://schemas.microsoft.com/office/powerpoint/2010/main" val="41419769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robot fanuc ,fanuc usado,fanuc,fanuc robot , robot américa">
            <a:extLst>
              <a:ext uri="{FF2B5EF4-FFF2-40B4-BE49-F238E27FC236}">
                <a16:creationId xmlns:a16="http://schemas.microsoft.com/office/drawing/2014/main" id="{5DCEF4C1-2B71-4845-8489-9321210626F2}"/>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3308522" y="2218777"/>
            <a:ext cx="977076" cy="432003"/>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a:extLst>
              <a:ext uri="{FF2B5EF4-FFF2-40B4-BE49-F238E27FC236}">
                <a16:creationId xmlns:a16="http://schemas.microsoft.com/office/drawing/2014/main" id="{F58D8428-BAC6-47A5-B17E-5B688D6A12FF}"/>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6242704" y="2284236"/>
            <a:ext cx="783843" cy="301083"/>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industrial intelligence 4.0_beyond automation | KUKA AG">
            <a:extLst>
              <a:ext uri="{FF2B5EF4-FFF2-40B4-BE49-F238E27FC236}">
                <a16:creationId xmlns:a16="http://schemas.microsoft.com/office/drawing/2014/main" id="{02274AE5-5761-4054-8976-AF8F587E7BC1}"/>
              </a:ext>
            </a:extLst>
          </p:cNvPr>
          <p:cNvPicPr>
            <a:picLocks noChangeAspect="1" noChangeArrowheads="1"/>
          </p:cNvPicPr>
          <p:nvPr/>
        </p:nvPicPr>
        <p:blipFill>
          <a:blip r:embed="rId5" cstate="print">
            <a:extLst>
              <a:ext uri="{28A0092B-C50C-407E-A947-70E740481C1C}">
                <a14:useLocalDpi xmlns:a14="http://schemas.microsoft.com/office/drawing/2010/main"/>
              </a:ext>
            </a:extLst>
          </a:blip>
          <a:srcRect/>
          <a:stretch>
            <a:fillRect/>
          </a:stretch>
        </p:blipFill>
        <p:spPr bwMode="auto">
          <a:xfrm>
            <a:off x="7314250" y="2192383"/>
            <a:ext cx="1193511" cy="51300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10" descr="Yaskawa Electric Corporation | LinkedIn">
            <a:extLst>
              <a:ext uri="{FF2B5EF4-FFF2-40B4-BE49-F238E27FC236}">
                <a16:creationId xmlns:a16="http://schemas.microsoft.com/office/drawing/2014/main" id="{7B7D44FC-2360-4F29-B7E5-E3A749D4BF37}"/>
              </a:ext>
            </a:extLst>
          </p:cNvPr>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4638892" y="1946382"/>
            <a:ext cx="1023207" cy="1023207"/>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2" descr="A strong network of technological partners-Vesta Engineering">
            <a:extLst>
              <a:ext uri="{FF2B5EF4-FFF2-40B4-BE49-F238E27FC236}">
                <a16:creationId xmlns:a16="http://schemas.microsoft.com/office/drawing/2014/main" id="{68FE5E1B-F1E6-4BD2-A1D6-06A697B34A61}"/>
              </a:ext>
            </a:extLst>
          </p:cNvPr>
          <p:cNvPicPr>
            <a:picLocks noChangeAspect="1" noChangeArrowheads="1"/>
          </p:cNvPicPr>
          <p:nvPr/>
        </p:nvPicPr>
        <p:blipFill>
          <a:blip r:embed="rId7" cstate="print">
            <a:extLst>
              <a:ext uri="{28A0092B-C50C-407E-A947-70E740481C1C}">
                <a14:useLocalDpi xmlns:a14="http://schemas.microsoft.com/office/drawing/2010/main"/>
              </a:ext>
            </a:extLst>
          </a:blip>
          <a:srcRect/>
          <a:stretch>
            <a:fillRect/>
          </a:stretch>
        </p:blipFill>
        <p:spPr bwMode="auto">
          <a:xfrm>
            <a:off x="1771312" y="2168928"/>
            <a:ext cx="1360563" cy="513001"/>
          </a:xfrm>
          <a:prstGeom prst="rect">
            <a:avLst/>
          </a:prstGeom>
          <a:noFill/>
          <a:extLst>
            <a:ext uri="{909E8E84-426E-40DD-AFC4-6F175D3DCCD1}">
              <a14:hiddenFill xmlns:a14="http://schemas.microsoft.com/office/drawing/2010/main">
                <a:solidFill>
                  <a:srgbClr val="FFFFFF"/>
                </a:solidFill>
              </a14:hiddenFill>
            </a:ext>
          </a:extLst>
        </p:spPr>
      </p:pic>
      <p:sp>
        <p:nvSpPr>
          <p:cNvPr id="35" name="Ellipse 34">
            <a:extLst>
              <a:ext uri="{FF2B5EF4-FFF2-40B4-BE49-F238E27FC236}">
                <a16:creationId xmlns:a16="http://schemas.microsoft.com/office/drawing/2014/main" id="{46AFCB22-DF6A-4137-A537-42F7A9B0EA3F}"/>
              </a:ext>
            </a:extLst>
          </p:cNvPr>
          <p:cNvSpPr>
            <a:spLocks noChangeAspect="1"/>
          </p:cNvSpPr>
          <p:nvPr/>
        </p:nvSpPr>
        <p:spPr>
          <a:xfrm>
            <a:off x="2271887" y="1723907"/>
            <a:ext cx="366471" cy="380938"/>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1</a:t>
            </a:r>
            <a:endParaRPr lang="en-US" dirty="0"/>
          </a:p>
        </p:txBody>
      </p:sp>
      <p:sp>
        <p:nvSpPr>
          <p:cNvPr id="36" name="Ellipse 35">
            <a:extLst>
              <a:ext uri="{FF2B5EF4-FFF2-40B4-BE49-F238E27FC236}">
                <a16:creationId xmlns:a16="http://schemas.microsoft.com/office/drawing/2014/main" id="{D23EB7E5-A3E1-4132-ADF4-EABFECE49634}"/>
              </a:ext>
            </a:extLst>
          </p:cNvPr>
          <p:cNvSpPr>
            <a:spLocks noChangeAspect="1"/>
          </p:cNvSpPr>
          <p:nvPr/>
        </p:nvSpPr>
        <p:spPr>
          <a:xfrm>
            <a:off x="3613825" y="1723907"/>
            <a:ext cx="366471" cy="380938"/>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2</a:t>
            </a:r>
            <a:endParaRPr lang="en-US" dirty="0"/>
          </a:p>
        </p:txBody>
      </p:sp>
      <p:sp>
        <p:nvSpPr>
          <p:cNvPr id="37" name="Ellipse 36">
            <a:extLst>
              <a:ext uri="{FF2B5EF4-FFF2-40B4-BE49-F238E27FC236}">
                <a16:creationId xmlns:a16="http://schemas.microsoft.com/office/drawing/2014/main" id="{23DC71B0-A142-4FB7-8B26-DD9FBA54BBBE}"/>
              </a:ext>
            </a:extLst>
          </p:cNvPr>
          <p:cNvSpPr>
            <a:spLocks noChangeAspect="1"/>
          </p:cNvSpPr>
          <p:nvPr/>
        </p:nvSpPr>
        <p:spPr>
          <a:xfrm>
            <a:off x="4964404" y="1723907"/>
            <a:ext cx="366471" cy="380938"/>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3</a:t>
            </a:r>
            <a:endParaRPr lang="en-US" dirty="0"/>
          </a:p>
        </p:txBody>
      </p:sp>
      <p:sp>
        <p:nvSpPr>
          <p:cNvPr id="38" name="Ellipse 37">
            <a:extLst>
              <a:ext uri="{FF2B5EF4-FFF2-40B4-BE49-F238E27FC236}">
                <a16:creationId xmlns:a16="http://schemas.microsoft.com/office/drawing/2014/main" id="{3457E8F8-BF07-4AFA-A7E6-3E371DC78950}"/>
              </a:ext>
            </a:extLst>
          </p:cNvPr>
          <p:cNvSpPr>
            <a:spLocks noChangeAspect="1"/>
          </p:cNvSpPr>
          <p:nvPr/>
        </p:nvSpPr>
        <p:spPr>
          <a:xfrm>
            <a:off x="6451391" y="1723907"/>
            <a:ext cx="366471" cy="380938"/>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4</a:t>
            </a:r>
            <a:endParaRPr lang="en-US" dirty="0"/>
          </a:p>
        </p:txBody>
      </p:sp>
      <p:sp>
        <p:nvSpPr>
          <p:cNvPr id="39" name="Ellipse 38">
            <a:extLst>
              <a:ext uri="{FF2B5EF4-FFF2-40B4-BE49-F238E27FC236}">
                <a16:creationId xmlns:a16="http://schemas.microsoft.com/office/drawing/2014/main" id="{1A33823E-CC53-4694-A8CE-D4FCAA2C6E0E}"/>
              </a:ext>
            </a:extLst>
          </p:cNvPr>
          <p:cNvSpPr>
            <a:spLocks noChangeAspect="1"/>
          </p:cNvSpPr>
          <p:nvPr/>
        </p:nvSpPr>
        <p:spPr>
          <a:xfrm>
            <a:off x="7804365" y="1723907"/>
            <a:ext cx="366471" cy="380938"/>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5</a:t>
            </a:r>
            <a:endParaRPr lang="en-US" dirty="0"/>
          </a:p>
        </p:txBody>
      </p:sp>
      <p:sp>
        <p:nvSpPr>
          <p:cNvPr id="52" name="Rechteck 51">
            <a:extLst>
              <a:ext uri="{FF2B5EF4-FFF2-40B4-BE49-F238E27FC236}">
                <a16:creationId xmlns:a16="http://schemas.microsoft.com/office/drawing/2014/main" id="{CBB6BA6B-92EC-4B00-9BEC-BE1C876925A8}"/>
              </a:ext>
            </a:extLst>
          </p:cNvPr>
          <p:cNvSpPr/>
          <p:nvPr/>
        </p:nvSpPr>
        <p:spPr>
          <a:xfrm>
            <a:off x="142306" y="2773335"/>
            <a:ext cx="8723023" cy="1019957"/>
          </a:xfrm>
          <a:prstGeom prst="rect">
            <a:avLst/>
          </a:prstGeom>
          <a:solidFill>
            <a:schemeClr val="bg2">
              <a:alpha val="2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Rechteck 56">
            <a:extLst>
              <a:ext uri="{FF2B5EF4-FFF2-40B4-BE49-F238E27FC236}">
                <a16:creationId xmlns:a16="http://schemas.microsoft.com/office/drawing/2014/main" id="{CCA1BAD8-4D80-43C7-BFA5-7A687FC07DEE}"/>
              </a:ext>
            </a:extLst>
          </p:cNvPr>
          <p:cNvSpPr/>
          <p:nvPr/>
        </p:nvSpPr>
        <p:spPr>
          <a:xfrm>
            <a:off x="142306" y="4818210"/>
            <a:ext cx="8723023" cy="1336242"/>
          </a:xfrm>
          <a:prstGeom prst="rect">
            <a:avLst/>
          </a:prstGeom>
          <a:solidFill>
            <a:schemeClr val="tx2">
              <a:lumMod val="75000"/>
              <a:alpha val="2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Rechteck 54">
            <a:extLst>
              <a:ext uri="{FF2B5EF4-FFF2-40B4-BE49-F238E27FC236}">
                <a16:creationId xmlns:a16="http://schemas.microsoft.com/office/drawing/2014/main" id="{E1972C3C-A946-4FA3-8ABB-5D0C35FC5593}"/>
              </a:ext>
            </a:extLst>
          </p:cNvPr>
          <p:cNvSpPr/>
          <p:nvPr/>
        </p:nvSpPr>
        <p:spPr>
          <a:xfrm>
            <a:off x="140788" y="3791850"/>
            <a:ext cx="8723023" cy="1019957"/>
          </a:xfrm>
          <a:prstGeom prst="rect">
            <a:avLst/>
          </a:prstGeom>
          <a:solidFill>
            <a:schemeClr val="bg2">
              <a:lumMod val="40000"/>
              <a:lumOff val="60000"/>
              <a:alpha val="2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el 1">
            <a:extLst>
              <a:ext uri="{FF2B5EF4-FFF2-40B4-BE49-F238E27FC236}">
                <a16:creationId xmlns:a16="http://schemas.microsoft.com/office/drawing/2014/main" id="{CD71B384-0046-4F7D-942D-853D927E04B2}"/>
              </a:ext>
            </a:extLst>
          </p:cNvPr>
          <p:cNvSpPr>
            <a:spLocks noGrp="1"/>
          </p:cNvSpPr>
          <p:nvPr>
            <p:ph type="title"/>
          </p:nvPr>
        </p:nvSpPr>
        <p:spPr/>
        <p:txBody>
          <a:bodyPr/>
          <a:lstStyle/>
          <a:p>
            <a:r>
              <a:rPr lang="en-US" dirty="0"/>
              <a:t>What is our strategy?</a:t>
            </a:r>
          </a:p>
        </p:txBody>
      </p:sp>
      <p:sp>
        <p:nvSpPr>
          <p:cNvPr id="3" name="Foliennummernplatzhalter 2">
            <a:extLst>
              <a:ext uri="{FF2B5EF4-FFF2-40B4-BE49-F238E27FC236}">
                <a16:creationId xmlns:a16="http://schemas.microsoft.com/office/drawing/2014/main" id="{15C19CD4-5118-42F0-900D-3C9ABA40EFB1}"/>
              </a:ext>
            </a:extLst>
          </p:cNvPr>
          <p:cNvSpPr>
            <a:spLocks noGrp="1"/>
          </p:cNvSpPr>
          <p:nvPr>
            <p:ph type="sldNum" sz="quarter" idx="10"/>
          </p:nvPr>
        </p:nvSpPr>
        <p:spPr/>
        <p:txBody>
          <a:bodyPr/>
          <a:lstStyle/>
          <a:p>
            <a:fld id="{73F7D4EC-FAF2-48D2-B8E5-457915FC50F3}" type="slidenum">
              <a:rPr lang="de-DE" smtClean="0"/>
              <a:pPr/>
              <a:t>8</a:t>
            </a:fld>
            <a:endParaRPr lang="de-DE" dirty="0"/>
          </a:p>
        </p:txBody>
      </p:sp>
      <p:sp>
        <p:nvSpPr>
          <p:cNvPr id="4" name="Textplatzhalter 3">
            <a:extLst>
              <a:ext uri="{FF2B5EF4-FFF2-40B4-BE49-F238E27FC236}">
                <a16:creationId xmlns:a16="http://schemas.microsoft.com/office/drawing/2014/main" id="{0A78BBE8-FA9B-481F-9F3C-278AB79B0217}"/>
              </a:ext>
            </a:extLst>
          </p:cNvPr>
          <p:cNvSpPr>
            <a:spLocks noGrp="1"/>
          </p:cNvSpPr>
          <p:nvPr>
            <p:ph type="body" sz="quarter" idx="11"/>
          </p:nvPr>
        </p:nvSpPr>
        <p:spPr/>
        <p:txBody>
          <a:bodyPr/>
          <a:lstStyle/>
          <a:p>
            <a:r>
              <a:rPr lang="en-US" dirty="0"/>
              <a:t>Product Training EGU &amp; EGK</a:t>
            </a:r>
          </a:p>
          <a:p>
            <a:endParaRPr lang="en-US" dirty="0"/>
          </a:p>
        </p:txBody>
      </p:sp>
      <p:sp>
        <p:nvSpPr>
          <p:cNvPr id="5" name="Textplatzhalter 4">
            <a:extLst>
              <a:ext uri="{FF2B5EF4-FFF2-40B4-BE49-F238E27FC236}">
                <a16:creationId xmlns:a16="http://schemas.microsoft.com/office/drawing/2014/main" id="{83378BDC-BC67-4534-B630-BE67216A818A}"/>
              </a:ext>
            </a:extLst>
          </p:cNvPr>
          <p:cNvSpPr>
            <a:spLocks noGrp="1"/>
          </p:cNvSpPr>
          <p:nvPr>
            <p:ph type="body" sz="quarter" idx="12"/>
          </p:nvPr>
        </p:nvSpPr>
        <p:spPr>
          <a:xfrm>
            <a:off x="658814" y="1239047"/>
            <a:ext cx="11198225" cy="407836"/>
          </a:xfrm>
        </p:spPr>
        <p:txBody>
          <a:bodyPr/>
          <a:lstStyle/>
          <a:p>
            <a:pPr marL="0" indent="0">
              <a:buNone/>
            </a:pPr>
            <a:r>
              <a:rPr lang="de-DE" dirty="0"/>
              <a:t>Prioritzied Top 7 Robot Manufacturers</a:t>
            </a:r>
            <a:endParaRPr lang="en-US" dirty="0"/>
          </a:p>
        </p:txBody>
      </p:sp>
      <p:sp>
        <p:nvSpPr>
          <p:cNvPr id="17" name="Textfeld 16">
            <a:extLst>
              <a:ext uri="{FF2B5EF4-FFF2-40B4-BE49-F238E27FC236}">
                <a16:creationId xmlns:a16="http://schemas.microsoft.com/office/drawing/2014/main" id="{C4E4ABB4-6249-4EDB-BC37-C85B9BFA2E0A}"/>
              </a:ext>
            </a:extLst>
          </p:cNvPr>
          <p:cNvSpPr txBox="1"/>
          <p:nvPr/>
        </p:nvSpPr>
        <p:spPr>
          <a:xfrm>
            <a:off x="3240276" y="2888241"/>
            <a:ext cx="1332000" cy="461665"/>
          </a:xfrm>
          <a:prstGeom prst="rect">
            <a:avLst/>
          </a:prstGeom>
          <a:noFill/>
        </p:spPr>
        <p:txBody>
          <a:bodyPr wrap="square">
            <a:spAutoFit/>
          </a:bodyPr>
          <a:lstStyle/>
          <a:p>
            <a:pPr marL="171450" indent="-171450">
              <a:buFont typeface="Fago Pro" panose="02000506040000020004" pitchFamily="2" charset="0"/>
              <a:buChar char="→"/>
            </a:pPr>
            <a:r>
              <a:rPr lang="en-US" sz="1200" dirty="0"/>
              <a:t>R-30iB Plus Mini</a:t>
            </a:r>
          </a:p>
        </p:txBody>
      </p:sp>
      <p:sp>
        <p:nvSpPr>
          <p:cNvPr id="18" name="Textfeld 17">
            <a:extLst>
              <a:ext uri="{FF2B5EF4-FFF2-40B4-BE49-F238E27FC236}">
                <a16:creationId xmlns:a16="http://schemas.microsoft.com/office/drawing/2014/main" id="{98218D51-3048-4801-B4E0-B37B3331FDDD}"/>
              </a:ext>
            </a:extLst>
          </p:cNvPr>
          <p:cNvSpPr txBox="1"/>
          <p:nvPr/>
        </p:nvSpPr>
        <p:spPr>
          <a:xfrm>
            <a:off x="4516148" y="2892847"/>
            <a:ext cx="1332000" cy="276999"/>
          </a:xfrm>
          <a:prstGeom prst="rect">
            <a:avLst/>
          </a:prstGeom>
          <a:noFill/>
        </p:spPr>
        <p:txBody>
          <a:bodyPr wrap="square">
            <a:spAutoFit/>
          </a:bodyPr>
          <a:lstStyle/>
          <a:p>
            <a:pPr marL="171450" indent="-171450">
              <a:buFont typeface="Fago Pro" panose="02000506040000020004" pitchFamily="2" charset="0"/>
              <a:buChar char="→"/>
            </a:pPr>
            <a:r>
              <a:rPr lang="en-US" sz="1200" dirty="0"/>
              <a:t>YRC1000micro</a:t>
            </a:r>
          </a:p>
        </p:txBody>
      </p:sp>
      <p:sp>
        <p:nvSpPr>
          <p:cNvPr id="19" name="Textfeld 18">
            <a:extLst>
              <a:ext uri="{FF2B5EF4-FFF2-40B4-BE49-F238E27FC236}">
                <a16:creationId xmlns:a16="http://schemas.microsoft.com/office/drawing/2014/main" id="{BE4DF05C-2A61-4781-89D2-B56B60680BAF}"/>
              </a:ext>
            </a:extLst>
          </p:cNvPr>
          <p:cNvSpPr txBox="1"/>
          <p:nvPr/>
        </p:nvSpPr>
        <p:spPr>
          <a:xfrm>
            <a:off x="5878732" y="2891884"/>
            <a:ext cx="1332000" cy="646331"/>
          </a:xfrm>
          <a:prstGeom prst="rect">
            <a:avLst/>
          </a:prstGeom>
          <a:noFill/>
        </p:spPr>
        <p:txBody>
          <a:bodyPr wrap="square">
            <a:spAutoFit/>
          </a:bodyPr>
          <a:lstStyle/>
          <a:p>
            <a:pPr marL="171450" indent="-171450">
              <a:buFont typeface="Fago Pro" panose="02000506040000020004" pitchFamily="2" charset="0"/>
              <a:buChar char="→"/>
            </a:pPr>
            <a:r>
              <a:rPr lang="de-DE" sz="1200" dirty="0"/>
              <a:t>OmniCore C30</a:t>
            </a:r>
          </a:p>
          <a:p>
            <a:pPr marL="171450" indent="-171450">
              <a:buFont typeface="Fago Pro" panose="02000506040000020004" pitchFamily="2" charset="0"/>
              <a:buChar char="→"/>
            </a:pPr>
            <a:r>
              <a:rPr lang="de-DE" sz="1200" dirty="0"/>
              <a:t>OmniCore C90X</a:t>
            </a:r>
          </a:p>
        </p:txBody>
      </p:sp>
      <p:sp>
        <p:nvSpPr>
          <p:cNvPr id="20" name="Textfeld 19">
            <a:extLst>
              <a:ext uri="{FF2B5EF4-FFF2-40B4-BE49-F238E27FC236}">
                <a16:creationId xmlns:a16="http://schemas.microsoft.com/office/drawing/2014/main" id="{8E86A279-88E8-4F48-8ADC-333D17F78240}"/>
              </a:ext>
            </a:extLst>
          </p:cNvPr>
          <p:cNvSpPr txBox="1"/>
          <p:nvPr/>
        </p:nvSpPr>
        <p:spPr>
          <a:xfrm>
            <a:off x="7427538" y="2888241"/>
            <a:ext cx="1388893" cy="830997"/>
          </a:xfrm>
          <a:prstGeom prst="rect">
            <a:avLst/>
          </a:prstGeom>
          <a:noFill/>
        </p:spPr>
        <p:txBody>
          <a:bodyPr wrap="square">
            <a:spAutoFit/>
          </a:bodyPr>
          <a:lstStyle/>
          <a:p>
            <a:pPr marL="171450" indent="-171450">
              <a:buFont typeface="Fago Pro" panose="02000506040000020004" pitchFamily="2" charset="0"/>
              <a:buChar char="→"/>
            </a:pPr>
            <a:r>
              <a:rPr lang="de-DE" sz="1200" dirty="0"/>
              <a:t>KR C5 micro</a:t>
            </a:r>
          </a:p>
          <a:p>
            <a:pPr marL="171450" indent="-171450">
              <a:buFont typeface="Fago Pro" panose="02000506040000020004" pitchFamily="2" charset="0"/>
              <a:buChar char="→"/>
            </a:pPr>
            <a:endParaRPr lang="de-DE" sz="1200" b="1" dirty="0"/>
          </a:p>
          <a:p>
            <a:pPr marL="171450" indent="-171450">
              <a:buFont typeface="Fago Pro" panose="02000506040000020004" pitchFamily="2" charset="0"/>
              <a:buChar char="→"/>
            </a:pPr>
            <a:endParaRPr lang="de-DE" sz="1200" b="1" dirty="0"/>
          </a:p>
          <a:p>
            <a:pPr marL="171450" indent="-171450">
              <a:buFont typeface="Fago Pro" panose="02000506040000020004" pitchFamily="2" charset="0"/>
              <a:buChar char="→"/>
            </a:pPr>
            <a:endParaRPr lang="de-DE" sz="1200" dirty="0"/>
          </a:p>
        </p:txBody>
      </p:sp>
      <p:sp>
        <p:nvSpPr>
          <p:cNvPr id="43" name="Textfeld 42">
            <a:extLst>
              <a:ext uri="{FF2B5EF4-FFF2-40B4-BE49-F238E27FC236}">
                <a16:creationId xmlns:a16="http://schemas.microsoft.com/office/drawing/2014/main" id="{8F25B490-AC95-4E92-B23A-4D5837758814}"/>
              </a:ext>
            </a:extLst>
          </p:cNvPr>
          <p:cNvSpPr txBox="1"/>
          <p:nvPr/>
        </p:nvSpPr>
        <p:spPr>
          <a:xfrm>
            <a:off x="1876953" y="3794756"/>
            <a:ext cx="1245409" cy="1015663"/>
          </a:xfrm>
          <a:prstGeom prst="rect">
            <a:avLst/>
          </a:prstGeom>
          <a:noFill/>
        </p:spPr>
        <p:txBody>
          <a:bodyPr wrap="square">
            <a:spAutoFit/>
          </a:bodyPr>
          <a:lstStyle/>
          <a:p>
            <a:pPr marL="171450" indent="-171450">
              <a:buFont typeface="Fago Pro" panose="02000506040000020004" pitchFamily="2" charset="0"/>
              <a:buChar char="→"/>
            </a:pPr>
            <a:r>
              <a:rPr lang="en-US" sz="1200" dirty="0"/>
              <a:t>UR3e</a:t>
            </a:r>
          </a:p>
          <a:p>
            <a:pPr marL="171450" indent="-171450">
              <a:buFont typeface="Fago Pro" panose="02000506040000020004" pitchFamily="2" charset="0"/>
              <a:buChar char="→"/>
            </a:pPr>
            <a:r>
              <a:rPr lang="en-US" sz="1200" dirty="0"/>
              <a:t>UR5e</a:t>
            </a:r>
          </a:p>
          <a:p>
            <a:pPr marL="171450" indent="-171450">
              <a:buFont typeface="Fago Pro" panose="02000506040000020004" pitchFamily="2" charset="0"/>
              <a:buChar char="→"/>
            </a:pPr>
            <a:r>
              <a:rPr lang="en-US" sz="1200" dirty="0"/>
              <a:t>UR10e</a:t>
            </a:r>
          </a:p>
          <a:p>
            <a:pPr marL="171450" indent="-171450">
              <a:buFont typeface="Fago Pro" panose="02000506040000020004" pitchFamily="2" charset="0"/>
              <a:buChar char="→"/>
            </a:pPr>
            <a:r>
              <a:rPr lang="en-US" sz="1200" dirty="0"/>
              <a:t>UR16e</a:t>
            </a:r>
          </a:p>
          <a:p>
            <a:pPr marL="171450" indent="-171450">
              <a:buFont typeface="Fago Pro" panose="02000506040000020004" pitchFamily="2" charset="0"/>
              <a:buChar char="→"/>
            </a:pPr>
            <a:r>
              <a:rPr lang="en-US" sz="1200" dirty="0">
                <a:solidFill>
                  <a:srgbClr val="00B050"/>
                </a:solidFill>
              </a:rPr>
              <a:t>UR20e (2022)</a:t>
            </a:r>
          </a:p>
        </p:txBody>
      </p:sp>
      <p:sp>
        <p:nvSpPr>
          <p:cNvPr id="45" name="Textfeld 44">
            <a:extLst>
              <a:ext uri="{FF2B5EF4-FFF2-40B4-BE49-F238E27FC236}">
                <a16:creationId xmlns:a16="http://schemas.microsoft.com/office/drawing/2014/main" id="{B4F3EE04-2416-4D2B-97FD-09A2390D42E3}"/>
              </a:ext>
            </a:extLst>
          </p:cNvPr>
          <p:cNvSpPr txBox="1"/>
          <p:nvPr/>
        </p:nvSpPr>
        <p:spPr>
          <a:xfrm>
            <a:off x="3236186" y="3795183"/>
            <a:ext cx="1396443" cy="1015663"/>
          </a:xfrm>
          <a:prstGeom prst="rect">
            <a:avLst/>
          </a:prstGeom>
          <a:noFill/>
        </p:spPr>
        <p:txBody>
          <a:bodyPr wrap="square">
            <a:spAutoFit/>
          </a:bodyPr>
          <a:lstStyle/>
          <a:p>
            <a:pPr marL="171450" indent="-171450">
              <a:buFont typeface="Fago Pro" panose="02000506040000020004" pitchFamily="2" charset="0"/>
              <a:buChar char="→"/>
            </a:pPr>
            <a:r>
              <a:rPr lang="de-DE" sz="1200" dirty="0">
                <a:solidFill>
                  <a:srgbClr val="00B050"/>
                </a:solidFill>
              </a:rPr>
              <a:t>CRX-5iA (2022)</a:t>
            </a:r>
          </a:p>
          <a:p>
            <a:pPr marL="171450" indent="-171450">
              <a:buFont typeface="Fago Pro" panose="02000506040000020004" pitchFamily="2" charset="0"/>
              <a:buChar char="→"/>
            </a:pPr>
            <a:r>
              <a:rPr lang="de-DE" sz="1200" dirty="0"/>
              <a:t>CRX-10iA</a:t>
            </a:r>
          </a:p>
          <a:p>
            <a:pPr marL="171450" indent="-171450">
              <a:buFont typeface="Fago Pro" panose="02000506040000020004" pitchFamily="2" charset="0"/>
              <a:buChar char="→"/>
            </a:pPr>
            <a:r>
              <a:rPr lang="de-DE" sz="1200" dirty="0"/>
              <a:t>CRX-10iA/L</a:t>
            </a:r>
          </a:p>
          <a:p>
            <a:pPr marL="171450" indent="-171450">
              <a:buFont typeface="Fago Pro" panose="02000506040000020004" pitchFamily="2" charset="0"/>
              <a:buChar char="→"/>
            </a:pPr>
            <a:r>
              <a:rPr lang="de-DE" sz="1200" dirty="0">
                <a:solidFill>
                  <a:srgbClr val="00B050"/>
                </a:solidFill>
              </a:rPr>
              <a:t>CRX-20iA (2022)</a:t>
            </a:r>
          </a:p>
          <a:p>
            <a:pPr marL="171450" indent="-171450">
              <a:buFont typeface="Fago Pro" panose="02000506040000020004" pitchFamily="2" charset="0"/>
              <a:buChar char="→"/>
            </a:pPr>
            <a:r>
              <a:rPr lang="de-DE" sz="1200" dirty="0">
                <a:solidFill>
                  <a:srgbClr val="00B050"/>
                </a:solidFill>
              </a:rPr>
              <a:t>CRX-25iA (2022)</a:t>
            </a:r>
            <a:endParaRPr lang="en-US" sz="1200" dirty="0">
              <a:solidFill>
                <a:srgbClr val="00B050"/>
              </a:solidFill>
            </a:endParaRPr>
          </a:p>
        </p:txBody>
      </p:sp>
      <p:sp>
        <p:nvSpPr>
          <p:cNvPr id="47" name="Textfeld 46">
            <a:extLst>
              <a:ext uri="{FF2B5EF4-FFF2-40B4-BE49-F238E27FC236}">
                <a16:creationId xmlns:a16="http://schemas.microsoft.com/office/drawing/2014/main" id="{614934E5-9609-44EF-8B94-1C6BFA8A9657}"/>
              </a:ext>
            </a:extLst>
          </p:cNvPr>
          <p:cNvSpPr txBox="1"/>
          <p:nvPr/>
        </p:nvSpPr>
        <p:spPr>
          <a:xfrm>
            <a:off x="4516148" y="3782181"/>
            <a:ext cx="1948177" cy="1015663"/>
          </a:xfrm>
          <a:prstGeom prst="rect">
            <a:avLst/>
          </a:prstGeom>
          <a:noFill/>
        </p:spPr>
        <p:txBody>
          <a:bodyPr wrap="square">
            <a:spAutoFit/>
          </a:bodyPr>
          <a:lstStyle/>
          <a:p>
            <a:pPr marL="285750" indent="-285750">
              <a:buFont typeface="Fago Pro" panose="02000506040000020004" pitchFamily="2" charset="0"/>
              <a:buChar char="→"/>
            </a:pPr>
            <a:r>
              <a:rPr lang="en-US" sz="1200" dirty="0"/>
              <a:t>MotoMINI</a:t>
            </a:r>
          </a:p>
          <a:p>
            <a:pPr marL="285750" indent="-285750">
              <a:buFont typeface="Fago Pro" panose="02000506040000020004" pitchFamily="2" charset="0"/>
              <a:buChar char="→"/>
            </a:pPr>
            <a:r>
              <a:rPr lang="en-US" sz="1200" dirty="0"/>
              <a:t>GP4, GP7, GP8 </a:t>
            </a:r>
          </a:p>
          <a:p>
            <a:pPr marL="285750" indent="-285750">
              <a:buFont typeface="Fago Pro" panose="02000506040000020004" pitchFamily="2" charset="0"/>
              <a:buChar char="→"/>
            </a:pPr>
            <a:r>
              <a:rPr lang="en-US" sz="1200" dirty="0"/>
              <a:t>GP12</a:t>
            </a:r>
          </a:p>
          <a:p>
            <a:pPr marL="285750" indent="-285750">
              <a:buFont typeface="Fago Pro" panose="02000506040000020004" pitchFamily="2" charset="0"/>
              <a:buChar char="→"/>
            </a:pPr>
            <a:r>
              <a:rPr lang="de-DE" sz="1200" dirty="0"/>
              <a:t>HC10DTP</a:t>
            </a:r>
            <a:endParaRPr lang="en-US" sz="1200" dirty="0"/>
          </a:p>
          <a:p>
            <a:pPr marL="285750" indent="-285750">
              <a:buFont typeface="Fago Pro" panose="02000506040000020004" pitchFamily="2" charset="0"/>
              <a:buChar char="→"/>
            </a:pPr>
            <a:r>
              <a:rPr lang="de-DE" sz="1200" dirty="0"/>
              <a:t>HC20DTP</a:t>
            </a:r>
          </a:p>
        </p:txBody>
      </p:sp>
      <p:sp>
        <p:nvSpPr>
          <p:cNvPr id="49" name="Textfeld 48">
            <a:extLst>
              <a:ext uri="{FF2B5EF4-FFF2-40B4-BE49-F238E27FC236}">
                <a16:creationId xmlns:a16="http://schemas.microsoft.com/office/drawing/2014/main" id="{2DAD39E1-7101-417C-A5F8-C62AF12A1E4E}"/>
              </a:ext>
            </a:extLst>
          </p:cNvPr>
          <p:cNvSpPr txBox="1"/>
          <p:nvPr/>
        </p:nvSpPr>
        <p:spPr>
          <a:xfrm>
            <a:off x="5890272" y="3775493"/>
            <a:ext cx="1790542" cy="830997"/>
          </a:xfrm>
          <a:prstGeom prst="rect">
            <a:avLst/>
          </a:prstGeom>
          <a:noFill/>
        </p:spPr>
        <p:txBody>
          <a:bodyPr wrap="square">
            <a:spAutoFit/>
          </a:bodyPr>
          <a:lstStyle/>
          <a:p>
            <a:pPr marL="285750" indent="-285750">
              <a:buFont typeface="Fago Pro" panose="02000506040000020004" pitchFamily="2" charset="0"/>
              <a:buChar char="→"/>
            </a:pPr>
            <a:r>
              <a:rPr lang="de-DE" sz="1200" dirty="0"/>
              <a:t>GoFa (CRB15000)</a:t>
            </a:r>
          </a:p>
          <a:p>
            <a:pPr marL="285750" indent="-285750">
              <a:buFont typeface="Fago Pro" panose="02000506040000020004" pitchFamily="2" charset="0"/>
              <a:buChar char="→"/>
            </a:pPr>
            <a:r>
              <a:rPr lang="de-DE" sz="1200" dirty="0"/>
              <a:t>Swifti (CRB1100) </a:t>
            </a:r>
          </a:p>
          <a:p>
            <a:pPr marL="285750" indent="-285750">
              <a:buFont typeface="Fago Pro" panose="02000506040000020004" pitchFamily="2" charset="0"/>
              <a:buChar char="→"/>
            </a:pPr>
            <a:r>
              <a:rPr lang="de-DE" sz="1200" dirty="0"/>
              <a:t>IRB 1100, IRB 1200,</a:t>
            </a:r>
            <a:br>
              <a:rPr lang="de-DE" sz="1200" dirty="0"/>
            </a:br>
            <a:r>
              <a:rPr lang="de-DE" sz="1200" dirty="0"/>
              <a:t>IRB 1300</a:t>
            </a:r>
            <a:endParaRPr lang="en-US" sz="1200" dirty="0"/>
          </a:p>
        </p:txBody>
      </p:sp>
      <p:sp>
        <p:nvSpPr>
          <p:cNvPr id="51" name="Textfeld 50">
            <a:extLst>
              <a:ext uri="{FF2B5EF4-FFF2-40B4-BE49-F238E27FC236}">
                <a16:creationId xmlns:a16="http://schemas.microsoft.com/office/drawing/2014/main" id="{83724F4E-C9F9-49D6-B593-02DAF5D0BF24}"/>
              </a:ext>
            </a:extLst>
          </p:cNvPr>
          <p:cNvSpPr txBox="1"/>
          <p:nvPr/>
        </p:nvSpPr>
        <p:spPr>
          <a:xfrm>
            <a:off x="7431734" y="3799695"/>
            <a:ext cx="1846831" cy="646331"/>
          </a:xfrm>
          <a:prstGeom prst="rect">
            <a:avLst/>
          </a:prstGeom>
          <a:noFill/>
        </p:spPr>
        <p:txBody>
          <a:bodyPr wrap="square">
            <a:spAutoFit/>
          </a:bodyPr>
          <a:lstStyle/>
          <a:p>
            <a:pPr marL="285750" indent="-285750">
              <a:buFont typeface="Fago Pro" panose="02000506040000020004" pitchFamily="2" charset="0"/>
              <a:buChar char="→"/>
            </a:pPr>
            <a:r>
              <a:rPr lang="de-DE" sz="1200" dirty="0"/>
              <a:t>LBR iisy 3</a:t>
            </a:r>
            <a:endParaRPr lang="de-DE" sz="1200" dirty="0">
              <a:cs typeface="Calibri"/>
            </a:endParaRPr>
          </a:p>
          <a:p>
            <a:pPr marL="285750" indent="-285750">
              <a:buFont typeface="Fago Pro" panose="02000506040000020004" pitchFamily="2" charset="0"/>
              <a:buChar char="→"/>
            </a:pPr>
            <a:r>
              <a:rPr lang="de-DE" sz="1200" dirty="0">
                <a:solidFill>
                  <a:srgbClr val="00B050"/>
                </a:solidFill>
              </a:rPr>
              <a:t>LBR iisy 11, 15 </a:t>
            </a:r>
            <a:br>
              <a:rPr lang="de-DE" sz="1200" dirty="0">
                <a:solidFill>
                  <a:srgbClr val="00B050"/>
                </a:solidFill>
              </a:rPr>
            </a:br>
            <a:r>
              <a:rPr lang="de-DE" sz="1200" dirty="0">
                <a:solidFill>
                  <a:srgbClr val="00B050"/>
                </a:solidFill>
              </a:rPr>
              <a:t>(2022)</a:t>
            </a:r>
            <a:endParaRPr lang="de-DE" sz="1200" dirty="0">
              <a:solidFill>
                <a:srgbClr val="00B050"/>
              </a:solidFill>
              <a:cs typeface="Calibri"/>
            </a:endParaRPr>
          </a:p>
        </p:txBody>
      </p:sp>
      <p:sp>
        <p:nvSpPr>
          <p:cNvPr id="53" name="Textfeld 52">
            <a:extLst>
              <a:ext uri="{FF2B5EF4-FFF2-40B4-BE49-F238E27FC236}">
                <a16:creationId xmlns:a16="http://schemas.microsoft.com/office/drawing/2014/main" id="{A834687C-FF7A-45E5-AC9E-F497ABC0B2E4}"/>
              </a:ext>
            </a:extLst>
          </p:cNvPr>
          <p:cNvSpPr txBox="1"/>
          <p:nvPr/>
        </p:nvSpPr>
        <p:spPr>
          <a:xfrm>
            <a:off x="1876953" y="2911748"/>
            <a:ext cx="1480706" cy="830997"/>
          </a:xfrm>
          <a:prstGeom prst="rect">
            <a:avLst/>
          </a:prstGeom>
          <a:noFill/>
        </p:spPr>
        <p:txBody>
          <a:bodyPr wrap="square">
            <a:spAutoFit/>
          </a:bodyPr>
          <a:lstStyle/>
          <a:p>
            <a:pPr marL="171450" indent="-171450">
              <a:buFont typeface="Fago Pro" panose="02000506040000020004" pitchFamily="2" charset="0"/>
              <a:buChar char="→"/>
            </a:pPr>
            <a:r>
              <a:rPr lang="en-US" sz="1200" dirty="0"/>
              <a:t>CB-Series</a:t>
            </a:r>
          </a:p>
          <a:p>
            <a:pPr marL="171450" indent="-171450">
              <a:buFont typeface="Fago Pro" panose="02000506040000020004" pitchFamily="2" charset="0"/>
              <a:buChar char="→"/>
            </a:pPr>
            <a:r>
              <a:rPr lang="en-US" sz="1200" dirty="0"/>
              <a:t>E-Series</a:t>
            </a:r>
          </a:p>
          <a:p>
            <a:pPr marL="171450" indent="-171450">
              <a:buFont typeface="Fago Pro" panose="02000506040000020004" pitchFamily="2" charset="0"/>
              <a:buChar char="→"/>
            </a:pPr>
            <a:r>
              <a:rPr lang="en-US" sz="1200" dirty="0">
                <a:solidFill>
                  <a:srgbClr val="00B050"/>
                </a:solidFill>
              </a:rPr>
              <a:t>Next Gen </a:t>
            </a:r>
            <a:br>
              <a:rPr lang="en-US" sz="1200" dirty="0">
                <a:solidFill>
                  <a:srgbClr val="00B050"/>
                </a:solidFill>
              </a:rPr>
            </a:br>
            <a:r>
              <a:rPr lang="en-US" sz="1200" dirty="0">
                <a:solidFill>
                  <a:srgbClr val="00B050"/>
                </a:solidFill>
              </a:rPr>
              <a:t>(2022 with UR20)</a:t>
            </a:r>
          </a:p>
        </p:txBody>
      </p:sp>
      <p:sp>
        <p:nvSpPr>
          <p:cNvPr id="54" name="Textfeld 53">
            <a:extLst>
              <a:ext uri="{FF2B5EF4-FFF2-40B4-BE49-F238E27FC236}">
                <a16:creationId xmlns:a16="http://schemas.microsoft.com/office/drawing/2014/main" id="{D7A154E7-481F-43E3-A418-4025DA572E3F}"/>
              </a:ext>
            </a:extLst>
          </p:cNvPr>
          <p:cNvSpPr txBox="1"/>
          <p:nvPr/>
        </p:nvSpPr>
        <p:spPr>
          <a:xfrm>
            <a:off x="439312" y="2991349"/>
            <a:ext cx="1332000" cy="600164"/>
          </a:xfrm>
          <a:prstGeom prst="rect">
            <a:avLst/>
          </a:prstGeom>
          <a:noFill/>
        </p:spPr>
        <p:txBody>
          <a:bodyPr wrap="square">
            <a:spAutoFit/>
          </a:bodyPr>
          <a:lstStyle/>
          <a:p>
            <a:r>
              <a:rPr lang="en-US" sz="1100" b="1" dirty="0"/>
              <a:t>Supported Controller </a:t>
            </a:r>
            <a:br>
              <a:rPr lang="en-US" sz="1100" b="1" dirty="0"/>
            </a:br>
            <a:r>
              <a:rPr lang="en-US" sz="1100" b="1" dirty="0"/>
              <a:t>Type</a:t>
            </a:r>
            <a:endParaRPr lang="en-US" sz="1100" dirty="0">
              <a:solidFill>
                <a:srgbClr val="00B050"/>
              </a:solidFill>
            </a:endParaRPr>
          </a:p>
        </p:txBody>
      </p:sp>
      <p:sp>
        <p:nvSpPr>
          <p:cNvPr id="56" name="Textfeld 55">
            <a:extLst>
              <a:ext uri="{FF2B5EF4-FFF2-40B4-BE49-F238E27FC236}">
                <a16:creationId xmlns:a16="http://schemas.microsoft.com/office/drawing/2014/main" id="{DBE45F6C-50D3-459C-AD97-43D8A0C4489C}"/>
              </a:ext>
            </a:extLst>
          </p:cNvPr>
          <p:cNvSpPr txBox="1"/>
          <p:nvPr/>
        </p:nvSpPr>
        <p:spPr>
          <a:xfrm>
            <a:off x="439022" y="3981174"/>
            <a:ext cx="1332000" cy="600164"/>
          </a:xfrm>
          <a:prstGeom prst="rect">
            <a:avLst/>
          </a:prstGeom>
          <a:noFill/>
        </p:spPr>
        <p:txBody>
          <a:bodyPr wrap="square">
            <a:spAutoFit/>
          </a:bodyPr>
          <a:lstStyle/>
          <a:p>
            <a:r>
              <a:rPr lang="en-US" sz="1100" b="1" dirty="0"/>
              <a:t>Robot</a:t>
            </a:r>
            <a:br>
              <a:rPr lang="en-US" sz="1100" b="1" dirty="0"/>
            </a:br>
            <a:r>
              <a:rPr lang="en-US" sz="1100" b="1" dirty="0"/>
              <a:t>Models</a:t>
            </a:r>
            <a:br>
              <a:rPr lang="en-US" sz="1100" b="1" dirty="0"/>
            </a:br>
            <a:r>
              <a:rPr lang="en-US" sz="1100" b="1" dirty="0"/>
              <a:t>Supported</a:t>
            </a:r>
            <a:endParaRPr lang="en-US" sz="1100" dirty="0">
              <a:solidFill>
                <a:srgbClr val="00B050"/>
              </a:solidFill>
            </a:endParaRPr>
          </a:p>
        </p:txBody>
      </p:sp>
      <p:sp>
        <p:nvSpPr>
          <p:cNvPr id="58" name="Textfeld 57">
            <a:extLst>
              <a:ext uri="{FF2B5EF4-FFF2-40B4-BE49-F238E27FC236}">
                <a16:creationId xmlns:a16="http://schemas.microsoft.com/office/drawing/2014/main" id="{7772D31E-B554-4D51-81FD-C905742D8E5E}"/>
              </a:ext>
            </a:extLst>
          </p:cNvPr>
          <p:cNvSpPr txBox="1"/>
          <p:nvPr/>
        </p:nvSpPr>
        <p:spPr>
          <a:xfrm>
            <a:off x="435363" y="5186249"/>
            <a:ext cx="1332000" cy="600164"/>
          </a:xfrm>
          <a:prstGeom prst="rect">
            <a:avLst/>
          </a:prstGeom>
          <a:noFill/>
        </p:spPr>
        <p:txBody>
          <a:bodyPr wrap="square">
            <a:spAutoFit/>
          </a:bodyPr>
          <a:lstStyle/>
          <a:p>
            <a:r>
              <a:rPr lang="en-US" sz="1100" b="1" dirty="0"/>
              <a:t>Robot</a:t>
            </a:r>
            <a:br>
              <a:rPr lang="en-US" sz="1100" b="1" dirty="0"/>
            </a:br>
            <a:r>
              <a:rPr lang="en-US" sz="1100" b="1" dirty="0"/>
              <a:t>Communication</a:t>
            </a:r>
            <a:br>
              <a:rPr lang="en-US" sz="1100" b="1" dirty="0"/>
            </a:br>
            <a:r>
              <a:rPr lang="en-US" sz="1100" b="1" dirty="0"/>
              <a:t>Strategy</a:t>
            </a:r>
            <a:endParaRPr lang="en-US" sz="1100" dirty="0">
              <a:solidFill>
                <a:srgbClr val="00B050"/>
              </a:solidFill>
            </a:endParaRPr>
          </a:p>
        </p:txBody>
      </p:sp>
      <p:grpSp>
        <p:nvGrpSpPr>
          <p:cNvPr id="61" name="Gruppieren 60">
            <a:extLst>
              <a:ext uri="{FF2B5EF4-FFF2-40B4-BE49-F238E27FC236}">
                <a16:creationId xmlns:a16="http://schemas.microsoft.com/office/drawing/2014/main" id="{6D9E04C7-1E27-4F4B-B516-0D18F49609BC}"/>
              </a:ext>
            </a:extLst>
          </p:cNvPr>
          <p:cNvGrpSpPr/>
          <p:nvPr/>
        </p:nvGrpSpPr>
        <p:grpSpPr>
          <a:xfrm>
            <a:off x="1981462" y="4797844"/>
            <a:ext cx="963017" cy="600550"/>
            <a:chOff x="2896532" y="3044986"/>
            <a:chExt cx="963017" cy="600550"/>
          </a:xfrm>
        </p:grpSpPr>
        <p:sp>
          <p:nvSpPr>
            <p:cNvPr id="62" name="Rechteck 61">
              <a:extLst>
                <a:ext uri="{FF2B5EF4-FFF2-40B4-BE49-F238E27FC236}">
                  <a16:creationId xmlns:a16="http://schemas.microsoft.com/office/drawing/2014/main" id="{38BA72E3-7ADB-4066-AAC1-F725EA1001BF}"/>
                </a:ext>
              </a:extLst>
            </p:cNvPr>
            <p:cNvSpPr/>
            <p:nvPr/>
          </p:nvSpPr>
          <p:spPr>
            <a:xfrm>
              <a:off x="2966380" y="3212031"/>
              <a:ext cx="841239" cy="25497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3" name="Grafik 62">
              <a:extLst>
                <a:ext uri="{FF2B5EF4-FFF2-40B4-BE49-F238E27FC236}">
                  <a16:creationId xmlns:a16="http://schemas.microsoft.com/office/drawing/2014/main" id="{EDAA12CD-3643-4474-B91E-FB59F4D9B442}"/>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9895" b="89895" l="9537" r="89902">
                          <a14:foregroundMark x1="9537" y1="46526" x2="9537" y2="46526"/>
                          <a14:foregroundMark x1="48527" y1="55368" x2="48527" y2="55368"/>
                          <a14:foregroundMark x1="53015" y1="54105" x2="53015" y2="54105"/>
                          <a14:foregroundMark x1="61711" y1="52421" x2="61711" y2="52421"/>
                          <a14:foregroundMark x1="73212" y1="51789" x2="73212" y2="51789"/>
                          <a14:foregroundMark x1="83871" y1="52211" x2="83871" y2="52211"/>
                          <a14:foregroundMark x1="81627" y1="32000" x2="81627" y2="32000"/>
                          <a14:foregroundMark x1="74053" y1="32000" x2="74053" y2="32000"/>
                          <a14:foregroundMark x1="85554" y1="32211" x2="85554" y2="32211"/>
                          <a14:backgroundMark x1="74895" y1="33263" x2="74895" y2="33263"/>
                          <a14:backgroundMark x1="61992" y1="46316" x2="61992" y2="46316"/>
                          <a14:backgroundMark x1="61431" y1="52632" x2="61431" y2="52632"/>
                          <a14:backgroundMark x1="36466" y1="40842" x2="36466" y2="40842"/>
                          <a14:backgroundMark x1="36325" y1="26947" x2="25386" y2="26105"/>
                          <a14:backgroundMark x1="35624" y1="63158" x2="27069" y2="71579"/>
                          <a14:backgroundMark x1="36606" y1="49684" x2="36606" y2="50316"/>
                          <a14:backgroundMark x1="37167" y1="47368" x2="37167" y2="47368"/>
                          <a14:backgroundMark x1="61431" y1="52000" x2="61431" y2="52000"/>
                        </a14:backgroundRemoval>
                      </a14:imgEffect>
                    </a14:imgLayer>
                  </a14:imgProps>
                </a:ext>
              </a:extLst>
            </a:blip>
            <a:stretch>
              <a:fillRect/>
            </a:stretch>
          </p:blipFill>
          <p:spPr>
            <a:xfrm>
              <a:off x="2896532" y="3044986"/>
              <a:ext cx="963017" cy="600550"/>
            </a:xfrm>
            <a:prstGeom prst="rect">
              <a:avLst/>
            </a:prstGeom>
          </p:spPr>
        </p:pic>
      </p:grpSp>
      <p:sp>
        <p:nvSpPr>
          <p:cNvPr id="64" name="Textfeld 63">
            <a:extLst>
              <a:ext uri="{FF2B5EF4-FFF2-40B4-BE49-F238E27FC236}">
                <a16:creationId xmlns:a16="http://schemas.microsoft.com/office/drawing/2014/main" id="{474B592F-ABEE-4EC7-8692-1BB0BD1DA470}"/>
              </a:ext>
            </a:extLst>
          </p:cNvPr>
          <p:cNvSpPr txBox="1"/>
          <p:nvPr/>
        </p:nvSpPr>
        <p:spPr>
          <a:xfrm>
            <a:off x="1876953" y="5259152"/>
            <a:ext cx="1245409" cy="276999"/>
          </a:xfrm>
          <a:prstGeom prst="rect">
            <a:avLst/>
          </a:prstGeom>
          <a:noFill/>
        </p:spPr>
        <p:txBody>
          <a:bodyPr wrap="square">
            <a:spAutoFit/>
          </a:bodyPr>
          <a:lstStyle/>
          <a:p>
            <a:pPr marL="171450" indent="-171450">
              <a:buFont typeface="Fago Pro" panose="02000506040000020004" pitchFamily="2" charset="0"/>
              <a:buChar char="→"/>
            </a:pPr>
            <a:r>
              <a:rPr lang="en-US" sz="1200" dirty="0"/>
              <a:t>Via tool port</a:t>
            </a:r>
            <a:endParaRPr lang="en-US" sz="1200" dirty="0">
              <a:solidFill>
                <a:srgbClr val="00B050"/>
              </a:solidFill>
            </a:endParaRPr>
          </a:p>
        </p:txBody>
      </p:sp>
      <p:grpSp>
        <p:nvGrpSpPr>
          <p:cNvPr id="65" name="Gruppieren 64">
            <a:extLst>
              <a:ext uri="{FF2B5EF4-FFF2-40B4-BE49-F238E27FC236}">
                <a16:creationId xmlns:a16="http://schemas.microsoft.com/office/drawing/2014/main" id="{9E46C29D-8A36-4556-80DB-DE7C31DB77AD}"/>
              </a:ext>
            </a:extLst>
          </p:cNvPr>
          <p:cNvGrpSpPr/>
          <p:nvPr/>
        </p:nvGrpSpPr>
        <p:grpSpPr>
          <a:xfrm>
            <a:off x="3404753" y="4790699"/>
            <a:ext cx="963017" cy="600550"/>
            <a:chOff x="2896532" y="3044986"/>
            <a:chExt cx="963017" cy="600550"/>
          </a:xfrm>
        </p:grpSpPr>
        <p:sp>
          <p:nvSpPr>
            <p:cNvPr id="66" name="Rechteck 65">
              <a:extLst>
                <a:ext uri="{FF2B5EF4-FFF2-40B4-BE49-F238E27FC236}">
                  <a16:creationId xmlns:a16="http://schemas.microsoft.com/office/drawing/2014/main" id="{19C4C355-7792-4381-B511-7F06F7482B52}"/>
                </a:ext>
              </a:extLst>
            </p:cNvPr>
            <p:cNvSpPr/>
            <p:nvPr/>
          </p:nvSpPr>
          <p:spPr>
            <a:xfrm>
              <a:off x="2966380" y="3212031"/>
              <a:ext cx="841239" cy="25497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7" name="Grafik 66">
              <a:extLst>
                <a:ext uri="{FF2B5EF4-FFF2-40B4-BE49-F238E27FC236}">
                  <a16:creationId xmlns:a16="http://schemas.microsoft.com/office/drawing/2014/main" id="{A893F9F3-470B-4589-A68C-0A45642FC0C7}"/>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9895" b="89895" l="9537" r="89902">
                          <a14:foregroundMark x1="9537" y1="46526" x2="9537" y2="46526"/>
                          <a14:foregroundMark x1="48527" y1="55368" x2="48527" y2="55368"/>
                          <a14:foregroundMark x1="53015" y1="54105" x2="53015" y2="54105"/>
                          <a14:foregroundMark x1="61711" y1="52421" x2="61711" y2="52421"/>
                          <a14:foregroundMark x1="73212" y1="51789" x2="73212" y2="51789"/>
                          <a14:foregroundMark x1="83871" y1="52211" x2="83871" y2="52211"/>
                          <a14:foregroundMark x1="81627" y1="32000" x2="81627" y2="32000"/>
                          <a14:foregroundMark x1="74053" y1="32000" x2="74053" y2="32000"/>
                          <a14:foregroundMark x1="85554" y1="32211" x2="85554" y2="32211"/>
                          <a14:backgroundMark x1="74895" y1="33263" x2="74895" y2="33263"/>
                          <a14:backgroundMark x1="61992" y1="46316" x2="61992" y2="46316"/>
                          <a14:backgroundMark x1="61431" y1="52632" x2="61431" y2="52632"/>
                          <a14:backgroundMark x1="36466" y1="40842" x2="36466" y2="40842"/>
                          <a14:backgroundMark x1="36325" y1="26947" x2="25386" y2="26105"/>
                          <a14:backgroundMark x1="35624" y1="63158" x2="27069" y2="71579"/>
                          <a14:backgroundMark x1="36606" y1="49684" x2="36606" y2="50316"/>
                          <a14:backgroundMark x1="37167" y1="47368" x2="37167" y2="47368"/>
                          <a14:backgroundMark x1="61431" y1="52000" x2="61431" y2="52000"/>
                        </a14:backgroundRemoval>
                      </a14:imgEffect>
                    </a14:imgLayer>
                  </a14:imgProps>
                </a:ext>
              </a:extLst>
            </a:blip>
            <a:stretch>
              <a:fillRect/>
            </a:stretch>
          </p:blipFill>
          <p:spPr>
            <a:xfrm>
              <a:off x="2896532" y="3044986"/>
              <a:ext cx="963017" cy="600550"/>
            </a:xfrm>
            <a:prstGeom prst="rect">
              <a:avLst/>
            </a:prstGeom>
          </p:spPr>
        </p:pic>
      </p:grpSp>
      <p:sp>
        <p:nvSpPr>
          <p:cNvPr id="68" name="Textfeld 67">
            <a:extLst>
              <a:ext uri="{FF2B5EF4-FFF2-40B4-BE49-F238E27FC236}">
                <a16:creationId xmlns:a16="http://schemas.microsoft.com/office/drawing/2014/main" id="{DAEB7539-DFA4-4937-8AB5-AA8348AF0CBC}"/>
              </a:ext>
            </a:extLst>
          </p:cNvPr>
          <p:cNvSpPr txBox="1"/>
          <p:nvPr/>
        </p:nvSpPr>
        <p:spPr>
          <a:xfrm>
            <a:off x="3241015" y="5259151"/>
            <a:ext cx="1245409" cy="276999"/>
          </a:xfrm>
          <a:prstGeom prst="rect">
            <a:avLst/>
          </a:prstGeom>
          <a:noFill/>
        </p:spPr>
        <p:txBody>
          <a:bodyPr wrap="square">
            <a:spAutoFit/>
          </a:bodyPr>
          <a:lstStyle/>
          <a:p>
            <a:pPr marL="171450" indent="-171450">
              <a:buFont typeface="Fago Pro" panose="02000506040000020004" pitchFamily="2" charset="0"/>
              <a:buChar char="→"/>
            </a:pPr>
            <a:r>
              <a:rPr lang="en-US" sz="1200" dirty="0"/>
              <a:t>Via tool port</a:t>
            </a:r>
            <a:endParaRPr lang="en-US" sz="1200" dirty="0">
              <a:solidFill>
                <a:srgbClr val="00B050"/>
              </a:solidFill>
            </a:endParaRPr>
          </a:p>
        </p:txBody>
      </p:sp>
      <p:sp>
        <p:nvSpPr>
          <p:cNvPr id="69" name="Textfeld 68">
            <a:extLst>
              <a:ext uri="{FF2B5EF4-FFF2-40B4-BE49-F238E27FC236}">
                <a16:creationId xmlns:a16="http://schemas.microsoft.com/office/drawing/2014/main" id="{FA2898AB-93D1-4996-83C4-BFD2D11436AE}"/>
              </a:ext>
            </a:extLst>
          </p:cNvPr>
          <p:cNvSpPr txBox="1"/>
          <p:nvPr/>
        </p:nvSpPr>
        <p:spPr>
          <a:xfrm>
            <a:off x="534703" y="6242797"/>
            <a:ext cx="10628654" cy="461665"/>
          </a:xfrm>
          <a:prstGeom prst="rect">
            <a:avLst/>
          </a:prstGeom>
          <a:noFill/>
        </p:spPr>
        <p:txBody>
          <a:bodyPr wrap="square">
            <a:spAutoFit/>
          </a:bodyPr>
          <a:lstStyle/>
          <a:p>
            <a:pPr marL="171450" indent="-171450">
              <a:buFont typeface="Fago Pro" panose="02000506040000020004" pitchFamily="2" charset="0"/>
              <a:buChar char="→"/>
            </a:pPr>
            <a:r>
              <a:rPr lang="en-US" sz="1200" b="1" dirty="0"/>
              <a:t>Note: </a:t>
            </a:r>
            <a:r>
              <a:rPr lang="en-US" sz="1200" dirty="0"/>
              <a:t>Direct communication via the tool port of the robot is not always fulfilled. In specific cases, power needs to be routed externally since the tool port is too weak. In other cases, we decided due to specific reasons to route the cables externally (technical possibilities, degree of complexity).</a:t>
            </a:r>
            <a:endParaRPr lang="en-US" sz="1200" dirty="0">
              <a:solidFill>
                <a:srgbClr val="00B050"/>
              </a:solidFill>
            </a:endParaRPr>
          </a:p>
        </p:txBody>
      </p:sp>
      <p:grpSp>
        <p:nvGrpSpPr>
          <p:cNvPr id="70" name="Gruppieren 69">
            <a:extLst>
              <a:ext uri="{FF2B5EF4-FFF2-40B4-BE49-F238E27FC236}">
                <a16:creationId xmlns:a16="http://schemas.microsoft.com/office/drawing/2014/main" id="{A950B4ED-160B-43DB-95C7-24E481894358}"/>
              </a:ext>
            </a:extLst>
          </p:cNvPr>
          <p:cNvGrpSpPr/>
          <p:nvPr/>
        </p:nvGrpSpPr>
        <p:grpSpPr>
          <a:xfrm>
            <a:off x="4645806" y="4716037"/>
            <a:ext cx="1191655" cy="797717"/>
            <a:chOff x="3527222" y="2555537"/>
            <a:chExt cx="1191655" cy="797717"/>
          </a:xfrm>
        </p:grpSpPr>
        <p:sp>
          <p:nvSpPr>
            <p:cNvPr id="71" name="Rechteck 70">
              <a:extLst>
                <a:ext uri="{FF2B5EF4-FFF2-40B4-BE49-F238E27FC236}">
                  <a16:creationId xmlns:a16="http://schemas.microsoft.com/office/drawing/2014/main" id="{7321EF9D-E9B4-4798-9B75-D04120B8BDF0}"/>
                </a:ext>
              </a:extLst>
            </p:cNvPr>
            <p:cNvSpPr/>
            <p:nvPr/>
          </p:nvSpPr>
          <p:spPr>
            <a:xfrm>
              <a:off x="3527222" y="2796084"/>
              <a:ext cx="1191655" cy="27433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2" name="Picture 6" descr="Leistungsregelung - Ethernet IP - Gefran">
              <a:extLst>
                <a:ext uri="{FF2B5EF4-FFF2-40B4-BE49-F238E27FC236}">
                  <a16:creationId xmlns:a16="http://schemas.microsoft.com/office/drawing/2014/main" id="{9BFDB69E-7163-48EA-B613-9C5CF79BDFAD}"/>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533133" y="2555537"/>
              <a:ext cx="1180514" cy="797717"/>
            </a:xfrm>
            <a:prstGeom prst="rect">
              <a:avLst/>
            </a:prstGeom>
            <a:noFill/>
            <a:extLst>
              <a:ext uri="{909E8E84-426E-40DD-AFC4-6F175D3DCCD1}">
                <a14:hiddenFill xmlns:a14="http://schemas.microsoft.com/office/drawing/2010/main">
                  <a:solidFill>
                    <a:srgbClr val="FFFFFF"/>
                  </a:solidFill>
                </a14:hiddenFill>
              </a:ext>
            </a:extLst>
          </p:spPr>
        </p:pic>
      </p:grpSp>
      <p:sp>
        <p:nvSpPr>
          <p:cNvPr id="73" name="Textfeld 72">
            <a:extLst>
              <a:ext uri="{FF2B5EF4-FFF2-40B4-BE49-F238E27FC236}">
                <a16:creationId xmlns:a16="http://schemas.microsoft.com/office/drawing/2014/main" id="{48C65EE9-6C40-47A1-B5A7-9C59EB305304}"/>
              </a:ext>
            </a:extLst>
          </p:cNvPr>
          <p:cNvSpPr txBox="1"/>
          <p:nvPr/>
        </p:nvSpPr>
        <p:spPr>
          <a:xfrm>
            <a:off x="4513915" y="5258924"/>
            <a:ext cx="1667634" cy="646331"/>
          </a:xfrm>
          <a:prstGeom prst="rect">
            <a:avLst/>
          </a:prstGeom>
          <a:noFill/>
        </p:spPr>
        <p:txBody>
          <a:bodyPr wrap="square">
            <a:spAutoFit/>
          </a:bodyPr>
          <a:lstStyle/>
          <a:p>
            <a:pPr marL="171450" indent="-171450">
              <a:buFont typeface="Fago Pro" panose="02000506040000020004" pitchFamily="2" charset="0"/>
              <a:buChar char="→"/>
            </a:pPr>
            <a:r>
              <a:rPr lang="en-US" sz="1200" dirty="0"/>
              <a:t>Via controller </a:t>
            </a:r>
            <a:br>
              <a:rPr lang="en-US" sz="1200" dirty="0"/>
            </a:br>
            <a:r>
              <a:rPr lang="en-US" sz="1200" dirty="0"/>
              <a:t>port (external cabling)</a:t>
            </a:r>
            <a:endParaRPr lang="en-US" sz="1200" dirty="0">
              <a:solidFill>
                <a:srgbClr val="00B050"/>
              </a:solidFill>
            </a:endParaRPr>
          </a:p>
        </p:txBody>
      </p:sp>
      <p:grpSp>
        <p:nvGrpSpPr>
          <p:cNvPr id="74" name="Gruppieren 73">
            <a:extLst>
              <a:ext uri="{FF2B5EF4-FFF2-40B4-BE49-F238E27FC236}">
                <a16:creationId xmlns:a16="http://schemas.microsoft.com/office/drawing/2014/main" id="{B6538EA3-9E9E-4F6D-9BF8-5788050114D3}"/>
              </a:ext>
            </a:extLst>
          </p:cNvPr>
          <p:cNvGrpSpPr/>
          <p:nvPr/>
        </p:nvGrpSpPr>
        <p:grpSpPr>
          <a:xfrm>
            <a:off x="6024632" y="4716038"/>
            <a:ext cx="1191655" cy="797717"/>
            <a:chOff x="3527222" y="2555537"/>
            <a:chExt cx="1191655" cy="797717"/>
          </a:xfrm>
        </p:grpSpPr>
        <p:sp>
          <p:nvSpPr>
            <p:cNvPr id="75" name="Rechteck 74">
              <a:extLst>
                <a:ext uri="{FF2B5EF4-FFF2-40B4-BE49-F238E27FC236}">
                  <a16:creationId xmlns:a16="http://schemas.microsoft.com/office/drawing/2014/main" id="{EE6EA5B5-F667-42D5-A5EA-720140D93414}"/>
                </a:ext>
              </a:extLst>
            </p:cNvPr>
            <p:cNvSpPr/>
            <p:nvPr/>
          </p:nvSpPr>
          <p:spPr>
            <a:xfrm>
              <a:off x="3527222" y="2796084"/>
              <a:ext cx="1191655" cy="27433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6" name="Picture 6" descr="Leistungsregelung - Ethernet IP - Gefran">
              <a:extLst>
                <a:ext uri="{FF2B5EF4-FFF2-40B4-BE49-F238E27FC236}">
                  <a16:creationId xmlns:a16="http://schemas.microsoft.com/office/drawing/2014/main" id="{EBBD7993-DD57-4AF0-9F3A-11A12B822F6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533133" y="2555537"/>
              <a:ext cx="1180514" cy="797717"/>
            </a:xfrm>
            <a:prstGeom prst="rect">
              <a:avLst/>
            </a:prstGeom>
            <a:noFill/>
            <a:extLst>
              <a:ext uri="{909E8E84-426E-40DD-AFC4-6F175D3DCCD1}">
                <a14:hiddenFill xmlns:a14="http://schemas.microsoft.com/office/drawing/2010/main">
                  <a:solidFill>
                    <a:srgbClr val="FFFFFF"/>
                  </a:solidFill>
                </a14:hiddenFill>
              </a:ext>
            </a:extLst>
          </p:spPr>
        </p:pic>
      </p:grpSp>
      <p:sp>
        <p:nvSpPr>
          <p:cNvPr id="77" name="Textfeld 76">
            <a:extLst>
              <a:ext uri="{FF2B5EF4-FFF2-40B4-BE49-F238E27FC236}">
                <a16:creationId xmlns:a16="http://schemas.microsoft.com/office/drawing/2014/main" id="{CE0A4176-9AA9-4E62-B45A-4A03ABCFEC7C}"/>
              </a:ext>
            </a:extLst>
          </p:cNvPr>
          <p:cNvSpPr txBox="1"/>
          <p:nvPr/>
        </p:nvSpPr>
        <p:spPr>
          <a:xfrm>
            <a:off x="5877977" y="5258924"/>
            <a:ext cx="1436273" cy="830997"/>
          </a:xfrm>
          <a:prstGeom prst="rect">
            <a:avLst/>
          </a:prstGeom>
          <a:noFill/>
        </p:spPr>
        <p:txBody>
          <a:bodyPr wrap="square">
            <a:spAutoFit/>
          </a:bodyPr>
          <a:lstStyle/>
          <a:p>
            <a:pPr marL="171450" indent="-171450">
              <a:buFont typeface="Fago Pro" panose="02000506040000020004" pitchFamily="2" charset="0"/>
              <a:buChar char="→"/>
            </a:pPr>
            <a:r>
              <a:rPr lang="en-US" sz="1200" dirty="0"/>
              <a:t>Via tool &amp; controller port</a:t>
            </a:r>
            <a:br>
              <a:rPr lang="en-US" sz="1200" dirty="0"/>
            </a:br>
            <a:r>
              <a:rPr lang="en-US" sz="1200" dirty="0"/>
              <a:t>(partly external cabling)</a:t>
            </a:r>
            <a:endParaRPr lang="en-US" sz="1200" dirty="0">
              <a:solidFill>
                <a:srgbClr val="00B050"/>
              </a:solidFill>
            </a:endParaRPr>
          </a:p>
        </p:txBody>
      </p:sp>
      <p:pic>
        <p:nvPicPr>
          <p:cNvPr id="78" name="Picture 8" descr="EtherCAT | NANOTEC">
            <a:extLst>
              <a:ext uri="{FF2B5EF4-FFF2-40B4-BE49-F238E27FC236}">
                <a16:creationId xmlns:a16="http://schemas.microsoft.com/office/drawing/2014/main" id="{C533248B-6477-4B51-9C71-0B86686201E5}"/>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454591" y="4960915"/>
            <a:ext cx="1032913" cy="262923"/>
          </a:xfrm>
          <a:prstGeom prst="rect">
            <a:avLst/>
          </a:prstGeom>
          <a:noFill/>
          <a:extLst>
            <a:ext uri="{909E8E84-426E-40DD-AFC4-6F175D3DCCD1}">
              <a14:hiddenFill xmlns:a14="http://schemas.microsoft.com/office/drawing/2010/main">
                <a:solidFill>
                  <a:srgbClr val="FFFFFF"/>
                </a:solidFill>
              </a14:hiddenFill>
            </a:ext>
          </a:extLst>
        </p:spPr>
      </p:pic>
      <p:sp>
        <p:nvSpPr>
          <p:cNvPr id="79" name="Textfeld 78">
            <a:extLst>
              <a:ext uri="{FF2B5EF4-FFF2-40B4-BE49-F238E27FC236}">
                <a16:creationId xmlns:a16="http://schemas.microsoft.com/office/drawing/2014/main" id="{8518AD8E-2931-4D19-B5AB-69A7DF4546C7}"/>
              </a:ext>
            </a:extLst>
          </p:cNvPr>
          <p:cNvSpPr txBox="1"/>
          <p:nvPr/>
        </p:nvSpPr>
        <p:spPr>
          <a:xfrm>
            <a:off x="7427538" y="5287494"/>
            <a:ext cx="1436273" cy="276999"/>
          </a:xfrm>
          <a:prstGeom prst="rect">
            <a:avLst/>
          </a:prstGeom>
          <a:noFill/>
        </p:spPr>
        <p:txBody>
          <a:bodyPr wrap="square">
            <a:spAutoFit/>
          </a:bodyPr>
          <a:lstStyle/>
          <a:p>
            <a:pPr marL="171450" indent="-171450">
              <a:buFont typeface="Fago Pro" panose="02000506040000020004" pitchFamily="2" charset="0"/>
              <a:buChar char="→"/>
            </a:pPr>
            <a:r>
              <a:rPr lang="en-US" sz="1200" dirty="0"/>
              <a:t>Via tool port</a:t>
            </a:r>
            <a:endParaRPr lang="en-US" sz="1200" dirty="0">
              <a:solidFill>
                <a:srgbClr val="00B050"/>
              </a:solidFill>
            </a:endParaRPr>
          </a:p>
        </p:txBody>
      </p:sp>
    </p:spTree>
    <p:extLst>
      <p:ext uri="{BB962C8B-B14F-4D97-AF65-F5344CB8AC3E}">
        <p14:creationId xmlns:p14="http://schemas.microsoft.com/office/powerpoint/2010/main" val="33942135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6F1D7B3-2605-4C48-A3A5-A66FAE3B3F89}"/>
              </a:ext>
            </a:extLst>
          </p:cNvPr>
          <p:cNvSpPr>
            <a:spLocks noGrp="1"/>
          </p:cNvSpPr>
          <p:nvPr>
            <p:ph type="title"/>
          </p:nvPr>
        </p:nvSpPr>
        <p:spPr/>
        <p:txBody>
          <a:bodyPr/>
          <a:lstStyle/>
          <a:p>
            <a:r>
              <a:rPr lang="en-US" dirty="0"/>
              <a:t>Applications we follow with EGU</a:t>
            </a:r>
          </a:p>
        </p:txBody>
      </p:sp>
      <p:sp>
        <p:nvSpPr>
          <p:cNvPr id="3" name="Foliennummernplatzhalter 2">
            <a:extLst>
              <a:ext uri="{FF2B5EF4-FFF2-40B4-BE49-F238E27FC236}">
                <a16:creationId xmlns:a16="http://schemas.microsoft.com/office/drawing/2014/main" id="{F09E9A9C-40E8-4E5A-9010-3F9FD3072EDC}"/>
              </a:ext>
            </a:extLst>
          </p:cNvPr>
          <p:cNvSpPr>
            <a:spLocks noGrp="1"/>
          </p:cNvSpPr>
          <p:nvPr>
            <p:ph type="sldNum" sz="quarter" idx="10"/>
          </p:nvPr>
        </p:nvSpPr>
        <p:spPr/>
        <p:txBody>
          <a:bodyPr/>
          <a:lstStyle/>
          <a:p>
            <a:fld id="{73F7D4EC-FAF2-48D2-B8E5-457915FC50F3}" type="slidenum">
              <a:rPr lang="de-DE" smtClean="0"/>
              <a:pPr/>
              <a:t>9</a:t>
            </a:fld>
            <a:endParaRPr lang="de-DE" dirty="0"/>
          </a:p>
        </p:txBody>
      </p:sp>
      <p:sp>
        <p:nvSpPr>
          <p:cNvPr id="4" name="Textplatzhalter 3">
            <a:extLst>
              <a:ext uri="{FF2B5EF4-FFF2-40B4-BE49-F238E27FC236}">
                <a16:creationId xmlns:a16="http://schemas.microsoft.com/office/drawing/2014/main" id="{253ECCC9-354C-47B9-9D33-6AA781B3EB70}"/>
              </a:ext>
            </a:extLst>
          </p:cNvPr>
          <p:cNvSpPr>
            <a:spLocks noGrp="1"/>
          </p:cNvSpPr>
          <p:nvPr>
            <p:ph type="body" sz="quarter" idx="11"/>
          </p:nvPr>
        </p:nvSpPr>
        <p:spPr/>
        <p:txBody>
          <a:bodyPr/>
          <a:lstStyle/>
          <a:p>
            <a:r>
              <a:rPr lang="en-US" dirty="0"/>
              <a:t>Product Training EGU &amp; EGK</a:t>
            </a:r>
          </a:p>
        </p:txBody>
      </p:sp>
      <p:sp>
        <p:nvSpPr>
          <p:cNvPr id="5" name="Textplatzhalter 4">
            <a:extLst>
              <a:ext uri="{FF2B5EF4-FFF2-40B4-BE49-F238E27FC236}">
                <a16:creationId xmlns:a16="http://schemas.microsoft.com/office/drawing/2014/main" id="{13892B26-E44F-4E57-BC14-CF20F1AAF2AB}"/>
              </a:ext>
            </a:extLst>
          </p:cNvPr>
          <p:cNvSpPr>
            <a:spLocks noGrp="1"/>
          </p:cNvSpPr>
          <p:nvPr>
            <p:ph type="body" sz="quarter" idx="12"/>
          </p:nvPr>
        </p:nvSpPr>
        <p:spPr>
          <a:xfrm>
            <a:off x="658814" y="1542043"/>
            <a:ext cx="5856286" cy="5392157"/>
          </a:xfrm>
        </p:spPr>
        <p:txBody>
          <a:bodyPr/>
          <a:lstStyle/>
          <a:p>
            <a:pPr marL="0" indent="0">
              <a:buNone/>
            </a:pPr>
            <a:r>
              <a:rPr lang="en-US" sz="1600" b="1" dirty="0"/>
              <a:t>Machine Tool Industry</a:t>
            </a:r>
          </a:p>
          <a:p>
            <a:pPr marL="0" indent="0">
              <a:buNone/>
            </a:pPr>
            <a:endParaRPr lang="en-US" sz="1600" dirty="0"/>
          </a:p>
          <a:p>
            <a:pPr>
              <a:buFont typeface="Fago Pro" panose="02000506040000020004" pitchFamily="2" charset="0"/>
              <a:buChar char="→"/>
            </a:pPr>
            <a:r>
              <a:rPr lang="en-US" sz="1600" dirty="0"/>
              <a:t>Flexible loading and unloading of machine tools</a:t>
            </a:r>
          </a:p>
          <a:p>
            <a:pPr>
              <a:buFont typeface="Fago Pro" panose="02000506040000020004" pitchFamily="2" charset="0"/>
              <a:buChar char="→"/>
            </a:pPr>
            <a:r>
              <a:rPr lang="en-US" sz="1600" dirty="0"/>
              <a:t>Fully automated systems and partly automated systems with different workpieces</a:t>
            </a:r>
          </a:p>
          <a:p>
            <a:pPr>
              <a:buFont typeface="Fago Pro" panose="02000506040000020004" pitchFamily="2" charset="0"/>
              <a:buChar char="→"/>
            </a:pPr>
            <a:r>
              <a:rPr lang="en-US" sz="1600" dirty="0"/>
              <a:t>Standardized systems like from Cellro, Robojob</a:t>
            </a:r>
          </a:p>
          <a:p>
            <a:pPr>
              <a:buFont typeface="Fago Pro" panose="02000506040000020004" pitchFamily="2" charset="0"/>
              <a:buChar char="→"/>
            </a:pPr>
            <a:r>
              <a:rPr lang="en-US" sz="1600" dirty="0"/>
              <a:t>Mainly automated with industrial robots, also Cobots</a:t>
            </a:r>
          </a:p>
          <a:p>
            <a:pPr>
              <a:buFont typeface="Fago Pro" panose="02000506040000020004" pitchFamily="2" charset="0"/>
              <a:buChar char="→"/>
            </a:pPr>
            <a:r>
              <a:rPr lang="en-US" sz="1600" dirty="0"/>
              <a:t>Harsh environment with dust, chips and coolant</a:t>
            </a:r>
          </a:p>
          <a:p>
            <a:pPr marL="0" indent="0">
              <a:buNone/>
            </a:pPr>
            <a:endParaRPr lang="en-US" sz="1600" dirty="0"/>
          </a:p>
          <a:p>
            <a:pPr marL="0" indent="0">
              <a:buNone/>
            </a:pPr>
            <a:r>
              <a:rPr lang="en-US" sz="1600" b="1" dirty="0"/>
              <a:t>Why does the EGU fit to this application?</a:t>
            </a:r>
          </a:p>
          <a:p>
            <a:pPr marL="0" indent="0">
              <a:buNone/>
            </a:pPr>
            <a:endParaRPr lang="en-US" sz="1600" dirty="0"/>
          </a:p>
          <a:p>
            <a:pPr>
              <a:buFont typeface="Fago Pro" panose="02000506040000020004" pitchFamily="2" charset="0"/>
              <a:buChar char="→"/>
            </a:pPr>
            <a:r>
              <a:rPr lang="en-US" sz="1600" dirty="0"/>
              <a:t>Robust Design (T-Slot guidance, helical gear box)</a:t>
            </a:r>
          </a:p>
          <a:p>
            <a:pPr>
              <a:buFont typeface="Fago Pro" panose="02000506040000020004" pitchFamily="2" charset="0"/>
              <a:buChar char="→"/>
            </a:pPr>
            <a:r>
              <a:rPr lang="en-US" sz="1600" dirty="0"/>
              <a:t>Sealing concept (IP67 for electronics)</a:t>
            </a:r>
          </a:p>
          <a:p>
            <a:pPr>
              <a:buFont typeface="Fago Pro" panose="02000506040000020004" pitchFamily="2" charset="0"/>
              <a:buChar char="→"/>
            </a:pPr>
            <a:r>
              <a:rPr lang="en-US" sz="1600" dirty="0"/>
              <a:t>Large Stroke (up to 80 mm per jaw)</a:t>
            </a:r>
          </a:p>
          <a:p>
            <a:pPr>
              <a:buFont typeface="Fago Pro" panose="02000506040000020004" pitchFamily="2" charset="0"/>
              <a:buChar char="→"/>
            </a:pPr>
            <a:r>
              <a:rPr lang="en-US" sz="1600" dirty="0"/>
              <a:t>Dust protected version (IP64 for guide and base jaw)</a:t>
            </a:r>
          </a:p>
          <a:p>
            <a:pPr marL="0" indent="0">
              <a:buNone/>
            </a:pPr>
            <a:endParaRPr lang="en-US" sz="1600" dirty="0"/>
          </a:p>
        </p:txBody>
      </p:sp>
      <p:pic>
        <p:nvPicPr>
          <p:cNvPr id="7" name="Grafik 6">
            <a:extLst>
              <a:ext uri="{FF2B5EF4-FFF2-40B4-BE49-F238E27FC236}">
                <a16:creationId xmlns:a16="http://schemas.microsoft.com/office/drawing/2014/main" id="{150C3372-337D-4AEF-9411-6CC7C670B45A}"/>
              </a:ext>
            </a:extLst>
          </p:cNvPr>
          <p:cNvPicPr>
            <a:picLocks noChangeAspect="1"/>
          </p:cNvPicPr>
          <p:nvPr/>
        </p:nvPicPr>
        <p:blipFill>
          <a:blip r:embed="rId2"/>
          <a:stretch>
            <a:fillRect/>
          </a:stretch>
        </p:blipFill>
        <p:spPr>
          <a:xfrm>
            <a:off x="6641644" y="1379554"/>
            <a:ext cx="4060376" cy="2708859"/>
          </a:xfrm>
          <a:prstGeom prst="rect">
            <a:avLst/>
          </a:prstGeom>
        </p:spPr>
      </p:pic>
      <p:pic>
        <p:nvPicPr>
          <p:cNvPr id="8" name="Grafik 7">
            <a:extLst>
              <a:ext uri="{FF2B5EF4-FFF2-40B4-BE49-F238E27FC236}">
                <a16:creationId xmlns:a16="http://schemas.microsoft.com/office/drawing/2014/main" id="{3BBB2B2D-C8E8-41CB-BC8E-D9B08BA20C4F}"/>
              </a:ext>
            </a:extLst>
          </p:cNvPr>
          <p:cNvPicPr>
            <a:picLocks noChangeAspect="1"/>
          </p:cNvPicPr>
          <p:nvPr/>
        </p:nvPicPr>
        <p:blipFill>
          <a:blip r:embed="rId3"/>
          <a:stretch>
            <a:fillRect/>
          </a:stretch>
        </p:blipFill>
        <p:spPr>
          <a:xfrm>
            <a:off x="7210761" y="3810612"/>
            <a:ext cx="3972603" cy="2708859"/>
          </a:xfrm>
          <a:prstGeom prst="rect">
            <a:avLst/>
          </a:prstGeom>
        </p:spPr>
      </p:pic>
    </p:spTree>
    <p:extLst>
      <p:ext uri="{BB962C8B-B14F-4D97-AF65-F5344CB8AC3E}">
        <p14:creationId xmlns:p14="http://schemas.microsoft.com/office/powerpoint/2010/main" val="23918628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6F1D7B3-2605-4C48-A3A5-A66FAE3B3F89}"/>
              </a:ext>
            </a:extLst>
          </p:cNvPr>
          <p:cNvSpPr>
            <a:spLocks noGrp="1"/>
          </p:cNvSpPr>
          <p:nvPr>
            <p:ph type="title"/>
          </p:nvPr>
        </p:nvSpPr>
        <p:spPr/>
        <p:txBody>
          <a:bodyPr/>
          <a:lstStyle/>
          <a:p>
            <a:r>
              <a:rPr lang="en-US" dirty="0"/>
              <a:t>Applications we follow with EGU</a:t>
            </a:r>
          </a:p>
        </p:txBody>
      </p:sp>
      <p:sp>
        <p:nvSpPr>
          <p:cNvPr id="3" name="Foliennummernplatzhalter 2">
            <a:extLst>
              <a:ext uri="{FF2B5EF4-FFF2-40B4-BE49-F238E27FC236}">
                <a16:creationId xmlns:a16="http://schemas.microsoft.com/office/drawing/2014/main" id="{F09E9A9C-40E8-4E5A-9010-3F9FD3072EDC}"/>
              </a:ext>
            </a:extLst>
          </p:cNvPr>
          <p:cNvSpPr>
            <a:spLocks noGrp="1"/>
          </p:cNvSpPr>
          <p:nvPr>
            <p:ph type="sldNum" sz="quarter" idx="10"/>
          </p:nvPr>
        </p:nvSpPr>
        <p:spPr/>
        <p:txBody>
          <a:bodyPr/>
          <a:lstStyle/>
          <a:p>
            <a:fld id="{73F7D4EC-FAF2-48D2-B8E5-457915FC50F3}" type="slidenum">
              <a:rPr lang="de-DE" smtClean="0"/>
              <a:pPr/>
              <a:t>10</a:t>
            </a:fld>
            <a:endParaRPr lang="de-DE" dirty="0"/>
          </a:p>
        </p:txBody>
      </p:sp>
      <p:sp>
        <p:nvSpPr>
          <p:cNvPr id="4" name="Textplatzhalter 3">
            <a:extLst>
              <a:ext uri="{FF2B5EF4-FFF2-40B4-BE49-F238E27FC236}">
                <a16:creationId xmlns:a16="http://schemas.microsoft.com/office/drawing/2014/main" id="{253ECCC9-354C-47B9-9D33-6AA781B3EB70}"/>
              </a:ext>
            </a:extLst>
          </p:cNvPr>
          <p:cNvSpPr>
            <a:spLocks noGrp="1"/>
          </p:cNvSpPr>
          <p:nvPr>
            <p:ph type="body" sz="quarter" idx="11"/>
          </p:nvPr>
        </p:nvSpPr>
        <p:spPr/>
        <p:txBody>
          <a:bodyPr/>
          <a:lstStyle/>
          <a:p>
            <a:r>
              <a:rPr lang="en-US" dirty="0"/>
              <a:t>Product Training EGU &amp; EGK</a:t>
            </a:r>
          </a:p>
        </p:txBody>
      </p:sp>
      <p:sp>
        <p:nvSpPr>
          <p:cNvPr id="5" name="Textplatzhalter 4">
            <a:extLst>
              <a:ext uri="{FF2B5EF4-FFF2-40B4-BE49-F238E27FC236}">
                <a16:creationId xmlns:a16="http://schemas.microsoft.com/office/drawing/2014/main" id="{13892B26-E44F-4E57-BC14-CF20F1AAF2AB}"/>
              </a:ext>
            </a:extLst>
          </p:cNvPr>
          <p:cNvSpPr>
            <a:spLocks noGrp="1"/>
          </p:cNvSpPr>
          <p:nvPr>
            <p:ph type="body" sz="quarter" idx="12"/>
          </p:nvPr>
        </p:nvSpPr>
        <p:spPr>
          <a:xfrm>
            <a:off x="658814" y="1542043"/>
            <a:ext cx="5856286" cy="5392157"/>
          </a:xfrm>
        </p:spPr>
        <p:txBody>
          <a:bodyPr/>
          <a:lstStyle/>
          <a:p>
            <a:pPr marL="0" indent="0">
              <a:buNone/>
            </a:pPr>
            <a:r>
              <a:rPr lang="en-US" sz="1600" b="1" dirty="0"/>
              <a:t>Assembly and joining tasks e.g. in the automotive sector</a:t>
            </a:r>
          </a:p>
          <a:p>
            <a:pPr marL="0" indent="0">
              <a:buNone/>
            </a:pPr>
            <a:endParaRPr lang="en-US" sz="1600" dirty="0"/>
          </a:p>
          <a:p>
            <a:pPr>
              <a:buFont typeface="Fago Pro" panose="02000506040000020004" pitchFamily="2" charset="0"/>
              <a:buChar char="→"/>
            </a:pPr>
            <a:r>
              <a:rPr lang="en-US" sz="1600" dirty="0"/>
              <a:t>High diversity of parts</a:t>
            </a:r>
          </a:p>
          <a:p>
            <a:pPr>
              <a:buFont typeface="Fago Pro" panose="02000506040000020004" pitchFamily="2" charset="0"/>
              <a:buChar char="→"/>
            </a:pPr>
            <a:r>
              <a:rPr lang="en-US" sz="1600" dirty="0"/>
              <a:t>External finger loads from the process</a:t>
            </a:r>
          </a:p>
          <a:p>
            <a:pPr marL="0" indent="0">
              <a:buNone/>
            </a:pPr>
            <a:endParaRPr lang="en-US" sz="1600" dirty="0"/>
          </a:p>
          <a:p>
            <a:pPr marL="0" indent="0">
              <a:buNone/>
            </a:pPr>
            <a:r>
              <a:rPr lang="en-US" sz="1600" b="1" dirty="0"/>
              <a:t>Flexible picking and palletizing tasks in logistics</a:t>
            </a:r>
          </a:p>
          <a:p>
            <a:pPr marL="0" indent="0">
              <a:buNone/>
            </a:pPr>
            <a:endParaRPr lang="en-US" sz="1600" dirty="0"/>
          </a:p>
          <a:p>
            <a:pPr>
              <a:buFont typeface="Fago Pro" panose="02000506040000020004" pitchFamily="2" charset="0"/>
              <a:buChar char="→"/>
            </a:pPr>
            <a:r>
              <a:rPr lang="en-US" sz="1600" dirty="0"/>
              <a:t>High diversity of parts</a:t>
            </a:r>
          </a:p>
          <a:p>
            <a:pPr>
              <a:buFont typeface="Fago Pro" panose="02000506040000020004" pitchFamily="2" charset="0"/>
              <a:buChar char="→"/>
            </a:pPr>
            <a:r>
              <a:rPr lang="en-US" sz="1600" dirty="0"/>
              <a:t>Large and heavy parts, like boxes or cartons</a:t>
            </a:r>
          </a:p>
          <a:p>
            <a:endParaRPr lang="en-US" sz="1600" dirty="0"/>
          </a:p>
          <a:p>
            <a:pPr marL="0" indent="0">
              <a:buNone/>
            </a:pPr>
            <a:r>
              <a:rPr lang="en-US" sz="1600" b="1" dirty="0"/>
              <a:t>Why does the EGU fit to this application?</a:t>
            </a:r>
          </a:p>
          <a:p>
            <a:endParaRPr lang="en-US" sz="1600" dirty="0"/>
          </a:p>
          <a:p>
            <a:pPr>
              <a:buFont typeface="Fago Pro" panose="02000506040000020004" pitchFamily="2" charset="0"/>
              <a:buChar char="→"/>
            </a:pPr>
            <a:r>
              <a:rPr lang="en-US" sz="1600" dirty="0"/>
              <a:t>Robust Design (T-Slot guidance, helical gear box)</a:t>
            </a:r>
          </a:p>
          <a:p>
            <a:pPr>
              <a:buFont typeface="Fago Pro" panose="02000506040000020004" pitchFamily="2" charset="0"/>
              <a:buChar char="→"/>
            </a:pPr>
            <a:r>
              <a:rPr lang="en-US" sz="1600" dirty="0"/>
              <a:t>Large Stroke and Force (up to 80 mm per jaw and 3000 N)</a:t>
            </a:r>
          </a:p>
          <a:p>
            <a:endParaRPr lang="en-US" sz="1600" dirty="0"/>
          </a:p>
          <a:p>
            <a:pPr marL="0" indent="0">
              <a:buNone/>
            </a:pPr>
            <a:endParaRPr lang="en-US" sz="1600" dirty="0"/>
          </a:p>
        </p:txBody>
      </p:sp>
      <p:pic>
        <p:nvPicPr>
          <p:cNvPr id="8" name="Grafik 7">
            <a:extLst>
              <a:ext uri="{FF2B5EF4-FFF2-40B4-BE49-F238E27FC236}">
                <a16:creationId xmlns:a16="http://schemas.microsoft.com/office/drawing/2014/main" id="{5E7560CA-EDA9-4640-8055-637106A926AB}"/>
              </a:ext>
            </a:extLst>
          </p:cNvPr>
          <p:cNvPicPr>
            <a:picLocks noChangeAspect="1"/>
          </p:cNvPicPr>
          <p:nvPr/>
        </p:nvPicPr>
        <p:blipFill rotWithShape="1">
          <a:blip r:embed="rId2"/>
          <a:srcRect r="16990"/>
          <a:stretch/>
        </p:blipFill>
        <p:spPr>
          <a:xfrm>
            <a:off x="6438900" y="1687069"/>
            <a:ext cx="5196278" cy="4176214"/>
          </a:xfrm>
          <a:prstGeom prst="rect">
            <a:avLst/>
          </a:prstGeom>
        </p:spPr>
      </p:pic>
    </p:spTree>
    <p:extLst>
      <p:ext uri="{BB962C8B-B14F-4D97-AF65-F5344CB8AC3E}">
        <p14:creationId xmlns:p14="http://schemas.microsoft.com/office/powerpoint/2010/main" val="16358374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6F1D7B3-2605-4C48-A3A5-A66FAE3B3F89}"/>
              </a:ext>
            </a:extLst>
          </p:cNvPr>
          <p:cNvSpPr>
            <a:spLocks noGrp="1"/>
          </p:cNvSpPr>
          <p:nvPr>
            <p:ph type="title"/>
          </p:nvPr>
        </p:nvSpPr>
        <p:spPr/>
        <p:txBody>
          <a:bodyPr/>
          <a:lstStyle/>
          <a:p>
            <a:r>
              <a:rPr lang="en-US" dirty="0"/>
              <a:t>Applications we follow with EGK</a:t>
            </a:r>
          </a:p>
        </p:txBody>
      </p:sp>
      <p:sp>
        <p:nvSpPr>
          <p:cNvPr id="3" name="Foliennummernplatzhalter 2">
            <a:extLst>
              <a:ext uri="{FF2B5EF4-FFF2-40B4-BE49-F238E27FC236}">
                <a16:creationId xmlns:a16="http://schemas.microsoft.com/office/drawing/2014/main" id="{F09E9A9C-40E8-4E5A-9010-3F9FD3072EDC}"/>
              </a:ext>
            </a:extLst>
          </p:cNvPr>
          <p:cNvSpPr>
            <a:spLocks noGrp="1"/>
          </p:cNvSpPr>
          <p:nvPr>
            <p:ph type="sldNum" sz="quarter" idx="10"/>
          </p:nvPr>
        </p:nvSpPr>
        <p:spPr/>
        <p:txBody>
          <a:bodyPr/>
          <a:lstStyle/>
          <a:p>
            <a:fld id="{73F7D4EC-FAF2-48D2-B8E5-457915FC50F3}" type="slidenum">
              <a:rPr lang="de-DE" smtClean="0"/>
              <a:pPr/>
              <a:t>11</a:t>
            </a:fld>
            <a:endParaRPr lang="de-DE" dirty="0"/>
          </a:p>
        </p:txBody>
      </p:sp>
      <p:sp>
        <p:nvSpPr>
          <p:cNvPr id="4" name="Textplatzhalter 3">
            <a:extLst>
              <a:ext uri="{FF2B5EF4-FFF2-40B4-BE49-F238E27FC236}">
                <a16:creationId xmlns:a16="http://schemas.microsoft.com/office/drawing/2014/main" id="{253ECCC9-354C-47B9-9D33-6AA781B3EB70}"/>
              </a:ext>
            </a:extLst>
          </p:cNvPr>
          <p:cNvSpPr>
            <a:spLocks noGrp="1"/>
          </p:cNvSpPr>
          <p:nvPr>
            <p:ph type="body" sz="quarter" idx="11"/>
          </p:nvPr>
        </p:nvSpPr>
        <p:spPr/>
        <p:txBody>
          <a:bodyPr/>
          <a:lstStyle/>
          <a:p>
            <a:r>
              <a:rPr lang="en-US" dirty="0"/>
              <a:t>Product Training EGU &amp; EGK</a:t>
            </a:r>
          </a:p>
        </p:txBody>
      </p:sp>
      <p:sp>
        <p:nvSpPr>
          <p:cNvPr id="5" name="Textplatzhalter 4">
            <a:extLst>
              <a:ext uri="{FF2B5EF4-FFF2-40B4-BE49-F238E27FC236}">
                <a16:creationId xmlns:a16="http://schemas.microsoft.com/office/drawing/2014/main" id="{13892B26-E44F-4E57-BC14-CF20F1AAF2AB}"/>
              </a:ext>
            </a:extLst>
          </p:cNvPr>
          <p:cNvSpPr>
            <a:spLocks noGrp="1"/>
          </p:cNvSpPr>
          <p:nvPr>
            <p:ph type="body" sz="quarter" idx="12"/>
          </p:nvPr>
        </p:nvSpPr>
        <p:spPr>
          <a:xfrm>
            <a:off x="658814" y="1542043"/>
            <a:ext cx="5113336" cy="4249157"/>
          </a:xfrm>
        </p:spPr>
        <p:txBody>
          <a:bodyPr/>
          <a:lstStyle/>
          <a:p>
            <a:pPr marL="0" indent="0">
              <a:buNone/>
            </a:pPr>
            <a:r>
              <a:rPr lang="en-US" sz="1600" b="1" dirty="0"/>
              <a:t>Electronics Industry – PCB Manufacturing</a:t>
            </a:r>
          </a:p>
          <a:p>
            <a:pPr marL="0" indent="0">
              <a:buNone/>
            </a:pPr>
            <a:endParaRPr lang="en-US" sz="1600" dirty="0"/>
          </a:p>
          <a:p>
            <a:pPr>
              <a:buFont typeface="Fago Pro" panose="02000506040000020004" pitchFamily="2" charset="0"/>
              <a:buChar char="→"/>
            </a:pPr>
            <a:r>
              <a:rPr lang="en-US" sz="1600" dirty="0"/>
              <a:t>Handling of various PCB sizes at end of the production line</a:t>
            </a:r>
          </a:p>
          <a:p>
            <a:pPr>
              <a:buFont typeface="Fago Pro" panose="02000506040000020004" pitchFamily="2" charset="0"/>
              <a:buChar char="→"/>
            </a:pPr>
            <a:r>
              <a:rPr lang="en-US" sz="1600" dirty="0"/>
              <a:t>Feeding into typical End-of-Line Testing like Automated-Optical-Inspection (AOI) or </a:t>
            </a:r>
            <a:br>
              <a:rPr lang="en-US" sz="1600" dirty="0"/>
            </a:br>
            <a:r>
              <a:rPr lang="en-US" sz="1600" dirty="0"/>
              <a:t>Flying-Probe-Test (FPT)</a:t>
            </a:r>
          </a:p>
          <a:p>
            <a:pPr>
              <a:buFont typeface="Fago Pro" panose="02000506040000020004" pitchFamily="2" charset="0"/>
              <a:buChar char="→"/>
            </a:pPr>
            <a:r>
              <a:rPr lang="en-US" sz="1600" dirty="0"/>
              <a:t>Delicate workpieces</a:t>
            </a:r>
          </a:p>
          <a:p>
            <a:pPr marL="0" indent="0">
              <a:buNone/>
            </a:pPr>
            <a:endParaRPr lang="en-US" sz="1600" dirty="0"/>
          </a:p>
          <a:p>
            <a:pPr marL="0" indent="0">
              <a:buNone/>
            </a:pPr>
            <a:r>
              <a:rPr lang="en-US" sz="1600" b="1" dirty="0"/>
              <a:t>Why does the EGK fit to this application?</a:t>
            </a:r>
          </a:p>
          <a:p>
            <a:pPr marL="0" indent="0">
              <a:buNone/>
            </a:pPr>
            <a:endParaRPr lang="en-US" sz="1600" dirty="0"/>
          </a:p>
          <a:p>
            <a:pPr>
              <a:buFont typeface="Fago Pro" panose="02000506040000020004" pitchFamily="2" charset="0"/>
              <a:buChar char="→"/>
            </a:pPr>
            <a:r>
              <a:rPr lang="en-US" sz="1600" dirty="0"/>
              <a:t>Smooth-running profile rail guide allows minimal gripping forces in combination with SoftGrip prevents deflection of PCBs</a:t>
            </a:r>
          </a:p>
          <a:p>
            <a:pPr>
              <a:buFont typeface="Fago Pro" panose="02000506040000020004" pitchFamily="2" charset="0"/>
              <a:buChar char="→"/>
            </a:pPr>
            <a:r>
              <a:rPr lang="en-US" sz="1600" dirty="0"/>
              <a:t>Large Stroke for flexible workpiece handling (up to 51.5 mm per jaw)</a:t>
            </a:r>
          </a:p>
          <a:p>
            <a:pPr>
              <a:buFont typeface="Fago Pro" panose="02000506040000020004" pitchFamily="2" charset="0"/>
              <a:buChar char="→"/>
            </a:pPr>
            <a:r>
              <a:rPr lang="en-US" sz="1600" dirty="0"/>
              <a:t>Absolut-Encoder and gripping force maintenance ensure maximum process stability</a:t>
            </a:r>
          </a:p>
        </p:txBody>
      </p:sp>
      <p:pic>
        <p:nvPicPr>
          <p:cNvPr id="6" name="Grafik 5">
            <a:extLst>
              <a:ext uri="{FF2B5EF4-FFF2-40B4-BE49-F238E27FC236}">
                <a16:creationId xmlns:a16="http://schemas.microsoft.com/office/drawing/2014/main" id="{9468D75C-A41D-4ABD-B797-9FB2DB88658D}"/>
              </a:ext>
            </a:extLst>
          </p:cNvPr>
          <p:cNvPicPr>
            <a:picLocks noChangeAspect="1"/>
          </p:cNvPicPr>
          <p:nvPr/>
        </p:nvPicPr>
        <p:blipFill>
          <a:blip r:embed="rId2"/>
          <a:stretch>
            <a:fillRect/>
          </a:stretch>
        </p:blipFill>
        <p:spPr>
          <a:xfrm>
            <a:off x="5772150" y="1687069"/>
            <a:ext cx="6157570" cy="4104131"/>
          </a:xfrm>
          <a:prstGeom prst="rect">
            <a:avLst/>
          </a:prstGeom>
        </p:spPr>
      </p:pic>
    </p:spTree>
    <p:extLst>
      <p:ext uri="{BB962C8B-B14F-4D97-AF65-F5344CB8AC3E}">
        <p14:creationId xmlns:p14="http://schemas.microsoft.com/office/powerpoint/2010/main" val="18981443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6F1D7B3-2605-4C48-A3A5-A66FAE3B3F89}"/>
              </a:ext>
            </a:extLst>
          </p:cNvPr>
          <p:cNvSpPr>
            <a:spLocks noGrp="1"/>
          </p:cNvSpPr>
          <p:nvPr>
            <p:ph type="title"/>
          </p:nvPr>
        </p:nvSpPr>
        <p:spPr/>
        <p:txBody>
          <a:bodyPr/>
          <a:lstStyle/>
          <a:p>
            <a:r>
              <a:rPr lang="en-US" dirty="0"/>
              <a:t>Applications we follow with EGK</a:t>
            </a:r>
          </a:p>
        </p:txBody>
      </p:sp>
      <p:sp>
        <p:nvSpPr>
          <p:cNvPr id="3" name="Foliennummernplatzhalter 2">
            <a:extLst>
              <a:ext uri="{FF2B5EF4-FFF2-40B4-BE49-F238E27FC236}">
                <a16:creationId xmlns:a16="http://schemas.microsoft.com/office/drawing/2014/main" id="{F09E9A9C-40E8-4E5A-9010-3F9FD3072EDC}"/>
              </a:ext>
            </a:extLst>
          </p:cNvPr>
          <p:cNvSpPr>
            <a:spLocks noGrp="1"/>
          </p:cNvSpPr>
          <p:nvPr>
            <p:ph type="sldNum" sz="quarter" idx="10"/>
          </p:nvPr>
        </p:nvSpPr>
        <p:spPr/>
        <p:txBody>
          <a:bodyPr/>
          <a:lstStyle/>
          <a:p>
            <a:fld id="{73F7D4EC-FAF2-48D2-B8E5-457915FC50F3}" type="slidenum">
              <a:rPr lang="de-DE" smtClean="0"/>
              <a:pPr/>
              <a:t>12</a:t>
            </a:fld>
            <a:endParaRPr lang="de-DE" dirty="0"/>
          </a:p>
        </p:txBody>
      </p:sp>
      <p:sp>
        <p:nvSpPr>
          <p:cNvPr id="4" name="Textplatzhalter 3">
            <a:extLst>
              <a:ext uri="{FF2B5EF4-FFF2-40B4-BE49-F238E27FC236}">
                <a16:creationId xmlns:a16="http://schemas.microsoft.com/office/drawing/2014/main" id="{253ECCC9-354C-47B9-9D33-6AA781B3EB70}"/>
              </a:ext>
            </a:extLst>
          </p:cNvPr>
          <p:cNvSpPr>
            <a:spLocks noGrp="1"/>
          </p:cNvSpPr>
          <p:nvPr>
            <p:ph type="body" sz="quarter" idx="11"/>
          </p:nvPr>
        </p:nvSpPr>
        <p:spPr/>
        <p:txBody>
          <a:bodyPr/>
          <a:lstStyle/>
          <a:p>
            <a:r>
              <a:rPr lang="en-US" dirty="0"/>
              <a:t>Product Training EGU &amp; EGK</a:t>
            </a:r>
          </a:p>
        </p:txBody>
      </p:sp>
      <p:sp>
        <p:nvSpPr>
          <p:cNvPr id="5" name="Textplatzhalter 4">
            <a:extLst>
              <a:ext uri="{FF2B5EF4-FFF2-40B4-BE49-F238E27FC236}">
                <a16:creationId xmlns:a16="http://schemas.microsoft.com/office/drawing/2014/main" id="{13892B26-E44F-4E57-BC14-CF20F1AAF2AB}"/>
              </a:ext>
            </a:extLst>
          </p:cNvPr>
          <p:cNvSpPr>
            <a:spLocks noGrp="1"/>
          </p:cNvSpPr>
          <p:nvPr>
            <p:ph type="body" sz="quarter" idx="12"/>
          </p:nvPr>
        </p:nvSpPr>
        <p:spPr>
          <a:xfrm>
            <a:off x="658814" y="1542043"/>
            <a:ext cx="4818061" cy="5392157"/>
          </a:xfrm>
        </p:spPr>
        <p:txBody>
          <a:bodyPr/>
          <a:lstStyle/>
          <a:p>
            <a:pPr marL="0" indent="0">
              <a:buNone/>
            </a:pPr>
            <a:r>
              <a:rPr lang="en-US" sz="1600" b="1" dirty="0"/>
              <a:t>Lab Automation</a:t>
            </a:r>
          </a:p>
          <a:p>
            <a:pPr marL="0" indent="0">
              <a:buNone/>
            </a:pPr>
            <a:endParaRPr lang="en-US" sz="1600" dirty="0"/>
          </a:p>
          <a:p>
            <a:pPr>
              <a:buFont typeface="Fago Pro" panose="02000506040000020004" pitchFamily="2" charset="0"/>
              <a:buChar char="→"/>
            </a:pPr>
            <a:r>
              <a:rPr lang="en-US" sz="1600" dirty="0"/>
              <a:t>Handling of trays and samples, e.g. carpules, vials, petri dishes</a:t>
            </a:r>
          </a:p>
          <a:p>
            <a:pPr>
              <a:buFont typeface="Fago Pro" panose="02000506040000020004" pitchFamily="2" charset="0"/>
              <a:buChar char="→"/>
            </a:pPr>
            <a:r>
              <a:rPr lang="en-US" sz="1600" dirty="0"/>
              <a:t>Feeding of the samples into test procedures</a:t>
            </a:r>
          </a:p>
          <a:p>
            <a:pPr marL="0" indent="0">
              <a:buNone/>
            </a:pPr>
            <a:endParaRPr lang="en-US" sz="1600" dirty="0"/>
          </a:p>
          <a:p>
            <a:pPr marL="0" indent="0">
              <a:buNone/>
            </a:pPr>
            <a:r>
              <a:rPr lang="en-US" sz="1600" b="1" dirty="0"/>
              <a:t>Why does the EGK fit to this application?</a:t>
            </a:r>
          </a:p>
          <a:p>
            <a:pPr marL="0" indent="0">
              <a:buNone/>
            </a:pPr>
            <a:endParaRPr lang="en-US" sz="1600" dirty="0"/>
          </a:p>
          <a:p>
            <a:pPr>
              <a:buFont typeface="Fago Pro" panose="02000506040000020004" pitchFamily="2" charset="0"/>
              <a:buChar char="→"/>
            </a:pPr>
            <a:r>
              <a:rPr lang="en-US" sz="1600" dirty="0"/>
              <a:t>Smooth-running profile rail guide allows minimal gripping forces in combination with SoftGrip prevents breakage of delicate workpieces</a:t>
            </a:r>
          </a:p>
          <a:p>
            <a:pPr>
              <a:buFont typeface="Fago Pro" panose="02000506040000020004" pitchFamily="2" charset="0"/>
              <a:buChar char="→"/>
            </a:pPr>
            <a:r>
              <a:rPr lang="en-US" sz="1600" dirty="0"/>
              <a:t>Large Stroke for flexible workpiece handling (up to 51.5 mm per jaw)</a:t>
            </a:r>
          </a:p>
          <a:p>
            <a:pPr>
              <a:buFont typeface="Fago Pro" panose="02000506040000020004" pitchFamily="2" charset="0"/>
              <a:buChar char="→"/>
            </a:pPr>
            <a:r>
              <a:rPr lang="en-US" sz="1600" dirty="0"/>
              <a:t>Absolut-Encoder and gripping force maintenance ensure maximum process stability</a:t>
            </a:r>
          </a:p>
          <a:p>
            <a:pPr>
              <a:buFont typeface="Fago Pro" panose="02000506040000020004" pitchFamily="2" charset="0"/>
              <a:buChar char="→"/>
            </a:pPr>
            <a:r>
              <a:rPr lang="en-US" sz="1600" dirty="0"/>
              <a:t>H1-Greasing</a:t>
            </a:r>
          </a:p>
        </p:txBody>
      </p:sp>
      <p:pic>
        <p:nvPicPr>
          <p:cNvPr id="6" name="Grafik 5">
            <a:extLst>
              <a:ext uri="{FF2B5EF4-FFF2-40B4-BE49-F238E27FC236}">
                <a16:creationId xmlns:a16="http://schemas.microsoft.com/office/drawing/2014/main" id="{AD03E4F1-A04A-4BFA-8094-99671C644269}"/>
              </a:ext>
            </a:extLst>
          </p:cNvPr>
          <p:cNvPicPr>
            <a:picLocks noChangeAspect="1"/>
          </p:cNvPicPr>
          <p:nvPr/>
        </p:nvPicPr>
        <p:blipFill>
          <a:blip r:embed="rId2"/>
          <a:stretch>
            <a:fillRect/>
          </a:stretch>
        </p:blipFill>
        <p:spPr>
          <a:xfrm>
            <a:off x="5642430" y="1914829"/>
            <a:ext cx="6214607" cy="4143071"/>
          </a:xfrm>
          <a:prstGeom prst="rect">
            <a:avLst/>
          </a:prstGeom>
        </p:spPr>
      </p:pic>
    </p:spTree>
    <p:extLst>
      <p:ext uri="{BB962C8B-B14F-4D97-AF65-F5344CB8AC3E}">
        <p14:creationId xmlns:p14="http://schemas.microsoft.com/office/powerpoint/2010/main" val="19589209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B1A4368-7CA5-4595-9E0E-4C336153187A}"/>
              </a:ext>
            </a:extLst>
          </p:cNvPr>
          <p:cNvSpPr>
            <a:spLocks noGrp="1"/>
          </p:cNvSpPr>
          <p:nvPr>
            <p:ph type="title"/>
          </p:nvPr>
        </p:nvSpPr>
        <p:spPr/>
        <p:txBody>
          <a:bodyPr/>
          <a:lstStyle/>
          <a:p>
            <a:r>
              <a:rPr lang="en-US" dirty="0"/>
              <a:t>Flexible universal gripper EGU</a:t>
            </a:r>
          </a:p>
        </p:txBody>
      </p:sp>
      <p:sp>
        <p:nvSpPr>
          <p:cNvPr id="3" name="Foliennummernplatzhalter 2">
            <a:extLst>
              <a:ext uri="{FF2B5EF4-FFF2-40B4-BE49-F238E27FC236}">
                <a16:creationId xmlns:a16="http://schemas.microsoft.com/office/drawing/2014/main" id="{523E4D0C-564B-4F05-A651-C5883806A2B0}"/>
              </a:ext>
            </a:extLst>
          </p:cNvPr>
          <p:cNvSpPr>
            <a:spLocks noGrp="1"/>
          </p:cNvSpPr>
          <p:nvPr>
            <p:ph type="sldNum" sz="quarter" idx="10"/>
          </p:nvPr>
        </p:nvSpPr>
        <p:spPr/>
        <p:txBody>
          <a:bodyPr/>
          <a:lstStyle/>
          <a:p>
            <a:fld id="{73F7D4EC-FAF2-48D2-B8E5-457915FC50F3}" type="slidenum">
              <a:rPr lang="de-DE" smtClean="0"/>
              <a:pPr/>
              <a:t>13</a:t>
            </a:fld>
            <a:endParaRPr lang="de-DE" dirty="0"/>
          </a:p>
        </p:txBody>
      </p:sp>
      <p:sp>
        <p:nvSpPr>
          <p:cNvPr id="4" name="Textplatzhalter 3">
            <a:extLst>
              <a:ext uri="{FF2B5EF4-FFF2-40B4-BE49-F238E27FC236}">
                <a16:creationId xmlns:a16="http://schemas.microsoft.com/office/drawing/2014/main" id="{2252AC03-E600-4962-BA95-3845FE6B3443}"/>
              </a:ext>
            </a:extLst>
          </p:cNvPr>
          <p:cNvSpPr>
            <a:spLocks noGrp="1"/>
          </p:cNvSpPr>
          <p:nvPr>
            <p:ph type="body" sz="quarter" idx="11"/>
          </p:nvPr>
        </p:nvSpPr>
        <p:spPr/>
        <p:txBody>
          <a:bodyPr/>
          <a:lstStyle/>
          <a:p>
            <a:r>
              <a:rPr lang="en-US" dirty="0"/>
              <a:t>Product Training EGU &amp; EGK</a:t>
            </a:r>
          </a:p>
          <a:p>
            <a:endParaRPr lang="en-US" dirty="0"/>
          </a:p>
        </p:txBody>
      </p:sp>
      <p:pic>
        <p:nvPicPr>
          <p:cNvPr id="30" name="Grafik 29">
            <a:extLst>
              <a:ext uri="{FF2B5EF4-FFF2-40B4-BE49-F238E27FC236}">
                <a16:creationId xmlns:a16="http://schemas.microsoft.com/office/drawing/2014/main" id="{B578D4A7-B668-41CF-B921-AB83DE4153A7}"/>
              </a:ext>
            </a:extLst>
          </p:cNvPr>
          <p:cNvPicPr>
            <a:picLocks noChangeAspect="1"/>
          </p:cNvPicPr>
          <p:nvPr/>
        </p:nvPicPr>
        <p:blipFill>
          <a:blip r:embed="rId3"/>
          <a:stretch>
            <a:fillRect/>
          </a:stretch>
        </p:blipFill>
        <p:spPr>
          <a:xfrm>
            <a:off x="469671" y="2143109"/>
            <a:ext cx="2205175" cy="1526152"/>
          </a:xfrm>
          <a:prstGeom prst="rect">
            <a:avLst/>
          </a:prstGeom>
        </p:spPr>
      </p:pic>
      <p:pic>
        <p:nvPicPr>
          <p:cNvPr id="32" name="Grafik 31">
            <a:extLst>
              <a:ext uri="{FF2B5EF4-FFF2-40B4-BE49-F238E27FC236}">
                <a16:creationId xmlns:a16="http://schemas.microsoft.com/office/drawing/2014/main" id="{55C39051-D304-4A8D-8A75-8FFC757F164D}"/>
              </a:ext>
            </a:extLst>
          </p:cNvPr>
          <p:cNvPicPr>
            <a:picLocks noChangeAspect="1"/>
          </p:cNvPicPr>
          <p:nvPr/>
        </p:nvPicPr>
        <p:blipFill>
          <a:blip r:embed="rId4"/>
          <a:stretch>
            <a:fillRect/>
          </a:stretch>
        </p:blipFill>
        <p:spPr>
          <a:xfrm>
            <a:off x="2977451" y="1903774"/>
            <a:ext cx="2406351" cy="1764276"/>
          </a:xfrm>
          <a:prstGeom prst="rect">
            <a:avLst/>
          </a:prstGeom>
        </p:spPr>
      </p:pic>
      <p:pic>
        <p:nvPicPr>
          <p:cNvPr id="34" name="Grafik 33">
            <a:extLst>
              <a:ext uri="{FF2B5EF4-FFF2-40B4-BE49-F238E27FC236}">
                <a16:creationId xmlns:a16="http://schemas.microsoft.com/office/drawing/2014/main" id="{54DF0333-24EA-471F-A513-AD34421D236B}"/>
              </a:ext>
            </a:extLst>
          </p:cNvPr>
          <p:cNvPicPr>
            <a:picLocks noChangeAspect="1"/>
          </p:cNvPicPr>
          <p:nvPr/>
        </p:nvPicPr>
        <p:blipFill>
          <a:blip r:embed="rId5"/>
          <a:stretch>
            <a:fillRect/>
          </a:stretch>
        </p:blipFill>
        <p:spPr>
          <a:xfrm>
            <a:off x="5686407" y="1802965"/>
            <a:ext cx="2566003" cy="1865085"/>
          </a:xfrm>
          <a:prstGeom prst="rect">
            <a:avLst/>
          </a:prstGeom>
        </p:spPr>
      </p:pic>
      <p:pic>
        <p:nvPicPr>
          <p:cNvPr id="36" name="Grafik 35">
            <a:extLst>
              <a:ext uri="{FF2B5EF4-FFF2-40B4-BE49-F238E27FC236}">
                <a16:creationId xmlns:a16="http://schemas.microsoft.com/office/drawing/2014/main" id="{072BE9BC-52F5-4DD7-B212-92DB08B1B81A}"/>
              </a:ext>
            </a:extLst>
          </p:cNvPr>
          <p:cNvPicPr>
            <a:picLocks noChangeAspect="1"/>
          </p:cNvPicPr>
          <p:nvPr/>
        </p:nvPicPr>
        <p:blipFill>
          <a:blip r:embed="rId6"/>
          <a:stretch>
            <a:fillRect/>
          </a:stretch>
        </p:blipFill>
        <p:spPr>
          <a:xfrm>
            <a:off x="8555015" y="1579924"/>
            <a:ext cx="3163759" cy="2088126"/>
          </a:xfrm>
          <a:prstGeom prst="rect">
            <a:avLst/>
          </a:prstGeom>
        </p:spPr>
      </p:pic>
      <p:sp>
        <p:nvSpPr>
          <p:cNvPr id="31" name="Textfeld 30">
            <a:extLst>
              <a:ext uri="{FF2B5EF4-FFF2-40B4-BE49-F238E27FC236}">
                <a16:creationId xmlns:a16="http://schemas.microsoft.com/office/drawing/2014/main" id="{28B93587-785D-449E-A5B5-87400C3FA598}"/>
              </a:ext>
            </a:extLst>
          </p:cNvPr>
          <p:cNvSpPr txBox="1"/>
          <p:nvPr/>
        </p:nvSpPr>
        <p:spPr>
          <a:xfrm>
            <a:off x="658814" y="1560637"/>
            <a:ext cx="4488005" cy="400110"/>
          </a:xfrm>
          <a:prstGeom prst="rect">
            <a:avLst/>
          </a:prstGeom>
          <a:noFill/>
        </p:spPr>
        <p:txBody>
          <a:bodyPr wrap="square">
            <a:spAutoFit/>
          </a:bodyPr>
          <a:lstStyle/>
          <a:p>
            <a:r>
              <a:rPr lang="de-DE" sz="2000" b="1" dirty="0">
                <a:solidFill>
                  <a:schemeClr val="tx2"/>
                </a:solidFill>
                <a:latin typeface="Fago Pro" panose="02000506040000020004" pitchFamily="50" charset="0"/>
              </a:rPr>
              <a:t>Series lineup</a:t>
            </a:r>
            <a:endParaRPr lang="en-US" sz="2000" b="1" dirty="0"/>
          </a:p>
        </p:txBody>
      </p:sp>
      <p:sp>
        <p:nvSpPr>
          <p:cNvPr id="33" name="Textfeld 32">
            <a:extLst>
              <a:ext uri="{FF2B5EF4-FFF2-40B4-BE49-F238E27FC236}">
                <a16:creationId xmlns:a16="http://schemas.microsoft.com/office/drawing/2014/main" id="{D5D87C2A-6C23-4DE9-B950-5E422F539CDD}"/>
              </a:ext>
            </a:extLst>
          </p:cNvPr>
          <p:cNvSpPr txBox="1"/>
          <p:nvPr/>
        </p:nvSpPr>
        <p:spPr>
          <a:xfrm>
            <a:off x="868364" y="5201118"/>
            <a:ext cx="5040287" cy="1384995"/>
          </a:xfrm>
          <a:prstGeom prst="rect">
            <a:avLst/>
          </a:prstGeom>
          <a:noFill/>
        </p:spPr>
        <p:txBody>
          <a:bodyPr wrap="square">
            <a:spAutoFit/>
          </a:bodyPr>
          <a:lstStyle/>
          <a:p>
            <a:r>
              <a:rPr lang="en-US" sz="1400" dirty="0">
                <a:solidFill>
                  <a:schemeClr val="accent1"/>
                </a:solidFill>
              </a:rPr>
              <a:t>Reference is the version with gripping force maintenance.</a:t>
            </a:r>
          </a:p>
          <a:p>
            <a:endParaRPr lang="en-US" sz="1400" dirty="0">
              <a:solidFill>
                <a:schemeClr val="accent1"/>
              </a:solidFill>
            </a:endParaRPr>
          </a:p>
          <a:p>
            <a:r>
              <a:rPr lang="en-US" sz="1400" b="1" dirty="0">
                <a:solidFill>
                  <a:schemeClr val="accent1"/>
                </a:solidFill>
              </a:rPr>
              <a:t>Difference without gripping force maintenance: </a:t>
            </a:r>
            <a:br>
              <a:rPr lang="en-US" sz="1400" b="1" dirty="0">
                <a:solidFill>
                  <a:schemeClr val="accent1"/>
                </a:solidFill>
              </a:rPr>
            </a:br>
            <a:endParaRPr lang="en-US" sz="1400" b="1" dirty="0">
              <a:solidFill>
                <a:schemeClr val="accent1"/>
              </a:solidFill>
            </a:endParaRPr>
          </a:p>
          <a:p>
            <a:pPr marL="285750" indent="-285750">
              <a:buClr>
                <a:schemeClr val="bg2"/>
              </a:buClr>
              <a:buFont typeface="Fago Pro" panose="02000506040000020004" pitchFamily="2" charset="0"/>
              <a:buChar char="→"/>
            </a:pPr>
            <a:r>
              <a:rPr lang="en-US" sz="1400" dirty="0">
                <a:solidFill>
                  <a:schemeClr val="accent1"/>
                </a:solidFill>
              </a:rPr>
              <a:t>reduced max. force due to missing StrongGrip Mode</a:t>
            </a:r>
          </a:p>
          <a:p>
            <a:pPr marL="285750" indent="-285750">
              <a:buClr>
                <a:schemeClr val="bg2"/>
              </a:buClr>
              <a:buFont typeface="Fago Pro" panose="02000506040000020004" pitchFamily="2" charset="0"/>
              <a:buChar char="→"/>
            </a:pPr>
            <a:r>
              <a:rPr lang="en-US" sz="1400" dirty="0">
                <a:solidFill>
                  <a:schemeClr val="accent1"/>
                </a:solidFill>
              </a:rPr>
              <a:t>reduced mass due to missing brake</a:t>
            </a:r>
          </a:p>
        </p:txBody>
      </p:sp>
      <p:sp>
        <p:nvSpPr>
          <p:cNvPr id="35" name="Textfeld 34">
            <a:extLst>
              <a:ext uri="{FF2B5EF4-FFF2-40B4-BE49-F238E27FC236}">
                <a16:creationId xmlns:a16="http://schemas.microsoft.com/office/drawing/2014/main" id="{FFC598C2-7789-4728-8003-CDF4A998AF24}"/>
              </a:ext>
            </a:extLst>
          </p:cNvPr>
          <p:cNvSpPr txBox="1"/>
          <p:nvPr/>
        </p:nvSpPr>
        <p:spPr>
          <a:xfrm>
            <a:off x="5732266" y="5632006"/>
            <a:ext cx="5040287" cy="954107"/>
          </a:xfrm>
          <a:prstGeom prst="rect">
            <a:avLst/>
          </a:prstGeom>
          <a:noFill/>
        </p:spPr>
        <p:txBody>
          <a:bodyPr wrap="square">
            <a:spAutoFit/>
          </a:bodyPr>
          <a:lstStyle/>
          <a:p>
            <a:r>
              <a:rPr lang="en-US" sz="1400" b="1" dirty="0">
                <a:solidFill>
                  <a:schemeClr val="accent1"/>
                </a:solidFill>
              </a:rPr>
              <a:t>Difference with dust protected version:</a:t>
            </a:r>
            <a:r>
              <a:rPr lang="en-US" sz="1400" dirty="0">
                <a:solidFill>
                  <a:schemeClr val="accent1"/>
                </a:solidFill>
              </a:rPr>
              <a:t> </a:t>
            </a:r>
            <a:br>
              <a:rPr lang="en-US" sz="1400" dirty="0">
                <a:solidFill>
                  <a:schemeClr val="accent1"/>
                </a:solidFill>
              </a:rPr>
            </a:br>
            <a:endParaRPr lang="en-US" sz="1400" dirty="0">
              <a:solidFill>
                <a:schemeClr val="accent1"/>
              </a:solidFill>
            </a:endParaRPr>
          </a:p>
          <a:p>
            <a:pPr marL="285750" indent="-285750">
              <a:buClr>
                <a:schemeClr val="bg2"/>
              </a:buClr>
              <a:buFont typeface="Fago Pro" panose="02000506040000020004" pitchFamily="2" charset="0"/>
              <a:buChar char="→"/>
            </a:pPr>
            <a:r>
              <a:rPr lang="en-US" sz="1400" dirty="0">
                <a:solidFill>
                  <a:schemeClr val="accent1"/>
                </a:solidFill>
              </a:rPr>
              <a:t>slightly minimized stroke</a:t>
            </a:r>
          </a:p>
          <a:p>
            <a:pPr marL="285750" indent="-285750">
              <a:buClr>
                <a:schemeClr val="bg2"/>
              </a:buClr>
              <a:buFont typeface="Fago Pro" panose="02000506040000020004" pitchFamily="2" charset="0"/>
              <a:buChar char="→"/>
            </a:pPr>
            <a:r>
              <a:rPr lang="en-US" sz="1400" dirty="0">
                <a:solidFill>
                  <a:schemeClr val="accent1"/>
                </a:solidFill>
              </a:rPr>
              <a:t>slightly higher mass and current values</a:t>
            </a:r>
          </a:p>
        </p:txBody>
      </p:sp>
      <p:sp>
        <p:nvSpPr>
          <p:cNvPr id="38" name="Grafik 6">
            <a:extLst>
              <a:ext uri="{FF2B5EF4-FFF2-40B4-BE49-F238E27FC236}">
                <a16:creationId xmlns:a16="http://schemas.microsoft.com/office/drawing/2014/main" id="{C067F2B0-209C-4AE5-8387-57BDAE752A85}"/>
              </a:ext>
            </a:extLst>
          </p:cNvPr>
          <p:cNvSpPr/>
          <p:nvPr/>
        </p:nvSpPr>
        <p:spPr>
          <a:xfrm>
            <a:off x="592139" y="3922493"/>
            <a:ext cx="1931986" cy="1078395"/>
          </a:xfrm>
          <a:custGeom>
            <a:avLst/>
            <a:gdLst>
              <a:gd name="connsiteX0" fmla="*/ 0 w 2717996"/>
              <a:gd name="connsiteY0" fmla="*/ 0 h 1655292"/>
              <a:gd name="connsiteX1" fmla="*/ 0 w 2717996"/>
              <a:gd name="connsiteY1" fmla="*/ 1655293 h 1655292"/>
              <a:gd name="connsiteX2" fmla="*/ 2220925 w 2717996"/>
              <a:gd name="connsiteY2" fmla="*/ 1655293 h 1655292"/>
              <a:gd name="connsiteX3" fmla="*/ 2717997 w 2717996"/>
              <a:gd name="connsiteY3" fmla="*/ 1394279 h 1655292"/>
              <a:gd name="connsiteX4" fmla="*/ 2717997 w 2717996"/>
              <a:gd name="connsiteY4" fmla="*/ 0 h 16552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17996" h="1655292">
                <a:moveTo>
                  <a:pt x="0" y="0"/>
                </a:moveTo>
                <a:lnTo>
                  <a:pt x="0" y="1655293"/>
                </a:lnTo>
                <a:lnTo>
                  <a:pt x="2220925" y="1655293"/>
                </a:lnTo>
                <a:lnTo>
                  <a:pt x="2717997" y="1394279"/>
                </a:lnTo>
                <a:lnTo>
                  <a:pt x="2717997" y="0"/>
                </a:lnTo>
                <a:close/>
              </a:path>
            </a:pathLst>
          </a:custGeom>
          <a:solidFill>
            <a:schemeClr val="bg2"/>
          </a:solidFill>
          <a:ln w="9525" cap="flat">
            <a:noFill/>
            <a:prstDash val="solid"/>
            <a:miter/>
          </a:ln>
        </p:spPr>
        <p:txBody>
          <a:bodyPr rtlCol="0" anchor="ctr"/>
          <a:lstStyle/>
          <a:p>
            <a:r>
              <a:rPr lang="de-DE" sz="1400" b="1" dirty="0">
                <a:solidFill>
                  <a:schemeClr val="bg1">
                    <a:lumMod val="95000"/>
                  </a:schemeClr>
                </a:solidFill>
                <a:latin typeface="Fago Pro" panose="02000506040000020004" pitchFamily="50" charset="0"/>
              </a:rPr>
              <a:t>150 to 450 N</a:t>
            </a:r>
          </a:p>
          <a:p>
            <a:r>
              <a:rPr lang="de-DE" sz="1400" b="1" dirty="0">
                <a:solidFill>
                  <a:schemeClr val="bg1">
                    <a:lumMod val="95000"/>
                  </a:schemeClr>
                </a:solidFill>
                <a:latin typeface="Fago Pro" panose="02000506040000020004" pitchFamily="50" charset="0"/>
              </a:rPr>
              <a:t>102 mm stroke</a:t>
            </a:r>
          </a:p>
          <a:p>
            <a:r>
              <a:rPr lang="de-DE" sz="1400" b="1" dirty="0">
                <a:solidFill>
                  <a:schemeClr val="bg1">
                    <a:lumMod val="95000"/>
                  </a:schemeClr>
                </a:solidFill>
                <a:latin typeface="Fago Pro" panose="02000506040000020004" pitchFamily="50" charset="0"/>
              </a:rPr>
              <a:t>80 mm finger length</a:t>
            </a:r>
          </a:p>
          <a:p>
            <a:r>
              <a:rPr lang="de-DE" sz="1400" b="1" dirty="0">
                <a:solidFill>
                  <a:schemeClr val="bg1">
                    <a:lumMod val="95000"/>
                  </a:schemeClr>
                </a:solidFill>
                <a:latin typeface="Fago Pro" panose="02000506040000020004" pitchFamily="50" charset="0"/>
              </a:rPr>
              <a:t>1.52 kg</a:t>
            </a:r>
          </a:p>
        </p:txBody>
      </p:sp>
      <p:sp>
        <p:nvSpPr>
          <p:cNvPr id="40" name="Titel 11">
            <a:extLst>
              <a:ext uri="{FF2B5EF4-FFF2-40B4-BE49-F238E27FC236}">
                <a16:creationId xmlns:a16="http://schemas.microsoft.com/office/drawing/2014/main" id="{5FCBB6FE-2D23-43BE-94E4-4BF138F08F35}"/>
              </a:ext>
            </a:extLst>
          </p:cNvPr>
          <p:cNvSpPr txBox="1">
            <a:spLocks/>
          </p:cNvSpPr>
          <p:nvPr/>
        </p:nvSpPr>
        <p:spPr>
          <a:xfrm>
            <a:off x="5718883" y="5600854"/>
            <a:ext cx="4418011" cy="1148624"/>
          </a:xfrm>
          <a:prstGeom prst="rect">
            <a:avLst/>
          </a:prstGeom>
        </p:spPr>
        <p:txBody>
          <a:bodyPr vert="horz" lIns="504000" tIns="0" rIns="0" bIns="0" rtlCol="0" anchor="t" anchorCtr="0">
            <a:noAutofit/>
          </a:bodyPr>
          <a:lstStyle>
            <a:lvl1pPr algn="l" defTabSz="914400" rtl="0" eaLnBrk="1" latinLnBrk="0" hangingPunct="1">
              <a:lnSpc>
                <a:spcPct val="90000"/>
              </a:lnSpc>
              <a:spcBef>
                <a:spcPct val="0"/>
              </a:spcBef>
              <a:buNone/>
              <a:defRPr sz="3600" kern="1200">
                <a:solidFill>
                  <a:schemeClr val="tx2"/>
                </a:solidFill>
                <a:latin typeface="+mj-lt"/>
                <a:ea typeface="+mj-ea"/>
                <a:cs typeface="+mj-cs"/>
              </a:defRPr>
            </a:lvl1pPr>
          </a:lstStyle>
          <a:p>
            <a:r>
              <a:rPr lang="de-DE" sz="1200" b="1" dirty="0">
                <a:solidFill>
                  <a:schemeClr val="bg1"/>
                </a:solidFill>
                <a:latin typeface="Fago Pro" panose="02000506040000020004" pitchFamily="50" charset="0"/>
              </a:rPr>
              <a:t>150/450 N</a:t>
            </a:r>
          </a:p>
        </p:txBody>
      </p:sp>
      <p:sp>
        <p:nvSpPr>
          <p:cNvPr id="44" name="Grafik 6">
            <a:extLst>
              <a:ext uri="{FF2B5EF4-FFF2-40B4-BE49-F238E27FC236}">
                <a16:creationId xmlns:a16="http://schemas.microsoft.com/office/drawing/2014/main" id="{C12C01BB-37B0-4014-8CEF-3A51142FC83F}"/>
              </a:ext>
            </a:extLst>
          </p:cNvPr>
          <p:cNvSpPr/>
          <p:nvPr/>
        </p:nvSpPr>
        <p:spPr>
          <a:xfrm>
            <a:off x="3271783" y="3916168"/>
            <a:ext cx="1931986" cy="1078395"/>
          </a:xfrm>
          <a:custGeom>
            <a:avLst/>
            <a:gdLst>
              <a:gd name="connsiteX0" fmla="*/ 0 w 2717996"/>
              <a:gd name="connsiteY0" fmla="*/ 0 h 1655292"/>
              <a:gd name="connsiteX1" fmla="*/ 0 w 2717996"/>
              <a:gd name="connsiteY1" fmla="*/ 1655293 h 1655292"/>
              <a:gd name="connsiteX2" fmla="*/ 2220925 w 2717996"/>
              <a:gd name="connsiteY2" fmla="*/ 1655293 h 1655292"/>
              <a:gd name="connsiteX3" fmla="*/ 2717997 w 2717996"/>
              <a:gd name="connsiteY3" fmla="*/ 1394279 h 1655292"/>
              <a:gd name="connsiteX4" fmla="*/ 2717997 w 2717996"/>
              <a:gd name="connsiteY4" fmla="*/ 0 h 16552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17996" h="1655292">
                <a:moveTo>
                  <a:pt x="0" y="0"/>
                </a:moveTo>
                <a:lnTo>
                  <a:pt x="0" y="1655293"/>
                </a:lnTo>
                <a:lnTo>
                  <a:pt x="2220925" y="1655293"/>
                </a:lnTo>
                <a:lnTo>
                  <a:pt x="2717997" y="1394279"/>
                </a:lnTo>
                <a:lnTo>
                  <a:pt x="2717997" y="0"/>
                </a:lnTo>
                <a:close/>
              </a:path>
            </a:pathLst>
          </a:custGeom>
          <a:solidFill>
            <a:schemeClr val="bg2"/>
          </a:solidFill>
          <a:ln w="9525" cap="flat">
            <a:noFill/>
            <a:prstDash val="solid"/>
            <a:miter/>
          </a:ln>
        </p:spPr>
        <p:txBody>
          <a:bodyPr rtlCol="0" anchor="ctr"/>
          <a:lstStyle/>
          <a:p>
            <a:r>
              <a:rPr lang="de-DE" sz="1400" b="1" dirty="0">
                <a:solidFill>
                  <a:schemeClr val="bg1">
                    <a:lumMod val="95000"/>
                  </a:schemeClr>
                </a:solidFill>
                <a:latin typeface="Fago Pro" panose="02000506040000020004" pitchFamily="50" charset="0"/>
              </a:rPr>
              <a:t>325 to 975 N</a:t>
            </a:r>
          </a:p>
          <a:p>
            <a:r>
              <a:rPr lang="de-DE" sz="1400" b="1" dirty="0">
                <a:solidFill>
                  <a:schemeClr val="bg1">
                    <a:lumMod val="95000"/>
                  </a:schemeClr>
                </a:solidFill>
                <a:latin typeface="Fago Pro" panose="02000506040000020004" pitchFamily="50" charset="0"/>
              </a:rPr>
              <a:t>120 mm stroke</a:t>
            </a:r>
          </a:p>
          <a:p>
            <a:r>
              <a:rPr lang="de-DE" sz="1400" b="1" dirty="0">
                <a:solidFill>
                  <a:schemeClr val="bg1">
                    <a:lumMod val="95000"/>
                  </a:schemeClr>
                </a:solidFill>
                <a:latin typeface="Fago Pro" panose="02000506040000020004" pitchFamily="50" charset="0"/>
              </a:rPr>
              <a:t>125 mm finger length</a:t>
            </a:r>
          </a:p>
          <a:p>
            <a:r>
              <a:rPr lang="de-DE" sz="1400" b="1" dirty="0">
                <a:solidFill>
                  <a:schemeClr val="bg1">
                    <a:lumMod val="95000"/>
                  </a:schemeClr>
                </a:solidFill>
                <a:latin typeface="Fago Pro" panose="02000506040000020004" pitchFamily="50" charset="0"/>
              </a:rPr>
              <a:t>2.96 kg</a:t>
            </a:r>
          </a:p>
        </p:txBody>
      </p:sp>
      <p:sp>
        <p:nvSpPr>
          <p:cNvPr id="45" name="Grafik 6">
            <a:extLst>
              <a:ext uri="{FF2B5EF4-FFF2-40B4-BE49-F238E27FC236}">
                <a16:creationId xmlns:a16="http://schemas.microsoft.com/office/drawing/2014/main" id="{2E44D906-03A9-4438-8912-C4F1C2F89C82}"/>
              </a:ext>
            </a:extLst>
          </p:cNvPr>
          <p:cNvSpPr/>
          <p:nvPr/>
        </p:nvSpPr>
        <p:spPr>
          <a:xfrm>
            <a:off x="6098439" y="3916168"/>
            <a:ext cx="2045435" cy="1078395"/>
          </a:xfrm>
          <a:custGeom>
            <a:avLst/>
            <a:gdLst>
              <a:gd name="connsiteX0" fmla="*/ 0 w 2717996"/>
              <a:gd name="connsiteY0" fmla="*/ 0 h 1655292"/>
              <a:gd name="connsiteX1" fmla="*/ 0 w 2717996"/>
              <a:gd name="connsiteY1" fmla="*/ 1655293 h 1655292"/>
              <a:gd name="connsiteX2" fmla="*/ 2220925 w 2717996"/>
              <a:gd name="connsiteY2" fmla="*/ 1655293 h 1655292"/>
              <a:gd name="connsiteX3" fmla="*/ 2717997 w 2717996"/>
              <a:gd name="connsiteY3" fmla="*/ 1394279 h 1655292"/>
              <a:gd name="connsiteX4" fmla="*/ 2717997 w 2717996"/>
              <a:gd name="connsiteY4" fmla="*/ 0 h 16552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17996" h="1655292">
                <a:moveTo>
                  <a:pt x="0" y="0"/>
                </a:moveTo>
                <a:lnTo>
                  <a:pt x="0" y="1655293"/>
                </a:lnTo>
                <a:lnTo>
                  <a:pt x="2220925" y="1655293"/>
                </a:lnTo>
                <a:lnTo>
                  <a:pt x="2717997" y="1394279"/>
                </a:lnTo>
                <a:lnTo>
                  <a:pt x="2717997" y="0"/>
                </a:lnTo>
                <a:close/>
              </a:path>
            </a:pathLst>
          </a:custGeom>
          <a:solidFill>
            <a:schemeClr val="bg2"/>
          </a:solidFill>
          <a:ln w="9525" cap="flat">
            <a:noFill/>
            <a:prstDash val="solid"/>
            <a:miter/>
          </a:ln>
        </p:spPr>
        <p:txBody>
          <a:bodyPr rtlCol="0" anchor="ctr"/>
          <a:lstStyle/>
          <a:p>
            <a:r>
              <a:rPr lang="de-DE" sz="1400" b="1" dirty="0">
                <a:solidFill>
                  <a:schemeClr val="bg1">
                    <a:lumMod val="95000"/>
                  </a:schemeClr>
                </a:solidFill>
                <a:latin typeface="Fago Pro" panose="02000506040000020004" pitchFamily="50" charset="0"/>
              </a:rPr>
              <a:t>650 to 1950 N</a:t>
            </a:r>
          </a:p>
          <a:p>
            <a:r>
              <a:rPr lang="de-DE" sz="1400" b="1" dirty="0">
                <a:solidFill>
                  <a:schemeClr val="bg1">
                    <a:lumMod val="95000"/>
                  </a:schemeClr>
                </a:solidFill>
                <a:latin typeface="Fago Pro" panose="02000506040000020004" pitchFamily="50" charset="0"/>
              </a:rPr>
              <a:t>140 mm stroke</a:t>
            </a:r>
          </a:p>
          <a:p>
            <a:r>
              <a:rPr lang="de-DE" sz="1400" b="1" dirty="0">
                <a:solidFill>
                  <a:schemeClr val="bg1">
                    <a:lumMod val="95000"/>
                  </a:schemeClr>
                </a:solidFill>
                <a:latin typeface="Fago Pro" panose="02000506040000020004" pitchFamily="50" charset="0"/>
              </a:rPr>
              <a:t>160 mm finger length</a:t>
            </a:r>
          </a:p>
          <a:p>
            <a:r>
              <a:rPr lang="de-DE" sz="1400" b="1" dirty="0">
                <a:solidFill>
                  <a:schemeClr val="bg1">
                    <a:lumMod val="95000"/>
                  </a:schemeClr>
                </a:solidFill>
                <a:latin typeface="Fago Pro" panose="02000506040000020004" pitchFamily="50" charset="0"/>
              </a:rPr>
              <a:t>4.61 kg</a:t>
            </a:r>
          </a:p>
        </p:txBody>
      </p:sp>
      <p:sp>
        <p:nvSpPr>
          <p:cNvPr id="46" name="Grafik 6">
            <a:extLst>
              <a:ext uri="{FF2B5EF4-FFF2-40B4-BE49-F238E27FC236}">
                <a16:creationId xmlns:a16="http://schemas.microsoft.com/office/drawing/2014/main" id="{EC60677F-4E33-4DE6-A775-9EA5096FF8A1}"/>
              </a:ext>
            </a:extLst>
          </p:cNvPr>
          <p:cNvSpPr/>
          <p:nvPr/>
        </p:nvSpPr>
        <p:spPr>
          <a:xfrm>
            <a:off x="9170900" y="3916168"/>
            <a:ext cx="2045435" cy="1078395"/>
          </a:xfrm>
          <a:custGeom>
            <a:avLst/>
            <a:gdLst>
              <a:gd name="connsiteX0" fmla="*/ 0 w 2717996"/>
              <a:gd name="connsiteY0" fmla="*/ 0 h 1655292"/>
              <a:gd name="connsiteX1" fmla="*/ 0 w 2717996"/>
              <a:gd name="connsiteY1" fmla="*/ 1655293 h 1655292"/>
              <a:gd name="connsiteX2" fmla="*/ 2220925 w 2717996"/>
              <a:gd name="connsiteY2" fmla="*/ 1655293 h 1655292"/>
              <a:gd name="connsiteX3" fmla="*/ 2717997 w 2717996"/>
              <a:gd name="connsiteY3" fmla="*/ 1394279 h 1655292"/>
              <a:gd name="connsiteX4" fmla="*/ 2717997 w 2717996"/>
              <a:gd name="connsiteY4" fmla="*/ 0 h 16552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17996" h="1655292">
                <a:moveTo>
                  <a:pt x="0" y="0"/>
                </a:moveTo>
                <a:lnTo>
                  <a:pt x="0" y="1655293"/>
                </a:lnTo>
                <a:lnTo>
                  <a:pt x="2220925" y="1655293"/>
                </a:lnTo>
                <a:lnTo>
                  <a:pt x="2717997" y="1394279"/>
                </a:lnTo>
                <a:lnTo>
                  <a:pt x="2717997" y="0"/>
                </a:lnTo>
                <a:close/>
              </a:path>
            </a:pathLst>
          </a:custGeom>
          <a:solidFill>
            <a:schemeClr val="bg2"/>
          </a:solidFill>
          <a:ln w="9525" cap="flat">
            <a:noFill/>
            <a:prstDash val="solid"/>
            <a:miter/>
          </a:ln>
        </p:spPr>
        <p:txBody>
          <a:bodyPr rtlCol="0" anchor="ctr"/>
          <a:lstStyle/>
          <a:p>
            <a:r>
              <a:rPr lang="de-DE" sz="1400" b="1" dirty="0">
                <a:solidFill>
                  <a:schemeClr val="bg1">
                    <a:lumMod val="95000"/>
                  </a:schemeClr>
                </a:solidFill>
                <a:latin typeface="Fago Pro" panose="02000506040000020004" pitchFamily="50" charset="0"/>
              </a:rPr>
              <a:t>1000 to 3000 N</a:t>
            </a:r>
          </a:p>
          <a:p>
            <a:r>
              <a:rPr lang="de-DE" sz="1400" b="1" dirty="0">
                <a:solidFill>
                  <a:schemeClr val="bg1">
                    <a:lumMod val="95000"/>
                  </a:schemeClr>
                </a:solidFill>
                <a:latin typeface="Fago Pro" panose="02000506040000020004" pitchFamily="50" charset="0"/>
              </a:rPr>
              <a:t>160 mm stroke</a:t>
            </a:r>
          </a:p>
          <a:p>
            <a:r>
              <a:rPr lang="de-DE" sz="1400" b="1" dirty="0">
                <a:solidFill>
                  <a:schemeClr val="bg1">
                    <a:lumMod val="95000"/>
                  </a:schemeClr>
                </a:solidFill>
                <a:latin typeface="Fago Pro" panose="02000506040000020004" pitchFamily="50" charset="0"/>
              </a:rPr>
              <a:t>200 mm finger length</a:t>
            </a:r>
          </a:p>
          <a:p>
            <a:r>
              <a:rPr lang="de-DE" sz="1400" b="1" dirty="0">
                <a:solidFill>
                  <a:schemeClr val="bg1">
                    <a:lumMod val="95000"/>
                  </a:schemeClr>
                </a:solidFill>
                <a:latin typeface="Fago Pro" panose="02000506040000020004" pitchFamily="50" charset="0"/>
              </a:rPr>
              <a:t>7.80 kg</a:t>
            </a:r>
          </a:p>
        </p:txBody>
      </p:sp>
      <p:sp>
        <p:nvSpPr>
          <p:cNvPr id="28" name="Rechteck 27">
            <a:extLst>
              <a:ext uri="{FF2B5EF4-FFF2-40B4-BE49-F238E27FC236}">
                <a16:creationId xmlns:a16="http://schemas.microsoft.com/office/drawing/2014/main" id="{D9867A13-C19E-4CD8-893E-A9CED20C9191}"/>
              </a:ext>
            </a:extLst>
          </p:cNvPr>
          <p:cNvSpPr/>
          <p:nvPr/>
        </p:nvSpPr>
        <p:spPr>
          <a:xfrm>
            <a:off x="9655630" y="271887"/>
            <a:ext cx="2441120" cy="65963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Grafik 8">
            <a:extLst>
              <a:ext uri="{FF2B5EF4-FFF2-40B4-BE49-F238E27FC236}">
                <a16:creationId xmlns:a16="http://schemas.microsoft.com/office/drawing/2014/main" id="{0A475A9A-AE17-4598-903A-EEEA89F93D59}"/>
              </a:ext>
            </a:extLst>
          </p:cNvPr>
          <p:cNvPicPr>
            <a:picLocks noChangeAspect="1"/>
          </p:cNvPicPr>
          <p:nvPr/>
        </p:nvPicPr>
        <p:blipFill>
          <a:blip r:embed="rId7"/>
          <a:stretch>
            <a:fillRect/>
          </a:stretch>
        </p:blipFill>
        <p:spPr>
          <a:xfrm>
            <a:off x="8555015" y="174046"/>
            <a:ext cx="3370205" cy="571221"/>
          </a:xfrm>
          <a:prstGeom prst="rect">
            <a:avLst/>
          </a:prstGeom>
        </p:spPr>
      </p:pic>
    </p:spTree>
    <p:extLst>
      <p:ext uri="{BB962C8B-B14F-4D97-AF65-F5344CB8AC3E}">
        <p14:creationId xmlns:p14="http://schemas.microsoft.com/office/powerpoint/2010/main" val="39506032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D43A1DC-F018-4434-8CFF-C8300089E224}"/>
              </a:ext>
            </a:extLst>
          </p:cNvPr>
          <p:cNvSpPr>
            <a:spLocks noGrp="1"/>
          </p:cNvSpPr>
          <p:nvPr>
            <p:ph type="title"/>
          </p:nvPr>
        </p:nvSpPr>
        <p:spPr/>
        <p:txBody>
          <a:bodyPr/>
          <a:lstStyle/>
          <a:p>
            <a:r>
              <a:rPr lang="en-US" dirty="0"/>
              <a:t>Flexible universal gripper EGU</a:t>
            </a:r>
          </a:p>
        </p:txBody>
      </p:sp>
      <p:sp>
        <p:nvSpPr>
          <p:cNvPr id="3" name="Foliennummernplatzhalter 2">
            <a:extLst>
              <a:ext uri="{FF2B5EF4-FFF2-40B4-BE49-F238E27FC236}">
                <a16:creationId xmlns:a16="http://schemas.microsoft.com/office/drawing/2014/main" id="{01D159F7-B258-492B-8995-8DABF321A213}"/>
              </a:ext>
            </a:extLst>
          </p:cNvPr>
          <p:cNvSpPr>
            <a:spLocks noGrp="1"/>
          </p:cNvSpPr>
          <p:nvPr>
            <p:ph type="sldNum" sz="quarter" idx="10"/>
          </p:nvPr>
        </p:nvSpPr>
        <p:spPr/>
        <p:txBody>
          <a:bodyPr/>
          <a:lstStyle/>
          <a:p>
            <a:fld id="{73F7D4EC-FAF2-48D2-B8E5-457915FC50F3}" type="slidenum">
              <a:rPr lang="de-DE" smtClean="0"/>
              <a:pPr/>
              <a:t>14</a:t>
            </a:fld>
            <a:endParaRPr lang="de-DE" dirty="0"/>
          </a:p>
        </p:txBody>
      </p:sp>
      <p:sp>
        <p:nvSpPr>
          <p:cNvPr id="4" name="Textplatzhalter 3">
            <a:extLst>
              <a:ext uri="{FF2B5EF4-FFF2-40B4-BE49-F238E27FC236}">
                <a16:creationId xmlns:a16="http://schemas.microsoft.com/office/drawing/2014/main" id="{820BC44A-7E77-42CA-BADD-C09CA5E821D2}"/>
              </a:ext>
            </a:extLst>
          </p:cNvPr>
          <p:cNvSpPr>
            <a:spLocks noGrp="1"/>
          </p:cNvSpPr>
          <p:nvPr>
            <p:ph type="body" sz="quarter" idx="11"/>
          </p:nvPr>
        </p:nvSpPr>
        <p:spPr/>
        <p:txBody>
          <a:bodyPr/>
          <a:lstStyle/>
          <a:p>
            <a:r>
              <a:rPr lang="en-US" dirty="0"/>
              <a:t>Product Training EGU &amp; EGK</a:t>
            </a:r>
          </a:p>
          <a:p>
            <a:endParaRPr lang="en-US" dirty="0"/>
          </a:p>
        </p:txBody>
      </p:sp>
      <p:pic>
        <p:nvPicPr>
          <p:cNvPr id="13" name="Picture 2">
            <a:extLst>
              <a:ext uri="{FF2B5EF4-FFF2-40B4-BE49-F238E27FC236}">
                <a16:creationId xmlns:a16="http://schemas.microsoft.com/office/drawing/2014/main" id="{13F477B4-25DF-42AE-AC82-7959D1E83FF9}"/>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336" b="98320" l="1611" r="98792">
                        <a14:foregroundMark x1="8591" y1="10190" x2="75973" y2="26316"/>
                        <a14:foregroundMark x1="67114" y1="25868" x2="49262" y2="31243"/>
                        <a14:foregroundMark x1="49262" y1="31243" x2="19329" y2="50056"/>
                        <a14:foregroundMark x1="19329" y1="50056" x2="12617" y2="84770"/>
                        <a14:foregroundMark x1="12617" y1="84770" x2="13557" y2="92609"/>
                        <a14:foregroundMark x1="13557" y1="92609" x2="20134" y2="95297"/>
                        <a14:foregroundMark x1="74228" y1="96081" x2="82282" y2="91377"/>
                        <a14:foregroundMark x1="71275" y1="94961" x2="71275" y2="94961"/>
                        <a14:foregroundMark x1="21611" y1="99328" x2="12617" y2="95521"/>
                        <a14:foregroundMark x1="12617" y1="95521" x2="12617" y2="95521"/>
                        <a14:foregroundMark x1="9664" y1="32027" x2="13557" y2="24524"/>
                        <a14:foregroundMark x1="13557" y1="24524" x2="25235" y2="14782"/>
                        <a14:foregroundMark x1="88322" y1="6271" x2="4698" y2="7727"/>
                        <a14:foregroundMark x1="4698" y1="7727" x2="1611" y2="16797"/>
                        <a14:foregroundMark x1="1611" y1="16797" x2="2953" y2="42777"/>
                        <a14:foregroundMark x1="12752" y1="5375" x2="30604" y2="5263"/>
                        <a14:foregroundMark x1="75839" y1="3359" x2="71141" y2="3807"/>
                        <a14:foregroundMark x1="81342" y1="3919" x2="86174" y2="39418"/>
                        <a14:foregroundMark x1="96242" y1="21725" x2="90604" y2="26316"/>
                        <a14:foregroundMark x1="97718" y1="23852" x2="97718" y2="23852"/>
                        <a14:foregroundMark x1="98926" y1="23628" x2="96644" y2="24860"/>
                        <a14:foregroundMark x1="76268" y1="1734" x2="65235" y2="1232"/>
                        <a14:foregroundMark x1="80000" y1="1904" x2="76882" y2="1762"/>
                        <a14:foregroundMark x1="65235" y1="1232" x2="65235" y2="1232"/>
                        <a14:foregroundMark x1="34094" y1="58343" x2="30067" y2="58679"/>
                        <a14:foregroundMark x1="24698" y1="59015" x2="21208" y2="59239"/>
                        <a14:foregroundMark x1="70336" y1="59462" x2="61745" y2="59910"/>
                        <a14:foregroundMark x1="61745" y1="59910" x2="59597" y2="58791"/>
                        <a14:foregroundMark x1="73020" y1="59239" x2="70738" y2="59351"/>
                        <a14:foregroundMark x1="9396" y1="94289" x2="13826" y2="98208"/>
                        <a14:foregroundMark x1="8591" y1="93617" x2="10067" y2="94289"/>
                        <a14:foregroundMark x1="75023" y1="514" x2="74094" y2="560"/>
                        <a14:foregroundMark x1="79463" y1="672" x2="79009" y2="638"/>
                        <a14:foregroundMark x1="79597" y1="560" x2="79060" y2="448"/>
                        <a14:foregroundMark x1="79195" y1="336" x2="79195" y2="336"/>
                        <a14:foregroundMark x1="79463" y1="336" x2="78779" y2="336"/>
                        <a14:foregroundMark x1="78792" y1="336" x2="79463" y2="448"/>
                        <a14:foregroundMark x1="79329" y1="560" x2="79329" y2="672"/>
                        <a14:foregroundMark x1="79463" y1="672" x2="78792" y2="448"/>
                        <a14:backgroundMark x1="72617" y1="112" x2="73695" y2="56"/>
                        <a14:backgroundMark x1="77315" y1="0" x2="74631" y2="0"/>
                        <a14:backgroundMark x1="78523" y1="0" x2="77181" y2="0"/>
                        <a14:backgroundMark x1="79463" y1="224" x2="79463" y2="224"/>
                      </a14:backgroundRemoval>
                    </a14:imgEffect>
                  </a14:imgLayer>
                </a14:imgProps>
              </a:ext>
              <a:ext uri="{28A0092B-C50C-407E-A947-70E740481C1C}">
                <a14:useLocalDpi xmlns:a14="http://schemas.microsoft.com/office/drawing/2010/main" val="0"/>
              </a:ext>
            </a:extLst>
          </a:blip>
          <a:srcRect/>
          <a:stretch>
            <a:fillRect/>
          </a:stretch>
        </p:blipFill>
        <p:spPr bwMode="auto">
          <a:xfrm>
            <a:off x="875945" y="1668973"/>
            <a:ext cx="3843424" cy="4606990"/>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5" name="Grafik 14">
            <a:extLst>
              <a:ext uri="{FF2B5EF4-FFF2-40B4-BE49-F238E27FC236}">
                <a16:creationId xmlns:a16="http://schemas.microsoft.com/office/drawing/2014/main" id="{9D6DFA49-1EFD-4F6E-B596-8CCA8BAA467F}"/>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6612" b="91736" l="6723" r="94118">
                        <a14:foregroundMark x1="49580" y1="23140" x2="50420" y2="60331"/>
                        <a14:foregroundMark x1="54622" y1="90909" x2="45378" y2="91736"/>
                        <a14:foregroundMark x1="7563" y1="55372" x2="7563" y2="54545"/>
                        <a14:foregroundMark x1="90756" y1="54545" x2="90756" y2="43802"/>
                        <a14:foregroundMark x1="56303" y1="6612" x2="39496" y2="6612"/>
                        <a14:foregroundMark x1="94118" y1="47934" x2="94118" y2="52066"/>
                        <a14:foregroundMark x1="63866" y1="50413" x2="33613" y2="51240"/>
                        <a14:foregroundMark x1="45378" y1="30579" x2="42017" y2="66942"/>
                      </a14:backgroundRemoval>
                    </a14:imgEffect>
                  </a14:imgLayer>
                </a14:imgProps>
              </a:ext>
            </a:extLst>
          </a:blip>
          <a:stretch>
            <a:fillRect/>
          </a:stretch>
        </p:blipFill>
        <p:spPr>
          <a:xfrm>
            <a:off x="5181806" y="1481095"/>
            <a:ext cx="271541" cy="276105"/>
          </a:xfrm>
          <a:prstGeom prst="rect">
            <a:avLst/>
          </a:prstGeom>
        </p:spPr>
      </p:pic>
      <p:sp>
        <p:nvSpPr>
          <p:cNvPr id="16" name="Textfeld 15">
            <a:extLst>
              <a:ext uri="{FF2B5EF4-FFF2-40B4-BE49-F238E27FC236}">
                <a16:creationId xmlns:a16="http://schemas.microsoft.com/office/drawing/2014/main" id="{45F753D8-C9E1-4DD1-A36E-465228574A61}"/>
              </a:ext>
            </a:extLst>
          </p:cNvPr>
          <p:cNvSpPr txBox="1"/>
          <p:nvPr/>
        </p:nvSpPr>
        <p:spPr>
          <a:xfrm>
            <a:off x="5427112" y="1469586"/>
            <a:ext cx="4488005" cy="307777"/>
          </a:xfrm>
          <a:prstGeom prst="rect">
            <a:avLst/>
          </a:prstGeom>
          <a:noFill/>
        </p:spPr>
        <p:txBody>
          <a:bodyPr wrap="square">
            <a:spAutoFit/>
          </a:bodyPr>
          <a:lstStyle/>
          <a:p>
            <a:r>
              <a:rPr lang="de-DE" sz="1400" b="1" dirty="0">
                <a:solidFill>
                  <a:schemeClr val="tx2"/>
                </a:solidFill>
                <a:latin typeface="Fago Pro" panose="02000506040000020004" pitchFamily="50" charset="0"/>
              </a:rPr>
              <a:t>Versatile and productive</a:t>
            </a:r>
            <a:endParaRPr lang="en-US" sz="1400" b="1" dirty="0"/>
          </a:p>
        </p:txBody>
      </p:sp>
      <p:sp>
        <p:nvSpPr>
          <p:cNvPr id="18" name="Textfeld 17">
            <a:extLst>
              <a:ext uri="{FF2B5EF4-FFF2-40B4-BE49-F238E27FC236}">
                <a16:creationId xmlns:a16="http://schemas.microsoft.com/office/drawing/2014/main" id="{C678C608-F1F9-4B78-A7E0-B5F541F8C095}"/>
              </a:ext>
            </a:extLst>
          </p:cNvPr>
          <p:cNvSpPr txBox="1"/>
          <p:nvPr/>
        </p:nvSpPr>
        <p:spPr>
          <a:xfrm>
            <a:off x="5427112" y="1701163"/>
            <a:ext cx="5817830" cy="523220"/>
          </a:xfrm>
          <a:prstGeom prst="rect">
            <a:avLst/>
          </a:prstGeom>
          <a:noFill/>
        </p:spPr>
        <p:txBody>
          <a:bodyPr wrap="square">
            <a:spAutoFit/>
          </a:bodyPr>
          <a:lstStyle/>
          <a:p>
            <a:r>
              <a:rPr lang="en-US" sz="1400" dirty="0">
                <a:solidFill>
                  <a:schemeClr val="tx2"/>
                </a:solidFill>
                <a:latin typeface="Fago Pro" panose="02000506040000020004" pitchFamily="50" charset="0"/>
              </a:rPr>
              <a:t>due to the large and freely programmable jaw stroke with continuous gripping force adjustment for flexible workpiece handling</a:t>
            </a:r>
          </a:p>
        </p:txBody>
      </p:sp>
      <p:pic>
        <p:nvPicPr>
          <p:cNvPr id="19" name="Grafik 18">
            <a:extLst>
              <a:ext uri="{FF2B5EF4-FFF2-40B4-BE49-F238E27FC236}">
                <a16:creationId xmlns:a16="http://schemas.microsoft.com/office/drawing/2014/main" id="{0CC9992F-F4FA-4A65-A32E-7801F18981DF}"/>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6612" b="91736" l="6723" r="94118">
                        <a14:foregroundMark x1="49580" y1="23140" x2="50420" y2="60331"/>
                        <a14:foregroundMark x1="54622" y1="90909" x2="45378" y2="91736"/>
                        <a14:foregroundMark x1="7563" y1="55372" x2="7563" y2="54545"/>
                        <a14:foregroundMark x1="90756" y1="54545" x2="90756" y2="43802"/>
                        <a14:foregroundMark x1="56303" y1="6612" x2="39496" y2="6612"/>
                        <a14:foregroundMark x1="94118" y1="47934" x2="94118" y2="52066"/>
                        <a14:foregroundMark x1="63866" y1="50413" x2="33613" y2="51240"/>
                        <a14:foregroundMark x1="45378" y1="30579" x2="42017" y2="66942"/>
                      </a14:backgroundRemoval>
                    </a14:imgEffect>
                  </a14:imgLayer>
                </a14:imgProps>
              </a:ext>
            </a:extLst>
          </a:blip>
          <a:stretch>
            <a:fillRect/>
          </a:stretch>
        </p:blipFill>
        <p:spPr>
          <a:xfrm>
            <a:off x="5181806" y="2338581"/>
            <a:ext cx="271541" cy="276105"/>
          </a:xfrm>
          <a:prstGeom prst="rect">
            <a:avLst/>
          </a:prstGeom>
        </p:spPr>
      </p:pic>
      <p:sp>
        <p:nvSpPr>
          <p:cNvPr id="20" name="Textfeld 19">
            <a:extLst>
              <a:ext uri="{FF2B5EF4-FFF2-40B4-BE49-F238E27FC236}">
                <a16:creationId xmlns:a16="http://schemas.microsoft.com/office/drawing/2014/main" id="{7EF21B89-2E8A-46E7-8170-2133BFB540E9}"/>
              </a:ext>
            </a:extLst>
          </p:cNvPr>
          <p:cNvSpPr txBox="1"/>
          <p:nvPr/>
        </p:nvSpPr>
        <p:spPr>
          <a:xfrm>
            <a:off x="5427112" y="2327072"/>
            <a:ext cx="4488005" cy="307777"/>
          </a:xfrm>
          <a:prstGeom prst="rect">
            <a:avLst/>
          </a:prstGeom>
          <a:noFill/>
        </p:spPr>
        <p:txBody>
          <a:bodyPr wrap="square">
            <a:spAutoFit/>
          </a:bodyPr>
          <a:lstStyle/>
          <a:p>
            <a:r>
              <a:rPr lang="de-DE" sz="1400" b="1" dirty="0">
                <a:solidFill>
                  <a:schemeClr val="tx2"/>
                </a:solidFill>
                <a:latin typeface="Fago Pro" panose="02000506040000020004" pitchFamily="50" charset="0"/>
              </a:rPr>
              <a:t>Robust and reliable</a:t>
            </a:r>
            <a:endParaRPr lang="en-US" sz="1400" b="1" dirty="0"/>
          </a:p>
        </p:txBody>
      </p:sp>
      <p:sp>
        <p:nvSpPr>
          <p:cNvPr id="21" name="Textfeld 20">
            <a:extLst>
              <a:ext uri="{FF2B5EF4-FFF2-40B4-BE49-F238E27FC236}">
                <a16:creationId xmlns:a16="http://schemas.microsoft.com/office/drawing/2014/main" id="{0F264575-8BC3-466B-B4D2-2E563F364B55}"/>
              </a:ext>
            </a:extLst>
          </p:cNvPr>
          <p:cNvSpPr txBox="1"/>
          <p:nvPr/>
        </p:nvSpPr>
        <p:spPr>
          <a:xfrm>
            <a:off x="5427112" y="2558649"/>
            <a:ext cx="5817830" cy="523220"/>
          </a:xfrm>
          <a:prstGeom prst="rect">
            <a:avLst/>
          </a:prstGeom>
          <a:noFill/>
        </p:spPr>
        <p:txBody>
          <a:bodyPr wrap="square">
            <a:spAutoFit/>
          </a:bodyPr>
          <a:lstStyle/>
          <a:p>
            <a:r>
              <a:rPr lang="en-US" sz="1400" dirty="0">
                <a:solidFill>
                  <a:schemeClr val="tx2"/>
                </a:solidFill>
                <a:latin typeface="Fago Pro" panose="02000506040000020004" pitchFamily="50" charset="0"/>
              </a:rPr>
              <a:t>with sealed design and proven guidance particularly suitable for the harsh ambient conditions of machine loading</a:t>
            </a:r>
          </a:p>
        </p:txBody>
      </p:sp>
      <p:pic>
        <p:nvPicPr>
          <p:cNvPr id="22" name="Grafik 21">
            <a:extLst>
              <a:ext uri="{FF2B5EF4-FFF2-40B4-BE49-F238E27FC236}">
                <a16:creationId xmlns:a16="http://schemas.microsoft.com/office/drawing/2014/main" id="{90F2EAF3-E200-4345-83D0-9DE899F2ED6B}"/>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6612" b="91736" l="6723" r="94118">
                        <a14:foregroundMark x1="49580" y1="23140" x2="50420" y2="60331"/>
                        <a14:foregroundMark x1="54622" y1="90909" x2="45378" y2="91736"/>
                        <a14:foregroundMark x1="7563" y1="55372" x2="7563" y2="54545"/>
                        <a14:foregroundMark x1="90756" y1="54545" x2="90756" y2="43802"/>
                        <a14:foregroundMark x1="56303" y1="6612" x2="39496" y2="6612"/>
                        <a14:foregroundMark x1="94118" y1="47934" x2="94118" y2="52066"/>
                        <a14:foregroundMark x1="63866" y1="50413" x2="33613" y2="51240"/>
                        <a14:foregroundMark x1="45378" y1="30579" x2="42017" y2="66942"/>
                      </a14:backgroundRemoval>
                    </a14:imgEffect>
                  </a14:imgLayer>
                </a14:imgProps>
              </a:ext>
            </a:extLst>
          </a:blip>
          <a:stretch>
            <a:fillRect/>
          </a:stretch>
        </p:blipFill>
        <p:spPr>
          <a:xfrm>
            <a:off x="5181806" y="3141472"/>
            <a:ext cx="271541" cy="276105"/>
          </a:xfrm>
          <a:prstGeom prst="rect">
            <a:avLst/>
          </a:prstGeom>
        </p:spPr>
      </p:pic>
      <p:sp>
        <p:nvSpPr>
          <p:cNvPr id="23" name="Textfeld 22">
            <a:extLst>
              <a:ext uri="{FF2B5EF4-FFF2-40B4-BE49-F238E27FC236}">
                <a16:creationId xmlns:a16="http://schemas.microsoft.com/office/drawing/2014/main" id="{B319C763-A116-4370-9B4B-21B8F5EDD8CB}"/>
              </a:ext>
            </a:extLst>
          </p:cNvPr>
          <p:cNvSpPr txBox="1"/>
          <p:nvPr/>
        </p:nvSpPr>
        <p:spPr>
          <a:xfrm>
            <a:off x="5427112" y="3129963"/>
            <a:ext cx="4488005" cy="307777"/>
          </a:xfrm>
          <a:prstGeom prst="rect">
            <a:avLst/>
          </a:prstGeom>
          <a:noFill/>
        </p:spPr>
        <p:txBody>
          <a:bodyPr wrap="square">
            <a:spAutoFit/>
          </a:bodyPr>
          <a:lstStyle/>
          <a:p>
            <a:r>
              <a:rPr lang="de-DE" sz="1400" b="1" dirty="0">
                <a:solidFill>
                  <a:schemeClr val="tx2"/>
                </a:solidFill>
                <a:latin typeface="Fago Pro" panose="02000506040000020004" pitchFamily="50" charset="0"/>
              </a:rPr>
              <a:t>Maximum process reliability</a:t>
            </a:r>
            <a:endParaRPr lang="en-US" sz="1400" b="1" dirty="0"/>
          </a:p>
        </p:txBody>
      </p:sp>
      <p:sp>
        <p:nvSpPr>
          <p:cNvPr id="24" name="Textfeld 23">
            <a:extLst>
              <a:ext uri="{FF2B5EF4-FFF2-40B4-BE49-F238E27FC236}">
                <a16:creationId xmlns:a16="http://schemas.microsoft.com/office/drawing/2014/main" id="{0F181B7F-8388-4EE5-BBC3-A81A2F6252EE}"/>
              </a:ext>
            </a:extLst>
          </p:cNvPr>
          <p:cNvSpPr txBox="1"/>
          <p:nvPr/>
        </p:nvSpPr>
        <p:spPr>
          <a:xfrm>
            <a:off x="5427112" y="3361540"/>
            <a:ext cx="5817830" cy="523220"/>
          </a:xfrm>
          <a:prstGeom prst="rect">
            <a:avLst/>
          </a:prstGeom>
          <a:noFill/>
        </p:spPr>
        <p:txBody>
          <a:bodyPr wrap="square">
            <a:spAutoFit/>
          </a:bodyPr>
          <a:lstStyle/>
          <a:p>
            <a:r>
              <a:rPr lang="en-US" sz="1400" dirty="0">
                <a:solidFill>
                  <a:schemeClr val="tx2"/>
                </a:solidFill>
                <a:latin typeface="Fago Pro" panose="02000506040000020004" pitchFamily="50" charset="0"/>
              </a:rPr>
              <a:t>by avoiding workpiece loss due to integrated gripping force maintenance with loss detection</a:t>
            </a:r>
          </a:p>
        </p:txBody>
      </p:sp>
      <p:pic>
        <p:nvPicPr>
          <p:cNvPr id="25" name="Grafik 24">
            <a:extLst>
              <a:ext uri="{FF2B5EF4-FFF2-40B4-BE49-F238E27FC236}">
                <a16:creationId xmlns:a16="http://schemas.microsoft.com/office/drawing/2014/main" id="{FF92E585-B13E-4E97-ABBE-E5FDBBB4F942}"/>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6612" b="91736" l="6723" r="94118">
                        <a14:foregroundMark x1="49580" y1="23140" x2="50420" y2="60331"/>
                        <a14:foregroundMark x1="54622" y1="90909" x2="45378" y2="91736"/>
                        <a14:foregroundMark x1="7563" y1="55372" x2="7563" y2="54545"/>
                        <a14:foregroundMark x1="90756" y1="54545" x2="90756" y2="43802"/>
                        <a14:foregroundMark x1="56303" y1="6612" x2="39496" y2="6612"/>
                        <a14:foregroundMark x1="94118" y1="47934" x2="94118" y2="52066"/>
                        <a14:foregroundMark x1="63866" y1="50413" x2="33613" y2="51240"/>
                        <a14:foregroundMark x1="45378" y1="30579" x2="42017" y2="66942"/>
                      </a14:backgroundRemoval>
                    </a14:imgEffect>
                  </a14:imgLayer>
                </a14:imgProps>
              </a:ext>
            </a:extLst>
          </a:blip>
          <a:stretch>
            <a:fillRect/>
          </a:stretch>
        </p:blipFill>
        <p:spPr>
          <a:xfrm>
            <a:off x="5181806" y="3983977"/>
            <a:ext cx="271541" cy="276105"/>
          </a:xfrm>
          <a:prstGeom prst="rect">
            <a:avLst/>
          </a:prstGeom>
        </p:spPr>
      </p:pic>
      <p:sp>
        <p:nvSpPr>
          <p:cNvPr id="26" name="Textfeld 25">
            <a:extLst>
              <a:ext uri="{FF2B5EF4-FFF2-40B4-BE49-F238E27FC236}">
                <a16:creationId xmlns:a16="http://schemas.microsoft.com/office/drawing/2014/main" id="{252EBADD-98F7-444E-A20D-1FF3BFED3DC3}"/>
              </a:ext>
            </a:extLst>
          </p:cNvPr>
          <p:cNvSpPr txBox="1"/>
          <p:nvPr/>
        </p:nvSpPr>
        <p:spPr>
          <a:xfrm>
            <a:off x="5427112" y="3972468"/>
            <a:ext cx="4488005" cy="307777"/>
          </a:xfrm>
          <a:prstGeom prst="rect">
            <a:avLst/>
          </a:prstGeom>
          <a:noFill/>
        </p:spPr>
        <p:txBody>
          <a:bodyPr wrap="square">
            <a:spAutoFit/>
          </a:bodyPr>
          <a:lstStyle/>
          <a:p>
            <a:r>
              <a:rPr lang="de-DE" sz="1400" b="1" dirty="0">
                <a:solidFill>
                  <a:schemeClr val="tx2"/>
                </a:solidFill>
                <a:latin typeface="Fago Pro" panose="02000506040000020004" pitchFamily="50" charset="0"/>
              </a:rPr>
              <a:t>Always referenced</a:t>
            </a:r>
            <a:endParaRPr lang="en-US" sz="1400" b="1" dirty="0"/>
          </a:p>
        </p:txBody>
      </p:sp>
      <p:sp>
        <p:nvSpPr>
          <p:cNvPr id="27" name="Textfeld 26">
            <a:extLst>
              <a:ext uri="{FF2B5EF4-FFF2-40B4-BE49-F238E27FC236}">
                <a16:creationId xmlns:a16="http://schemas.microsoft.com/office/drawing/2014/main" id="{6A608649-467A-4010-9C36-EA1B6465390B}"/>
              </a:ext>
            </a:extLst>
          </p:cNvPr>
          <p:cNvSpPr txBox="1"/>
          <p:nvPr/>
        </p:nvSpPr>
        <p:spPr>
          <a:xfrm>
            <a:off x="5427111" y="4216745"/>
            <a:ext cx="6429925" cy="307777"/>
          </a:xfrm>
          <a:prstGeom prst="rect">
            <a:avLst/>
          </a:prstGeom>
          <a:noFill/>
        </p:spPr>
        <p:txBody>
          <a:bodyPr wrap="square">
            <a:spAutoFit/>
          </a:bodyPr>
          <a:lstStyle/>
          <a:p>
            <a:r>
              <a:rPr lang="en-US" sz="1400" dirty="0">
                <a:solidFill>
                  <a:schemeClr val="tx2"/>
                </a:solidFill>
                <a:latin typeface="Fago Pro" panose="02000506040000020004" pitchFamily="50" charset="0"/>
              </a:rPr>
              <a:t>Both emergency stop and power failure due to integrated absolute encoder</a:t>
            </a:r>
          </a:p>
        </p:txBody>
      </p:sp>
      <p:pic>
        <p:nvPicPr>
          <p:cNvPr id="28" name="Grafik 27">
            <a:extLst>
              <a:ext uri="{FF2B5EF4-FFF2-40B4-BE49-F238E27FC236}">
                <a16:creationId xmlns:a16="http://schemas.microsoft.com/office/drawing/2014/main" id="{8DD61746-B021-44C6-AD2E-B3A84C1E9000}"/>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6612" b="91736" l="6723" r="94118">
                        <a14:foregroundMark x1="49580" y1="23140" x2="50420" y2="60331"/>
                        <a14:foregroundMark x1="54622" y1="90909" x2="45378" y2="91736"/>
                        <a14:foregroundMark x1="7563" y1="55372" x2="7563" y2="54545"/>
                        <a14:foregroundMark x1="90756" y1="54545" x2="90756" y2="43802"/>
                        <a14:foregroundMark x1="56303" y1="6612" x2="39496" y2="6612"/>
                        <a14:foregroundMark x1="94118" y1="47934" x2="94118" y2="52066"/>
                        <a14:foregroundMark x1="63866" y1="50413" x2="33613" y2="51240"/>
                        <a14:foregroundMark x1="45378" y1="30579" x2="42017" y2="66942"/>
                      </a14:backgroundRemoval>
                    </a14:imgEffect>
                  </a14:imgLayer>
                </a14:imgProps>
              </a:ext>
            </a:extLst>
          </a:blip>
          <a:stretch>
            <a:fillRect/>
          </a:stretch>
        </p:blipFill>
        <p:spPr>
          <a:xfrm>
            <a:off x="5181805" y="4626419"/>
            <a:ext cx="271541" cy="276105"/>
          </a:xfrm>
          <a:prstGeom prst="rect">
            <a:avLst/>
          </a:prstGeom>
        </p:spPr>
      </p:pic>
      <p:sp>
        <p:nvSpPr>
          <p:cNvPr id="29" name="Textfeld 28">
            <a:extLst>
              <a:ext uri="{FF2B5EF4-FFF2-40B4-BE49-F238E27FC236}">
                <a16:creationId xmlns:a16="http://schemas.microsoft.com/office/drawing/2014/main" id="{D88C05B3-375E-43A2-8FA6-53565643CDFA}"/>
              </a:ext>
            </a:extLst>
          </p:cNvPr>
          <p:cNvSpPr txBox="1"/>
          <p:nvPr/>
        </p:nvSpPr>
        <p:spPr>
          <a:xfrm>
            <a:off x="5427111" y="4614910"/>
            <a:ext cx="4488005" cy="307777"/>
          </a:xfrm>
          <a:prstGeom prst="rect">
            <a:avLst/>
          </a:prstGeom>
          <a:noFill/>
        </p:spPr>
        <p:txBody>
          <a:bodyPr wrap="square">
            <a:spAutoFit/>
          </a:bodyPr>
          <a:lstStyle/>
          <a:p>
            <a:r>
              <a:rPr lang="en-US" sz="1400" b="1" dirty="0">
                <a:solidFill>
                  <a:schemeClr val="tx2"/>
                </a:solidFill>
                <a:latin typeface="Fago Pro" panose="02000506040000020004" pitchFamily="50" charset="0"/>
              </a:rPr>
              <a:t>100% gripping force without start-up distance</a:t>
            </a:r>
            <a:endParaRPr lang="en-US" sz="1400" b="1" dirty="0"/>
          </a:p>
        </p:txBody>
      </p:sp>
      <p:sp>
        <p:nvSpPr>
          <p:cNvPr id="30" name="Textfeld 29">
            <a:extLst>
              <a:ext uri="{FF2B5EF4-FFF2-40B4-BE49-F238E27FC236}">
                <a16:creationId xmlns:a16="http://schemas.microsoft.com/office/drawing/2014/main" id="{44857136-035D-4835-A8B8-210EBD6B01FD}"/>
              </a:ext>
            </a:extLst>
          </p:cNvPr>
          <p:cNvSpPr txBox="1"/>
          <p:nvPr/>
        </p:nvSpPr>
        <p:spPr>
          <a:xfrm>
            <a:off x="5427111" y="4859187"/>
            <a:ext cx="5817830" cy="523220"/>
          </a:xfrm>
          <a:prstGeom prst="rect">
            <a:avLst/>
          </a:prstGeom>
          <a:noFill/>
        </p:spPr>
        <p:txBody>
          <a:bodyPr wrap="square">
            <a:spAutoFit/>
          </a:bodyPr>
          <a:lstStyle/>
          <a:p>
            <a:r>
              <a:rPr lang="en-US" sz="1400" dirty="0">
                <a:solidFill>
                  <a:schemeClr val="tx2"/>
                </a:solidFill>
                <a:latin typeface="Fago Pro" panose="02000506040000020004" pitchFamily="50" charset="0"/>
              </a:rPr>
              <a:t>with almost constant gripping force over the entire finger length due to integrated spur gear</a:t>
            </a:r>
          </a:p>
        </p:txBody>
      </p:sp>
      <p:pic>
        <p:nvPicPr>
          <p:cNvPr id="31" name="Grafik 30">
            <a:extLst>
              <a:ext uri="{FF2B5EF4-FFF2-40B4-BE49-F238E27FC236}">
                <a16:creationId xmlns:a16="http://schemas.microsoft.com/office/drawing/2014/main" id="{7CBA48C2-1C79-47CB-A61B-EF0FF3EE0FA2}"/>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6612" b="91736" l="6723" r="94118">
                        <a14:foregroundMark x1="49580" y1="23140" x2="50420" y2="60331"/>
                        <a14:foregroundMark x1="54622" y1="90909" x2="45378" y2="91736"/>
                        <a14:foregroundMark x1="7563" y1="55372" x2="7563" y2="54545"/>
                        <a14:foregroundMark x1="90756" y1="54545" x2="90756" y2="43802"/>
                        <a14:foregroundMark x1="56303" y1="6612" x2="39496" y2="6612"/>
                        <a14:foregroundMark x1="94118" y1="47934" x2="94118" y2="52066"/>
                        <a14:foregroundMark x1="63866" y1="50413" x2="33613" y2="51240"/>
                        <a14:foregroundMark x1="45378" y1="30579" x2="42017" y2="66942"/>
                      </a14:backgroundRemoval>
                    </a14:imgEffect>
                  </a14:imgLayer>
                </a14:imgProps>
              </a:ext>
            </a:extLst>
          </a:blip>
          <a:stretch>
            <a:fillRect/>
          </a:stretch>
        </p:blipFill>
        <p:spPr>
          <a:xfrm>
            <a:off x="5181805" y="5451191"/>
            <a:ext cx="271541" cy="276105"/>
          </a:xfrm>
          <a:prstGeom prst="rect">
            <a:avLst/>
          </a:prstGeom>
        </p:spPr>
      </p:pic>
      <p:sp>
        <p:nvSpPr>
          <p:cNvPr id="32" name="Textfeld 31">
            <a:extLst>
              <a:ext uri="{FF2B5EF4-FFF2-40B4-BE49-F238E27FC236}">
                <a16:creationId xmlns:a16="http://schemas.microsoft.com/office/drawing/2014/main" id="{9E390F6B-51BF-48FD-8E58-BF5F4EA62176}"/>
              </a:ext>
            </a:extLst>
          </p:cNvPr>
          <p:cNvSpPr txBox="1"/>
          <p:nvPr/>
        </p:nvSpPr>
        <p:spPr>
          <a:xfrm>
            <a:off x="5427111" y="5439682"/>
            <a:ext cx="4488005" cy="307777"/>
          </a:xfrm>
          <a:prstGeom prst="rect">
            <a:avLst/>
          </a:prstGeom>
          <a:noFill/>
        </p:spPr>
        <p:txBody>
          <a:bodyPr wrap="square">
            <a:spAutoFit/>
          </a:bodyPr>
          <a:lstStyle/>
          <a:p>
            <a:r>
              <a:rPr lang="en-US" sz="1400" b="1" dirty="0">
                <a:solidFill>
                  <a:schemeClr val="tx2"/>
                </a:solidFill>
                <a:latin typeface="Fago Pro" panose="02000506040000020004" pitchFamily="50" charset="0"/>
              </a:rPr>
              <a:t>Minimal integration effort</a:t>
            </a:r>
            <a:endParaRPr lang="en-US" sz="1400" b="1" dirty="0"/>
          </a:p>
        </p:txBody>
      </p:sp>
      <p:sp>
        <p:nvSpPr>
          <p:cNvPr id="33" name="Textfeld 32">
            <a:extLst>
              <a:ext uri="{FF2B5EF4-FFF2-40B4-BE49-F238E27FC236}">
                <a16:creationId xmlns:a16="http://schemas.microsoft.com/office/drawing/2014/main" id="{6E49BD00-289C-484E-A2BC-8BA25493FA29}"/>
              </a:ext>
            </a:extLst>
          </p:cNvPr>
          <p:cNvSpPr txBox="1"/>
          <p:nvPr/>
        </p:nvSpPr>
        <p:spPr>
          <a:xfrm>
            <a:off x="5427111" y="5671259"/>
            <a:ext cx="5817830" cy="738664"/>
          </a:xfrm>
          <a:prstGeom prst="rect">
            <a:avLst/>
          </a:prstGeom>
          <a:noFill/>
        </p:spPr>
        <p:txBody>
          <a:bodyPr wrap="square">
            <a:spAutoFit/>
          </a:bodyPr>
          <a:lstStyle/>
          <a:p>
            <a:r>
              <a:rPr lang="en-US" sz="1400" dirty="0">
                <a:solidFill>
                  <a:schemeClr val="tx2"/>
                </a:solidFill>
                <a:latin typeface="Fago Pro" panose="02000506040000020004" pitchFamily="50" charset="0"/>
              </a:rPr>
              <a:t>compatible with the leading manufacturers on the market due to a wide range of communication interfaces, as well as PLC function blocks and robot plug-ins</a:t>
            </a:r>
          </a:p>
        </p:txBody>
      </p:sp>
      <p:grpSp>
        <p:nvGrpSpPr>
          <p:cNvPr id="34" name="Gruppieren 33">
            <a:extLst>
              <a:ext uri="{FF2B5EF4-FFF2-40B4-BE49-F238E27FC236}">
                <a16:creationId xmlns:a16="http://schemas.microsoft.com/office/drawing/2014/main" id="{4BC1BC58-C208-460E-85D6-3B251075252A}"/>
              </a:ext>
            </a:extLst>
          </p:cNvPr>
          <p:cNvGrpSpPr/>
          <p:nvPr/>
        </p:nvGrpSpPr>
        <p:grpSpPr>
          <a:xfrm>
            <a:off x="7098496" y="4008010"/>
            <a:ext cx="669128" cy="200582"/>
            <a:chOff x="8427245" y="3133725"/>
            <a:chExt cx="669128" cy="200582"/>
          </a:xfrm>
        </p:grpSpPr>
        <p:sp>
          <p:nvSpPr>
            <p:cNvPr id="35" name="Rechteck 34">
              <a:extLst>
                <a:ext uri="{FF2B5EF4-FFF2-40B4-BE49-F238E27FC236}">
                  <a16:creationId xmlns:a16="http://schemas.microsoft.com/office/drawing/2014/main" id="{9F500AD1-917C-4D83-8D9A-FE0072ACD3F8}"/>
                </a:ext>
              </a:extLst>
            </p:cNvPr>
            <p:cNvSpPr/>
            <p:nvPr/>
          </p:nvSpPr>
          <p:spPr>
            <a:xfrm>
              <a:off x="8427245" y="3133725"/>
              <a:ext cx="483370" cy="200579"/>
            </a:xfrm>
            <a:prstGeom prst="rect">
              <a:avLst/>
            </a:prstGeom>
            <a:solidFill>
              <a:srgbClr val="BCC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de-DE" sz="1400" dirty="0"/>
                <a:t>USP</a:t>
              </a:r>
              <a:endParaRPr lang="en-US" sz="1400" dirty="0"/>
            </a:p>
          </p:txBody>
        </p:sp>
        <p:sp>
          <p:nvSpPr>
            <p:cNvPr id="36" name="Gleichschenkliges Dreieck 35">
              <a:extLst>
                <a:ext uri="{FF2B5EF4-FFF2-40B4-BE49-F238E27FC236}">
                  <a16:creationId xmlns:a16="http://schemas.microsoft.com/office/drawing/2014/main" id="{CDC32E05-AE41-4F75-BC11-859B27422466}"/>
                </a:ext>
              </a:extLst>
            </p:cNvPr>
            <p:cNvSpPr/>
            <p:nvPr/>
          </p:nvSpPr>
          <p:spPr>
            <a:xfrm rot="5400000">
              <a:off x="8903215" y="3141148"/>
              <a:ext cx="200580" cy="185737"/>
            </a:xfrm>
            <a:prstGeom prst="triangle">
              <a:avLst>
                <a:gd name="adj" fmla="val 0"/>
              </a:avLst>
            </a:prstGeom>
            <a:solidFill>
              <a:srgbClr val="BCC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7" name="Gruppieren 36">
            <a:extLst>
              <a:ext uri="{FF2B5EF4-FFF2-40B4-BE49-F238E27FC236}">
                <a16:creationId xmlns:a16="http://schemas.microsoft.com/office/drawing/2014/main" id="{63B233F1-1691-4756-98C4-1222CB950826}"/>
              </a:ext>
            </a:extLst>
          </p:cNvPr>
          <p:cNvGrpSpPr/>
          <p:nvPr/>
        </p:nvGrpSpPr>
        <p:grpSpPr>
          <a:xfrm>
            <a:off x="9422596" y="4644299"/>
            <a:ext cx="669128" cy="200582"/>
            <a:chOff x="8427245" y="3133725"/>
            <a:chExt cx="669128" cy="200582"/>
          </a:xfrm>
        </p:grpSpPr>
        <p:sp>
          <p:nvSpPr>
            <p:cNvPr id="38" name="Rechteck 37">
              <a:extLst>
                <a:ext uri="{FF2B5EF4-FFF2-40B4-BE49-F238E27FC236}">
                  <a16:creationId xmlns:a16="http://schemas.microsoft.com/office/drawing/2014/main" id="{26EABDFE-5340-4B44-9B98-F4D91BE945BE}"/>
                </a:ext>
              </a:extLst>
            </p:cNvPr>
            <p:cNvSpPr/>
            <p:nvPr/>
          </p:nvSpPr>
          <p:spPr>
            <a:xfrm>
              <a:off x="8427245" y="3133725"/>
              <a:ext cx="483370" cy="200579"/>
            </a:xfrm>
            <a:prstGeom prst="rect">
              <a:avLst/>
            </a:prstGeom>
            <a:solidFill>
              <a:srgbClr val="BCC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de-DE" sz="1400" dirty="0"/>
                <a:t>USP</a:t>
              </a:r>
              <a:endParaRPr lang="en-US" sz="1400" dirty="0"/>
            </a:p>
          </p:txBody>
        </p:sp>
        <p:sp>
          <p:nvSpPr>
            <p:cNvPr id="39" name="Gleichschenkliges Dreieck 38">
              <a:extLst>
                <a:ext uri="{FF2B5EF4-FFF2-40B4-BE49-F238E27FC236}">
                  <a16:creationId xmlns:a16="http://schemas.microsoft.com/office/drawing/2014/main" id="{39610E86-996F-409E-B124-60817DFDDB1E}"/>
                </a:ext>
              </a:extLst>
            </p:cNvPr>
            <p:cNvSpPr/>
            <p:nvPr/>
          </p:nvSpPr>
          <p:spPr>
            <a:xfrm rot="5400000">
              <a:off x="8903215" y="3141148"/>
              <a:ext cx="200580" cy="185737"/>
            </a:xfrm>
            <a:prstGeom prst="triangle">
              <a:avLst>
                <a:gd name="adj" fmla="val 0"/>
              </a:avLst>
            </a:prstGeom>
            <a:solidFill>
              <a:srgbClr val="BCC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7137506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FA2A785-7F99-4B24-9638-9D25487AE013}"/>
              </a:ext>
            </a:extLst>
          </p:cNvPr>
          <p:cNvSpPr>
            <a:spLocks noGrp="1"/>
          </p:cNvSpPr>
          <p:nvPr>
            <p:ph type="title"/>
          </p:nvPr>
        </p:nvSpPr>
        <p:spPr/>
        <p:txBody>
          <a:bodyPr/>
          <a:lstStyle/>
          <a:p>
            <a:r>
              <a:rPr lang="en-US" dirty="0"/>
              <a:t>Flexible universal gripper EGU</a:t>
            </a:r>
          </a:p>
        </p:txBody>
      </p:sp>
      <p:sp>
        <p:nvSpPr>
          <p:cNvPr id="3" name="Foliennummernplatzhalter 2">
            <a:extLst>
              <a:ext uri="{FF2B5EF4-FFF2-40B4-BE49-F238E27FC236}">
                <a16:creationId xmlns:a16="http://schemas.microsoft.com/office/drawing/2014/main" id="{B4BF52BE-4B1D-435A-AE82-F3DDA3FEE1C0}"/>
              </a:ext>
            </a:extLst>
          </p:cNvPr>
          <p:cNvSpPr>
            <a:spLocks noGrp="1"/>
          </p:cNvSpPr>
          <p:nvPr>
            <p:ph type="sldNum" sz="quarter" idx="10"/>
          </p:nvPr>
        </p:nvSpPr>
        <p:spPr/>
        <p:txBody>
          <a:bodyPr/>
          <a:lstStyle/>
          <a:p>
            <a:fld id="{73F7D4EC-FAF2-48D2-B8E5-457915FC50F3}" type="slidenum">
              <a:rPr lang="de-DE" smtClean="0"/>
              <a:pPr/>
              <a:t>15</a:t>
            </a:fld>
            <a:endParaRPr lang="de-DE" dirty="0"/>
          </a:p>
        </p:txBody>
      </p:sp>
      <p:sp>
        <p:nvSpPr>
          <p:cNvPr id="4" name="Textplatzhalter 3">
            <a:extLst>
              <a:ext uri="{FF2B5EF4-FFF2-40B4-BE49-F238E27FC236}">
                <a16:creationId xmlns:a16="http://schemas.microsoft.com/office/drawing/2014/main" id="{F5D4A170-36AA-4218-9AB0-800EAF6C7BD7}"/>
              </a:ext>
            </a:extLst>
          </p:cNvPr>
          <p:cNvSpPr>
            <a:spLocks noGrp="1"/>
          </p:cNvSpPr>
          <p:nvPr>
            <p:ph type="body" sz="quarter" idx="11"/>
          </p:nvPr>
        </p:nvSpPr>
        <p:spPr/>
        <p:txBody>
          <a:bodyPr/>
          <a:lstStyle/>
          <a:p>
            <a:r>
              <a:rPr lang="en-US" dirty="0"/>
              <a:t>Product Training EGU &amp; EGK</a:t>
            </a:r>
          </a:p>
          <a:p>
            <a:endParaRPr lang="en-US" dirty="0"/>
          </a:p>
        </p:txBody>
      </p:sp>
      <p:sp>
        <p:nvSpPr>
          <p:cNvPr id="6" name="Textfeld 5">
            <a:extLst>
              <a:ext uri="{FF2B5EF4-FFF2-40B4-BE49-F238E27FC236}">
                <a16:creationId xmlns:a16="http://schemas.microsoft.com/office/drawing/2014/main" id="{2A33EBBF-C4F3-4105-98FD-2B6AFD6A1891}"/>
              </a:ext>
            </a:extLst>
          </p:cNvPr>
          <p:cNvSpPr txBox="1"/>
          <p:nvPr/>
        </p:nvSpPr>
        <p:spPr>
          <a:xfrm>
            <a:off x="658814" y="1426036"/>
            <a:ext cx="4932361" cy="4832092"/>
          </a:xfrm>
          <a:prstGeom prst="rect">
            <a:avLst/>
          </a:prstGeom>
          <a:noFill/>
        </p:spPr>
        <p:txBody>
          <a:bodyPr wrap="square">
            <a:spAutoFit/>
          </a:bodyPr>
          <a:lstStyle/>
          <a:p>
            <a:r>
              <a:rPr lang="de-DE" sz="1400" b="1" dirty="0">
                <a:solidFill>
                  <a:schemeClr val="tx2"/>
                </a:solidFill>
                <a:latin typeface="Fago Pro" panose="02000506040000020004" pitchFamily="50" charset="0"/>
              </a:rPr>
              <a:t>Increased protection class with dust-tight version</a:t>
            </a:r>
          </a:p>
          <a:p>
            <a:endParaRPr lang="de-DE" sz="1400" b="1" dirty="0">
              <a:solidFill>
                <a:schemeClr val="tx2"/>
              </a:solidFill>
              <a:latin typeface="Fago Pro" panose="02000506040000020004" pitchFamily="50" charset="0"/>
            </a:endParaRPr>
          </a:p>
          <a:p>
            <a:pPr marL="285750" indent="-285750">
              <a:buClr>
                <a:schemeClr val="bg2"/>
              </a:buClr>
              <a:buFont typeface="Fago Pro" panose="02000506040000020004" pitchFamily="2" charset="0"/>
              <a:buChar char="→"/>
            </a:pPr>
            <a:r>
              <a:rPr lang="en-US" sz="1400" dirty="0">
                <a:solidFill>
                  <a:schemeClr val="tx2"/>
                </a:solidFill>
                <a:latin typeface="Fago Pro" panose="02000506040000020004" pitchFamily="50" charset="0"/>
              </a:rPr>
              <a:t>against penetrating dust and liquids into the guide area of the base jaw and the rack-and-pinion principle</a:t>
            </a:r>
          </a:p>
          <a:p>
            <a:pPr marL="285750" indent="-285750">
              <a:buClr>
                <a:schemeClr val="bg2"/>
              </a:buClr>
              <a:buFont typeface="Fago Pro" panose="02000506040000020004" pitchFamily="2" charset="0"/>
              <a:buChar char="→"/>
            </a:pPr>
            <a:endParaRPr lang="en-US" sz="1400" dirty="0">
              <a:solidFill>
                <a:schemeClr val="tx2"/>
              </a:solidFill>
              <a:latin typeface="Fago Pro" panose="02000506040000020004" pitchFamily="50" charset="0"/>
            </a:endParaRPr>
          </a:p>
          <a:p>
            <a:pPr marL="285750" indent="-285750">
              <a:buClr>
                <a:schemeClr val="bg2"/>
              </a:buClr>
              <a:buFont typeface="Fago Pro" panose="02000506040000020004" pitchFamily="2" charset="0"/>
              <a:buChar char="→"/>
            </a:pPr>
            <a:r>
              <a:rPr lang="en-US" sz="1400" dirty="0">
                <a:solidFill>
                  <a:schemeClr val="tx2"/>
                </a:solidFill>
                <a:latin typeface="Fago Pro" panose="02000506040000020004" pitchFamily="50" charset="0"/>
              </a:rPr>
              <a:t>Suitable for use in particularly harsh environmental conditions, e.g. grinding applications</a:t>
            </a:r>
          </a:p>
          <a:p>
            <a:pPr marL="285750" indent="-285750">
              <a:buClr>
                <a:schemeClr val="bg2"/>
              </a:buClr>
              <a:buFont typeface="Fago Pro" panose="02000506040000020004" pitchFamily="2" charset="0"/>
              <a:buChar char="→"/>
            </a:pPr>
            <a:endParaRPr lang="en-US" sz="1400" dirty="0">
              <a:solidFill>
                <a:schemeClr val="tx2"/>
              </a:solidFill>
              <a:latin typeface="Fago Pro" panose="02000506040000020004" pitchFamily="50" charset="0"/>
            </a:endParaRPr>
          </a:p>
          <a:p>
            <a:pPr marL="285750" indent="-285750">
              <a:buClr>
                <a:schemeClr val="bg2"/>
              </a:buClr>
              <a:buFont typeface="Fago Pro" panose="02000506040000020004" pitchFamily="2" charset="0"/>
              <a:buChar char="→"/>
            </a:pPr>
            <a:r>
              <a:rPr lang="en-US" sz="1400" dirty="0">
                <a:solidFill>
                  <a:schemeClr val="tx2"/>
                </a:solidFill>
                <a:latin typeface="Fago Pro" panose="02000506040000020004" pitchFamily="50" charset="0"/>
              </a:rPr>
              <a:t>Protection class IP 64: Dust-tight and splash-proof</a:t>
            </a:r>
          </a:p>
          <a:p>
            <a:pPr marL="285750" indent="-285750">
              <a:buClr>
                <a:schemeClr val="bg2"/>
              </a:buClr>
              <a:buFont typeface="Fago Pro" panose="02000506040000020004" pitchFamily="2" charset="0"/>
              <a:buChar char="→"/>
            </a:pPr>
            <a:endParaRPr lang="en-US" sz="1400" dirty="0">
              <a:solidFill>
                <a:schemeClr val="tx2"/>
              </a:solidFill>
              <a:latin typeface="Fago Pro" panose="02000506040000020004" pitchFamily="50" charset="0"/>
            </a:endParaRPr>
          </a:p>
          <a:p>
            <a:pPr marL="285750" indent="-285750">
              <a:buClr>
                <a:schemeClr val="bg2"/>
              </a:buClr>
              <a:buFont typeface="Fago Pro" panose="02000506040000020004" pitchFamily="2" charset="0"/>
              <a:buChar char="→"/>
            </a:pPr>
            <a:r>
              <a:rPr lang="en-US" sz="1400" dirty="0">
                <a:solidFill>
                  <a:schemeClr val="tx2"/>
                </a:solidFill>
                <a:latin typeface="Fago Pro" panose="02000506040000020004" pitchFamily="50" charset="0"/>
              </a:rPr>
              <a:t>Basic protection of the electronics IP 67: Dust-tight, protected against temporary submersion</a:t>
            </a:r>
          </a:p>
          <a:p>
            <a:pPr marL="285750" indent="-285750">
              <a:buFont typeface="Fago Pro" panose="02000506040000020004" pitchFamily="2" charset="0"/>
              <a:buChar char="→"/>
            </a:pPr>
            <a:endParaRPr lang="en-US" sz="1400" dirty="0">
              <a:solidFill>
                <a:schemeClr val="tx2"/>
              </a:solidFill>
              <a:latin typeface="Fago Pro" panose="02000506040000020004" pitchFamily="50" charset="0"/>
            </a:endParaRPr>
          </a:p>
          <a:p>
            <a:pPr marL="285750" indent="-285750">
              <a:buFont typeface="Fago Pro" panose="02000506040000020004" pitchFamily="2" charset="0"/>
              <a:buChar char="→"/>
            </a:pPr>
            <a:endParaRPr lang="en-US" sz="1400" dirty="0">
              <a:solidFill>
                <a:schemeClr val="tx2"/>
              </a:solidFill>
              <a:latin typeface="Fago Pro" panose="02000506040000020004" pitchFamily="50" charset="0"/>
            </a:endParaRPr>
          </a:p>
          <a:p>
            <a:r>
              <a:rPr lang="en-US" sz="1400" b="1" dirty="0">
                <a:solidFill>
                  <a:schemeClr val="tx2"/>
                </a:solidFill>
                <a:latin typeface="Fago Pro" panose="02000506040000020004" pitchFamily="50" charset="0"/>
              </a:rPr>
              <a:t>Important:</a:t>
            </a:r>
            <a:br>
              <a:rPr lang="en-US" sz="1400" dirty="0">
                <a:solidFill>
                  <a:schemeClr val="tx2"/>
                </a:solidFill>
                <a:latin typeface="Fago Pro" panose="02000506040000020004" pitchFamily="50" charset="0"/>
              </a:rPr>
            </a:br>
            <a:br>
              <a:rPr lang="en-US" sz="1400" dirty="0">
                <a:solidFill>
                  <a:schemeClr val="tx2"/>
                </a:solidFill>
                <a:latin typeface="Fago Pro" panose="02000506040000020004" pitchFamily="50" charset="0"/>
              </a:rPr>
            </a:br>
            <a:r>
              <a:rPr lang="en-US" sz="1400" dirty="0">
                <a:solidFill>
                  <a:schemeClr val="tx2"/>
                </a:solidFill>
                <a:latin typeface="Fago Pro" panose="02000506040000020004" pitchFamily="50" charset="0"/>
              </a:rPr>
              <a:t>SD-version needs to be ordered as a separated version. </a:t>
            </a:r>
          </a:p>
          <a:p>
            <a:r>
              <a:rPr lang="en-US" sz="1400" dirty="0">
                <a:solidFill>
                  <a:schemeClr val="tx2"/>
                </a:solidFill>
                <a:latin typeface="Fago Pro" panose="02000506040000020004" pitchFamily="50" charset="0"/>
              </a:rPr>
              <a:t>Change from a non-SD version to a SD version:</a:t>
            </a:r>
          </a:p>
          <a:p>
            <a:pPr marL="342900" indent="-342900">
              <a:buAutoNum type="arabicPeriod"/>
            </a:pPr>
            <a:r>
              <a:rPr lang="en-US" sz="1400" dirty="0">
                <a:solidFill>
                  <a:schemeClr val="tx2"/>
                </a:solidFill>
                <a:latin typeface="Fago Pro" panose="02000506040000020004" pitchFamily="50" charset="0"/>
              </a:rPr>
              <a:t>Send gripper to SCHUNK Service</a:t>
            </a:r>
          </a:p>
          <a:p>
            <a:pPr marL="342900" indent="-342900">
              <a:buAutoNum type="arabicPeriod"/>
            </a:pPr>
            <a:r>
              <a:rPr lang="en-US" sz="1400" dirty="0">
                <a:solidFill>
                  <a:schemeClr val="tx2"/>
                </a:solidFill>
                <a:latin typeface="Fago Pro" panose="02000506040000020004" pitchFamily="50" charset="0"/>
              </a:rPr>
              <a:t>SCHUNK Service will add dust protection and change parameters (stroke limitation of 10 mm per jaw)</a:t>
            </a:r>
          </a:p>
          <a:p>
            <a:pPr marL="342900" indent="-342900">
              <a:buAutoNum type="arabicPeriod"/>
            </a:pPr>
            <a:r>
              <a:rPr lang="en-US" sz="1400" dirty="0">
                <a:solidFill>
                  <a:schemeClr val="tx2"/>
                </a:solidFill>
                <a:latin typeface="Fago Pro" panose="02000506040000020004" pitchFamily="50" charset="0"/>
              </a:rPr>
              <a:t>Wear parts can be replaced independently</a:t>
            </a:r>
          </a:p>
        </p:txBody>
      </p:sp>
      <p:pic>
        <p:nvPicPr>
          <p:cNvPr id="8" name="Grafik 7">
            <a:extLst>
              <a:ext uri="{FF2B5EF4-FFF2-40B4-BE49-F238E27FC236}">
                <a16:creationId xmlns:a16="http://schemas.microsoft.com/office/drawing/2014/main" id="{6CA347BE-CEAF-4B39-836D-979EB39FBC99}"/>
              </a:ext>
            </a:extLst>
          </p:cNvPr>
          <p:cNvPicPr>
            <a:picLocks noChangeAspect="1"/>
          </p:cNvPicPr>
          <p:nvPr/>
        </p:nvPicPr>
        <p:blipFill>
          <a:blip r:embed="rId2"/>
          <a:stretch>
            <a:fillRect/>
          </a:stretch>
        </p:blipFill>
        <p:spPr>
          <a:xfrm>
            <a:off x="6200775" y="1366315"/>
            <a:ext cx="4562896" cy="4951534"/>
          </a:xfrm>
          <a:prstGeom prst="rect">
            <a:avLst/>
          </a:prstGeom>
        </p:spPr>
      </p:pic>
      <p:sp>
        <p:nvSpPr>
          <p:cNvPr id="9" name="Rechteck 8">
            <a:extLst>
              <a:ext uri="{FF2B5EF4-FFF2-40B4-BE49-F238E27FC236}">
                <a16:creationId xmlns:a16="http://schemas.microsoft.com/office/drawing/2014/main" id="{D57B3895-6816-45FB-952D-74E65778FAB0}"/>
              </a:ext>
            </a:extLst>
          </p:cNvPr>
          <p:cNvSpPr/>
          <p:nvPr/>
        </p:nvSpPr>
        <p:spPr>
          <a:xfrm>
            <a:off x="10813246" y="4154777"/>
            <a:ext cx="799634" cy="478964"/>
          </a:xfrm>
          <a:prstGeom prst="rect">
            <a:avLst/>
          </a:prstGeom>
          <a:solidFill>
            <a:srgbClr val="BCC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000" b="1" dirty="0"/>
              <a:t>IP 67</a:t>
            </a:r>
            <a:endParaRPr lang="en-US" sz="2000" b="1" dirty="0"/>
          </a:p>
        </p:txBody>
      </p:sp>
      <p:sp>
        <p:nvSpPr>
          <p:cNvPr id="10" name="Gleichschenkliges Dreieck 9">
            <a:extLst>
              <a:ext uri="{FF2B5EF4-FFF2-40B4-BE49-F238E27FC236}">
                <a16:creationId xmlns:a16="http://schemas.microsoft.com/office/drawing/2014/main" id="{5CACA86F-98A8-493C-ADBE-78DC663A12B8}"/>
              </a:ext>
            </a:extLst>
          </p:cNvPr>
          <p:cNvSpPr/>
          <p:nvPr/>
        </p:nvSpPr>
        <p:spPr>
          <a:xfrm rot="16200000">
            <a:off x="10484571" y="4035653"/>
            <a:ext cx="209551" cy="447799"/>
          </a:xfrm>
          <a:prstGeom prst="triangle">
            <a:avLst/>
          </a:prstGeom>
          <a:solidFill>
            <a:srgbClr val="BCC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uppieren 10">
            <a:extLst>
              <a:ext uri="{FF2B5EF4-FFF2-40B4-BE49-F238E27FC236}">
                <a16:creationId xmlns:a16="http://schemas.microsoft.com/office/drawing/2014/main" id="{BD8C60C9-5F81-4059-8393-F51A8620920D}"/>
              </a:ext>
            </a:extLst>
          </p:cNvPr>
          <p:cNvGrpSpPr/>
          <p:nvPr/>
        </p:nvGrpSpPr>
        <p:grpSpPr>
          <a:xfrm>
            <a:off x="10813246" y="4677681"/>
            <a:ext cx="669128" cy="200582"/>
            <a:chOff x="8427245" y="3133725"/>
            <a:chExt cx="669128" cy="200582"/>
          </a:xfrm>
        </p:grpSpPr>
        <p:sp>
          <p:nvSpPr>
            <p:cNvPr id="12" name="Rechteck 11">
              <a:extLst>
                <a:ext uri="{FF2B5EF4-FFF2-40B4-BE49-F238E27FC236}">
                  <a16:creationId xmlns:a16="http://schemas.microsoft.com/office/drawing/2014/main" id="{49D54951-081C-4ACA-BE5E-C2D118CB0835}"/>
                </a:ext>
              </a:extLst>
            </p:cNvPr>
            <p:cNvSpPr/>
            <p:nvPr/>
          </p:nvSpPr>
          <p:spPr>
            <a:xfrm>
              <a:off x="8427245" y="3133725"/>
              <a:ext cx="483370" cy="200579"/>
            </a:xfrm>
            <a:prstGeom prst="rect">
              <a:avLst/>
            </a:prstGeom>
            <a:solidFill>
              <a:srgbClr val="BCC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de-DE" sz="1400" dirty="0"/>
                <a:t>USP</a:t>
              </a:r>
              <a:endParaRPr lang="en-US" sz="1400" dirty="0"/>
            </a:p>
          </p:txBody>
        </p:sp>
        <p:sp>
          <p:nvSpPr>
            <p:cNvPr id="13" name="Gleichschenkliges Dreieck 12">
              <a:extLst>
                <a:ext uri="{FF2B5EF4-FFF2-40B4-BE49-F238E27FC236}">
                  <a16:creationId xmlns:a16="http://schemas.microsoft.com/office/drawing/2014/main" id="{EDD56D6B-677D-470A-AD24-EE7CD9374171}"/>
                </a:ext>
              </a:extLst>
            </p:cNvPr>
            <p:cNvSpPr/>
            <p:nvPr/>
          </p:nvSpPr>
          <p:spPr>
            <a:xfrm rot="5400000">
              <a:off x="8903215" y="3141148"/>
              <a:ext cx="200580" cy="185737"/>
            </a:xfrm>
            <a:prstGeom prst="triangle">
              <a:avLst>
                <a:gd name="adj" fmla="val 0"/>
              </a:avLst>
            </a:prstGeom>
            <a:solidFill>
              <a:srgbClr val="BCC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uppieren 13">
            <a:extLst>
              <a:ext uri="{FF2B5EF4-FFF2-40B4-BE49-F238E27FC236}">
                <a16:creationId xmlns:a16="http://schemas.microsoft.com/office/drawing/2014/main" id="{F2B32DFC-5157-403D-A4A2-5F844735C63A}"/>
              </a:ext>
            </a:extLst>
          </p:cNvPr>
          <p:cNvGrpSpPr/>
          <p:nvPr/>
        </p:nvGrpSpPr>
        <p:grpSpPr>
          <a:xfrm>
            <a:off x="8555821" y="1961303"/>
            <a:ext cx="669128" cy="200582"/>
            <a:chOff x="8427245" y="3133725"/>
            <a:chExt cx="669128" cy="200582"/>
          </a:xfrm>
        </p:grpSpPr>
        <p:sp>
          <p:nvSpPr>
            <p:cNvPr id="15" name="Rechteck 14">
              <a:extLst>
                <a:ext uri="{FF2B5EF4-FFF2-40B4-BE49-F238E27FC236}">
                  <a16:creationId xmlns:a16="http://schemas.microsoft.com/office/drawing/2014/main" id="{81BB714F-FE34-4C62-B2C1-0826C84B3653}"/>
                </a:ext>
              </a:extLst>
            </p:cNvPr>
            <p:cNvSpPr/>
            <p:nvPr/>
          </p:nvSpPr>
          <p:spPr>
            <a:xfrm>
              <a:off x="8427245" y="3133725"/>
              <a:ext cx="483370" cy="200579"/>
            </a:xfrm>
            <a:prstGeom prst="rect">
              <a:avLst/>
            </a:prstGeom>
            <a:solidFill>
              <a:srgbClr val="BCC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de-DE" sz="1400" dirty="0"/>
                <a:t>USP</a:t>
              </a:r>
              <a:endParaRPr lang="en-US" sz="1400" dirty="0"/>
            </a:p>
          </p:txBody>
        </p:sp>
        <p:sp>
          <p:nvSpPr>
            <p:cNvPr id="16" name="Gleichschenkliges Dreieck 15">
              <a:extLst>
                <a:ext uri="{FF2B5EF4-FFF2-40B4-BE49-F238E27FC236}">
                  <a16:creationId xmlns:a16="http://schemas.microsoft.com/office/drawing/2014/main" id="{495B8B89-4EE0-42E4-8CD1-00358169D0AB}"/>
                </a:ext>
              </a:extLst>
            </p:cNvPr>
            <p:cNvSpPr/>
            <p:nvPr/>
          </p:nvSpPr>
          <p:spPr>
            <a:xfrm rot="5400000">
              <a:off x="8903215" y="3141148"/>
              <a:ext cx="200580" cy="185737"/>
            </a:xfrm>
            <a:prstGeom prst="triangle">
              <a:avLst>
                <a:gd name="adj" fmla="val 0"/>
              </a:avLst>
            </a:prstGeom>
            <a:solidFill>
              <a:srgbClr val="BCC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8937158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FA2A785-7F99-4B24-9638-9D25487AE013}"/>
              </a:ext>
            </a:extLst>
          </p:cNvPr>
          <p:cNvSpPr>
            <a:spLocks noGrp="1"/>
          </p:cNvSpPr>
          <p:nvPr>
            <p:ph type="title"/>
          </p:nvPr>
        </p:nvSpPr>
        <p:spPr/>
        <p:txBody>
          <a:bodyPr/>
          <a:lstStyle/>
          <a:p>
            <a:r>
              <a:rPr lang="en-US" dirty="0"/>
              <a:t>Flexible universal gripper EGU</a:t>
            </a:r>
          </a:p>
        </p:txBody>
      </p:sp>
      <p:sp>
        <p:nvSpPr>
          <p:cNvPr id="3" name="Foliennummernplatzhalter 2">
            <a:extLst>
              <a:ext uri="{FF2B5EF4-FFF2-40B4-BE49-F238E27FC236}">
                <a16:creationId xmlns:a16="http://schemas.microsoft.com/office/drawing/2014/main" id="{B4BF52BE-4B1D-435A-AE82-F3DDA3FEE1C0}"/>
              </a:ext>
            </a:extLst>
          </p:cNvPr>
          <p:cNvSpPr>
            <a:spLocks noGrp="1"/>
          </p:cNvSpPr>
          <p:nvPr>
            <p:ph type="sldNum" sz="quarter" idx="10"/>
          </p:nvPr>
        </p:nvSpPr>
        <p:spPr/>
        <p:txBody>
          <a:bodyPr/>
          <a:lstStyle/>
          <a:p>
            <a:fld id="{73F7D4EC-FAF2-48D2-B8E5-457915FC50F3}" type="slidenum">
              <a:rPr lang="de-DE" smtClean="0"/>
              <a:pPr/>
              <a:t>16</a:t>
            </a:fld>
            <a:endParaRPr lang="de-DE" dirty="0"/>
          </a:p>
        </p:txBody>
      </p:sp>
      <p:sp>
        <p:nvSpPr>
          <p:cNvPr id="4" name="Textplatzhalter 3">
            <a:extLst>
              <a:ext uri="{FF2B5EF4-FFF2-40B4-BE49-F238E27FC236}">
                <a16:creationId xmlns:a16="http://schemas.microsoft.com/office/drawing/2014/main" id="{F5D4A170-36AA-4218-9AB0-800EAF6C7BD7}"/>
              </a:ext>
            </a:extLst>
          </p:cNvPr>
          <p:cNvSpPr>
            <a:spLocks noGrp="1"/>
          </p:cNvSpPr>
          <p:nvPr>
            <p:ph type="body" sz="quarter" idx="11"/>
          </p:nvPr>
        </p:nvSpPr>
        <p:spPr/>
        <p:txBody>
          <a:bodyPr/>
          <a:lstStyle/>
          <a:p>
            <a:r>
              <a:rPr lang="en-US" dirty="0"/>
              <a:t>Product Training EGU &amp; EGK</a:t>
            </a:r>
          </a:p>
          <a:p>
            <a:endParaRPr lang="en-US" dirty="0"/>
          </a:p>
        </p:txBody>
      </p:sp>
      <p:sp>
        <p:nvSpPr>
          <p:cNvPr id="6" name="Textfeld 5">
            <a:extLst>
              <a:ext uri="{FF2B5EF4-FFF2-40B4-BE49-F238E27FC236}">
                <a16:creationId xmlns:a16="http://schemas.microsoft.com/office/drawing/2014/main" id="{2A33EBBF-C4F3-4105-98FD-2B6AFD6A1891}"/>
              </a:ext>
            </a:extLst>
          </p:cNvPr>
          <p:cNvSpPr txBox="1"/>
          <p:nvPr/>
        </p:nvSpPr>
        <p:spPr>
          <a:xfrm>
            <a:off x="658814" y="1426036"/>
            <a:ext cx="4932361" cy="1815882"/>
          </a:xfrm>
          <a:prstGeom prst="rect">
            <a:avLst/>
          </a:prstGeom>
          <a:noFill/>
        </p:spPr>
        <p:txBody>
          <a:bodyPr wrap="square">
            <a:spAutoFit/>
          </a:bodyPr>
          <a:lstStyle/>
          <a:p>
            <a:r>
              <a:rPr lang="de-DE" sz="1400" b="1" dirty="0">
                <a:solidFill>
                  <a:schemeClr val="tx2"/>
                </a:solidFill>
                <a:latin typeface="Fago Pro" panose="02000506040000020004" pitchFamily="50" charset="0"/>
              </a:rPr>
              <a:t>Mounting option for additional attachment</a:t>
            </a:r>
          </a:p>
          <a:p>
            <a:endParaRPr lang="de-DE" sz="1400" b="1" dirty="0">
              <a:solidFill>
                <a:schemeClr val="tx2"/>
              </a:solidFill>
              <a:latin typeface="Fago Pro" panose="02000506040000020004" pitchFamily="50" charset="0"/>
            </a:endParaRPr>
          </a:p>
          <a:p>
            <a:pPr marL="285750" indent="-285750">
              <a:buClr>
                <a:schemeClr val="bg2"/>
              </a:buClr>
              <a:buFont typeface="Fago Pro" panose="02000506040000020004" pitchFamily="2" charset="0"/>
              <a:buChar char="→"/>
            </a:pPr>
            <a:r>
              <a:rPr lang="en-US" sz="1400" dirty="0">
                <a:solidFill>
                  <a:schemeClr val="tx2"/>
                </a:solidFill>
                <a:latin typeface="Fago Pro" panose="02000506040000020004" pitchFamily="50" charset="0"/>
              </a:rPr>
              <a:t>Additional threads and fittings are located in the guidance housing for mounting an application-specific design in order to implement additional functions</a:t>
            </a:r>
          </a:p>
          <a:p>
            <a:pPr marL="285750" indent="-285750">
              <a:buClr>
                <a:schemeClr val="bg2"/>
              </a:buClr>
              <a:buFont typeface="Fago Pro" panose="02000506040000020004" pitchFamily="2" charset="0"/>
              <a:buChar char="→"/>
            </a:pPr>
            <a:endParaRPr lang="en-US" sz="1400" dirty="0">
              <a:solidFill>
                <a:schemeClr val="tx2"/>
              </a:solidFill>
              <a:latin typeface="Fago Pro" panose="02000506040000020004" pitchFamily="50" charset="0"/>
            </a:endParaRPr>
          </a:p>
          <a:p>
            <a:pPr marL="285750" indent="-285750">
              <a:buClr>
                <a:schemeClr val="bg2"/>
              </a:buClr>
              <a:buFont typeface="Fago Pro" panose="02000506040000020004" pitchFamily="2" charset="0"/>
              <a:buChar char="→"/>
            </a:pPr>
            <a:r>
              <a:rPr lang="en-US" sz="1400" dirty="0">
                <a:solidFill>
                  <a:schemeClr val="tx2"/>
                </a:solidFill>
                <a:latin typeface="Fago Pro" panose="02000506040000020004" pitchFamily="50" charset="0"/>
              </a:rPr>
              <a:t>Example: a pressure element can be mounted to center the workpiece.</a:t>
            </a:r>
          </a:p>
        </p:txBody>
      </p:sp>
      <p:pic>
        <p:nvPicPr>
          <p:cNvPr id="7" name="Grafik 6">
            <a:extLst>
              <a:ext uri="{FF2B5EF4-FFF2-40B4-BE49-F238E27FC236}">
                <a16:creationId xmlns:a16="http://schemas.microsoft.com/office/drawing/2014/main" id="{F6C62F8E-17C7-483E-98A2-A840706A512E}"/>
              </a:ext>
            </a:extLst>
          </p:cNvPr>
          <p:cNvPicPr>
            <a:picLocks noChangeAspect="1"/>
          </p:cNvPicPr>
          <p:nvPr/>
        </p:nvPicPr>
        <p:blipFill>
          <a:blip r:embed="rId2"/>
          <a:stretch>
            <a:fillRect/>
          </a:stretch>
        </p:blipFill>
        <p:spPr>
          <a:xfrm>
            <a:off x="6738492" y="1176910"/>
            <a:ext cx="3396107" cy="5241325"/>
          </a:xfrm>
          <a:prstGeom prst="rect">
            <a:avLst/>
          </a:prstGeom>
        </p:spPr>
      </p:pic>
    </p:spTree>
    <p:extLst>
      <p:ext uri="{BB962C8B-B14F-4D97-AF65-F5344CB8AC3E}">
        <p14:creationId xmlns:p14="http://schemas.microsoft.com/office/powerpoint/2010/main" val="13575893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855364C-F1CA-4FC4-AEB4-1FA33F1A5767}"/>
              </a:ext>
            </a:extLst>
          </p:cNvPr>
          <p:cNvSpPr>
            <a:spLocks noGrp="1"/>
          </p:cNvSpPr>
          <p:nvPr>
            <p:ph type="title"/>
          </p:nvPr>
        </p:nvSpPr>
        <p:spPr/>
        <p:txBody>
          <a:bodyPr/>
          <a:lstStyle/>
          <a:p>
            <a:r>
              <a:rPr lang="en-US" dirty="0"/>
              <a:t>Flexible universal gripper EGU</a:t>
            </a:r>
          </a:p>
        </p:txBody>
      </p:sp>
      <p:sp>
        <p:nvSpPr>
          <p:cNvPr id="3" name="Foliennummernplatzhalter 2">
            <a:extLst>
              <a:ext uri="{FF2B5EF4-FFF2-40B4-BE49-F238E27FC236}">
                <a16:creationId xmlns:a16="http://schemas.microsoft.com/office/drawing/2014/main" id="{A9DDD5DB-7EA6-40F9-B681-5696D02BC7D6}"/>
              </a:ext>
            </a:extLst>
          </p:cNvPr>
          <p:cNvSpPr>
            <a:spLocks noGrp="1"/>
          </p:cNvSpPr>
          <p:nvPr>
            <p:ph type="sldNum" sz="quarter" idx="10"/>
          </p:nvPr>
        </p:nvSpPr>
        <p:spPr/>
        <p:txBody>
          <a:bodyPr/>
          <a:lstStyle/>
          <a:p>
            <a:fld id="{73F7D4EC-FAF2-48D2-B8E5-457915FC50F3}" type="slidenum">
              <a:rPr lang="de-DE" smtClean="0"/>
              <a:pPr/>
              <a:t>17</a:t>
            </a:fld>
            <a:endParaRPr lang="de-DE" dirty="0"/>
          </a:p>
        </p:txBody>
      </p:sp>
      <p:sp>
        <p:nvSpPr>
          <p:cNvPr id="4" name="Textplatzhalter 3">
            <a:extLst>
              <a:ext uri="{FF2B5EF4-FFF2-40B4-BE49-F238E27FC236}">
                <a16:creationId xmlns:a16="http://schemas.microsoft.com/office/drawing/2014/main" id="{288F5806-FF13-4801-8AC1-D7356CB52DD8}"/>
              </a:ext>
            </a:extLst>
          </p:cNvPr>
          <p:cNvSpPr>
            <a:spLocks noGrp="1"/>
          </p:cNvSpPr>
          <p:nvPr>
            <p:ph type="body" sz="quarter" idx="11"/>
          </p:nvPr>
        </p:nvSpPr>
        <p:spPr/>
        <p:txBody>
          <a:bodyPr/>
          <a:lstStyle/>
          <a:p>
            <a:r>
              <a:rPr lang="en-US" dirty="0"/>
              <a:t>Product Training EGU &amp; EGK</a:t>
            </a:r>
          </a:p>
          <a:p>
            <a:endParaRPr lang="en-US" dirty="0"/>
          </a:p>
        </p:txBody>
      </p:sp>
      <p:sp>
        <p:nvSpPr>
          <p:cNvPr id="9" name="Textfeld 8">
            <a:extLst>
              <a:ext uri="{FF2B5EF4-FFF2-40B4-BE49-F238E27FC236}">
                <a16:creationId xmlns:a16="http://schemas.microsoft.com/office/drawing/2014/main" id="{B1AA0A8D-4ED3-4591-A311-303866D7DC57}"/>
              </a:ext>
            </a:extLst>
          </p:cNvPr>
          <p:cNvSpPr txBox="1"/>
          <p:nvPr/>
        </p:nvSpPr>
        <p:spPr>
          <a:xfrm>
            <a:off x="658814" y="1426036"/>
            <a:ext cx="4488005" cy="307777"/>
          </a:xfrm>
          <a:prstGeom prst="rect">
            <a:avLst/>
          </a:prstGeom>
          <a:noFill/>
        </p:spPr>
        <p:txBody>
          <a:bodyPr wrap="square">
            <a:spAutoFit/>
          </a:bodyPr>
          <a:lstStyle/>
          <a:p>
            <a:r>
              <a:rPr lang="de-DE" sz="1400" b="1" dirty="0">
                <a:solidFill>
                  <a:schemeClr val="tx2"/>
                </a:solidFill>
                <a:latin typeface="Fago Pro" panose="02000506040000020004" pitchFamily="50" charset="0"/>
              </a:rPr>
              <a:t>Product code</a:t>
            </a:r>
            <a:endParaRPr lang="en-US" sz="1400" b="1" dirty="0"/>
          </a:p>
        </p:txBody>
      </p:sp>
      <p:pic>
        <p:nvPicPr>
          <p:cNvPr id="10" name="Picture 2">
            <a:extLst>
              <a:ext uri="{FF2B5EF4-FFF2-40B4-BE49-F238E27FC236}">
                <a16:creationId xmlns:a16="http://schemas.microsoft.com/office/drawing/2014/main" id="{F9D218D3-ABD0-44D0-B791-E9DD6DE9D60F}"/>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336" b="98320" l="1611" r="98792">
                        <a14:foregroundMark x1="8591" y1="10190" x2="75973" y2="26316"/>
                        <a14:foregroundMark x1="67114" y1="25868" x2="49262" y2="31243"/>
                        <a14:foregroundMark x1="49262" y1="31243" x2="19329" y2="50056"/>
                        <a14:foregroundMark x1="19329" y1="50056" x2="12617" y2="84770"/>
                        <a14:foregroundMark x1="12617" y1="84770" x2="13557" y2="92609"/>
                        <a14:foregroundMark x1="13557" y1="92609" x2="20134" y2="95297"/>
                        <a14:foregroundMark x1="74228" y1="96081" x2="82282" y2="91377"/>
                        <a14:foregroundMark x1="71275" y1="94961" x2="71275" y2="94961"/>
                        <a14:foregroundMark x1="21611" y1="99328" x2="12617" y2="95521"/>
                        <a14:foregroundMark x1="12617" y1="95521" x2="12617" y2="95521"/>
                        <a14:foregroundMark x1="9664" y1="32027" x2="13557" y2="24524"/>
                        <a14:foregroundMark x1="13557" y1="24524" x2="25235" y2="14782"/>
                        <a14:foregroundMark x1="88322" y1="6271" x2="4698" y2="7727"/>
                        <a14:foregroundMark x1="4698" y1="7727" x2="1611" y2="16797"/>
                        <a14:foregroundMark x1="1611" y1="16797" x2="2953" y2="42777"/>
                        <a14:foregroundMark x1="12752" y1="5375" x2="30604" y2="5263"/>
                        <a14:foregroundMark x1="75839" y1="3359" x2="71141" y2="3807"/>
                        <a14:foregroundMark x1="81342" y1="3919" x2="86174" y2="39418"/>
                        <a14:foregroundMark x1="96242" y1="21725" x2="90604" y2="26316"/>
                        <a14:foregroundMark x1="97718" y1="23852" x2="97718" y2="23852"/>
                        <a14:foregroundMark x1="98926" y1="23628" x2="96644" y2="24860"/>
                        <a14:foregroundMark x1="76268" y1="1734" x2="65235" y2="1232"/>
                        <a14:foregroundMark x1="80000" y1="1904" x2="76882" y2="1762"/>
                        <a14:foregroundMark x1="65235" y1="1232" x2="65235" y2="1232"/>
                        <a14:foregroundMark x1="34094" y1="58343" x2="30067" y2="58679"/>
                        <a14:foregroundMark x1="24698" y1="59015" x2="21208" y2="59239"/>
                        <a14:foregroundMark x1="70336" y1="59462" x2="61745" y2="59910"/>
                        <a14:foregroundMark x1="61745" y1="59910" x2="59597" y2="58791"/>
                        <a14:foregroundMark x1="73020" y1="59239" x2="70738" y2="59351"/>
                        <a14:foregroundMark x1="9396" y1="94289" x2="13826" y2="98208"/>
                        <a14:foregroundMark x1="8591" y1="93617" x2="10067" y2="94289"/>
                        <a14:foregroundMark x1="75023" y1="514" x2="74094" y2="560"/>
                        <a14:foregroundMark x1="79463" y1="672" x2="79009" y2="638"/>
                        <a14:foregroundMark x1="79597" y1="560" x2="79060" y2="448"/>
                        <a14:foregroundMark x1="79195" y1="336" x2="79195" y2="336"/>
                        <a14:foregroundMark x1="79463" y1="336" x2="78779" y2="336"/>
                        <a14:foregroundMark x1="78792" y1="336" x2="79463" y2="448"/>
                        <a14:foregroundMark x1="79329" y1="560" x2="79329" y2="672"/>
                        <a14:foregroundMark x1="79463" y1="672" x2="78792" y2="448"/>
                        <a14:backgroundMark x1="72617" y1="112" x2="73695" y2="56"/>
                        <a14:backgroundMark x1="77315" y1="0" x2="74631" y2="0"/>
                        <a14:backgroundMark x1="78523" y1="0" x2="77181" y2="0"/>
                        <a14:backgroundMark x1="79463" y1="224" x2="79463" y2="224"/>
                      </a14:backgroundRemoval>
                    </a14:imgEffect>
                  </a14:imgLayer>
                </a14:imgProps>
              </a:ext>
              <a:ext uri="{28A0092B-C50C-407E-A947-70E740481C1C}">
                <a14:useLocalDpi xmlns:a14="http://schemas.microsoft.com/office/drawing/2010/main" val="0"/>
              </a:ext>
            </a:extLst>
          </a:blip>
          <a:srcRect/>
          <a:stretch>
            <a:fillRect/>
          </a:stretch>
        </p:blipFill>
        <p:spPr bwMode="auto">
          <a:xfrm>
            <a:off x="8940953" y="2402960"/>
            <a:ext cx="2370175" cy="2841053"/>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nvGrpSpPr>
          <p:cNvPr id="15" name="Gruppieren 14">
            <a:extLst>
              <a:ext uri="{FF2B5EF4-FFF2-40B4-BE49-F238E27FC236}">
                <a16:creationId xmlns:a16="http://schemas.microsoft.com/office/drawing/2014/main" id="{FA305DB2-B312-4F2A-A0E0-0FC43C41C77B}"/>
              </a:ext>
            </a:extLst>
          </p:cNvPr>
          <p:cNvGrpSpPr/>
          <p:nvPr/>
        </p:nvGrpSpPr>
        <p:grpSpPr>
          <a:xfrm>
            <a:off x="763589" y="1689363"/>
            <a:ext cx="7599361" cy="4828617"/>
            <a:chOff x="763589" y="1689363"/>
            <a:chExt cx="7599361" cy="4828617"/>
          </a:xfrm>
        </p:grpSpPr>
        <p:pic>
          <p:nvPicPr>
            <p:cNvPr id="12" name="Grafik 11">
              <a:extLst>
                <a:ext uri="{FF2B5EF4-FFF2-40B4-BE49-F238E27FC236}">
                  <a16:creationId xmlns:a16="http://schemas.microsoft.com/office/drawing/2014/main" id="{172DDCBE-922B-4F5D-A29F-8F5E0D7418D6}"/>
                </a:ext>
              </a:extLst>
            </p:cNvPr>
            <p:cNvPicPr>
              <a:picLocks noChangeAspect="1"/>
            </p:cNvPicPr>
            <p:nvPr/>
          </p:nvPicPr>
          <p:blipFill>
            <a:blip r:embed="rId4"/>
            <a:stretch>
              <a:fillRect/>
            </a:stretch>
          </p:blipFill>
          <p:spPr>
            <a:xfrm>
              <a:off x="763589" y="1793257"/>
              <a:ext cx="7599361" cy="4724723"/>
            </a:xfrm>
            <a:prstGeom prst="rect">
              <a:avLst/>
            </a:prstGeom>
          </p:spPr>
        </p:pic>
        <p:sp>
          <p:nvSpPr>
            <p:cNvPr id="13" name="Rechteck 12">
              <a:extLst>
                <a:ext uri="{FF2B5EF4-FFF2-40B4-BE49-F238E27FC236}">
                  <a16:creationId xmlns:a16="http://schemas.microsoft.com/office/drawing/2014/main" id="{61E88AA9-0D30-40BA-9F4B-066C3536EEC6}"/>
                </a:ext>
              </a:extLst>
            </p:cNvPr>
            <p:cNvSpPr/>
            <p:nvPr/>
          </p:nvSpPr>
          <p:spPr>
            <a:xfrm>
              <a:off x="5057775" y="1689363"/>
              <a:ext cx="1038225" cy="3077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hteck 13">
              <a:extLst>
                <a:ext uri="{FF2B5EF4-FFF2-40B4-BE49-F238E27FC236}">
                  <a16:creationId xmlns:a16="http://schemas.microsoft.com/office/drawing/2014/main" id="{FDED9D9E-1D92-49A9-8BFA-F9289F5FCCB0}"/>
                </a:ext>
              </a:extLst>
            </p:cNvPr>
            <p:cNvSpPr/>
            <p:nvPr/>
          </p:nvSpPr>
          <p:spPr>
            <a:xfrm>
              <a:off x="1104900" y="2388240"/>
              <a:ext cx="1038225" cy="3077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5312994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D43A1DC-F018-4434-8CFF-C8300089E224}"/>
              </a:ext>
            </a:extLst>
          </p:cNvPr>
          <p:cNvSpPr>
            <a:spLocks noGrp="1"/>
          </p:cNvSpPr>
          <p:nvPr>
            <p:ph type="title"/>
          </p:nvPr>
        </p:nvSpPr>
        <p:spPr/>
        <p:txBody>
          <a:bodyPr/>
          <a:lstStyle/>
          <a:p>
            <a:r>
              <a:rPr lang="en-US" dirty="0"/>
              <a:t>Flexible universal gripper EGU</a:t>
            </a:r>
          </a:p>
        </p:txBody>
      </p:sp>
      <p:sp>
        <p:nvSpPr>
          <p:cNvPr id="3" name="Foliennummernplatzhalter 2">
            <a:extLst>
              <a:ext uri="{FF2B5EF4-FFF2-40B4-BE49-F238E27FC236}">
                <a16:creationId xmlns:a16="http://schemas.microsoft.com/office/drawing/2014/main" id="{01D159F7-B258-492B-8995-8DABF321A213}"/>
              </a:ext>
            </a:extLst>
          </p:cNvPr>
          <p:cNvSpPr>
            <a:spLocks noGrp="1"/>
          </p:cNvSpPr>
          <p:nvPr>
            <p:ph type="sldNum" sz="quarter" idx="10"/>
          </p:nvPr>
        </p:nvSpPr>
        <p:spPr/>
        <p:txBody>
          <a:bodyPr/>
          <a:lstStyle/>
          <a:p>
            <a:fld id="{73F7D4EC-FAF2-48D2-B8E5-457915FC50F3}" type="slidenum">
              <a:rPr lang="de-DE" smtClean="0"/>
              <a:pPr/>
              <a:t>18</a:t>
            </a:fld>
            <a:endParaRPr lang="de-DE" dirty="0"/>
          </a:p>
        </p:txBody>
      </p:sp>
      <p:sp>
        <p:nvSpPr>
          <p:cNvPr id="4" name="Textplatzhalter 3">
            <a:extLst>
              <a:ext uri="{FF2B5EF4-FFF2-40B4-BE49-F238E27FC236}">
                <a16:creationId xmlns:a16="http://schemas.microsoft.com/office/drawing/2014/main" id="{820BC44A-7E77-42CA-BADD-C09CA5E821D2}"/>
              </a:ext>
            </a:extLst>
          </p:cNvPr>
          <p:cNvSpPr>
            <a:spLocks noGrp="1"/>
          </p:cNvSpPr>
          <p:nvPr>
            <p:ph type="body" sz="quarter" idx="11"/>
          </p:nvPr>
        </p:nvSpPr>
        <p:spPr/>
        <p:txBody>
          <a:bodyPr/>
          <a:lstStyle/>
          <a:p>
            <a:r>
              <a:rPr lang="en-US" dirty="0"/>
              <a:t>Product Training EGU &amp; EGK</a:t>
            </a:r>
          </a:p>
          <a:p>
            <a:endParaRPr lang="en-US" dirty="0"/>
          </a:p>
        </p:txBody>
      </p:sp>
      <p:pic>
        <p:nvPicPr>
          <p:cNvPr id="3074" name="Picture 2">
            <a:extLst>
              <a:ext uri="{FF2B5EF4-FFF2-40B4-BE49-F238E27FC236}">
                <a16:creationId xmlns:a16="http://schemas.microsoft.com/office/drawing/2014/main" id="{F68FF675-C99A-44F5-9340-DA3C9AE25C9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8800" y="1623210"/>
            <a:ext cx="5816799" cy="4013201"/>
          </a:xfrm>
          <a:prstGeom prst="rect">
            <a:avLst/>
          </a:prstGeom>
          <a:noFill/>
          <a:extLst>
            <a:ext uri="{909E8E84-426E-40DD-AFC4-6F175D3DCCD1}">
              <a14:hiddenFill xmlns:a14="http://schemas.microsoft.com/office/drawing/2010/main">
                <a:solidFill>
                  <a:srgbClr val="FFFFFF"/>
                </a:solidFill>
              </a14:hiddenFill>
            </a:ext>
          </a:extLst>
        </p:spPr>
      </p:pic>
      <p:grpSp>
        <p:nvGrpSpPr>
          <p:cNvPr id="3077" name="Gruppieren 3076">
            <a:extLst>
              <a:ext uri="{FF2B5EF4-FFF2-40B4-BE49-F238E27FC236}">
                <a16:creationId xmlns:a16="http://schemas.microsoft.com/office/drawing/2014/main" id="{706526B4-01B1-4529-8ACB-4D1F5CB58E5E}"/>
              </a:ext>
            </a:extLst>
          </p:cNvPr>
          <p:cNvGrpSpPr/>
          <p:nvPr/>
        </p:nvGrpSpPr>
        <p:grpSpPr>
          <a:xfrm>
            <a:off x="6469202" y="1401118"/>
            <a:ext cx="4629001" cy="738664"/>
            <a:chOff x="6513588" y="1176910"/>
            <a:chExt cx="4629001" cy="738664"/>
          </a:xfrm>
        </p:grpSpPr>
        <p:sp>
          <p:nvSpPr>
            <p:cNvPr id="35" name="Textfeld 34">
              <a:extLst>
                <a:ext uri="{FF2B5EF4-FFF2-40B4-BE49-F238E27FC236}">
                  <a16:creationId xmlns:a16="http://schemas.microsoft.com/office/drawing/2014/main" id="{14198DF2-C7CD-4E00-925F-E6A5A859E755}"/>
                </a:ext>
              </a:extLst>
            </p:cNvPr>
            <p:cNvSpPr txBox="1"/>
            <p:nvPr/>
          </p:nvSpPr>
          <p:spPr>
            <a:xfrm>
              <a:off x="6641232" y="1176910"/>
              <a:ext cx="4501357" cy="738664"/>
            </a:xfrm>
            <a:prstGeom prst="rect">
              <a:avLst/>
            </a:prstGeom>
            <a:noFill/>
          </p:spPr>
          <p:txBody>
            <a:bodyPr wrap="square">
              <a:spAutoFit/>
            </a:bodyPr>
            <a:lstStyle/>
            <a:p>
              <a:r>
                <a:rPr lang="en-US" sz="1400" b="1" dirty="0">
                  <a:solidFill>
                    <a:schemeClr val="accent1"/>
                  </a:solidFill>
                </a:rPr>
                <a:t>Sturdy and resistant T-slot guidance</a:t>
              </a:r>
            </a:p>
            <a:p>
              <a:r>
                <a:rPr lang="en-US" sz="1400" dirty="0">
                  <a:solidFill>
                    <a:schemeClr val="accent1"/>
                  </a:solidFill>
                </a:rPr>
                <a:t>for large finger lengths, external forces and moments. Optionally available as dust-tight version.</a:t>
              </a:r>
            </a:p>
          </p:txBody>
        </p:sp>
        <p:pic>
          <p:nvPicPr>
            <p:cNvPr id="3076" name="Picture 4">
              <a:extLst>
                <a:ext uri="{FF2B5EF4-FFF2-40B4-BE49-F238E27FC236}">
                  <a16:creationId xmlns:a16="http://schemas.microsoft.com/office/drawing/2014/main" id="{289A2030-FBD1-43B0-8BEF-E2A03F21BC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13588" y="1231900"/>
              <a:ext cx="175736" cy="187452"/>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3075" name="Gruppieren 3074">
            <a:extLst>
              <a:ext uri="{FF2B5EF4-FFF2-40B4-BE49-F238E27FC236}">
                <a16:creationId xmlns:a16="http://schemas.microsoft.com/office/drawing/2014/main" id="{6CCD43E5-7446-4836-A6D9-53E970618F02}"/>
              </a:ext>
            </a:extLst>
          </p:cNvPr>
          <p:cNvGrpSpPr/>
          <p:nvPr/>
        </p:nvGrpSpPr>
        <p:grpSpPr>
          <a:xfrm>
            <a:off x="6469202" y="2233033"/>
            <a:ext cx="5470816" cy="738664"/>
            <a:chOff x="6516124" y="1958905"/>
            <a:chExt cx="5470816" cy="738664"/>
          </a:xfrm>
        </p:grpSpPr>
        <p:sp>
          <p:nvSpPr>
            <p:cNvPr id="37" name="Textfeld 36">
              <a:extLst>
                <a:ext uri="{FF2B5EF4-FFF2-40B4-BE49-F238E27FC236}">
                  <a16:creationId xmlns:a16="http://schemas.microsoft.com/office/drawing/2014/main" id="{FDDF821F-A12D-43B9-811A-DD28D4764343}"/>
                </a:ext>
              </a:extLst>
            </p:cNvPr>
            <p:cNvSpPr txBox="1"/>
            <p:nvPr/>
          </p:nvSpPr>
          <p:spPr>
            <a:xfrm>
              <a:off x="6641232" y="1958905"/>
              <a:ext cx="5345708" cy="738664"/>
            </a:xfrm>
            <a:prstGeom prst="rect">
              <a:avLst/>
            </a:prstGeom>
            <a:noFill/>
          </p:spPr>
          <p:txBody>
            <a:bodyPr wrap="square">
              <a:spAutoFit/>
            </a:bodyPr>
            <a:lstStyle/>
            <a:p>
              <a:r>
                <a:rPr lang="en-US" sz="1400" b="1" dirty="0">
                  <a:solidFill>
                    <a:schemeClr val="accent1"/>
                  </a:solidFill>
                </a:rPr>
                <a:t>Fully integrated and sealed control and power electronics</a:t>
              </a:r>
            </a:p>
            <a:p>
              <a:r>
                <a:rPr lang="en-US" sz="1400" dirty="0">
                  <a:solidFill>
                    <a:schemeClr val="accent1"/>
                  </a:solidFill>
                </a:rPr>
                <a:t>with status LEDs and M12 plug connectors for connecting the voltage supply and communication.</a:t>
              </a:r>
            </a:p>
          </p:txBody>
        </p:sp>
        <p:pic>
          <p:nvPicPr>
            <p:cNvPr id="3078" name="Picture 6">
              <a:extLst>
                <a:ext uri="{FF2B5EF4-FFF2-40B4-BE49-F238E27FC236}">
                  <a16:creationId xmlns:a16="http://schemas.microsoft.com/office/drawing/2014/main" id="{D30C2DFD-B250-491D-B420-8F19C2169C8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16124" y="2028024"/>
              <a:ext cx="175736" cy="187452"/>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3073" name="Gruppieren 3072">
            <a:extLst>
              <a:ext uri="{FF2B5EF4-FFF2-40B4-BE49-F238E27FC236}">
                <a16:creationId xmlns:a16="http://schemas.microsoft.com/office/drawing/2014/main" id="{F8FFB103-D649-40EC-A7A8-6F17B96A9270}"/>
              </a:ext>
            </a:extLst>
          </p:cNvPr>
          <p:cNvGrpSpPr/>
          <p:nvPr/>
        </p:nvGrpSpPr>
        <p:grpSpPr>
          <a:xfrm>
            <a:off x="6475613" y="3045214"/>
            <a:ext cx="5684190" cy="738664"/>
            <a:chOff x="6519999" y="2743883"/>
            <a:chExt cx="5684190" cy="738664"/>
          </a:xfrm>
        </p:grpSpPr>
        <p:sp>
          <p:nvSpPr>
            <p:cNvPr id="38" name="Textfeld 37">
              <a:extLst>
                <a:ext uri="{FF2B5EF4-FFF2-40B4-BE49-F238E27FC236}">
                  <a16:creationId xmlns:a16="http://schemas.microsoft.com/office/drawing/2014/main" id="{92B3D10B-ACD9-48AD-B0E0-536DE7F67B7A}"/>
                </a:ext>
              </a:extLst>
            </p:cNvPr>
            <p:cNvSpPr txBox="1"/>
            <p:nvPr/>
          </p:nvSpPr>
          <p:spPr>
            <a:xfrm>
              <a:off x="6643952" y="2743883"/>
              <a:ext cx="5560237" cy="738664"/>
            </a:xfrm>
            <a:prstGeom prst="rect">
              <a:avLst/>
            </a:prstGeom>
            <a:noFill/>
          </p:spPr>
          <p:txBody>
            <a:bodyPr wrap="square">
              <a:spAutoFit/>
            </a:bodyPr>
            <a:lstStyle/>
            <a:p>
              <a:r>
                <a:rPr lang="en-US" sz="1400" b="1" dirty="0">
                  <a:solidFill>
                    <a:schemeClr val="accent1"/>
                  </a:solidFill>
                </a:rPr>
                <a:t>High-resolution, output-side absolute encoder</a:t>
              </a:r>
            </a:p>
            <a:p>
              <a:r>
                <a:rPr lang="en-US" sz="1400" dirty="0">
                  <a:solidFill>
                    <a:schemeClr val="accent1"/>
                  </a:solidFill>
                </a:rPr>
                <a:t>for precise positioning of the gripper jaws with permanent absolute position feedback.</a:t>
              </a:r>
            </a:p>
          </p:txBody>
        </p:sp>
        <p:pic>
          <p:nvPicPr>
            <p:cNvPr id="3080" name="Picture 8">
              <a:extLst>
                <a:ext uri="{FF2B5EF4-FFF2-40B4-BE49-F238E27FC236}">
                  <a16:creationId xmlns:a16="http://schemas.microsoft.com/office/drawing/2014/main" id="{7460F008-1D11-414A-9651-6F0B1CAF155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19999" y="2794982"/>
              <a:ext cx="175736" cy="187452"/>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3072" name="Gruppieren 3071">
            <a:extLst>
              <a:ext uri="{FF2B5EF4-FFF2-40B4-BE49-F238E27FC236}">
                <a16:creationId xmlns:a16="http://schemas.microsoft.com/office/drawing/2014/main" id="{656DC5DA-C8DF-4357-B2E6-9DBC9C9E6B52}"/>
              </a:ext>
            </a:extLst>
          </p:cNvPr>
          <p:cNvGrpSpPr/>
          <p:nvPr/>
        </p:nvGrpSpPr>
        <p:grpSpPr>
          <a:xfrm>
            <a:off x="6475613" y="3849483"/>
            <a:ext cx="5524818" cy="738664"/>
            <a:chOff x="6519999" y="3525258"/>
            <a:chExt cx="5524818" cy="738664"/>
          </a:xfrm>
        </p:grpSpPr>
        <p:sp>
          <p:nvSpPr>
            <p:cNvPr id="39" name="Textfeld 38">
              <a:extLst>
                <a:ext uri="{FF2B5EF4-FFF2-40B4-BE49-F238E27FC236}">
                  <a16:creationId xmlns:a16="http://schemas.microsoft.com/office/drawing/2014/main" id="{0E50DD11-8DDB-4B27-9CDF-D5060CE94511}"/>
                </a:ext>
              </a:extLst>
            </p:cNvPr>
            <p:cNvSpPr txBox="1"/>
            <p:nvPr/>
          </p:nvSpPr>
          <p:spPr>
            <a:xfrm>
              <a:off x="6641232" y="3525258"/>
              <a:ext cx="5403585" cy="738664"/>
            </a:xfrm>
            <a:prstGeom prst="rect">
              <a:avLst/>
            </a:prstGeom>
            <a:noFill/>
          </p:spPr>
          <p:txBody>
            <a:bodyPr wrap="square">
              <a:spAutoFit/>
            </a:bodyPr>
            <a:lstStyle/>
            <a:p>
              <a:r>
                <a:rPr lang="en-US" sz="1400" b="1" dirty="0">
                  <a:solidFill>
                    <a:schemeClr val="accent1"/>
                  </a:solidFill>
                </a:rPr>
                <a:t>Sealed drive train with spur gear and pinion/rack principle</a:t>
              </a:r>
            </a:p>
            <a:p>
              <a:r>
                <a:rPr lang="en-US" sz="1400" dirty="0">
                  <a:solidFill>
                    <a:schemeClr val="accent1"/>
                  </a:solidFill>
                </a:rPr>
                <a:t>for a nearly constant acting gripping force over the entire finger length, without a minimum approach distance.</a:t>
              </a:r>
            </a:p>
          </p:txBody>
        </p:sp>
        <p:pic>
          <p:nvPicPr>
            <p:cNvPr id="3082" name="Picture 10">
              <a:extLst>
                <a:ext uri="{FF2B5EF4-FFF2-40B4-BE49-F238E27FC236}">
                  <a16:creationId xmlns:a16="http://schemas.microsoft.com/office/drawing/2014/main" id="{CB12ACEA-45D9-4518-B2C6-68DDAEC6BB1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19999" y="3579837"/>
              <a:ext cx="175736" cy="187452"/>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62" name="Gruppieren 61">
            <a:extLst>
              <a:ext uri="{FF2B5EF4-FFF2-40B4-BE49-F238E27FC236}">
                <a16:creationId xmlns:a16="http://schemas.microsoft.com/office/drawing/2014/main" id="{3DD4E012-DA20-4C96-9179-F8CC4A444AA2}"/>
              </a:ext>
            </a:extLst>
          </p:cNvPr>
          <p:cNvGrpSpPr/>
          <p:nvPr/>
        </p:nvGrpSpPr>
        <p:grpSpPr>
          <a:xfrm>
            <a:off x="6475613" y="5330938"/>
            <a:ext cx="5684190" cy="738664"/>
            <a:chOff x="6519999" y="4872196"/>
            <a:chExt cx="5684190" cy="738664"/>
          </a:xfrm>
        </p:grpSpPr>
        <p:sp>
          <p:nvSpPr>
            <p:cNvPr id="41" name="Textfeld 40">
              <a:extLst>
                <a:ext uri="{FF2B5EF4-FFF2-40B4-BE49-F238E27FC236}">
                  <a16:creationId xmlns:a16="http://schemas.microsoft.com/office/drawing/2014/main" id="{201AAA99-0210-4DA1-8C72-ACC5604B6DC8}"/>
                </a:ext>
              </a:extLst>
            </p:cNvPr>
            <p:cNvSpPr txBox="1"/>
            <p:nvPr/>
          </p:nvSpPr>
          <p:spPr>
            <a:xfrm>
              <a:off x="6643950" y="4872196"/>
              <a:ext cx="5560239" cy="738664"/>
            </a:xfrm>
            <a:prstGeom prst="rect">
              <a:avLst/>
            </a:prstGeom>
            <a:noFill/>
          </p:spPr>
          <p:txBody>
            <a:bodyPr wrap="square">
              <a:spAutoFit/>
            </a:bodyPr>
            <a:lstStyle/>
            <a:p>
              <a:r>
                <a:rPr lang="en-US" sz="1400" b="1" dirty="0">
                  <a:solidFill>
                    <a:schemeClr val="accent1"/>
                  </a:solidFill>
                </a:rPr>
                <a:t>Electromagnetic brake</a:t>
              </a:r>
            </a:p>
            <a:p>
              <a:r>
                <a:rPr lang="en-US" sz="1400" dirty="0">
                  <a:solidFill>
                    <a:schemeClr val="accent1"/>
                  </a:solidFill>
                </a:rPr>
                <a:t>with additional mechanism for maintaining gripping force and position during standstill or power failure.</a:t>
              </a:r>
            </a:p>
          </p:txBody>
        </p:sp>
        <p:pic>
          <p:nvPicPr>
            <p:cNvPr id="3086" name="Picture 14">
              <a:extLst>
                <a:ext uri="{FF2B5EF4-FFF2-40B4-BE49-F238E27FC236}">
                  <a16:creationId xmlns:a16="http://schemas.microsoft.com/office/drawing/2014/main" id="{EAE28458-15E3-48A3-80F3-1C9F0CA4DCB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519999" y="4933892"/>
              <a:ext cx="175736" cy="187452"/>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63" name="Gruppieren 62">
            <a:extLst>
              <a:ext uri="{FF2B5EF4-FFF2-40B4-BE49-F238E27FC236}">
                <a16:creationId xmlns:a16="http://schemas.microsoft.com/office/drawing/2014/main" id="{9AD91DAC-B3AD-4D14-9094-D61AECBC98F6}"/>
              </a:ext>
            </a:extLst>
          </p:cNvPr>
          <p:cNvGrpSpPr/>
          <p:nvPr/>
        </p:nvGrpSpPr>
        <p:grpSpPr>
          <a:xfrm>
            <a:off x="6475613" y="4711811"/>
            <a:ext cx="5277587" cy="523220"/>
            <a:chOff x="6525420" y="4306449"/>
            <a:chExt cx="5277587" cy="523220"/>
          </a:xfrm>
        </p:grpSpPr>
        <p:sp>
          <p:nvSpPr>
            <p:cNvPr id="40" name="Textfeld 39">
              <a:extLst>
                <a:ext uri="{FF2B5EF4-FFF2-40B4-BE49-F238E27FC236}">
                  <a16:creationId xmlns:a16="http://schemas.microsoft.com/office/drawing/2014/main" id="{5CD8B56F-363A-478E-865F-CFC9661C87EB}"/>
                </a:ext>
              </a:extLst>
            </p:cNvPr>
            <p:cNvSpPr txBox="1"/>
            <p:nvPr/>
          </p:nvSpPr>
          <p:spPr>
            <a:xfrm>
              <a:off x="6641232" y="4306449"/>
              <a:ext cx="5161775" cy="523220"/>
            </a:xfrm>
            <a:prstGeom prst="rect">
              <a:avLst/>
            </a:prstGeom>
            <a:noFill/>
          </p:spPr>
          <p:txBody>
            <a:bodyPr wrap="square">
              <a:spAutoFit/>
            </a:bodyPr>
            <a:lstStyle/>
            <a:p>
              <a:r>
                <a:rPr lang="en-US" sz="1400" b="1" dirty="0">
                  <a:solidFill>
                    <a:schemeClr val="accent1"/>
                  </a:solidFill>
                </a:rPr>
                <a:t>Brushless flat motor</a:t>
              </a:r>
            </a:p>
            <a:p>
              <a:r>
                <a:rPr lang="en-US" sz="1400" dirty="0">
                  <a:solidFill>
                    <a:schemeClr val="accent1"/>
                  </a:solidFill>
                </a:rPr>
                <a:t>for limited space and high torques due to external rotor.</a:t>
              </a:r>
            </a:p>
          </p:txBody>
        </p:sp>
        <p:pic>
          <p:nvPicPr>
            <p:cNvPr id="3084" name="Picture 12">
              <a:extLst>
                <a:ext uri="{FF2B5EF4-FFF2-40B4-BE49-F238E27FC236}">
                  <a16:creationId xmlns:a16="http://schemas.microsoft.com/office/drawing/2014/main" id="{423063D9-EDDD-4C3C-A22C-99CDC0840C9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525420" y="4357362"/>
              <a:ext cx="175736" cy="187452"/>
            </a:xfrm>
            <a:prstGeom prst="rect">
              <a:avLst/>
            </a:prstGeom>
            <a:noFill/>
            <a:extLst>
              <a:ext uri="{909E8E84-426E-40DD-AFC4-6F175D3DCCD1}">
                <a14:hiddenFill xmlns:a14="http://schemas.microsoft.com/office/drawing/2010/main">
                  <a:solidFill>
                    <a:srgbClr val="FFFFFF"/>
                  </a:solidFill>
                </a14:hiddenFill>
              </a:ext>
            </a:extLst>
          </p:spPr>
        </p:pic>
      </p:grpSp>
      <p:sp>
        <p:nvSpPr>
          <p:cNvPr id="76" name="Textfeld 75">
            <a:extLst>
              <a:ext uri="{FF2B5EF4-FFF2-40B4-BE49-F238E27FC236}">
                <a16:creationId xmlns:a16="http://schemas.microsoft.com/office/drawing/2014/main" id="{71779269-4C7C-4D83-898E-C4958BD4602F}"/>
              </a:ext>
            </a:extLst>
          </p:cNvPr>
          <p:cNvSpPr txBox="1"/>
          <p:nvPr/>
        </p:nvSpPr>
        <p:spPr>
          <a:xfrm>
            <a:off x="746682" y="5807992"/>
            <a:ext cx="5816799" cy="523220"/>
          </a:xfrm>
          <a:prstGeom prst="rect">
            <a:avLst/>
          </a:prstGeom>
          <a:noFill/>
        </p:spPr>
        <p:txBody>
          <a:bodyPr wrap="square">
            <a:spAutoFit/>
          </a:bodyPr>
          <a:lstStyle/>
          <a:p>
            <a:r>
              <a:rPr lang="en-US" sz="1400" dirty="0">
                <a:solidFill>
                  <a:schemeClr val="accent1"/>
                </a:solidFill>
              </a:rPr>
              <a:t>Picture: PROFINET version with gripping force maintenance</a:t>
            </a:r>
          </a:p>
          <a:p>
            <a:r>
              <a:rPr lang="en-US" sz="1400" dirty="0">
                <a:solidFill>
                  <a:schemeClr val="accent1"/>
                </a:solidFill>
              </a:rPr>
              <a:t>The yellow seals show the sealing surfaces of the gripper.</a:t>
            </a:r>
          </a:p>
        </p:txBody>
      </p:sp>
    </p:spTree>
    <p:extLst>
      <p:ext uri="{BB962C8B-B14F-4D97-AF65-F5344CB8AC3E}">
        <p14:creationId xmlns:p14="http://schemas.microsoft.com/office/powerpoint/2010/main" val="1814671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53CF7C6-10EF-4FD6-ABFE-50F072771FEC}"/>
              </a:ext>
            </a:extLst>
          </p:cNvPr>
          <p:cNvSpPr>
            <a:spLocks noGrp="1"/>
          </p:cNvSpPr>
          <p:nvPr>
            <p:ph type="title"/>
          </p:nvPr>
        </p:nvSpPr>
        <p:spPr/>
        <p:txBody>
          <a:bodyPr/>
          <a:lstStyle/>
          <a:p>
            <a:r>
              <a:rPr lang="en-US" dirty="0"/>
              <a:t>Flexible universal gripper EGU</a:t>
            </a:r>
          </a:p>
        </p:txBody>
      </p:sp>
      <p:sp>
        <p:nvSpPr>
          <p:cNvPr id="3" name="Foliennummernplatzhalter 2">
            <a:extLst>
              <a:ext uri="{FF2B5EF4-FFF2-40B4-BE49-F238E27FC236}">
                <a16:creationId xmlns:a16="http://schemas.microsoft.com/office/drawing/2014/main" id="{52A72A1D-4415-4E40-929D-1848220CBAA1}"/>
              </a:ext>
            </a:extLst>
          </p:cNvPr>
          <p:cNvSpPr>
            <a:spLocks noGrp="1"/>
          </p:cNvSpPr>
          <p:nvPr>
            <p:ph type="sldNum" sz="quarter" idx="10"/>
          </p:nvPr>
        </p:nvSpPr>
        <p:spPr/>
        <p:txBody>
          <a:bodyPr/>
          <a:lstStyle/>
          <a:p>
            <a:fld id="{73F7D4EC-FAF2-48D2-B8E5-457915FC50F3}" type="slidenum">
              <a:rPr lang="de-DE" smtClean="0"/>
              <a:pPr/>
              <a:t>19</a:t>
            </a:fld>
            <a:endParaRPr lang="de-DE" dirty="0"/>
          </a:p>
        </p:txBody>
      </p:sp>
      <p:sp>
        <p:nvSpPr>
          <p:cNvPr id="4" name="Textplatzhalter 3">
            <a:extLst>
              <a:ext uri="{FF2B5EF4-FFF2-40B4-BE49-F238E27FC236}">
                <a16:creationId xmlns:a16="http://schemas.microsoft.com/office/drawing/2014/main" id="{4F60BAC2-C7BC-45D9-B5A2-8378F3E96A2B}"/>
              </a:ext>
            </a:extLst>
          </p:cNvPr>
          <p:cNvSpPr>
            <a:spLocks noGrp="1"/>
          </p:cNvSpPr>
          <p:nvPr>
            <p:ph type="body" sz="quarter" idx="11"/>
          </p:nvPr>
        </p:nvSpPr>
        <p:spPr/>
        <p:txBody>
          <a:bodyPr/>
          <a:lstStyle/>
          <a:p>
            <a:r>
              <a:rPr lang="en-US" dirty="0"/>
              <a:t>Product Training EGU &amp; EGK</a:t>
            </a:r>
          </a:p>
          <a:p>
            <a:endParaRPr lang="en-US" dirty="0"/>
          </a:p>
        </p:txBody>
      </p:sp>
      <p:pic>
        <p:nvPicPr>
          <p:cNvPr id="6" name="Grafik 5">
            <a:extLst>
              <a:ext uri="{FF2B5EF4-FFF2-40B4-BE49-F238E27FC236}">
                <a16:creationId xmlns:a16="http://schemas.microsoft.com/office/drawing/2014/main" id="{E8635EBC-6D02-48E4-87E3-E0DC5D1915C6}"/>
              </a:ext>
            </a:extLst>
          </p:cNvPr>
          <p:cNvPicPr>
            <a:picLocks noChangeAspect="1"/>
          </p:cNvPicPr>
          <p:nvPr/>
        </p:nvPicPr>
        <p:blipFill>
          <a:blip r:embed="rId2"/>
          <a:stretch>
            <a:fillRect/>
          </a:stretch>
        </p:blipFill>
        <p:spPr>
          <a:xfrm>
            <a:off x="1462638" y="1743379"/>
            <a:ext cx="9266723" cy="4163929"/>
          </a:xfrm>
          <a:prstGeom prst="rect">
            <a:avLst/>
          </a:prstGeom>
        </p:spPr>
      </p:pic>
      <p:sp>
        <p:nvSpPr>
          <p:cNvPr id="7" name="Rechteck 6">
            <a:extLst>
              <a:ext uri="{FF2B5EF4-FFF2-40B4-BE49-F238E27FC236}">
                <a16:creationId xmlns:a16="http://schemas.microsoft.com/office/drawing/2014/main" id="{0D2C1E23-FF2E-4D95-9269-0B2116F0DB9E}"/>
              </a:ext>
            </a:extLst>
          </p:cNvPr>
          <p:cNvSpPr/>
          <p:nvPr/>
        </p:nvSpPr>
        <p:spPr>
          <a:xfrm>
            <a:off x="1576873" y="5458408"/>
            <a:ext cx="8640147" cy="5052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867931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B1A4368-7CA5-4595-9E0E-4C336153187A}"/>
              </a:ext>
            </a:extLst>
          </p:cNvPr>
          <p:cNvSpPr>
            <a:spLocks noGrp="1"/>
          </p:cNvSpPr>
          <p:nvPr>
            <p:ph type="title"/>
          </p:nvPr>
        </p:nvSpPr>
        <p:spPr/>
        <p:txBody>
          <a:bodyPr/>
          <a:lstStyle/>
          <a:p>
            <a:r>
              <a:rPr lang="en-US" dirty="0"/>
              <a:t>Flexible small parts gripper EGK</a:t>
            </a:r>
          </a:p>
        </p:txBody>
      </p:sp>
      <p:sp>
        <p:nvSpPr>
          <p:cNvPr id="3" name="Foliennummernplatzhalter 2">
            <a:extLst>
              <a:ext uri="{FF2B5EF4-FFF2-40B4-BE49-F238E27FC236}">
                <a16:creationId xmlns:a16="http://schemas.microsoft.com/office/drawing/2014/main" id="{523E4D0C-564B-4F05-A651-C5883806A2B0}"/>
              </a:ext>
            </a:extLst>
          </p:cNvPr>
          <p:cNvSpPr>
            <a:spLocks noGrp="1"/>
          </p:cNvSpPr>
          <p:nvPr>
            <p:ph type="sldNum" sz="quarter" idx="10"/>
          </p:nvPr>
        </p:nvSpPr>
        <p:spPr/>
        <p:txBody>
          <a:bodyPr/>
          <a:lstStyle/>
          <a:p>
            <a:fld id="{73F7D4EC-FAF2-48D2-B8E5-457915FC50F3}" type="slidenum">
              <a:rPr lang="de-DE" smtClean="0"/>
              <a:pPr/>
              <a:t>20</a:t>
            </a:fld>
            <a:endParaRPr lang="de-DE" dirty="0"/>
          </a:p>
        </p:txBody>
      </p:sp>
      <p:sp>
        <p:nvSpPr>
          <p:cNvPr id="4" name="Textplatzhalter 3">
            <a:extLst>
              <a:ext uri="{FF2B5EF4-FFF2-40B4-BE49-F238E27FC236}">
                <a16:creationId xmlns:a16="http://schemas.microsoft.com/office/drawing/2014/main" id="{2252AC03-E600-4962-BA95-3845FE6B3443}"/>
              </a:ext>
            </a:extLst>
          </p:cNvPr>
          <p:cNvSpPr>
            <a:spLocks noGrp="1"/>
          </p:cNvSpPr>
          <p:nvPr>
            <p:ph type="body" sz="quarter" idx="11"/>
          </p:nvPr>
        </p:nvSpPr>
        <p:spPr/>
        <p:txBody>
          <a:bodyPr/>
          <a:lstStyle/>
          <a:p>
            <a:r>
              <a:rPr lang="en-US" dirty="0"/>
              <a:t>Product Training EGU &amp; EGK</a:t>
            </a:r>
          </a:p>
          <a:p>
            <a:endParaRPr lang="en-US" dirty="0"/>
          </a:p>
        </p:txBody>
      </p:sp>
      <p:sp>
        <p:nvSpPr>
          <p:cNvPr id="31" name="Textfeld 30">
            <a:extLst>
              <a:ext uri="{FF2B5EF4-FFF2-40B4-BE49-F238E27FC236}">
                <a16:creationId xmlns:a16="http://schemas.microsoft.com/office/drawing/2014/main" id="{28B93587-785D-449E-A5B5-87400C3FA598}"/>
              </a:ext>
            </a:extLst>
          </p:cNvPr>
          <p:cNvSpPr txBox="1"/>
          <p:nvPr/>
        </p:nvSpPr>
        <p:spPr>
          <a:xfrm>
            <a:off x="658814" y="1560637"/>
            <a:ext cx="4488005" cy="400110"/>
          </a:xfrm>
          <a:prstGeom prst="rect">
            <a:avLst/>
          </a:prstGeom>
          <a:noFill/>
        </p:spPr>
        <p:txBody>
          <a:bodyPr wrap="square">
            <a:spAutoFit/>
          </a:bodyPr>
          <a:lstStyle/>
          <a:p>
            <a:r>
              <a:rPr lang="de-DE" sz="2000" b="1" dirty="0">
                <a:solidFill>
                  <a:schemeClr val="tx2"/>
                </a:solidFill>
                <a:latin typeface="Fago Pro" panose="02000506040000020004" pitchFamily="50" charset="0"/>
              </a:rPr>
              <a:t>Series lineup</a:t>
            </a:r>
            <a:endParaRPr lang="en-US" sz="2000" b="1" dirty="0"/>
          </a:p>
        </p:txBody>
      </p:sp>
      <p:sp>
        <p:nvSpPr>
          <p:cNvPr id="33" name="Textfeld 32">
            <a:extLst>
              <a:ext uri="{FF2B5EF4-FFF2-40B4-BE49-F238E27FC236}">
                <a16:creationId xmlns:a16="http://schemas.microsoft.com/office/drawing/2014/main" id="{D5D87C2A-6C23-4DE9-B950-5E422F539CDD}"/>
              </a:ext>
            </a:extLst>
          </p:cNvPr>
          <p:cNvSpPr txBox="1"/>
          <p:nvPr/>
        </p:nvSpPr>
        <p:spPr>
          <a:xfrm>
            <a:off x="868364" y="5201118"/>
            <a:ext cx="5040287" cy="1169551"/>
          </a:xfrm>
          <a:prstGeom prst="rect">
            <a:avLst/>
          </a:prstGeom>
          <a:noFill/>
        </p:spPr>
        <p:txBody>
          <a:bodyPr wrap="square">
            <a:spAutoFit/>
          </a:bodyPr>
          <a:lstStyle/>
          <a:p>
            <a:r>
              <a:rPr lang="en-US" sz="1400" dirty="0">
                <a:solidFill>
                  <a:schemeClr val="accent1"/>
                </a:solidFill>
              </a:rPr>
              <a:t>Reference is the version with gripping force maintenance.</a:t>
            </a:r>
          </a:p>
          <a:p>
            <a:endParaRPr lang="en-US" sz="1400" dirty="0">
              <a:solidFill>
                <a:schemeClr val="accent1"/>
              </a:solidFill>
            </a:endParaRPr>
          </a:p>
          <a:p>
            <a:r>
              <a:rPr lang="en-US" sz="1400" b="1" dirty="0">
                <a:solidFill>
                  <a:schemeClr val="accent1"/>
                </a:solidFill>
              </a:rPr>
              <a:t>Difference without gripping force maintenance: </a:t>
            </a:r>
            <a:br>
              <a:rPr lang="en-US" sz="1400" b="1" dirty="0">
                <a:solidFill>
                  <a:schemeClr val="accent1"/>
                </a:solidFill>
              </a:rPr>
            </a:br>
            <a:endParaRPr lang="en-US" sz="1400" b="1" dirty="0">
              <a:solidFill>
                <a:schemeClr val="accent1"/>
              </a:solidFill>
            </a:endParaRPr>
          </a:p>
          <a:p>
            <a:pPr marL="285750" indent="-285750">
              <a:buClr>
                <a:schemeClr val="bg2"/>
              </a:buClr>
              <a:buFont typeface="Fago Pro" panose="02000506040000020004" pitchFamily="2" charset="0"/>
              <a:buChar char="→"/>
            </a:pPr>
            <a:r>
              <a:rPr lang="en-US" sz="1400" dirty="0">
                <a:solidFill>
                  <a:schemeClr val="accent1"/>
                </a:solidFill>
              </a:rPr>
              <a:t>Slightly reduced mass due to missing brake</a:t>
            </a:r>
          </a:p>
        </p:txBody>
      </p:sp>
      <p:sp>
        <p:nvSpPr>
          <p:cNvPr id="38" name="Grafik 6">
            <a:extLst>
              <a:ext uri="{FF2B5EF4-FFF2-40B4-BE49-F238E27FC236}">
                <a16:creationId xmlns:a16="http://schemas.microsoft.com/office/drawing/2014/main" id="{C067F2B0-209C-4AE5-8387-57BDAE752A85}"/>
              </a:ext>
            </a:extLst>
          </p:cNvPr>
          <p:cNvSpPr/>
          <p:nvPr/>
        </p:nvSpPr>
        <p:spPr>
          <a:xfrm>
            <a:off x="1520991" y="3767497"/>
            <a:ext cx="1931986" cy="1078395"/>
          </a:xfrm>
          <a:custGeom>
            <a:avLst/>
            <a:gdLst>
              <a:gd name="connsiteX0" fmla="*/ 0 w 2717996"/>
              <a:gd name="connsiteY0" fmla="*/ 0 h 1655292"/>
              <a:gd name="connsiteX1" fmla="*/ 0 w 2717996"/>
              <a:gd name="connsiteY1" fmla="*/ 1655293 h 1655292"/>
              <a:gd name="connsiteX2" fmla="*/ 2220925 w 2717996"/>
              <a:gd name="connsiteY2" fmla="*/ 1655293 h 1655292"/>
              <a:gd name="connsiteX3" fmla="*/ 2717997 w 2717996"/>
              <a:gd name="connsiteY3" fmla="*/ 1394279 h 1655292"/>
              <a:gd name="connsiteX4" fmla="*/ 2717997 w 2717996"/>
              <a:gd name="connsiteY4" fmla="*/ 0 h 16552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17996" h="1655292">
                <a:moveTo>
                  <a:pt x="0" y="0"/>
                </a:moveTo>
                <a:lnTo>
                  <a:pt x="0" y="1655293"/>
                </a:lnTo>
                <a:lnTo>
                  <a:pt x="2220925" y="1655293"/>
                </a:lnTo>
                <a:lnTo>
                  <a:pt x="2717997" y="1394279"/>
                </a:lnTo>
                <a:lnTo>
                  <a:pt x="2717997" y="0"/>
                </a:lnTo>
                <a:close/>
              </a:path>
            </a:pathLst>
          </a:custGeom>
          <a:solidFill>
            <a:schemeClr val="bg2"/>
          </a:solidFill>
          <a:ln w="9525" cap="flat">
            <a:noFill/>
            <a:prstDash val="solid"/>
            <a:miter/>
          </a:ln>
        </p:spPr>
        <p:txBody>
          <a:bodyPr rtlCol="0" anchor="ctr"/>
          <a:lstStyle/>
          <a:p>
            <a:r>
              <a:rPr lang="de-DE" sz="1400" b="1" dirty="0">
                <a:solidFill>
                  <a:schemeClr val="bg1">
                    <a:lumMod val="95000"/>
                  </a:schemeClr>
                </a:solidFill>
                <a:latin typeface="Fago Pro" panose="02000506040000020004" pitchFamily="50" charset="0"/>
              </a:rPr>
              <a:t>20 to 50 N</a:t>
            </a:r>
          </a:p>
          <a:p>
            <a:r>
              <a:rPr lang="de-DE" sz="1400" b="1" dirty="0">
                <a:solidFill>
                  <a:schemeClr val="bg1">
                    <a:lumMod val="95000"/>
                  </a:schemeClr>
                </a:solidFill>
                <a:latin typeface="Fago Pro" panose="02000506040000020004" pitchFamily="50" charset="0"/>
              </a:rPr>
              <a:t>53 mm stroke</a:t>
            </a:r>
          </a:p>
          <a:p>
            <a:r>
              <a:rPr lang="de-DE" sz="1400" b="1" dirty="0">
                <a:solidFill>
                  <a:schemeClr val="bg1">
                    <a:lumMod val="95000"/>
                  </a:schemeClr>
                </a:solidFill>
                <a:latin typeface="Fago Pro" panose="02000506040000020004" pitchFamily="50" charset="0"/>
              </a:rPr>
              <a:t>70 mm finger length</a:t>
            </a:r>
          </a:p>
          <a:p>
            <a:r>
              <a:rPr lang="de-DE" sz="1400" b="1" dirty="0">
                <a:solidFill>
                  <a:schemeClr val="bg1">
                    <a:lumMod val="95000"/>
                  </a:schemeClr>
                </a:solidFill>
                <a:latin typeface="Fago Pro" panose="02000506040000020004" pitchFamily="50" charset="0"/>
              </a:rPr>
              <a:t>0.62 kg</a:t>
            </a:r>
          </a:p>
        </p:txBody>
      </p:sp>
      <p:sp>
        <p:nvSpPr>
          <p:cNvPr id="44" name="Grafik 6">
            <a:extLst>
              <a:ext uri="{FF2B5EF4-FFF2-40B4-BE49-F238E27FC236}">
                <a16:creationId xmlns:a16="http://schemas.microsoft.com/office/drawing/2014/main" id="{C12C01BB-37B0-4014-8CEF-3A51142FC83F}"/>
              </a:ext>
            </a:extLst>
          </p:cNvPr>
          <p:cNvSpPr/>
          <p:nvPr/>
        </p:nvSpPr>
        <p:spPr>
          <a:xfrm>
            <a:off x="4654419" y="3767496"/>
            <a:ext cx="2036849" cy="1078395"/>
          </a:xfrm>
          <a:custGeom>
            <a:avLst/>
            <a:gdLst>
              <a:gd name="connsiteX0" fmla="*/ 0 w 2717996"/>
              <a:gd name="connsiteY0" fmla="*/ 0 h 1655292"/>
              <a:gd name="connsiteX1" fmla="*/ 0 w 2717996"/>
              <a:gd name="connsiteY1" fmla="*/ 1655293 h 1655292"/>
              <a:gd name="connsiteX2" fmla="*/ 2220925 w 2717996"/>
              <a:gd name="connsiteY2" fmla="*/ 1655293 h 1655292"/>
              <a:gd name="connsiteX3" fmla="*/ 2717997 w 2717996"/>
              <a:gd name="connsiteY3" fmla="*/ 1394279 h 1655292"/>
              <a:gd name="connsiteX4" fmla="*/ 2717997 w 2717996"/>
              <a:gd name="connsiteY4" fmla="*/ 0 h 16552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17996" h="1655292">
                <a:moveTo>
                  <a:pt x="0" y="0"/>
                </a:moveTo>
                <a:lnTo>
                  <a:pt x="0" y="1655293"/>
                </a:lnTo>
                <a:lnTo>
                  <a:pt x="2220925" y="1655293"/>
                </a:lnTo>
                <a:lnTo>
                  <a:pt x="2717997" y="1394279"/>
                </a:lnTo>
                <a:lnTo>
                  <a:pt x="2717997" y="0"/>
                </a:lnTo>
                <a:close/>
              </a:path>
            </a:pathLst>
          </a:custGeom>
          <a:solidFill>
            <a:schemeClr val="bg2"/>
          </a:solidFill>
          <a:ln w="9525" cap="flat">
            <a:noFill/>
            <a:prstDash val="solid"/>
            <a:miter/>
          </a:ln>
        </p:spPr>
        <p:txBody>
          <a:bodyPr rtlCol="0" anchor="ctr"/>
          <a:lstStyle/>
          <a:p>
            <a:r>
              <a:rPr lang="de-DE" sz="1400" b="1" dirty="0">
                <a:solidFill>
                  <a:schemeClr val="bg1">
                    <a:lumMod val="95000"/>
                  </a:schemeClr>
                </a:solidFill>
                <a:latin typeface="Fago Pro" panose="02000506040000020004" pitchFamily="50" charset="0"/>
              </a:rPr>
              <a:t>55 to 150 N</a:t>
            </a:r>
          </a:p>
          <a:p>
            <a:r>
              <a:rPr lang="de-DE" sz="1400" b="1" dirty="0">
                <a:solidFill>
                  <a:schemeClr val="bg1">
                    <a:lumMod val="95000"/>
                  </a:schemeClr>
                </a:solidFill>
                <a:latin typeface="Fago Pro" panose="02000506040000020004" pitchFamily="50" charset="0"/>
              </a:rPr>
              <a:t>83 mm stroke</a:t>
            </a:r>
          </a:p>
          <a:p>
            <a:r>
              <a:rPr lang="de-DE" sz="1400" b="1" dirty="0">
                <a:solidFill>
                  <a:schemeClr val="bg1">
                    <a:lumMod val="95000"/>
                  </a:schemeClr>
                </a:solidFill>
                <a:latin typeface="Fago Pro" panose="02000506040000020004" pitchFamily="50" charset="0"/>
              </a:rPr>
              <a:t>100 mm finger length</a:t>
            </a:r>
          </a:p>
          <a:p>
            <a:r>
              <a:rPr lang="de-DE" sz="1400" b="1" dirty="0">
                <a:solidFill>
                  <a:schemeClr val="bg1">
                    <a:lumMod val="95000"/>
                  </a:schemeClr>
                </a:solidFill>
                <a:latin typeface="Fago Pro" panose="02000506040000020004" pitchFamily="50" charset="0"/>
              </a:rPr>
              <a:t>1.02 kg</a:t>
            </a:r>
          </a:p>
        </p:txBody>
      </p:sp>
      <p:sp>
        <p:nvSpPr>
          <p:cNvPr id="45" name="Grafik 6">
            <a:extLst>
              <a:ext uri="{FF2B5EF4-FFF2-40B4-BE49-F238E27FC236}">
                <a16:creationId xmlns:a16="http://schemas.microsoft.com/office/drawing/2014/main" id="{2E44D906-03A9-4438-8912-C4F1C2F89C82}"/>
              </a:ext>
            </a:extLst>
          </p:cNvPr>
          <p:cNvSpPr/>
          <p:nvPr/>
        </p:nvSpPr>
        <p:spPr>
          <a:xfrm>
            <a:off x="8287884" y="3767496"/>
            <a:ext cx="2036850" cy="1078395"/>
          </a:xfrm>
          <a:custGeom>
            <a:avLst/>
            <a:gdLst>
              <a:gd name="connsiteX0" fmla="*/ 0 w 2717996"/>
              <a:gd name="connsiteY0" fmla="*/ 0 h 1655292"/>
              <a:gd name="connsiteX1" fmla="*/ 0 w 2717996"/>
              <a:gd name="connsiteY1" fmla="*/ 1655293 h 1655292"/>
              <a:gd name="connsiteX2" fmla="*/ 2220925 w 2717996"/>
              <a:gd name="connsiteY2" fmla="*/ 1655293 h 1655292"/>
              <a:gd name="connsiteX3" fmla="*/ 2717997 w 2717996"/>
              <a:gd name="connsiteY3" fmla="*/ 1394279 h 1655292"/>
              <a:gd name="connsiteX4" fmla="*/ 2717997 w 2717996"/>
              <a:gd name="connsiteY4" fmla="*/ 0 h 16552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17996" h="1655292">
                <a:moveTo>
                  <a:pt x="0" y="0"/>
                </a:moveTo>
                <a:lnTo>
                  <a:pt x="0" y="1655293"/>
                </a:lnTo>
                <a:lnTo>
                  <a:pt x="2220925" y="1655293"/>
                </a:lnTo>
                <a:lnTo>
                  <a:pt x="2717997" y="1394279"/>
                </a:lnTo>
                <a:lnTo>
                  <a:pt x="2717997" y="0"/>
                </a:lnTo>
                <a:close/>
              </a:path>
            </a:pathLst>
          </a:custGeom>
          <a:solidFill>
            <a:schemeClr val="bg2"/>
          </a:solidFill>
          <a:ln w="9525" cap="flat">
            <a:noFill/>
            <a:prstDash val="solid"/>
            <a:miter/>
          </a:ln>
        </p:spPr>
        <p:txBody>
          <a:bodyPr rtlCol="0" anchor="ctr"/>
          <a:lstStyle/>
          <a:p>
            <a:r>
              <a:rPr lang="de-DE" sz="1400" b="1" dirty="0">
                <a:solidFill>
                  <a:schemeClr val="bg1">
                    <a:lumMod val="95000"/>
                  </a:schemeClr>
                </a:solidFill>
                <a:latin typeface="Fago Pro" panose="02000506040000020004" pitchFamily="50" charset="0"/>
              </a:rPr>
              <a:t>150 to 300 N</a:t>
            </a:r>
          </a:p>
          <a:p>
            <a:r>
              <a:rPr lang="de-DE" sz="1400" b="1" dirty="0">
                <a:solidFill>
                  <a:schemeClr val="bg1">
                    <a:lumMod val="95000"/>
                  </a:schemeClr>
                </a:solidFill>
                <a:latin typeface="Fago Pro" panose="02000506040000020004" pitchFamily="50" charset="0"/>
              </a:rPr>
              <a:t>103 mm stroke</a:t>
            </a:r>
          </a:p>
          <a:p>
            <a:r>
              <a:rPr lang="de-DE" sz="1400" b="1" dirty="0">
                <a:solidFill>
                  <a:schemeClr val="bg1">
                    <a:lumMod val="95000"/>
                  </a:schemeClr>
                </a:solidFill>
                <a:latin typeface="Fago Pro" panose="02000506040000020004" pitchFamily="50" charset="0"/>
              </a:rPr>
              <a:t>130 mm finger length</a:t>
            </a:r>
          </a:p>
          <a:p>
            <a:r>
              <a:rPr lang="de-DE" sz="1400" b="1" dirty="0">
                <a:solidFill>
                  <a:schemeClr val="bg1">
                    <a:lumMod val="95000"/>
                  </a:schemeClr>
                </a:solidFill>
                <a:latin typeface="Fago Pro" panose="02000506040000020004" pitchFamily="50" charset="0"/>
              </a:rPr>
              <a:t>1.63 kg</a:t>
            </a:r>
          </a:p>
        </p:txBody>
      </p:sp>
      <p:pic>
        <p:nvPicPr>
          <p:cNvPr id="6" name="Grafik 5">
            <a:extLst>
              <a:ext uri="{FF2B5EF4-FFF2-40B4-BE49-F238E27FC236}">
                <a16:creationId xmlns:a16="http://schemas.microsoft.com/office/drawing/2014/main" id="{F8A31F6C-745A-482A-BE83-DFAC879AAEED}"/>
              </a:ext>
            </a:extLst>
          </p:cNvPr>
          <p:cNvPicPr>
            <a:picLocks noChangeAspect="1"/>
          </p:cNvPicPr>
          <p:nvPr/>
        </p:nvPicPr>
        <p:blipFill>
          <a:blip r:embed="rId2"/>
          <a:stretch>
            <a:fillRect/>
          </a:stretch>
        </p:blipFill>
        <p:spPr>
          <a:xfrm>
            <a:off x="1806927" y="2187835"/>
            <a:ext cx="1372627" cy="1283892"/>
          </a:xfrm>
          <a:prstGeom prst="rect">
            <a:avLst/>
          </a:prstGeom>
        </p:spPr>
      </p:pic>
      <p:pic>
        <p:nvPicPr>
          <p:cNvPr id="8" name="Grafik 7">
            <a:extLst>
              <a:ext uri="{FF2B5EF4-FFF2-40B4-BE49-F238E27FC236}">
                <a16:creationId xmlns:a16="http://schemas.microsoft.com/office/drawing/2014/main" id="{2722DDFE-F5FA-4EB8-AAD1-CC4EBF06F9EB}"/>
              </a:ext>
            </a:extLst>
          </p:cNvPr>
          <p:cNvPicPr>
            <a:picLocks noChangeAspect="1"/>
          </p:cNvPicPr>
          <p:nvPr/>
        </p:nvPicPr>
        <p:blipFill>
          <a:blip r:embed="rId3"/>
          <a:stretch>
            <a:fillRect/>
          </a:stretch>
        </p:blipFill>
        <p:spPr>
          <a:xfrm>
            <a:off x="4747647" y="2053987"/>
            <a:ext cx="1850394" cy="1411421"/>
          </a:xfrm>
          <a:prstGeom prst="rect">
            <a:avLst/>
          </a:prstGeom>
        </p:spPr>
      </p:pic>
      <p:pic>
        <p:nvPicPr>
          <p:cNvPr id="10" name="Grafik 9">
            <a:extLst>
              <a:ext uri="{FF2B5EF4-FFF2-40B4-BE49-F238E27FC236}">
                <a16:creationId xmlns:a16="http://schemas.microsoft.com/office/drawing/2014/main" id="{4E318411-EB73-4999-8677-FD25B9E547E2}"/>
              </a:ext>
            </a:extLst>
          </p:cNvPr>
          <p:cNvPicPr>
            <a:picLocks noChangeAspect="1"/>
          </p:cNvPicPr>
          <p:nvPr/>
        </p:nvPicPr>
        <p:blipFill>
          <a:blip r:embed="rId4"/>
          <a:stretch>
            <a:fillRect/>
          </a:stretch>
        </p:blipFill>
        <p:spPr>
          <a:xfrm>
            <a:off x="8193298" y="1934508"/>
            <a:ext cx="2226023" cy="1539430"/>
          </a:xfrm>
          <a:prstGeom prst="rect">
            <a:avLst/>
          </a:prstGeom>
        </p:spPr>
      </p:pic>
      <p:sp>
        <p:nvSpPr>
          <p:cNvPr id="24" name="Rechteck 23">
            <a:extLst>
              <a:ext uri="{FF2B5EF4-FFF2-40B4-BE49-F238E27FC236}">
                <a16:creationId xmlns:a16="http://schemas.microsoft.com/office/drawing/2014/main" id="{FCE19424-2249-4614-BCF5-BCB4928371D7}"/>
              </a:ext>
            </a:extLst>
          </p:cNvPr>
          <p:cNvSpPr/>
          <p:nvPr/>
        </p:nvSpPr>
        <p:spPr>
          <a:xfrm>
            <a:off x="9655630" y="271887"/>
            <a:ext cx="2441120" cy="65963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5" name="Grafik 24">
            <a:extLst>
              <a:ext uri="{FF2B5EF4-FFF2-40B4-BE49-F238E27FC236}">
                <a16:creationId xmlns:a16="http://schemas.microsoft.com/office/drawing/2014/main" id="{4A178D41-F7AE-478C-AB78-2D75C94E02C0}"/>
              </a:ext>
            </a:extLst>
          </p:cNvPr>
          <p:cNvPicPr>
            <a:picLocks noChangeAspect="1"/>
          </p:cNvPicPr>
          <p:nvPr/>
        </p:nvPicPr>
        <p:blipFill>
          <a:blip r:embed="rId5"/>
          <a:stretch>
            <a:fillRect/>
          </a:stretch>
        </p:blipFill>
        <p:spPr>
          <a:xfrm>
            <a:off x="8555015" y="174046"/>
            <a:ext cx="3370205" cy="571221"/>
          </a:xfrm>
          <a:prstGeom prst="rect">
            <a:avLst/>
          </a:prstGeom>
        </p:spPr>
      </p:pic>
    </p:spTree>
    <p:extLst>
      <p:ext uri="{BB962C8B-B14F-4D97-AF65-F5344CB8AC3E}">
        <p14:creationId xmlns:p14="http://schemas.microsoft.com/office/powerpoint/2010/main" val="17483574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D43A1DC-F018-4434-8CFF-C8300089E224}"/>
              </a:ext>
            </a:extLst>
          </p:cNvPr>
          <p:cNvSpPr>
            <a:spLocks noGrp="1"/>
          </p:cNvSpPr>
          <p:nvPr>
            <p:ph type="title"/>
          </p:nvPr>
        </p:nvSpPr>
        <p:spPr/>
        <p:txBody>
          <a:bodyPr/>
          <a:lstStyle/>
          <a:p>
            <a:r>
              <a:rPr lang="en-US" dirty="0"/>
              <a:t>Flexible small parts gripper EGK</a:t>
            </a:r>
          </a:p>
        </p:txBody>
      </p:sp>
      <p:sp>
        <p:nvSpPr>
          <p:cNvPr id="3" name="Foliennummernplatzhalter 2">
            <a:extLst>
              <a:ext uri="{FF2B5EF4-FFF2-40B4-BE49-F238E27FC236}">
                <a16:creationId xmlns:a16="http://schemas.microsoft.com/office/drawing/2014/main" id="{01D159F7-B258-492B-8995-8DABF321A213}"/>
              </a:ext>
            </a:extLst>
          </p:cNvPr>
          <p:cNvSpPr>
            <a:spLocks noGrp="1"/>
          </p:cNvSpPr>
          <p:nvPr>
            <p:ph type="sldNum" sz="quarter" idx="10"/>
          </p:nvPr>
        </p:nvSpPr>
        <p:spPr/>
        <p:txBody>
          <a:bodyPr/>
          <a:lstStyle/>
          <a:p>
            <a:fld id="{73F7D4EC-FAF2-48D2-B8E5-457915FC50F3}" type="slidenum">
              <a:rPr lang="de-DE" smtClean="0"/>
              <a:pPr/>
              <a:t>21</a:t>
            </a:fld>
            <a:endParaRPr lang="de-DE" dirty="0"/>
          </a:p>
        </p:txBody>
      </p:sp>
      <p:sp>
        <p:nvSpPr>
          <p:cNvPr id="4" name="Textplatzhalter 3">
            <a:extLst>
              <a:ext uri="{FF2B5EF4-FFF2-40B4-BE49-F238E27FC236}">
                <a16:creationId xmlns:a16="http://schemas.microsoft.com/office/drawing/2014/main" id="{820BC44A-7E77-42CA-BADD-C09CA5E821D2}"/>
              </a:ext>
            </a:extLst>
          </p:cNvPr>
          <p:cNvSpPr>
            <a:spLocks noGrp="1"/>
          </p:cNvSpPr>
          <p:nvPr>
            <p:ph type="body" sz="quarter" idx="11"/>
          </p:nvPr>
        </p:nvSpPr>
        <p:spPr/>
        <p:txBody>
          <a:bodyPr/>
          <a:lstStyle/>
          <a:p>
            <a:r>
              <a:rPr lang="en-US" dirty="0"/>
              <a:t>Product Training EGU &amp; EGK</a:t>
            </a:r>
          </a:p>
          <a:p>
            <a:endParaRPr lang="en-US" dirty="0"/>
          </a:p>
        </p:txBody>
      </p:sp>
      <p:pic>
        <p:nvPicPr>
          <p:cNvPr id="15" name="Grafik 14">
            <a:extLst>
              <a:ext uri="{FF2B5EF4-FFF2-40B4-BE49-F238E27FC236}">
                <a16:creationId xmlns:a16="http://schemas.microsoft.com/office/drawing/2014/main" id="{9D6DFA49-1EFD-4F6E-B596-8CCA8BAA467F}"/>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6612" b="91736" l="6723" r="94118">
                        <a14:foregroundMark x1="49580" y1="23140" x2="50420" y2="60331"/>
                        <a14:foregroundMark x1="54622" y1="90909" x2="45378" y2="91736"/>
                        <a14:foregroundMark x1="7563" y1="55372" x2="7563" y2="54545"/>
                        <a14:foregroundMark x1="90756" y1="54545" x2="90756" y2="43802"/>
                        <a14:foregroundMark x1="56303" y1="6612" x2="39496" y2="6612"/>
                        <a14:foregroundMark x1="94118" y1="47934" x2="94118" y2="52066"/>
                        <a14:foregroundMark x1="63866" y1="50413" x2="33613" y2="51240"/>
                        <a14:foregroundMark x1="45378" y1="30579" x2="42017" y2="66942"/>
                      </a14:backgroundRemoval>
                    </a14:imgEffect>
                  </a14:imgLayer>
                </a14:imgProps>
              </a:ext>
            </a:extLst>
          </a:blip>
          <a:stretch>
            <a:fillRect/>
          </a:stretch>
        </p:blipFill>
        <p:spPr>
          <a:xfrm>
            <a:off x="5016706" y="1450718"/>
            <a:ext cx="271541" cy="276105"/>
          </a:xfrm>
          <a:prstGeom prst="rect">
            <a:avLst/>
          </a:prstGeom>
        </p:spPr>
      </p:pic>
      <p:sp>
        <p:nvSpPr>
          <p:cNvPr id="16" name="Textfeld 15">
            <a:extLst>
              <a:ext uri="{FF2B5EF4-FFF2-40B4-BE49-F238E27FC236}">
                <a16:creationId xmlns:a16="http://schemas.microsoft.com/office/drawing/2014/main" id="{45F753D8-C9E1-4DD1-A36E-465228574A61}"/>
              </a:ext>
            </a:extLst>
          </p:cNvPr>
          <p:cNvSpPr txBox="1"/>
          <p:nvPr/>
        </p:nvSpPr>
        <p:spPr>
          <a:xfrm>
            <a:off x="5262012" y="1439209"/>
            <a:ext cx="4488005" cy="307777"/>
          </a:xfrm>
          <a:prstGeom prst="rect">
            <a:avLst/>
          </a:prstGeom>
          <a:noFill/>
        </p:spPr>
        <p:txBody>
          <a:bodyPr wrap="square">
            <a:spAutoFit/>
          </a:bodyPr>
          <a:lstStyle/>
          <a:p>
            <a:r>
              <a:rPr lang="de-DE" sz="1400" b="1" dirty="0">
                <a:solidFill>
                  <a:schemeClr val="tx2"/>
                </a:solidFill>
                <a:latin typeface="Fago Pro" panose="02000506040000020004" pitchFamily="50" charset="0"/>
              </a:rPr>
              <a:t>Versatile and productive</a:t>
            </a:r>
            <a:endParaRPr lang="en-US" sz="1400" b="1" dirty="0"/>
          </a:p>
        </p:txBody>
      </p:sp>
      <p:sp>
        <p:nvSpPr>
          <p:cNvPr id="18" name="Textfeld 17">
            <a:extLst>
              <a:ext uri="{FF2B5EF4-FFF2-40B4-BE49-F238E27FC236}">
                <a16:creationId xmlns:a16="http://schemas.microsoft.com/office/drawing/2014/main" id="{C678C608-F1F9-4B78-A7E0-B5F541F8C095}"/>
              </a:ext>
            </a:extLst>
          </p:cNvPr>
          <p:cNvSpPr txBox="1"/>
          <p:nvPr/>
        </p:nvSpPr>
        <p:spPr>
          <a:xfrm>
            <a:off x="5262012" y="1670786"/>
            <a:ext cx="5817830" cy="523220"/>
          </a:xfrm>
          <a:prstGeom prst="rect">
            <a:avLst/>
          </a:prstGeom>
          <a:noFill/>
        </p:spPr>
        <p:txBody>
          <a:bodyPr wrap="square">
            <a:spAutoFit/>
          </a:bodyPr>
          <a:lstStyle/>
          <a:p>
            <a:r>
              <a:rPr lang="en-US" sz="1400" dirty="0">
                <a:solidFill>
                  <a:schemeClr val="tx2"/>
                </a:solidFill>
                <a:latin typeface="Fago Pro" panose="02000506040000020004" pitchFamily="50" charset="0"/>
              </a:rPr>
              <a:t>due to the large and freely programmable jaw stroke with continuous gripping force adjustment for flexible workpiece handling</a:t>
            </a:r>
          </a:p>
        </p:txBody>
      </p:sp>
      <p:pic>
        <p:nvPicPr>
          <p:cNvPr id="19" name="Grafik 18">
            <a:extLst>
              <a:ext uri="{FF2B5EF4-FFF2-40B4-BE49-F238E27FC236}">
                <a16:creationId xmlns:a16="http://schemas.microsoft.com/office/drawing/2014/main" id="{0CC9992F-F4FA-4A65-A32E-7801F18981DF}"/>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6612" b="91736" l="6723" r="94118">
                        <a14:foregroundMark x1="49580" y1="23140" x2="50420" y2="60331"/>
                        <a14:foregroundMark x1="54622" y1="90909" x2="45378" y2="91736"/>
                        <a14:foregroundMark x1="7563" y1="55372" x2="7563" y2="54545"/>
                        <a14:foregroundMark x1="90756" y1="54545" x2="90756" y2="43802"/>
                        <a14:foregroundMark x1="56303" y1="6612" x2="39496" y2="6612"/>
                        <a14:foregroundMark x1="94118" y1="47934" x2="94118" y2="52066"/>
                        <a14:foregroundMark x1="63866" y1="50413" x2="33613" y2="51240"/>
                        <a14:foregroundMark x1="45378" y1="30579" x2="42017" y2="66942"/>
                      </a14:backgroundRemoval>
                    </a14:imgEffect>
                  </a14:imgLayer>
                </a14:imgProps>
              </a:ext>
            </a:extLst>
          </a:blip>
          <a:stretch>
            <a:fillRect/>
          </a:stretch>
        </p:blipFill>
        <p:spPr>
          <a:xfrm>
            <a:off x="5016706" y="2308204"/>
            <a:ext cx="271541" cy="276105"/>
          </a:xfrm>
          <a:prstGeom prst="rect">
            <a:avLst/>
          </a:prstGeom>
        </p:spPr>
      </p:pic>
      <p:sp>
        <p:nvSpPr>
          <p:cNvPr id="20" name="Textfeld 19">
            <a:extLst>
              <a:ext uri="{FF2B5EF4-FFF2-40B4-BE49-F238E27FC236}">
                <a16:creationId xmlns:a16="http://schemas.microsoft.com/office/drawing/2014/main" id="{7EF21B89-2E8A-46E7-8170-2133BFB540E9}"/>
              </a:ext>
            </a:extLst>
          </p:cNvPr>
          <p:cNvSpPr txBox="1"/>
          <p:nvPr/>
        </p:nvSpPr>
        <p:spPr>
          <a:xfrm>
            <a:off x="5262012" y="2296695"/>
            <a:ext cx="4488005" cy="307777"/>
          </a:xfrm>
          <a:prstGeom prst="rect">
            <a:avLst/>
          </a:prstGeom>
          <a:noFill/>
        </p:spPr>
        <p:txBody>
          <a:bodyPr wrap="square">
            <a:spAutoFit/>
          </a:bodyPr>
          <a:lstStyle/>
          <a:p>
            <a:r>
              <a:rPr lang="de-DE" sz="1400" b="1" dirty="0">
                <a:solidFill>
                  <a:schemeClr val="tx2"/>
                </a:solidFill>
                <a:latin typeface="Fago Pro" panose="02000506040000020004" pitchFamily="50" charset="0"/>
              </a:rPr>
              <a:t>Reliable and sensitive</a:t>
            </a:r>
            <a:endParaRPr lang="en-US" sz="1400" b="1" dirty="0"/>
          </a:p>
        </p:txBody>
      </p:sp>
      <p:sp>
        <p:nvSpPr>
          <p:cNvPr id="21" name="Textfeld 20">
            <a:extLst>
              <a:ext uri="{FF2B5EF4-FFF2-40B4-BE49-F238E27FC236}">
                <a16:creationId xmlns:a16="http://schemas.microsoft.com/office/drawing/2014/main" id="{0F264575-8BC3-466B-B4D2-2E563F364B55}"/>
              </a:ext>
            </a:extLst>
          </p:cNvPr>
          <p:cNvSpPr txBox="1"/>
          <p:nvPr/>
        </p:nvSpPr>
        <p:spPr>
          <a:xfrm>
            <a:off x="5262012" y="2528272"/>
            <a:ext cx="5817830" cy="738664"/>
          </a:xfrm>
          <a:prstGeom prst="rect">
            <a:avLst/>
          </a:prstGeom>
          <a:noFill/>
        </p:spPr>
        <p:txBody>
          <a:bodyPr wrap="square">
            <a:spAutoFit/>
          </a:bodyPr>
          <a:lstStyle/>
          <a:p>
            <a:r>
              <a:rPr lang="en-US" sz="1400" dirty="0">
                <a:solidFill>
                  <a:schemeClr val="tx2"/>
                </a:solidFill>
                <a:latin typeface="Fago Pro" panose="02000506040000020004" pitchFamily="50" charset="0"/>
              </a:rPr>
              <a:t>Particularly suitable for the requirements of laboratory automation and electronics production due to the sealed design and smooth-running profiled rail guide</a:t>
            </a:r>
          </a:p>
        </p:txBody>
      </p:sp>
      <p:pic>
        <p:nvPicPr>
          <p:cNvPr id="22" name="Grafik 21">
            <a:extLst>
              <a:ext uri="{FF2B5EF4-FFF2-40B4-BE49-F238E27FC236}">
                <a16:creationId xmlns:a16="http://schemas.microsoft.com/office/drawing/2014/main" id="{90F2EAF3-E200-4345-83D0-9DE899F2ED6B}"/>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6612" b="91736" l="6723" r="94118">
                        <a14:foregroundMark x1="49580" y1="23140" x2="50420" y2="60331"/>
                        <a14:foregroundMark x1="54622" y1="90909" x2="45378" y2="91736"/>
                        <a14:foregroundMark x1="7563" y1="55372" x2="7563" y2="54545"/>
                        <a14:foregroundMark x1="90756" y1="54545" x2="90756" y2="43802"/>
                        <a14:foregroundMark x1="56303" y1="6612" x2="39496" y2="6612"/>
                        <a14:foregroundMark x1="94118" y1="47934" x2="94118" y2="52066"/>
                        <a14:foregroundMark x1="63866" y1="50413" x2="33613" y2="51240"/>
                        <a14:foregroundMark x1="45378" y1="30579" x2="42017" y2="66942"/>
                      </a14:backgroundRemoval>
                    </a14:imgEffect>
                  </a14:imgLayer>
                </a14:imgProps>
              </a:ext>
            </a:extLst>
          </a:blip>
          <a:stretch>
            <a:fillRect/>
          </a:stretch>
        </p:blipFill>
        <p:spPr>
          <a:xfrm>
            <a:off x="5016706" y="3299992"/>
            <a:ext cx="271541" cy="276105"/>
          </a:xfrm>
          <a:prstGeom prst="rect">
            <a:avLst/>
          </a:prstGeom>
        </p:spPr>
      </p:pic>
      <p:sp>
        <p:nvSpPr>
          <p:cNvPr id="23" name="Textfeld 22">
            <a:extLst>
              <a:ext uri="{FF2B5EF4-FFF2-40B4-BE49-F238E27FC236}">
                <a16:creationId xmlns:a16="http://schemas.microsoft.com/office/drawing/2014/main" id="{B319C763-A116-4370-9B4B-21B8F5EDD8CB}"/>
              </a:ext>
            </a:extLst>
          </p:cNvPr>
          <p:cNvSpPr txBox="1"/>
          <p:nvPr/>
        </p:nvSpPr>
        <p:spPr>
          <a:xfrm>
            <a:off x="5262012" y="3288483"/>
            <a:ext cx="4488005" cy="307777"/>
          </a:xfrm>
          <a:prstGeom prst="rect">
            <a:avLst/>
          </a:prstGeom>
          <a:noFill/>
        </p:spPr>
        <p:txBody>
          <a:bodyPr wrap="square">
            <a:spAutoFit/>
          </a:bodyPr>
          <a:lstStyle/>
          <a:p>
            <a:r>
              <a:rPr lang="de-DE" sz="1400" b="1" dirty="0">
                <a:solidFill>
                  <a:schemeClr val="tx2"/>
                </a:solidFill>
                <a:latin typeface="Fago Pro" panose="02000506040000020004" pitchFamily="50" charset="0"/>
              </a:rPr>
              <a:t>Maximum process reliability</a:t>
            </a:r>
            <a:endParaRPr lang="en-US" sz="1400" b="1" dirty="0"/>
          </a:p>
        </p:txBody>
      </p:sp>
      <p:sp>
        <p:nvSpPr>
          <p:cNvPr id="24" name="Textfeld 23">
            <a:extLst>
              <a:ext uri="{FF2B5EF4-FFF2-40B4-BE49-F238E27FC236}">
                <a16:creationId xmlns:a16="http://schemas.microsoft.com/office/drawing/2014/main" id="{0F181B7F-8388-4EE5-BBC3-A81A2F6252EE}"/>
              </a:ext>
            </a:extLst>
          </p:cNvPr>
          <p:cNvSpPr txBox="1"/>
          <p:nvPr/>
        </p:nvSpPr>
        <p:spPr>
          <a:xfrm>
            <a:off x="5262012" y="3520060"/>
            <a:ext cx="5817830" cy="523220"/>
          </a:xfrm>
          <a:prstGeom prst="rect">
            <a:avLst/>
          </a:prstGeom>
          <a:noFill/>
        </p:spPr>
        <p:txBody>
          <a:bodyPr wrap="square">
            <a:spAutoFit/>
          </a:bodyPr>
          <a:lstStyle/>
          <a:p>
            <a:r>
              <a:rPr lang="en-US" sz="1400" dirty="0">
                <a:solidFill>
                  <a:schemeClr val="tx2"/>
                </a:solidFill>
                <a:latin typeface="Fago Pro" panose="02000506040000020004" pitchFamily="50" charset="0"/>
              </a:rPr>
              <a:t>by avoiding workpiece loss due to integrated gripping force maintenance with loss detection</a:t>
            </a:r>
          </a:p>
        </p:txBody>
      </p:sp>
      <p:pic>
        <p:nvPicPr>
          <p:cNvPr id="25" name="Grafik 24">
            <a:extLst>
              <a:ext uri="{FF2B5EF4-FFF2-40B4-BE49-F238E27FC236}">
                <a16:creationId xmlns:a16="http://schemas.microsoft.com/office/drawing/2014/main" id="{FF92E585-B13E-4E97-ABBE-E5FDBBB4F942}"/>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6612" b="91736" l="6723" r="94118">
                        <a14:foregroundMark x1="49580" y1="23140" x2="50420" y2="60331"/>
                        <a14:foregroundMark x1="54622" y1="90909" x2="45378" y2="91736"/>
                        <a14:foregroundMark x1="7563" y1="55372" x2="7563" y2="54545"/>
                        <a14:foregroundMark x1="90756" y1="54545" x2="90756" y2="43802"/>
                        <a14:foregroundMark x1="56303" y1="6612" x2="39496" y2="6612"/>
                        <a14:foregroundMark x1="94118" y1="47934" x2="94118" y2="52066"/>
                        <a14:foregroundMark x1="63866" y1="50413" x2="33613" y2="51240"/>
                        <a14:foregroundMark x1="45378" y1="30579" x2="42017" y2="66942"/>
                      </a14:backgroundRemoval>
                    </a14:imgEffect>
                  </a14:imgLayer>
                </a14:imgProps>
              </a:ext>
            </a:extLst>
          </a:blip>
          <a:stretch>
            <a:fillRect/>
          </a:stretch>
        </p:blipFill>
        <p:spPr>
          <a:xfrm>
            <a:off x="5016706" y="4142497"/>
            <a:ext cx="271541" cy="276105"/>
          </a:xfrm>
          <a:prstGeom prst="rect">
            <a:avLst/>
          </a:prstGeom>
        </p:spPr>
      </p:pic>
      <p:sp>
        <p:nvSpPr>
          <p:cNvPr id="26" name="Textfeld 25">
            <a:extLst>
              <a:ext uri="{FF2B5EF4-FFF2-40B4-BE49-F238E27FC236}">
                <a16:creationId xmlns:a16="http://schemas.microsoft.com/office/drawing/2014/main" id="{252EBADD-98F7-444E-A20D-1FF3BFED3DC3}"/>
              </a:ext>
            </a:extLst>
          </p:cNvPr>
          <p:cNvSpPr txBox="1"/>
          <p:nvPr/>
        </p:nvSpPr>
        <p:spPr>
          <a:xfrm>
            <a:off x="5262012" y="4130988"/>
            <a:ext cx="4488005" cy="307777"/>
          </a:xfrm>
          <a:prstGeom prst="rect">
            <a:avLst/>
          </a:prstGeom>
          <a:noFill/>
        </p:spPr>
        <p:txBody>
          <a:bodyPr wrap="square">
            <a:spAutoFit/>
          </a:bodyPr>
          <a:lstStyle/>
          <a:p>
            <a:r>
              <a:rPr lang="de-DE" sz="1400" b="1" dirty="0">
                <a:solidFill>
                  <a:schemeClr val="tx2"/>
                </a:solidFill>
                <a:latin typeface="Fago Pro" panose="02000506040000020004" pitchFamily="50" charset="0"/>
              </a:rPr>
              <a:t>Always referenced</a:t>
            </a:r>
            <a:endParaRPr lang="en-US" sz="1400" b="1" dirty="0"/>
          </a:p>
        </p:txBody>
      </p:sp>
      <p:sp>
        <p:nvSpPr>
          <p:cNvPr id="27" name="Textfeld 26">
            <a:extLst>
              <a:ext uri="{FF2B5EF4-FFF2-40B4-BE49-F238E27FC236}">
                <a16:creationId xmlns:a16="http://schemas.microsoft.com/office/drawing/2014/main" id="{6A608649-467A-4010-9C36-EA1B6465390B}"/>
              </a:ext>
            </a:extLst>
          </p:cNvPr>
          <p:cNvSpPr txBox="1"/>
          <p:nvPr/>
        </p:nvSpPr>
        <p:spPr>
          <a:xfrm>
            <a:off x="5262012" y="4375265"/>
            <a:ext cx="6478884" cy="307777"/>
          </a:xfrm>
          <a:prstGeom prst="rect">
            <a:avLst/>
          </a:prstGeom>
          <a:noFill/>
        </p:spPr>
        <p:txBody>
          <a:bodyPr wrap="square">
            <a:spAutoFit/>
          </a:bodyPr>
          <a:lstStyle/>
          <a:p>
            <a:r>
              <a:rPr lang="en-US" sz="1400" dirty="0">
                <a:solidFill>
                  <a:schemeClr val="tx2"/>
                </a:solidFill>
                <a:latin typeface="Fago Pro" panose="02000506040000020004" pitchFamily="50" charset="0"/>
              </a:rPr>
              <a:t>Both emergency stop and power failure due to integrated absolute encoder</a:t>
            </a:r>
          </a:p>
        </p:txBody>
      </p:sp>
      <p:pic>
        <p:nvPicPr>
          <p:cNvPr id="28" name="Grafik 27">
            <a:extLst>
              <a:ext uri="{FF2B5EF4-FFF2-40B4-BE49-F238E27FC236}">
                <a16:creationId xmlns:a16="http://schemas.microsoft.com/office/drawing/2014/main" id="{8DD61746-B021-44C6-AD2E-B3A84C1E9000}"/>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6612" b="91736" l="6723" r="94118">
                        <a14:foregroundMark x1="49580" y1="23140" x2="50420" y2="60331"/>
                        <a14:foregroundMark x1="54622" y1="90909" x2="45378" y2="91736"/>
                        <a14:foregroundMark x1="7563" y1="55372" x2="7563" y2="54545"/>
                        <a14:foregroundMark x1="90756" y1="54545" x2="90756" y2="43802"/>
                        <a14:foregroundMark x1="56303" y1="6612" x2="39496" y2="6612"/>
                        <a14:foregroundMark x1="94118" y1="47934" x2="94118" y2="52066"/>
                        <a14:foregroundMark x1="63866" y1="50413" x2="33613" y2="51240"/>
                        <a14:foregroundMark x1="45378" y1="30579" x2="42017" y2="66942"/>
                      </a14:backgroundRemoval>
                    </a14:imgEffect>
                  </a14:imgLayer>
                </a14:imgProps>
              </a:ext>
            </a:extLst>
          </a:blip>
          <a:stretch>
            <a:fillRect/>
          </a:stretch>
        </p:blipFill>
        <p:spPr>
          <a:xfrm>
            <a:off x="5016706" y="4777077"/>
            <a:ext cx="271541" cy="276105"/>
          </a:xfrm>
          <a:prstGeom prst="rect">
            <a:avLst/>
          </a:prstGeom>
        </p:spPr>
      </p:pic>
      <p:sp>
        <p:nvSpPr>
          <p:cNvPr id="29" name="Textfeld 28">
            <a:extLst>
              <a:ext uri="{FF2B5EF4-FFF2-40B4-BE49-F238E27FC236}">
                <a16:creationId xmlns:a16="http://schemas.microsoft.com/office/drawing/2014/main" id="{D88C05B3-375E-43A2-8FA6-53565643CDFA}"/>
              </a:ext>
            </a:extLst>
          </p:cNvPr>
          <p:cNvSpPr txBox="1"/>
          <p:nvPr/>
        </p:nvSpPr>
        <p:spPr>
          <a:xfrm>
            <a:off x="5262012" y="4765568"/>
            <a:ext cx="4488005" cy="307777"/>
          </a:xfrm>
          <a:prstGeom prst="rect">
            <a:avLst/>
          </a:prstGeom>
          <a:noFill/>
        </p:spPr>
        <p:txBody>
          <a:bodyPr wrap="square">
            <a:spAutoFit/>
          </a:bodyPr>
          <a:lstStyle/>
          <a:p>
            <a:r>
              <a:rPr lang="en-US" sz="1400" b="1" dirty="0">
                <a:solidFill>
                  <a:schemeClr val="tx2"/>
                </a:solidFill>
                <a:latin typeface="Fago Pro" panose="02000506040000020004" pitchFamily="50" charset="0"/>
              </a:rPr>
              <a:t>100% gripping force without start-up distance</a:t>
            </a:r>
            <a:endParaRPr lang="en-US" sz="1400" b="1" dirty="0"/>
          </a:p>
        </p:txBody>
      </p:sp>
      <p:sp>
        <p:nvSpPr>
          <p:cNvPr id="30" name="Textfeld 29">
            <a:extLst>
              <a:ext uri="{FF2B5EF4-FFF2-40B4-BE49-F238E27FC236}">
                <a16:creationId xmlns:a16="http://schemas.microsoft.com/office/drawing/2014/main" id="{44857136-035D-4835-A8B8-210EBD6B01FD}"/>
              </a:ext>
            </a:extLst>
          </p:cNvPr>
          <p:cNvSpPr txBox="1"/>
          <p:nvPr/>
        </p:nvSpPr>
        <p:spPr>
          <a:xfrm>
            <a:off x="5262012" y="5009845"/>
            <a:ext cx="5817830" cy="523220"/>
          </a:xfrm>
          <a:prstGeom prst="rect">
            <a:avLst/>
          </a:prstGeom>
          <a:noFill/>
        </p:spPr>
        <p:txBody>
          <a:bodyPr wrap="square">
            <a:spAutoFit/>
          </a:bodyPr>
          <a:lstStyle/>
          <a:p>
            <a:r>
              <a:rPr lang="en-US" sz="1400" dirty="0">
                <a:solidFill>
                  <a:schemeClr val="tx2"/>
                </a:solidFill>
                <a:latin typeface="Fago Pro" panose="02000506040000020004" pitchFamily="50" charset="0"/>
              </a:rPr>
              <a:t>with constant gripping force over the entire finger length due to integrated spur gear</a:t>
            </a:r>
          </a:p>
        </p:txBody>
      </p:sp>
      <p:pic>
        <p:nvPicPr>
          <p:cNvPr id="31" name="Grafik 30">
            <a:extLst>
              <a:ext uri="{FF2B5EF4-FFF2-40B4-BE49-F238E27FC236}">
                <a16:creationId xmlns:a16="http://schemas.microsoft.com/office/drawing/2014/main" id="{7CBA48C2-1C79-47CB-A61B-EF0FF3EE0FA2}"/>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6612" b="91736" l="6723" r="94118">
                        <a14:foregroundMark x1="49580" y1="23140" x2="50420" y2="60331"/>
                        <a14:foregroundMark x1="54622" y1="90909" x2="45378" y2="91736"/>
                        <a14:foregroundMark x1="7563" y1="55372" x2="7563" y2="54545"/>
                        <a14:foregroundMark x1="90756" y1="54545" x2="90756" y2="43802"/>
                        <a14:foregroundMark x1="56303" y1="6612" x2="39496" y2="6612"/>
                        <a14:foregroundMark x1="94118" y1="47934" x2="94118" y2="52066"/>
                        <a14:foregroundMark x1="63866" y1="50413" x2="33613" y2="51240"/>
                        <a14:foregroundMark x1="45378" y1="30579" x2="42017" y2="66942"/>
                      </a14:backgroundRemoval>
                    </a14:imgEffect>
                  </a14:imgLayer>
                </a14:imgProps>
              </a:ext>
            </a:extLst>
          </a:blip>
          <a:stretch>
            <a:fillRect/>
          </a:stretch>
        </p:blipFill>
        <p:spPr>
          <a:xfrm>
            <a:off x="5016706" y="5601849"/>
            <a:ext cx="271541" cy="276105"/>
          </a:xfrm>
          <a:prstGeom prst="rect">
            <a:avLst/>
          </a:prstGeom>
        </p:spPr>
      </p:pic>
      <p:sp>
        <p:nvSpPr>
          <p:cNvPr id="32" name="Textfeld 31">
            <a:extLst>
              <a:ext uri="{FF2B5EF4-FFF2-40B4-BE49-F238E27FC236}">
                <a16:creationId xmlns:a16="http://schemas.microsoft.com/office/drawing/2014/main" id="{9E390F6B-51BF-48FD-8E58-BF5F4EA62176}"/>
              </a:ext>
            </a:extLst>
          </p:cNvPr>
          <p:cNvSpPr txBox="1"/>
          <p:nvPr/>
        </p:nvSpPr>
        <p:spPr>
          <a:xfrm>
            <a:off x="5262012" y="5590340"/>
            <a:ext cx="4488005" cy="307777"/>
          </a:xfrm>
          <a:prstGeom prst="rect">
            <a:avLst/>
          </a:prstGeom>
          <a:noFill/>
        </p:spPr>
        <p:txBody>
          <a:bodyPr wrap="square">
            <a:spAutoFit/>
          </a:bodyPr>
          <a:lstStyle/>
          <a:p>
            <a:r>
              <a:rPr lang="en-US" sz="1400" b="1" dirty="0">
                <a:solidFill>
                  <a:schemeClr val="tx2"/>
                </a:solidFill>
                <a:latin typeface="Fago Pro" panose="02000506040000020004" pitchFamily="50" charset="0"/>
              </a:rPr>
              <a:t>Minimal integration effort</a:t>
            </a:r>
            <a:endParaRPr lang="en-US" sz="1400" b="1" dirty="0"/>
          </a:p>
        </p:txBody>
      </p:sp>
      <p:sp>
        <p:nvSpPr>
          <p:cNvPr id="33" name="Textfeld 32">
            <a:extLst>
              <a:ext uri="{FF2B5EF4-FFF2-40B4-BE49-F238E27FC236}">
                <a16:creationId xmlns:a16="http://schemas.microsoft.com/office/drawing/2014/main" id="{6E49BD00-289C-484E-A2BC-8BA25493FA29}"/>
              </a:ext>
            </a:extLst>
          </p:cNvPr>
          <p:cNvSpPr txBox="1"/>
          <p:nvPr/>
        </p:nvSpPr>
        <p:spPr>
          <a:xfrm>
            <a:off x="5262012" y="5821917"/>
            <a:ext cx="5817830" cy="738664"/>
          </a:xfrm>
          <a:prstGeom prst="rect">
            <a:avLst/>
          </a:prstGeom>
          <a:noFill/>
        </p:spPr>
        <p:txBody>
          <a:bodyPr wrap="square">
            <a:spAutoFit/>
          </a:bodyPr>
          <a:lstStyle/>
          <a:p>
            <a:r>
              <a:rPr lang="en-US" sz="1400" dirty="0">
                <a:solidFill>
                  <a:schemeClr val="tx2"/>
                </a:solidFill>
                <a:latin typeface="Fago Pro" panose="02000506040000020004" pitchFamily="50" charset="0"/>
              </a:rPr>
              <a:t>compatible with the leading manufacturers on the market due to a wide range of communication interfaces, as well as PLC function blocks and robot plug-ins</a:t>
            </a:r>
          </a:p>
        </p:txBody>
      </p:sp>
      <p:pic>
        <p:nvPicPr>
          <p:cNvPr id="34" name="Picture 4">
            <a:extLst>
              <a:ext uri="{FF2B5EF4-FFF2-40B4-BE49-F238E27FC236}">
                <a16:creationId xmlns:a16="http://schemas.microsoft.com/office/drawing/2014/main" id="{750C34F1-F2AD-445D-B244-C387C376A33B}"/>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2095" b="98762" l="3182" r="99545">
                        <a14:foregroundMark x1="65606" y1="14095" x2="37727" y2="19714"/>
                        <a14:foregroundMark x1="37727" y1="19714" x2="9697" y2="32857"/>
                        <a14:foregroundMark x1="9697" y1="32857" x2="9848" y2="84952"/>
                        <a14:foregroundMark x1="9848" y1="84952" x2="13485" y2="92000"/>
                        <a14:foregroundMark x1="13485" y1="92000" x2="15909" y2="60000"/>
                        <a14:foregroundMark x1="59394" y1="56571" x2="81061" y2="57429"/>
                        <a14:foregroundMark x1="85303" y1="55143" x2="83333" y2="84381"/>
                        <a14:foregroundMark x1="83333" y1="84381" x2="79697" y2="92286"/>
                        <a14:foregroundMark x1="79697" y1="92286" x2="78333" y2="93619"/>
                        <a14:foregroundMark x1="78333" y1="96286" x2="87273" y2="91619"/>
                        <a14:foregroundMark x1="21212" y1="98762" x2="22576" y2="98571"/>
                        <a14:foregroundMark x1="3182" y1="50000" x2="4545" y2="37524"/>
                        <a14:foregroundMark x1="4697" y1="33048" x2="7424" y2="9238"/>
                        <a14:foregroundMark x1="7424" y1="9238" x2="63939" y2="3238"/>
                        <a14:foregroundMark x1="63939" y1="3238" x2="77576" y2="5048"/>
                        <a14:foregroundMark x1="77576" y1="5048" x2="88636" y2="9143"/>
                        <a14:foregroundMark x1="88636" y1="9143" x2="94545" y2="22286"/>
                        <a14:foregroundMark x1="94545" y1="22286" x2="93182" y2="30762"/>
                        <a14:foregroundMark x1="93182" y1="30762" x2="93030" y2="30857"/>
                        <a14:foregroundMark x1="86818" y1="37143" x2="65000" y2="18762"/>
                        <a14:foregroundMark x1="84091" y1="6095" x2="42121" y2="5429"/>
                        <a14:foregroundMark x1="74697" y1="2190" x2="58030" y2="3238"/>
                        <a14:foregroundMark x1="38636" y1="59619" x2="38636" y2="59619"/>
                        <a14:foregroundMark x1="32273" y1="59714" x2="28939" y2="59810"/>
                        <a14:foregroundMark x1="24697" y1="60476" x2="31667" y2="59905"/>
                        <a14:foregroundMark x1="41364" y1="59333" x2="25000" y2="59429"/>
                        <a14:foregroundMark x1="39394" y1="59810" x2="33182" y2="59810"/>
                        <a14:foregroundMark x1="42727" y1="58952" x2="42121" y2="59524"/>
                        <a14:foregroundMark x1="59545" y1="62190" x2="68485" y2="61048"/>
                        <a14:foregroundMark x1="76667" y1="61238" x2="64848" y2="61524"/>
                        <a14:foregroundMark x1="64848" y1="61524" x2="64242" y2="61714"/>
                        <a14:foregroundMark x1="58030" y1="61333" x2="73939" y2="61619"/>
                        <a14:foregroundMark x1="67273" y1="62095" x2="67273" y2="62095"/>
                        <a14:foregroundMark x1="65455" y1="62286" x2="62727" y2="62571"/>
                        <a14:foregroundMark x1="68333" y1="62000" x2="72121" y2="61619"/>
                        <a14:foregroundMark x1="99545" y1="26381" x2="99545" y2="26381"/>
                        <a14:foregroundMark x1="56364" y1="61429" x2="56364" y2="61429"/>
                        <a14:foregroundMark x1="74697" y1="95810" x2="75606" y2="96000"/>
                        <a14:foregroundMark x1="73636" y1="96190" x2="72879" y2="96000"/>
                        <a14:foregroundMark x1="71515" y1="95810" x2="71515" y2="95810"/>
                        <a14:foregroundMark x1="84394" y1="96381" x2="84394" y2="96381"/>
                        <a14:foregroundMark x1="83939" y1="96857" x2="83939" y2="96857"/>
                        <a14:foregroundMark x1="11061" y1="96381" x2="11061" y2="96381"/>
                        <a14:foregroundMark x1="6970" y1="93810" x2="8030" y2="94190"/>
                        <a14:foregroundMark x1="8333" y1="94476" x2="13788" y2="98095"/>
                        <a14:foregroundMark x1="6667" y1="93619" x2="5303" y2="92476"/>
                        <a14:backgroundMark x1="74697" y1="95" x2="74697" y2="95"/>
                        <a14:backgroundMark x1="76061" y1="0" x2="76061" y2="0"/>
                        <a14:backgroundMark x1="77576" y1="0" x2="77576" y2="0"/>
                        <a14:backgroundMark x1="6970" y1="54762" x2="6970" y2="54762"/>
                      </a14:backgroundRemoval>
                    </a14:imgEffect>
                  </a14:imgLayer>
                </a14:imgProps>
              </a:ext>
              <a:ext uri="{28A0092B-C50C-407E-A947-70E740481C1C}">
                <a14:useLocalDpi xmlns:a14="http://schemas.microsoft.com/office/drawing/2010/main" val="0"/>
              </a:ext>
            </a:extLst>
          </a:blip>
          <a:srcRect/>
          <a:stretch>
            <a:fillRect/>
          </a:stretch>
        </p:blipFill>
        <p:spPr bwMode="auto">
          <a:xfrm>
            <a:off x="1529875" y="1940849"/>
            <a:ext cx="2370464" cy="3771788"/>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55683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D9EE688-90D5-49CD-8E03-C6B0B2E25916}"/>
              </a:ext>
            </a:extLst>
          </p:cNvPr>
          <p:cNvSpPr>
            <a:spLocks noGrp="1"/>
          </p:cNvSpPr>
          <p:nvPr>
            <p:ph type="title"/>
          </p:nvPr>
        </p:nvSpPr>
        <p:spPr/>
        <p:txBody>
          <a:bodyPr/>
          <a:lstStyle/>
          <a:p>
            <a:r>
              <a:rPr lang="en-US" dirty="0"/>
              <a:t>Flexible small parts gripper EGK</a:t>
            </a:r>
          </a:p>
        </p:txBody>
      </p:sp>
      <p:sp>
        <p:nvSpPr>
          <p:cNvPr id="3" name="Foliennummernplatzhalter 2">
            <a:extLst>
              <a:ext uri="{FF2B5EF4-FFF2-40B4-BE49-F238E27FC236}">
                <a16:creationId xmlns:a16="http://schemas.microsoft.com/office/drawing/2014/main" id="{B0496A47-7747-4D08-A750-4BF1CE5EEE3A}"/>
              </a:ext>
            </a:extLst>
          </p:cNvPr>
          <p:cNvSpPr>
            <a:spLocks noGrp="1"/>
          </p:cNvSpPr>
          <p:nvPr>
            <p:ph type="sldNum" sz="quarter" idx="10"/>
          </p:nvPr>
        </p:nvSpPr>
        <p:spPr/>
        <p:txBody>
          <a:bodyPr/>
          <a:lstStyle/>
          <a:p>
            <a:fld id="{73F7D4EC-FAF2-48D2-B8E5-457915FC50F3}" type="slidenum">
              <a:rPr lang="de-DE" smtClean="0"/>
              <a:pPr/>
              <a:t>22</a:t>
            </a:fld>
            <a:endParaRPr lang="de-DE" dirty="0"/>
          </a:p>
        </p:txBody>
      </p:sp>
      <p:sp>
        <p:nvSpPr>
          <p:cNvPr id="4" name="Textplatzhalter 3">
            <a:extLst>
              <a:ext uri="{FF2B5EF4-FFF2-40B4-BE49-F238E27FC236}">
                <a16:creationId xmlns:a16="http://schemas.microsoft.com/office/drawing/2014/main" id="{14476F84-A20C-4684-BB11-19CC0B82D61D}"/>
              </a:ext>
            </a:extLst>
          </p:cNvPr>
          <p:cNvSpPr>
            <a:spLocks noGrp="1"/>
          </p:cNvSpPr>
          <p:nvPr>
            <p:ph type="body" sz="quarter" idx="11"/>
          </p:nvPr>
        </p:nvSpPr>
        <p:spPr/>
        <p:txBody>
          <a:bodyPr/>
          <a:lstStyle/>
          <a:p>
            <a:r>
              <a:rPr lang="en-US" dirty="0"/>
              <a:t>Product Training EGU &amp; EGK</a:t>
            </a:r>
          </a:p>
          <a:p>
            <a:endParaRPr lang="en-US" dirty="0"/>
          </a:p>
        </p:txBody>
      </p:sp>
      <p:sp>
        <p:nvSpPr>
          <p:cNvPr id="9" name="Textfeld 8">
            <a:extLst>
              <a:ext uri="{FF2B5EF4-FFF2-40B4-BE49-F238E27FC236}">
                <a16:creationId xmlns:a16="http://schemas.microsoft.com/office/drawing/2014/main" id="{83E34528-3DE7-4703-83EF-69117497AAA6}"/>
              </a:ext>
            </a:extLst>
          </p:cNvPr>
          <p:cNvSpPr txBox="1"/>
          <p:nvPr/>
        </p:nvSpPr>
        <p:spPr>
          <a:xfrm>
            <a:off x="658814" y="1426036"/>
            <a:ext cx="4488005" cy="307777"/>
          </a:xfrm>
          <a:prstGeom prst="rect">
            <a:avLst/>
          </a:prstGeom>
          <a:noFill/>
        </p:spPr>
        <p:txBody>
          <a:bodyPr wrap="square">
            <a:spAutoFit/>
          </a:bodyPr>
          <a:lstStyle/>
          <a:p>
            <a:r>
              <a:rPr lang="de-DE" sz="1400" b="1" dirty="0">
                <a:solidFill>
                  <a:schemeClr val="tx2"/>
                </a:solidFill>
                <a:latin typeface="Fago Pro" panose="02000506040000020004" pitchFamily="50" charset="0"/>
              </a:rPr>
              <a:t>Product code</a:t>
            </a:r>
            <a:endParaRPr lang="en-US" sz="1400" b="1" dirty="0"/>
          </a:p>
        </p:txBody>
      </p:sp>
      <p:pic>
        <p:nvPicPr>
          <p:cNvPr id="10" name="Picture 4">
            <a:extLst>
              <a:ext uri="{FF2B5EF4-FFF2-40B4-BE49-F238E27FC236}">
                <a16:creationId xmlns:a16="http://schemas.microsoft.com/office/drawing/2014/main" id="{922BBBA8-04B2-480B-8E8B-F03E88FFA925}"/>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2095" b="98762" l="3182" r="99545">
                        <a14:foregroundMark x1="65606" y1="14095" x2="37727" y2="19714"/>
                        <a14:foregroundMark x1="37727" y1="19714" x2="9697" y2="32857"/>
                        <a14:foregroundMark x1="9697" y1="32857" x2="9848" y2="84952"/>
                        <a14:foregroundMark x1="9848" y1="84952" x2="13485" y2="92000"/>
                        <a14:foregroundMark x1="13485" y1="92000" x2="15909" y2="60000"/>
                        <a14:foregroundMark x1="59394" y1="56571" x2="81061" y2="57429"/>
                        <a14:foregroundMark x1="85303" y1="55143" x2="83333" y2="84381"/>
                        <a14:foregroundMark x1="83333" y1="84381" x2="79697" y2="92286"/>
                        <a14:foregroundMark x1="79697" y1="92286" x2="78333" y2="93619"/>
                        <a14:foregroundMark x1="78333" y1="96286" x2="87273" y2="91619"/>
                        <a14:foregroundMark x1="21212" y1="98762" x2="22576" y2="98571"/>
                        <a14:foregroundMark x1="3182" y1="50000" x2="4545" y2="37524"/>
                        <a14:foregroundMark x1="4697" y1="33048" x2="7424" y2="9238"/>
                        <a14:foregroundMark x1="7424" y1="9238" x2="63939" y2="3238"/>
                        <a14:foregroundMark x1="63939" y1="3238" x2="77576" y2="5048"/>
                        <a14:foregroundMark x1="77576" y1="5048" x2="88636" y2="9143"/>
                        <a14:foregroundMark x1="88636" y1="9143" x2="94545" y2="22286"/>
                        <a14:foregroundMark x1="94545" y1="22286" x2="93182" y2="30762"/>
                        <a14:foregroundMark x1="93182" y1="30762" x2="93030" y2="30857"/>
                        <a14:foregroundMark x1="86818" y1="37143" x2="65000" y2="18762"/>
                        <a14:foregroundMark x1="84091" y1="6095" x2="42121" y2="5429"/>
                        <a14:foregroundMark x1="74697" y1="2190" x2="58030" y2="3238"/>
                        <a14:foregroundMark x1="38636" y1="59619" x2="38636" y2="59619"/>
                        <a14:foregroundMark x1="32273" y1="59714" x2="28939" y2="59810"/>
                        <a14:foregroundMark x1="24697" y1="60476" x2="31667" y2="59905"/>
                        <a14:foregroundMark x1="41364" y1="59333" x2="25000" y2="59429"/>
                        <a14:foregroundMark x1="39394" y1="59810" x2="33182" y2="59810"/>
                        <a14:foregroundMark x1="42727" y1="58952" x2="42121" y2="59524"/>
                        <a14:foregroundMark x1="59545" y1="62190" x2="68485" y2="61048"/>
                        <a14:foregroundMark x1="76667" y1="61238" x2="64848" y2="61524"/>
                        <a14:foregroundMark x1="64848" y1="61524" x2="64242" y2="61714"/>
                        <a14:foregroundMark x1="58030" y1="61333" x2="73939" y2="61619"/>
                        <a14:foregroundMark x1="67273" y1="62095" x2="67273" y2="62095"/>
                        <a14:foregroundMark x1="65455" y1="62286" x2="62727" y2="62571"/>
                        <a14:foregroundMark x1="68333" y1="62000" x2="72121" y2="61619"/>
                        <a14:foregroundMark x1="99545" y1="26381" x2="99545" y2="26381"/>
                        <a14:foregroundMark x1="56364" y1="61429" x2="56364" y2="61429"/>
                        <a14:foregroundMark x1="74697" y1="95810" x2="75606" y2="96000"/>
                        <a14:foregroundMark x1="73636" y1="96190" x2="72879" y2="96000"/>
                        <a14:foregroundMark x1="71515" y1="95810" x2="71515" y2="95810"/>
                        <a14:foregroundMark x1="84394" y1="96381" x2="84394" y2="96381"/>
                        <a14:foregroundMark x1="83939" y1="96857" x2="83939" y2="96857"/>
                        <a14:foregroundMark x1="11061" y1="96381" x2="11061" y2="96381"/>
                        <a14:foregroundMark x1="6970" y1="93810" x2="8030" y2="94190"/>
                        <a14:foregroundMark x1="8333" y1="94476" x2="13788" y2="98095"/>
                        <a14:foregroundMark x1="6667" y1="93619" x2="5303" y2="92476"/>
                        <a14:backgroundMark x1="74697" y1="95" x2="74697" y2="95"/>
                        <a14:backgroundMark x1="76061" y1="0" x2="76061" y2="0"/>
                        <a14:backgroundMark x1="77576" y1="0" x2="77576" y2="0"/>
                        <a14:backgroundMark x1="6970" y1="54762" x2="6970" y2="54762"/>
                      </a14:backgroundRemoval>
                    </a14:imgEffect>
                  </a14:imgLayer>
                </a14:imgProps>
              </a:ext>
              <a:ext uri="{28A0092B-C50C-407E-A947-70E740481C1C}">
                <a14:useLocalDpi xmlns:a14="http://schemas.microsoft.com/office/drawing/2010/main" val="0"/>
              </a:ext>
            </a:extLst>
          </a:blip>
          <a:srcRect/>
          <a:stretch>
            <a:fillRect/>
          </a:stretch>
        </p:blipFill>
        <p:spPr bwMode="auto">
          <a:xfrm>
            <a:off x="9194023" y="2280238"/>
            <a:ext cx="1819594" cy="2895266"/>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nvGrpSpPr>
          <p:cNvPr id="15" name="Gruppieren 14">
            <a:extLst>
              <a:ext uri="{FF2B5EF4-FFF2-40B4-BE49-F238E27FC236}">
                <a16:creationId xmlns:a16="http://schemas.microsoft.com/office/drawing/2014/main" id="{F3ED3833-138D-446F-B472-72CD7F16BFE2}"/>
              </a:ext>
            </a:extLst>
          </p:cNvPr>
          <p:cNvGrpSpPr/>
          <p:nvPr/>
        </p:nvGrpSpPr>
        <p:grpSpPr>
          <a:xfrm>
            <a:off x="519285" y="1656826"/>
            <a:ext cx="8329280" cy="4727527"/>
            <a:chOff x="519285" y="1656826"/>
            <a:chExt cx="8329280" cy="4829699"/>
          </a:xfrm>
        </p:grpSpPr>
        <p:pic>
          <p:nvPicPr>
            <p:cNvPr id="13" name="Grafik 12">
              <a:extLst>
                <a:ext uri="{FF2B5EF4-FFF2-40B4-BE49-F238E27FC236}">
                  <a16:creationId xmlns:a16="http://schemas.microsoft.com/office/drawing/2014/main" id="{3B079034-D674-442A-BEF3-15FB2E2A135F}"/>
                </a:ext>
              </a:extLst>
            </p:cNvPr>
            <p:cNvPicPr>
              <a:picLocks noChangeAspect="1"/>
            </p:cNvPicPr>
            <p:nvPr/>
          </p:nvPicPr>
          <p:blipFill>
            <a:blip r:embed="rId4"/>
            <a:stretch>
              <a:fillRect/>
            </a:stretch>
          </p:blipFill>
          <p:spPr>
            <a:xfrm>
              <a:off x="519285" y="1743379"/>
              <a:ext cx="8329280" cy="4743146"/>
            </a:xfrm>
            <a:prstGeom prst="rect">
              <a:avLst/>
            </a:prstGeom>
          </p:spPr>
        </p:pic>
        <p:sp>
          <p:nvSpPr>
            <p:cNvPr id="11" name="Rechteck 10">
              <a:extLst>
                <a:ext uri="{FF2B5EF4-FFF2-40B4-BE49-F238E27FC236}">
                  <a16:creationId xmlns:a16="http://schemas.microsoft.com/office/drawing/2014/main" id="{68093493-DF72-40AB-A22D-142E84AB3AA6}"/>
                </a:ext>
              </a:extLst>
            </p:cNvPr>
            <p:cNvSpPr/>
            <p:nvPr/>
          </p:nvSpPr>
          <p:spPr>
            <a:xfrm>
              <a:off x="858544" y="2408254"/>
              <a:ext cx="1038225" cy="3077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hteck 13">
              <a:extLst>
                <a:ext uri="{FF2B5EF4-FFF2-40B4-BE49-F238E27FC236}">
                  <a16:creationId xmlns:a16="http://schemas.microsoft.com/office/drawing/2014/main" id="{24C264C8-C5E2-466A-AE0D-3A167EFF38FA}"/>
                </a:ext>
              </a:extLst>
            </p:cNvPr>
            <p:cNvSpPr/>
            <p:nvPr/>
          </p:nvSpPr>
          <p:spPr>
            <a:xfrm>
              <a:off x="5185797" y="1656826"/>
              <a:ext cx="1038225" cy="3077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972499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D43A1DC-F018-4434-8CFF-C8300089E224}"/>
              </a:ext>
            </a:extLst>
          </p:cNvPr>
          <p:cNvSpPr>
            <a:spLocks noGrp="1"/>
          </p:cNvSpPr>
          <p:nvPr>
            <p:ph type="title"/>
          </p:nvPr>
        </p:nvSpPr>
        <p:spPr/>
        <p:txBody>
          <a:bodyPr/>
          <a:lstStyle/>
          <a:p>
            <a:r>
              <a:rPr lang="en-US" dirty="0"/>
              <a:t>Flexible small parts gripper EGK</a:t>
            </a:r>
          </a:p>
        </p:txBody>
      </p:sp>
      <p:sp>
        <p:nvSpPr>
          <p:cNvPr id="3" name="Foliennummernplatzhalter 2">
            <a:extLst>
              <a:ext uri="{FF2B5EF4-FFF2-40B4-BE49-F238E27FC236}">
                <a16:creationId xmlns:a16="http://schemas.microsoft.com/office/drawing/2014/main" id="{01D159F7-B258-492B-8995-8DABF321A213}"/>
              </a:ext>
            </a:extLst>
          </p:cNvPr>
          <p:cNvSpPr>
            <a:spLocks noGrp="1"/>
          </p:cNvSpPr>
          <p:nvPr>
            <p:ph type="sldNum" sz="quarter" idx="10"/>
          </p:nvPr>
        </p:nvSpPr>
        <p:spPr/>
        <p:txBody>
          <a:bodyPr/>
          <a:lstStyle/>
          <a:p>
            <a:fld id="{73F7D4EC-FAF2-48D2-B8E5-457915FC50F3}" type="slidenum">
              <a:rPr lang="de-DE" smtClean="0"/>
              <a:pPr/>
              <a:t>23</a:t>
            </a:fld>
            <a:endParaRPr lang="de-DE" dirty="0"/>
          </a:p>
        </p:txBody>
      </p:sp>
      <p:sp>
        <p:nvSpPr>
          <p:cNvPr id="4" name="Textplatzhalter 3">
            <a:extLst>
              <a:ext uri="{FF2B5EF4-FFF2-40B4-BE49-F238E27FC236}">
                <a16:creationId xmlns:a16="http://schemas.microsoft.com/office/drawing/2014/main" id="{820BC44A-7E77-42CA-BADD-C09CA5E821D2}"/>
              </a:ext>
            </a:extLst>
          </p:cNvPr>
          <p:cNvSpPr>
            <a:spLocks noGrp="1"/>
          </p:cNvSpPr>
          <p:nvPr>
            <p:ph type="body" sz="quarter" idx="11"/>
          </p:nvPr>
        </p:nvSpPr>
        <p:spPr/>
        <p:txBody>
          <a:bodyPr/>
          <a:lstStyle/>
          <a:p>
            <a:r>
              <a:rPr lang="en-US" dirty="0"/>
              <a:t>Product Training EGU &amp; EGK</a:t>
            </a:r>
          </a:p>
          <a:p>
            <a:endParaRPr lang="en-US" dirty="0"/>
          </a:p>
        </p:txBody>
      </p:sp>
      <p:grpSp>
        <p:nvGrpSpPr>
          <p:cNvPr id="3077" name="Gruppieren 3076">
            <a:extLst>
              <a:ext uri="{FF2B5EF4-FFF2-40B4-BE49-F238E27FC236}">
                <a16:creationId xmlns:a16="http://schemas.microsoft.com/office/drawing/2014/main" id="{706526B4-01B1-4529-8ACB-4D1F5CB58E5E}"/>
              </a:ext>
            </a:extLst>
          </p:cNvPr>
          <p:cNvGrpSpPr/>
          <p:nvPr/>
        </p:nvGrpSpPr>
        <p:grpSpPr>
          <a:xfrm>
            <a:off x="6469202" y="1401118"/>
            <a:ext cx="5063984" cy="738664"/>
            <a:chOff x="6513588" y="1176910"/>
            <a:chExt cx="5063984" cy="738664"/>
          </a:xfrm>
        </p:grpSpPr>
        <p:sp>
          <p:nvSpPr>
            <p:cNvPr id="35" name="Textfeld 34">
              <a:extLst>
                <a:ext uri="{FF2B5EF4-FFF2-40B4-BE49-F238E27FC236}">
                  <a16:creationId xmlns:a16="http://schemas.microsoft.com/office/drawing/2014/main" id="{14198DF2-C7CD-4E00-925F-E6A5A859E755}"/>
                </a:ext>
              </a:extLst>
            </p:cNvPr>
            <p:cNvSpPr txBox="1"/>
            <p:nvPr/>
          </p:nvSpPr>
          <p:spPr>
            <a:xfrm>
              <a:off x="6641232" y="1176910"/>
              <a:ext cx="4936340" cy="738664"/>
            </a:xfrm>
            <a:prstGeom prst="rect">
              <a:avLst/>
            </a:prstGeom>
            <a:noFill/>
          </p:spPr>
          <p:txBody>
            <a:bodyPr wrap="square">
              <a:spAutoFit/>
            </a:bodyPr>
            <a:lstStyle/>
            <a:p>
              <a:r>
                <a:rPr lang="en-US" sz="1400" b="1" dirty="0">
                  <a:solidFill>
                    <a:schemeClr val="accent1"/>
                  </a:solidFill>
                </a:rPr>
                <a:t>Smooth profiled rail guidance</a:t>
              </a:r>
            </a:p>
            <a:p>
              <a:r>
                <a:rPr lang="en-US" sz="1400" dirty="0">
                  <a:solidFill>
                    <a:schemeClr val="accent1"/>
                  </a:solidFill>
                </a:rPr>
                <a:t>with stainless steel front seal and food-compliant lubrication and cover made from resistant polycarbonate.</a:t>
              </a:r>
            </a:p>
          </p:txBody>
        </p:sp>
        <p:pic>
          <p:nvPicPr>
            <p:cNvPr id="3076" name="Picture 4">
              <a:extLst>
                <a:ext uri="{FF2B5EF4-FFF2-40B4-BE49-F238E27FC236}">
                  <a16:creationId xmlns:a16="http://schemas.microsoft.com/office/drawing/2014/main" id="{289A2030-FBD1-43B0-8BEF-E2A03F21BC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13588" y="1231900"/>
              <a:ext cx="175736" cy="187452"/>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3075" name="Gruppieren 3074">
            <a:extLst>
              <a:ext uri="{FF2B5EF4-FFF2-40B4-BE49-F238E27FC236}">
                <a16:creationId xmlns:a16="http://schemas.microsoft.com/office/drawing/2014/main" id="{6CCD43E5-7446-4836-A6D9-53E970618F02}"/>
              </a:ext>
            </a:extLst>
          </p:cNvPr>
          <p:cNvGrpSpPr/>
          <p:nvPr/>
        </p:nvGrpSpPr>
        <p:grpSpPr>
          <a:xfrm>
            <a:off x="6469202" y="2233033"/>
            <a:ext cx="5470816" cy="738664"/>
            <a:chOff x="6516124" y="1958905"/>
            <a:chExt cx="5470816" cy="738664"/>
          </a:xfrm>
        </p:grpSpPr>
        <p:sp>
          <p:nvSpPr>
            <p:cNvPr id="37" name="Textfeld 36">
              <a:extLst>
                <a:ext uri="{FF2B5EF4-FFF2-40B4-BE49-F238E27FC236}">
                  <a16:creationId xmlns:a16="http://schemas.microsoft.com/office/drawing/2014/main" id="{FDDF821F-A12D-43B9-811A-DD28D4764343}"/>
                </a:ext>
              </a:extLst>
            </p:cNvPr>
            <p:cNvSpPr txBox="1"/>
            <p:nvPr/>
          </p:nvSpPr>
          <p:spPr>
            <a:xfrm>
              <a:off x="6641232" y="1958905"/>
              <a:ext cx="5345708" cy="738664"/>
            </a:xfrm>
            <a:prstGeom prst="rect">
              <a:avLst/>
            </a:prstGeom>
            <a:noFill/>
          </p:spPr>
          <p:txBody>
            <a:bodyPr wrap="square">
              <a:spAutoFit/>
            </a:bodyPr>
            <a:lstStyle/>
            <a:p>
              <a:r>
                <a:rPr lang="en-US" sz="1400" b="1" dirty="0">
                  <a:solidFill>
                    <a:schemeClr val="accent1"/>
                  </a:solidFill>
                </a:rPr>
                <a:t>Fully integrated and sealed control and power electronics</a:t>
              </a:r>
            </a:p>
            <a:p>
              <a:r>
                <a:rPr lang="en-US" sz="1400" dirty="0">
                  <a:solidFill>
                    <a:schemeClr val="accent1"/>
                  </a:solidFill>
                </a:rPr>
                <a:t>with status LEDs and M8 plug connectors for connecting the voltage supply and communication.</a:t>
              </a:r>
            </a:p>
          </p:txBody>
        </p:sp>
        <p:pic>
          <p:nvPicPr>
            <p:cNvPr id="3078" name="Picture 6">
              <a:extLst>
                <a:ext uri="{FF2B5EF4-FFF2-40B4-BE49-F238E27FC236}">
                  <a16:creationId xmlns:a16="http://schemas.microsoft.com/office/drawing/2014/main" id="{D30C2DFD-B250-491D-B420-8F19C2169C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16124" y="2028024"/>
              <a:ext cx="175736" cy="187452"/>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3073" name="Gruppieren 3072">
            <a:extLst>
              <a:ext uri="{FF2B5EF4-FFF2-40B4-BE49-F238E27FC236}">
                <a16:creationId xmlns:a16="http://schemas.microsoft.com/office/drawing/2014/main" id="{F8FFB103-D649-40EC-A7A8-6F17B96A9270}"/>
              </a:ext>
            </a:extLst>
          </p:cNvPr>
          <p:cNvGrpSpPr/>
          <p:nvPr/>
        </p:nvGrpSpPr>
        <p:grpSpPr>
          <a:xfrm>
            <a:off x="6475613" y="3045214"/>
            <a:ext cx="5684190" cy="738664"/>
            <a:chOff x="6519999" y="2743883"/>
            <a:chExt cx="5684190" cy="738664"/>
          </a:xfrm>
        </p:grpSpPr>
        <p:sp>
          <p:nvSpPr>
            <p:cNvPr id="38" name="Textfeld 37">
              <a:extLst>
                <a:ext uri="{FF2B5EF4-FFF2-40B4-BE49-F238E27FC236}">
                  <a16:creationId xmlns:a16="http://schemas.microsoft.com/office/drawing/2014/main" id="{92B3D10B-ACD9-48AD-B0E0-536DE7F67B7A}"/>
                </a:ext>
              </a:extLst>
            </p:cNvPr>
            <p:cNvSpPr txBox="1"/>
            <p:nvPr/>
          </p:nvSpPr>
          <p:spPr>
            <a:xfrm>
              <a:off x="6643952" y="2743883"/>
              <a:ext cx="5560237" cy="738664"/>
            </a:xfrm>
            <a:prstGeom prst="rect">
              <a:avLst/>
            </a:prstGeom>
            <a:noFill/>
          </p:spPr>
          <p:txBody>
            <a:bodyPr wrap="square">
              <a:spAutoFit/>
            </a:bodyPr>
            <a:lstStyle/>
            <a:p>
              <a:r>
                <a:rPr lang="en-US" sz="1400" b="1" dirty="0">
                  <a:solidFill>
                    <a:schemeClr val="accent1"/>
                  </a:solidFill>
                </a:rPr>
                <a:t>High-resolution, output-side absolute encoder</a:t>
              </a:r>
            </a:p>
            <a:p>
              <a:r>
                <a:rPr lang="en-US" sz="1400" dirty="0">
                  <a:solidFill>
                    <a:schemeClr val="accent1"/>
                  </a:solidFill>
                </a:rPr>
                <a:t>for precise positioning of the gripper jaws with permanent absolute position feedback.</a:t>
              </a:r>
            </a:p>
          </p:txBody>
        </p:sp>
        <p:pic>
          <p:nvPicPr>
            <p:cNvPr id="3080" name="Picture 8">
              <a:extLst>
                <a:ext uri="{FF2B5EF4-FFF2-40B4-BE49-F238E27FC236}">
                  <a16:creationId xmlns:a16="http://schemas.microsoft.com/office/drawing/2014/main" id="{7460F008-1D11-414A-9651-6F0B1CAF155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19999" y="2794982"/>
              <a:ext cx="175736" cy="187452"/>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3072" name="Gruppieren 3071">
            <a:extLst>
              <a:ext uri="{FF2B5EF4-FFF2-40B4-BE49-F238E27FC236}">
                <a16:creationId xmlns:a16="http://schemas.microsoft.com/office/drawing/2014/main" id="{656DC5DA-C8DF-4357-B2E6-9DBC9C9E6B52}"/>
              </a:ext>
            </a:extLst>
          </p:cNvPr>
          <p:cNvGrpSpPr/>
          <p:nvPr/>
        </p:nvGrpSpPr>
        <p:grpSpPr>
          <a:xfrm>
            <a:off x="6475613" y="3849483"/>
            <a:ext cx="5524818" cy="738664"/>
            <a:chOff x="6519999" y="3525258"/>
            <a:chExt cx="5524818" cy="738664"/>
          </a:xfrm>
        </p:grpSpPr>
        <p:sp>
          <p:nvSpPr>
            <p:cNvPr id="39" name="Textfeld 38">
              <a:extLst>
                <a:ext uri="{FF2B5EF4-FFF2-40B4-BE49-F238E27FC236}">
                  <a16:creationId xmlns:a16="http://schemas.microsoft.com/office/drawing/2014/main" id="{0E50DD11-8DDB-4B27-9CDF-D5060CE94511}"/>
                </a:ext>
              </a:extLst>
            </p:cNvPr>
            <p:cNvSpPr txBox="1"/>
            <p:nvPr/>
          </p:nvSpPr>
          <p:spPr>
            <a:xfrm>
              <a:off x="6641232" y="3525258"/>
              <a:ext cx="5403585" cy="738664"/>
            </a:xfrm>
            <a:prstGeom prst="rect">
              <a:avLst/>
            </a:prstGeom>
            <a:noFill/>
          </p:spPr>
          <p:txBody>
            <a:bodyPr wrap="square">
              <a:spAutoFit/>
            </a:bodyPr>
            <a:lstStyle/>
            <a:p>
              <a:r>
                <a:rPr lang="en-US" sz="1400" b="1" dirty="0">
                  <a:solidFill>
                    <a:schemeClr val="accent1"/>
                  </a:solidFill>
                </a:rPr>
                <a:t>Sealed drive train with spur gear and pinion/rack principle</a:t>
              </a:r>
            </a:p>
            <a:p>
              <a:r>
                <a:rPr lang="en-US" sz="1400" dirty="0">
                  <a:solidFill>
                    <a:schemeClr val="accent1"/>
                  </a:solidFill>
                </a:rPr>
                <a:t>for a constant acting gripping force over the entire finger length, without a minimum approach distance.</a:t>
              </a:r>
            </a:p>
          </p:txBody>
        </p:sp>
        <p:pic>
          <p:nvPicPr>
            <p:cNvPr id="3082" name="Picture 10">
              <a:extLst>
                <a:ext uri="{FF2B5EF4-FFF2-40B4-BE49-F238E27FC236}">
                  <a16:creationId xmlns:a16="http://schemas.microsoft.com/office/drawing/2014/main" id="{CB12ACEA-45D9-4518-B2C6-68DDAEC6BB1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19999" y="3579837"/>
              <a:ext cx="175736" cy="187452"/>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62" name="Gruppieren 61">
            <a:extLst>
              <a:ext uri="{FF2B5EF4-FFF2-40B4-BE49-F238E27FC236}">
                <a16:creationId xmlns:a16="http://schemas.microsoft.com/office/drawing/2014/main" id="{3DD4E012-DA20-4C96-9179-F8CC4A444AA2}"/>
              </a:ext>
            </a:extLst>
          </p:cNvPr>
          <p:cNvGrpSpPr/>
          <p:nvPr/>
        </p:nvGrpSpPr>
        <p:grpSpPr>
          <a:xfrm>
            <a:off x="6475613" y="5330938"/>
            <a:ext cx="5684190" cy="738664"/>
            <a:chOff x="6519999" y="4872196"/>
            <a:chExt cx="5684190" cy="738664"/>
          </a:xfrm>
        </p:grpSpPr>
        <p:sp>
          <p:nvSpPr>
            <p:cNvPr id="41" name="Textfeld 40">
              <a:extLst>
                <a:ext uri="{FF2B5EF4-FFF2-40B4-BE49-F238E27FC236}">
                  <a16:creationId xmlns:a16="http://schemas.microsoft.com/office/drawing/2014/main" id="{201AAA99-0210-4DA1-8C72-ACC5604B6DC8}"/>
                </a:ext>
              </a:extLst>
            </p:cNvPr>
            <p:cNvSpPr txBox="1"/>
            <p:nvPr/>
          </p:nvSpPr>
          <p:spPr>
            <a:xfrm>
              <a:off x="6643950" y="4872196"/>
              <a:ext cx="5560239" cy="738664"/>
            </a:xfrm>
            <a:prstGeom prst="rect">
              <a:avLst/>
            </a:prstGeom>
            <a:noFill/>
          </p:spPr>
          <p:txBody>
            <a:bodyPr wrap="square">
              <a:spAutoFit/>
            </a:bodyPr>
            <a:lstStyle/>
            <a:p>
              <a:r>
                <a:rPr lang="en-US" sz="1400" b="1" dirty="0">
                  <a:solidFill>
                    <a:schemeClr val="accent1"/>
                  </a:solidFill>
                </a:rPr>
                <a:t>Electromagnetic brake</a:t>
              </a:r>
            </a:p>
            <a:p>
              <a:r>
                <a:rPr lang="en-US" sz="1400" dirty="0">
                  <a:solidFill>
                    <a:schemeClr val="accent1"/>
                  </a:solidFill>
                </a:rPr>
                <a:t>with additional mechanism for maintaining gripping force and position during standstill or power failure.</a:t>
              </a:r>
            </a:p>
          </p:txBody>
        </p:sp>
        <p:pic>
          <p:nvPicPr>
            <p:cNvPr id="3086" name="Picture 14">
              <a:extLst>
                <a:ext uri="{FF2B5EF4-FFF2-40B4-BE49-F238E27FC236}">
                  <a16:creationId xmlns:a16="http://schemas.microsoft.com/office/drawing/2014/main" id="{EAE28458-15E3-48A3-80F3-1C9F0CA4DCB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19999" y="4933892"/>
              <a:ext cx="175736" cy="187452"/>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63" name="Gruppieren 62">
            <a:extLst>
              <a:ext uri="{FF2B5EF4-FFF2-40B4-BE49-F238E27FC236}">
                <a16:creationId xmlns:a16="http://schemas.microsoft.com/office/drawing/2014/main" id="{9AD91DAC-B3AD-4D14-9094-D61AECBC98F6}"/>
              </a:ext>
            </a:extLst>
          </p:cNvPr>
          <p:cNvGrpSpPr/>
          <p:nvPr/>
        </p:nvGrpSpPr>
        <p:grpSpPr>
          <a:xfrm>
            <a:off x="6475613" y="4711811"/>
            <a:ext cx="5277587" cy="523220"/>
            <a:chOff x="6525420" y="4306449"/>
            <a:chExt cx="5277587" cy="523220"/>
          </a:xfrm>
        </p:grpSpPr>
        <p:sp>
          <p:nvSpPr>
            <p:cNvPr id="40" name="Textfeld 39">
              <a:extLst>
                <a:ext uri="{FF2B5EF4-FFF2-40B4-BE49-F238E27FC236}">
                  <a16:creationId xmlns:a16="http://schemas.microsoft.com/office/drawing/2014/main" id="{5CD8B56F-363A-478E-865F-CFC9661C87EB}"/>
                </a:ext>
              </a:extLst>
            </p:cNvPr>
            <p:cNvSpPr txBox="1"/>
            <p:nvPr/>
          </p:nvSpPr>
          <p:spPr>
            <a:xfrm>
              <a:off x="6641232" y="4306449"/>
              <a:ext cx="5161775" cy="523220"/>
            </a:xfrm>
            <a:prstGeom prst="rect">
              <a:avLst/>
            </a:prstGeom>
            <a:noFill/>
          </p:spPr>
          <p:txBody>
            <a:bodyPr wrap="square">
              <a:spAutoFit/>
            </a:bodyPr>
            <a:lstStyle/>
            <a:p>
              <a:r>
                <a:rPr lang="en-US" sz="1400" b="1" dirty="0">
                  <a:solidFill>
                    <a:schemeClr val="accent1"/>
                  </a:solidFill>
                </a:rPr>
                <a:t>Brushless flat motor</a:t>
              </a:r>
            </a:p>
            <a:p>
              <a:r>
                <a:rPr lang="en-US" sz="1400" dirty="0">
                  <a:solidFill>
                    <a:schemeClr val="accent1"/>
                  </a:solidFill>
                </a:rPr>
                <a:t>for limited space and high torques due to external rotor.</a:t>
              </a:r>
            </a:p>
          </p:txBody>
        </p:sp>
        <p:pic>
          <p:nvPicPr>
            <p:cNvPr id="3084" name="Picture 12">
              <a:extLst>
                <a:ext uri="{FF2B5EF4-FFF2-40B4-BE49-F238E27FC236}">
                  <a16:creationId xmlns:a16="http://schemas.microsoft.com/office/drawing/2014/main" id="{423063D9-EDDD-4C3C-A22C-99CDC0840C9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525420" y="4357362"/>
              <a:ext cx="175736" cy="187452"/>
            </a:xfrm>
            <a:prstGeom prst="rect">
              <a:avLst/>
            </a:prstGeom>
            <a:noFill/>
            <a:extLst>
              <a:ext uri="{909E8E84-426E-40DD-AFC4-6F175D3DCCD1}">
                <a14:hiddenFill xmlns:a14="http://schemas.microsoft.com/office/drawing/2010/main">
                  <a:solidFill>
                    <a:srgbClr val="FFFFFF"/>
                  </a:solidFill>
                </a14:hiddenFill>
              </a:ext>
            </a:extLst>
          </p:spPr>
        </p:pic>
      </p:grpSp>
      <p:sp>
        <p:nvSpPr>
          <p:cNvPr id="76" name="Textfeld 75">
            <a:extLst>
              <a:ext uri="{FF2B5EF4-FFF2-40B4-BE49-F238E27FC236}">
                <a16:creationId xmlns:a16="http://schemas.microsoft.com/office/drawing/2014/main" id="{71779269-4C7C-4D83-898E-C4958BD4602F}"/>
              </a:ext>
            </a:extLst>
          </p:cNvPr>
          <p:cNvSpPr txBox="1"/>
          <p:nvPr/>
        </p:nvSpPr>
        <p:spPr>
          <a:xfrm>
            <a:off x="746682" y="5807992"/>
            <a:ext cx="5816799" cy="523220"/>
          </a:xfrm>
          <a:prstGeom prst="rect">
            <a:avLst/>
          </a:prstGeom>
          <a:noFill/>
        </p:spPr>
        <p:txBody>
          <a:bodyPr wrap="square">
            <a:spAutoFit/>
          </a:bodyPr>
          <a:lstStyle/>
          <a:p>
            <a:r>
              <a:rPr lang="en-US" sz="1400" dirty="0">
                <a:solidFill>
                  <a:schemeClr val="accent1"/>
                </a:solidFill>
              </a:rPr>
              <a:t>Picture: PROFINET version with gripping force maintenance</a:t>
            </a:r>
          </a:p>
          <a:p>
            <a:r>
              <a:rPr lang="en-US" sz="1400" dirty="0">
                <a:solidFill>
                  <a:schemeClr val="accent1"/>
                </a:solidFill>
              </a:rPr>
              <a:t>The yellow seals show the sealing surfaces of the gripper.</a:t>
            </a:r>
          </a:p>
        </p:txBody>
      </p:sp>
      <p:pic>
        <p:nvPicPr>
          <p:cNvPr id="5122" name="Picture 2">
            <a:extLst>
              <a:ext uri="{FF2B5EF4-FFF2-40B4-BE49-F238E27FC236}">
                <a16:creationId xmlns:a16="http://schemas.microsoft.com/office/drawing/2014/main" id="{86DD8296-FEDA-4186-869F-2931FADC405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126531" y="1493888"/>
            <a:ext cx="4418313" cy="40861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8623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6AC2A94-02FC-4203-B702-B027080B14EB}"/>
              </a:ext>
            </a:extLst>
          </p:cNvPr>
          <p:cNvSpPr>
            <a:spLocks noGrp="1"/>
          </p:cNvSpPr>
          <p:nvPr>
            <p:ph type="title"/>
          </p:nvPr>
        </p:nvSpPr>
        <p:spPr/>
        <p:txBody>
          <a:bodyPr/>
          <a:lstStyle/>
          <a:p>
            <a:r>
              <a:rPr lang="en-US" dirty="0"/>
              <a:t>Flexible small parts gripper EGK</a:t>
            </a:r>
          </a:p>
        </p:txBody>
      </p:sp>
      <p:sp>
        <p:nvSpPr>
          <p:cNvPr id="3" name="Foliennummernplatzhalter 2">
            <a:extLst>
              <a:ext uri="{FF2B5EF4-FFF2-40B4-BE49-F238E27FC236}">
                <a16:creationId xmlns:a16="http://schemas.microsoft.com/office/drawing/2014/main" id="{39E03910-C2D5-4917-9684-B47B4A9F80CF}"/>
              </a:ext>
            </a:extLst>
          </p:cNvPr>
          <p:cNvSpPr>
            <a:spLocks noGrp="1"/>
          </p:cNvSpPr>
          <p:nvPr>
            <p:ph type="sldNum" sz="quarter" idx="10"/>
          </p:nvPr>
        </p:nvSpPr>
        <p:spPr/>
        <p:txBody>
          <a:bodyPr/>
          <a:lstStyle/>
          <a:p>
            <a:fld id="{73F7D4EC-FAF2-48D2-B8E5-457915FC50F3}" type="slidenum">
              <a:rPr lang="de-DE" smtClean="0"/>
              <a:pPr/>
              <a:t>24</a:t>
            </a:fld>
            <a:endParaRPr lang="de-DE" dirty="0"/>
          </a:p>
        </p:txBody>
      </p:sp>
      <p:sp>
        <p:nvSpPr>
          <p:cNvPr id="4" name="Textplatzhalter 3">
            <a:extLst>
              <a:ext uri="{FF2B5EF4-FFF2-40B4-BE49-F238E27FC236}">
                <a16:creationId xmlns:a16="http://schemas.microsoft.com/office/drawing/2014/main" id="{237DE6CE-27DF-4D53-87AE-AFB98969EBA9}"/>
              </a:ext>
            </a:extLst>
          </p:cNvPr>
          <p:cNvSpPr>
            <a:spLocks noGrp="1"/>
          </p:cNvSpPr>
          <p:nvPr>
            <p:ph type="body" sz="quarter" idx="11"/>
          </p:nvPr>
        </p:nvSpPr>
        <p:spPr/>
        <p:txBody>
          <a:bodyPr/>
          <a:lstStyle/>
          <a:p>
            <a:r>
              <a:rPr lang="en-US" dirty="0"/>
              <a:t>Product Training EGU &amp; EGK</a:t>
            </a:r>
          </a:p>
          <a:p>
            <a:endParaRPr lang="en-US" dirty="0"/>
          </a:p>
        </p:txBody>
      </p:sp>
      <p:pic>
        <p:nvPicPr>
          <p:cNvPr id="6" name="Grafik 5">
            <a:extLst>
              <a:ext uri="{FF2B5EF4-FFF2-40B4-BE49-F238E27FC236}">
                <a16:creationId xmlns:a16="http://schemas.microsoft.com/office/drawing/2014/main" id="{CE0C471F-F040-4653-A7D6-23696F9998D3}"/>
              </a:ext>
            </a:extLst>
          </p:cNvPr>
          <p:cNvPicPr>
            <a:picLocks noChangeAspect="1"/>
          </p:cNvPicPr>
          <p:nvPr/>
        </p:nvPicPr>
        <p:blipFill>
          <a:blip r:embed="rId2"/>
          <a:stretch>
            <a:fillRect/>
          </a:stretch>
        </p:blipFill>
        <p:spPr>
          <a:xfrm>
            <a:off x="2377117" y="1687069"/>
            <a:ext cx="7437765" cy="4078577"/>
          </a:xfrm>
          <a:prstGeom prst="rect">
            <a:avLst/>
          </a:prstGeom>
        </p:spPr>
      </p:pic>
      <p:sp>
        <p:nvSpPr>
          <p:cNvPr id="7" name="Rechteck 6">
            <a:extLst>
              <a:ext uri="{FF2B5EF4-FFF2-40B4-BE49-F238E27FC236}">
                <a16:creationId xmlns:a16="http://schemas.microsoft.com/office/drawing/2014/main" id="{7FCE29DF-CFFD-425D-928C-13491190C6D7}"/>
              </a:ext>
            </a:extLst>
          </p:cNvPr>
          <p:cNvSpPr/>
          <p:nvPr/>
        </p:nvSpPr>
        <p:spPr>
          <a:xfrm>
            <a:off x="1775925" y="3473752"/>
            <a:ext cx="8640147" cy="5052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305915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6755BCC-8CEC-4ADE-82D9-F99E1F90B22C}"/>
              </a:ext>
            </a:extLst>
          </p:cNvPr>
          <p:cNvSpPr>
            <a:spLocks noGrp="1"/>
          </p:cNvSpPr>
          <p:nvPr>
            <p:ph type="title"/>
          </p:nvPr>
        </p:nvSpPr>
        <p:spPr/>
        <p:txBody>
          <a:bodyPr/>
          <a:lstStyle/>
          <a:p>
            <a:r>
              <a:rPr lang="de-DE" dirty="0"/>
              <a:t>Connectivity EGU</a:t>
            </a:r>
            <a:endParaRPr lang="en-US" dirty="0"/>
          </a:p>
        </p:txBody>
      </p:sp>
      <p:sp>
        <p:nvSpPr>
          <p:cNvPr id="3" name="Foliennummernplatzhalter 2">
            <a:extLst>
              <a:ext uri="{FF2B5EF4-FFF2-40B4-BE49-F238E27FC236}">
                <a16:creationId xmlns:a16="http://schemas.microsoft.com/office/drawing/2014/main" id="{FAA42E34-85B8-4C1C-B008-9143F55C3EFC}"/>
              </a:ext>
            </a:extLst>
          </p:cNvPr>
          <p:cNvSpPr>
            <a:spLocks noGrp="1"/>
          </p:cNvSpPr>
          <p:nvPr>
            <p:ph type="sldNum" sz="quarter" idx="10"/>
          </p:nvPr>
        </p:nvSpPr>
        <p:spPr/>
        <p:txBody>
          <a:bodyPr/>
          <a:lstStyle/>
          <a:p>
            <a:fld id="{73F7D4EC-FAF2-48D2-B8E5-457915FC50F3}" type="slidenum">
              <a:rPr lang="de-DE" smtClean="0"/>
              <a:pPr/>
              <a:t>25</a:t>
            </a:fld>
            <a:endParaRPr lang="de-DE" dirty="0"/>
          </a:p>
        </p:txBody>
      </p:sp>
      <p:sp>
        <p:nvSpPr>
          <p:cNvPr id="4" name="Textplatzhalter 3">
            <a:extLst>
              <a:ext uri="{FF2B5EF4-FFF2-40B4-BE49-F238E27FC236}">
                <a16:creationId xmlns:a16="http://schemas.microsoft.com/office/drawing/2014/main" id="{2E62C592-AFE3-450F-8AAF-EEF303CE7866}"/>
              </a:ext>
            </a:extLst>
          </p:cNvPr>
          <p:cNvSpPr>
            <a:spLocks noGrp="1"/>
          </p:cNvSpPr>
          <p:nvPr>
            <p:ph type="body" sz="quarter" idx="11"/>
          </p:nvPr>
        </p:nvSpPr>
        <p:spPr/>
        <p:txBody>
          <a:bodyPr/>
          <a:lstStyle/>
          <a:p>
            <a:r>
              <a:rPr lang="de-DE" dirty="0"/>
              <a:t>Product Training EGU &amp; EGK</a:t>
            </a:r>
            <a:endParaRPr lang="en-US" dirty="0"/>
          </a:p>
        </p:txBody>
      </p:sp>
      <p:grpSp>
        <p:nvGrpSpPr>
          <p:cNvPr id="9" name="Gruppieren 8">
            <a:extLst>
              <a:ext uri="{FF2B5EF4-FFF2-40B4-BE49-F238E27FC236}">
                <a16:creationId xmlns:a16="http://schemas.microsoft.com/office/drawing/2014/main" id="{10557747-D94E-4FC0-9096-FEA2B341C95E}"/>
              </a:ext>
            </a:extLst>
          </p:cNvPr>
          <p:cNvGrpSpPr>
            <a:grpSpLocks noChangeAspect="1"/>
          </p:cNvGrpSpPr>
          <p:nvPr/>
        </p:nvGrpSpPr>
        <p:grpSpPr>
          <a:xfrm>
            <a:off x="1269390" y="4935334"/>
            <a:ext cx="1275812" cy="795613"/>
            <a:chOff x="2896532" y="3044986"/>
            <a:chExt cx="963017" cy="600550"/>
          </a:xfrm>
        </p:grpSpPr>
        <p:sp>
          <p:nvSpPr>
            <p:cNvPr id="10" name="Rechteck 9">
              <a:extLst>
                <a:ext uri="{FF2B5EF4-FFF2-40B4-BE49-F238E27FC236}">
                  <a16:creationId xmlns:a16="http://schemas.microsoft.com/office/drawing/2014/main" id="{971FBD53-7AAF-4D04-AC9A-1CBCB36A5003}"/>
                </a:ext>
              </a:extLst>
            </p:cNvPr>
            <p:cNvSpPr/>
            <p:nvPr/>
          </p:nvSpPr>
          <p:spPr>
            <a:xfrm>
              <a:off x="2966380" y="3212031"/>
              <a:ext cx="841239" cy="25497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Grafik 10">
              <a:extLst>
                <a:ext uri="{FF2B5EF4-FFF2-40B4-BE49-F238E27FC236}">
                  <a16:creationId xmlns:a16="http://schemas.microsoft.com/office/drawing/2014/main" id="{3514C8F5-F278-4CEB-ABAC-05E9F7029AC3}"/>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9895" b="89895" l="9537" r="89902">
                          <a14:foregroundMark x1="9537" y1="46526" x2="9537" y2="46526"/>
                          <a14:foregroundMark x1="48527" y1="55368" x2="48527" y2="55368"/>
                          <a14:foregroundMark x1="53015" y1="54105" x2="53015" y2="54105"/>
                          <a14:foregroundMark x1="61711" y1="52421" x2="61711" y2="52421"/>
                          <a14:foregroundMark x1="73212" y1="51789" x2="73212" y2="51789"/>
                          <a14:foregroundMark x1="83871" y1="52211" x2="83871" y2="52211"/>
                          <a14:foregroundMark x1="81627" y1="32000" x2="81627" y2="32000"/>
                          <a14:foregroundMark x1="74053" y1="32000" x2="74053" y2="32000"/>
                          <a14:foregroundMark x1="85554" y1="32211" x2="85554" y2="32211"/>
                          <a14:backgroundMark x1="74895" y1="33263" x2="74895" y2="33263"/>
                          <a14:backgroundMark x1="61992" y1="46316" x2="61992" y2="46316"/>
                          <a14:backgroundMark x1="61431" y1="52632" x2="61431" y2="52632"/>
                          <a14:backgroundMark x1="36466" y1="40842" x2="36466" y2="40842"/>
                          <a14:backgroundMark x1="36325" y1="26947" x2="25386" y2="26105"/>
                          <a14:backgroundMark x1="35624" y1="63158" x2="27069" y2="71579"/>
                          <a14:backgroundMark x1="36606" y1="49684" x2="36606" y2="50316"/>
                          <a14:backgroundMark x1="37167" y1="47368" x2="37167" y2="47368"/>
                          <a14:backgroundMark x1="61431" y1="52000" x2="61431" y2="52000"/>
                        </a14:backgroundRemoval>
                      </a14:imgEffect>
                    </a14:imgLayer>
                  </a14:imgProps>
                </a:ext>
              </a:extLst>
            </a:blip>
            <a:stretch>
              <a:fillRect/>
            </a:stretch>
          </p:blipFill>
          <p:spPr>
            <a:xfrm>
              <a:off x="2896532" y="3044986"/>
              <a:ext cx="963017" cy="600550"/>
            </a:xfrm>
            <a:prstGeom prst="rect">
              <a:avLst/>
            </a:prstGeom>
          </p:spPr>
        </p:pic>
      </p:grpSp>
      <p:pic>
        <p:nvPicPr>
          <p:cNvPr id="12" name="Grafik 11">
            <a:extLst>
              <a:ext uri="{FF2B5EF4-FFF2-40B4-BE49-F238E27FC236}">
                <a16:creationId xmlns:a16="http://schemas.microsoft.com/office/drawing/2014/main" id="{326DFC34-B874-49E9-A425-39FDBB76E1C3}"/>
              </a:ext>
            </a:extLst>
          </p:cNvPr>
          <p:cNvPicPr>
            <a:picLocks noChangeAspect="1"/>
          </p:cNvPicPr>
          <p:nvPr/>
        </p:nvPicPr>
        <p:blipFill>
          <a:blip r:embed="rId4"/>
          <a:stretch>
            <a:fillRect/>
          </a:stretch>
        </p:blipFill>
        <p:spPr>
          <a:xfrm>
            <a:off x="1293312" y="4659177"/>
            <a:ext cx="1292329" cy="276157"/>
          </a:xfrm>
          <a:prstGeom prst="rect">
            <a:avLst/>
          </a:prstGeom>
        </p:spPr>
      </p:pic>
      <p:pic>
        <p:nvPicPr>
          <p:cNvPr id="13" name="Picture 8" descr="EtherCAT | NANOTEC">
            <a:extLst>
              <a:ext uri="{FF2B5EF4-FFF2-40B4-BE49-F238E27FC236}">
                <a16:creationId xmlns:a16="http://schemas.microsoft.com/office/drawing/2014/main" id="{62B54DCA-DF33-414C-8AAD-C84B018BBBC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45361" y="2458650"/>
            <a:ext cx="1414898" cy="360155"/>
          </a:xfrm>
          <a:prstGeom prst="rect">
            <a:avLst/>
          </a:prstGeom>
          <a:noFill/>
          <a:extLst>
            <a:ext uri="{909E8E84-426E-40DD-AFC4-6F175D3DCCD1}">
              <a14:hiddenFill xmlns:a14="http://schemas.microsoft.com/office/drawing/2010/main">
                <a:solidFill>
                  <a:srgbClr val="FFFFFF"/>
                </a:solidFill>
              </a14:hiddenFill>
            </a:ext>
          </a:extLst>
        </p:spPr>
      </p:pic>
      <p:grpSp>
        <p:nvGrpSpPr>
          <p:cNvPr id="14" name="Gruppieren 13">
            <a:extLst>
              <a:ext uri="{FF2B5EF4-FFF2-40B4-BE49-F238E27FC236}">
                <a16:creationId xmlns:a16="http://schemas.microsoft.com/office/drawing/2014/main" id="{B92633A6-1310-4132-AC0D-6F9EAC60FD8E}"/>
              </a:ext>
            </a:extLst>
          </p:cNvPr>
          <p:cNvGrpSpPr>
            <a:grpSpLocks noChangeAspect="1"/>
          </p:cNvGrpSpPr>
          <p:nvPr/>
        </p:nvGrpSpPr>
        <p:grpSpPr>
          <a:xfrm>
            <a:off x="1190718" y="2655629"/>
            <a:ext cx="1524184" cy="1020318"/>
            <a:chOff x="3527222" y="2555537"/>
            <a:chExt cx="1191655" cy="797717"/>
          </a:xfrm>
        </p:grpSpPr>
        <p:sp>
          <p:nvSpPr>
            <p:cNvPr id="15" name="Rechteck 14">
              <a:extLst>
                <a:ext uri="{FF2B5EF4-FFF2-40B4-BE49-F238E27FC236}">
                  <a16:creationId xmlns:a16="http://schemas.microsoft.com/office/drawing/2014/main" id="{39BD9710-F31E-4DA7-BB9F-F4E980D0B46C}"/>
                </a:ext>
              </a:extLst>
            </p:cNvPr>
            <p:cNvSpPr/>
            <p:nvPr/>
          </p:nvSpPr>
          <p:spPr>
            <a:xfrm>
              <a:off x="3527222" y="2796084"/>
              <a:ext cx="1191655" cy="27433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6" descr="Leistungsregelung - Ethernet IP - Gefran">
              <a:extLst>
                <a:ext uri="{FF2B5EF4-FFF2-40B4-BE49-F238E27FC236}">
                  <a16:creationId xmlns:a16="http://schemas.microsoft.com/office/drawing/2014/main" id="{8086D1B3-EEA1-4278-B098-18E009074A2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533133" y="2555537"/>
              <a:ext cx="1180514" cy="797717"/>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7" name="Gruppieren 16">
            <a:extLst>
              <a:ext uri="{FF2B5EF4-FFF2-40B4-BE49-F238E27FC236}">
                <a16:creationId xmlns:a16="http://schemas.microsoft.com/office/drawing/2014/main" id="{BE3007D2-E314-44CD-902F-A0900C9217CC}"/>
              </a:ext>
            </a:extLst>
          </p:cNvPr>
          <p:cNvGrpSpPr>
            <a:grpSpLocks noChangeAspect="1"/>
          </p:cNvGrpSpPr>
          <p:nvPr/>
        </p:nvGrpSpPr>
        <p:grpSpPr>
          <a:xfrm>
            <a:off x="1269390" y="1877726"/>
            <a:ext cx="1154725" cy="488281"/>
            <a:chOff x="1289305" y="2732042"/>
            <a:chExt cx="921586" cy="389697"/>
          </a:xfrm>
        </p:grpSpPr>
        <p:sp>
          <p:nvSpPr>
            <p:cNvPr id="18" name="Rechteck 17">
              <a:extLst>
                <a:ext uri="{FF2B5EF4-FFF2-40B4-BE49-F238E27FC236}">
                  <a16:creationId xmlns:a16="http://schemas.microsoft.com/office/drawing/2014/main" id="{029B9876-A7FA-45F7-B202-D6A21129BCFC}"/>
                </a:ext>
              </a:extLst>
            </p:cNvPr>
            <p:cNvSpPr/>
            <p:nvPr/>
          </p:nvSpPr>
          <p:spPr>
            <a:xfrm>
              <a:off x="1289305" y="2732042"/>
              <a:ext cx="921586" cy="3896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 name="Picture 4" descr="PROFINET">
              <a:extLst>
                <a:ext uri="{FF2B5EF4-FFF2-40B4-BE49-F238E27FC236}">
                  <a16:creationId xmlns:a16="http://schemas.microsoft.com/office/drawing/2014/main" id="{9380BD9E-4120-4A6B-B3E5-BC9A2184356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308397" y="2750807"/>
              <a:ext cx="873322" cy="345532"/>
            </a:xfrm>
            <a:prstGeom prst="rect">
              <a:avLst/>
            </a:prstGeom>
            <a:noFill/>
            <a:extLst>
              <a:ext uri="{909E8E84-426E-40DD-AFC4-6F175D3DCCD1}">
                <a14:hiddenFill xmlns:a14="http://schemas.microsoft.com/office/drawing/2010/main">
                  <a:solidFill>
                    <a:srgbClr val="FFFFFF"/>
                  </a:solidFill>
                </a14:hiddenFill>
              </a:ext>
            </a:extLst>
          </p:spPr>
        </p:pic>
      </p:grpSp>
      <p:pic>
        <p:nvPicPr>
          <p:cNvPr id="23" name="Picture 2">
            <a:extLst>
              <a:ext uri="{FF2B5EF4-FFF2-40B4-BE49-F238E27FC236}">
                <a16:creationId xmlns:a16="http://schemas.microsoft.com/office/drawing/2014/main" id="{275B99C2-F28A-4536-9294-2B6E7B15E881}"/>
              </a:ext>
            </a:extLst>
          </p:cNvPr>
          <p:cNvPicPr>
            <a:picLocks noChangeAspect="1" noChangeArrowheads="1"/>
          </p:cNvPicPr>
          <p:nvPr/>
        </p:nvPicPr>
        <p:blipFill>
          <a:blip r:embed="rId8">
            <a:extLst>
              <a:ext uri="{BEBA8EAE-BF5A-486C-A8C5-ECC9F3942E4B}">
                <a14:imgProps xmlns:a14="http://schemas.microsoft.com/office/drawing/2010/main">
                  <a14:imgLayer r:embed="rId9">
                    <a14:imgEffect>
                      <a14:backgroundRemoval t="336" b="98320" l="1611" r="98792">
                        <a14:foregroundMark x1="8591" y1="10190" x2="75973" y2="26316"/>
                        <a14:foregroundMark x1="67114" y1="25868" x2="49262" y2="31243"/>
                        <a14:foregroundMark x1="49262" y1="31243" x2="19329" y2="50056"/>
                        <a14:foregroundMark x1="19329" y1="50056" x2="12617" y2="84770"/>
                        <a14:foregroundMark x1="12617" y1="84770" x2="13557" y2="92609"/>
                        <a14:foregroundMark x1="13557" y1="92609" x2="20134" y2="95297"/>
                        <a14:foregroundMark x1="74228" y1="96081" x2="82282" y2="91377"/>
                        <a14:foregroundMark x1="71275" y1="94961" x2="71275" y2="94961"/>
                        <a14:foregroundMark x1="21611" y1="99328" x2="12617" y2="95521"/>
                        <a14:foregroundMark x1="12617" y1="95521" x2="12617" y2="95521"/>
                        <a14:foregroundMark x1="9664" y1="32027" x2="13557" y2="24524"/>
                        <a14:foregroundMark x1="13557" y1="24524" x2="25235" y2="14782"/>
                        <a14:foregroundMark x1="88322" y1="6271" x2="4698" y2="7727"/>
                        <a14:foregroundMark x1="4698" y1="7727" x2="1611" y2="16797"/>
                        <a14:foregroundMark x1="1611" y1="16797" x2="2953" y2="42777"/>
                        <a14:foregroundMark x1="12752" y1="5375" x2="30604" y2="5263"/>
                        <a14:foregroundMark x1="75839" y1="3359" x2="71141" y2="3807"/>
                        <a14:foregroundMark x1="81342" y1="3919" x2="86174" y2="39418"/>
                        <a14:foregroundMark x1="96242" y1="21725" x2="90604" y2="26316"/>
                        <a14:foregroundMark x1="97718" y1="23852" x2="97718" y2="23852"/>
                        <a14:foregroundMark x1="98926" y1="23628" x2="96644" y2="24860"/>
                        <a14:foregroundMark x1="76268" y1="1734" x2="65235" y2="1232"/>
                        <a14:foregroundMark x1="80000" y1="1904" x2="76882" y2="1762"/>
                        <a14:foregroundMark x1="65235" y1="1232" x2="65235" y2="1232"/>
                        <a14:foregroundMark x1="34094" y1="58343" x2="30067" y2="58679"/>
                        <a14:foregroundMark x1="24698" y1="59015" x2="21208" y2="59239"/>
                        <a14:foregroundMark x1="70336" y1="59462" x2="61745" y2="59910"/>
                        <a14:foregroundMark x1="61745" y1="59910" x2="59597" y2="58791"/>
                        <a14:foregroundMark x1="73020" y1="59239" x2="70738" y2="59351"/>
                        <a14:foregroundMark x1="9396" y1="94289" x2="13826" y2="98208"/>
                        <a14:foregroundMark x1="8591" y1="93617" x2="10067" y2="94289"/>
                        <a14:foregroundMark x1="75023" y1="514" x2="74094" y2="560"/>
                        <a14:foregroundMark x1="79463" y1="672" x2="79009" y2="638"/>
                        <a14:foregroundMark x1="79597" y1="560" x2="79060" y2="448"/>
                        <a14:foregroundMark x1="79195" y1="336" x2="79195" y2="336"/>
                        <a14:foregroundMark x1="79463" y1="336" x2="78779" y2="336"/>
                        <a14:foregroundMark x1="78792" y1="336" x2="79463" y2="448"/>
                        <a14:foregroundMark x1="79329" y1="560" x2="79329" y2="672"/>
                        <a14:foregroundMark x1="79463" y1="672" x2="78792" y2="448"/>
                        <a14:backgroundMark x1="72617" y1="112" x2="73695" y2="56"/>
                        <a14:backgroundMark x1="77315" y1="0" x2="74631" y2="0"/>
                        <a14:backgroundMark x1="78523" y1="0" x2="77181" y2="0"/>
                        <a14:backgroundMark x1="79463" y1="224" x2="79463" y2="224"/>
                      </a14:backgroundRemoval>
                    </a14:imgEffect>
                  </a14:imgLayer>
                </a14:imgProps>
              </a:ext>
              <a:ext uri="{28A0092B-C50C-407E-A947-70E740481C1C}">
                <a14:useLocalDpi xmlns:a14="http://schemas.microsoft.com/office/drawing/2010/main" val="0"/>
              </a:ext>
            </a:extLst>
          </a:blip>
          <a:srcRect/>
          <a:stretch>
            <a:fillRect/>
          </a:stretch>
        </p:blipFill>
        <p:spPr bwMode="auto">
          <a:xfrm>
            <a:off x="6925128" y="1687069"/>
            <a:ext cx="3433477" cy="4040052"/>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25" name="Grafik 24">
            <a:extLst>
              <a:ext uri="{FF2B5EF4-FFF2-40B4-BE49-F238E27FC236}">
                <a16:creationId xmlns:a16="http://schemas.microsoft.com/office/drawing/2014/main" id="{043757FD-C234-4096-8F8B-000A33331A55}"/>
              </a:ext>
            </a:extLst>
          </p:cNvPr>
          <p:cNvPicPr>
            <a:picLocks noChangeAspect="1"/>
          </p:cNvPicPr>
          <p:nvPr/>
        </p:nvPicPr>
        <p:blipFill>
          <a:blip r:embed="rId10"/>
          <a:stretch>
            <a:fillRect/>
          </a:stretch>
        </p:blipFill>
        <p:spPr>
          <a:xfrm>
            <a:off x="3363234" y="1488809"/>
            <a:ext cx="2304743" cy="2105228"/>
          </a:xfrm>
          <a:prstGeom prst="rect">
            <a:avLst/>
          </a:prstGeom>
        </p:spPr>
      </p:pic>
      <p:pic>
        <p:nvPicPr>
          <p:cNvPr id="27" name="Grafik 26">
            <a:extLst>
              <a:ext uri="{FF2B5EF4-FFF2-40B4-BE49-F238E27FC236}">
                <a16:creationId xmlns:a16="http://schemas.microsoft.com/office/drawing/2014/main" id="{348B75C4-1AA9-4993-B332-4C33DA2288BE}"/>
              </a:ext>
            </a:extLst>
          </p:cNvPr>
          <p:cNvPicPr>
            <a:picLocks noChangeAspect="1"/>
          </p:cNvPicPr>
          <p:nvPr/>
        </p:nvPicPr>
        <p:blipFill>
          <a:blip r:embed="rId11"/>
          <a:stretch>
            <a:fillRect/>
          </a:stretch>
        </p:blipFill>
        <p:spPr>
          <a:xfrm>
            <a:off x="3380230" y="4125581"/>
            <a:ext cx="2270750" cy="2105228"/>
          </a:xfrm>
          <a:prstGeom prst="rect">
            <a:avLst/>
          </a:prstGeom>
        </p:spPr>
      </p:pic>
      <p:pic>
        <p:nvPicPr>
          <p:cNvPr id="24" name="Grafik 23">
            <a:extLst>
              <a:ext uri="{FF2B5EF4-FFF2-40B4-BE49-F238E27FC236}">
                <a16:creationId xmlns:a16="http://schemas.microsoft.com/office/drawing/2014/main" id="{7DAE3807-AE0F-4F64-A3E1-3718321497ED}"/>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flipH="1">
            <a:off x="9386453" y="2085496"/>
            <a:ext cx="1426509" cy="1466617"/>
          </a:xfrm>
          <a:prstGeom prst="rect">
            <a:avLst/>
          </a:prstGeom>
        </p:spPr>
      </p:pic>
      <p:sp>
        <p:nvSpPr>
          <p:cNvPr id="28" name="Textfeld 27">
            <a:extLst>
              <a:ext uri="{FF2B5EF4-FFF2-40B4-BE49-F238E27FC236}">
                <a16:creationId xmlns:a16="http://schemas.microsoft.com/office/drawing/2014/main" id="{155E2482-C9D3-49D3-A2CD-4B94DA2AFA62}"/>
              </a:ext>
            </a:extLst>
          </p:cNvPr>
          <p:cNvSpPr txBox="1"/>
          <p:nvPr/>
        </p:nvSpPr>
        <p:spPr>
          <a:xfrm>
            <a:off x="3424939" y="3594037"/>
            <a:ext cx="2724151" cy="433894"/>
          </a:xfrm>
          <a:prstGeom prst="rect">
            <a:avLst/>
          </a:prstGeom>
          <a:noFill/>
        </p:spPr>
        <p:txBody>
          <a:bodyPr wrap="none" lIns="0" tIns="0" rIns="0" bIns="0" rtlCol="0">
            <a:noAutofit/>
          </a:bodyPr>
          <a:lstStyle/>
          <a:p>
            <a:pPr marR="0" algn="l" defTabSz="914400" rtl="0" eaLnBrk="1" fontAlgn="auto" latinLnBrk="0" hangingPunct="1">
              <a:lnSpc>
                <a:spcPct val="90000"/>
              </a:lnSpc>
              <a:spcBef>
                <a:spcPts val="300"/>
              </a:spcBef>
              <a:spcAft>
                <a:spcPts val="0"/>
              </a:spcAft>
              <a:buClr>
                <a:srgbClr val="009EE0"/>
              </a:buClr>
              <a:buSzTx/>
              <a:tabLst/>
            </a:pPr>
            <a:r>
              <a:rPr lang="de-DE" sz="1200" dirty="0">
                <a:solidFill>
                  <a:srgbClr val="003D6A"/>
                </a:solidFill>
              </a:rPr>
              <a:t>Power: M12 Male, L-coded, 4 Pin</a:t>
            </a:r>
            <a:br>
              <a:rPr lang="de-DE" sz="1200" dirty="0">
                <a:solidFill>
                  <a:srgbClr val="003D6A"/>
                </a:solidFill>
              </a:rPr>
            </a:br>
            <a:r>
              <a:rPr lang="de-DE" sz="1200" dirty="0">
                <a:solidFill>
                  <a:srgbClr val="003D6A"/>
                </a:solidFill>
              </a:rPr>
              <a:t>COM: M12 Female, D-coded, 4 Pin</a:t>
            </a:r>
            <a:endParaRPr kumimoji="0" lang="en-US" sz="1200" b="0" i="0" u="none" strike="noStrike" kern="1200" cap="none" spc="0" normalizeH="0" baseline="0" noProof="0" dirty="0">
              <a:ln>
                <a:noFill/>
              </a:ln>
              <a:solidFill>
                <a:srgbClr val="003D6A"/>
              </a:solidFill>
              <a:effectLst/>
              <a:uLnTx/>
              <a:uFillTx/>
              <a:ea typeface="+mn-ea"/>
              <a:cs typeface="+mn-cs"/>
            </a:endParaRPr>
          </a:p>
        </p:txBody>
      </p:sp>
      <p:sp>
        <p:nvSpPr>
          <p:cNvPr id="30" name="Textfeld 29">
            <a:extLst>
              <a:ext uri="{FF2B5EF4-FFF2-40B4-BE49-F238E27FC236}">
                <a16:creationId xmlns:a16="http://schemas.microsoft.com/office/drawing/2014/main" id="{5CF69D4A-F964-4345-8FE9-FCED59E1E066}"/>
              </a:ext>
            </a:extLst>
          </p:cNvPr>
          <p:cNvSpPr txBox="1"/>
          <p:nvPr/>
        </p:nvSpPr>
        <p:spPr>
          <a:xfrm>
            <a:off x="3380230" y="6270562"/>
            <a:ext cx="7002020" cy="433894"/>
          </a:xfrm>
          <a:prstGeom prst="rect">
            <a:avLst/>
          </a:prstGeom>
          <a:noFill/>
        </p:spPr>
        <p:txBody>
          <a:bodyPr wrap="none" lIns="0" tIns="0" rIns="0" bIns="0" rtlCol="0">
            <a:noAutofit/>
          </a:bodyPr>
          <a:lstStyle/>
          <a:p>
            <a:pPr>
              <a:lnSpc>
                <a:spcPct val="90000"/>
              </a:lnSpc>
              <a:spcBef>
                <a:spcPts val="300"/>
              </a:spcBef>
              <a:buClr>
                <a:srgbClr val="009EE0"/>
              </a:buClr>
            </a:pPr>
            <a:r>
              <a:rPr lang="de-DE" sz="1200" dirty="0">
                <a:solidFill>
                  <a:srgbClr val="003D6A"/>
                </a:solidFill>
              </a:rPr>
              <a:t>Power &amp; COM MB: M12 Male, A-coded, 4 Pin (Modbus RTU is only available for size 50 and 60 of EGU)</a:t>
            </a:r>
          </a:p>
          <a:p>
            <a:pPr marR="0" algn="l" defTabSz="914400" rtl="0" eaLnBrk="1" fontAlgn="auto" latinLnBrk="0" hangingPunct="1">
              <a:lnSpc>
                <a:spcPct val="90000"/>
              </a:lnSpc>
              <a:spcBef>
                <a:spcPts val="300"/>
              </a:spcBef>
              <a:spcAft>
                <a:spcPts val="0"/>
              </a:spcAft>
              <a:buClr>
                <a:srgbClr val="009EE0"/>
              </a:buClr>
              <a:buSzTx/>
              <a:tabLst/>
            </a:pPr>
            <a:r>
              <a:rPr lang="de-DE" sz="1200" dirty="0">
                <a:solidFill>
                  <a:srgbClr val="003D6A"/>
                </a:solidFill>
              </a:rPr>
              <a:t>Power &amp; COM IL: M12 Male, A-coded, 5 Pin</a:t>
            </a:r>
            <a:br>
              <a:rPr lang="de-DE" sz="1200" dirty="0">
                <a:solidFill>
                  <a:srgbClr val="003D6A"/>
                </a:solidFill>
              </a:rPr>
            </a:br>
            <a:endParaRPr kumimoji="0" lang="en-US" sz="1200" b="0" i="0" u="none" strike="noStrike" kern="1200" cap="none" spc="0" normalizeH="0" baseline="0" noProof="0" dirty="0">
              <a:ln>
                <a:noFill/>
              </a:ln>
              <a:solidFill>
                <a:srgbClr val="003D6A"/>
              </a:solidFill>
              <a:effectLst/>
              <a:uLnTx/>
              <a:uFillTx/>
              <a:ea typeface="+mn-ea"/>
              <a:cs typeface="+mn-cs"/>
            </a:endParaRPr>
          </a:p>
        </p:txBody>
      </p:sp>
    </p:spTree>
    <p:extLst>
      <p:ext uri="{BB962C8B-B14F-4D97-AF65-F5344CB8AC3E}">
        <p14:creationId xmlns:p14="http://schemas.microsoft.com/office/powerpoint/2010/main" val="38594105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6755BCC-8CEC-4ADE-82D9-F99E1F90B22C}"/>
              </a:ext>
            </a:extLst>
          </p:cNvPr>
          <p:cNvSpPr>
            <a:spLocks noGrp="1"/>
          </p:cNvSpPr>
          <p:nvPr>
            <p:ph type="title"/>
          </p:nvPr>
        </p:nvSpPr>
        <p:spPr/>
        <p:txBody>
          <a:bodyPr/>
          <a:lstStyle/>
          <a:p>
            <a:r>
              <a:rPr lang="de-DE" dirty="0"/>
              <a:t>Connectivity EGK</a:t>
            </a:r>
            <a:endParaRPr lang="en-US" dirty="0"/>
          </a:p>
        </p:txBody>
      </p:sp>
      <p:sp>
        <p:nvSpPr>
          <p:cNvPr id="3" name="Foliennummernplatzhalter 2">
            <a:extLst>
              <a:ext uri="{FF2B5EF4-FFF2-40B4-BE49-F238E27FC236}">
                <a16:creationId xmlns:a16="http://schemas.microsoft.com/office/drawing/2014/main" id="{FAA42E34-85B8-4C1C-B008-9143F55C3EFC}"/>
              </a:ext>
            </a:extLst>
          </p:cNvPr>
          <p:cNvSpPr>
            <a:spLocks noGrp="1"/>
          </p:cNvSpPr>
          <p:nvPr>
            <p:ph type="sldNum" sz="quarter" idx="10"/>
          </p:nvPr>
        </p:nvSpPr>
        <p:spPr/>
        <p:txBody>
          <a:bodyPr/>
          <a:lstStyle/>
          <a:p>
            <a:fld id="{73F7D4EC-FAF2-48D2-B8E5-457915FC50F3}" type="slidenum">
              <a:rPr lang="de-DE" smtClean="0"/>
              <a:pPr/>
              <a:t>26</a:t>
            </a:fld>
            <a:endParaRPr lang="de-DE" dirty="0"/>
          </a:p>
        </p:txBody>
      </p:sp>
      <p:sp>
        <p:nvSpPr>
          <p:cNvPr id="4" name="Textplatzhalter 3">
            <a:extLst>
              <a:ext uri="{FF2B5EF4-FFF2-40B4-BE49-F238E27FC236}">
                <a16:creationId xmlns:a16="http://schemas.microsoft.com/office/drawing/2014/main" id="{2E62C592-AFE3-450F-8AAF-EEF303CE7866}"/>
              </a:ext>
            </a:extLst>
          </p:cNvPr>
          <p:cNvSpPr>
            <a:spLocks noGrp="1"/>
          </p:cNvSpPr>
          <p:nvPr>
            <p:ph type="body" sz="quarter" idx="11"/>
          </p:nvPr>
        </p:nvSpPr>
        <p:spPr/>
        <p:txBody>
          <a:bodyPr/>
          <a:lstStyle/>
          <a:p>
            <a:r>
              <a:rPr lang="de-DE" dirty="0"/>
              <a:t>Product Training EGU &amp; EGK</a:t>
            </a:r>
            <a:endParaRPr lang="en-US" dirty="0"/>
          </a:p>
        </p:txBody>
      </p:sp>
      <p:grpSp>
        <p:nvGrpSpPr>
          <p:cNvPr id="9" name="Gruppieren 8">
            <a:extLst>
              <a:ext uri="{FF2B5EF4-FFF2-40B4-BE49-F238E27FC236}">
                <a16:creationId xmlns:a16="http://schemas.microsoft.com/office/drawing/2014/main" id="{10557747-D94E-4FC0-9096-FEA2B341C95E}"/>
              </a:ext>
            </a:extLst>
          </p:cNvPr>
          <p:cNvGrpSpPr>
            <a:grpSpLocks noChangeAspect="1"/>
          </p:cNvGrpSpPr>
          <p:nvPr/>
        </p:nvGrpSpPr>
        <p:grpSpPr>
          <a:xfrm>
            <a:off x="1269390" y="4935334"/>
            <a:ext cx="1275812" cy="795613"/>
            <a:chOff x="2896532" y="3044986"/>
            <a:chExt cx="963017" cy="600550"/>
          </a:xfrm>
        </p:grpSpPr>
        <p:sp>
          <p:nvSpPr>
            <p:cNvPr id="10" name="Rechteck 9">
              <a:extLst>
                <a:ext uri="{FF2B5EF4-FFF2-40B4-BE49-F238E27FC236}">
                  <a16:creationId xmlns:a16="http://schemas.microsoft.com/office/drawing/2014/main" id="{971FBD53-7AAF-4D04-AC9A-1CBCB36A5003}"/>
                </a:ext>
              </a:extLst>
            </p:cNvPr>
            <p:cNvSpPr/>
            <p:nvPr/>
          </p:nvSpPr>
          <p:spPr>
            <a:xfrm>
              <a:off x="2966380" y="3212031"/>
              <a:ext cx="841239" cy="25497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Grafik 10">
              <a:extLst>
                <a:ext uri="{FF2B5EF4-FFF2-40B4-BE49-F238E27FC236}">
                  <a16:creationId xmlns:a16="http://schemas.microsoft.com/office/drawing/2014/main" id="{3514C8F5-F278-4CEB-ABAC-05E9F7029AC3}"/>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9895" b="89895" l="9537" r="89902">
                          <a14:foregroundMark x1="9537" y1="46526" x2="9537" y2="46526"/>
                          <a14:foregroundMark x1="48527" y1="55368" x2="48527" y2="55368"/>
                          <a14:foregroundMark x1="53015" y1="54105" x2="53015" y2="54105"/>
                          <a14:foregroundMark x1="61711" y1="52421" x2="61711" y2="52421"/>
                          <a14:foregroundMark x1="73212" y1="51789" x2="73212" y2="51789"/>
                          <a14:foregroundMark x1="83871" y1="52211" x2="83871" y2="52211"/>
                          <a14:foregroundMark x1="81627" y1="32000" x2="81627" y2="32000"/>
                          <a14:foregroundMark x1="74053" y1="32000" x2="74053" y2="32000"/>
                          <a14:foregroundMark x1="85554" y1="32211" x2="85554" y2="32211"/>
                          <a14:backgroundMark x1="74895" y1="33263" x2="74895" y2="33263"/>
                          <a14:backgroundMark x1="61992" y1="46316" x2="61992" y2="46316"/>
                          <a14:backgroundMark x1="61431" y1="52632" x2="61431" y2="52632"/>
                          <a14:backgroundMark x1="36466" y1="40842" x2="36466" y2="40842"/>
                          <a14:backgroundMark x1="36325" y1="26947" x2="25386" y2="26105"/>
                          <a14:backgroundMark x1="35624" y1="63158" x2="27069" y2="71579"/>
                          <a14:backgroundMark x1="36606" y1="49684" x2="36606" y2="50316"/>
                          <a14:backgroundMark x1="37167" y1="47368" x2="37167" y2="47368"/>
                          <a14:backgroundMark x1="61431" y1="52000" x2="61431" y2="52000"/>
                        </a14:backgroundRemoval>
                      </a14:imgEffect>
                    </a14:imgLayer>
                  </a14:imgProps>
                </a:ext>
              </a:extLst>
            </a:blip>
            <a:stretch>
              <a:fillRect/>
            </a:stretch>
          </p:blipFill>
          <p:spPr>
            <a:xfrm>
              <a:off x="2896532" y="3044986"/>
              <a:ext cx="963017" cy="600550"/>
            </a:xfrm>
            <a:prstGeom prst="rect">
              <a:avLst/>
            </a:prstGeom>
          </p:spPr>
        </p:pic>
      </p:grpSp>
      <p:pic>
        <p:nvPicPr>
          <p:cNvPr id="12" name="Grafik 11">
            <a:extLst>
              <a:ext uri="{FF2B5EF4-FFF2-40B4-BE49-F238E27FC236}">
                <a16:creationId xmlns:a16="http://schemas.microsoft.com/office/drawing/2014/main" id="{326DFC34-B874-49E9-A425-39FDBB76E1C3}"/>
              </a:ext>
            </a:extLst>
          </p:cNvPr>
          <p:cNvPicPr>
            <a:picLocks noChangeAspect="1"/>
          </p:cNvPicPr>
          <p:nvPr/>
        </p:nvPicPr>
        <p:blipFill>
          <a:blip r:embed="rId4"/>
          <a:stretch>
            <a:fillRect/>
          </a:stretch>
        </p:blipFill>
        <p:spPr>
          <a:xfrm>
            <a:off x="1293312" y="4659177"/>
            <a:ext cx="1292329" cy="276157"/>
          </a:xfrm>
          <a:prstGeom prst="rect">
            <a:avLst/>
          </a:prstGeom>
        </p:spPr>
      </p:pic>
      <p:pic>
        <p:nvPicPr>
          <p:cNvPr id="13" name="Picture 8" descr="EtherCAT | NANOTEC">
            <a:extLst>
              <a:ext uri="{FF2B5EF4-FFF2-40B4-BE49-F238E27FC236}">
                <a16:creationId xmlns:a16="http://schemas.microsoft.com/office/drawing/2014/main" id="{62B54DCA-DF33-414C-8AAD-C84B018BBBC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45361" y="2458650"/>
            <a:ext cx="1414898" cy="360155"/>
          </a:xfrm>
          <a:prstGeom prst="rect">
            <a:avLst/>
          </a:prstGeom>
          <a:noFill/>
          <a:extLst>
            <a:ext uri="{909E8E84-426E-40DD-AFC4-6F175D3DCCD1}">
              <a14:hiddenFill xmlns:a14="http://schemas.microsoft.com/office/drawing/2010/main">
                <a:solidFill>
                  <a:srgbClr val="FFFFFF"/>
                </a:solidFill>
              </a14:hiddenFill>
            </a:ext>
          </a:extLst>
        </p:spPr>
      </p:pic>
      <p:grpSp>
        <p:nvGrpSpPr>
          <p:cNvPr id="14" name="Gruppieren 13">
            <a:extLst>
              <a:ext uri="{FF2B5EF4-FFF2-40B4-BE49-F238E27FC236}">
                <a16:creationId xmlns:a16="http://schemas.microsoft.com/office/drawing/2014/main" id="{B92633A6-1310-4132-AC0D-6F9EAC60FD8E}"/>
              </a:ext>
            </a:extLst>
          </p:cNvPr>
          <p:cNvGrpSpPr>
            <a:grpSpLocks noChangeAspect="1"/>
          </p:cNvGrpSpPr>
          <p:nvPr/>
        </p:nvGrpSpPr>
        <p:grpSpPr>
          <a:xfrm>
            <a:off x="1190718" y="2655629"/>
            <a:ext cx="1524184" cy="1020318"/>
            <a:chOff x="3527222" y="2555537"/>
            <a:chExt cx="1191655" cy="797717"/>
          </a:xfrm>
        </p:grpSpPr>
        <p:sp>
          <p:nvSpPr>
            <p:cNvPr id="15" name="Rechteck 14">
              <a:extLst>
                <a:ext uri="{FF2B5EF4-FFF2-40B4-BE49-F238E27FC236}">
                  <a16:creationId xmlns:a16="http://schemas.microsoft.com/office/drawing/2014/main" id="{39BD9710-F31E-4DA7-BB9F-F4E980D0B46C}"/>
                </a:ext>
              </a:extLst>
            </p:cNvPr>
            <p:cNvSpPr/>
            <p:nvPr/>
          </p:nvSpPr>
          <p:spPr>
            <a:xfrm>
              <a:off x="3527222" y="2796084"/>
              <a:ext cx="1191655" cy="27433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6" descr="Leistungsregelung - Ethernet IP - Gefran">
              <a:extLst>
                <a:ext uri="{FF2B5EF4-FFF2-40B4-BE49-F238E27FC236}">
                  <a16:creationId xmlns:a16="http://schemas.microsoft.com/office/drawing/2014/main" id="{8086D1B3-EEA1-4278-B098-18E009074A2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533133" y="2555537"/>
              <a:ext cx="1180514" cy="797717"/>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7" name="Gruppieren 16">
            <a:extLst>
              <a:ext uri="{FF2B5EF4-FFF2-40B4-BE49-F238E27FC236}">
                <a16:creationId xmlns:a16="http://schemas.microsoft.com/office/drawing/2014/main" id="{BE3007D2-E314-44CD-902F-A0900C9217CC}"/>
              </a:ext>
            </a:extLst>
          </p:cNvPr>
          <p:cNvGrpSpPr>
            <a:grpSpLocks noChangeAspect="1"/>
          </p:cNvGrpSpPr>
          <p:nvPr/>
        </p:nvGrpSpPr>
        <p:grpSpPr>
          <a:xfrm>
            <a:off x="1269390" y="1877726"/>
            <a:ext cx="1154725" cy="488281"/>
            <a:chOff x="1289305" y="2732042"/>
            <a:chExt cx="921586" cy="389697"/>
          </a:xfrm>
        </p:grpSpPr>
        <p:sp>
          <p:nvSpPr>
            <p:cNvPr id="18" name="Rechteck 17">
              <a:extLst>
                <a:ext uri="{FF2B5EF4-FFF2-40B4-BE49-F238E27FC236}">
                  <a16:creationId xmlns:a16="http://schemas.microsoft.com/office/drawing/2014/main" id="{029B9876-A7FA-45F7-B202-D6A21129BCFC}"/>
                </a:ext>
              </a:extLst>
            </p:cNvPr>
            <p:cNvSpPr/>
            <p:nvPr/>
          </p:nvSpPr>
          <p:spPr>
            <a:xfrm>
              <a:off x="1289305" y="2732042"/>
              <a:ext cx="921586" cy="3896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 name="Picture 4" descr="PROFINET">
              <a:extLst>
                <a:ext uri="{FF2B5EF4-FFF2-40B4-BE49-F238E27FC236}">
                  <a16:creationId xmlns:a16="http://schemas.microsoft.com/office/drawing/2014/main" id="{9380BD9E-4120-4A6B-B3E5-BC9A2184356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308397" y="2750807"/>
              <a:ext cx="873322" cy="345532"/>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6" name="Gruppieren 25">
            <a:extLst>
              <a:ext uri="{FF2B5EF4-FFF2-40B4-BE49-F238E27FC236}">
                <a16:creationId xmlns:a16="http://schemas.microsoft.com/office/drawing/2014/main" id="{C37CDE2C-22E7-4F09-A584-AA6ED3C0378C}"/>
              </a:ext>
            </a:extLst>
          </p:cNvPr>
          <p:cNvGrpSpPr>
            <a:grpSpLocks noChangeAspect="1"/>
          </p:cNvGrpSpPr>
          <p:nvPr/>
        </p:nvGrpSpPr>
        <p:grpSpPr>
          <a:xfrm>
            <a:off x="7822390" y="1877726"/>
            <a:ext cx="2582447" cy="3518365"/>
            <a:chOff x="7198529" y="1636044"/>
            <a:chExt cx="3206308" cy="4368323"/>
          </a:xfrm>
        </p:grpSpPr>
        <p:pic>
          <p:nvPicPr>
            <p:cNvPr id="29" name="Picture 4">
              <a:extLst>
                <a:ext uri="{FF2B5EF4-FFF2-40B4-BE49-F238E27FC236}">
                  <a16:creationId xmlns:a16="http://schemas.microsoft.com/office/drawing/2014/main" id="{0947D15A-0B1E-48D0-A103-64730FF90403}"/>
                </a:ext>
              </a:extLst>
            </p:cNvPr>
            <p:cNvPicPr>
              <a:picLocks noChangeAspect="1" noChangeArrowheads="1"/>
            </p:cNvPicPr>
            <p:nvPr/>
          </p:nvPicPr>
          <p:blipFill>
            <a:blip r:embed="rId8">
              <a:extLst>
                <a:ext uri="{BEBA8EAE-BF5A-486C-A8C5-ECC9F3942E4B}">
                  <a14:imgProps xmlns:a14="http://schemas.microsoft.com/office/drawing/2010/main">
                    <a14:imgLayer r:embed="rId9">
                      <a14:imgEffect>
                        <a14:backgroundRemoval t="2095" b="98762" l="3182" r="99545">
                          <a14:foregroundMark x1="65606" y1="14095" x2="37727" y2="19714"/>
                          <a14:foregroundMark x1="37727" y1="19714" x2="9697" y2="32857"/>
                          <a14:foregroundMark x1="9697" y1="32857" x2="9848" y2="84952"/>
                          <a14:foregroundMark x1="9848" y1="84952" x2="13485" y2="92000"/>
                          <a14:foregroundMark x1="13485" y1="92000" x2="15909" y2="60000"/>
                          <a14:foregroundMark x1="59394" y1="56571" x2="81061" y2="57429"/>
                          <a14:foregroundMark x1="85303" y1="55143" x2="83333" y2="84381"/>
                          <a14:foregroundMark x1="83333" y1="84381" x2="79697" y2="92286"/>
                          <a14:foregroundMark x1="79697" y1="92286" x2="78333" y2="93619"/>
                          <a14:foregroundMark x1="78333" y1="96286" x2="87273" y2="91619"/>
                          <a14:foregroundMark x1="21212" y1="98762" x2="22576" y2="98571"/>
                          <a14:foregroundMark x1="3182" y1="50000" x2="4545" y2="37524"/>
                          <a14:foregroundMark x1="4697" y1="33048" x2="7424" y2="9238"/>
                          <a14:foregroundMark x1="7424" y1="9238" x2="63939" y2="3238"/>
                          <a14:foregroundMark x1="63939" y1="3238" x2="77576" y2="5048"/>
                          <a14:foregroundMark x1="77576" y1="5048" x2="88636" y2="9143"/>
                          <a14:foregroundMark x1="88636" y1="9143" x2="94545" y2="22286"/>
                          <a14:foregroundMark x1="94545" y1="22286" x2="93182" y2="30762"/>
                          <a14:foregroundMark x1="93182" y1="30762" x2="93030" y2="30857"/>
                          <a14:foregroundMark x1="86818" y1="37143" x2="65000" y2="18762"/>
                          <a14:foregroundMark x1="84091" y1="6095" x2="42121" y2="5429"/>
                          <a14:foregroundMark x1="74697" y1="2190" x2="58030" y2="3238"/>
                          <a14:foregroundMark x1="38636" y1="59619" x2="38636" y2="59619"/>
                          <a14:foregroundMark x1="32273" y1="59714" x2="28939" y2="59810"/>
                          <a14:foregroundMark x1="24697" y1="60476" x2="31667" y2="59905"/>
                          <a14:foregroundMark x1="41364" y1="59333" x2="25000" y2="59429"/>
                          <a14:foregroundMark x1="39394" y1="59810" x2="33182" y2="59810"/>
                          <a14:foregroundMark x1="42727" y1="58952" x2="42121" y2="59524"/>
                          <a14:foregroundMark x1="59545" y1="62190" x2="68485" y2="61048"/>
                          <a14:foregroundMark x1="76667" y1="61238" x2="64848" y2="61524"/>
                          <a14:foregroundMark x1="64848" y1="61524" x2="64242" y2="61714"/>
                          <a14:foregroundMark x1="58030" y1="61333" x2="73939" y2="61619"/>
                          <a14:foregroundMark x1="67273" y1="62095" x2="67273" y2="62095"/>
                          <a14:foregroundMark x1="65455" y1="62286" x2="62727" y2="62571"/>
                          <a14:foregroundMark x1="68333" y1="62000" x2="72121" y2="61619"/>
                          <a14:foregroundMark x1="99545" y1="26381" x2="99545" y2="26381"/>
                          <a14:foregroundMark x1="56364" y1="61429" x2="56364" y2="61429"/>
                          <a14:foregroundMark x1="74697" y1="95810" x2="75606" y2="96000"/>
                          <a14:foregroundMark x1="73636" y1="96190" x2="72879" y2="96000"/>
                          <a14:foregroundMark x1="71515" y1="95810" x2="71515" y2="95810"/>
                          <a14:foregroundMark x1="84394" y1="96381" x2="84394" y2="96381"/>
                          <a14:foregroundMark x1="83939" y1="96857" x2="83939" y2="96857"/>
                          <a14:foregroundMark x1="11061" y1="96381" x2="11061" y2="96381"/>
                          <a14:foregroundMark x1="6970" y1="93810" x2="8030" y2="94190"/>
                          <a14:foregroundMark x1="8333" y1="94476" x2="13788" y2="98095"/>
                          <a14:foregroundMark x1="6667" y1="93619" x2="5303" y2="92476"/>
                          <a14:backgroundMark x1="74697" y1="95" x2="74697" y2="95"/>
                          <a14:backgroundMark x1="76061" y1="0" x2="76061" y2="0"/>
                          <a14:backgroundMark x1="77576" y1="0" x2="77576" y2="0"/>
                          <a14:backgroundMark x1="6970" y1="54762" x2="6970" y2="54762"/>
                        </a14:backgroundRemoval>
                      </a14:imgEffect>
                    </a14:imgLayer>
                  </a14:imgProps>
                </a:ext>
                <a:ext uri="{28A0092B-C50C-407E-A947-70E740481C1C}">
                  <a14:useLocalDpi xmlns:a14="http://schemas.microsoft.com/office/drawing/2010/main" val="0"/>
                </a:ext>
              </a:extLst>
            </a:blip>
            <a:srcRect/>
            <a:stretch>
              <a:fillRect/>
            </a:stretch>
          </p:blipFill>
          <p:spPr bwMode="auto">
            <a:xfrm>
              <a:off x="7198529" y="1636044"/>
              <a:ext cx="2745369" cy="4368323"/>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24" name="Grafik 23">
              <a:extLst>
                <a:ext uri="{FF2B5EF4-FFF2-40B4-BE49-F238E27FC236}">
                  <a16:creationId xmlns:a16="http://schemas.microsoft.com/office/drawing/2014/main" id="{7DAE3807-AE0F-4F64-A3E1-3718321497E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flipH="1">
              <a:off x="9237835" y="2202085"/>
              <a:ext cx="1167002" cy="1199814"/>
            </a:xfrm>
            <a:prstGeom prst="rect">
              <a:avLst/>
            </a:prstGeom>
          </p:spPr>
        </p:pic>
      </p:grpSp>
      <p:sp>
        <p:nvSpPr>
          <p:cNvPr id="28" name="Textfeld 27">
            <a:extLst>
              <a:ext uri="{FF2B5EF4-FFF2-40B4-BE49-F238E27FC236}">
                <a16:creationId xmlns:a16="http://schemas.microsoft.com/office/drawing/2014/main" id="{155E2482-C9D3-49D3-A2CD-4B94DA2AFA62}"/>
              </a:ext>
            </a:extLst>
          </p:cNvPr>
          <p:cNvSpPr txBox="1"/>
          <p:nvPr/>
        </p:nvSpPr>
        <p:spPr>
          <a:xfrm>
            <a:off x="3402817" y="3459000"/>
            <a:ext cx="2724151" cy="433894"/>
          </a:xfrm>
          <a:prstGeom prst="rect">
            <a:avLst/>
          </a:prstGeom>
          <a:noFill/>
        </p:spPr>
        <p:txBody>
          <a:bodyPr wrap="none" lIns="0" tIns="0" rIns="0" bIns="0" rtlCol="0">
            <a:noAutofit/>
          </a:bodyPr>
          <a:lstStyle/>
          <a:p>
            <a:pPr marR="0" algn="l" defTabSz="914400" rtl="0" eaLnBrk="1" fontAlgn="auto" latinLnBrk="0" hangingPunct="1">
              <a:lnSpc>
                <a:spcPct val="90000"/>
              </a:lnSpc>
              <a:spcBef>
                <a:spcPts val="300"/>
              </a:spcBef>
              <a:spcAft>
                <a:spcPts val="0"/>
              </a:spcAft>
              <a:buClr>
                <a:srgbClr val="009EE0"/>
              </a:buClr>
              <a:buSzTx/>
              <a:tabLst/>
            </a:pPr>
            <a:r>
              <a:rPr lang="de-DE" sz="1200" dirty="0">
                <a:solidFill>
                  <a:srgbClr val="003D6A"/>
                </a:solidFill>
              </a:rPr>
              <a:t>Power: M8 Male, A-coded, 4 Pin</a:t>
            </a:r>
            <a:br>
              <a:rPr lang="de-DE" sz="1200" dirty="0">
                <a:solidFill>
                  <a:srgbClr val="003D6A"/>
                </a:solidFill>
              </a:rPr>
            </a:br>
            <a:r>
              <a:rPr lang="de-DE" sz="1200" dirty="0">
                <a:solidFill>
                  <a:srgbClr val="003D6A"/>
                </a:solidFill>
              </a:rPr>
              <a:t>COM: M8 Female, D-coded, 4 Pin</a:t>
            </a:r>
            <a:endParaRPr kumimoji="0" lang="en-US" sz="1200" b="0" i="0" u="none" strike="noStrike" kern="1200" cap="none" spc="0" normalizeH="0" baseline="0" noProof="0" dirty="0">
              <a:ln>
                <a:noFill/>
              </a:ln>
              <a:solidFill>
                <a:srgbClr val="003D6A"/>
              </a:solidFill>
              <a:effectLst/>
              <a:uLnTx/>
              <a:uFillTx/>
              <a:ea typeface="+mn-ea"/>
              <a:cs typeface="+mn-cs"/>
            </a:endParaRPr>
          </a:p>
        </p:txBody>
      </p:sp>
      <p:sp>
        <p:nvSpPr>
          <p:cNvPr id="30" name="Textfeld 29">
            <a:extLst>
              <a:ext uri="{FF2B5EF4-FFF2-40B4-BE49-F238E27FC236}">
                <a16:creationId xmlns:a16="http://schemas.microsoft.com/office/drawing/2014/main" id="{5CF69D4A-F964-4345-8FE9-FCED59E1E066}"/>
              </a:ext>
            </a:extLst>
          </p:cNvPr>
          <p:cNvSpPr txBox="1"/>
          <p:nvPr/>
        </p:nvSpPr>
        <p:spPr>
          <a:xfrm>
            <a:off x="3402817" y="6002877"/>
            <a:ext cx="7002020" cy="433894"/>
          </a:xfrm>
          <a:prstGeom prst="rect">
            <a:avLst/>
          </a:prstGeom>
          <a:noFill/>
        </p:spPr>
        <p:txBody>
          <a:bodyPr wrap="none" lIns="0" tIns="0" rIns="0" bIns="0" rtlCol="0">
            <a:noAutofit/>
          </a:bodyPr>
          <a:lstStyle/>
          <a:p>
            <a:pPr>
              <a:lnSpc>
                <a:spcPct val="90000"/>
              </a:lnSpc>
              <a:spcBef>
                <a:spcPts val="300"/>
              </a:spcBef>
              <a:buClr>
                <a:srgbClr val="009EE0"/>
              </a:buClr>
            </a:pPr>
            <a:r>
              <a:rPr lang="de-DE" sz="1200" dirty="0">
                <a:solidFill>
                  <a:srgbClr val="003D6A"/>
                </a:solidFill>
              </a:rPr>
              <a:t>Power &amp; COM MB: M12 Male, A-coded, 4 Pin</a:t>
            </a:r>
          </a:p>
          <a:p>
            <a:pPr marR="0" algn="l" defTabSz="914400" rtl="0" eaLnBrk="1" fontAlgn="auto" latinLnBrk="0" hangingPunct="1">
              <a:lnSpc>
                <a:spcPct val="90000"/>
              </a:lnSpc>
              <a:spcBef>
                <a:spcPts val="300"/>
              </a:spcBef>
              <a:spcAft>
                <a:spcPts val="0"/>
              </a:spcAft>
              <a:buClr>
                <a:srgbClr val="009EE0"/>
              </a:buClr>
              <a:buSzTx/>
              <a:tabLst/>
            </a:pPr>
            <a:r>
              <a:rPr lang="de-DE" sz="1200" dirty="0">
                <a:solidFill>
                  <a:srgbClr val="003D6A"/>
                </a:solidFill>
              </a:rPr>
              <a:t>Power &amp; COM IL: M12 Male, A-coded, 5 Pin</a:t>
            </a:r>
            <a:br>
              <a:rPr lang="de-DE" sz="1200" dirty="0">
                <a:solidFill>
                  <a:srgbClr val="003D6A"/>
                </a:solidFill>
              </a:rPr>
            </a:br>
            <a:endParaRPr kumimoji="0" lang="en-US" sz="1200" b="0" i="0" u="none" strike="noStrike" kern="1200" cap="none" spc="0" normalizeH="0" baseline="0" noProof="0" dirty="0">
              <a:ln>
                <a:noFill/>
              </a:ln>
              <a:solidFill>
                <a:srgbClr val="003D6A"/>
              </a:solidFill>
              <a:effectLst/>
              <a:uLnTx/>
              <a:uFillTx/>
              <a:ea typeface="+mn-ea"/>
              <a:cs typeface="+mn-cs"/>
            </a:endParaRPr>
          </a:p>
        </p:txBody>
      </p:sp>
      <p:pic>
        <p:nvPicPr>
          <p:cNvPr id="20" name="Grafik 19">
            <a:extLst>
              <a:ext uri="{FF2B5EF4-FFF2-40B4-BE49-F238E27FC236}">
                <a16:creationId xmlns:a16="http://schemas.microsoft.com/office/drawing/2014/main" id="{4873E73D-D99F-4624-9901-5570AE313F30}"/>
              </a:ext>
            </a:extLst>
          </p:cNvPr>
          <p:cNvPicPr>
            <a:picLocks noChangeAspect="1"/>
          </p:cNvPicPr>
          <p:nvPr/>
        </p:nvPicPr>
        <p:blipFill>
          <a:blip r:embed="rId11"/>
          <a:stretch>
            <a:fillRect/>
          </a:stretch>
        </p:blipFill>
        <p:spPr>
          <a:xfrm>
            <a:off x="3236796" y="1533878"/>
            <a:ext cx="2488000" cy="1903427"/>
          </a:xfrm>
          <a:prstGeom prst="rect">
            <a:avLst/>
          </a:prstGeom>
        </p:spPr>
      </p:pic>
      <p:pic>
        <p:nvPicPr>
          <p:cNvPr id="22" name="Grafik 21">
            <a:extLst>
              <a:ext uri="{FF2B5EF4-FFF2-40B4-BE49-F238E27FC236}">
                <a16:creationId xmlns:a16="http://schemas.microsoft.com/office/drawing/2014/main" id="{84B2665B-8995-4F0D-9890-F5CEBF942262}"/>
              </a:ext>
            </a:extLst>
          </p:cNvPr>
          <p:cNvPicPr>
            <a:picLocks noChangeAspect="1"/>
          </p:cNvPicPr>
          <p:nvPr/>
        </p:nvPicPr>
        <p:blipFill>
          <a:blip r:embed="rId12"/>
          <a:stretch>
            <a:fillRect/>
          </a:stretch>
        </p:blipFill>
        <p:spPr>
          <a:xfrm>
            <a:off x="3236796" y="4076980"/>
            <a:ext cx="2488000" cy="1889536"/>
          </a:xfrm>
          <a:prstGeom prst="rect">
            <a:avLst/>
          </a:prstGeom>
        </p:spPr>
      </p:pic>
    </p:spTree>
    <p:extLst>
      <p:ext uri="{BB962C8B-B14F-4D97-AF65-F5344CB8AC3E}">
        <p14:creationId xmlns:p14="http://schemas.microsoft.com/office/powerpoint/2010/main" val="18396733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6755BCC-8CEC-4ADE-82D9-F99E1F90B22C}"/>
              </a:ext>
            </a:extLst>
          </p:cNvPr>
          <p:cNvSpPr>
            <a:spLocks noGrp="1"/>
          </p:cNvSpPr>
          <p:nvPr>
            <p:ph type="title"/>
          </p:nvPr>
        </p:nvSpPr>
        <p:spPr/>
        <p:txBody>
          <a:bodyPr/>
          <a:lstStyle/>
          <a:p>
            <a:r>
              <a:rPr lang="de-DE" dirty="0"/>
              <a:t>Connectivity EGU &amp; EGK</a:t>
            </a:r>
            <a:endParaRPr lang="en-US" dirty="0"/>
          </a:p>
        </p:txBody>
      </p:sp>
      <p:sp>
        <p:nvSpPr>
          <p:cNvPr id="3" name="Foliennummernplatzhalter 2">
            <a:extLst>
              <a:ext uri="{FF2B5EF4-FFF2-40B4-BE49-F238E27FC236}">
                <a16:creationId xmlns:a16="http://schemas.microsoft.com/office/drawing/2014/main" id="{FAA42E34-85B8-4C1C-B008-9143F55C3EFC}"/>
              </a:ext>
            </a:extLst>
          </p:cNvPr>
          <p:cNvSpPr>
            <a:spLocks noGrp="1"/>
          </p:cNvSpPr>
          <p:nvPr>
            <p:ph type="sldNum" sz="quarter" idx="10"/>
          </p:nvPr>
        </p:nvSpPr>
        <p:spPr/>
        <p:txBody>
          <a:bodyPr/>
          <a:lstStyle/>
          <a:p>
            <a:fld id="{73F7D4EC-FAF2-48D2-B8E5-457915FC50F3}" type="slidenum">
              <a:rPr lang="de-DE" smtClean="0"/>
              <a:pPr/>
              <a:t>27</a:t>
            </a:fld>
            <a:endParaRPr lang="de-DE" dirty="0"/>
          </a:p>
        </p:txBody>
      </p:sp>
      <p:sp>
        <p:nvSpPr>
          <p:cNvPr id="4" name="Textplatzhalter 3">
            <a:extLst>
              <a:ext uri="{FF2B5EF4-FFF2-40B4-BE49-F238E27FC236}">
                <a16:creationId xmlns:a16="http://schemas.microsoft.com/office/drawing/2014/main" id="{2E62C592-AFE3-450F-8AAF-EEF303CE7866}"/>
              </a:ext>
            </a:extLst>
          </p:cNvPr>
          <p:cNvSpPr>
            <a:spLocks noGrp="1"/>
          </p:cNvSpPr>
          <p:nvPr>
            <p:ph type="body" sz="quarter" idx="11"/>
          </p:nvPr>
        </p:nvSpPr>
        <p:spPr/>
        <p:txBody>
          <a:bodyPr/>
          <a:lstStyle/>
          <a:p>
            <a:r>
              <a:rPr lang="de-DE" dirty="0"/>
              <a:t>Product Training EGU &amp; EGK</a:t>
            </a:r>
            <a:endParaRPr lang="en-US" dirty="0"/>
          </a:p>
        </p:txBody>
      </p:sp>
      <p:pic>
        <p:nvPicPr>
          <p:cNvPr id="26" name="Picture 8" descr="EtherCAT | NANOTEC">
            <a:extLst>
              <a:ext uri="{FF2B5EF4-FFF2-40B4-BE49-F238E27FC236}">
                <a16:creationId xmlns:a16="http://schemas.microsoft.com/office/drawing/2014/main" id="{A23BCBD5-5E8B-42BF-A792-F4DB7E9CAAA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96012" y="1398524"/>
            <a:ext cx="1414898" cy="360155"/>
          </a:xfrm>
          <a:prstGeom prst="rect">
            <a:avLst/>
          </a:prstGeom>
          <a:noFill/>
          <a:extLst>
            <a:ext uri="{909E8E84-426E-40DD-AFC4-6F175D3DCCD1}">
              <a14:hiddenFill xmlns:a14="http://schemas.microsoft.com/office/drawing/2010/main">
                <a:solidFill>
                  <a:srgbClr val="FFFFFF"/>
                </a:solidFill>
              </a14:hiddenFill>
            </a:ext>
          </a:extLst>
        </p:spPr>
      </p:pic>
      <p:grpSp>
        <p:nvGrpSpPr>
          <p:cNvPr id="27" name="Gruppieren 26">
            <a:extLst>
              <a:ext uri="{FF2B5EF4-FFF2-40B4-BE49-F238E27FC236}">
                <a16:creationId xmlns:a16="http://schemas.microsoft.com/office/drawing/2014/main" id="{58FAF13F-482D-4477-84D9-B732E1C055B5}"/>
              </a:ext>
            </a:extLst>
          </p:cNvPr>
          <p:cNvGrpSpPr>
            <a:grpSpLocks noChangeAspect="1"/>
          </p:cNvGrpSpPr>
          <p:nvPr/>
        </p:nvGrpSpPr>
        <p:grpSpPr>
          <a:xfrm>
            <a:off x="7821681" y="1154558"/>
            <a:ext cx="1524184" cy="1020318"/>
            <a:chOff x="3527222" y="2555537"/>
            <a:chExt cx="1191655" cy="797717"/>
          </a:xfrm>
        </p:grpSpPr>
        <p:sp>
          <p:nvSpPr>
            <p:cNvPr id="31" name="Rechteck 30">
              <a:extLst>
                <a:ext uri="{FF2B5EF4-FFF2-40B4-BE49-F238E27FC236}">
                  <a16:creationId xmlns:a16="http://schemas.microsoft.com/office/drawing/2014/main" id="{7AA2F11D-D4C9-4107-8FDF-832C4A223F30}"/>
                </a:ext>
              </a:extLst>
            </p:cNvPr>
            <p:cNvSpPr/>
            <p:nvPr/>
          </p:nvSpPr>
          <p:spPr>
            <a:xfrm>
              <a:off x="3527222" y="2796084"/>
              <a:ext cx="1191655" cy="27433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2" name="Picture 6" descr="Leistungsregelung - Ethernet IP - Gefran">
              <a:extLst>
                <a:ext uri="{FF2B5EF4-FFF2-40B4-BE49-F238E27FC236}">
                  <a16:creationId xmlns:a16="http://schemas.microsoft.com/office/drawing/2014/main" id="{649E8C0C-3642-4C30-8855-A4BBD0CD38B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33133" y="2555537"/>
              <a:ext cx="1180514" cy="797717"/>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33" name="Gruppieren 32">
            <a:extLst>
              <a:ext uri="{FF2B5EF4-FFF2-40B4-BE49-F238E27FC236}">
                <a16:creationId xmlns:a16="http://schemas.microsoft.com/office/drawing/2014/main" id="{0E44E65B-EEE2-4913-80A9-2431E5150C0E}"/>
              </a:ext>
            </a:extLst>
          </p:cNvPr>
          <p:cNvGrpSpPr>
            <a:grpSpLocks noChangeAspect="1"/>
          </p:cNvGrpSpPr>
          <p:nvPr/>
        </p:nvGrpSpPr>
        <p:grpSpPr>
          <a:xfrm>
            <a:off x="4841265" y="1366579"/>
            <a:ext cx="1154725" cy="488281"/>
            <a:chOff x="1289305" y="2732042"/>
            <a:chExt cx="921586" cy="389697"/>
          </a:xfrm>
        </p:grpSpPr>
        <p:sp>
          <p:nvSpPr>
            <p:cNvPr id="34" name="Rechteck 33">
              <a:extLst>
                <a:ext uri="{FF2B5EF4-FFF2-40B4-BE49-F238E27FC236}">
                  <a16:creationId xmlns:a16="http://schemas.microsoft.com/office/drawing/2014/main" id="{009A2C63-D87D-4A90-A920-786B4967EF37}"/>
                </a:ext>
              </a:extLst>
            </p:cNvPr>
            <p:cNvSpPr/>
            <p:nvPr/>
          </p:nvSpPr>
          <p:spPr>
            <a:xfrm>
              <a:off x="1289305" y="2732042"/>
              <a:ext cx="921586" cy="3896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5" name="Picture 4" descr="PROFINET">
              <a:extLst>
                <a:ext uri="{FF2B5EF4-FFF2-40B4-BE49-F238E27FC236}">
                  <a16:creationId xmlns:a16="http://schemas.microsoft.com/office/drawing/2014/main" id="{5C2D00E1-F0D6-4642-8D34-4BC782DD40F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08397" y="2750807"/>
              <a:ext cx="873322" cy="345532"/>
            </a:xfrm>
            <a:prstGeom prst="rect">
              <a:avLst/>
            </a:prstGeom>
            <a:noFill/>
            <a:extLst>
              <a:ext uri="{909E8E84-426E-40DD-AFC4-6F175D3DCCD1}">
                <a14:hiddenFill xmlns:a14="http://schemas.microsoft.com/office/drawing/2010/main">
                  <a:solidFill>
                    <a:srgbClr val="FFFFFF"/>
                  </a:solidFill>
                </a14:hiddenFill>
              </a:ext>
            </a:extLst>
          </p:spPr>
        </p:pic>
      </p:grpSp>
      <p:sp>
        <p:nvSpPr>
          <p:cNvPr id="36" name="Textfeld 35">
            <a:extLst>
              <a:ext uri="{FF2B5EF4-FFF2-40B4-BE49-F238E27FC236}">
                <a16:creationId xmlns:a16="http://schemas.microsoft.com/office/drawing/2014/main" id="{1C6FDFA1-A86F-4DE1-8246-9C27EC702AA5}"/>
              </a:ext>
            </a:extLst>
          </p:cNvPr>
          <p:cNvSpPr txBox="1"/>
          <p:nvPr/>
        </p:nvSpPr>
        <p:spPr>
          <a:xfrm>
            <a:off x="658814" y="1560637"/>
            <a:ext cx="5018086" cy="338554"/>
          </a:xfrm>
          <a:prstGeom prst="rect">
            <a:avLst/>
          </a:prstGeom>
          <a:noFill/>
        </p:spPr>
        <p:txBody>
          <a:bodyPr wrap="square">
            <a:spAutoFit/>
          </a:bodyPr>
          <a:lstStyle/>
          <a:p>
            <a:r>
              <a:rPr lang="de-DE" sz="1600" dirty="0">
                <a:solidFill>
                  <a:schemeClr val="tx2"/>
                </a:solidFill>
                <a:latin typeface="Fago Pro" panose="02000506040000020004" pitchFamily="50" charset="0"/>
              </a:rPr>
              <a:t>Industrial Ethernet: Connection diagram</a:t>
            </a:r>
            <a:endParaRPr lang="en-US" sz="1600" dirty="0"/>
          </a:p>
        </p:txBody>
      </p:sp>
      <p:pic>
        <p:nvPicPr>
          <p:cNvPr id="6" name="Grafik 5">
            <a:extLst>
              <a:ext uri="{FF2B5EF4-FFF2-40B4-BE49-F238E27FC236}">
                <a16:creationId xmlns:a16="http://schemas.microsoft.com/office/drawing/2014/main" id="{83287C6A-8038-4FD8-9440-F12E40454ABA}"/>
              </a:ext>
            </a:extLst>
          </p:cNvPr>
          <p:cNvPicPr>
            <a:picLocks noChangeAspect="1"/>
          </p:cNvPicPr>
          <p:nvPr/>
        </p:nvPicPr>
        <p:blipFill>
          <a:blip r:embed="rId5"/>
          <a:stretch>
            <a:fillRect/>
          </a:stretch>
        </p:blipFill>
        <p:spPr>
          <a:xfrm>
            <a:off x="715944" y="2048918"/>
            <a:ext cx="8996817" cy="4403594"/>
          </a:xfrm>
          <a:prstGeom prst="rect">
            <a:avLst/>
          </a:prstGeom>
        </p:spPr>
      </p:pic>
    </p:spTree>
    <p:extLst>
      <p:ext uri="{BB962C8B-B14F-4D97-AF65-F5344CB8AC3E}">
        <p14:creationId xmlns:p14="http://schemas.microsoft.com/office/powerpoint/2010/main" val="27767802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6755BCC-8CEC-4ADE-82D9-F99E1F90B22C}"/>
              </a:ext>
            </a:extLst>
          </p:cNvPr>
          <p:cNvSpPr>
            <a:spLocks noGrp="1"/>
          </p:cNvSpPr>
          <p:nvPr>
            <p:ph type="title"/>
          </p:nvPr>
        </p:nvSpPr>
        <p:spPr/>
        <p:txBody>
          <a:bodyPr/>
          <a:lstStyle/>
          <a:p>
            <a:r>
              <a:rPr lang="de-DE" dirty="0"/>
              <a:t>Connectivity EGU &amp; EGK</a:t>
            </a:r>
            <a:endParaRPr lang="en-US" dirty="0"/>
          </a:p>
        </p:txBody>
      </p:sp>
      <p:sp>
        <p:nvSpPr>
          <p:cNvPr id="3" name="Foliennummernplatzhalter 2">
            <a:extLst>
              <a:ext uri="{FF2B5EF4-FFF2-40B4-BE49-F238E27FC236}">
                <a16:creationId xmlns:a16="http://schemas.microsoft.com/office/drawing/2014/main" id="{FAA42E34-85B8-4C1C-B008-9143F55C3EFC}"/>
              </a:ext>
            </a:extLst>
          </p:cNvPr>
          <p:cNvSpPr>
            <a:spLocks noGrp="1"/>
          </p:cNvSpPr>
          <p:nvPr>
            <p:ph type="sldNum" sz="quarter" idx="10"/>
          </p:nvPr>
        </p:nvSpPr>
        <p:spPr/>
        <p:txBody>
          <a:bodyPr/>
          <a:lstStyle/>
          <a:p>
            <a:fld id="{73F7D4EC-FAF2-48D2-B8E5-457915FC50F3}" type="slidenum">
              <a:rPr lang="de-DE" smtClean="0"/>
              <a:pPr/>
              <a:t>28</a:t>
            </a:fld>
            <a:endParaRPr lang="de-DE" dirty="0"/>
          </a:p>
        </p:txBody>
      </p:sp>
      <p:sp>
        <p:nvSpPr>
          <p:cNvPr id="4" name="Textplatzhalter 3">
            <a:extLst>
              <a:ext uri="{FF2B5EF4-FFF2-40B4-BE49-F238E27FC236}">
                <a16:creationId xmlns:a16="http://schemas.microsoft.com/office/drawing/2014/main" id="{2E62C592-AFE3-450F-8AAF-EEF303CE7866}"/>
              </a:ext>
            </a:extLst>
          </p:cNvPr>
          <p:cNvSpPr>
            <a:spLocks noGrp="1"/>
          </p:cNvSpPr>
          <p:nvPr>
            <p:ph type="body" sz="quarter" idx="11"/>
          </p:nvPr>
        </p:nvSpPr>
        <p:spPr/>
        <p:txBody>
          <a:bodyPr/>
          <a:lstStyle/>
          <a:p>
            <a:r>
              <a:rPr lang="de-DE" dirty="0"/>
              <a:t>Product Training EGU &amp; EGK</a:t>
            </a:r>
            <a:endParaRPr lang="en-US" dirty="0"/>
          </a:p>
        </p:txBody>
      </p:sp>
      <p:sp>
        <p:nvSpPr>
          <p:cNvPr id="36" name="Textfeld 35">
            <a:extLst>
              <a:ext uri="{FF2B5EF4-FFF2-40B4-BE49-F238E27FC236}">
                <a16:creationId xmlns:a16="http://schemas.microsoft.com/office/drawing/2014/main" id="{1C6FDFA1-A86F-4DE1-8246-9C27EC702AA5}"/>
              </a:ext>
            </a:extLst>
          </p:cNvPr>
          <p:cNvSpPr txBox="1"/>
          <p:nvPr/>
        </p:nvSpPr>
        <p:spPr>
          <a:xfrm>
            <a:off x="658813" y="1560637"/>
            <a:ext cx="5751511" cy="338554"/>
          </a:xfrm>
          <a:prstGeom prst="rect">
            <a:avLst/>
          </a:prstGeom>
          <a:noFill/>
        </p:spPr>
        <p:txBody>
          <a:bodyPr wrap="square">
            <a:spAutoFit/>
          </a:bodyPr>
          <a:lstStyle/>
          <a:p>
            <a:r>
              <a:rPr lang="de-DE" sz="1600" dirty="0">
                <a:solidFill>
                  <a:schemeClr val="tx2"/>
                </a:solidFill>
                <a:latin typeface="Fago Pro" panose="02000506040000020004" pitchFamily="50" charset="0"/>
              </a:rPr>
              <a:t>IO-Link: Connection diagram with power via IO-Link master</a:t>
            </a:r>
            <a:endParaRPr lang="en-US" sz="1600" dirty="0"/>
          </a:p>
        </p:txBody>
      </p:sp>
      <p:pic>
        <p:nvPicPr>
          <p:cNvPr id="15" name="Grafik 14">
            <a:extLst>
              <a:ext uri="{FF2B5EF4-FFF2-40B4-BE49-F238E27FC236}">
                <a16:creationId xmlns:a16="http://schemas.microsoft.com/office/drawing/2014/main" id="{327BDD0D-09F9-4439-A5B0-C4091F0B09A5}"/>
              </a:ext>
            </a:extLst>
          </p:cNvPr>
          <p:cNvPicPr>
            <a:picLocks noChangeAspect="1"/>
          </p:cNvPicPr>
          <p:nvPr/>
        </p:nvPicPr>
        <p:blipFill>
          <a:blip r:embed="rId2"/>
          <a:stretch>
            <a:fillRect/>
          </a:stretch>
        </p:blipFill>
        <p:spPr>
          <a:xfrm>
            <a:off x="6534150" y="1586078"/>
            <a:ext cx="1292329" cy="276157"/>
          </a:xfrm>
          <a:prstGeom prst="rect">
            <a:avLst/>
          </a:prstGeom>
        </p:spPr>
      </p:pic>
      <p:pic>
        <p:nvPicPr>
          <p:cNvPr id="6" name="Grafik 5">
            <a:extLst>
              <a:ext uri="{FF2B5EF4-FFF2-40B4-BE49-F238E27FC236}">
                <a16:creationId xmlns:a16="http://schemas.microsoft.com/office/drawing/2014/main" id="{6922B929-EF51-4ACC-825D-A721336F8FAD}"/>
              </a:ext>
            </a:extLst>
          </p:cNvPr>
          <p:cNvPicPr>
            <a:picLocks noChangeAspect="1"/>
          </p:cNvPicPr>
          <p:nvPr/>
        </p:nvPicPr>
        <p:blipFill>
          <a:blip r:embed="rId3"/>
          <a:stretch>
            <a:fillRect/>
          </a:stretch>
        </p:blipFill>
        <p:spPr>
          <a:xfrm>
            <a:off x="725488" y="2021736"/>
            <a:ext cx="9332912" cy="4564377"/>
          </a:xfrm>
          <a:prstGeom prst="rect">
            <a:avLst/>
          </a:prstGeom>
        </p:spPr>
      </p:pic>
    </p:spTree>
    <p:extLst>
      <p:ext uri="{BB962C8B-B14F-4D97-AF65-F5344CB8AC3E}">
        <p14:creationId xmlns:p14="http://schemas.microsoft.com/office/powerpoint/2010/main" val="9170703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6755BCC-8CEC-4ADE-82D9-F99E1F90B22C}"/>
              </a:ext>
            </a:extLst>
          </p:cNvPr>
          <p:cNvSpPr>
            <a:spLocks noGrp="1"/>
          </p:cNvSpPr>
          <p:nvPr>
            <p:ph type="title"/>
          </p:nvPr>
        </p:nvSpPr>
        <p:spPr/>
        <p:txBody>
          <a:bodyPr/>
          <a:lstStyle/>
          <a:p>
            <a:r>
              <a:rPr lang="de-DE" dirty="0"/>
              <a:t>Connectivity EGU &amp; EGK</a:t>
            </a:r>
            <a:endParaRPr lang="en-US" dirty="0"/>
          </a:p>
        </p:txBody>
      </p:sp>
      <p:sp>
        <p:nvSpPr>
          <p:cNvPr id="3" name="Foliennummernplatzhalter 2">
            <a:extLst>
              <a:ext uri="{FF2B5EF4-FFF2-40B4-BE49-F238E27FC236}">
                <a16:creationId xmlns:a16="http://schemas.microsoft.com/office/drawing/2014/main" id="{FAA42E34-85B8-4C1C-B008-9143F55C3EFC}"/>
              </a:ext>
            </a:extLst>
          </p:cNvPr>
          <p:cNvSpPr>
            <a:spLocks noGrp="1"/>
          </p:cNvSpPr>
          <p:nvPr>
            <p:ph type="sldNum" sz="quarter" idx="10"/>
          </p:nvPr>
        </p:nvSpPr>
        <p:spPr/>
        <p:txBody>
          <a:bodyPr/>
          <a:lstStyle/>
          <a:p>
            <a:fld id="{73F7D4EC-FAF2-48D2-B8E5-457915FC50F3}" type="slidenum">
              <a:rPr lang="de-DE" smtClean="0"/>
              <a:pPr/>
              <a:t>29</a:t>
            </a:fld>
            <a:endParaRPr lang="de-DE" dirty="0"/>
          </a:p>
        </p:txBody>
      </p:sp>
      <p:sp>
        <p:nvSpPr>
          <p:cNvPr id="4" name="Textplatzhalter 3">
            <a:extLst>
              <a:ext uri="{FF2B5EF4-FFF2-40B4-BE49-F238E27FC236}">
                <a16:creationId xmlns:a16="http://schemas.microsoft.com/office/drawing/2014/main" id="{2E62C592-AFE3-450F-8AAF-EEF303CE7866}"/>
              </a:ext>
            </a:extLst>
          </p:cNvPr>
          <p:cNvSpPr>
            <a:spLocks noGrp="1"/>
          </p:cNvSpPr>
          <p:nvPr>
            <p:ph type="body" sz="quarter" idx="11"/>
          </p:nvPr>
        </p:nvSpPr>
        <p:spPr/>
        <p:txBody>
          <a:bodyPr/>
          <a:lstStyle/>
          <a:p>
            <a:r>
              <a:rPr lang="de-DE" dirty="0"/>
              <a:t>Product Training EGU &amp; EGK</a:t>
            </a:r>
            <a:endParaRPr lang="en-US" dirty="0"/>
          </a:p>
        </p:txBody>
      </p:sp>
      <p:sp>
        <p:nvSpPr>
          <p:cNvPr id="36" name="Textfeld 35">
            <a:extLst>
              <a:ext uri="{FF2B5EF4-FFF2-40B4-BE49-F238E27FC236}">
                <a16:creationId xmlns:a16="http://schemas.microsoft.com/office/drawing/2014/main" id="{1C6FDFA1-A86F-4DE1-8246-9C27EC702AA5}"/>
              </a:ext>
            </a:extLst>
          </p:cNvPr>
          <p:cNvSpPr txBox="1"/>
          <p:nvPr/>
        </p:nvSpPr>
        <p:spPr>
          <a:xfrm>
            <a:off x="658813" y="1560637"/>
            <a:ext cx="5751511" cy="338554"/>
          </a:xfrm>
          <a:prstGeom prst="rect">
            <a:avLst/>
          </a:prstGeom>
          <a:noFill/>
        </p:spPr>
        <p:txBody>
          <a:bodyPr wrap="square">
            <a:spAutoFit/>
          </a:bodyPr>
          <a:lstStyle/>
          <a:p>
            <a:r>
              <a:rPr lang="de-DE" sz="1600" dirty="0">
                <a:solidFill>
                  <a:schemeClr val="tx2"/>
                </a:solidFill>
                <a:latin typeface="Fago Pro" panose="02000506040000020004" pitchFamily="50" charset="0"/>
              </a:rPr>
              <a:t>IO-Link: Connection diagram with power via power bypass</a:t>
            </a:r>
            <a:endParaRPr lang="en-US" sz="1600" dirty="0"/>
          </a:p>
        </p:txBody>
      </p:sp>
      <p:pic>
        <p:nvPicPr>
          <p:cNvPr id="15" name="Grafik 14">
            <a:extLst>
              <a:ext uri="{FF2B5EF4-FFF2-40B4-BE49-F238E27FC236}">
                <a16:creationId xmlns:a16="http://schemas.microsoft.com/office/drawing/2014/main" id="{327BDD0D-09F9-4439-A5B0-C4091F0B09A5}"/>
              </a:ext>
            </a:extLst>
          </p:cNvPr>
          <p:cNvPicPr>
            <a:picLocks noChangeAspect="1"/>
          </p:cNvPicPr>
          <p:nvPr/>
        </p:nvPicPr>
        <p:blipFill>
          <a:blip r:embed="rId2"/>
          <a:stretch>
            <a:fillRect/>
          </a:stretch>
        </p:blipFill>
        <p:spPr>
          <a:xfrm>
            <a:off x="6534150" y="1586078"/>
            <a:ext cx="1292329" cy="276157"/>
          </a:xfrm>
          <a:prstGeom prst="rect">
            <a:avLst/>
          </a:prstGeom>
        </p:spPr>
      </p:pic>
      <p:pic>
        <p:nvPicPr>
          <p:cNvPr id="6" name="Grafik 5">
            <a:extLst>
              <a:ext uri="{FF2B5EF4-FFF2-40B4-BE49-F238E27FC236}">
                <a16:creationId xmlns:a16="http://schemas.microsoft.com/office/drawing/2014/main" id="{8E34F233-01DC-43EE-A3BE-71BCAF0F0DD8}"/>
              </a:ext>
            </a:extLst>
          </p:cNvPr>
          <p:cNvPicPr>
            <a:picLocks noChangeAspect="1"/>
          </p:cNvPicPr>
          <p:nvPr/>
        </p:nvPicPr>
        <p:blipFill>
          <a:blip r:embed="rId3"/>
          <a:stretch>
            <a:fillRect/>
          </a:stretch>
        </p:blipFill>
        <p:spPr>
          <a:xfrm>
            <a:off x="658814" y="1985526"/>
            <a:ext cx="9542462" cy="4670509"/>
          </a:xfrm>
          <a:prstGeom prst="rect">
            <a:avLst/>
          </a:prstGeom>
        </p:spPr>
      </p:pic>
    </p:spTree>
    <p:extLst>
      <p:ext uri="{BB962C8B-B14F-4D97-AF65-F5344CB8AC3E}">
        <p14:creationId xmlns:p14="http://schemas.microsoft.com/office/powerpoint/2010/main" val="21838911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24DC3DE-B034-408B-962E-75915A9F6520}"/>
              </a:ext>
            </a:extLst>
          </p:cNvPr>
          <p:cNvSpPr>
            <a:spLocks noGrp="1"/>
          </p:cNvSpPr>
          <p:nvPr>
            <p:ph type="title"/>
          </p:nvPr>
        </p:nvSpPr>
        <p:spPr/>
        <p:txBody>
          <a:bodyPr/>
          <a:lstStyle/>
          <a:p>
            <a:r>
              <a:rPr lang="de-DE" dirty="0"/>
              <a:t>Connectivity EGU &amp; EGK</a:t>
            </a:r>
            <a:endParaRPr lang="en-US" dirty="0"/>
          </a:p>
        </p:txBody>
      </p:sp>
      <p:sp>
        <p:nvSpPr>
          <p:cNvPr id="3" name="Foliennummernplatzhalter 2">
            <a:extLst>
              <a:ext uri="{FF2B5EF4-FFF2-40B4-BE49-F238E27FC236}">
                <a16:creationId xmlns:a16="http://schemas.microsoft.com/office/drawing/2014/main" id="{CD8017E6-07B7-4D2F-81F0-2A959E01139D}"/>
              </a:ext>
            </a:extLst>
          </p:cNvPr>
          <p:cNvSpPr>
            <a:spLocks noGrp="1"/>
          </p:cNvSpPr>
          <p:nvPr>
            <p:ph type="sldNum" sz="quarter" idx="10"/>
          </p:nvPr>
        </p:nvSpPr>
        <p:spPr/>
        <p:txBody>
          <a:bodyPr/>
          <a:lstStyle/>
          <a:p>
            <a:fld id="{73F7D4EC-FAF2-48D2-B8E5-457915FC50F3}" type="slidenum">
              <a:rPr lang="de-DE" smtClean="0"/>
              <a:pPr/>
              <a:t>30</a:t>
            </a:fld>
            <a:endParaRPr lang="de-DE" dirty="0"/>
          </a:p>
        </p:txBody>
      </p:sp>
      <p:sp>
        <p:nvSpPr>
          <p:cNvPr id="4" name="Textplatzhalter 3">
            <a:extLst>
              <a:ext uri="{FF2B5EF4-FFF2-40B4-BE49-F238E27FC236}">
                <a16:creationId xmlns:a16="http://schemas.microsoft.com/office/drawing/2014/main" id="{6962F0EA-640A-4261-ABAF-B98E495E3AEE}"/>
              </a:ext>
            </a:extLst>
          </p:cNvPr>
          <p:cNvSpPr>
            <a:spLocks noGrp="1"/>
          </p:cNvSpPr>
          <p:nvPr>
            <p:ph type="body" sz="quarter" idx="11"/>
          </p:nvPr>
        </p:nvSpPr>
        <p:spPr/>
        <p:txBody>
          <a:bodyPr/>
          <a:lstStyle/>
          <a:p>
            <a:r>
              <a:rPr lang="de-DE" dirty="0"/>
              <a:t>Product Training EGU &amp; EGK</a:t>
            </a:r>
            <a:endParaRPr lang="en-US" dirty="0"/>
          </a:p>
          <a:p>
            <a:endParaRPr lang="en-US" dirty="0"/>
          </a:p>
        </p:txBody>
      </p:sp>
      <p:sp>
        <p:nvSpPr>
          <p:cNvPr id="6" name="Textplatzhalter 4">
            <a:extLst>
              <a:ext uri="{FF2B5EF4-FFF2-40B4-BE49-F238E27FC236}">
                <a16:creationId xmlns:a16="http://schemas.microsoft.com/office/drawing/2014/main" id="{068E7772-0D7A-49E5-BA1B-963F0AA00166}"/>
              </a:ext>
            </a:extLst>
          </p:cNvPr>
          <p:cNvSpPr>
            <a:spLocks noGrp="1"/>
          </p:cNvSpPr>
          <p:nvPr>
            <p:ph type="body" sz="quarter" idx="12"/>
          </p:nvPr>
        </p:nvSpPr>
        <p:spPr>
          <a:xfrm>
            <a:off x="658814" y="1500638"/>
            <a:ext cx="6283524" cy="4159250"/>
          </a:xfrm>
        </p:spPr>
        <p:txBody>
          <a:bodyPr/>
          <a:lstStyle/>
          <a:p>
            <a:pPr marL="0" indent="0">
              <a:buNone/>
            </a:pPr>
            <a:r>
              <a:rPr lang="en-US" sz="1400" b="1" dirty="0"/>
              <a:t>Safety</a:t>
            </a:r>
          </a:p>
          <a:p>
            <a:pPr marL="0" indent="0">
              <a:buNone/>
            </a:pPr>
            <a:endParaRPr lang="en-US" sz="1400" dirty="0"/>
          </a:p>
          <a:p>
            <a:pPr>
              <a:buFont typeface="Fago Pro" panose="02000506040000020004" pitchFamily="2" charset="0"/>
              <a:buChar char="→"/>
            </a:pPr>
            <a:r>
              <a:rPr lang="de-DE" sz="1400" dirty="0"/>
              <a:t>For safety reasons, customers require to shut down the motor supply to ensure that the product can no longer perform any harazdous movement</a:t>
            </a:r>
          </a:p>
          <a:p>
            <a:pPr>
              <a:buFont typeface="Fago Pro" panose="02000506040000020004" pitchFamily="2" charset="0"/>
              <a:buChar char="→"/>
            </a:pPr>
            <a:endParaRPr lang="de-DE" sz="1400" dirty="0"/>
          </a:p>
          <a:p>
            <a:pPr>
              <a:buFont typeface="Fago Pro" panose="02000506040000020004" pitchFamily="2" charset="0"/>
              <a:buChar char="→"/>
            </a:pPr>
            <a:r>
              <a:rPr lang="de-DE" sz="1400" dirty="0"/>
              <a:t>In combination with a safety relay, a Safe-Torque-Off (STO) with stop category 0 can be realized according to EN60204 or EN ISO 13849-1. </a:t>
            </a:r>
          </a:p>
          <a:p>
            <a:pPr>
              <a:buFont typeface="Fago Pro" panose="02000506040000020004" pitchFamily="2" charset="0"/>
              <a:buChar char="→"/>
            </a:pPr>
            <a:endParaRPr lang="de-DE" sz="1400" dirty="0"/>
          </a:p>
          <a:p>
            <a:pPr>
              <a:buFont typeface="Fago Pro" panose="02000506040000020004" pitchFamily="2" charset="0"/>
              <a:buChar char="→"/>
            </a:pPr>
            <a:r>
              <a:rPr lang="de-DE" sz="1400" dirty="0"/>
              <a:t>Logic and motor supply are galvanically isolated from each other to prevent a flashover from the logic section to the motor section</a:t>
            </a:r>
          </a:p>
          <a:p>
            <a:endParaRPr lang="en-US" sz="1400" dirty="0"/>
          </a:p>
          <a:p>
            <a:pPr marL="0" indent="0">
              <a:buNone/>
            </a:pPr>
            <a:endParaRPr lang="en-US" sz="1400" dirty="0"/>
          </a:p>
        </p:txBody>
      </p:sp>
      <p:pic>
        <p:nvPicPr>
          <p:cNvPr id="7" name="Grafik 6">
            <a:extLst>
              <a:ext uri="{FF2B5EF4-FFF2-40B4-BE49-F238E27FC236}">
                <a16:creationId xmlns:a16="http://schemas.microsoft.com/office/drawing/2014/main" id="{3B958DC8-8A09-4EB1-BC97-53694D6992B3}"/>
              </a:ext>
            </a:extLst>
          </p:cNvPr>
          <p:cNvPicPr>
            <a:picLocks noChangeAspect="1"/>
          </p:cNvPicPr>
          <p:nvPr/>
        </p:nvPicPr>
        <p:blipFill>
          <a:blip r:embed="rId2"/>
          <a:stretch>
            <a:fillRect/>
          </a:stretch>
        </p:blipFill>
        <p:spPr>
          <a:xfrm>
            <a:off x="1873300" y="4290116"/>
            <a:ext cx="3799531" cy="2134492"/>
          </a:xfrm>
          <a:prstGeom prst="rect">
            <a:avLst/>
          </a:prstGeom>
        </p:spPr>
      </p:pic>
      <p:pic>
        <p:nvPicPr>
          <p:cNvPr id="9" name="Grafik 8">
            <a:extLst>
              <a:ext uri="{FF2B5EF4-FFF2-40B4-BE49-F238E27FC236}">
                <a16:creationId xmlns:a16="http://schemas.microsoft.com/office/drawing/2014/main" id="{4BFEB7E2-4E64-4A3F-83BB-5ED84D2F8BED}"/>
              </a:ext>
            </a:extLst>
          </p:cNvPr>
          <p:cNvPicPr>
            <a:picLocks noChangeAspect="1"/>
          </p:cNvPicPr>
          <p:nvPr/>
        </p:nvPicPr>
        <p:blipFill>
          <a:blip r:embed="rId3"/>
          <a:stretch>
            <a:fillRect/>
          </a:stretch>
        </p:blipFill>
        <p:spPr>
          <a:xfrm>
            <a:off x="7496648" y="3865872"/>
            <a:ext cx="4036537" cy="2518481"/>
          </a:xfrm>
          <a:prstGeom prst="rect">
            <a:avLst/>
          </a:prstGeom>
        </p:spPr>
      </p:pic>
      <p:pic>
        <p:nvPicPr>
          <p:cNvPr id="11" name="Grafik 10">
            <a:extLst>
              <a:ext uri="{FF2B5EF4-FFF2-40B4-BE49-F238E27FC236}">
                <a16:creationId xmlns:a16="http://schemas.microsoft.com/office/drawing/2014/main" id="{CBAA7514-8F61-4A0E-A901-75D9FFA27590}"/>
              </a:ext>
            </a:extLst>
          </p:cNvPr>
          <p:cNvPicPr>
            <a:picLocks noChangeAspect="1"/>
          </p:cNvPicPr>
          <p:nvPr/>
        </p:nvPicPr>
        <p:blipFill>
          <a:blip r:embed="rId4"/>
          <a:stretch>
            <a:fillRect/>
          </a:stretch>
        </p:blipFill>
        <p:spPr>
          <a:xfrm>
            <a:off x="7496649" y="1136938"/>
            <a:ext cx="4036537" cy="2536540"/>
          </a:xfrm>
          <a:prstGeom prst="rect">
            <a:avLst/>
          </a:prstGeom>
        </p:spPr>
      </p:pic>
    </p:spTree>
    <p:extLst>
      <p:ext uri="{BB962C8B-B14F-4D97-AF65-F5344CB8AC3E}">
        <p14:creationId xmlns:p14="http://schemas.microsoft.com/office/powerpoint/2010/main" val="4126401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6755BCC-8CEC-4ADE-82D9-F99E1F90B22C}"/>
              </a:ext>
            </a:extLst>
          </p:cNvPr>
          <p:cNvSpPr>
            <a:spLocks noGrp="1"/>
          </p:cNvSpPr>
          <p:nvPr>
            <p:ph type="title"/>
          </p:nvPr>
        </p:nvSpPr>
        <p:spPr/>
        <p:txBody>
          <a:bodyPr/>
          <a:lstStyle/>
          <a:p>
            <a:r>
              <a:rPr lang="de-DE" dirty="0"/>
              <a:t>Software Services</a:t>
            </a:r>
            <a:endParaRPr lang="en-US" dirty="0"/>
          </a:p>
        </p:txBody>
      </p:sp>
      <p:sp>
        <p:nvSpPr>
          <p:cNvPr id="3" name="Foliennummernplatzhalter 2">
            <a:extLst>
              <a:ext uri="{FF2B5EF4-FFF2-40B4-BE49-F238E27FC236}">
                <a16:creationId xmlns:a16="http://schemas.microsoft.com/office/drawing/2014/main" id="{FAA42E34-85B8-4C1C-B008-9143F55C3EFC}"/>
              </a:ext>
            </a:extLst>
          </p:cNvPr>
          <p:cNvSpPr>
            <a:spLocks noGrp="1"/>
          </p:cNvSpPr>
          <p:nvPr>
            <p:ph type="sldNum" sz="quarter" idx="10"/>
          </p:nvPr>
        </p:nvSpPr>
        <p:spPr/>
        <p:txBody>
          <a:bodyPr/>
          <a:lstStyle/>
          <a:p>
            <a:fld id="{73F7D4EC-FAF2-48D2-B8E5-457915FC50F3}" type="slidenum">
              <a:rPr lang="de-DE" smtClean="0"/>
              <a:pPr/>
              <a:t>31</a:t>
            </a:fld>
            <a:endParaRPr lang="de-DE" dirty="0"/>
          </a:p>
        </p:txBody>
      </p:sp>
      <p:sp>
        <p:nvSpPr>
          <p:cNvPr id="4" name="Textplatzhalter 3">
            <a:extLst>
              <a:ext uri="{FF2B5EF4-FFF2-40B4-BE49-F238E27FC236}">
                <a16:creationId xmlns:a16="http://schemas.microsoft.com/office/drawing/2014/main" id="{2E62C592-AFE3-450F-8AAF-EEF303CE7866}"/>
              </a:ext>
            </a:extLst>
          </p:cNvPr>
          <p:cNvSpPr>
            <a:spLocks noGrp="1"/>
          </p:cNvSpPr>
          <p:nvPr>
            <p:ph type="body" sz="quarter" idx="11"/>
          </p:nvPr>
        </p:nvSpPr>
        <p:spPr/>
        <p:txBody>
          <a:bodyPr/>
          <a:lstStyle/>
          <a:p>
            <a:r>
              <a:rPr lang="de-DE" dirty="0"/>
              <a:t>Product Training EGU &amp; EGK</a:t>
            </a:r>
            <a:endParaRPr lang="en-US" dirty="0"/>
          </a:p>
        </p:txBody>
      </p:sp>
      <p:sp>
        <p:nvSpPr>
          <p:cNvPr id="6" name="Textfeld 5">
            <a:extLst>
              <a:ext uri="{FF2B5EF4-FFF2-40B4-BE49-F238E27FC236}">
                <a16:creationId xmlns:a16="http://schemas.microsoft.com/office/drawing/2014/main" id="{A288F6BD-14E2-4005-B255-E3FB1AE5F071}"/>
              </a:ext>
            </a:extLst>
          </p:cNvPr>
          <p:cNvSpPr txBox="1"/>
          <p:nvPr/>
        </p:nvSpPr>
        <p:spPr>
          <a:xfrm>
            <a:off x="658813" y="1560637"/>
            <a:ext cx="8850947" cy="4770537"/>
          </a:xfrm>
          <a:prstGeom prst="rect">
            <a:avLst/>
          </a:prstGeom>
          <a:noFill/>
        </p:spPr>
        <p:txBody>
          <a:bodyPr wrap="square">
            <a:spAutoFit/>
          </a:bodyPr>
          <a:lstStyle/>
          <a:p>
            <a:r>
              <a:rPr lang="de-DE" sz="1600" b="1" dirty="0">
                <a:solidFill>
                  <a:schemeClr val="tx2"/>
                </a:solidFill>
                <a:latin typeface="Fago Pro" panose="02000506040000020004" pitchFamily="50" charset="0"/>
              </a:rPr>
              <a:t>Functional Overview SFP </a:t>
            </a:r>
            <a:r>
              <a:rPr lang="de-DE" sz="1600" dirty="0">
                <a:solidFill>
                  <a:schemeClr val="tx2"/>
                </a:solidFill>
                <a:latin typeface="Fago Pro" panose="02000506040000020004" pitchFamily="50" charset="0"/>
              </a:rPr>
              <a:t>(</a:t>
            </a:r>
            <a:r>
              <a:rPr lang="de-DE" sz="1600" b="1" dirty="0">
                <a:solidFill>
                  <a:schemeClr val="tx2"/>
                </a:solidFill>
                <a:latin typeface="Fago Pro" panose="02000506040000020004" pitchFamily="50" charset="0"/>
              </a:rPr>
              <a:t>S</a:t>
            </a:r>
            <a:r>
              <a:rPr lang="de-DE" sz="1600" dirty="0">
                <a:solidFill>
                  <a:schemeClr val="tx2"/>
                </a:solidFill>
                <a:latin typeface="Fago Pro" panose="02000506040000020004" pitchFamily="50" charset="0"/>
              </a:rPr>
              <a:t>chunk</a:t>
            </a:r>
            <a:r>
              <a:rPr lang="de-DE" sz="1600" b="1" dirty="0">
                <a:solidFill>
                  <a:schemeClr val="tx2"/>
                </a:solidFill>
                <a:latin typeface="Fago Pro" panose="02000506040000020004" pitchFamily="50" charset="0"/>
              </a:rPr>
              <a:t>F</a:t>
            </a:r>
            <a:r>
              <a:rPr lang="de-DE" sz="1600" dirty="0">
                <a:solidFill>
                  <a:schemeClr val="tx2"/>
                </a:solidFill>
                <a:latin typeface="Fago Pro" panose="02000506040000020004" pitchFamily="50" charset="0"/>
              </a:rPr>
              <a:t>lexible</a:t>
            </a:r>
            <a:r>
              <a:rPr lang="de-DE" sz="1600" b="1" dirty="0">
                <a:solidFill>
                  <a:schemeClr val="tx2"/>
                </a:solidFill>
                <a:latin typeface="Fago Pro" panose="02000506040000020004" pitchFamily="50" charset="0"/>
              </a:rPr>
              <a:t>P</a:t>
            </a:r>
            <a:r>
              <a:rPr lang="de-DE" sz="1600" dirty="0">
                <a:solidFill>
                  <a:schemeClr val="tx2"/>
                </a:solidFill>
                <a:latin typeface="Fago Pro" panose="02000506040000020004" pitchFamily="50" charset="0"/>
              </a:rPr>
              <a:t>rotocol)</a:t>
            </a:r>
          </a:p>
          <a:p>
            <a:endParaRPr lang="de-DE" sz="1600" dirty="0">
              <a:solidFill>
                <a:schemeClr val="tx2"/>
              </a:solidFill>
              <a:latin typeface="Fago Pro" panose="02000506040000020004" pitchFamily="50" charset="0"/>
            </a:endParaRPr>
          </a:p>
          <a:p>
            <a:pPr marL="285750" indent="-285750">
              <a:buClr>
                <a:schemeClr val="bg2"/>
              </a:buClr>
              <a:buFont typeface="Fago Pro" panose="02000506040000020004" pitchFamily="2" charset="0"/>
              <a:buChar char="→"/>
            </a:pPr>
            <a:r>
              <a:rPr lang="de-DE" sz="1600" dirty="0">
                <a:solidFill>
                  <a:schemeClr val="tx2"/>
                </a:solidFill>
                <a:latin typeface="Fago Pro" panose="02000506040000020004" pitchFamily="50" charset="0"/>
              </a:rPr>
              <a:t>Grip Workpiece (inner or outer grip) with specific gripping force</a:t>
            </a:r>
          </a:p>
          <a:p>
            <a:pPr marL="285750" indent="-285750">
              <a:buClr>
                <a:schemeClr val="bg2"/>
              </a:buClr>
              <a:buFont typeface="Fago Pro" panose="02000506040000020004" pitchFamily="2" charset="0"/>
              <a:buChar char="→"/>
            </a:pPr>
            <a:r>
              <a:rPr lang="de-DE" sz="1600" dirty="0">
                <a:solidFill>
                  <a:schemeClr val="tx2"/>
                </a:solidFill>
                <a:latin typeface="Fago Pro" panose="02000506040000020004" pitchFamily="50" charset="0"/>
              </a:rPr>
              <a:t>Grip Workpiece at expected position (inner or outer grip) with specific gripping force</a:t>
            </a:r>
          </a:p>
          <a:p>
            <a:pPr marL="742950" lvl="1" indent="-285750">
              <a:buClr>
                <a:schemeClr val="bg2"/>
              </a:buClr>
              <a:buFont typeface="Fago Pro" panose="02000506040000020004" pitchFamily="2" charset="0"/>
              <a:buChar char="→"/>
            </a:pPr>
            <a:r>
              <a:rPr lang="de-DE" sz="1600" dirty="0">
                <a:solidFill>
                  <a:schemeClr val="tx2"/>
                </a:solidFill>
                <a:latin typeface="Fago Pro" panose="02000506040000020004" pitchFamily="50" charset="0"/>
              </a:rPr>
              <a:t>Combines a positioning command and a gripping command</a:t>
            </a:r>
          </a:p>
          <a:p>
            <a:pPr marL="742950" lvl="1" indent="-285750">
              <a:buClr>
                <a:schemeClr val="bg2"/>
              </a:buClr>
              <a:buFont typeface="Fago Pro" panose="02000506040000020004" pitchFamily="2" charset="0"/>
              <a:buChar char="→"/>
            </a:pPr>
            <a:r>
              <a:rPr lang="de-DE" sz="1600" dirty="0">
                <a:solidFill>
                  <a:schemeClr val="tx2"/>
                </a:solidFill>
                <a:latin typeface="Fago Pro" panose="02000506040000020004" pitchFamily="50" charset="0"/>
              </a:rPr>
              <a:t>Position window and workpiece tolerance can be adjusted</a:t>
            </a:r>
          </a:p>
          <a:p>
            <a:pPr marL="285750" indent="-285750">
              <a:buClr>
                <a:schemeClr val="bg2"/>
              </a:buClr>
              <a:buFont typeface="Fago Pro" panose="02000506040000020004" pitchFamily="2" charset="0"/>
              <a:buChar char="→"/>
            </a:pPr>
            <a:r>
              <a:rPr lang="de-DE" sz="1600" dirty="0">
                <a:solidFill>
                  <a:schemeClr val="tx2"/>
                </a:solidFill>
                <a:latin typeface="Fago Pro" panose="02000506040000020004" pitchFamily="50" charset="0"/>
              </a:rPr>
              <a:t>Release workpiece</a:t>
            </a:r>
          </a:p>
          <a:p>
            <a:pPr marL="742950" lvl="1" indent="-285750">
              <a:buClr>
                <a:schemeClr val="bg2"/>
              </a:buClr>
              <a:buFont typeface="Fago Pro" panose="02000506040000020004" pitchFamily="2" charset="0"/>
              <a:buChar char="→"/>
            </a:pPr>
            <a:r>
              <a:rPr lang="de-DE" sz="1600" dirty="0">
                <a:solidFill>
                  <a:schemeClr val="tx2"/>
                </a:solidFill>
                <a:latin typeface="Fago Pro" panose="02000506040000020004" pitchFamily="50" charset="0"/>
              </a:rPr>
              <a:t>Target position can be adjusted</a:t>
            </a:r>
          </a:p>
          <a:p>
            <a:pPr marL="285750" indent="-285750">
              <a:buClr>
                <a:schemeClr val="bg2"/>
              </a:buClr>
              <a:buFont typeface="Fago Pro" panose="02000506040000020004" pitchFamily="2" charset="0"/>
              <a:buChar char="→"/>
            </a:pPr>
            <a:r>
              <a:rPr lang="en-US" sz="1600" dirty="0">
                <a:solidFill>
                  <a:schemeClr val="tx2"/>
                </a:solidFill>
                <a:latin typeface="Fago Pro" panose="02000506040000020004" pitchFamily="50" charset="0"/>
              </a:rPr>
              <a:t>Set gripping mode for above mentioned grip commands depending on type of gripper</a:t>
            </a:r>
          </a:p>
          <a:p>
            <a:pPr marL="285750" indent="-285750">
              <a:buClr>
                <a:schemeClr val="bg2"/>
              </a:buClr>
              <a:buFont typeface="Fago Pro" panose="02000506040000020004" pitchFamily="2" charset="0"/>
              <a:buChar char="→"/>
            </a:pPr>
            <a:r>
              <a:rPr lang="en-US" sz="1600" dirty="0">
                <a:solidFill>
                  <a:schemeClr val="tx2"/>
                </a:solidFill>
                <a:latin typeface="Fago Pro" panose="02000506040000020004" pitchFamily="50" charset="0"/>
              </a:rPr>
              <a:t>Move to absolute or relative position with specific speed</a:t>
            </a:r>
          </a:p>
          <a:p>
            <a:pPr marL="742950" lvl="1" indent="-285750">
              <a:buClr>
                <a:schemeClr val="bg2"/>
              </a:buClr>
              <a:buFont typeface="Fago Pro" panose="02000506040000020004" pitchFamily="2" charset="0"/>
              <a:buChar char="→"/>
            </a:pPr>
            <a:r>
              <a:rPr lang="en-US" sz="1600" dirty="0">
                <a:solidFill>
                  <a:schemeClr val="tx2"/>
                </a:solidFill>
                <a:latin typeface="Fago Pro" panose="02000506040000020004" pitchFamily="50" charset="0"/>
              </a:rPr>
              <a:t>Can be also used to release a workpiece</a:t>
            </a:r>
          </a:p>
          <a:p>
            <a:pPr marL="285750" indent="-285750">
              <a:buClr>
                <a:schemeClr val="bg2"/>
              </a:buClr>
              <a:buFont typeface="Fago Pro" panose="02000506040000020004" pitchFamily="2" charset="0"/>
              <a:buChar char="→"/>
            </a:pPr>
            <a:r>
              <a:rPr lang="en-US" sz="1600" dirty="0">
                <a:solidFill>
                  <a:schemeClr val="tx2"/>
                </a:solidFill>
                <a:latin typeface="Fago Pro" panose="02000506040000020004" pitchFamily="50" charset="0"/>
              </a:rPr>
              <a:t>Gripping force and position maintenance (GPE) can be activated or not</a:t>
            </a:r>
          </a:p>
          <a:p>
            <a:pPr marL="742950" lvl="1" indent="-285750">
              <a:buClr>
                <a:schemeClr val="bg2"/>
              </a:buClr>
              <a:buFont typeface="Fago Pro" panose="02000506040000020004" pitchFamily="2" charset="0"/>
              <a:buChar char="→"/>
            </a:pPr>
            <a:r>
              <a:rPr lang="en-US" sz="1600" dirty="0">
                <a:solidFill>
                  <a:schemeClr val="tx2"/>
                </a:solidFill>
                <a:latin typeface="Fago Pro" panose="02000506040000020004" pitchFamily="50" charset="0"/>
              </a:rPr>
              <a:t>Stores force or position as soon as the part is gripped, or the position is reached</a:t>
            </a:r>
          </a:p>
          <a:p>
            <a:pPr marL="285750" indent="-285750">
              <a:buClr>
                <a:schemeClr val="bg2"/>
              </a:buClr>
              <a:buFont typeface="Fago Pro" panose="02000506040000020004" pitchFamily="2" charset="0"/>
              <a:buChar char="→"/>
            </a:pPr>
            <a:r>
              <a:rPr lang="en-US" sz="1600" dirty="0">
                <a:solidFill>
                  <a:schemeClr val="tx2"/>
                </a:solidFill>
                <a:latin typeface="Fago Pro" panose="02000506040000020004" pitchFamily="50" charset="0"/>
              </a:rPr>
              <a:t>Other available functions: Acknowledge, Stop, FastStop, Workpiece lost detection, release workpiece manually, reboot, factory settings, firmware update, shutdown gripper</a:t>
            </a:r>
          </a:p>
          <a:p>
            <a:pPr marL="285750" indent="-285750">
              <a:buClr>
                <a:schemeClr val="bg2"/>
              </a:buClr>
              <a:buFont typeface="Fago Pro" panose="02000506040000020004" pitchFamily="2" charset="0"/>
              <a:buChar char="→"/>
            </a:pPr>
            <a:r>
              <a:rPr lang="en-US" sz="1600" dirty="0">
                <a:solidFill>
                  <a:schemeClr val="tx2"/>
                </a:solidFill>
                <a:latin typeface="Fago Pro" panose="02000506040000020004" pitchFamily="50" charset="0"/>
              </a:rPr>
              <a:t>Feedback: workpiece gripped, no workpiece gripped, wrong workpiece gripped, workpiece lost, etc.</a:t>
            </a:r>
          </a:p>
          <a:p>
            <a:pPr marL="285750" indent="-285750">
              <a:buClr>
                <a:schemeClr val="bg2"/>
              </a:buClr>
              <a:buFont typeface="Fago Pro" panose="02000506040000020004" pitchFamily="2" charset="0"/>
              <a:buChar char="→"/>
            </a:pPr>
            <a:r>
              <a:rPr lang="en-US" sz="1600" dirty="0">
                <a:solidFill>
                  <a:schemeClr val="tx2"/>
                </a:solidFill>
                <a:latin typeface="Fago Pro" panose="02000506040000020004" pitchFamily="50" charset="0"/>
              </a:rPr>
              <a:t>Other adjustable parameters: Gripping pre-hold time, move zero-point</a:t>
            </a:r>
          </a:p>
          <a:p>
            <a:pPr marL="285750" indent="-285750">
              <a:buClr>
                <a:schemeClr val="bg2"/>
              </a:buClr>
              <a:buFont typeface="Fago Pro" panose="02000506040000020004" pitchFamily="2" charset="0"/>
              <a:buChar char="→"/>
            </a:pPr>
            <a:r>
              <a:rPr lang="en-US" sz="1600" dirty="0">
                <a:solidFill>
                  <a:schemeClr val="tx2"/>
                </a:solidFill>
                <a:latin typeface="Fago Pro" panose="02000506040000020004" pitchFamily="50" charset="0"/>
              </a:rPr>
              <a:t>Output of errors and warnings</a:t>
            </a:r>
          </a:p>
        </p:txBody>
      </p:sp>
    </p:spTree>
    <p:extLst>
      <p:ext uri="{BB962C8B-B14F-4D97-AF65-F5344CB8AC3E}">
        <p14:creationId xmlns:p14="http://schemas.microsoft.com/office/powerpoint/2010/main" val="35559240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6755BCC-8CEC-4ADE-82D9-F99E1F90B22C}"/>
              </a:ext>
            </a:extLst>
          </p:cNvPr>
          <p:cNvSpPr>
            <a:spLocks noGrp="1"/>
          </p:cNvSpPr>
          <p:nvPr>
            <p:ph type="title"/>
          </p:nvPr>
        </p:nvSpPr>
        <p:spPr/>
        <p:txBody>
          <a:bodyPr/>
          <a:lstStyle/>
          <a:p>
            <a:r>
              <a:rPr lang="de-DE" dirty="0"/>
              <a:t>Software Services</a:t>
            </a:r>
            <a:endParaRPr lang="en-US" dirty="0"/>
          </a:p>
        </p:txBody>
      </p:sp>
      <p:sp>
        <p:nvSpPr>
          <p:cNvPr id="3" name="Foliennummernplatzhalter 2">
            <a:extLst>
              <a:ext uri="{FF2B5EF4-FFF2-40B4-BE49-F238E27FC236}">
                <a16:creationId xmlns:a16="http://schemas.microsoft.com/office/drawing/2014/main" id="{FAA42E34-85B8-4C1C-B008-9143F55C3EFC}"/>
              </a:ext>
            </a:extLst>
          </p:cNvPr>
          <p:cNvSpPr>
            <a:spLocks noGrp="1"/>
          </p:cNvSpPr>
          <p:nvPr>
            <p:ph type="sldNum" sz="quarter" idx="10"/>
          </p:nvPr>
        </p:nvSpPr>
        <p:spPr/>
        <p:txBody>
          <a:bodyPr/>
          <a:lstStyle/>
          <a:p>
            <a:fld id="{73F7D4EC-FAF2-48D2-B8E5-457915FC50F3}" type="slidenum">
              <a:rPr lang="de-DE" smtClean="0"/>
              <a:pPr/>
              <a:t>32</a:t>
            </a:fld>
            <a:endParaRPr lang="de-DE" dirty="0"/>
          </a:p>
        </p:txBody>
      </p:sp>
      <p:sp>
        <p:nvSpPr>
          <p:cNvPr id="4" name="Textplatzhalter 3">
            <a:extLst>
              <a:ext uri="{FF2B5EF4-FFF2-40B4-BE49-F238E27FC236}">
                <a16:creationId xmlns:a16="http://schemas.microsoft.com/office/drawing/2014/main" id="{2E62C592-AFE3-450F-8AAF-EEF303CE7866}"/>
              </a:ext>
            </a:extLst>
          </p:cNvPr>
          <p:cNvSpPr>
            <a:spLocks noGrp="1"/>
          </p:cNvSpPr>
          <p:nvPr>
            <p:ph type="body" sz="quarter" idx="11"/>
          </p:nvPr>
        </p:nvSpPr>
        <p:spPr/>
        <p:txBody>
          <a:bodyPr/>
          <a:lstStyle/>
          <a:p>
            <a:r>
              <a:rPr lang="de-DE" dirty="0"/>
              <a:t>Product Training EGU &amp; EGK</a:t>
            </a:r>
            <a:endParaRPr lang="en-US" dirty="0"/>
          </a:p>
        </p:txBody>
      </p:sp>
      <p:sp>
        <p:nvSpPr>
          <p:cNvPr id="6" name="Textfeld 5">
            <a:extLst>
              <a:ext uri="{FF2B5EF4-FFF2-40B4-BE49-F238E27FC236}">
                <a16:creationId xmlns:a16="http://schemas.microsoft.com/office/drawing/2014/main" id="{A288F6BD-14E2-4005-B255-E3FB1AE5F071}"/>
              </a:ext>
            </a:extLst>
          </p:cNvPr>
          <p:cNvSpPr txBox="1"/>
          <p:nvPr/>
        </p:nvSpPr>
        <p:spPr>
          <a:xfrm>
            <a:off x="658814" y="1560637"/>
            <a:ext cx="4341812" cy="4524315"/>
          </a:xfrm>
          <a:prstGeom prst="rect">
            <a:avLst/>
          </a:prstGeom>
          <a:noFill/>
        </p:spPr>
        <p:txBody>
          <a:bodyPr wrap="square">
            <a:spAutoFit/>
          </a:bodyPr>
          <a:lstStyle/>
          <a:p>
            <a:r>
              <a:rPr lang="de-DE" sz="1600" b="1" dirty="0">
                <a:solidFill>
                  <a:schemeClr val="tx2"/>
                </a:solidFill>
                <a:latin typeface="Fago Pro" panose="02000506040000020004" pitchFamily="50" charset="0"/>
              </a:rPr>
              <a:t>Available gripping modes EGU</a:t>
            </a:r>
          </a:p>
          <a:p>
            <a:endParaRPr lang="de-DE" sz="1600" dirty="0">
              <a:solidFill>
                <a:schemeClr val="tx2"/>
              </a:solidFill>
              <a:latin typeface="Fago Pro" panose="02000506040000020004" pitchFamily="50" charset="0"/>
            </a:endParaRPr>
          </a:p>
          <a:p>
            <a:pPr marL="285750" indent="-285750">
              <a:buClr>
                <a:schemeClr val="bg2"/>
              </a:buClr>
              <a:buFontTx/>
              <a:buChar char="→"/>
            </a:pPr>
            <a:r>
              <a:rPr lang="en-US" sz="1600" b="1" dirty="0">
                <a:solidFill>
                  <a:schemeClr val="tx2"/>
                </a:solidFill>
                <a:latin typeface="Fago Pro" panose="02000506040000020004" pitchFamily="50" charset="0"/>
              </a:rPr>
              <a:t>BasicGrip</a:t>
            </a:r>
            <a:r>
              <a:rPr lang="en-US" sz="1600" dirty="0">
                <a:solidFill>
                  <a:schemeClr val="tx2"/>
                </a:solidFill>
                <a:latin typeface="Fago Pro" panose="02000506040000020004" pitchFamily="50" charset="0"/>
              </a:rPr>
              <a:t> and </a:t>
            </a:r>
            <a:r>
              <a:rPr lang="en-US" sz="1600" b="1" dirty="0">
                <a:solidFill>
                  <a:schemeClr val="tx2"/>
                </a:solidFill>
                <a:latin typeface="Fago Pro" panose="02000506040000020004" pitchFamily="50" charset="0"/>
              </a:rPr>
              <a:t>StrongGrip</a:t>
            </a:r>
            <a:r>
              <a:rPr lang="en-US" sz="1600" dirty="0">
                <a:solidFill>
                  <a:schemeClr val="tx2"/>
                </a:solidFill>
                <a:latin typeface="Fago Pro" panose="02000506040000020004" pitchFamily="50" charset="0"/>
              </a:rPr>
              <a:t> are available</a:t>
            </a:r>
          </a:p>
          <a:p>
            <a:pPr marL="285750" indent="-285750">
              <a:buClr>
                <a:schemeClr val="bg2"/>
              </a:buClr>
              <a:buFontTx/>
              <a:buChar char="→"/>
            </a:pPr>
            <a:endParaRPr lang="en-US" sz="1600" dirty="0">
              <a:solidFill>
                <a:schemeClr val="tx2"/>
              </a:solidFill>
              <a:latin typeface="Fago Pro" panose="02000506040000020004" pitchFamily="50" charset="0"/>
            </a:endParaRPr>
          </a:p>
          <a:p>
            <a:pPr marL="285750" indent="-285750">
              <a:buClr>
                <a:schemeClr val="bg2"/>
              </a:buClr>
              <a:buFontTx/>
              <a:buChar char="→"/>
            </a:pPr>
            <a:r>
              <a:rPr lang="en-US" sz="1600" b="1" dirty="0">
                <a:solidFill>
                  <a:schemeClr val="tx2"/>
                </a:solidFill>
                <a:latin typeface="Fago Pro" panose="02000506040000020004" pitchFamily="50" charset="0"/>
              </a:rPr>
              <a:t>BasicGrip: </a:t>
            </a:r>
            <a:r>
              <a:rPr lang="en-US" sz="1600" dirty="0">
                <a:solidFill>
                  <a:schemeClr val="tx2"/>
                </a:solidFill>
                <a:latin typeface="Fago Pro" panose="02000506040000020004" pitchFamily="50" charset="0"/>
              </a:rPr>
              <a:t>Gripping speed is automatically optimizied to the selected gripping force setting, permanent re-gripping is possible</a:t>
            </a:r>
          </a:p>
          <a:p>
            <a:pPr marL="285750" indent="-285750">
              <a:buClr>
                <a:schemeClr val="bg2"/>
              </a:buClr>
              <a:buFontTx/>
              <a:buChar char="→"/>
            </a:pPr>
            <a:endParaRPr lang="en-US" sz="1600" dirty="0">
              <a:solidFill>
                <a:schemeClr val="tx2"/>
              </a:solidFill>
              <a:latin typeface="Fago Pro" panose="02000506040000020004" pitchFamily="50" charset="0"/>
            </a:endParaRPr>
          </a:p>
          <a:p>
            <a:pPr marL="285750" indent="-285750">
              <a:buClr>
                <a:schemeClr val="bg2"/>
              </a:buClr>
              <a:buFontTx/>
              <a:buChar char="→"/>
            </a:pPr>
            <a:r>
              <a:rPr lang="en-US" sz="1600" b="1" dirty="0">
                <a:solidFill>
                  <a:schemeClr val="tx2"/>
                </a:solidFill>
                <a:latin typeface="Fago Pro" panose="02000506040000020004" pitchFamily="50" charset="0"/>
              </a:rPr>
              <a:t>StrongGrip:</a:t>
            </a:r>
            <a:r>
              <a:rPr lang="en-US" sz="1600" dirty="0">
                <a:solidFill>
                  <a:schemeClr val="tx2"/>
                </a:solidFill>
                <a:latin typeface="Fago Pro" panose="02000506040000020004" pitchFamily="50" charset="0"/>
              </a:rPr>
              <a:t> Maximum gripping force is generated and then stored by the gripping force maintenance, permanent re-gripping is possible within an adjustable time window</a:t>
            </a:r>
          </a:p>
          <a:p>
            <a:pPr marL="285750" indent="-285750">
              <a:buClr>
                <a:schemeClr val="bg2"/>
              </a:buClr>
              <a:buFontTx/>
              <a:buChar char="→"/>
            </a:pPr>
            <a:endParaRPr lang="en-US" sz="1600" dirty="0">
              <a:solidFill>
                <a:schemeClr val="tx2"/>
              </a:solidFill>
              <a:latin typeface="Fago Pro" panose="02000506040000020004" pitchFamily="50" charset="0"/>
            </a:endParaRPr>
          </a:p>
          <a:p>
            <a:pPr marL="285750" indent="-285750">
              <a:buClr>
                <a:schemeClr val="bg2"/>
              </a:buClr>
              <a:buFontTx/>
              <a:buChar char="→"/>
            </a:pPr>
            <a:r>
              <a:rPr lang="en-US" sz="1600" b="1" dirty="0">
                <a:solidFill>
                  <a:schemeClr val="tx2"/>
                </a:solidFill>
                <a:latin typeface="Fago Pro" panose="02000506040000020004" pitchFamily="50" charset="0"/>
              </a:rPr>
              <a:t>StrongGrip</a:t>
            </a:r>
            <a:r>
              <a:rPr lang="en-US" sz="1600" dirty="0">
                <a:solidFill>
                  <a:schemeClr val="tx2"/>
                </a:solidFill>
                <a:latin typeface="Fago Pro" panose="02000506040000020004" pitchFamily="50" charset="0"/>
              </a:rPr>
              <a:t> requires a pause time between two gripping cycles</a:t>
            </a:r>
          </a:p>
          <a:p>
            <a:pPr marL="285750" indent="-285750">
              <a:buClr>
                <a:schemeClr val="bg2"/>
              </a:buClr>
              <a:buFontTx/>
              <a:buChar char="→"/>
            </a:pPr>
            <a:endParaRPr lang="en-US" sz="1600" dirty="0"/>
          </a:p>
          <a:p>
            <a:endParaRPr lang="en-US" sz="1600" dirty="0"/>
          </a:p>
        </p:txBody>
      </p:sp>
      <p:pic>
        <p:nvPicPr>
          <p:cNvPr id="7" name="Grafik 6">
            <a:extLst>
              <a:ext uri="{FF2B5EF4-FFF2-40B4-BE49-F238E27FC236}">
                <a16:creationId xmlns:a16="http://schemas.microsoft.com/office/drawing/2014/main" id="{26547AD6-7345-4E84-807D-4E178D61DFDA}"/>
              </a:ext>
            </a:extLst>
          </p:cNvPr>
          <p:cNvPicPr>
            <a:picLocks noChangeAspect="1"/>
          </p:cNvPicPr>
          <p:nvPr/>
        </p:nvPicPr>
        <p:blipFill>
          <a:blip r:embed="rId2"/>
          <a:stretch>
            <a:fillRect/>
          </a:stretch>
        </p:blipFill>
        <p:spPr>
          <a:xfrm>
            <a:off x="5647052" y="2339200"/>
            <a:ext cx="5013335" cy="3826166"/>
          </a:xfrm>
          <a:prstGeom prst="rect">
            <a:avLst/>
          </a:prstGeom>
        </p:spPr>
      </p:pic>
      <p:pic>
        <p:nvPicPr>
          <p:cNvPr id="8" name="Picture 2">
            <a:extLst>
              <a:ext uri="{FF2B5EF4-FFF2-40B4-BE49-F238E27FC236}">
                <a16:creationId xmlns:a16="http://schemas.microsoft.com/office/drawing/2014/main" id="{BB53D3B7-6F8C-4C75-A49F-6A22A5DFC9BB}"/>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336" b="98320" l="1611" r="98792">
                        <a14:foregroundMark x1="8591" y1="10190" x2="75973" y2="26316"/>
                        <a14:foregroundMark x1="67114" y1="25868" x2="49262" y2="31243"/>
                        <a14:foregroundMark x1="49262" y1="31243" x2="19329" y2="50056"/>
                        <a14:foregroundMark x1="19329" y1="50056" x2="12617" y2="84770"/>
                        <a14:foregroundMark x1="12617" y1="84770" x2="13557" y2="92609"/>
                        <a14:foregroundMark x1="13557" y1="92609" x2="20134" y2="95297"/>
                        <a14:foregroundMark x1="74228" y1="96081" x2="82282" y2="91377"/>
                        <a14:foregroundMark x1="71275" y1="94961" x2="71275" y2="94961"/>
                        <a14:foregroundMark x1="21611" y1="99328" x2="12617" y2="95521"/>
                        <a14:foregroundMark x1="12617" y1="95521" x2="12617" y2="95521"/>
                        <a14:foregroundMark x1="9664" y1="32027" x2="13557" y2="24524"/>
                        <a14:foregroundMark x1="13557" y1="24524" x2="25235" y2="14782"/>
                        <a14:foregroundMark x1="88322" y1="6271" x2="4698" y2="7727"/>
                        <a14:foregroundMark x1="4698" y1="7727" x2="1611" y2="16797"/>
                        <a14:foregroundMark x1="1611" y1="16797" x2="2953" y2="42777"/>
                        <a14:foregroundMark x1="12752" y1="5375" x2="30604" y2="5263"/>
                        <a14:foregroundMark x1="75839" y1="3359" x2="71141" y2="3807"/>
                        <a14:foregroundMark x1="81342" y1="3919" x2="86174" y2="39418"/>
                        <a14:foregroundMark x1="96242" y1="21725" x2="90604" y2="26316"/>
                        <a14:foregroundMark x1="97718" y1="23852" x2="97718" y2="23852"/>
                        <a14:foregroundMark x1="98926" y1="23628" x2="96644" y2="24860"/>
                        <a14:foregroundMark x1="76268" y1="1734" x2="65235" y2="1232"/>
                        <a14:foregroundMark x1="80000" y1="1904" x2="76882" y2="1762"/>
                        <a14:foregroundMark x1="65235" y1="1232" x2="65235" y2="1232"/>
                        <a14:foregroundMark x1="34094" y1="58343" x2="30067" y2="58679"/>
                        <a14:foregroundMark x1="24698" y1="59015" x2="21208" y2="59239"/>
                        <a14:foregroundMark x1="70336" y1="59462" x2="61745" y2="59910"/>
                        <a14:foregroundMark x1="61745" y1="59910" x2="59597" y2="58791"/>
                        <a14:foregroundMark x1="73020" y1="59239" x2="70738" y2="59351"/>
                        <a14:foregroundMark x1="9396" y1="94289" x2="13826" y2="98208"/>
                        <a14:foregroundMark x1="8591" y1="93617" x2="10067" y2="94289"/>
                        <a14:foregroundMark x1="75023" y1="514" x2="74094" y2="560"/>
                        <a14:foregroundMark x1="79463" y1="672" x2="79009" y2="638"/>
                        <a14:foregroundMark x1="79597" y1="560" x2="79060" y2="448"/>
                        <a14:foregroundMark x1="79195" y1="336" x2="79195" y2="336"/>
                        <a14:foregroundMark x1="79463" y1="336" x2="78779" y2="336"/>
                        <a14:foregroundMark x1="78792" y1="336" x2="79463" y2="448"/>
                        <a14:foregroundMark x1="79329" y1="560" x2="79329" y2="672"/>
                        <a14:foregroundMark x1="79463" y1="672" x2="78792" y2="448"/>
                        <a14:backgroundMark x1="72617" y1="112" x2="73695" y2="56"/>
                        <a14:backgroundMark x1="77315" y1="0" x2="74631" y2="0"/>
                        <a14:backgroundMark x1="78523" y1="0" x2="77181" y2="0"/>
                        <a14:backgroundMark x1="79463" y1="224" x2="79463" y2="224"/>
                      </a14:backgroundRemoval>
                    </a14:imgEffect>
                  </a14:imgLayer>
                </a14:imgProps>
              </a:ext>
              <a:ext uri="{28A0092B-C50C-407E-A947-70E740481C1C}">
                <a14:useLocalDpi xmlns:a14="http://schemas.microsoft.com/office/drawing/2010/main" val="0"/>
              </a:ext>
            </a:extLst>
          </a:blip>
          <a:srcRect/>
          <a:stretch>
            <a:fillRect/>
          </a:stretch>
        </p:blipFill>
        <p:spPr bwMode="auto">
          <a:xfrm>
            <a:off x="10302056" y="1153434"/>
            <a:ext cx="1392452" cy="1638449"/>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9" name="Grafik 8">
            <a:extLst>
              <a:ext uri="{FF2B5EF4-FFF2-40B4-BE49-F238E27FC236}">
                <a16:creationId xmlns:a16="http://schemas.microsoft.com/office/drawing/2014/main" id="{FE16781B-1ED0-48AA-8E0B-1620D2DEE02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231020" y="1263527"/>
            <a:ext cx="472767" cy="479292"/>
          </a:xfrm>
          <a:prstGeom prst="rect">
            <a:avLst/>
          </a:prstGeom>
        </p:spPr>
      </p:pic>
      <p:sp>
        <p:nvSpPr>
          <p:cNvPr id="10" name="Textfeld 9">
            <a:extLst>
              <a:ext uri="{FF2B5EF4-FFF2-40B4-BE49-F238E27FC236}">
                <a16:creationId xmlns:a16="http://schemas.microsoft.com/office/drawing/2014/main" id="{FFE7BF38-9B12-48D3-81F0-8E27F79435D6}"/>
              </a:ext>
            </a:extLst>
          </p:cNvPr>
          <p:cNvSpPr txBox="1"/>
          <p:nvPr/>
        </p:nvSpPr>
        <p:spPr>
          <a:xfrm>
            <a:off x="5421318" y="2352182"/>
            <a:ext cx="875788" cy="457200"/>
          </a:xfrm>
          <a:prstGeom prst="rect">
            <a:avLst/>
          </a:prstGeom>
          <a:solidFill>
            <a:schemeClr val="bg1"/>
          </a:solidFill>
        </p:spPr>
        <p:txBody>
          <a:bodyPr wrap="none" lIns="0" tIns="0" rIns="0" bIns="0" rtlCol="0">
            <a:noAutofit/>
          </a:bodyPr>
          <a:lstStyle/>
          <a:p>
            <a:pPr marR="0" algn="l" defTabSz="914400" rtl="0" eaLnBrk="1" fontAlgn="auto" latinLnBrk="0" hangingPunct="1">
              <a:lnSpc>
                <a:spcPct val="90000"/>
              </a:lnSpc>
              <a:spcBef>
                <a:spcPts val="300"/>
              </a:spcBef>
              <a:spcAft>
                <a:spcPts val="0"/>
              </a:spcAft>
              <a:buClr>
                <a:srgbClr val="009EE0"/>
              </a:buClr>
              <a:buSzTx/>
              <a:tabLst/>
            </a:pPr>
            <a:r>
              <a:rPr kumimoji="0" lang="de-DE" sz="1600" b="1" i="0" u="none" strike="noStrike" kern="1200" cap="none" spc="0" normalizeH="0" baseline="0" noProof="0" dirty="0">
                <a:ln>
                  <a:noFill/>
                </a:ln>
                <a:solidFill>
                  <a:srgbClr val="2DC6F4"/>
                </a:solidFill>
                <a:effectLst/>
                <a:uLnTx/>
                <a:uFillTx/>
                <a:ea typeface="+mn-ea"/>
                <a:cs typeface="+mn-cs"/>
              </a:rPr>
              <a:t>Gripping</a:t>
            </a:r>
            <a:br>
              <a:rPr kumimoji="0" lang="de-DE" sz="1600" b="1" i="0" u="none" strike="noStrike" kern="1200" cap="none" spc="0" normalizeH="0" baseline="0" noProof="0" dirty="0">
                <a:ln>
                  <a:noFill/>
                </a:ln>
                <a:solidFill>
                  <a:srgbClr val="2DC6F4"/>
                </a:solidFill>
                <a:effectLst/>
                <a:uLnTx/>
                <a:uFillTx/>
                <a:ea typeface="+mn-ea"/>
                <a:cs typeface="+mn-cs"/>
              </a:rPr>
            </a:br>
            <a:r>
              <a:rPr kumimoji="0" lang="de-DE" sz="1600" b="1" i="0" u="none" strike="noStrike" kern="1200" cap="none" spc="0" normalizeH="0" baseline="0" noProof="0" dirty="0" err="1">
                <a:ln>
                  <a:noFill/>
                </a:ln>
                <a:solidFill>
                  <a:srgbClr val="2DC6F4"/>
                </a:solidFill>
                <a:effectLst/>
                <a:uLnTx/>
                <a:uFillTx/>
                <a:ea typeface="+mn-ea"/>
                <a:cs typeface="+mn-cs"/>
              </a:rPr>
              <a:t>force</a:t>
            </a:r>
            <a:endParaRPr kumimoji="0" lang="en-US" sz="1600" b="1" i="0" u="none" strike="noStrike" kern="1200" cap="none" spc="0" normalizeH="0" baseline="0" noProof="0" dirty="0">
              <a:ln>
                <a:noFill/>
              </a:ln>
              <a:solidFill>
                <a:srgbClr val="2DC6F4"/>
              </a:solidFill>
              <a:effectLst/>
              <a:uLnTx/>
              <a:uFillTx/>
              <a:ea typeface="+mn-ea"/>
              <a:cs typeface="+mn-cs"/>
            </a:endParaRPr>
          </a:p>
        </p:txBody>
      </p:sp>
    </p:spTree>
    <p:extLst>
      <p:ext uri="{BB962C8B-B14F-4D97-AF65-F5344CB8AC3E}">
        <p14:creationId xmlns:p14="http://schemas.microsoft.com/office/powerpoint/2010/main" val="11858542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4">
            <a:extLst>
              <a:ext uri="{FF2B5EF4-FFF2-40B4-BE49-F238E27FC236}">
                <a16:creationId xmlns:a16="http://schemas.microsoft.com/office/drawing/2014/main" id="{0BA9288D-2043-42BE-8AA6-1D46626E4BBB}"/>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2095" b="98762" l="3182" r="99545">
                        <a14:foregroundMark x1="65606" y1="14095" x2="37727" y2="19714"/>
                        <a14:foregroundMark x1="37727" y1="19714" x2="9697" y2="32857"/>
                        <a14:foregroundMark x1="9697" y1="32857" x2="9848" y2="84952"/>
                        <a14:foregroundMark x1="9848" y1="84952" x2="13485" y2="92000"/>
                        <a14:foregroundMark x1="13485" y1="92000" x2="15909" y2="60000"/>
                        <a14:foregroundMark x1="59394" y1="56571" x2="81061" y2="57429"/>
                        <a14:foregroundMark x1="85303" y1="55143" x2="83333" y2="84381"/>
                        <a14:foregroundMark x1="83333" y1="84381" x2="79697" y2="92286"/>
                        <a14:foregroundMark x1="79697" y1="92286" x2="78333" y2="93619"/>
                        <a14:foregroundMark x1="78333" y1="96286" x2="87273" y2="91619"/>
                        <a14:foregroundMark x1="21212" y1="98762" x2="22576" y2="98571"/>
                        <a14:foregroundMark x1="3182" y1="50000" x2="4545" y2="37524"/>
                        <a14:foregroundMark x1="4697" y1="33048" x2="7424" y2="9238"/>
                        <a14:foregroundMark x1="7424" y1="9238" x2="63939" y2="3238"/>
                        <a14:foregroundMark x1="63939" y1="3238" x2="77576" y2="5048"/>
                        <a14:foregroundMark x1="77576" y1="5048" x2="88636" y2="9143"/>
                        <a14:foregroundMark x1="88636" y1="9143" x2="94545" y2="22286"/>
                        <a14:foregroundMark x1="94545" y1="22286" x2="93182" y2="30762"/>
                        <a14:foregroundMark x1="93182" y1="30762" x2="93030" y2="30857"/>
                        <a14:foregroundMark x1="86818" y1="37143" x2="65000" y2="18762"/>
                        <a14:foregroundMark x1="84091" y1="6095" x2="42121" y2="5429"/>
                        <a14:foregroundMark x1="74697" y1="2190" x2="58030" y2="3238"/>
                        <a14:foregroundMark x1="38636" y1="59619" x2="38636" y2="59619"/>
                        <a14:foregroundMark x1="32273" y1="59714" x2="28939" y2="59810"/>
                        <a14:foregroundMark x1="24697" y1="60476" x2="31667" y2="59905"/>
                        <a14:foregroundMark x1="41364" y1="59333" x2="25000" y2="59429"/>
                        <a14:foregroundMark x1="39394" y1="59810" x2="33182" y2="59810"/>
                        <a14:foregroundMark x1="42727" y1="58952" x2="42121" y2="59524"/>
                        <a14:foregroundMark x1="59545" y1="62190" x2="68485" y2="61048"/>
                        <a14:foregroundMark x1="76667" y1="61238" x2="64848" y2="61524"/>
                        <a14:foregroundMark x1="64848" y1="61524" x2="64242" y2="61714"/>
                        <a14:foregroundMark x1="58030" y1="61333" x2="73939" y2="61619"/>
                        <a14:foregroundMark x1="67273" y1="62095" x2="67273" y2="62095"/>
                        <a14:foregroundMark x1="65455" y1="62286" x2="62727" y2="62571"/>
                        <a14:foregroundMark x1="68333" y1="62000" x2="72121" y2="61619"/>
                        <a14:foregroundMark x1="99545" y1="26381" x2="99545" y2="26381"/>
                        <a14:foregroundMark x1="56364" y1="61429" x2="56364" y2="61429"/>
                        <a14:foregroundMark x1="74697" y1="95810" x2="75606" y2="96000"/>
                        <a14:foregroundMark x1="73636" y1="96190" x2="72879" y2="96000"/>
                        <a14:foregroundMark x1="71515" y1="95810" x2="71515" y2="95810"/>
                        <a14:foregroundMark x1="84394" y1="96381" x2="84394" y2="96381"/>
                        <a14:foregroundMark x1="83939" y1="96857" x2="83939" y2="96857"/>
                        <a14:foregroundMark x1="11061" y1="96381" x2="11061" y2="96381"/>
                        <a14:foregroundMark x1="6970" y1="93810" x2="8030" y2="94190"/>
                        <a14:foregroundMark x1="8333" y1="94476" x2="13788" y2="98095"/>
                        <a14:foregroundMark x1="6667" y1="93619" x2="5303" y2="92476"/>
                        <a14:backgroundMark x1="74697" y1="95" x2="74697" y2="95"/>
                        <a14:backgroundMark x1="76061" y1="0" x2="76061" y2="0"/>
                        <a14:backgroundMark x1="77576" y1="0" x2="77576" y2="0"/>
                        <a14:backgroundMark x1="6970" y1="54762" x2="6970" y2="54762"/>
                      </a14:backgroundRemoval>
                    </a14:imgEffect>
                  </a14:imgLayer>
                </a14:imgProps>
              </a:ext>
              <a:ext uri="{28A0092B-C50C-407E-A947-70E740481C1C}">
                <a14:useLocalDpi xmlns:a14="http://schemas.microsoft.com/office/drawing/2010/main" val="0"/>
              </a:ext>
            </a:extLst>
          </a:blip>
          <a:srcRect/>
          <a:stretch>
            <a:fillRect/>
          </a:stretch>
        </p:blipFill>
        <p:spPr bwMode="auto">
          <a:xfrm>
            <a:off x="10467403" y="1105122"/>
            <a:ext cx="907423" cy="1443855"/>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2" name="Titel 1">
            <a:extLst>
              <a:ext uri="{FF2B5EF4-FFF2-40B4-BE49-F238E27FC236}">
                <a16:creationId xmlns:a16="http://schemas.microsoft.com/office/drawing/2014/main" id="{16755BCC-8CEC-4ADE-82D9-F99E1F90B22C}"/>
              </a:ext>
            </a:extLst>
          </p:cNvPr>
          <p:cNvSpPr>
            <a:spLocks noGrp="1"/>
          </p:cNvSpPr>
          <p:nvPr>
            <p:ph type="title"/>
          </p:nvPr>
        </p:nvSpPr>
        <p:spPr/>
        <p:txBody>
          <a:bodyPr/>
          <a:lstStyle/>
          <a:p>
            <a:r>
              <a:rPr lang="de-DE" dirty="0"/>
              <a:t>Software Services</a:t>
            </a:r>
            <a:endParaRPr lang="en-US" dirty="0"/>
          </a:p>
        </p:txBody>
      </p:sp>
      <p:sp>
        <p:nvSpPr>
          <p:cNvPr id="3" name="Foliennummernplatzhalter 2">
            <a:extLst>
              <a:ext uri="{FF2B5EF4-FFF2-40B4-BE49-F238E27FC236}">
                <a16:creationId xmlns:a16="http://schemas.microsoft.com/office/drawing/2014/main" id="{FAA42E34-85B8-4C1C-B008-9143F55C3EFC}"/>
              </a:ext>
            </a:extLst>
          </p:cNvPr>
          <p:cNvSpPr>
            <a:spLocks noGrp="1"/>
          </p:cNvSpPr>
          <p:nvPr>
            <p:ph type="sldNum" sz="quarter" idx="10"/>
          </p:nvPr>
        </p:nvSpPr>
        <p:spPr/>
        <p:txBody>
          <a:bodyPr/>
          <a:lstStyle/>
          <a:p>
            <a:fld id="{73F7D4EC-FAF2-48D2-B8E5-457915FC50F3}" type="slidenum">
              <a:rPr lang="de-DE" smtClean="0"/>
              <a:pPr/>
              <a:t>33</a:t>
            </a:fld>
            <a:endParaRPr lang="de-DE" dirty="0"/>
          </a:p>
        </p:txBody>
      </p:sp>
      <p:sp>
        <p:nvSpPr>
          <p:cNvPr id="4" name="Textplatzhalter 3">
            <a:extLst>
              <a:ext uri="{FF2B5EF4-FFF2-40B4-BE49-F238E27FC236}">
                <a16:creationId xmlns:a16="http://schemas.microsoft.com/office/drawing/2014/main" id="{2E62C592-AFE3-450F-8AAF-EEF303CE7866}"/>
              </a:ext>
            </a:extLst>
          </p:cNvPr>
          <p:cNvSpPr>
            <a:spLocks noGrp="1"/>
          </p:cNvSpPr>
          <p:nvPr>
            <p:ph type="body" sz="quarter" idx="11"/>
          </p:nvPr>
        </p:nvSpPr>
        <p:spPr/>
        <p:txBody>
          <a:bodyPr/>
          <a:lstStyle/>
          <a:p>
            <a:r>
              <a:rPr lang="de-DE" dirty="0"/>
              <a:t>Product Training EGU &amp; EGK</a:t>
            </a:r>
            <a:endParaRPr lang="en-US" dirty="0"/>
          </a:p>
        </p:txBody>
      </p:sp>
      <p:sp>
        <p:nvSpPr>
          <p:cNvPr id="6" name="Textfeld 5">
            <a:extLst>
              <a:ext uri="{FF2B5EF4-FFF2-40B4-BE49-F238E27FC236}">
                <a16:creationId xmlns:a16="http://schemas.microsoft.com/office/drawing/2014/main" id="{A288F6BD-14E2-4005-B255-E3FB1AE5F071}"/>
              </a:ext>
            </a:extLst>
          </p:cNvPr>
          <p:cNvSpPr txBox="1"/>
          <p:nvPr/>
        </p:nvSpPr>
        <p:spPr>
          <a:xfrm>
            <a:off x="658814" y="1560637"/>
            <a:ext cx="4778434" cy="3785652"/>
          </a:xfrm>
          <a:prstGeom prst="rect">
            <a:avLst/>
          </a:prstGeom>
          <a:noFill/>
        </p:spPr>
        <p:txBody>
          <a:bodyPr wrap="square">
            <a:spAutoFit/>
          </a:bodyPr>
          <a:lstStyle/>
          <a:p>
            <a:r>
              <a:rPr lang="de-DE" sz="1600" b="1" dirty="0">
                <a:solidFill>
                  <a:schemeClr val="tx2"/>
                </a:solidFill>
                <a:latin typeface="Fago Pro" panose="02000506040000020004" pitchFamily="50" charset="0"/>
              </a:rPr>
              <a:t>Available gripping modes EGK</a:t>
            </a:r>
          </a:p>
          <a:p>
            <a:endParaRPr lang="de-DE" sz="1600" dirty="0">
              <a:solidFill>
                <a:schemeClr val="tx2"/>
              </a:solidFill>
              <a:latin typeface="Fago Pro" panose="02000506040000020004" pitchFamily="50" charset="0"/>
            </a:endParaRPr>
          </a:p>
          <a:p>
            <a:pPr marL="285750" indent="-285750">
              <a:buClr>
                <a:schemeClr val="bg2"/>
              </a:buClr>
              <a:buFont typeface="Fago Pro" panose="02000506040000020004" pitchFamily="2" charset="0"/>
              <a:buChar char="→"/>
            </a:pPr>
            <a:r>
              <a:rPr lang="en-US" sz="1600" b="1" dirty="0">
                <a:solidFill>
                  <a:schemeClr val="tx2"/>
                </a:solidFill>
                <a:latin typeface="Fago Pro" panose="02000506040000020004" pitchFamily="50" charset="0"/>
              </a:rPr>
              <a:t>BasicGrip</a:t>
            </a:r>
            <a:r>
              <a:rPr lang="en-US" sz="1600" dirty="0">
                <a:solidFill>
                  <a:schemeClr val="tx2"/>
                </a:solidFill>
                <a:latin typeface="Fago Pro" panose="02000506040000020004" pitchFamily="50" charset="0"/>
              </a:rPr>
              <a:t> and </a:t>
            </a:r>
            <a:r>
              <a:rPr lang="en-US" sz="1600" b="1" dirty="0">
                <a:solidFill>
                  <a:schemeClr val="tx2"/>
                </a:solidFill>
                <a:latin typeface="Fago Pro" panose="02000506040000020004" pitchFamily="50" charset="0"/>
              </a:rPr>
              <a:t>SoftGrip</a:t>
            </a:r>
            <a:r>
              <a:rPr lang="en-US" sz="1600" dirty="0">
                <a:solidFill>
                  <a:schemeClr val="tx2"/>
                </a:solidFill>
                <a:latin typeface="Fago Pro" panose="02000506040000020004" pitchFamily="50" charset="0"/>
              </a:rPr>
              <a:t> are available</a:t>
            </a:r>
          </a:p>
          <a:p>
            <a:pPr marL="285750" indent="-285750">
              <a:buClr>
                <a:schemeClr val="bg2"/>
              </a:buClr>
              <a:buFont typeface="Fago Pro" panose="02000506040000020004" pitchFamily="2" charset="0"/>
              <a:buChar char="→"/>
            </a:pPr>
            <a:endParaRPr lang="en-US" sz="1600" dirty="0">
              <a:solidFill>
                <a:schemeClr val="tx2"/>
              </a:solidFill>
              <a:latin typeface="Fago Pro" panose="02000506040000020004" pitchFamily="50" charset="0"/>
            </a:endParaRPr>
          </a:p>
          <a:p>
            <a:pPr marL="285750" indent="-285750">
              <a:buClr>
                <a:schemeClr val="bg2"/>
              </a:buClr>
              <a:buFont typeface="Fago Pro" panose="02000506040000020004" pitchFamily="2" charset="0"/>
              <a:buChar char="→"/>
            </a:pPr>
            <a:r>
              <a:rPr lang="en-US" sz="1600" b="1" dirty="0">
                <a:solidFill>
                  <a:schemeClr val="tx2"/>
                </a:solidFill>
                <a:latin typeface="Fago Pro" panose="02000506040000020004" pitchFamily="50" charset="0"/>
              </a:rPr>
              <a:t>BasicGrip: </a:t>
            </a:r>
            <a:r>
              <a:rPr lang="en-US" sz="1600" dirty="0">
                <a:solidFill>
                  <a:schemeClr val="tx2"/>
                </a:solidFill>
                <a:latin typeface="Fago Pro" panose="02000506040000020004" pitchFamily="50" charset="0"/>
              </a:rPr>
              <a:t>Gripping speed is automatically optimizied to the selected gripping force setting</a:t>
            </a:r>
          </a:p>
          <a:p>
            <a:pPr marL="285750" indent="-285750">
              <a:buClr>
                <a:schemeClr val="bg2"/>
              </a:buClr>
              <a:buFont typeface="Fago Pro" panose="02000506040000020004" pitchFamily="2" charset="0"/>
              <a:buChar char="→"/>
            </a:pPr>
            <a:endParaRPr lang="en-US" sz="1600" dirty="0">
              <a:solidFill>
                <a:schemeClr val="tx2"/>
              </a:solidFill>
              <a:latin typeface="Fago Pro" panose="02000506040000020004" pitchFamily="50" charset="0"/>
            </a:endParaRPr>
          </a:p>
          <a:p>
            <a:pPr marL="285750" indent="-285750">
              <a:buClr>
                <a:schemeClr val="bg2"/>
              </a:buClr>
              <a:buFont typeface="Fago Pro" panose="02000506040000020004" pitchFamily="2" charset="0"/>
              <a:buChar char="→"/>
            </a:pPr>
            <a:r>
              <a:rPr lang="en-US" sz="1600" b="1" dirty="0">
                <a:solidFill>
                  <a:schemeClr val="tx2"/>
                </a:solidFill>
                <a:latin typeface="Fago Pro" panose="02000506040000020004" pitchFamily="50" charset="0"/>
              </a:rPr>
              <a:t>SoftGrip:</a:t>
            </a:r>
            <a:r>
              <a:rPr lang="en-US" sz="1600" dirty="0">
                <a:solidFill>
                  <a:schemeClr val="tx2"/>
                </a:solidFill>
                <a:latin typeface="Fago Pro" panose="02000506040000020004" pitchFamily="50" charset="0"/>
              </a:rPr>
              <a:t> Particularly gentle gripping of fragile workpieces. Impulse forces are reduced to a minimum when hitting the workpiece</a:t>
            </a:r>
          </a:p>
          <a:p>
            <a:pPr marL="285750" indent="-285750">
              <a:buClr>
                <a:schemeClr val="bg2"/>
              </a:buClr>
              <a:buFont typeface="Fago Pro" panose="02000506040000020004" pitchFamily="2" charset="0"/>
              <a:buChar char="→"/>
            </a:pPr>
            <a:endParaRPr lang="en-US" sz="1600" dirty="0">
              <a:solidFill>
                <a:schemeClr val="tx2"/>
              </a:solidFill>
              <a:latin typeface="Fago Pro" panose="02000506040000020004" pitchFamily="50" charset="0"/>
            </a:endParaRPr>
          </a:p>
          <a:p>
            <a:pPr marL="285750" indent="-285750">
              <a:buClr>
                <a:schemeClr val="bg2"/>
              </a:buClr>
              <a:buFont typeface="Fago Pro" panose="02000506040000020004" pitchFamily="2" charset="0"/>
              <a:buChar char="→"/>
            </a:pPr>
            <a:r>
              <a:rPr lang="en-US" sz="1600" dirty="0">
                <a:solidFill>
                  <a:schemeClr val="tx2"/>
                </a:solidFill>
                <a:latin typeface="Fago Pro" panose="02000506040000020004" pitchFamily="50" charset="0"/>
              </a:rPr>
              <a:t>Permanent gripping and continuous operation of the motor in both gripping modes</a:t>
            </a:r>
          </a:p>
          <a:p>
            <a:endParaRPr lang="en-US" sz="1600" dirty="0"/>
          </a:p>
        </p:txBody>
      </p:sp>
      <p:pic>
        <p:nvPicPr>
          <p:cNvPr id="9" name="Grafik 8">
            <a:extLst>
              <a:ext uri="{FF2B5EF4-FFF2-40B4-BE49-F238E27FC236}">
                <a16:creationId xmlns:a16="http://schemas.microsoft.com/office/drawing/2014/main" id="{FE16781B-1ED0-48AA-8E0B-1620D2DEE02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364370" y="1177802"/>
            <a:ext cx="472767" cy="479292"/>
          </a:xfrm>
          <a:prstGeom prst="rect">
            <a:avLst/>
          </a:prstGeom>
        </p:spPr>
      </p:pic>
      <p:pic>
        <p:nvPicPr>
          <p:cNvPr id="11" name="Grafik 10">
            <a:extLst>
              <a:ext uri="{FF2B5EF4-FFF2-40B4-BE49-F238E27FC236}">
                <a16:creationId xmlns:a16="http://schemas.microsoft.com/office/drawing/2014/main" id="{E03DA36B-D304-4230-85A9-32F9278D8E78}"/>
              </a:ext>
            </a:extLst>
          </p:cNvPr>
          <p:cNvPicPr>
            <a:picLocks noChangeAspect="1"/>
          </p:cNvPicPr>
          <p:nvPr/>
        </p:nvPicPr>
        <p:blipFill>
          <a:blip r:embed="rId5"/>
          <a:stretch>
            <a:fillRect/>
          </a:stretch>
        </p:blipFill>
        <p:spPr>
          <a:xfrm>
            <a:off x="5675941" y="2574410"/>
            <a:ext cx="5698885" cy="3258557"/>
          </a:xfrm>
          <a:prstGeom prst="rect">
            <a:avLst/>
          </a:prstGeom>
        </p:spPr>
      </p:pic>
      <p:sp>
        <p:nvSpPr>
          <p:cNvPr id="5" name="Textfeld 4">
            <a:extLst>
              <a:ext uri="{FF2B5EF4-FFF2-40B4-BE49-F238E27FC236}">
                <a16:creationId xmlns:a16="http://schemas.microsoft.com/office/drawing/2014/main" id="{B5A10DCC-5C9B-488F-98F0-5929C921314B}"/>
              </a:ext>
            </a:extLst>
          </p:cNvPr>
          <p:cNvSpPr txBox="1"/>
          <p:nvPr/>
        </p:nvSpPr>
        <p:spPr>
          <a:xfrm>
            <a:off x="9993316" y="5469953"/>
            <a:ext cx="1132279" cy="914400"/>
          </a:xfrm>
          <a:prstGeom prst="rect">
            <a:avLst/>
          </a:prstGeom>
          <a:solidFill>
            <a:schemeClr val="bg1"/>
          </a:solidFill>
        </p:spPr>
        <p:txBody>
          <a:bodyPr wrap="none" lIns="0" tIns="0" rIns="0" bIns="0" rtlCol="0">
            <a:noAutofit/>
          </a:bodyPr>
          <a:lstStyle/>
          <a:p>
            <a:pPr marR="0" algn="l" defTabSz="914400" rtl="0" eaLnBrk="1" fontAlgn="auto" latinLnBrk="0" hangingPunct="1">
              <a:lnSpc>
                <a:spcPct val="90000"/>
              </a:lnSpc>
              <a:spcBef>
                <a:spcPts val="300"/>
              </a:spcBef>
              <a:spcAft>
                <a:spcPts val="0"/>
              </a:spcAft>
              <a:buClr>
                <a:srgbClr val="009EE0"/>
              </a:buClr>
              <a:buSzTx/>
              <a:tabLst/>
            </a:pPr>
            <a:r>
              <a:rPr kumimoji="0" lang="de-DE" sz="1600" b="1" i="0" u="none" strike="noStrike" kern="1200" cap="none" spc="0" normalizeH="0" baseline="0" noProof="0" dirty="0">
                <a:ln>
                  <a:noFill/>
                </a:ln>
                <a:solidFill>
                  <a:srgbClr val="2DC6F4"/>
                </a:solidFill>
                <a:effectLst/>
                <a:uLnTx/>
                <a:uFillTx/>
                <a:ea typeface="+mn-ea"/>
                <a:cs typeface="+mn-cs"/>
              </a:rPr>
              <a:t>Travel time</a:t>
            </a:r>
            <a:endParaRPr kumimoji="0" lang="en-US" sz="1600" b="1" i="0" u="none" strike="noStrike" kern="1200" cap="none" spc="0" normalizeH="0" baseline="0" noProof="0" dirty="0">
              <a:ln>
                <a:noFill/>
              </a:ln>
              <a:solidFill>
                <a:srgbClr val="2DC6F4"/>
              </a:solidFill>
              <a:effectLst/>
              <a:uLnTx/>
              <a:uFillTx/>
              <a:ea typeface="+mn-ea"/>
              <a:cs typeface="+mn-cs"/>
            </a:endParaRPr>
          </a:p>
        </p:txBody>
      </p:sp>
      <p:sp>
        <p:nvSpPr>
          <p:cNvPr id="12" name="Textfeld 11">
            <a:extLst>
              <a:ext uri="{FF2B5EF4-FFF2-40B4-BE49-F238E27FC236}">
                <a16:creationId xmlns:a16="http://schemas.microsoft.com/office/drawing/2014/main" id="{779F12EB-55BD-43AF-A759-2824249F5C7A}"/>
              </a:ext>
            </a:extLst>
          </p:cNvPr>
          <p:cNvSpPr txBox="1"/>
          <p:nvPr/>
        </p:nvSpPr>
        <p:spPr>
          <a:xfrm rot="16200000">
            <a:off x="5181385" y="3247185"/>
            <a:ext cx="1367898" cy="303368"/>
          </a:xfrm>
          <a:prstGeom prst="rect">
            <a:avLst/>
          </a:prstGeom>
          <a:solidFill>
            <a:schemeClr val="bg1"/>
          </a:solidFill>
        </p:spPr>
        <p:txBody>
          <a:bodyPr wrap="none" lIns="0" tIns="0" rIns="0" bIns="0" rtlCol="0">
            <a:noAutofit/>
          </a:bodyPr>
          <a:lstStyle/>
          <a:p>
            <a:pPr marR="0" algn="l" defTabSz="914400" rtl="0" eaLnBrk="1" fontAlgn="auto" latinLnBrk="0" hangingPunct="1">
              <a:lnSpc>
                <a:spcPct val="90000"/>
              </a:lnSpc>
              <a:spcBef>
                <a:spcPts val="300"/>
              </a:spcBef>
              <a:spcAft>
                <a:spcPts val="0"/>
              </a:spcAft>
              <a:buClr>
                <a:srgbClr val="009EE0"/>
              </a:buClr>
              <a:buSzTx/>
              <a:tabLst/>
            </a:pPr>
            <a:r>
              <a:rPr kumimoji="0" lang="de-DE" sz="1600" b="1" i="0" u="none" strike="noStrike" kern="1200" cap="none" spc="0" normalizeH="0" baseline="0" noProof="0" dirty="0">
                <a:ln>
                  <a:noFill/>
                </a:ln>
                <a:solidFill>
                  <a:srgbClr val="2DC6F4"/>
                </a:solidFill>
                <a:effectLst/>
                <a:uLnTx/>
                <a:uFillTx/>
                <a:ea typeface="+mn-ea"/>
                <a:cs typeface="+mn-cs"/>
              </a:rPr>
              <a:t>Gripping </a:t>
            </a:r>
            <a:r>
              <a:rPr kumimoji="0" lang="de-DE" sz="1600" b="1" i="0" u="none" strike="noStrike" kern="1200" cap="none" spc="0" normalizeH="0" baseline="0" noProof="0" dirty="0" err="1">
                <a:ln>
                  <a:noFill/>
                </a:ln>
                <a:solidFill>
                  <a:srgbClr val="2DC6F4"/>
                </a:solidFill>
                <a:effectLst/>
                <a:uLnTx/>
                <a:uFillTx/>
                <a:ea typeface="+mn-ea"/>
                <a:cs typeface="+mn-cs"/>
              </a:rPr>
              <a:t>force</a:t>
            </a:r>
            <a:endParaRPr kumimoji="0" lang="en-US" sz="1600" b="1" i="0" u="none" strike="noStrike" kern="1200" cap="none" spc="0" normalizeH="0" baseline="0" noProof="0" dirty="0">
              <a:ln>
                <a:noFill/>
              </a:ln>
              <a:solidFill>
                <a:srgbClr val="2DC6F4"/>
              </a:solidFill>
              <a:effectLst/>
              <a:uLnTx/>
              <a:uFillTx/>
              <a:ea typeface="+mn-ea"/>
              <a:cs typeface="+mn-cs"/>
            </a:endParaRPr>
          </a:p>
        </p:txBody>
      </p:sp>
    </p:spTree>
    <p:extLst>
      <p:ext uri="{BB962C8B-B14F-4D97-AF65-F5344CB8AC3E}">
        <p14:creationId xmlns:p14="http://schemas.microsoft.com/office/powerpoint/2010/main" val="24032185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6755BCC-8CEC-4ADE-82D9-F99E1F90B22C}"/>
              </a:ext>
            </a:extLst>
          </p:cNvPr>
          <p:cNvSpPr>
            <a:spLocks noGrp="1"/>
          </p:cNvSpPr>
          <p:nvPr>
            <p:ph type="title"/>
          </p:nvPr>
        </p:nvSpPr>
        <p:spPr/>
        <p:txBody>
          <a:bodyPr/>
          <a:lstStyle/>
          <a:p>
            <a:r>
              <a:rPr lang="de-DE" dirty="0"/>
              <a:t>Software Services</a:t>
            </a:r>
            <a:endParaRPr lang="en-US" dirty="0"/>
          </a:p>
        </p:txBody>
      </p:sp>
      <p:sp>
        <p:nvSpPr>
          <p:cNvPr id="3" name="Foliennummernplatzhalter 2">
            <a:extLst>
              <a:ext uri="{FF2B5EF4-FFF2-40B4-BE49-F238E27FC236}">
                <a16:creationId xmlns:a16="http://schemas.microsoft.com/office/drawing/2014/main" id="{FAA42E34-85B8-4C1C-B008-9143F55C3EFC}"/>
              </a:ext>
            </a:extLst>
          </p:cNvPr>
          <p:cNvSpPr>
            <a:spLocks noGrp="1"/>
          </p:cNvSpPr>
          <p:nvPr>
            <p:ph type="sldNum" sz="quarter" idx="10"/>
          </p:nvPr>
        </p:nvSpPr>
        <p:spPr/>
        <p:txBody>
          <a:bodyPr/>
          <a:lstStyle/>
          <a:p>
            <a:fld id="{73F7D4EC-FAF2-48D2-B8E5-457915FC50F3}" type="slidenum">
              <a:rPr lang="de-DE" smtClean="0"/>
              <a:pPr/>
              <a:t>34</a:t>
            </a:fld>
            <a:endParaRPr lang="de-DE" dirty="0"/>
          </a:p>
        </p:txBody>
      </p:sp>
      <p:sp>
        <p:nvSpPr>
          <p:cNvPr id="4" name="Textplatzhalter 3">
            <a:extLst>
              <a:ext uri="{FF2B5EF4-FFF2-40B4-BE49-F238E27FC236}">
                <a16:creationId xmlns:a16="http://schemas.microsoft.com/office/drawing/2014/main" id="{2E62C592-AFE3-450F-8AAF-EEF303CE7866}"/>
              </a:ext>
            </a:extLst>
          </p:cNvPr>
          <p:cNvSpPr>
            <a:spLocks noGrp="1"/>
          </p:cNvSpPr>
          <p:nvPr>
            <p:ph type="body" sz="quarter" idx="11"/>
          </p:nvPr>
        </p:nvSpPr>
        <p:spPr/>
        <p:txBody>
          <a:bodyPr/>
          <a:lstStyle/>
          <a:p>
            <a:r>
              <a:rPr lang="de-DE" dirty="0"/>
              <a:t>Product Training EGU &amp; EGK</a:t>
            </a:r>
            <a:endParaRPr lang="en-US" dirty="0"/>
          </a:p>
        </p:txBody>
      </p:sp>
      <p:sp>
        <p:nvSpPr>
          <p:cNvPr id="6" name="Textfeld 5">
            <a:extLst>
              <a:ext uri="{FF2B5EF4-FFF2-40B4-BE49-F238E27FC236}">
                <a16:creationId xmlns:a16="http://schemas.microsoft.com/office/drawing/2014/main" id="{A288F6BD-14E2-4005-B255-E3FB1AE5F071}"/>
              </a:ext>
            </a:extLst>
          </p:cNvPr>
          <p:cNvSpPr txBox="1"/>
          <p:nvPr/>
        </p:nvSpPr>
        <p:spPr>
          <a:xfrm>
            <a:off x="658814" y="1560637"/>
            <a:ext cx="5208586" cy="5016758"/>
          </a:xfrm>
          <a:prstGeom prst="rect">
            <a:avLst/>
          </a:prstGeom>
          <a:noFill/>
        </p:spPr>
        <p:txBody>
          <a:bodyPr wrap="square">
            <a:spAutoFit/>
          </a:bodyPr>
          <a:lstStyle/>
          <a:p>
            <a:r>
              <a:rPr lang="de-DE" sz="1600" b="1" dirty="0">
                <a:solidFill>
                  <a:schemeClr val="tx2"/>
                </a:solidFill>
                <a:latin typeface="Fago Pro" panose="02000506040000020004" pitchFamily="50" charset="0"/>
              </a:rPr>
              <a:t>Commissioning Software MTSN2</a:t>
            </a:r>
          </a:p>
          <a:p>
            <a:endParaRPr lang="de-DE" sz="1600" dirty="0">
              <a:solidFill>
                <a:schemeClr val="tx2"/>
              </a:solidFill>
              <a:latin typeface="Fago Pro" panose="02000506040000020004" pitchFamily="50" charset="0"/>
            </a:endParaRPr>
          </a:p>
          <a:p>
            <a:pPr marL="285750" indent="-285750">
              <a:buClr>
                <a:schemeClr val="bg2"/>
              </a:buClr>
              <a:buFont typeface="Fago Pro" panose="02000506040000020004" pitchFamily="2" charset="0"/>
              <a:buChar char="→"/>
            </a:pPr>
            <a:r>
              <a:rPr lang="en-US" sz="1600" dirty="0">
                <a:solidFill>
                  <a:schemeClr val="tx2"/>
                </a:solidFill>
                <a:latin typeface="Fago Pro" panose="02000506040000020004" pitchFamily="50" charset="0"/>
              </a:rPr>
              <a:t>Supports the user by easing the commissioning and parameterization effort.</a:t>
            </a:r>
          </a:p>
          <a:p>
            <a:pPr marL="285750" indent="-285750">
              <a:buClr>
                <a:schemeClr val="bg2"/>
              </a:buClr>
              <a:buFont typeface="Fago Pro" panose="02000506040000020004" pitchFamily="2" charset="0"/>
              <a:buChar char="→"/>
            </a:pPr>
            <a:endParaRPr lang="en-US" sz="1600" dirty="0">
              <a:solidFill>
                <a:schemeClr val="tx2"/>
              </a:solidFill>
              <a:latin typeface="Fago Pro" panose="02000506040000020004" pitchFamily="50" charset="0"/>
            </a:endParaRPr>
          </a:p>
          <a:p>
            <a:pPr marL="285750" indent="-285750">
              <a:buClr>
                <a:schemeClr val="bg2"/>
              </a:buClr>
              <a:buFont typeface="Fago Pro" panose="02000506040000020004" pitchFamily="2" charset="0"/>
              <a:buChar char="→"/>
            </a:pPr>
            <a:r>
              <a:rPr lang="en-US" sz="1600" dirty="0">
                <a:solidFill>
                  <a:schemeClr val="tx2"/>
                </a:solidFill>
                <a:latin typeface="Fago Pro" panose="02000506040000020004" pitchFamily="50" charset="0"/>
              </a:rPr>
              <a:t>User-friendly use of all gripper functions without the need for a PLC.</a:t>
            </a:r>
          </a:p>
          <a:p>
            <a:pPr marL="285750" indent="-285750">
              <a:buClr>
                <a:schemeClr val="bg2"/>
              </a:buClr>
              <a:buFont typeface="Fago Pro" panose="02000506040000020004" pitchFamily="2" charset="0"/>
              <a:buChar char="→"/>
            </a:pPr>
            <a:endParaRPr lang="en-US" sz="1600" dirty="0">
              <a:solidFill>
                <a:schemeClr val="tx2"/>
              </a:solidFill>
              <a:latin typeface="Fago Pro" panose="02000506040000020004" pitchFamily="50" charset="0"/>
            </a:endParaRPr>
          </a:p>
          <a:p>
            <a:pPr marL="285750" indent="-285750">
              <a:buClr>
                <a:schemeClr val="bg2"/>
              </a:buClr>
              <a:buFont typeface="Fago Pro" panose="02000506040000020004" pitchFamily="2" charset="0"/>
              <a:buChar char="→"/>
            </a:pPr>
            <a:r>
              <a:rPr lang="en-US" sz="1600" dirty="0">
                <a:solidFill>
                  <a:schemeClr val="tx2"/>
                </a:solidFill>
                <a:latin typeface="Fago Pro" panose="02000506040000020004" pitchFamily="50" charset="0"/>
              </a:rPr>
              <a:t>Additional functions: address assignment, diagnostics, firmware update, parameter backup and bus monitor</a:t>
            </a:r>
          </a:p>
          <a:p>
            <a:pPr marL="285750" indent="-285750">
              <a:buClr>
                <a:schemeClr val="bg2"/>
              </a:buClr>
              <a:buFont typeface="Fago Pro" panose="02000506040000020004" pitchFamily="2" charset="0"/>
              <a:buChar char="→"/>
            </a:pPr>
            <a:endParaRPr lang="en-US" sz="1600" dirty="0">
              <a:solidFill>
                <a:schemeClr val="tx2"/>
              </a:solidFill>
              <a:latin typeface="Fago Pro" panose="02000506040000020004" pitchFamily="50" charset="0"/>
            </a:endParaRPr>
          </a:p>
          <a:p>
            <a:pPr marL="285750" indent="-285750">
              <a:buClr>
                <a:schemeClr val="bg2"/>
              </a:buClr>
              <a:buFont typeface="Fago Pro" panose="02000506040000020004" pitchFamily="2" charset="0"/>
              <a:buChar char="→"/>
            </a:pPr>
            <a:r>
              <a:rPr lang="en-US" sz="1600" dirty="0">
                <a:solidFill>
                  <a:schemeClr val="tx2"/>
                </a:solidFill>
                <a:latin typeface="Fago Pro" panose="02000506040000020004" pitchFamily="50" charset="0"/>
              </a:rPr>
              <a:t>Initial application validations can be carried out in an uncomplicated manner. </a:t>
            </a:r>
          </a:p>
          <a:p>
            <a:pPr marL="285750" indent="-285750">
              <a:buClr>
                <a:schemeClr val="bg2"/>
              </a:buClr>
              <a:buFont typeface="Fago Pro" panose="02000506040000020004" pitchFamily="2" charset="0"/>
              <a:buChar char="→"/>
            </a:pPr>
            <a:endParaRPr lang="en-US" sz="1600" dirty="0">
              <a:solidFill>
                <a:schemeClr val="tx2"/>
              </a:solidFill>
              <a:latin typeface="Fago Pro" panose="02000506040000020004" pitchFamily="50" charset="0"/>
            </a:endParaRPr>
          </a:p>
          <a:p>
            <a:pPr marL="285750" indent="-285750">
              <a:buClr>
                <a:schemeClr val="bg2"/>
              </a:buClr>
              <a:buFont typeface="Fago Pro" panose="02000506040000020004" pitchFamily="2" charset="0"/>
              <a:buChar char="→"/>
            </a:pPr>
            <a:r>
              <a:rPr lang="en-US" sz="1600" dirty="0">
                <a:solidFill>
                  <a:schemeClr val="tx2"/>
                </a:solidFill>
                <a:latin typeface="Fago Pro" panose="02000506040000020004" pitchFamily="50" charset="0"/>
              </a:rPr>
              <a:t>The gripper is connected to the computer directly via the network interface. MTSN2 works with the Industrial Ethernet interface. Modbus and IO-Link require specific adapters which are not offered by SCHUNK.</a:t>
            </a:r>
            <a:endParaRPr lang="de-DE" sz="1600" dirty="0">
              <a:solidFill>
                <a:schemeClr val="tx2"/>
              </a:solidFill>
              <a:latin typeface="Fago Pro" panose="02000506040000020004" pitchFamily="50" charset="0"/>
            </a:endParaRPr>
          </a:p>
        </p:txBody>
      </p:sp>
      <p:pic>
        <p:nvPicPr>
          <p:cNvPr id="13" name="Grafik 12">
            <a:extLst>
              <a:ext uri="{FF2B5EF4-FFF2-40B4-BE49-F238E27FC236}">
                <a16:creationId xmlns:a16="http://schemas.microsoft.com/office/drawing/2014/main" id="{68F09013-1F77-4F55-8C5C-E827A97BB86E}"/>
              </a:ext>
            </a:extLst>
          </p:cNvPr>
          <p:cNvPicPr>
            <a:picLocks noChangeAspect="1"/>
          </p:cNvPicPr>
          <p:nvPr/>
        </p:nvPicPr>
        <p:blipFill>
          <a:blip r:embed="rId2"/>
          <a:stretch>
            <a:fillRect/>
          </a:stretch>
        </p:blipFill>
        <p:spPr>
          <a:xfrm>
            <a:off x="6163406" y="1835692"/>
            <a:ext cx="5387583" cy="4133308"/>
          </a:xfrm>
          <a:prstGeom prst="rect">
            <a:avLst/>
          </a:prstGeom>
        </p:spPr>
      </p:pic>
      <p:sp>
        <p:nvSpPr>
          <p:cNvPr id="15" name="Textfeld 14">
            <a:extLst>
              <a:ext uri="{FF2B5EF4-FFF2-40B4-BE49-F238E27FC236}">
                <a16:creationId xmlns:a16="http://schemas.microsoft.com/office/drawing/2014/main" id="{CFDADDED-EA29-4D17-A893-3F25E3564FEC}"/>
              </a:ext>
            </a:extLst>
          </p:cNvPr>
          <p:cNvSpPr txBox="1"/>
          <p:nvPr/>
        </p:nvSpPr>
        <p:spPr>
          <a:xfrm>
            <a:off x="6607630" y="6130952"/>
            <a:ext cx="6096000" cy="338554"/>
          </a:xfrm>
          <a:prstGeom prst="rect">
            <a:avLst/>
          </a:prstGeom>
          <a:noFill/>
        </p:spPr>
        <p:txBody>
          <a:bodyPr wrap="square">
            <a:spAutoFit/>
          </a:bodyPr>
          <a:lstStyle/>
          <a:p>
            <a:r>
              <a:rPr lang="en-US" sz="1600" dirty="0">
                <a:solidFill>
                  <a:schemeClr val="tx2"/>
                </a:solidFill>
                <a:latin typeface="Fago Pro" panose="02000506040000020004" pitchFamily="50" charset="0"/>
              </a:rPr>
              <a:t>Get it @ www.schunk.com/downloads-software</a:t>
            </a:r>
            <a:endParaRPr lang="de-DE" sz="1600" dirty="0">
              <a:solidFill>
                <a:schemeClr val="tx2"/>
              </a:solidFill>
              <a:latin typeface="Fago Pro" panose="02000506040000020004" pitchFamily="50" charset="0"/>
            </a:endParaRPr>
          </a:p>
        </p:txBody>
      </p:sp>
      <p:grpSp>
        <p:nvGrpSpPr>
          <p:cNvPr id="8" name="Gruppieren 7">
            <a:extLst>
              <a:ext uri="{FF2B5EF4-FFF2-40B4-BE49-F238E27FC236}">
                <a16:creationId xmlns:a16="http://schemas.microsoft.com/office/drawing/2014/main" id="{13F5C732-542A-4DF3-B38D-7233EA0824E5}"/>
              </a:ext>
            </a:extLst>
          </p:cNvPr>
          <p:cNvGrpSpPr/>
          <p:nvPr/>
        </p:nvGrpSpPr>
        <p:grpSpPr>
          <a:xfrm>
            <a:off x="9731083" y="5229921"/>
            <a:ext cx="1637026" cy="448984"/>
            <a:chOff x="8427245" y="3133725"/>
            <a:chExt cx="669128" cy="200582"/>
          </a:xfrm>
        </p:grpSpPr>
        <p:sp>
          <p:nvSpPr>
            <p:cNvPr id="9" name="Rechteck 8">
              <a:extLst>
                <a:ext uri="{FF2B5EF4-FFF2-40B4-BE49-F238E27FC236}">
                  <a16:creationId xmlns:a16="http://schemas.microsoft.com/office/drawing/2014/main" id="{05EE13CC-B414-4452-807F-37BA89F676FD}"/>
                </a:ext>
              </a:extLst>
            </p:cNvPr>
            <p:cNvSpPr/>
            <p:nvPr/>
          </p:nvSpPr>
          <p:spPr>
            <a:xfrm>
              <a:off x="8427245" y="3133725"/>
              <a:ext cx="483370" cy="200579"/>
            </a:xfrm>
            <a:prstGeom prst="rect">
              <a:avLst/>
            </a:prstGeom>
            <a:solidFill>
              <a:srgbClr val="BCC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de-DE" sz="1200" b="1" dirty="0"/>
                <a:t>Demo-Mode</a:t>
              </a:r>
              <a:br>
                <a:rPr lang="de-DE" sz="1200" b="1" dirty="0"/>
              </a:br>
              <a:r>
                <a:rPr lang="de-DE" sz="1200" dirty="0" err="1"/>
                <a:t>available</a:t>
              </a:r>
              <a:endParaRPr lang="en-US" sz="1200" dirty="0"/>
            </a:p>
          </p:txBody>
        </p:sp>
        <p:sp>
          <p:nvSpPr>
            <p:cNvPr id="10" name="Gleichschenkliges Dreieck 9">
              <a:extLst>
                <a:ext uri="{FF2B5EF4-FFF2-40B4-BE49-F238E27FC236}">
                  <a16:creationId xmlns:a16="http://schemas.microsoft.com/office/drawing/2014/main" id="{D172FE5F-E17F-4BAE-A723-E5B8F794DB61}"/>
                </a:ext>
              </a:extLst>
            </p:cNvPr>
            <p:cNvSpPr/>
            <p:nvPr/>
          </p:nvSpPr>
          <p:spPr>
            <a:xfrm rot="5400000">
              <a:off x="8903215" y="3141148"/>
              <a:ext cx="200580" cy="185737"/>
            </a:xfrm>
            <a:prstGeom prst="triangle">
              <a:avLst>
                <a:gd name="adj" fmla="val 0"/>
              </a:avLst>
            </a:prstGeom>
            <a:solidFill>
              <a:srgbClr val="BCC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325934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6755BCC-8CEC-4ADE-82D9-F99E1F90B22C}"/>
              </a:ext>
            </a:extLst>
          </p:cNvPr>
          <p:cNvSpPr>
            <a:spLocks noGrp="1"/>
          </p:cNvSpPr>
          <p:nvPr>
            <p:ph type="title"/>
          </p:nvPr>
        </p:nvSpPr>
        <p:spPr/>
        <p:txBody>
          <a:bodyPr/>
          <a:lstStyle/>
          <a:p>
            <a:r>
              <a:rPr lang="de-DE" dirty="0"/>
              <a:t>Software Services</a:t>
            </a:r>
            <a:endParaRPr lang="en-US" dirty="0"/>
          </a:p>
        </p:txBody>
      </p:sp>
      <p:sp>
        <p:nvSpPr>
          <p:cNvPr id="3" name="Foliennummernplatzhalter 2">
            <a:extLst>
              <a:ext uri="{FF2B5EF4-FFF2-40B4-BE49-F238E27FC236}">
                <a16:creationId xmlns:a16="http://schemas.microsoft.com/office/drawing/2014/main" id="{FAA42E34-85B8-4C1C-B008-9143F55C3EFC}"/>
              </a:ext>
            </a:extLst>
          </p:cNvPr>
          <p:cNvSpPr>
            <a:spLocks noGrp="1"/>
          </p:cNvSpPr>
          <p:nvPr>
            <p:ph type="sldNum" sz="quarter" idx="10"/>
          </p:nvPr>
        </p:nvSpPr>
        <p:spPr/>
        <p:txBody>
          <a:bodyPr/>
          <a:lstStyle/>
          <a:p>
            <a:fld id="{73F7D4EC-FAF2-48D2-B8E5-457915FC50F3}" type="slidenum">
              <a:rPr lang="de-DE" smtClean="0"/>
              <a:pPr/>
              <a:t>35</a:t>
            </a:fld>
            <a:endParaRPr lang="de-DE" dirty="0"/>
          </a:p>
        </p:txBody>
      </p:sp>
      <p:sp>
        <p:nvSpPr>
          <p:cNvPr id="4" name="Textplatzhalter 3">
            <a:extLst>
              <a:ext uri="{FF2B5EF4-FFF2-40B4-BE49-F238E27FC236}">
                <a16:creationId xmlns:a16="http://schemas.microsoft.com/office/drawing/2014/main" id="{2E62C592-AFE3-450F-8AAF-EEF303CE7866}"/>
              </a:ext>
            </a:extLst>
          </p:cNvPr>
          <p:cNvSpPr>
            <a:spLocks noGrp="1"/>
          </p:cNvSpPr>
          <p:nvPr>
            <p:ph type="body" sz="quarter" idx="11"/>
          </p:nvPr>
        </p:nvSpPr>
        <p:spPr/>
        <p:txBody>
          <a:bodyPr/>
          <a:lstStyle/>
          <a:p>
            <a:r>
              <a:rPr lang="de-DE" dirty="0"/>
              <a:t>Product Training EGU &amp; EGK</a:t>
            </a:r>
            <a:endParaRPr lang="en-US" dirty="0"/>
          </a:p>
        </p:txBody>
      </p:sp>
      <p:sp>
        <p:nvSpPr>
          <p:cNvPr id="6" name="Textfeld 5">
            <a:extLst>
              <a:ext uri="{FF2B5EF4-FFF2-40B4-BE49-F238E27FC236}">
                <a16:creationId xmlns:a16="http://schemas.microsoft.com/office/drawing/2014/main" id="{A288F6BD-14E2-4005-B255-E3FB1AE5F071}"/>
              </a:ext>
            </a:extLst>
          </p:cNvPr>
          <p:cNvSpPr txBox="1"/>
          <p:nvPr/>
        </p:nvSpPr>
        <p:spPr>
          <a:xfrm>
            <a:off x="658814" y="1560637"/>
            <a:ext cx="4778434" cy="2554545"/>
          </a:xfrm>
          <a:prstGeom prst="rect">
            <a:avLst/>
          </a:prstGeom>
          <a:noFill/>
        </p:spPr>
        <p:txBody>
          <a:bodyPr wrap="square">
            <a:spAutoFit/>
          </a:bodyPr>
          <a:lstStyle/>
          <a:p>
            <a:r>
              <a:rPr lang="de-DE" sz="1600" b="1" dirty="0">
                <a:solidFill>
                  <a:schemeClr val="tx2"/>
                </a:solidFill>
                <a:latin typeface="Fago Pro" panose="02000506040000020004" pitchFamily="50" charset="0"/>
              </a:rPr>
              <a:t>PLC integration via function blocks</a:t>
            </a:r>
          </a:p>
          <a:p>
            <a:endParaRPr lang="de-DE" sz="1600" dirty="0">
              <a:solidFill>
                <a:schemeClr val="tx2"/>
              </a:solidFill>
              <a:latin typeface="Fago Pro" panose="02000506040000020004" pitchFamily="50" charset="0"/>
            </a:endParaRPr>
          </a:p>
          <a:p>
            <a:pPr marL="285750" indent="-285750">
              <a:buClr>
                <a:schemeClr val="bg2"/>
              </a:buClr>
              <a:buFont typeface="Fago Pro" panose="02000506040000020004" pitchFamily="2" charset="0"/>
              <a:buChar char="→"/>
            </a:pPr>
            <a:r>
              <a:rPr lang="en-US" sz="1600" dirty="0">
                <a:solidFill>
                  <a:schemeClr val="tx2"/>
                </a:solidFill>
                <a:latin typeface="Fago Pro" panose="02000506040000020004" pitchFamily="50" charset="0"/>
              </a:rPr>
              <a:t>Seamless interaction between gripper and PLC control</a:t>
            </a:r>
          </a:p>
          <a:p>
            <a:pPr marL="285750" indent="-285750">
              <a:buClr>
                <a:schemeClr val="bg2"/>
              </a:buClr>
              <a:buFont typeface="Fago Pro" panose="02000506040000020004" pitchFamily="2" charset="0"/>
              <a:buChar char="→"/>
            </a:pPr>
            <a:endParaRPr lang="en-US" sz="1600" dirty="0">
              <a:solidFill>
                <a:schemeClr val="tx2"/>
              </a:solidFill>
              <a:latin typeface="Fago Pro" panose="02000506040000020004" pitchFamily="50" charset="0"/>
            </a:endParaRPr>
          </a:p>
          <a:p>
            <a:pPr marL="285750" indent="-285750">
              <a:buClr>
                <a:schemeClr val="bg2"/>
              </a:buClr>
              <a:buFont typeface="Fago Pro" panose="02000506040000020004" pitchFamily="2" charset="0"/>
              <a:buChar char="→"/>
            </a:pPr>
            <a:r>
              <a:rPr lang="en-US" sz="1600" dirty="0">
                <a:solidFill>
                  <a:schemeClr val="tx2"/>
                </a:solidFill>
                <a:latin typeface="Fago Pro" panose="02000506040000020004" pitchFamily="50" charset="0"/>
              </a:rPr>
              <a:t>Available for leading PLC manufacturers</a:t>
            </a:r>
          </a:p>
          <a:p>
            <a:pPr marL="285750" indent="-285750">
              <a:buClr>
                <a:schemeClr val="bg2"/>
              </a:buClr>
              <a:buFont typeface="Fago Pro" panose="02000506040000020004" pitchFamily="2" charset="0"/>
              <a:buChar char="→"/>
            </a:pPr>
            <a:endParaRPr lang="en-US" sz="1600" dirty="0">
              <a:solidFill>
                <a:schemeClr val="tx2"/>
              </a:solidFill>
              <a:latin typeface="Fago Pro" panose="02000506040000020004" pitchFamily="50" charset="0"/>
            </a:endParaRPr>
          </a:p>
          <a:p>
            <a:pPr marL="285750" indent="-285750">
              <a:buClr>
                <a:schemeClr val="bg2"/>
              </a:buClr>
              <a:buFont typeface="Fago Pro" panose="02000506040000020004" pitchFamily="2" charset="0"/>
              <a:buChar char="→"/>
            </a:pPr>
            <a:r>
              <a:rPr lang="en-US" sz="1600" dirty="0">
                <a:solidFill>
                  <a:schemeClr val="tx2"/>
                </a:solidFill>
                <a:latin typeface="Fago Pro" panose="02000506040000020004" pitchFamily="50" charset="0"/>
              </a:rPr>
              <a:t>Reduces the programming effort to a minimum</a:t>
            </a:r>
          </a:p>
          <a:p>
            <a:pPr marL="285750" indent="-285750">
              <a:buClr>
                <a:schemeClr val="bg2"/>
              </a:buClr>
              <a:buFont typeface="Fago Pro" panose="02000506040000020004" pitchFamily="2" charset="0"/>
              <a:buChar char="→"/>
            </a:pPr>
            <a:endParaRPr lang="en-US" sz="1600" dirty="0">
              <a:solidFill>
                <a:schemeClr val="tx2"/>
              </a:solidFill>
              <a:latin typeface="Fago Pro" panose="02000506040000020004" pitchFamily="50" charset="0"/>
            </a:endParaRPr>
          </a:p>
          <a:p>
            <a:pPr marL="285750" indent="-285750">
              <a:buClr>
                <a:schemeClr val="bg2"/>
              </a:buClr>
              <a:buFont typeface="Fago Pro" panose="02000506040000020004" pitchFamily="2" charset="0"/>
              <a:buChar char="→"/>
            </a:pPr>
            <a:r>
              <a:rPr lang="en-US" sz="1600" dirty="0">
                <a:solidFill>
                  <a:schemeClr val="tx2"/>
                </a:solidFill>
                <a:latin typeface="Fago Pro" panose="02000506040000020004" pitchFamily="50" charset="0"/>
              </a:rPr>
              <a:t>Supported PLC manufacturers:</a:t>
            </a:r>
          </a:p>
        </p:txBody>
      </p:sp>
      <p:pic>
        <p:nvPicPr>
          <p:cNvPr id="7" name="Grafik 6">
            <a:extLst>
              <a:ext uri="{FF2B5EF4-FFF2-40B4-BE49-F238E27FC236}">
                <a16:creationId xmlns:a16="http://schemas.microsoft.com/office/drawing/2014/main" id="{FBAE5A96-B2D8-487C-B3C7-41C96C5FBD8E}"/>
              </a:ext>
            </a:extLst>
          </p:cNvPr>
          <p:cNvPicPr>
            <a:picLocks noChangeAspect="1"/>
          </p:cNvPicPr>
          <p:nvPr/>
        </p:nvPicPr>
        <p:blipFill>
          <a:blip r:embed="rId2"/>
          <a:stretch>
            <a:fillRect/>
          </a:stretch>
        </p:blipFill>
        <p:spPr>
          <a:xfrm>
            <a:off x="6146797" y="1092194"/>
            <a:ext cx="5404192" cy="4146049"/>
          </a:xfrm>
          <a:prstGeom prst="rect">
            <a:avLst/>
          </a:prstGeom>
        </p:spPr>
      </p:pic>
      <p:sp>
        <p:nvSpPr>
          <p:cNvPr id="9" name="Textfeld 8">
            <a:extLst>
              <a:ext uri="{FF2B5EF4-FFF2-40B4-BE49-F238E27FC236}">
                <a16:creationId xmlns:a16="http://schemas.microsoft.com/office/drawing/2014/main" id="{CC6079E8-6EE7-4B90-8996-0F520C34701B}"/>
              </a:ext>
            </a:extLst>
          </p:cNvPr>
          <p:cNvSpPr txBox="1"/>
          <p:nvPr/>
        </p:nvSpPr>
        <p:spPr>
          <a:xfrm>
            <a:off x="658814" y="5911149"/>
            <a:ext cx="6096000" cy="338554"/>
          </a:xfrm>
          <a:prstGeom prst="rect">
            <a:avLst/>
          </a:prstGeom>
          <a:noFill/>
        </p:spPr>
        <p:txBody>
          <a:bodyPr wrap="square">
            <a:spAutoFit/>
          </a:bodyPr>
          <a:lstStyle/>
          <a:p>
            <a:r>
              <a:rPr lang="en-US" sz="1600" dirty="0">
                <a:solidFill>
                  <a:schemeClr val="tx2"/>
                </a:solidFill>
                <a:latin typeface="Fago Pro" panose="02000506040000020004" pitchFamily="50" charset="0"/>
              </a:rPr>
              <a:t>Get it @ www.schunk.com/downloads-software</a:t>
            </a:r>
            <a:endParaRPr lang="de-DE" sz="1600" dirty="0">
              <a:solidFill>
                <a:schemeClr val="tx2"/>
              </a:solidFill>
              <a:latin typeface="Fago Pro" panose="02000506040000020004" pitchFamily="50" charset="0"/>
            </a:endParaRPr>
          </a:p>
        </p:txBody>
      </p:sp>
      <p:pic>
        <p:nvPicPr>
          <p:cNvPr id="7170" name="Picture 2">
            <a:extLst>
              <a:ext uri="{FF2B5EF4-FFF2-40B4-BE49-F238E27FC236}">
                <a16:creationId xmlns:a16="http://schemas.microsoft.com/office/drawing/2014/main" id="{842B4AAD-474B-4C2D-BA33-039253810F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3699" y="4372437"/>
            <a:ext cx="1774974" cy="282193"/>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Regler Ref. Allen-bradley 1769-l35e">
            <a:extLst>
              <a:ext uri="{FF2B5EF4-FFF2-40B4-BE49-F238E27FC236}">
                <a16:creationId xmlns:a16="http://schemas.microsoft.com/office/drawing/2014/main" id="{A48DA479-02FE-47B9-AB78-23EDC5791A2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9630" b="24644"/>
          <a:stretch/>
        </p:blipFill>
        <p:spPr bwMode="auto">
          <a:xfrm>
            <a:off x="898104" y="4749300"/>
            <a:ext cx="2065769" cy="629732"/>
          </a:xfrm>
          <a:prstGeom prst="rect">
            <a:avLst/>
          </a:prstGeom>
          <a:noFill/>
          <a:extLst>
            <a:ext uri="{909E8E84-426E-40DD-AFC4-6F175D3DCCD1}">
              <a14:hiddenFill xmlns:a14="http://schemas.microsoft.com/office/drawing/2010/main">
                <a:solidFill>
                  <a:srgbClr val="FFFFFF"/>
                </a:solidFill>
              </a14:hiddenFill>
            </a:ext>
          </a:extLst>
        </p:spPr>
      </p:pic>
      <p:pic>
        <p:nvPicPr>
          <p:cNvPr id="7176" name="Picture 8" descr="Beckhoff Automation GmbH &amp; Co. KG: Bilder - Anbieterkompass -  Computer&amp;AUTOMATION">
            <a:extLst>
              <a:ext uri="{FF2B5EF4-FFF2-40B4-BE49-F238E27FC236}">
                <a16:creationId xmlns:a16="http://schemas.microsoft.com/office/drawing/2014/main" id="{50512E88-9F98-4668-B0BA-6D2673C78FA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30952" b="35042"/>
          <a:stretch/>
        </p:blipFill>
        <p:spPr bwMode="auto">
          <a:xfrm>
            <a:off x="768865" y="5369983"/>
            <a:ext cx="1958524" cy="349662"/>
          </a:xfrm>
          <a:prstGeom prst="rect">
            <a:avLst/>
          </a:prstGeom>
          <a:noFill/>
          <a:extLst>
            <a:ext uri="{909E8E84-426E-40DD-AFC4-6F175D3DCCD1}">
              <a14:hiddenFill xmlns:a14="http://schemas.microsoft.com/office/drawing/2010/main">
                <a:solidFill>
                  <a:srgbClr val="FFFFFF"/>
                </a:solidFill>
              </a14:hiddenFill>
            </a:ext>
          </a:extLst>
        </p:spPr>
      </p:pic>
      <p:sp>
        <p:nvSpPr>
          <p:cNvPr id="15" name="Textfeld 14">
            <a:extLst>
              <a:ext uri="{FF2B5EF4-FFF2-40B4-BE49-F238E27FC236}">
                <a16:creationId xmlns:a16="http://schemas.microsoft.com/office/drawing/2014/main" id="{E55FAA58-833B-401E-B0C2-A527920E01C7}"/>
              </a:ext>
            </a:extLst>
          </p:cNvPr>
          <p:cNvSpPr txBox="1"/>
          <p:nvPr/>
        </p:nvSpPr>
        <p:spPr>
          <a:xfrm>
            <a:off x="2795309" y="4363436"/>
            <a:ext cx="6096000" cy="307777"/>
          </a:xfrm>
          <a:prstGeom prst="rect">
            <a:avLst/>
          </a:prstGeom>
          <a:noFill/>
        </p:spPr>
        <p:txBody>
          <a:bodyPr wrap="square">
            <a:spAutoFit/>
          </a:bodyPr>
          <a:lstStyle/>
          <a:p>
            <a:r>
              <a:rPr lang="en-US" sz="1400" dirty="0">
                <a:solidFill>
                  <a:schemeClr val="tx2"/>
                </a:solidFill>
                <a:latin typeface="Fago Pro" panose="02000506040000020004" pitchFamily="50" charset="0"/>
              </a:rPr>
              <a:t>TIA Portal via PROFINET and IO-Link</a:t>
            </a:r>
            <a:endParaRPr lang="en-US" sz="1400" dirty="0"/>
          </a:p>
        </p:txBody>
      </p:sp>
      <p:sp>
        <p:nvSpPr>
          <p:cNvPr id="16" name="Textfeld 15">
            <a:extLst>
              <a:ext uri="{FF2B5EF4-FFF2-40B4-BE49-F238E27FC236}">
                <a16:creationId xmlns:a16="http://schemas.microsoft.com/office/drawing/2014/main" id="{8D38F8B8-ABC4-4D05-B97A-A29BA0C7AD9D}"/>
              </a:ext>
            </a:extLst>
          </p:cNvPr>
          <p:cNvSpPr txBox="1"/>
          <p:nvPr/>
        </p:nvSpPr>
        <p:spPr>
          <a:xfrm>
            <a:off x="2895604" y="4915339"/>
            <a:ext cx="6096000" cy="307777"/>
          </a:xfrm>
          <a:prstGeom prst="rect">
            <a:avLst/>
          </a:prstGeom>
          <a:noFill/>
        </p:spPr>
        <p:txBody>
          <a:bodyPr wrap="square">
            <a:spAutoFit/>
          </a:bodyPr>
          <a:lstStyle/>
          <a:p>
            <a:r>
              <a:rPr lang="en-US" sz="1400" dirty="0">
                <a:solidFill>
                  <a:schemeClr val="tx2"/>
                </a:solidFill>
                <a:latin typeface="Fago Pro" panose="02000506040000020004" pitchFamily="50" charset="0"/>
              </a:rPr>
              <a:t>Studio 5000 Logix Designer via EtherNet/IP and IO-Link</a:t>
            </a:r>
            <a:endParaRPr lang="en-US" sz="1400" dirty="0"/>
          </a:p>
        </p:txBody>
      </p:sp>
      <p:sp>
        <p:nvSpPr>
          <p:cNvPr id="17" name="Textfeld 16">
            <a:extLst>
              <a:ext uri="{FF2B5EF4-FFF2-40B4-BE49-F238E27FC236}">
                <a16:creationId xmlns:a16="http://schemas.microsoft.com/office/drawing/2014/main" id="{9CCBF829-9884-4FFF-B89A-F3B0DD45B706}"/>
              </a:ext>
            </a:extLst>
          </p:cNvPr>
          <p:cNvSpPr txBox="1"/>
          <p:nvPr/>
        </p:nvSpPr>
        <p:spPr>
          <a:xfrm>
            <a:off x="2552959" y="5398545"/>
            <a:ext cx="6096000" cy="307777"/>
          </a:xfrm>
          <a:prstGeom prst="rect">
            <a:avLst/>
          </a:prstGeom>
          <a:noFill/>
        </p:spPr>
        <p:txBody>
          <a:bodyPr wrap="square">
            <a:spAutoFit/>
          </a:bodyPr>
          <a:lstStyle/>
          <a:p>
            <a:r>
              <a:rPr lang="de-DE" sz="1400" dirty="0">
                <a:solidFill>
                  <a:schemeClr val="tx2"/>
                </a:solidFill>
                <a:latin typeface="Fago Pro" panose="02000506040000020004" pitchFamily="50" charset="0"/>
              </a:rPr>
              <a:t>T</a:t>
            </a:r>
            <a:r>
              <a:rPr lang="en-US" sz="1400" dirty="0">
                <a:solidFill>
                  <a:schemeClr val="tx2"/>
                </a:solidFill>
                <a:latin typeface="Fago Pro" panose="02000506040000020004" pitchFamily="50" charset="0"/>
              </a:rPr>
              <a:t>winCAT via EtherCAT and IO-Link</a:t>
            </a:r>
            <a:endParaRPr lang="en-US" sz="1400" dirty="0"/>
          </a:p>
        </p:txBody>
      </p:sp>
    </p:spTree>
    <p:extLst>
      <p:ext uri="{BB962C8B-B14F-4D97-AF65-F5344CB8AC3E}">
        <p14:creationId xmlns:p14="http://schemas.microsoft.com/office/powerpoint/2010/main" val="158823740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6755BCC-8CEC-4ADE-82D9-F99E1F90B22C}"/>
              </a:ext>
            </a:extLst>
          </p:cNvPr>
          <p:cNvSpPr>
            <a:spLocks noGrp="1"/>
          </p:cNvSpPr>
          <p:nvPr>
            <p:ph type="title"/>
          </p:nvPr>
        </p:nvSpPr>
        <p:spPr/>
        <p:txBody>
          <a:bodyPr/>
          <a:lstStyle/>
          <a:p>
            <a:r>
              <a:rPr lang="de-DE" dirty="0"/>
              <a:t>Software Services</a:t>
            </a:r>
            <a:endParaRPr lang="en-US" dirty="0"/>
          </a:p>
        </p:txBody>
      </p:sp>
      <p:sp>
        <p:nvSpPr>
          <p:cNvPr id="3" name="Foliennummernplatzhalter 2">
            <a:extLst>
              <a:ext uri="{FF2B5EF4-FFF2-40B4-BE49-F238E27FC236}">
                <a16:creationId xmlns:a16="http://schemas.microsoft.com/office/drawing/2014/main" id="{FAA42E34-85B8-4C1C-B008-9143F55C3EFC}"/>
              </a:ext>
            </a:extLst>
          </p:cNvPr>
          <p:cNvSpPr>
            <a:spLocks noGrp="1"/>
          </p:cNvSpPr>
          <p:nvPr>
            <p:ph type="sldNum" sz="quarter" idx="10"/>
          </p:nvPr>
        </p:nvSpPr>
        <p:spPr/>
        <p:txBody>
          <a:bodyPr/>
          <a:lstStyle/>
          <a:p>
            <a:fld id="{73F7D4EC-FAF2-48D2-B8E5-457915FC50F3}" type="slidenum">
              <a:rPr lang="de-DE" smtClean="0"/>
              <a:pPr/>
              <a:t>36</a:t>
            </a:fld>
            <a:endParaRPr lang="de-DE" dirty="0"/>
          </a:p>
        </p:txBody>
      </p:sp>
      <p:sp>
        <p:nvSpPr>
          <p:cNvPr id="4" name="Textplatzhalter 3">
            <a:extLst>
              <a:ext uri="{FF2B5EF4-FFF2-40B4-BE49-F238E27FC236}">
                <a16:creationId xmlns:a16="http://schemas.microsoft.com/office/drawing/2014/main" id="{2E62C592-AFE3-450F-8AAF-EEF303CE7866}"/>
              </a:ext>
            </a:extLst>
          </p:cNvPr>
          <p:cNvSpPr>
            <a:spLocks noGrp="1"/>
          </p:cNvSpPr>
          <p:nvPr>
            <p:ph type="body" sz="quarter" idx="11"/>
          </p:nvPr>
        </p:nvSpPr>
        <p:spPr/>
        <p:txBody>
          <a:bodyPr/>
          <a:lstStyle/>
          <a:p>
            <a:r>
              <a:rPr lang="de-DE" dirty="0"/>
              <a:t>Product Training EGU &amp; EGK</a:t>
            </a:r>
            <a:endParaRPr lang="en-US" dirty="0"/>
          </a:p>
        </p:txBody>
      </p:sp>
      <p:sp>
        <p:nvSpPr>
          <p:cNvPr id="6" name="Textfeld 5">
            <a:extLst>
              <a:ext uri="{FF2B5EF4-FFF2-40B4-BE49-F238E27FC236}">
                <a16:creationId xmlns:a16="http://schemas.microsoft.com/office/drawing/2014/main" id="{A288F6BD-14E2-4005-B255-E3FB1AE5F071}"/>
              </a:ext>
            </a:extLst>
          </p:cNvPr>
          <p:cNvSpPr txBox="1"/>
          <p:nvPr/>
        </p:nvSpPr>
        <p:spPr>
          <a:xfrm>
            <a:off x="658814" y="1560637"/>
            <a:ext cx="4778434" cy="2554545"/>
          </a:xfrm>
          <a:prstGeom prst="rect">
            <a:avLst/>
          </a:prstGeom>
          <a:noFill/>
        </p:spPr>
        <p:txBody>
          <a:bodyPr wrap="square">
            <a:spAutoFit/>
          </a:bodyPr>
          <a:lstStyle/>
          <a:p>
            <a:r>
              <a:rPr lang="de-DE" sz="1600" b="1" dirty="0">
                <a:solidFill>
                  <a:schemeClr val="tx2"/>
                </a:solidFill>
                <a:latin typeface="Fago Pro" panose="02000506040000020004" pitchFamily="50" charset="0"/>
              </a:rPr>
              <a:t>Robot integration via plugins</a:t>
            </a:r>
          </a:p>
          <a:p>
            <a:endParaRPr lang="de-DE" sz="1600" dirty="0">
              <a:solidFill>
                <a:schemeClr val="tx2"/>
              </a:solidFill>
              <a:latin typeface="Fago Pro" panose="02000506040000020004" pitchFamily="50" charset="0"/>
            </a:endParaRPr>
          </a:p>
          <a:p>
            <a:pPr marL="285750" indent="-285750">
              <a:buClr>
                <a:schemeClr val="bg2"/>
              </a:buClr>
              <a:buFont typeface="Fago Pro" panose="02000506040000020004" pitchFamily="2" charset="0"/>
              <a:buChar char="→"/>
            </a:pPr>
            <a:r>
              <a:rPr lang="en-US" sz="1600" dirty="0">
                <a:solidFill>
                  <a:schemeClr val="tx2"/>
                </a:solidFill>
                <a:latin typeface="Fago Pro" panose="02000506040000020004" pitchFamily="50" charset="0"/>
              </a:rPr>
              <a:t>Seamless interaction between gripper and robot</a:t>
            </a:r>
          </a:p>
          <a:p>
            <a:pPr marL="285750" indent="-285750">
              <a:buClr>
                <a:schemeClr val="bg2"/>
              </a:buClr>
              <a:buFont typeface="Fago Pro" panose="02000506040000020004" pitchFamily="2" charset="0"/>
              <a:buChar char="→"/>
            </a:pPr>
            <a:endParaRPr lang="en-US" sz="1600" dirty="0">
              <a:solidFill>
                <a:schemeClr val="tx2"/>
              </a:solidFill>
              <a:latin typeface="Fago Pro" panose="02000506040000020004" pitchFamily="50" charset="0"/>
            </a:endParaRPr>
          </a:p>
          <a:p>
            <a:pPr marL="285750" indent="-285750">
              <a:buClr>
                <a:schemeClr val="bg2"/>
              </a:buClr>
              <a:buFont typeface="Fago Pro" panose="02000506040000020004" pitchFamily="2" charset="0"/>
              <a:buChar char="→"/>
            </a:pPr>
            <a:r>
              <a:rPr lang="en-US" sz="1600" dirty="0">
                <a:solidFill>
                  <a:schemeClr val="tx2"/>
                </a:solidFill>
                <a:latin typeface="Fago Pro" panose="02000506040000020004" pitchFamily="50" charset="0"/>
              </a:rPr>
              <a:t>Available for leading robot manufacturers</a:t>
            </a:r>
          </a:p>
          <a:p>
            <a:pPr marL="285750" indent="-285750">
              <a:buClr>
                <a:schemeClr val="bg2"/>
              </a:buClr>
              <a:buFont typeface="Fago Pro" panose="02000506040000020004" pitchFamily="2" charset="0"/>
              <a:buChar char="→"/>
            </a:pPr>
            <a:endParaRPr lang="en-US" sz="1600" dirty="0">
              <a:latin typeface="Fago Pro" panose="02000506040000020004" pitchFamily="50" charset="0"/>
            </a:endParaRPr>
          </a:p>
          <a:p>
            <a:pPr marL="285750" indent="-285750">
              <a:buClr>
                <a:schemeClr val="bg2"/>
              </a:buClr>
              <a:buFont typeface="Fago Pro" panose="02000506040000020004" pitchFamily="2" charset="0"/>
              <a:buChar char="→"/>
            </a:pPr>
            <a:r>
              <a:rPr lang="en-US" sz="1600" dirty="0">
                <a:solidFill>
                  <a:schemeClr val="tx2"/>
                </a:solidFill>
                <a:latin typeface="Fago Pro" panose="02000506040000020004" pitchFamily="50" charset="0"/>
              </a:rPr>
              <a:t>Reduces the programming effort to a minimum</a:t>
            </a:r>
          </a:p>
          <a:p>
            <a:pPr marL="285750" indent="-285750">
              <a:buClr>
                <a:schemeClr val="bg2"/>
              </a:buClr>
              <a:buFont typeface="Fago Pro" panose="02000506040000020004" pitchFamily="2" charset="0"/>
              <a:buChar char="→"/>
            </a:pPr>
            <a:endParaRPr lang="en-US" sz="1600" dirty="0">
              <a:solidFill>
                <a:schemeClr val="tx2"/>
              </a:solidFill>
              <a:latin typeface="Fago Pro" panose="02000506040000020004" pitchFamily="50" charset="0"/>
            </a:endParaRPr>
          </a:p>
          <a:p>
            <a:pPr marL="285750" indent="-285750">
              <a:buClr>
                <a:schemeClr val="bg2"/>
              </a:buClr>
              <a:buFont typeface="Fago Pro" panose="02000506040000020004" pitchFamily="2" charset="0"/>
              <a:buChar char="→"/>
            </a:pPr>
            <a:r>
              <a:rPr lang="en-US" sz="1600" dirty="0">
                <a:solidFill>
                  <a:schemeClr val="tx2"/>
                </a:solidFill>
                <a:latin typeface="Fago Pro" panose="02000506040000020004" pitchFamily="50" charset="0"/>
              </a:rPr>
              <a:t>Supported robot manufacturers:</a:t>
            </a:r>
          </a:p>
        </p:txBody>
      </p:sp>
      <p:pic>
        <p:nvPicPr>
          <p:cNvPr id="8" name="Grafik 7">
            <a:extLst>
              <a:ext uri="{FF2B5EF4-FFF2-40B4-BE49-F238E27FC236}">
                <a16:creationId xmlns:a16="http://schemas.microsoft.com/office/drawing/2014/main" id="{1FC19D79-1B72-4403-9620-EEB7E578B53B}"/>
              </a:ext>
            </a:extLst>
          </p:cNvPr>
          <p:cNvPicPr>
            <a:picLocks noChangeAspect="1"/>
          </p:cNvPicPr>
          <p:nvPr/>
        </p:nvPicPr>
        <p:blipFill>
          <a:blip r:embed="rId2"/>
          <a:stretch>
            <a:fillRect/>
          </a:stretch>
        </p:blipFill>
        <p:spPr>
          <a:xfrm>
            <a:off x="6027110" y="1819672"/>
            <a:ext cx="5296735" cy="4065456"/>
          </a:xfrm>
          <a:prstGeom prst="rect">
            <a:avLst/>
          </a:prstGeom>
        </p:spPr>
      </p:pic>
      <p:pic>
        <p:nvPicPr>
          <p:cNvPr id="9" name="Picture 2" descr="robot fanuc ,fanuc usado,fanuc,fanuc robot , robot américa">
            <a:extLst>
              <a:ext uri="{FF2B5EF4-FFF2-40B4-BE49-F238E27FC236}">
                <a16:creationId xmlns:a16="http://schemas.microsoft.com/office/drawing/2014/main" id="{08DEC60A-3821-4C4D-9895-644FC8690F52}"/>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1081684" y="4646534"/>
            <a:ext cx="977076" cy="432003"/>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a:extLst>
              <a:ext uri="{FF2B5EF4-FFF2-40B4-BE49-F238E27FC236}">
                <a16:creationId xmlns:a16="http://schemas.microsoft.com/office/drawing/2014/main" id="{E11DCF86-4915-4973-8F5B-88B40D6BDBA9}"/>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1156513" y="5463155"/>
            <a:ext cx="783843" cy="301083"/>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Yaskawa Electric Corporation | LinkedIn">
            <a:extLst>
              <a:ext uri="{FF2B5EF4-FFF2-40B4-BE49-F238E27FC236}">
                <a16:creationId xmlns:a16="http://schemas.microsoft.com/office/drawing/2014/main" id="{4E8870B6-9048-4FB7-9259-590F36246D5E}"/>
              </a:ext>
            </a:extLst>
          </p:cNvPr>
          <p:cNvPicPr>
            <a:picLocks noChangeAspect="1" noChangeArrowheads="1"/>
          </p:cNvPicPr>
          <p:nvPr/>
        </p:nvPicPr>
        <p:blipFill rotWithShape="1">
          <a:blip r:embed="rId5">
            <a:extLst>
              <a:ext uri="{28A0092B-C50C-407E-A947-70E740481C1C}">
                <a14:useLocalDpi xmlns:a14="http://schemas.microsoft.com/office/drawing/2010/main"/>
              </a:ext>
            </a:extLst>
          </a:blip>
          <a:srcRect t="37907" b="32271"/>
          <a:stretch/>
        </p:blipFill>
        <p:spPr bwMode="auto">
          <a:xfrm>
            <a:off x="1036832" y="5144787"/>
            <a:ext cx="1023207" cy="30515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2" descr="A strong network of technological partners-Vesta Engineering">
            <a:extLst>
              <a:ext uri="{FF2B5EF4-FFF2-40B4-BE49-F238E27FC236}">
                <a16:creationId xmlns:a16="http://schemas.microsoft.com/office/drawing/2014/main" id="{7DED33E6-169D-438B-A00F-7BB01AC9B42D}"/>
              </a:ext>
            </a:extLst>
          </p:cNvPr>
          <p:cNvPicPr>
            <a:picLocks noChangeAspect="1" noChangeArrowheads="1"/>
          </p:cNvPicPr>
          <p:nvPr/>
        </p:nvPicPr>
        <p:blipFill>
          <a:blip r:embed="rId6" cstate="print">
            <a:extLst>
              <a:ext uri="{28A0092B-C50C-407E-A947-70E740481C1C}">
                <a14:useLocalDpi xmlns:a14="http://schemas.microsoft.com/office/drawing/2010/main"/>
              </a:ext>
            </a:extLst>
          </a:blip>
          <a:srcRect/>
          <a:stretch>
            <a:fillRect/>
          </a:stretch>
        </p:blipFill>
        <p:spPr bwMode="auto">
          <a:xfrm>
            <a:off x="868155" y="4134582"/>
            <a:ext cx="1360563" cy="513001"/>
          </a:xfrm>
          <a:prstGeom prst="rect">
            <a:avLst/>
          </a:prstGeom>
          <a:noFill/>
          <a:extLst>
            <a:ext uri="{909E8E84-426E-40DD-AFC4-6F175D3DCCD1}">
              <a14:hiddenFill xmlns:a14="http://schemas.microsoft.com/office/drawing/2010/main">
                <a:solidFill>
                  <a:srgbClr val="FFFFFF"/>
                </a:solidFill>
              </a14:hiddenFill>
            </a:ext>
          </a:extLst>
        </p:spPr>
      </p:pic>
      <p:sp>
        <p:nvSpPr>
          <p:cNvPr id="13" name="Textfeld 12">
            <a:extLst>
              <a:ext uri="{FF2B5EF4-FFF2-40B4-BE49-F238E27FC236}">
                <a16:creationId xmlns:a16="http://schemas.microsoft.com/office/drawing/2014/main" id="{DB03F688-B59D-4D55-98B3-9B0D52D78DDE}"/>
              </a:ext>
            </a:extLst>
          </p:cNvPr>
          <p:cNvSpPr txBox="1"/>
          <p:nvPr/>
        </p:nvSpPr>
        <p:spPr>
          <a:xfrm>
            <a:off x="2228718" y="4237193"/>
            <a:ext cx="6096000" cy="307777"/>
          </a:xfrm>
          <a:prstGeom prst="rect">
            <a:avLst/>
          </a:prstGeom>
          <a:noFill/>
        </p:spPr>
        <p:txBody>
          <a:bodyPr wrap="square">
            <a:spAutoFit/>
          </a:bodyPr>
          <a:lstStyle/>
          <a:p>
            <a:r>
              <a:rPr lang="en-US" sz="1400" dirty="0">
                <a:solidFill>
                  <a:schemeClr val="tx2"/>
                </a:solidFill>
                <a:latin typeface="Fago Pro" panose="02000506040000020004" pitchFamily="50" charset="0"/>
              </a:rPr>
              <a:t>E-Series via Modbus RTU</a:t>
            </a:r>
            <a:endParaRPr lang="en-US" sz="1400" dirty="0"/>
          </a:p>
        </p:txBody>
      </p:sp>
      <p:sp>
        <p:nvSpPr>
          <p:cNvPr id="14" name="Textfeld 13">
            <a:extLst>
              <a:ext uri="{FF2B5EF4-FFF2-40B4-BE49-F238E27FC236}">
                <a16:creationId xmlns:a16="http://schemas.microsoft.com/office/drawing/2014/main" id="{FA7AAF00-D6E2-4152-8211-6BCE047C39F1}"/>
              </a:ext>
            </a:extLst>
          </p:cNvPr>
          <p:cNvSpPr txBox="1"/>
          <p:nvPr/>
        </p:nvSpPr>
        <p:spPr>
          <a:xfrm>
            <a:off x="2228718" y="4709171"/>
            <a:ext cx="6096000" cy="307777"/>
          </a:xfrm>
          <a:prstGeom prst="rect">
            <a:avLst/>
          </a:prstGeom>
          <a:noFill/>
        </p:spPr>
        <p:txBody>
          <a:bodyPr wrap="square">
            <a:spAutoFit/>
          </a:bodyPr>
          <a:lstStyle/>
          <a:p>
            <a:r>
              <a:rPr lang="en-US" sz="1400" dirty="0">
                <a:solidFill>
                  <a:schemeClr val="tx2"/>
                </a:solidFill>
                <a:latin typeface="Fago Pro" panose="02000506040000020004" pitchFamily="50" charset="0"/>
              </a:rPr>
              <a:t>CRX-Series via Modbus RTU</a:t>
            </a:r>
            <a:endParaRPr lang="en-US" sz="1400" dirty="0"/>
          </a:p>
        </p:txBody>
      </p:sp>
      <p:sp>
        <p:nvSpPr>
          <p:cNvPr id="15" name="Textfeld 14">
            <a:extLst>
              <a:ext uri="{FF2B5EF4-FFF2-40B4-BE49-F238E27FC236}">
                <a16:creationId xmlns:a16="http://schemas.microsoft.com/office/drawing/2014/main" id="{1D1ABF79-A14F-4B0A-887E-BEA0FE12B1C7}"/>
              </a:ext>
            </a:extLst>
          </p:cNvPr>
          <p:cNvSpPr txBox="1"/>
          <p:nvPr/>
        </p:nvSpPr>
        <p:spPr>
          <a:xfrm>
            <a:off x="2228718" y="5111793"/>
            <a:ext cx="6096000" cy="307777"/>
          </a:xfrm>
          <a:prstGeom prst="rect">
            <a:avLst/>
          </a:prstGeom>
          <a:noFill/>
        </p:spPr>
        <p:txBody>
          <a:bodyPr wrap="square">
            <a:spAutoFit/>
          </a:bodyPr>
          <a:lstStyle/>
          <a:p>
            <a:r>
              <a:rPr lang="en-US" sz="1400" dirty="0">
                <a:solidFill>
                  <a:schemeClr val="tx2"/>
                </a:solidFill>
                <a:latin typeface="Fago Pro" panose="02000506040000020004" pitchFamily="50" charset="0"/>
              </a:rPr>
              <a:t>YRC1000micro via EtherNet/IP</a:t>
            </a:r>
            <a:endParaRPr lang="en-US" sz="1400" dirty="0"/>
          </a:p>
        </p:txBody>
      </p:sp>
      <p:sp>
        <p:nvSpPr>
          <p:cNvPr id="16" name="Textfeld 15">
            <a:extLst>
              <a:ext uri="{FF2B5EF4-FFF2-40B4-BE49-F238E27FC236}">
                <a16:creationId xmlns:a16="http://schemas.microsoft.com/office/drawing/2014/main" id="{54C51A31-CDDE-4C4B-980F-9ED7342BF945}"/>
              </a:ext>
            </a:extLst>
          </p:cNvPr>
          <p:cNvSpPr txBox="1"/>
          <p:nvPr/>
        </p:nvSpPr>
        <p:spPr>
          <a:xfrm>
            <a:off x="2228718" y="5481087"/>
            <a:ext cx="6096000" cy="307777"/>
          </a:xfrm>
          <a:prstGeom prst="rect">
            <a:avLst/>
          </a:prstGeom>
          <a:noFill/>
        </p:spPr>
        <p:txBody>
          <a:bodyPr wrap="square">
            <a:spAutoFit/>
          </a:bodyPr>
          <a:lstStyle/>
          <a:p>
            <a:r>
              <a:rPr lang="en-US" sz="1400" dirty="0">
                <a:solidFill>
                  <a:schemeClr val="tx2"/>
                </a:solidFill>
                <a:latin typeface="Fago Pro" panose="02000506040000020004" pitchFamily="50" charset="0"/>
              </a:rPr>
              <a:t>OmniCore C30 via EtherNet/IP</a:t>
            </a:r>
            <a:endParaRPr lang="en-US" sz="1400" dirty="0"/>
          </a:p>
        </p:txBody>
      </p:sp>
      <p:sp>
        <p:nvSpPr>
          <p:cNvPr id="18" name="Textfeld 17">
            <a:extLst>
              <a:ext uri="{FF2B5EF4-FFF2-40B4-BE49-F238E27FC236}">
                <a16:creationId xmlns:a16="http://schemas.microsoft.com/office/drawing/2014/main" id="{4F52B855-5C3B-4DD0-A88F-3767F786DFEF}"/>
              </a:ext>
            </a:extLst>
          </p:cNvPr>
          <p:cNvSpPr txBox="1"/>
          <p:nvPr/>
        </p:nvSpPr>
        <p:spPr>
          <a:xfrm>
            <a:off x="658814" y="5981391"/>
            <a:ext cx="6096000" cy="338554"/>
          </a:xfrm>
          <a:prstGeom prst="rect">
            <a:avLst/>
          </a:prstGeom>
          <a:noFill/>
        </p:spPr>
        <p:txBody>
          <a:bodyPr wrap="square">
            <a:spAutoFit/>
          </a:bodyPr>
          <a:lstStyle/>
          <a:p>
            <a:r>
              <a:rPr lang="en-US" sz="1600" dirty="0">
                <a:solidFill>
                  <a:schemeClr val="tx2"/>
                </a:solidFill>
                <a:latin typeface="Fago Pro" panose="02000506040000020004" pitchFamily="50" charset="0"/>
              </a:rPr>
              <a:t>Get it @ www.schunk.com/downloads-software</a:t>
            </a:r>
            <a:endParaRPr lang="de-DE" sz="1600" dirty="0">
              <a:solidFill>
                <a:schemeClr val="tx2"/>
              </a:solidFill>
              <a:latin typeface="Fago Pro" panose="02000506040000020004" pitchFamily="50" charset="0"/>
            </a:endParaRPr>
          </a:p>
        </p:txBody>
      </p:sp>
    </p:spTree>
    <p:extLst>
      <p:ext uri="{BB962C8B-B14F-4D97-AF65-F5344CB8AC3E}">
        <p14:creationId xmlns:p14="http://schemas.microsoft.com/office/powerpoint/2010/main" val="27041418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67D69FD-780C-4BD9-9279-913C0FC22D3E}"/>
              </a:ext>
            </a:extLst>
          </p:cNvPr>
          <p:cNvSpPr>
            <a:spLocks noGrp="1"/>
          </p:cNvSpPr>
          <p:nvPr>
            <p:ph type="title"/>
          </p:nvPr>
        </p:nvSpPr>
        <p:spPr/>
        <p:txBody>
          <a:bodyPr/>
          <a:lstStyle/>
          <a:p>
            <a:r>
              <a:rPr lang="de-DE" dirty="0"/>
              <a:t>Accessories Overview</a:t>
            </a:r>
            <a:endParaRPr lang="en-US" dirty="0"/>
          </a:p>
        </p:txBody>
      </p:sp>
      <p:sp>
        <p:nvSpPr>
          <p:cNvPr id="3" name="Foliennummernplatzhalter 2">
            <a:extLst>
              <a:ext uri="{FF2B5EF4-FFF2-40B4-BE49-F238E27FC236}">
                <a16:creationId xmlns:a16="http://schemas.microsoft.com/office/drawing/2014/main" id="{93330755-4F7F-4572-B0BC-28D39E325D04}"/>
              </a:ext>
            </a:extLst>
          </p:cNvPr>
          <p:cNvSpPr>
            <a:spLocks noGrp="1"/>
          </p:cNvSpPr>
          <p:nvPr>
            <p:ph type="sldNum" sz="quarter" idx="10"/>
          </p:nvPr>
        </p:nvSpPr>
        <p:spPr/>
        <p:txBody>
          <a:bodyPr/>
          <a:lstStyle/>
          <a:p>
            <a:fld id="{73F7D4EC-FAF2-48D2-B8E5-457915FC50F3}" type="slidenum">
              <a:rPr lang="de-DE" smtClean="0"/>
              <a:pPr/>
              <a:t>37</a:t>
            </a:fld>
            <a:endParaRPr lang="de-DE" dirty="0"/>
          </a:p>
        </p:txBody>
      </p:sp>
      <p:sp>
        <p:nvSpPr>
          <p:cNvPr id="4" name="Textplatzhalter 3">
            <a:extLst>
              <a:ext uri="{FF2B5EF4-FFF2-40B4-BE49-F238E27FC236}">
                <a16:creationId xmlns:a16="http://schemas.microsoft.com/office/drawing/2014/main" id="{C5ACDBB0-C016-4179-92C9-846CEEC301F0}"/>
              </a:ext>
            </a:extLst>
          </p:cNvPr>
          <p:cNvSpPr>
            <a:spLocks noGrp="1"/>
          </p:cNvSpPr>
          <p:nvPr>
            <p:ph type="body" sz="quarter" idx="11"/>
          </p:nvPr>
        </p:nvSpPr>
        <p:spPr/>
        <p:txBody>
          <a:bodyPr/>
          <a:lstStyle/>
          <a:p>
            <a:r>
              <a:rPr lang="de-DE" dirty="0"/>
              <a:t>Product Training EGU &amp; EGK</a:t>
            </a:r>
            <a:endParaRPr lang="en-US" dirty="0"/>
          </a:p>
          <a:p>
            <a:endParaRPr lang="en-US" dirty="0"/>
          </a:p>
        </p:txBody>
      </p:sp>
      <p:grpSp>
        <p:nvGrpSpPr>
          <p:cNvPr id="21" name="Gruppieren 20">
            <a:extLst>
              <a:ext uri="{FF2B5EF4-FFF2-40B4-BE49-F238E27FC236}">
                <a16:creationId xmlns:a16="http://schemas.microsoft.com/office/drawing/2014/main" id="{8B07F9E5-407E-4190-9A7F-E89B45FE94C5}"/>
              </a:ext>
            </a:extLst>
          </p:cNvPr>
          <p:cNvGrpSpPr/>
          <p:nvPr/>
        </p:nvGrpSpPr>
        <p:grpSpPr>
          <a:xfrm>
            <a:off x="8621280" y="4265965"/>
            <a:ext cx="2976637" cy="2042789"/>
            <a:chOff x="474809" y="4007008"/>
            <a:chExt cx="2976637" cy="2042789"/>
          </a:xfrm>
        </p:grpSpPr>
        <p:pic>
          <p:nvPicPr>
            <p:cNvPr id="1032" name="Picture 8">
              <a:extLst>
                <a:ext uri="{FF2B5EF4-FFF2-40B4-BE49-F238E27FC236}">
                  <a16:creationId xmlns:a16="http://schemas.microsoft.com/office/drawing/2014/main" id="{94D83040-94E8-4559-B4D8-6421EC3FD02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84044" y="4007008"/>
              <a:ext cx="673118" cy="1141685"/>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a:extLst>
                <a:ext uri="{FF2B5EF4-FFF2-40B4-BE49-F238E27FC236}">
                  <a16:creationId xmlns:a16="http://schemas.microsoft.com/office/drawing/2014/main" id="{30AAC78E-3778-4B38-916F-93E4ED5DE8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9697" y="4042788"/>
              <a:ext cx="726219" cy="1144988"/>
            </a:xfrm>
            <a:prstGeom prst="rect">
              <a:avLst/>
            </a:prstGeom>
            <a:noFill/>
            <a:extLst>
              <a:ext uri="{909E8E84-426E-40DD-AFC4-6F175D3DCCD1}">
                <a14:hiddenFill xmlns:a14="http://schemas.microsoft.com/office/drawing/2010/main">
                  <a:solidFill>
                    <a:srgbClr val="FFFFFF"/>
                  </a:solidFill>
                </a14:hiddenFill>
              </a:ext>
            </a:extLst>
          </p:spPr>
        </p:pic>
        <p:sp>
          <p:nvSpPr>
            <p:cNvPr id="24" name="Textfeld 23">
              <a:extLst>
                <a:ext uri="{FF2B5EF4-FFF2-40B4-BE49-F238E27FC236}">
                  <a16:creationId xmlns:a16="http://schemas.microsoft.com/office/drawing/2014/main" id="{183EC71D-EBA1-4A1E-B7BB-69B77D26F791}"/>
                </a:ext>
              </a:extLst>
            </p:cNvPr>
            <p:cNvSpPr txBox="1"/>
            <p:nvPr/>
          </p:nvSpPr>
          <p:spPr>
            <a:xfrm>
              <a:off x="474809" y="5218800"/>
              <a:ext cx="2976637" cy="830997"/>
            </a:xfrm>
            <a:prstGeom prst="rect">
              <a:avLst/>
            </a:prstGeom>
            <a:noFill/>
          </p:spPr>
          <p:txBody>
            <a:bodyPr wrap="square">
              <a:spAutoFit/>
            </a:bodyPr>
            <a:lstStyle>
              <a:defPPr>
                <a:defRPr lang="de-DE"/>
              </a:defPPr>
            </a:lstStyle>
            <a:p>
              <a:pPr algn="ctr"/>
              <a:r>
                <a:rPr lang="de-DE" sz="1200" b="1" dirty="0">
                  <a:solidFill>
                    <a:schemeClr val="tx2"/>
                  </a:solidFill>
                  <a:latin typeface="Fago Pro" panose="02000506040000020004" pitchFamily="50" charset="0"/>
                </a:rPr>
                <a:t>Jaw quick-change system</a:t>
              </a:r>
              <a:br>
                <a:rPr lang="de-DE" sz="1200" b="1" dirty="0">
                  <a:solidFill>
                    <a:schemeClr val="tx2"/>
                  </a:solidFill>
                  <a:latin typeface="Fago Pro" panose="02000506040000020004" pitchFamily="50" charset="0"/>
                </a:rPr>
              </a:br>
              <a:r>
                <a:rPr lang="de-DE" sz="1200" b="1" dirty="0">
                  <a:solidFill>
                    <a:schemeClr val="tx2"/>
                  </a:solidFill>
                  <a:latin typeface="Fago Pro" panose="02000506040000020004" pitchFamily="50" charset="0"/>
                </a:rPr>
                <a:t>BSWS and BSWS-M </a:t>
              </a:r>
              <a:br>
                <a:rPr lang="de-DE" sz="1200" b="1" dirty="0">
                  <a:solidFill>
                    <a:schemeClr val="tx2"/>
                  </a:solidFill>
                  <a:latin typeface="Fago Pro" panose="02000506040000020004" pitchFamily="50" charset="0"/>
                </a:rPr>
              </a:br>
              <a:r>
                <a:rPr lang="de-DE" sz="1200" dirty="0">
                  <a:solidFill>
                    <a:schemeClr val="tx2"/>
                  </a:solidFill>
                  <a:latin typeface="Fago Pro" panose="02000506040000020004" pitchFamily="50" charset="0"/>
                </a:rPr>
                <a:t>in combination with intermediate jaw </a:t>
              </a:r>
              <a:br>
                <a:rPr lang="de-DE" sz="1200" dirty="0">
                  <a:solidFill>
                    <a:schemeClr val="tx2"/>
                  </a:solidFill>
                  <a:latin typeface="Fago Pro" panose="02000506040000020004" pitchFamily="50" charset="0"/>
                </a:rPr>
              </a:br>
              <a:r>
                <a:rPr lang="de-DE" sz="1200" dirty="0">
                  <a:solidFill>
                    <a:schemeClr val="tx2"/>
                  </a:solidFill>
                  <a:latin typeface="Fago Pro" panose="02000506040000020004" pitchFamily="50" charset="0"/>
                </a:rPr>
                <a:t>(not available for EGK 25)</a:t>
              </a:r>
              <a:endParaRPr lang="en-US" sz="1200" dirty="0">
                <a:solidFill>
                  <a:schemeClr val="tx2"/>
                </a:solidFill>
                <a:latin typeface="Fago Pro" panose="02000506040000020004" pitchFamily="50" charset="0"/>
              </a:endParaRPr>
            </a:p>
          </p:txBody>
        </p:sp>
      </p:grpSp>
      <p:grpSp>
        <p:nvGrpSpPr>
          <p:cNvPr id="20" name="Gruppieren 19">
            <a:extLst>
              <a:ext uri="{FF2B5EF4-FFF2-40B4-BE49-F238E27FC236}">
                <a16:creationId xmlns:a16="http://schemas.microsoft.com/office/drawing/2014/main" id="{FA7C094D-ED72-444E-9B8E-CC062FA89AE5}"/>
              </a:ext>
            </a:extLst>
          </p:cNvPr>
          <p:cNvGrpSpPr/>
          <p:nvPr/>
        </p:nvGrpSpPr>
        <p:grpSpPr>
          <a:xfrm>
            <a:off x="485268" y="1639984"/>
            <a:ext cx="2976637" cy="1782634"/>
            <a:chOff x="728357" y="2031246"/>
            <a:chExt cx="2976637" cy="1782634"/>
          </a:xfrm>
        </p:grpSpPr>
        <p:pic>
          <p:nvPicPr>
            <p:cNvPr id="15" name="Grafik 14">
              <a:extLst>
                <a:ext uri="{FF2B5EF4-FFF2-40B4-BE49-F238E27FC236}">
                  <a16:creationId xmlns:a16="http://schemas.microsoft.com/office/drawing/2014/main" id="{1EDF6AB1-646E-47AA-9801-767B9A895619}"/>
                </a:ext>
              </a:extLst>
            </p:cNvPr>
            <p:cNvPicPr>
              <a:picLocks noChangeAspect="1"/>
            </p:cNvPicPr>
            <p:nvPr/>
          </p:nvPicPr>
          <p:blipFill>
            <a:blip r:embed="rId4"/>
            <a:stretch>
              <a:fillRect/>
            </a:stretch>
          </p:blipFill>
          <p:spPr>
            <a:xfrm>
              <a:off x="1497528" y="2068587"/>
              <a:ext cx="716410" cy="615439"/>
            </a:xfrm>
            <a:prstGeom prst="rect">
              <a:avLst/>
            </a:prstGeom>
          </p:spPr>
        </p:pic>
        <p:pic>
          <p:nvPicPr>
            <p:cNvPr id="16" name="Grafik 15">
              <a:extLst>
                <a:ext uri="{FF2B5EF4-FFF2-40B4-BE49-F238E27FC236}">
                  <a16:creationId xmlns:a16="http://schemas.microsoft.com/office/drawing/2014/main" id="{CBC32004-9CDB-4B1D-809B-4D19DC2078E6}"/>
                </a:ext>
              </a:extLst>
            </p:cNvPr>
            <p:cNvPicPr>
              <a:picLocks noChangeAspect="1"/>
            </p:cNvPicPr>
            <p:nvPr/>
          </p:nvPicPr>
          <p:blipFill>
            <a:blip r:embed="rId5"/>
            <a:stretch>
              <a:fillRect/>
            </a:stretch>
          </p:blipFill>
          <p:spPr>
            <a:xfrm>
              <a:off x="2243471" y="2031246"/>
              <a:ext cx="749575" cy="572494"/>
            </a:xfrm>
            <a:prstGeom prst="rect">
              <a:avLst/>
            </a:prstGeom>
          </p:spPr>
        </p:pic>
        <p:sp>
          <p:nvSpPr>
            <p:cNvPr id="26" name="Textfeld 25">
              <a:extLst>
                <a:ext uri="{FF2B5EF4-FFF2-40B4-BE49-F238E27FC236}">
                  <a16:creationId xmlns:a16="http://schemas.microsoft.com/office/drawing/2014/main" id="{6F84F9DD-6DCA-42D9-8BE4-B16E4FCC70CB}"/>
                </a:ext>
              </a:extLst>
            </p:cNvPr>
            <p:cNvSpPr txBox="1"/>
            <p:nvPr/>
          </p:nvSpPr>
          <p:spPr>
            <a:xfrm>
              <a:off x="728357" y="2613551"/>
              <a:ext cx="2976637" cy="1200329"/>
            </a:xfrm>
            <a:prstGeom prst="rect">
              <a:avLst/>
            </a:prstGeom>
            <a:noFill/>
          </p:spPr>
          <p:txBody>
            <a:bodyPr wrap="square">
              <a:spAutoFit/>
            </a:bodyPr>
            <a:lstStyle>
              <a:defPPr>
                <a:defRPr lang="de-DE"/>
              </a:defPPr>
            </a:lstStyle>
            <a:p>
              <a:pPr algn="ctr"/>
              <a:r>
                <a:rPr lang="de-DE" sz="1200" b="1" dirty="0">
                  <a:solidFill>
                    <a:schemeClr val="tx2"/>
                  </a:solidFill>
                  <a:latin typeface="Fago Pro" panose="02000506040000020004" pitchFamily="50" charset="0"/>
                </a:rPr>
                <a:t>Power and Communication Cables</a:t>
              </a:r>
              <a:br>
                <a:rPr lang="de-DE" sz="1200" b="1" dirty="0">
                  <a:solidFill>
                    <a:schemeClr val="tx2"/>
                  </a:solidFill>
                  <a:latin typeface="Fago Pro" panose="02000506040000020004" pitchFamily="50" charset="0"/>
                </a:rPr>
              </a:br>
              <a:r>
                <a:rPr lang="de-DE" sz="1200" b="1" dirty="0">
                  <a:solidFill>
                    <a:schemeClr val="tx2"/>
                  </a:solidFill>
                  <a:latin typeface="Fago Pro" panose="02000506040000020004" pitchFamily="50" charset="0"/>
                </a:rPr>
                <a:t>for Industrial Ethernet and IO-Link</a:t>
              </a:r>
              <a:br>
                <a:rPr lang="de-DE" sz="1200" b="1" dirty="0">
                  <a:solidFill>
                    <a:schemeClr val="tx2"/>
                  </a:solidFill>
                  <a:latin typeface="Fago Pro" panose="02000506040000020004" pitchFamily="50" charset="0"/>
                </a:rPr>
              </a:br>
              <a:r>
                <a:rPr lang="de-DE" sz="1200" dirty="0">
                  <a:solidFill>
                    <a:schemeClr val="tx2"/>
                  </a:solidFill>
                  <a:latin typeface="Fago Pro" panose="02000506040000020004" pitchFamily="50" charset="0"/>
                </a:rPr>
                <a:t>in 5- and 10-meter length,</a:t>
              </a:r>
            </a:p>
            <a:p>
              <a:pPr algn="ctr"/>
              <a:r>
                <a:rPr lang="de-DE" sz="1200" dirty="0">
                  <a:solidFill>
                    <a:schemeClr val="tx2"/>
                  </a:solidFill>
                  <a:latin typeface="Fago Pro" panose="02000506040000020004" pitchFamily="50" charset="0"/>
                </a:rPr>
                <a:t>Suitable for drag chain or robot applications with torsion,</a:t>
              </a:r>
            </a:p>
            <a:p>
              <a:pPr algn="ctr"/>
              <a:r>
                <a:rPr lang="de-DE" sz="1200" dirty="0">
                  <a:solidFill>
                    <a:schemeClr val="tx2"/>
                  </a:solidFill>
                  <a:latin typeface="Fago Pro" panose="02000506040000020004" pitchFamily="50" charset="0"/>
                </a:rPr>
                <a:t>angled and straight connectors</a:t>
              </a:r>
              <a:endParaRPr lang="en-US" sz="1200" dirty="0">
                <a:solidFill>
                  <a:schemeClr val="tx2"/>
                </a:solidFill>
                <a:latin typeface="Fago Pro" panose="02000506040000020004" pitchFamily="50" charset="0"/>
              </a:endParaRPr>
            </a:p>
          </p:txBody>
        </p:sp>
      </p:grpSp>
      <p:grpSp>
        <p:nvGrpSpPr>
          <p:cNvPr id="19" name="Gruppieren 18">
            <a:extLst>
              <a:ext uri="{FF2B5EF4-FFF2-40B4-BE49-F238E27FC236}">
                <a16:creationId xmlns:a16="http://schemas.microsoft.com/office/drawing/2014/main" id="{B8432907-D202-4D2F-AE95-602F01DAA0AE}"/>
              </a:ext>
            </a:extLst>
          </p:cNvPr>
          <p:cNvGrpSpPr/>
          <p:nvPr/>
        </p:nvGrpSpPr>
        <p:grpSpPr>
          <a:xfrm>
            <a:off x="594083" y="3979033"/>
            <a:ext cx="2628393" cy="1117929"/>
            <a:chOff x="3874931" y="2479935"/>
            <a:chExt cx="2628393" cy="1117929"/>
          </a:xfrm>
        </p:grpSpPr>
        <p:sp>
          <p:nvSpPr>
            <p:cNvPr id="27" name="Textfeld 26">
              <a:extLst>
                <a:ext uri="{FF2B5EF4-FFF2-40B4-BE49-F238E27FC236}">
                  <a16:creationId xmlns:a16="http://schemas.microsoft.com/office/drawing/2014/main" id="{D80BA8F3-2A75-4BBF-9EA3-B7BA27F3C3D1}"/>
                </a:ext>
              </a:extLst>
            </p:cNvPr>
            <p:cNvSpPr txBox="1"/>
            <p:nvPr/>
          </p:nvSpPr>
          <p:spPr>
            <a:xfrm>
              <a:off x="3874931" y="2766867"/>
              <a:ext cx="2628393" cy="830997"/>
            </a:xfrm>
            <a:prstGeom prst="rect">
              <a:avLst/>
            </a:prstGeom>
            <a:noFill/>
          </p:spPr>
          <p:txBody>
            <a:bodyPr wrap="square">
              <a:spAutoFit/>
            </a:bodyPr>
            <a:lstStyle>
              <a:defPPr>
                <a:defRPr lang="de-DE"/>
              </a:defPPr>
            </a:lstStyle>
            <a:p>
              <a:pPr algn="ctr"/>
              <a:r>
                <a:rPr lang="de-DE" sz="1200" b="1" dirty="0">
                  <a:solidFill>
                    <a:schemeClr val="tx2"/>
                  </a:solidFill>
                  <a:latin typeface="Fago Pro" panose="02000506040000020004" pitchFamily="50" charset="0"/>
                </a:rPr>
                <a:t>Robot specific cable kits</a:t>
              </a:r>
              <a:br>
                <a:rPr lang="de-DE" sz="1200" b="1" dirty="0">
                  <a:solidFill>
                    <a:schemeClr val="tx2"/>
                  </a:solidFill>
                  <a:latin typeface="Fago Pro" panose="02000506040000020004" pitchFamily="50" charset="0"/>
                </a:rPr>
              </a:br>
              <a:r>
                <a:rPr lang="de-DE" sz="1200" dirty="0">
                  <a:solidFill>
                    <a:schemeClr val="tx2"/>
                  </a:solidFill>
                  <a:latin typeface="Fago Pro" panose="02000506040000020004" pitchFamily="50" charset="0"/>
                </a:rPr>
                <a:t>for direct connection or external cabeling, for single or double gripper configuration</a:t>
              </a:r>
              <a:endParaRPr lang="en-US" sz="1200" dirty="0">
                <a:solidFill>
                  <a:schemeClr val="tx2"/>
                </a:solidFill>
                <a:latin typeface="Fago Pro" panose="02000506040000020004" pitchFamily="50" charset="0"/>
              </a:endParaRPr>
            </a:p>
          </p:txBody>
        </p:sp>
        <p:pic>
          <p:nvPicPr>
            <p:cNvPr id="28" name="Picture 2" descr="robot fanuc ,fanuc usado,fanuc,fanuc robot , robot américa">
              <a:extLst>
                <a:ext uri="{FF2B5EF4-FFF2-40B4-BE49-F238E27FC236}">
                  <a16:creationId xmlns:a16="http://schemas.microsoft.com/office/drawing/2014/main" id="{9B7B0186-4F74-4441-84C1-B14E44EDB987}"/>
                </a:ext>
              </a:extLst>
            </p:cNvPr>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4647240" y="2498205"/>
              <a:ext cx="523058" cy="231264"/>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2">
              <a:extLst>
                <a:ext uri="{FF2B5EF4-FFF2-40B4-BE49-F238E27FC236}">
                  <a16:creationId xmlns:a16="http://schemas.microsoft.com/office/drawing/2014/main" id="{645ED054-457E-43FA-987F-956CE3CC36CB}"/>
                </a:ext>
              </a:extLst>
            </p:cNvPr>
            <p:cNvPicPr>
              <a:picLocks noChangeAspect="1" noChangeArrowheads="1"/>
            </p:cNvPicPr>
            <p:nvPr/>
          </p:nvPicPr>
          <p:blipFill>
            <a:blip r:embed="rId7">
              <a:extLst>
                <a:ext uri="{28A0092B-C50C-407E-A947-70E740481C1C}">
                  <a14:useLocalDpi xmlns:a14="http://schemas.microsoft.com/office/drawing/2010/main"/>
                </a:ext>
              </a:extLst>
            </a:blip>
            <a:srcRect/>
            <a:stretch>
              <a:fillRect/>
            </a:stretch>
          </p:blipFill>
          <p:spPr bwMode="auto">
            <a:xfrm>
              <a:off x="5984071" y="2527752"/>
              <a:ext cx="448229" cy="172170"/>
            </a:xfrm>
            <a:prstGeom prst="rect">
              <a:avLst/>
            </a:prstGeom>
            <a:noFill/>
            <a:extLst>
              <a:ext uri="{909E8E84-426E-40DD-AFC4-6F175D3DCCD1}">
                <a14:hiddenFill xmlns:a14="http://schemas.microsoft.com/office/drawing/2010/main">
                  <a:solidFill>
                    <a:srgbClr val="FFFFFF"/>
                  </a:solidFill>
                </a14:hiddenFill>
              </a:ext>
            </a:extLst>
          </p:spPr>
        </p:pic>
        <p:pic>
          <p:nvPicPr>
            <p:cNvPr id="30" name="Picture 10" descr="Yaskawa Electric Corporation | LinkedIn">
              <a:extLst>
                <a:ext uri="{FF2B5EF4-FFF2-40B4-BE49-F238E27FC236}">
                  <a16:creationId xmlns:a16="http://schemas.microsoft.com/office/drawing/2014/main" id="{6A35400A-7D0F-468F-88E5-CD14E76450DA}"/>
                </a:ext>
              </a:extLst>
            </p:cNvPr>
            <p:cNvPicPr>
              <a:picLocks noChangeAspect="1" noChangeArrowheads="1"/>
            </p:cNvPicPr>
            <p:nvPr/>
          </p:nvPicPr>
          <p:blipFill rotWithShape="1">
            <a:blip r:embed="rId8">
              <a:extLst>
                <a:ext uri="{28A0092B-C50C-407E-A947-70E740481C1C}">
                  <a14:useLocalDpi xmlns:a14="http://schemas.microsoft.com/office/drawing/2010/main"/>
                </a:ext>
              </a:extLst>
            </a:blip>
            <a:srcRect t="37907" b="32271"/>
            <a:stretch/>
          </p:blipFill>
          <p:spPr bwMode="auto">
            <a:xfrm>
              <a:off x="5280105" y="2540634"/>
              <a:ext cx="613350" cy="182919"/>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12" descr="A strong network of technological partners-Vesta Engineering">
              <a:extLst>
                <a:ext uri="{FF2B5EF4-FFF2-40B4-BE49-F238E27FC236}">
                  <a16:creationId xmlns:a16="http://schemas.microsoft.com/office/drawing/2014/main" id="{E07C12FA-3B41-4D1D-B30B-0604436E5F53}"/>
                </a:ext>
              </a:extLst>
            </p:cNvPr>
            <p:cNvPicPr>
              <a:picLocks noChangeAspect="1" noChangeArrowheads="1"/>
            </p:cNvPicPr>
            <p:nvPr/>
          </p:nvPicPr>
          <p:blipFill>
            <a:blip r:embed="rId9" cstate="print">
              <a:extLst>
                <a:ext uri="{28A0092B-C50C-407E-A947-70E740481C1C}">
                  <a14:useLocalDpi xmlns:a14="http://schemas.microsoft.com/office/drawing/2010/main"/>
                </a:ext>
              </a:extLst>
            </a:blip>
            <a:srcRect/>
            <a:stretch>
              <a:fillRect/>
            </a:stretch>
          </p:blipFill>
          <p:spPr bwMode="auto">
            <a:xfrm>
              <a:off x="3967591" y="2479935"/>
              <a:ext cx="613349" cy="231264"/>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32" name="Gruppieren 31">
            <a:extLst>
              <a:ext uri="{FF2B5EF4-FFF2-40B4-BE49-F238E27FC236}">
                <a16:creationId xmlns:a16="http://schemas.microsoft.com/office/drawing/2014/main" id="{51D34BBE-32F1-42C8-A02F-9E529A1114A8}"/>
              </a:ext>
            </a:extLst>
          </p:cNvPr>
          <p:cNvGrpSpPr/>
          <p:nvPr/>
        </p:nvGrpSpPr>
        <p:grpSpPr>
          <a:xfrm>
            <a:off x="5890554" y="4026850"/>
            <a:ext cx="2976637" cy="1608310"/>
            <a:chOff x="3618472" y="4447218"/>
            <a:chExt cx="2976637" cy="1608310"/>
          </a:xfrm>
        </p:grpSpPr>
        <p:pic>
          <p:nvPicPr>
            <p:cNvPr id="1036" name="Picture 12">
              <a:extLst>
                <a:ext uri="{FF2B5EF4-FFF2-40B4-BE49-F238E27FC236}">
                  <a16:creationId xmlns:a16="http://schemas.microsoft.com/office/drawing/2014/main" id="{9EAF0C8B-86D1-43D9-89E3-1760DE01EE8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592790" y="4447218"/>
              <a:ext cx="1048758" cy="1141686"/>
            </a:xfrm>
            <a:prstGeom prst="rect">
              <a:avLst/>
            </a:prstGeom>
            <a:noFill/>
            <a:extLst>
              <a:ext uri="{909E8E84-426E-40DD-AFC4-6F175D3DCCD1}">
                <a14:hiddenFill xmlns:a14="http://schemas.microsoft.com/office/drawing/2010/main">
                  <a:solidFill>
                    <a:srgbClr val="FFFFFF"/>
                  </a:solidFill>
                </a14:hiddenFill>
              </a:ext>
            </a:extLst>
          </p:spPr>
        </p:pic>
        <p:sp>
          <p:nvSpPr>
            <p:cNvPr id="35" name="Textfeld 34">
              <a:extLst>
                <a:ext uri="{FF2B5EF4-FFF2-40B4-BE49-F238E27FC236}">
                  <a16:creationId xmlns:a16="http://schemas.microsoft.com/office/drawing/2014/main" id="{0CDC2F58-AE73-4182-B7BC-74BE7A4254DE}"/>
                </a:ext>
              </a:extLst>
            </p:cNvPr>
            <p:cNvSpPr txBox="1"/>
            <p:nvPr/>
          </p:nvSpPr>
          <p:spPr>
            <a:xfrm>
              <a:off x="3618472" y="5593863"/>
              <a:ext cx="2976637" cy="461665"/>
            </a:xfrm>
            <a:prstGeom prst="rect">
              <a:avLst/>
            </a:prstGeom>
            <a:noFill/>
          </p:spPr>
          <p:txBody>
            <a:bodyPr wrap="square">
              <a:spAutoFit/>
            </a:bodyPr>
            <a:lstStyle>
              <a:defPPr>
                <a:defRPr lang="de-DE"/>
              </a:defPPr>
            </a:lstStyle>
            <a:p>
              <a:pPr algn="ctr"/>
              <a:r>
                <a:rPr lang="de-DE" sz="1200" b="1" dirty="0">
                  <a:solidFill>
                    <a:schemeClr val="tx2"/>
                  </a:solidFill>
                  <a:latin typeface="Fago Pro" panose="02000506040000020004" pitchFamily="50" charset="0"/>
                </a:rPr>
                <a:t>Finger blanks</a:t>
              </a:r>
              <a:br>
                <a:rPr lang="de-DE" sz="1200" b="1" dirty="0">
                  <a:solidFill>
                    <a:schemeClr val="tx2"/>
                  </a:solidFill>
                  <a:latin typeface="Fago Pro" panose="02000506040000020004" pitchFamily="50" charset="0"/>
                </a:rPr>
              </a:br>
              <a:r>
                <a:rPr lang="de-DE" sz="1200" dirty="0">
                  <a:solidFill>
                    <a:schemeClr val="tx2"/>
                  </a:solidFill>
                  <a:latin typeface="Fago Pro" panose="02000506040000020004" pitchFamily="50" charset="0"/>
                </a:rPr>
                <a:t>for customer individual rework</a:t>
              </a:r>
              <a:endParaRPr lang="en-US" sz="1200" dirty="0">
                <a:solidFill>
                  <a:schemeClr val="tx2"/>
                </a:solidFill>
                <a:latin typeface="Fago Pro" panose="02000506040000020004" pitchFamily="50" charset="0"/>
              </a:endParaRPr>
            </a:p>
          </p:txBody>
        </p:sp>
      </p:grpSp>
      <p:grpSp>
        <p:nvGrpSpPr>
          <p:cNvPr id="33" name="Gruppieren 32">
            <a:extLst>
              <a:ext uri="{FF2B5EF4-FFF2-40B4-BE49-F238E27FC236}">
                <a16:creationId xmlns:a16="http://schemas.microsoft.com/office/drawing/2014/main" id="{90995279-F650-4C59-ACD5-E9205A604D93}"/>
              </a:ext>
            </a:extLst>
          </p:cNvPr>
          <p:cNvGrpSpPr/>
          <p:nvPr/>
        </p:nvGrpSpPr>
        <p:grpSpPr>
          <a:xfrm>
            <a:off x="3171739" y="4454602"/>
            <a:ext cx="2976637" cy="1936434"/>
            <a:chOff x="8978817" y="1989648"/>
            <a:chExt cx="2976637" cy="1936434"/>
          </a:xfrm>
        </p:grpSpPr>
        <p:pic>
          <p:nvPicPr>
            <p:cNvPr id="9" name="Grafik 8">
              <a:extLst>
                <a:ext uri="{FF2B5EF4-FFF2-40B4-BE49-F238E27FC236}">
                  <a16:creationId xmlns:a16="http://schemas.microsoft.com/office/drawing/2014/main" id="{4DF6B8B4-FF47-4B85-8183-7DA27A9649C7}"/>
                </a:ext>
              </a:extLst>
            </p:cNvPr>
            <p:cNvPicPr>
              <a:picLocks noChangeAspect="1"/>
            </p:cNvPicPr>
            <p:nvPr/>
          </p:nvPicPr>
          <p:blipFill>
            <a:blip r:embed="rId11"/>
            <a:stretch>
              <a:fillRect/>
            </a:stretch>
          </p:blipFill>
          <p:spPr>
            <a:xfrm>
              <a:off x="9500070" y="1989648"/>
              <a:ext cx="1921277" cy="1077591"/>
            </a:xfrm>
            <a:prstGeom prst="rect">
              <a:avLst/>
            </a:prstGeom>
          </p:spPr>
        </p:pic>
        <p:sp>
          <p:nvSpPr>
            <p:cNvPr id="36" name="Textfeld 35">
              <a:extLst>
                <a:ext uri="{FF2B5EF4-FFF2-40B4-BE49-F238E27FC236}">
                  <a16:creationId xmlns:a16="http://schemas.microsoft.com/office/drawing/2014/main" id="{E8A7DC70-4995-4562-9A50-1E93D294F862}"/>
                </a:ext>
              </a:extLst>
            </p:cNvPr>
            <p:cNvSpPr txBox="1"/>
            <p:nvPr/>
          </p:nvSpPr>
          <p:spPr>
            <a:xfrm>
              <a:off x="8978817" y="3095085"/>
              <a:ext cx="2976637" cy="830997"/>
            </a:xfrm>
            <a:prstGeom prst="rect">
              <a:avLst/>
            </a:prstGeom>
            <a:noFill/>
          </p:spPr>
          <p:txBody>
            <a:bodyPr wrap="square">
              <a:spAutoFit/>
            </a:bodyPr>
            <a:lstStyle>
              <a:defPPr>
                <a:defRPr lang="de-DE"/>
              </a:defPPr>
            </a:lstStyle>
            <a:p>
              <a:pPr algn="ctr"/>
              <a:r>
                <a:rPr lang="de-DE" sz="1200" b="1" dirty="0">
                  <a:solidFill>
                    <a:schemeClr val="tx2"/>
                  </a:solidFill>
                  <a:latin typeface="Fago Pro" panose="02000506040000020004" pitchFamily="50" charset="0"/>
                </a:rPr>
                <a:t>Intermediate jaws</a:t>
              </a:r>
              <a:br>
                <a:rPr lang="de-DE" sz="1200" b="1" dirty="0">
                  <a:solidFill>
                    <a:schemeClr val="tx2"/>
                  </a:solidFill>
                  <a:latin typeface="Fago Pro" panose="02000506040000020004" pitchFamily="50" charset="0"/>
                </a:rPr>
              </a:br>
              <a:r>
                <a:rPr lang="de-DE" sz="1200" dirty="0">
                  <a:solidFill>
                    <a:schemeClr val="tx2"/>
                  </a:solidFill>
                  <a:latin typeface="Fago Pro" panose="02000506040000020004" pitchFamily="50" charset="0"/>
                </a:rPr>
                <a:t>for compensation of the lateral offset of the base jaws, aligned connection option, base jaw connection of PGN+P</a:t>
              </a:r>
              <a:endParaRPr lang="en-US" sz="1200" dirty="0">
                <a:solidFill>
                  <a:schemeClr val="tx2"/>
                </a:solidFill>
                <a:latin typeface="Fago Pro" panose="02000506040000020004" pitchFamily="50" charset="0"/>
              </a:endParaRPr>
            </a:p>
          </p:txBody>
        </p:sp>
      </p:grpSp>
      <p:grpSp>
        <p:nvGrpSpPr>
          <p:cNvPr id="25" name="Gruppieren 24">
            <a:extLst>
              <a:ext uri="{FF2B5EF4-FFF2-40B4-BE49-F238E27FC236}">
                <a16:creationId xmlns:a16="http://schemas.microsoft.com/office/drawing/2014/main" id="{8E76C80E-AC69-47B6-A34A-05A921A3B5E7}"/>
              </a:ext>
            </a:extLst>
          </p:cNvPr>
          <p:cNvGrpSpPr/>
          <p:nvPr/>
        </p:nvGrpSpPr>
        <p:grpSpPr>
          <a:xfrm>
            <a:off x="7582254" y="1639984"/>
            <a:ext cx="2976637" cy="2118215"/>
            <a:chOff x="5489697" y="565571"/>
            <a:chExt cx="2976637" cy="2118215"/>
          </a:xfrm>
        </p:grpSpPr>
        <p:pic>
          <p:nvPicPr>
            <p:cNvPr id="12" name="Grafik 11">
              <a:extLst>
                <a:ext uri="{FF2B5EF4-FFF2-40B4-BE49-F238E27FC236}">
                  <a16:creationId xmlns:a16="http://schemas.microsoft.com/office/drawing/2014/main" id="{8D085D30-A2D6-4A92-B63B-121565FCC715}"/>
                </a:ext>
              </a:extLst>
            </p:cNvPr>
            <p:cNvPicPr>
              <a:picLocks noChangeAspect="1"/>
            </p:cNvPicPr>
            <p:nvPr/>
          </p:nvPicPr>
          <p:blipFill>
            <a:blip r:embed="rId12"/>
            <a:stretch>
              <a:fillRect/>
            </a:stretch>
          </p:blipFill>
          <p:spPr>
            <a:xfrm>
              <a:off x="6851568" y="565571"/>
              <a:ext cx="1224330" cy="703403"/>
            </a:xfrm>
            <a:prstGeom prst="rect">
              <a:avLst/>
            </a:prstGeom>
          </p:spPr>
        </p:pic>
        <p:pic>
          <p:nvPicPr>
            <p:cNvPr id="14" name="Grafik 13">
              <a:extLst>
                <a:ext uri="{FF2B5EF4-FFF2-40B4-BE49-F238E27FC236}">
                  <a16:creationId xmlns:a16="http://schemas.microsoft.com/office/drawing/2014/main" id="{F5AA9888-29C1-442D-8145-668660214ADC}"/>
                </a:ext>
              </a:extLst>
            </p:cNvPr>
            <p:cNvPicPr>
              <a:picLocks noChangeAspect="1"/>
            </p:cNvPicPr>
            <p:nvPr/>
          </p:nvPicPr>
          <p:blipFill>
            <a:blip r:embed="rId13"/>
            <a:stretch>
              <a:fillRect/>
            </a:stretch>
          </p:blipFill>
          <p:spPr>
            <a:xfrm>
              <a:off x="5985200" y="646038"/>
              <a:ext cx="721844" cy="546959"/>
            </a:xfrm>
            <a:prstGeom prst="rect">
              <a:avLst/>
            </a:prstGeom>
          </p:spPr>
        </p:pic>
        <p:sp>
          <p:nvSpPr>
            <p:cNvPr id="38" name="Textfeld 37">
              <a:extLst>
                <a:ext uri="{FF2B5EF4-FFF2-40B4-BE49-F238E27FC236}">
                  <a16:creationId xmlns:a16="http://schemas.microsoft.com/office/drawing/2014/main" id="{103A0C3C-100D-404A-BD09-3C6279482D41}"/>
                </a:ext>
              </a:extLst>
            </p:cNvPr>
            <p:cNvSpPr txBox="1"/>
            <p:nvPr/>
          </p:nvSpPr>
          <p:spPr>
            <a:xfrm>
              <a:off x="5489697" y="1298791"/>
              <a:ext cx="2976637" cy="1384995"/>
            </a:xfrm>
            <a:prstGeom prst="rect">
              <a:avLst/>
            </a:prstGeom>
            <a:noFill/>
          </p:spPr>
          <p:txBody>
            <a:bodyPr wrap="square">
              <a:spAutoFit/>
            </a:bodyPr>
            <a:lstStyle>
              <a:defPPr>
                <a:defRPr lang="de-DE"/>
              </a:defPPr>
            </a:lstStyle>
            <a:p>
              <a:pPr algn="ctr"/>
              <a:r>
                <a:rPr lang="de-DE" sz="1200" b="1" dirty="0">
                  <a:solidFill>
                    <a:schemeClr val="tx2"/>
                  </a:solidFill>
                  <a:latin typeface="Fago Pro" panose="02000506040000020004" pitchFamily="50" charset="0"/>
                </a:rPr>
                <a:t>Single and Double ISO-Adapters</a:t>
              </a:r>
              <a:br>
                <a:rPr lang="de-DE" sz="1200" b="1" dirty="0">
                  <a:solidFill>
                    <a:schemeClr val="tx2"/>
                  </a:solidFill>
                  <a:latin typeface="Fago Pro" panose="02000506040000020004" pitchFamily="50" charset="0"/>
                </a:rPr>
              </a:br>
              <a:r>
                <a:rPr lang="de-DE" sz="1200" dirty="0">
                  <a:solidFill>
                    <a:schemeClr val="tx2"/>
                  </a:solidFill>
                  <a:latin typeface="Fago Pro" panose="02000506040000020004" pitchFamily="50" charset="0"/>
                </a:rPr>
                <a:t>from ISO 31.5 to ISO 80, availibility for specific sizes according to reasonable configuration weight, made of a single piece of aluminium, blow-off-nozzle for double gripper, cable management for double gripper</a:t>
              </a:r>
              <a:endParaRPr lang="en-US" sz="1200" dirty="0">
                <a:solidFill>
                  <a:schemeClr val="tx2"/>
                </a:solidFill>
                <a:latin typeface="Fago Pro" panose="02000506040000020004" pitchFamily="50" charset="0"/>
              </a:endParaRPr>
            </a:p>
          </p:txBody>
        </p:sp>
      </p:grpSp>
      <p:grpSp>
        <p:nvGrpSpPr>
          <p:cNvPr id="34" name="Gruppieren 33">
            <a:extLst>
              <a:ext uri="{FF2B5EF4-FFF2-40B4-BE49-F238E27FC236}">
                <a16:creationId xmlns:a16="http://schemas.microsoft.com/office/drawing/2014/main" id="{24C9542C-08F9-4FEE-BD50-BB43098A02AB}"/>
              </a:ext>
            </a:extLst>
          </p:cNvPr>
          <p:cNvGrpSpPr/>
          <p:nvPr/>
        </p:nvGrpSpPr>
        <p:grpSpPr>
          <a:xfrm>
            <a:off x="3722810" y="1639984"/>
            <a:ext cx="3337269" cy="1805180"/>
            <a:chOff x="5641548" y="293657"/>
            <a:chExt cx="3337269" cy="1805180"/>
          </a:xfrm>
        </p:grpSpPr>
        <p:pic>
          <p:nvPicPr>
            <p:cNvPr id="1038" name="Picture 14">
              <a:extLst>
                <a:ext uri="{FF2B5EF4-FFF2-40B4-BE49-F238E27FC236}">
                  <a16:creationId xmlns:a16="http://schemas.microsoft.com/office/drawing/2014/main" id="{F9183A3D-D5D7-4276-8772-C17D8290A744}"/>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6851568" y="293657"/>
              <a:ext cx="957724" cy="917873"/>
            </a:xfrm>
            <a:prstGeom prst="rect">
              <a:avLst/>
            </a:prstGeom>
            <a:noFill/>
            <a:extLst>
              <a:ext uri="{909E8E84-426E-40DD-AFC4-6F175D3DCCD1}">
                <a14:hiddenFill xmlns:a14="http://schemas.microsoft.com/office/drawing/2010/main">
                  <a:solidFill>
                    <a:srgbClr val="FFFFFF"/>
                  </a:solidFill>
                </a14:hiddenFill>
              </a:ext>
            </a:extLst>
          </p:spPr>
        </p:pic>
        <p:sp>
          <p:nvSpPr>
            <p:cNvPr id="43" name="Textfeld 42">
              <a:extLst>
                <a:ext uri="{FF2B5EF4-FFF2-40B4-BE49-F238E27FC236}">
                  <a16:creationId xmlns:a16="http://schemas.microsoft.com/office/drawing/2014/main" id="{AFD35667-599B-49E5-BCFB-DC4E774BB34E}"/>
                </a:ext>
              </a:extLst>
            </p:cNvPr>
            <p:cNvSpPr txBox="1"/>
            <p:nvPr/>
          </p:nvSpPr>
          <p:spPr>
            <a:xfrm>
              <a:off x="5641548" y="1267840"/>
              <a:ext cx="3337269" cy="830997"/>
            </a:xfrm>
            <a:prstGeom prst="rect">
              <a:avLst/>
            </a:prstGeom>
            <a:noFill/>
          </p:spPr>
          <p:txBody>
            <a:bodyPr wrap="square">
              <a:spAutoFit/>
            </a:bodyPr>
            <a:lstStyle>
              <a:defPPr>
                <a:defRPr lang="de-DE"/>
              </a:defPPr>
            </a:lstStyle>
            <a:p>
              <a:pPr algn="ctr"/>
              <a:r>
                <a:rPr lang="en-US" sz="1200" b="1" dirty="0">
                  <a:solidFill>
                    <a:schemeClr val="tx2"/>
                  </a:solidFill>
                  <a:latin typeface="Fago Pro" panose="02000506040000020004" pitchFamily="50" charset="0"/>
                </a:rPr>
                <a:t>Customized gripper fingers</a:t>
              </a:r>
            </a:p>
            <a:p>
              <a:pPr algn="ctr"/>
              <a:r>
                <a:rPr lang="en-US" sz="1200" dirty="0">
                  <a:solidFill>
                    <a:schemeClr val="tx2"/>
                  </a:solidFill>
                  <a:latin typeface="Fago Pro" panose="02000506040000020004" pitchFamily="50" charset="0"/>
                </a:rPr>
                <a:t>configurable in a very short time via a license-free and browser-based web tool in combination with the intermediate jaw</a:t>
              </a:r>
            </a:p>
          </p:txBody>
        </p:sp>
      </p:grpSp>
    </p:spTree>
    <p:extLst>
      <p:ext uri="{BB962C8B-B14F-4D97-AF65-F5344CB8AC3E}">
        <p14:creationId xmlns:p14="http://schemas.microsoft.com/office/powerpoint/2010/main" val="47123596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EB2D817-5D95-417A-B9A7-DB5F75E4FF46}"/>
              </a:ext>
            </a:extLst>
          </p:cNvPr>
          <p:cNvSpPr>
            <a:spLocks noGrp="1"/>
          </p:cNvSpPr>
          <p:nvPr>
            <p:ph type="title"/>
          </p:nvPr>
        </p:nvSpPr>
        <p:spPr/>
        <p:txBody>
          <a:bodyPr/>
          <a:lstStyle/>
          <a:p>
            <a:r>
              <a:rPr lang="en-US" dirty="0"/>
              <a:t>Pricing EGU</a:t>
            </a:r>
          </a:p>
        </p:txBody>
      </p:sp>
      <p:sp>
        <p:nvSpPr>
          <p:cNvPr id="3" name="Foliennummernplatzhalter 2">
            <a:extLst>
              <a:ext uri="{FF2B5EF4-FFF2-40B4-BE49-F238E27FC236}">
                <a16:creationId xmlns:a16="http://schemas.microsoft.com/office/drawing/2014/main" id="{47398E29-0C5B-44AE-B7B2-0B0271305F55}"/>
              </a:ext>
            </a:extLst>
          </p:cNvPr>
          <p:cNvSpPr>
            <a:spLocks noGrp="1"/>
          </p:cNvSpPr>
          <p:nvPr>
            <p:ph type="sldNum" sz="quarter" idx="10"/>
          </p:nvPr>
        </p:nvSpPr>
        <p:spPr/>
        <p:txBody>
          <a:bodyPr/>
          <a:lstStyle/>
          <a:p>
            <a:fld id="{73F7D4EC-FAF2-48D2-B8E5-457915FC50F3}" type="slidenum">
              <a:rPr lang="de-DE" smtClean="0"/>
              <a:pPr/>
              <a:t>38</a:t>
            </a:fld>
            <a:endParaRPr lang="de-DE" dirty="0"/>
          </a:p>
        </p:txBody>
      </p:sp>
      <p:sp>
        <p:nvSpPr>
          <p:cNvPr id="4" name="Textplatzhalter 3">
            <a:extLst>
              <a:ext uri="{FF2B5EF4-FFF2-40B4-BE49-F238E27FC236}">
                <a16:creationId xmlns:a16="http://schemas.microsoft.com/office/drawing/2014/main" id="{85FFF6B9-14CA-463D-AE0B-BB4EC2187723}"/>
              </a:ext>
            </a:extLst>
          </p:cNvPr>
          <p:cNvSpPr>
            <a:spLocks noGrp="1"/>
          </p:cNvSpPr>
          <p:nvPr>
            <p:ph type="body" sz="quarter" idx="11"/>
          </p:nvPr>
        </p:nvSpPr>
        <p:spPr/>
        <p:txBody>
          <a:bodyPr/>
          <a:lstStyle/>
          <a:p>
            <a:r>
              <a:rPr lang="en-US" dirty="0"/>
              <a:t>Product Training EGU &amp; EGK</a:t>
            </a:r>
          </a:p>
          <a:p>
            <a:endParaRPr lang="en-US" dirty="0"/>
          </a:p>
        </p:txBody>
      </p:sp>
      <p:pic>
        <p:nvPicPr>
          <p:cNvPr id="6" name="Grafik 5">
            <a:extLst>
              <a:ext uri="{FF2B5EF4-FFF2-40B4-BE49-F238E27FC236}">
                <a16:creationId xmlns:a16="http://schemas.microsoft.com/office/drawing/2014/main" id="{A7B5DB40-A4EF-4578-97F3-C36AF9CE2FE7}"/>
              </a:ext>
            </a:extLst>
          </p:cNvPr>
          <p:cNvPicPr>
            <a:picLocks noChangeAspect="1"/>
          </p:cNvPicPr>
          <p:nvPr/>
        </p:nvPicPr>
        <p:blipFill>
          <a:blip r:embed="rId2"/>
          <a:stretch>
            <a:fillRect/>
          </a:stretch>
        </p:blipFill>
        <p:spPr>
          <a:xfrm>
            <a:off x="469671" y="2143109"/>
            <a:ext cx="2205175" cy="1526152"/>
          </a:xfrm>
          <a:prstGeom prst="rect">
            <a:avLst/>
          </a:prstGeom>
        </p:spPr>
      </p:pic>
      <p:pic>
        <p:nvPicPr>
          <p:cNvPr id="7" name="Grafik 6">
            <a:extLst>
              <a:ext uri="{FF2B5EF4-FFF2-40B4-BE49-F238E27FC236}">
                <a16:creationId xmlns:a16="http://schemas.microsoft.com/office/drawing/2014/main" id="{4CF76C90-C356-49AA-BDA9-E21C612542BF}"/>
              </a:ext>
            </a:extLst>
          </p:cNvPr>
          <p:cNvPicPr>
            <a:picLocks noChangeAspect="1"/>
          </p:cNvPicPr>
          <p:nvPr/>
        </p:nvPicPr>
        <p:blipFill>
          <a:blip r:embed="rId3"/>
          <a:stretch>
            <a:fillRect/>
          </a:stretch>
        </p:blipFill>
        <p:spPr>
          <a:xfrm>
            <a:off x="2977451" y="1903774"/>
            <a:ext cx="2406351" cy="1764276"/>
          </a:xfrm>
          <a:prstGeom prst="rect">
            <a:avLst/>
          </a:prstGeom>
        </p:spPr>
      </p:pic>
      <p:pic>
        <p:nvPicPr>
          <p:cNvPr id="8" name="Grafik 7">
            <a:extLst>
              <a:ext uri="{FF2B5EF4-FFF2-40B4-BE49-F238E27FC236}">
                <a16:creationId xmlns:a16="http://schemas.microsoft.com/office/drawing/2014/main" id="{CC59E58D-8D29-4E82-BD9E-0D7798B7D54C}"/>
              </a:ext>
            </a:extLst>
          </p:cNvPr>
          <p:cNvPicPr>
            <a:picLocks noChangeAspect="1"/>
          </p:cNvPicPr>
          <p:nvPr/>
        </p:nvPicPr>
        <p:blipFill>
          <a:blip r:embed="rId4"/>
          <a:stretch>
            <a:fillRect/>
          </a:stretch>
        </p:blipFill>
        <p:spPr>
          <a:xfrm>
            <a:off x="5686407" y="1802965"/>
            <a:ext cx="2566003" cy="1865085"/>
          </a:xfrm>
          <a:prstGeom prst="rect">
            <a:avLst/>
          </a:prstGeom>
        </p:spPr>
      </p:pic>
      <p:pic>
        <p:nvPicPr>
          <p:cNvPr id="9" name="Grafik 8">
            <a:extLst>
              <a:ext uri="{FF2B5EF4-FFF2-40B4-BE49-F238E27FC236}">
                <a16:creationId xmlns:a16="http://schemas.microsoft.com/office/drawing/2014/main" id="{6D1B72F9-67C1-491B-8797-E25F86CA16A0}"/>
              </a:ext>
            </a:extLst>
          </p:cNvPr>
          <p:cNvPicPr>
            <a:picLocks noChangeAspect="1"/>
          </p:cNvPicPr>
          <p:nvPr/>
        </p:nvPicPr>
        <p:blipFill>
          <a:blip r:embed="rId5"/>
          <a:stretch>
            <a:fillRect/>
          </a:stretch>
        </p:blipFill>
        <p:spPr>
          <a:xfrm>
            <a:off x="8555015" y="1579924"/>
            <a:ext cx="3163759" cy="2088126"/>
          </a:xfrm>
          <a:prstGeom prst="rect">
            <a:avLst/>
          </a:prstGeom>
        </p:spPr>
      </p:pic>
      <p:sp>
        <p:nvSpPr>
          <p:cNvPr id="10" name="Textfeld 9">
            <a:extLst>
              <a:ext uri="{FF2B5EF4-FFF2-40B4-BE49-F238E27FC236}">
                <a16:creationId xmlns:a16="http://schemas.microsoft.com/office/drawing/2014/main" id="{973E3E50-B166-4A90-90BE-2E6ABB3E3D33}"/>
              </a:ext>
            </a:extLst>
          </p:cNvPr>
          <p:cNvSpPr txBox="1"/>
          <p:nvPr/>
        </p:nvSpPr>
        <p:spPr>
          <a:xfrm>
            <a:off x="658814" y="1560637"/>
            <a:ext cx="4488005" cy="400110"/>
          </a:xfrm>
          <a:prstGeom prst="rect">
            <a:avLst/>
          </a:prstGeom>
          <a:noFill/>
        </p:spPr>
        <p:txBody>
          <a:bodyPr wrap="square">
            <a:spAutoFit/>
          </a:bodyPr>
          <a:lstStyle/>
          <a:p>
            <a:r>
              <a:rPr lang="de-DE" sz="2000" b="1" dirty="0">
                <a:solidFill>
                  <a:schemeClr val="tx2"/>
                </a:solidFill>
                <a:latin typeface="Fago Pro" panose="02000506040000020004" pitchFamily="50" charset="0"/>
              </a:rPr>
              <a:t>Series lineup</a:t>
            </a:r>
            <a:endParaRPr lang="en-US" sz="2000" b="1" dirty="0"/>
          </a:p>
        </p:txBody>
      </p:sp>
      <p:sp>
        <p:nvSpPr>
          <p:cNvPr id="11" name="Textfeld 10">
            <a:extLst>
              <a:ext uri="{FF2B5EF4-FFF2-40B4-BE49-F238E27FC236}">
                <a16:creationId xmlns:a16="http://schemas.microsoft.com/office/drawing/2014/main" id="{C926F460-D350-4EA0-9FCA-4C6176937F7B}"/>
              </a:ext>
            </a:extLst>
          </p:cNvPr>
          <p:cNvSpPr txBox="1"/>
          <p:nvPr/>
        </p:nvSpPr>
        <p:spPr>
          <a:xfrm>
            <a:off x="592139" y="4890792"/>
            <a:ext cx="8408800" cy="1600438"/>
          </a:xfrm>
          <a:prstGeom prst="rect">
            <a:avLst/>
          </a:prstGeom>
          <a:noFill/>
        </p:spPr>
        <p:txBody>
          <a:bodyPr wrap="square">
            <a:spAutoFit/>
          </a:bodyPr>
          <a:lstStyle/>
          <a:p>
            <a:r>
              <a:rPr lang="en-US" sz="1400" b="1" dirty="0">
                <a:solidFill>
                  <a:schemeClr val="accent1"/>
                </a:solidFill>
              </a:rPr>
              <a:t>Reference is the version with IO-Link and gripping force maintenance.</a:t>
            </a:r>
          </a:p>
          <a:p>
            <a:endParaRPr lang="en-US" sz="1400" dirty="0">
              <a:solidFill>
                <a:schemeClr val="accent1"/>
              </a:solidFill>
            </a:endParaRPr>
          </a:p>
          <a:p>
            <a:pPr marL="285750" indent="-285750">
              <a:buClr>
                <a:schemeClr val="bg2"/>
              </a:buClr>
              <a:buFont typeface="Fago Pro" panose="02000506040000020004" pitchFamily="2" charset="0"/>
              <a:buChar char="→"/>
            </a:pPr>
            <a:r>
              <a:rPr lang="en-US" sz="1400" dirty="0">
                <a:solidFill>
                  <a:schemeClr val="accent1"/>
                </a:solidFill>
              </a:rPr>
              <a:t>Industrial Ethernet (PN/EI/EC) or Modbus RTU versions: </a:t>
            </a:r>
            <a:r>
              <a:rPr lang="en-US" sz="1400" b="1" dirty="0">
                <a:solidFill>
                  <a:schemeClr val="accent1"/>
                </a:solidFill>
              </a:rPr>
              <a:t>+300 €</a:t>
            </a:r>
          </a:p>
          <a:p>
            <a:pPr marL="285750" indent="-285750">
              <a:buClr>
                <a:schemeClr val="bg2"/>
              </a:buClr>
              <a:buFont typeface="Fago Pro" panose="02000506040000020004" pitchFamily="2" charset="0"/>
              <a:buChar char="→"/>
            </a:pPr>
            <a:r>
              <a:rPr lang="en-US" sz="1400" dirty="0">
                <a:solidFill>
                  <a:schemeClr val="accent1"/>
                </a:solidFill>
              </a:rPr>
              <a:t>Version with dust-tight protection: </a:t>
            </a:r>
            <a:r>
              <a:rPr lang="en-US" sz="1400" b="1" dirty="0">
                <a:solidFill>
                  <a:schemeClr val="accent1"/>
                </a:solidFill>
              </a:rPr>
              <a:t>+250 €</a:t>
            </a:r>
          </a:p>
          <a:p>
            <a:pPr marL="285750" indent="-285750">
              <a:buClr>
                <a:schemeClr val="bg2"/>
              </a:buClr>
              <a:buFont typeface="Fago Pro" panose="02000506040000020004" pitchFamily="2" charset="0"/>
              <a:buChar char="→"/>
            </a:pPr>
            <a:r>
              <a:rPr lang="en-US" sz="1400" dirty="0">
                <a:solidFill>
                  <a:schemeClr val="accent1"/>
                </a:solidFill>
              </a:rPr>
              <a:t>Version without gripping force maintenance: </a:t>
            </a:r>
            <a:r>
              <a:rPr lang="en-US" sz="1400" b="1" dirty="0">
                <a:solidFill>
                  <a:schemeClr val="accent1"/>
                </a:solidFill>
              </a:rPr>
              <a:t>-100 €</a:t>
            </a:r>
          </a:p>
          <a:p>
            <a:pPr marL="285750" indent="-285750">
              <a:buClr>
                <a:schemeClr val="bg2"/>
              </a:buClr>
              <a:buFont typeface="Fago Pro" panose="02000506040000020004" pitchFamily="2" charset="0"/>
              <a:buChar char="→"/>
            </a:pPr>
            <a:r>
              <a:rPr lang="en-US" sz="1400" dirty="0">
                <a:solidFill>
                  <a:schemeClr val="accent1"/>
                </a:solidFill>
              </a:rPr>
              <a:t>Intermediate jaws (set): </a:t>
            </a:r>
            <a:r>
              <a:rPr lang="en-US" sz="1400" b="1" dirty="0">
                <a:solidFill>
                  <a:schemeClr val="accent1"/>
                </a:solidFill>
              </a:rPr>
              <a:t>260 – 320 €</a:t>
            </a:r>
          </a:p>
          <a:p>
            <a:pPr marL="285750" indent="-285750">
              <a:buClr>
                <a:schemeClr val="bg2"/>
              </a:buClr>
              <a:buFont typeface="Fago Pro" panose="02000506040000020004" pitchFamily="2" charset="0"/>
              <a:buChar char="→"/>
            </a:pPr>
            <a:r>
              <a:rPr lang="en-US" sz="1400" dirty="0">
                <a:solidFill>
                  <a:schemeClr val="accent1"/>
                </a:solidFill>
              </a:rPr>
              <a:t>Intec discount up to 45%</a:t>
            </a:r>
          </a:p>
        </p:txBody>
      </p:sp>
      <p:sp>
        <p:nvSpPr>
          <p:cNvPr id="13" name="Grafik 6">
            <a:extLst>
              <a:ext uri="{FF2B5EF4-FFF2-40B4-BE49-F238E27FC236}">
                <a16:creationId xmlns:a16="http://schemas.microsoft.com/office/drawing/2014/main" id="{157560D5-C68B-4BC5-9E3E-D89D9D79FDB4}"/>
              </a:ext>
            </a:extLst>
          </p:cNvPr>
          <p:cNvSpPr/>
          <p:nvPr/>
        </p:nvSpPr>
        <p:spPr>
          <a:xfrm>
            <a:off x="592139" y="3922493"/>
            <a:ext cx="1931986" cy="480831"/>
          </a:xfrm>
          <a:custGeom>
            <a:avLst/>
            <a:gdLst>
              <a:gd name="connsiteX0" fmla="*/ 0 w 2717996"/>
              <a:gd name="connsiteY0" fmla="*/ 0 h 1655292"/>
              <a:gd name="connsiteX1" fmla="*/ 0 w 2717996"/>
              <a:gd name="connsiteY1" fmla="*/ 1655293 h 1655292"/>
              <a:gd name="connsiteX2" fmla="*/ 2220925 w 2717996"/>
              <a:gd name="connsiteY2" fmla="*/ 1655293 h 1655292"/>
              <a:gd name="connsiteX3" fmla="*/ 2717997 w 2717996"/>
              <a:gd name="connsiteY3" fmla="*/ 1394279 h 1655292"/>
              <a:gd name="connsiteX4" fmla="*/ 2717997 w 2717996"/>
              <a:gd name="connsiteY4" fmla="*/ 0 h 16552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17996" h="1655292">
                <a:moveTo>
                  <a:pt x="0" y="0"/>
                </a:moveTo>
                <a:lnTo>
                  <a:pt x="0" y="1655293"/>
                </a:lnTo>
                <a:lnTo>
                  <a:pt x="2220925" y="1655293"/>
                </a:lnTo>
                <a:lnTo>
                  <a:pt x="2717997" y="1394279"/>
                </a:lnTo>
                <a:lnTo>
                  <a:pt x="2717997" y="0"/>
                </a:lnTo>
                <a:close/>
              </a:path>
            </a:pathLst>
          </a:custGeom>
          <a:solidFill>
            <a:schemeClr val="bg2"/>
          </a:solidFill>
          <a:ln w="9525" cap="flat">
            <a:noFill/>
            <a:prstDash val="solid"/>
            <a:miter/>
          </a:ln>
        </p:spPr>
        <p:txBody>
          <a:bodyPr rtlCol="0" anchor="ctr"/>
          <a:lstStyle/>
          <a:p>
            <a:pPr algn="ctr"/>
            <a:r>
              <a:rPr lang="de-DE" sz="2400" b="1" dirty="0">
                <a:solidFill>
                  <a:schemeClr val="bg1">
                    <a:lumMod val="95000"/>
                  </a:schemeClr>
                </a:solidFill>
                <a:latin typeface="Fago Pro" panose="02000506040000020004" pitchFamily="50" charset="0"/>
              </a:rPr>
              <a:t>2.550 €</a:t>
            </a:r>
          </a:p>
        </p:txBody>
      </p:sp>
      <p:sp>
        <p:nvSpPr>
          <p:cNvPr id="14" name="Titel 11">
            <a:extLst>
              <a:ext uri="{FF2B5EF4-FFF2-40B4-BE49-F238E27FC236}">
                <a16:creationId xmlns:a16="http://schemas.microsoft.com/office/drawing/2014/main" id="{0E583FE6-6019-49FB-8FDA-43D219C41D77}"/>
              </a:ext>
            </a:extLst>
          </p:cNvPr>
          <p:cNvSpPr txBox="1">
            <a:spLocks/>
          </p:cNvSpPr>
          <p:nvPr/>
        </p:nvSpPr>
        <p:spPr>
          <a:xfrm>
            <a:off x="5718883" y="5600854"/>
            <a:ext cx="4418011" cy="1148624"/>
          </a:xfrm>
          <a:prstGeom prst="rect">
            <a:avLst/>
          </a:prstGeom>
        </p:spPr>
        <p:txBody>
          <a:bodyPr vert="horz" lIns="504000" tIns="0" rIns="0" bIns="0" rtlCol="0" anchor="t" anchorCtr="0">
            <a:noAutofit/>
          </a:bodyPr>
          <a:lstStyle>
            <a:lvl1pPr algn="l" defTabSz="914400" rtl="0" eaLnBrk="1" latinLnBrk="0" hangingPunct="1">
              <a:lnSpc>
                <a:spcPct val="90000"/>
              </a:lnSpc>
              <a:spcBef>
                <a:spcPct val="0"/>
              </a:spcBef>
              <a:buNone/>
              <a:defRPr sz="3600" kern="1200">
                <a:solidFill>
                  <a:schemeClr val="tx2"/>
                </a:solidFill>
                <a:latin typeface="+mj-lt"/>
                <a:ea typeface="+mj-ea"/>
                <a:cs typeface="+mj-cs"/>
              </a:defRPr>
            </a:lvl1pPr>
          </a:lstStyle>
          <a:p>
            <a:r>
              <a:rPr lang="de-DE" sz="1200" b="1" dirty="0">
                <a:solidFill>
                  <a:schemeClr val="bg1"/>
                </a:solidFill>
                <a:latin typeface="Fago Pro" panose="02000506040000020004" pitchFamily="50" charset="0"/>
              </a:rPr>
              <a:t>150/450 N</a:t>
            </a:r>
          </a:p>
        </p:txBody>
      </p:sp>
      <p:sp>
        <p:nvSpPr>
          <p:cNvPr id="15" name="Grafik 6">
            <a:extLst>
              <a:ext uri="{FF2B5EF4-FFF2-40B4-BE49-F238E27FC236}">
                <a16:creationId xmlns:a16="http://schemas.microsoft.com/office/drawing/2014/main" id="{62C52EB2-CDD7-4A35-BF73-085C1DC009BB}"/>
              </a:ext>
            </a:extLst>
          </p:cNvPr>
          <p:cNvSpPr/>
          <p:nvPr/>
        </p:nvSpPr>
        <p:spPr>
          <a:xfrm>
            <a:off x="3271783" y="3916169"/>
            <a:ext cx="1931986" cy="480831"/>
          </a:xfrm>
          <a:custGeom>
            <a:avLst/>
            <a:gdLst>
              <a:gd name="connsiteX0" fmla="*/ 0 w 2717996"/>
              <a:gd name="connsiteY0" fmla="*/ 0 h 1655292"/>
              <a:gd name="connsiteX1" fmla="*/ 0 w 2717996"/>
              <a:gd name="connsiteY1" fmla="*/ 1655293 h 1655292"/>
              <a:gd name="connsiteX2" fmla="*/ 2220925 w 2717996"/>
              <a:gd name="connsiteY2" fmla="*/ 1655293 h 1655292"/>
              <a:gd name="connsiteX3" fmla="*/ 2717997 w 2717996"/>
              <a:gd name="connsiteY3" fmla="*/ 1394279 h 1655292"/>
              <a:gd name="connsiteX4" fmla="*/ 2717997 w 2717996"/>
              <a:gd name="connsiteY4" fmla="*/ 0 h 16552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17996" h="1655292">
                <a:moveTo>
                  <a:pt x="0" y="0"/>
                </a:moveTo>
                <a:lnTo>
                  <a:pt x="0" y="1655293"/>
                </a:lnTo>
                <a:lnTo>
                  <a:pt x="2220925" y="1655293"/>
                </a:lnTo>
                <a:lnTo>
                  <a:pt x="2717997" y="1394279"/>
                </a:lnTo>
                <a:lnTo>
                  <a:pt x="2717997" y="0"/>
                </a:lnTo>
                <a:close/>
              </a:path>
            </a:pathLst>
          </a:custGeom>
          <a:solidFill>
            <a:schemeClr val="bg2"/>
          </a:solidFill>
          <a:ln w="9525" cap="flat">
            <a:noFill/>
            <a:prstDash val="solid"/>
            <a:miter/>
          </a:ln>
        </p:spPr>
        <p:txBody>
          <a:bodyPr rtlCol="0" anchor="ctr"/>
          <a:lstStyle/>
          <a:p>
            <a:pPr algn="ctr"/>
            <a:r>
              <a:rPr lang="de-DE" sz="2400" b="1" dirty="0">
                <a:solidFill>
                  <a:schemeClr val="bg1">
                    <a:lumMod val="95000"/>
                  </a:schemeClr>
                </a:solidFill>
                <a:latin typeface="Fago Pro" panose="02000506040000020004" pitchFamily="50" charset="0"/>
              </a:rPr>
              <a:t>2.850 €</a:t>
            </a:r>
          </a:p>
        </p:txBody>
      </p:sp>
      <p:sp>
        <p:nvSpPr>
          <p:cNvPr id="16" name="Grafik 6">
            <a:extLst>
              <a:ext uri="{FF2B5EF4-FFF2-40B4-BE49-F238E27FC236}">
                <a16:creationId xmlns:a16="http://schemas.microsoft.com/office/drawing/2014/main" id="{16C14D81-7C7B-4B03-8BE2-49297D09BF81}"/>
              </a:ext>
            </a:extLst>
          </p:cNvPr>
          <p:cNvSpPr/>
          <p:nvPr/>
        </p:nvSpPr>
        <p:spPr>
          <a:xfrm>
            <a:off x="6098439" y="3916169"/>
            <a:ext cx="2045435" cy="480832"/>
          </a:xfrm>
          <a:custGeom>
            <a:avLst/>
            <a:gdLst>
              <a:gd name="connsiteX0" fmla="*/ 0 w 2717996"/>
              <a:gd name="connsiteY0" fmla="*/ 0 h 1655292"/>
              <a:gd name="connsiteX1" fmla="*/ 0 w 2717996"/>
              <a:gd name="connsiteY1" fmla="*/ 1655293 h 1655292"/>
              <a:gd name="connsiteX2" fmla="*/ 2220925 w 2717996"/>
              <a:gd name="connsiteY2" fmla="*/ 1655293 h 1655292"/>
              <a:gd name="connsiteX3" fmla="*/ 2717997 w 2717996"/>
              <a:gd name="connsiteY3" fmla="*/ 1394279 h 1655292"/>
              <a:gd name="connsiteX4" fmla="*/ 2717997 w 2717996"/>
              <a:gd name="connsiteY4" fmla="*/ 0 h 16552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17996" h="1655292">
                <a:moveTo>
                  <a:pt x="0" y="0"/>
                </a:moveTo>
                <a:lnTo>
                  <a:pt x="0" y="1655293"/>
                </a:lnTo>
                <a:lnTo>
                  <a:pt x="2220925" y="1655293"/>
                </a:lnTo>
                <a:lnTo>
                  <a:pt x="2717997" y="1394279"/>
                </a:lnTo>
                <a:lnTo>
                  <a:pt x="2717997" y="0"/>
                </a:lnTo>
                <a:close/>
              </a:path>
            </a:pathLst>
          </a:custGeom>
          <a:solidFill>
            <a:schemeClr val="bg2"/>
          </a:solidFill>
          <a:ln w="9525" cap="flat">
            <a:noFill/>
            <a:prstDash val="solid"/>
            <a:miter/>
          </a:ln>
        </p:spPr>
        <p:txBody>
          <a:bodyPr rtlCol="0" anchor="ctr"/>
          <a:lstStyle/>
          <a:p>
            <a:pPr algn="ctr"/>
            <a:r>
              <a:rPr lang="de-DE" sz="2400" b="1" dirty="0">
                <a:solidFill>
                  <a:schemeClr val="bg1">
                    <a:lumMod val="95000"/>
                  </a:schemeClr>
                </a:solidFill>
                <a:latin typeface="Fago Pro" panose="02000506040000020004" pitchFamily="50" charset="0"/>
              </a:rPr>
              <a:t>3.150 €</a:t>
            </a:r>
          </a:p>
        </p:txBody>
      </p:sp>
      <p:sp>
        <p:nvSpPr>
          <p:cNvPr id="17" name="Grafik 6">
            <a:extLst>
              <a:ext uri="{FF2B5EF4-FFF2-40B4-BE49-F238E27FC236}">
                <a16:creationId xmlns:a16="http://schemas.microsoft.com/office/drawing/2014/main" id="{5C9A6BE5-6B1D-4BDC-9994-01BE5A2AEA1E}"/>
              </a:ext>
            </a:extLst>
          </p:cNvPr>
          <p:cNvSpPr/>
          <p:nvPr/>
        </p:nvSpPr>
        <p:spPr>
          <a:xfrm>
            <a:off x="9170900" y="3916168"/>
            <a:ext cx="2045435" cy="480831"/>
          </a:xfrm>
          <a:custGeom>
            <a:avLst/>
            <a:gdLst>
              <a:gd name="connsiteX0" fmla="*/ 0 w 2717996"/>
              <a:gd name="connsiteY0" fmla="*/ 0 h 1655292"/>
              <a:gd name="connsiteX1" fmla="*/ 0 w 2717996"/>
              <a:gd name="connsiteY1" fmla="*/ 1655293 h 1655292"/>
              <a:gd name="connsiteX2" fmla="*/ 2220925 w 2717996"/>
              <a:gd name="connsiteY2" fmla="*/ 1655293 h 1655292"/>
              <a:gd name="connsiteX3" fmla="*/ 2717997 w 2717996"/>
              <a:gd name="connsiteY3" fmla="*/ 1394279 h 1655292"/>
              <a:gd name="connsiteX4" fmla="*/ 2717997 w 2717996"/>
              <a:gd name="connsiteY4" fmla="*/ 0 h 16552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17996" h="1655292">
                <a:moveTo>
                  <a:pt x="0" y="0"/>
                </a:moveTo>
                <a:lnTo>
                  <a:pt x="0" y="1655293"/>
                </a:lnTo>
                <a:lnTo>
                  <a:pt x="2220925" y="1655293"/>
                </a:lnTo>
                <a:lnTo>
                  <a:pt x="2717997" y="1394279"/>
                </a:lnTo>
                <a:lnTo>
                  <a:pt x="2717997" y="0"/>
                </a:lnTo>
                <a:close/>
              </a:path>
            </a:pathLst>
          </a:custGeom>
          <a:solidFill>
            <a:schemeClr val="bg2"/>
          </a:solidFill>
          <a:ln w="9525" cap="flat">
            <a:noFill/>
            <a:prstDash val="solid"/>
            <a:miter/>
          </a:ln>
        </p:spPr>
        <p:txBody>
          <a:bodyPr rtlCol="0" anchor="ctr"/>
          <a:lstStyle/>
          <a:p>
            <a:pPr algn="ctr"/>
            <a:r>
              <a:rPr lang="de-DE" sz="2400" b="1" dirty="0">
                <a:solidFill>
                  <a:schemeClr val="bg1">
                    <a:lumMod val="95000"/>
                  </a:schemeClr>
                </a:solidFill>
                <a:latin typeface="Fago Pro" panose="02000506040000020004" pitchFamily="50" charset="0"/>
              </a:rPr>
              <a:t>3.450 €</a:t>
            </a:r>
          </a:p>
        </p:txBody>
      </p:sp>
    </p:spTree>
    <p:extLst>
      <p:ext uri="{BB962C8B-B14F-4D97-AF65-F5344CB8AC3E}">
        <p14:creationId xmlns:p14="http://schemas.microsoft.com/office/powerpoint/2010/main" val="2467946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FCEBF90-96AB-4354-BECD-3E3B34A32918}"/>
              </a:ext>
            </a:extLst>
          </p:cNvPr>
          <p:cNvSpPr>
            <a:spLocks noGrp="1"/>
          </p:cNvSpPr>
          <p:nvPr>
            <p:ph type="title"/>
          </p:nvPr>
        </p:nvSpPr>
        <p:spPr/>
        <p:txBody>
          <a:bodyPr/>
          <a:lstStyle/>
          <a:p>
            <a:r>
              <a:rPr lang="en-US" dirty="0"/>
              <a:t>Pricing EGK</a:t>
            </a:r>
          </a:p>
        </p:txBody>
      </p:sp>
      <p:sp>
        <p:nvSpPr>
          <p:cNvPr id="3" name="Foliennummernplatzhalter 2">
            <a:extLst>
              <a:ext uri="{FF2B5EF4-FFF2-40B4-BE49-F238E27FC236}">
                <a16:creationId xmlns:a16="http://schemas.microsoft.com/office/drawing/2014/main" id="{DF8A2BEE-AD33-48E6-BACB-8D4C9D181C29}"/>
              </a:ext>
            </a:extLst>
          </p:cNvPr>
          <p:cNvSpPr>
            <a:spLocks noGrp="1"/>
          </p:cNvSpPr>
          <p:nvPr>
            <p:ph type="sldNum" sz="quarter" idx="10"/>
          </p:nvPr>
        </p:nvSpPr>
        <p:spPr/>
        <p:txBody>
          <a:bodyPr/>
          <a:lstStyle/>
          <a:p>
            <a:fld id="{73F7D4EC-FAF2-48D2-B8E5-457915FC50F3}" type="slidenum">
              <a:rPr lang="de-DE" smtClean="0"/>
              <a:pPr/>
              <a:t>39</a:t>
            </a:fld>
            <a:endParaRPr lang="de-DE" dirty="0"/>
          </a:p>
        </p:txBody>
      </p:sp>
      <p:sp>
        <p:nvSpPr>
          <p:cNvPr id="4" name="Textplatzhalter 3">
            <a:extLst>
              <a:ext uri="{FF2B5EF4-FFF2-40B4-BE49-F238E27FC236}">
                <a16:creationId xmlns:a16="http://schemas.microsoft.com/office/drawing/2014/main" id="{98CE9920-FCEE-4FCC-A9AD-9BF5EF94583C}"/>
              </a:ext>
            </a:extLst>
          </p:cNvPr>
          <p:cNvSpPr>
            <a:spLocks noGrp="1"/>
          </p:cNvSpPr>
          <p:nvPr>
            <p:ph type="body" sz="quarter" idx="11"/>
          </p:nvPr>
        </p:nvSpPr>
        <p:spPr/>
        <p:txBody>
          <a:bodyPr/>
          <a:lstStyle/>
          <a:p>
            <a:r>
              <a:rPr lang="en-US" dirty="0"/>
              <a:t>Product Training EGU &amp; EGK</a:t>
            </a:r>
          </a:p>
          <a:p>
            <a:endParaRPr lang="en-US" dirty="0"/>
          </a:p>
        </p:txBody>
      </p:sp>
      <p:sp>
        <p:nvSpPr>
          <p:cNvPr id="6" name="Textfeld 5">
            <a:extLst>
              <a:ext uri="{FF2B5EF4-FFF2-40B4-BE49-F238E27FC236}">
                <a16:creationId xmlns:a16="http://schemas.microsoft.com/office/drawing/2014/main" id="{614070DE-1D8F-4EC0-89A5-6B99ED599D18}"/>
              </a:ext>
            </a:extLst>
          </p:cNvPr>
          <p:cNvSpPr txBox="1"/>
          <p:nvPr/>
        </p:nvSpPr>
        <p:spPr>
          <a:xfrm>
            <a:off x="658814" y="1560637"/>
            <a:ext cx="4488005" cy="400110"/>
          </a:xfrm>
          <a:prstGeom prst="rect">
            <a:avLst/>
          </a:prstGeom>
          <a:noFill/>
        </p:spPr>
        <p:txBody>
          <a:bodyPr wrap="square">
            <a:spAutoFit/>
          </a:bodyPr>
          <a:lstStyle/>
          <a:p>
            <a:r>
              <a:rPr lang="de-DE" sz="2000" b="1" dirty="0">
                <a:solidFill>
                  <a:schemeClr val="tx2"/>
                </a:solidFill>
                <a:latin typeface="Fago Pro" panose="02000506040000020004" pitchFamily="50" charset="0"/>
              </a:rPr>
              <a:t>Series lineup</a:t>
            </a:r>
            <a:endParaRPr lang="en-US" sz="2000" b="1" dirty="0"/>
          </a:p>
        </p:txBody>
      </p:sp>
      <p:sp>
        <p:nvSpPr>
          <p:cNvPr id="8" name="Grafik 6">
            <a:extLst>
              <a:ext uri="{FF2B5EF4-FFF2-40B4-BE49-F238E27FC236}">
                <a16:creationId xmlns:a16="http://schemas.microsoft.com/office/drawing/2014/main" id="{8510E523-7ACB-49EA-A5E5-FC161CCE33C5}"/>
              </a:ext>
            </a:extLst>
          </p:cNvPr>
          <p:cNvSpPr/>
          <p:nvPr/>
        </p:nvSpPr>
        <p:spPr>
          <a:xfrm>
            <a:off x="1520991" y="3767498"/>
            <a:ext cx="1931986" cy="467152"/>
          </a:xfrm>
          <a:custGeom>
            <a:avLst/>
            <a:gdLst>
              <a:gd name="connsiteX0" fmla="*/ 0 w 2717996"/>
              <a:gd name="connsiteY0" fmla="*/ 0 h 1655292"/>
              <a:gd name="connsiteX1" fmla="*/ 0 w 2717996"/>
              <a:gd name="connsiteY1" fmla="*/ 1655293 h 1655292"/>
              <a:gd name="connsiteX2" fmla="*/ 2220925 w 2717996"/>
              <a:gd name="connsiteY2" fmla="*/ 1655293 h 1655292"/>
              <a:gd name="connsiteX3" fmla="*/ 2717997 w 2717996"/>
              <a:gd name="connsiteY3" fmla="*/ 1394279 h 1655292"/>
              <a:gd name="connsiteX4" fmla="*/ 2717997 w 2717996"/>
              <a:gd name="connsiteY4" fmla="*/ 0 h 16552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17996" h="1655292">
                <a:moveTo>
                  <a:pt x="0" y="0"/>
                </a:moveTo>
                <a:lnTo>
                  <a:pt x="0" y="1655293"/>
                </a:lnTo>
                <a:lnTo>
                  <a:pt x="2220925" y="1655293"/>
                </a:lnTo>
                <a:lnTo>
                  <a:pt x="2717997" y="1394279"/>
                </a:lnTo>
                <a:lnTo>
                  <a:pt x="2717997" y="0"/>
                </a:lnTo>
                <a:close/>
              </a:path>
            </a:pathLst>
          </a:custGeom>
          <a:solidFill>
            <a:schemeClr val="bg2"/>
          </a:solidFill>
          <a:ln w="9525" cap="flat">
            <a:noFill/>
            <a:prstDash val="solid"/>
            <a:miter/>
          </a:ln>
        </p:spPr>
        <p:txBody>
          <a:bodyPr rtlCol="0" anchor="ctr"/>
          <a:lstStyle/>
          <a:p>
            <a:pPr algn="ctr"/>
            <a:r>
              <a:rPr lang="de-DE" sz="2400" b="1" dirty="0">
                <a:solidFill>
                  <a:schemeClr val="bg1">
                    <a:lumMod val="95000"/>
                  </a:schemeClr>
                </a:solidFill>
                <a:latin typeface="Fago Pro" panose="02000506040000020004" pitchFamily="50" charset="0"/>
              </a:rPr>
              <a:t>2.300 €</a:t>
            </a:r>
          </a:p>
        </p:txBody>
      </p:sp>
      <p:sp>
        <p:nvSpPr>
          <p:cNvPr id="9" name="Grafik 6">
            <a:extLst>
              <a:ext uri="{FF2B5EF4-FFF2-40B4-BE49-F238E27FC236}">
                <a16:creationId xmlns:a16="http://schemas.microsoft.com/office/drawing/2014/main" id="{192E4AE1-E5AD-4E2C-8CEA-783A98A5A917}"/>
              </a:ext>
            </a:extLst>
          </p:cNvPr>
          <p:cNvSpPr/>
          <p:nvPr/>
        </p:nvSpPr>
        <p:spPr>
          <a:xfrm>
            <a:off x="4654419" y="3767496"/>
            <a:ext cx="2036849" cy="467153"/>
          </a:xfrm>
          <a:custGeom>
            <a:avLst/>
            <a:gdLst>
              <a:gd name="connsiteX0" fmla="*/ 0 w 2717996"/>
              <a:gd name="connsiteY0" fmla="*/ 0 h 1655292"/>
              <a:gd name="connsiteX1" fmla="*/ 0 w 2717996"/>
              <a:gd name="connsiteY1" fmla="*/ 1655293 h 1655292"/>
              <a:gd name="connsiteX2" fmla="*/ 2220925 w 2717996"/>
              <a:gd name="connsiteY2" fmla="*/ 1655293 h 1655292"/>
              <a:gd name="connsiteX3" fmla="*/ 2717997 w 2717996"/>
              <a:gd name="connsiteY3" fmla="*/ 1394279 h 1655292"/>
              <a:gd name="connsiteX4" fmla="*/ 2717997 w 2717996"/>
              <a:gd name="connsiteY4" fmla="*/ 0 h 16552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17996" h="1655292">
                <a:moveTo>
                  <a:pt x="0" y="0"/>
                </a:moveTo>
                <a:lnTo>
                  <a:pt x="0" y="1655293"/>
                </a:lnTo>
                <a:lnTo>
                  <a:pt x="2220925" y="1655293"/>
                </a:lnTo>
                <a:lnTo>
                  <a:pt x="2717997" y="1394279"/>
                </a:lnTo>
                <a:lnTo>
                  <a:pt x="2717997" y="0"/>
                </a:lnTo>
                <a:close/>
              </a:path>
            </a:pathLst>
          </a:custGeom>
          <a:solidFill>
            <a:schemeClr val="bg2"/>
          </a:solidFill>
          <a:ln w="9525" cap="flat">
            <a:noFill/>
            <a:prstDash val="solid"/>
            <a:miter/>
          </a:ln>
        </p:spPr>
        <p:txBody>
          <a:bodyPr rtlCol="0" anchor="ctr"/>
          <a:lstStyle/>
          <a:p>
            <a:pPr algn="ctr"/>
            <a:r>
              <a:rPr lang="de-DE" sz="2400" b="1" dirty="0">
                <a:solidFill>
                  <a:schemeClr val="bg1">
                    <a:lumMod val="95000"/>
                  </a:schemeClr>
                </a:solidFill>
                <a:latin typeface="Fago Pro" panose="02000506040000020004" pitchFamily="50" charset="0"/>
              </a:rPr>
              <a:t>2.500 €</a:t>
            </a:r>
          </a:p>
        </p:txBody>
      </p:sp>
      <p:sp>
        <p:nvSpPr>
          <p:cNvPr id="10" name="Grafik 6">
            <a:extLst>
              <a:ext uri="{FF2B5EF4-FFF2-40B4-BE49-F238E27FC236}">
                <a16:creationId xmlns:a16="http://schemas.microsoft.com/office/drawing/2014/main" id="{B5233A84-83F3-4B00-9D5B-2C9BE24173DB}"/>
              </a:ext>
            </a:extLst>
          </p:cNvPr>
          <p:cNvSpPr/>
          <p:nvPr/>
        </p:nvSpPr>
        <p:spPr>
          <a:xfrm>
            <a:off x="8287884" y="3767496"/>
            <a:ext cx="2036850" cy="467153"/>
          </a:xfrm>
          <a:custGeom>
            <a:avLst/>
            <a:gdLst>
              <a:gd name="connsiteX0" fmla="*/ 0 w 2717996"/>
              <a:gd name="connsiteY0" fmla="*/ 0 h 1655292"/>
              <a:gd name="connsiteX1" fmla="*/ 0 w 2717996"/>
              <a:gd name="connsiteY1" fmla="*/ 1655293 h 1655292"/>
              <a:gd name="connsiteX2" fmla="*/ 2220925 w 2717996"/>
              <a:gd name="connsiteY2" fmla="*/ 1655293 h 1655292"/>
              <a:gd name="connsiteX3" fmla="*/ 2717997 w 2717996"/>
              <a:gd name="connsiteY3" fmla="*/ 1394279 h 1655292"/>
              <a:gd name="connsiteX4" fmla="*/ 2717997 w 2717996"/>
              <a:gd name="connsiteY4" fmla="*/ 0 h 16552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17996" h="1655292">
                <a:moveTo>
                  <a:pt x="0" y="0"/>
                </a:moveTo>
                <a:lnTo>
                  <a:pt x="0" y="1655293"/>
                </a:lnTo>
                <a:lnTo>
                  <a:pt x="2220925" y="1655293"/>
                </a:lnTo>
                <a:lnTo>
                  <a:pt x="2717997" y="1394279"/>
                </a:lnTo>
                <a:lnTo>
                  <a:pt x="2717997" y="0"/>
                </a:lnTo>
                <a:close/>
              </a:path>
            </a:pathLst>
          </a:custGeom>
          <a:solidFill>
            <a:schemeClr val="bg2"/>
          </a:solidFill>
          <a:ln w="9525" cap="flat">
            <a:noFill/>
            <a:prstDash val="solid"/>
            <a:miter/>
          </a:ln>
        </p:spPr>
        <p:txBody>
          <a:bodyPr rtlCol="0" anchor="ctr"/>
          <a:lstStyle/>
          <a:p>
            <a:pPr algn="ctr"/>
            <a:r>
              <a:rPr lang="de-DE" sz="2400" b="1" dirty="0">
                <a:solidFill>
                  <a:schemeClr val="bg1">
                    <a:lumMod val="95000"/>
                  </a:schemeClr>
                </a:solidFill>
                <a:latin typeface="Fago Pro" panose="02000506040000020004" pitchFamily="50" charset="0"/>
              </a:rPr>
              <a:t>2.800 €</a:t>
            </a:r>
          </a:p>
        </p:txBody>
      </p:sp>
      <p:pic>
        <p:nvPicPr>
          <p:cNvPr id="11" name="Grafik 10">
            <a:extLst>
              <a:ext uri="{FF2B5EF4-FFF2-40B4-BE49-F238E27FC236}">
                <a16:creationId xmlns:a16="http://schemas.microsoft.com/office/drawing/2014/main" id="{A7B43701-9A7F-4A91-8CD1-8DF600856949}"/>
              </a:ext>
            </a:extLst>
          </p:cNvPr>
          <p:cNvPicPr>
            <a:picLocks noChangeAspect="1"/>
          </p:cNvPicPr>
          <p:nvPr/>
        </p:nvPicPr>
        <p:blipFill>
          <a:blip r:embed="rId2"/>
          <a:stretch>
            <a:fillRect/>
          </a:stretch>
        </p:blipFill>
        <p:spPr>
          <a:xfrm>
            <a:off x="1806927" y="2187835"/>
            <a:ext cx="1372627" cy="1283892"/>
          </a:xfrm>
          <a:prstGeom prst="rect">
            <a:avLst/>
          </a:prstGeom>
        </p:spPr>
      </p:pic>
      <p:pic>
        <p:nvPicPr>
          <p:cNvPr id="12" name="Grafik 11">
            <a:extLst>
              <a:ext uri="{FF2B5EF4-FFF2-40B4-BE49-F238E27FC236}">
                <a16:creationId xmlns:a16="http://schemas.microsoft.com/office/drawing/2014/main" id="{85D5EB10-A769-44E4-BEB9-32D2BB76564E}"/>
              </a:ext>
            </a:extLst>
          </p:cNvPr>
          <p:cNvPicPr>
            <a:picLocks noChangeAspect="1"/>
          </p:cNvPicPr>
          <p:nvPr/>
        </p:nvPicPr>
        <p:blipFill>
          <a:blip r:embed="rId3"/>
          <a:stretch>
            <a:fillRect/>
          </a:stretch>
        </p:blipFill>
        <p:spPr>
          <a:xfrm>
            <a:off x="4747647" y="2053987"/>
            <a:ext cx="1850394" cy="1411421"/>
          </a:xfrm>
          <a:prstGeom prst="rect">
            <a:avLst/>
          </a:prstGeom>
        </p:spPr>
      </p:pic>
      <p:pic>
        <p:nvPicPr>
          <p:cNvPr id="13" name="Grafik 12">
            <a:extLst>
              <a:ext uri="{FF2B5EF4-FFF2-40B4-BE49-F238E27FC236}">
                <a16:creationId xmlns:a16="http://schemas.microsoft.com/office/drawing/2014/main" id="{56DCA9D9-1A72-4A8F-A83A-873FF3A42203}"/>
              </a:ext>
            </a:extLst>
          </p:cNvPr>
          <p:cNvPicPr>
            <a:picLocks noChangeAspect="1"/>
          </p:cNvPicPr>
          <p:nvPr/>
        </p:nvPicPr>
        <p:blipFill>
          <a:blip r:embed="rId4"/>
          <a:stretch>
            <a:fillRect/>
          </a:stretch>
        </p:blipFill>
        <p:spPr>
          <a:xfrm>
            <a:off x="8193298" y="1934508"/>
            <a:ext cx="2226023" cy="1539430"/>
          </a:xfrm>
          <a:prstGeom prst="rect">
            <a:avLst/>
          </a:prstGeom>
        </p:spPr>
      </p:pic>
      <p:sp>
        <p:nvSpPr>
          <p:cNvPr id="14" name="Textfeld 13">
            <a:extLst>
              <a:ext uri="{FF2B5EF4-FFF2-40B4-BE49-F238E27FC236}">
                <a16:creationId xmlns:a16="http://schemas.microsoft.com/office/drawing/2014/main" id="{BD7D035F-E26D-44DE-A98B-56C09519F0EE}"/>
              </a:ext>
            </a:extLst>
          </p:cNvPr>
          <p:cNvSpPr txBox="1"/>
          <p:nvPr/>
        </p:nvSpPr>
        <p:spPr>
          <a:xfrm>
            <a:off x="592139" y="4890792"/>
            <a:ext cx="8408800" cy="1384995"/>
          </a:xfrm>
          <a:prstGeom prst="rect">
            <a:avLst/>
          </a:prstGeom>
          <a:noFill/>
        </p:spPr>
        <p:txBody>
          <a:bodyPr wrap="square">
            <a:spAutoFit/>
          </a:bodyPr>
          <a:lstStyle/>
          <a:p>
            <a:r>
              <a:rPr lang="en-US" sz="1400" b="1" dirty="0">
                <a:solidFill>
                  <a:schemeClr val="accent1"/>
                </a:solidFill>
              </a:rPr>
              <a:t>Reference is the version with IO-Link and gripping force maintenance.</a:t>
            </a:r>
          </a:p>
          <a:p>
            <a:endParaRPr lang="en-US" sz="1400" dirty="0">
              <a:solidFill>
                <a:schemeClr val="accent1"/>
              </a:solidFill>
            </a:endParaRPr>
          </a:p>
          <a:p>
            <a:pPr marL="285750" indent="-285750">
              <a:buClr>
                <a:schemeClr val="bg2"/>
              </a:buClr>
              <a:buFont typeface="Fago Pro" panose="02000506040000020004" pitchFamily="2" charset="0"/>
              <a:buChar char="→"/>
            </a:pPr>
            <a:r>
              <a:rPr lang="en-US" sz="1400" dirty="0">
                <a:solidFill>
                  <a:schemeClr val="accent1"/>
                </a:solidFill>
              </a:rPr>
              <a:t>Industrial Ethernet (PN/EI/EC) or Modbus RTU versions: </a:t>
            </a:r>
            <a:r>
              <a:rPr lang="en-US" sz="1400" b="1" dirty="0">
                <a:solidFill>
                  <a:schemeClr val="accent1"/>
                </a:solidFill>
              </a:rPr>
              <a:t>+300 €</a:t>
            </a:r>
          </a:p>
          <a:p>
            <a:pPr marL="285750" indent="-285750">
              <a:buClr>
                <a:schemeClr val="bg2"/>
              </a:buClr>
              <a:buFont typeface="Fago Pro" panose="02000506040000020004" pitchFamily="2" charset="0"/>
              <a:buChar char="→"/>
            </a:pPr>
            <a:r>
              <a:rPr lang="en-US" sz="1400" dirty="0">
                <a:solidFill>
                  <a:schemeClr val="accent1"/>
                </a:solidFill>
              </a:rPr>
              <a:t>Version without gripping force maintenance: </a:t>
            </a:r>
            <a:r>
              <a:rPr lang="en-US" sz="1400" b="1" dirty="0">
                <a:solidFill>
                  <a:schemeClr val="accent1"/>
                </a:solidFill>
              </a:rPr>
              <a:t>-100 €</a:t>
            </a:r>
          </a:p>
          <a:p>
            <a:pPr marL="285750" indent="-285750">
              <a:buClr>
                <a:schemeClr val="bg2"/>
              </a:buClr>
              <a:buFont typeface="Fago Pro" panose="02000506040000020004" pitchFamily="2" charset="0"/>
              <a:buChar char="→"/>
            </a:pPr>
            <a:r>
              <a:rPr lang="en-US" sz="1400" dirty="0">
                <a:solidFill>
                  <a:schemeClr val="accent1"/>
                </a:solidFill>
              </a:rPr>
              <a:t>Intermediate jaws (set): </a:t>
            </a:r>
            <a:r>
              <a:rPr lang="en-US" sz="1400" b="1" dirty="0">
                <a:solidFill>
                  <a:schemeClr val="accent1"/>
                </a:solidFill>
              </a:rPr>
              <a:t>160 - 200 €</a:t>
            </a:r>
          </a:p>
          <a:p>
            <a:pPr marL="285750" indent="-285750">
              <a:buClr>
                <a:schemeClr val="bg2"/>
              </a:buClr>
              <a:buFont typeface="Fago Pro" panose="02000506040000020004" pitchFamily="2" charset="0"/>
              <a:buChar char="→"/>
            </a:pPr>
            <a:r>
              <a:rPr lang="en-US" sz="1400" dirty="0">
                <a:solidFill>
                  <a:schemeClr val="accent1"/>
                </a:solidFill>
              </a:rPr>
              <a:t>Intec discount up to 45%</a:t>
            </a:r>
          </a:p>
        </p:txBody>
      </p:sp>
    </p:spTree>
    <p:extLst>
      <p:ext uri="{BB962C8B-B14F-4D97-AF65-F5344CB8AC3E}">
        <p14:creationId xmlns:p14="http://schemas.microsoft.com/office/powerpoint/2010/main" val="402981953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el 15">
            <a:extLst>
              <a:ext uri="{FF2B5EF4-FFF2-40B4-BE49-F238E27FC236}">
                <a16:creationId xmlns:a16="http://schemas.microsoft.com/office/drawing/2014/main" id="{30F49E9D-82C1-4E75-B253-CE716E1B7ED0}"/>
              </a:ext>
            </a:extLst>
          </p:cNvPr>
          <p:cNvSpPr>
            <a:spLocks noGrp="1"/>
          </p:cNvSpPr>
          <p:nvPr>
            <p:ph type="title"/>
          </p:nvPr>
        </p:nvSpPr>
        <p:spPr/>
        <p:txBody>
          <a:bodyPr/>
          <a:lstStyle/>
          <a:p>
            <a:r>
              <a:rPr lang="de-DE" dirty="0"/>
              <a:t>Pricing vs. </a:t>
            </a:r>
            <a:r>
              <a:rPr lang="de-DE" dirty="0" err="1"/>
              <a:t>Competitors</a:t>
            </a:r>
            <a:endParaRPr lang="de-DE" dirty="0"/>
          </a:p>
        </p:txBody>
      </p:sp>
      <p:sp>
        <p:nvSpPr>
          <p:cNvPr id="3" name="Foliennummernplatzhalter 2">
            <a:extLst>
              <a:ext uri="{FF2B5EF4-FFF2-40B4-BE49-F238E27FC236}">
                <a16:creationId xmlns:a16="http://schemas.microsoft.com/office/drawing/2014/main" id="{0C847251-10BC-423D-AD48-8D5221E925AA}"/>
              </a:ext>
            </a:extLst>
          </p:cNvPr>
          <p:cNvSpPr>
            <a:spLocks noGrp="1"/>
          </p:cNvSpPr>
          <p:nvPr>
            <p:ph type="sldNum" sz="quarter" idx="10"/>
          </p:nvPr>
        </p:nvSpPr>
        <p:spPr/>
        <p:txBody>
          <a:bodyPr/>
          <a:lstStyle/>
          <a:p>
            <a:fld id="{73F7D4EC-FAF2-48D2-B8E5-457915FC50F3}" type="slidenum">
              <a:rPr lang="de-DE" smtClean="0"/>
              <a:pPr/>
              <a:t>40</a:t>
            </a:fld>
            <a:endParaRPr lang="de-DE" dirty="0"/>
          </a:p>
        </p:txBody>
      </p:sp>
      <p:sp>
        <p:nvSpPr>
          <p:cNvPr id="4" name="Textplatzhalter 3">
            <a:extLst>
              <a:ext uri="{FF2B5EF4-FFF2-40B4-BE49-F238E27FC236}">
                <a16:creationId xmlns:a16="http://schemas.microsoft.com/office/drawing/2014/main" id="{58790943-6C44-43EB-AA22-12868A136A8E}"/>
              </a:ext>
            </a:extLst>
          </p:cNvPr>
          <p:cNvSpPr>
            <a:spLocks noGrp="1"/>
          </p:cNvSpPr>
          <p:nvPr>
            <p:ph type="body" sz="quarter" idx="11"/>
          </p:nvPr>
        </p:nvSpPr>
        <p:spPr/>
        <p:txBody>
          <a:bodyPr/>
          <a:lstStyle/>
          <a:p>
            <a:r>
              <a:rPr lang="en-US" dirty="0"/>
              <a:t>Product Training EGU &amp; EGK</a:t>
            </a:r>
          </a:p>
        </p:txBody>
      </p:sp>
      <p:grpSp>
        <p:nvGrpSpPr>
          <p:cNvPr id="20" name="Gruppieren 19">
            <a:extLst>
              <a:ext uri="{FF2B5EF4-FFF2-40B4-BE49-F238E27FC236}">
                <a16:creationId xmlns:a16="http://schemas.microsoft.com/office/drawing/2014/main" id="{DBA7B449-0868-4779-88C7-5510ED078640}"/>
              </a:ext>
            </a:extLst>
          </p:cNvPr>
          <p:cNvGrpSpPr/>
          <p:nvPr/>
        </p:nvGrpSpPr>
        <p:grpSpPr>
          <a:xfrm>
            <a:off x="1167116" y="1260600"/>
            <a:ext cx="9158743" cy="2537893"/>
            <a:chOff x="1240293" y="2556382"/>
            <a:chExt cx="9158743" cy="2537893"/>
          </a:xfrm>
        </p:grpSpPr>
        <p:cxnSp>
          <p:nvCxnSpPr>
            <p:cNvPr id="8" name="Gerade Verbindung mit Pfeil 7">
              <a:extLst>
                <a:ext uri="{FF2B5EF4-FFF2-40B4-BE49-F238E27FC236}">
                  <a16:creationId xmlns:a16="http://schemas.microsoft.com/office/drawing/2014/main" id="{03539FD9-51DA-4672-97B1-9D8875E3A9A8}"/>
                </a:ext>
              </a:extLst>
            </p:cNvPr>
            <p:cNvCxnSpPr>
              <a:cxnSpLocks/>
            </p:cNvCxnSpPr>
            <p:nvPr/>
          </p:nvCxnSpPr>
          <p:spPr>
            <a:xfrm flipV="1">
              <a:off x="1240293" y="3649313"/>
              <a:ext cx="9158743" cy="28777"/>
            </a:xfrm>
            <a:prstGeom prst="straightConnector1">
              <a:avLst/>
            </a:prstGeom>
            <a:ln w="25400">
              <a:headEnd type="triangle"/>
              <a:tailEnd type="triangle"/>
            </a:ln>
          </p:spPr>
          <p:style>
            <a:lnRef idx="1">
              <a:schemeClr val="accent1"/>
            </a:lnRef>
            <a:fillRef idx="0">
              <a:schemeClr val="accent1"/>
            </a:fillRef>
            <a:effectRef idx="0">
              <a:schemeClr val="accent1"/>
            </a:effectRef>
            <a:fontRef idx="minor">
              <a:schemeClr val="tx1"/>
            </a:fontRef>
          </p:style>
        </p:cxnSp>
        <p:grpSp>
          <p:nvGrpSpPr>
            <p:cNvPr id="10" name="Gruppieren 9">
              <a:extLst>
                <a:ext uri="{FF2B5EF4-FFF2-40B4-BE49-F238E27FC236}">
                  <a16:creationId xmlns:a16="http://schemas.microsoft.com/office/drawing/2014/main" id="{718BA60E-0F89-4F4D-B906-2A6BF694A8D9}"/>
                </a:ext>
              </a:extLst>
            </p:cNvPr>
            <p:cNvGrpSpPr/>
            <p:nvPr/>
          </p:nvGrpSpPr>
          <p:grpSpPr>
            <a:xfrm>
              <a:off x="4227354" y="2764700"/>
              <a:ext cx="2415613" cy="1120701"/>
              <a:chOff x="2344327" y="3662894"/>
              <a:chExt cx="2415613" cy="1120701"/>
            </a:xfrm>
          </p:grpSpPr>
          <p:pic>
            <p:nvPicPr>
              <p:cNvPr id="7" name="Picture 2">
                <a:extLst>
                  <a:ext uri="{FF2B5EF4-FFF2-40B4-BE49-F238E27FC236}">
                    <a16:creationId xmlns:a16="http://schemas.microsoft.com/office/drawing/2014/main" id="{4D475DF6-574E-4C58-B46F-6496602AD486}"/>
                  </a:ext>
                </a:extLst>
              </p:cNvPr>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3064269" y="4013219"/>
                <a:ext cx="674290" cy="770376"/>
              </a:xfrm>
              <a:prstGeom prst="rect">
                <a:avLst/>
              </a:prstGeom>
              <a:noFill/>
              <a:extLst>
                <a:ext uri="{909E8E84-426E-40DD-AFC4-6F175D3DCCD1}">
                  <a14:hiddenFill xmlns:a14="http://schemas.microsoft.com/office/drawing/2010/main">
                    <a:solidFill>
                      <a:srgbClr val="FFFFFF"/>
                    </a:solidFill>
                  </a14:hiddenFill>
                </a:ext>
              </a:extLst>
            </p:spPr>
          </p:pic>
          <p:sp>
            <p:nvSpPr>
              <p:cNvPr id="14" name="Textfeld 13">
                <a:extLst>
                  <a:ext uri="{FF2B5EF4-FFF2-40B4-BE49-F238E27FC236}">
                    <a16:creationId xmlns:a16="http://schemas.microsoft.com/office/drawing/2014/main" id="{745280A9-E5AB-42FE-896D-82819FB796EE}"/>
                  </a:ext>
                </a:extLst>
              </p:cNvPr>
              <p:cNvSpPr txBox="1"/>
              <p:nvPr/>
            </p:nvSpPr>
            <p:spPr>
              <a:xfrm>
                <a:off x="2344327" y="3662894"/>
                <a:ext cx="2415613" cy="646331"/>
              </a:xfrm>
              <a:prstGeom prst="rect">
                <a:avLst/>
              </a:prstGeom>
              <a:noFill/>
            </p:spPr>
            <p:txBody>
              <a:bodyPr wrap="square">
                <a:spAutoFit/>
              </a:bodyPr>
              <a:lstStyle/>
              <a:p>
                <a:r>
                  <a:rPr lang="de-DE" b="1" dirty="0">
                    <a:solidFill>
                      <a:schemeClr val="tx2"/>
                    </a:solidFill>
                    <a:latin typeface="Fago Pro" panose="02000506040000020004" pitchFamily="50" charset="0"/>
                  </a:rPr>
                  <a:t>Zimmer GEH6040</a:t>
                </a:r>
              </a:p>
              <a:p>
                <a:r>
                  <a:rPr lang="de-DE" b="1" dirty="0">
                    <a:solidFill>
                      <a:schemeClr val="bg2"/>
                    </a:solidFill>
                    <a:latin typeface="Fago Pro" panose="02000506040000020004" pitchFamily="50" charset="0"/>
                  </a:rPr>
                  <a:t>2.732€</a:t>
                </a:r>
                <a:endParaRPr lang="en-US" dirty="0"/>
              </a:p>
            </p:txBody>
          </p:sp>
        </p:grpSp>
        <p:grpSp>
          <p:nvGrpSpPr>
            <p:cNvPr id="2" name="Gruppieren 1">
              <a:extLst>
                <a:ext uri="{FF2B5EF4-FFF2-40B4-BE49-F238E27FC236}">
                  <a16:creationId xmlns:a16="http://schemas.microsoft.com/office/drawing/2014/main" id="{3DCD3206-BF2C-4F3F-A878-9F9E0462E9BE}"/>
                </a:ext>
              </a:extLst>
            </p:cNvPr>
            <p:cNvGrpSpPr/>
            <p:nvPr/>
          </p:nvGrpSpPr>
          <p:grpSpPr>
            <a:xfrm>
              <a:off x="3388155" y="3482858"/>
              <a:ext cx="2374833" cy="1301696"/>
              <a:chOff x="2982266" y="3944401"/>
              <a:chExt cx="2374833" cy="1301696"/>
            </a:xfrm>
          </p:grpSpPr>
          <p:pic>
            <p:nvPicPr>
              <p:cNvPr id="9" name="Picture 2">
                <a:extLst>
                  <a:ext uri="{FF2B5EF4-FFF2-40B4-BE49-F238E27FC236}">
                    <a16:creationId xmlns:a16="http://schemas.microsoft.com/office/drawing/2014/main" id="{F653618F-8599-4564-8A9F-119511DF9E36}"/>
                  </a:ext>
                </a:extLst>
              </p:cNvPr>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3024" b="98880" l="2550" r="97584">
                            <a14:foregroundMark x1="8591" y1="6607" x2="96107" y2="24524"/>
                            <a14:foregroundMark x1="96107" y1="24524" x2="96107" y2="24188"/>
                            <a14:foregroundMark x1="86443" y1="6719" x2="24698" y2="10750"/>
                            <a14:foregroundMark x1="12483" y1="11870" x2="8725" y2="51288"/>
                            <a14:foregroundMark x1="8725" y1="51288" x2="14228" y2="88578"/>
                            <a14:foregroundMark x1="14228" y1="88578" x2="20134" y2="95857"/>
                            <a14:foregroundMark x1="20134" y1="95857" x2="21074" y2="96417"/>
                            <a14:foregroundMark x1="19597" y1="99328" x2="19597" y2="99328"/>
                            <a14:foregroundMark x1="8456" y1="93169" x2="11679" y2="96016"/>
                            <a14:foregroundMark x1="82685" y1="92049" x2="76242" y2="95073"/>
                            <a14:foregroundMark x1="74497" y1="95857" x2="78792" y2="95521"/>
                            <a14:foregroundMark x1="73557" y1="96193" x2="71409" y2="93505"/>
                            <a14:foregroundMark x1="71544" y1="94961" x2="73423" y2="96529"/>
                            <a14:foregroundMark x1="97450" y1="25084" x2="97718" y2="22956"/>
                            <a14:foregroundMark x1="93154" y1="17469" x2="91812" y2="24188"/>
                            <a14:foregroundMark x1="80537" y1="3024" x2="30201" y2="5375"/>
                            <a14:foregroundMark x1="4698" y1="6607" x2="2550" y2="39530"/>
                            <a14:foregroundMark x1="34228" y1="57111" x2="32752" y2="58791"/>
                            <a14:foregroundMark x1="35034" y1="58231" x2="35034" y2="58231"/>
                            <a14:foregroundMark x1="11946" y1="96417" x2="11946" y2="96417"/>
                            <a14:foregroundMark x1="31141" y1="58343" x2="21342" y2="59015"/>
                            <a14:foregroundMark x1="17450" y1="60022" x2="17987" y2="59127"/>
                            <a14:foregroundMark x1="18792" y1="59015" x2="19195" y2="60918"/>
                            <a14:foregroundMark x1="15973" y1="59351" x2="16107" y2="60918"/>
                            <a14:foregroundMark x1="59463" y1="59239" x2="73289" y2="58679"/>
                            <a14:foregroundMark x1="72483" y1="59351" x2="69664" y2="59462"/>
                            <a14:foregroundMark x1="64161" y1="59910" x2="61477" y2="59910"/>
                            <a14:foregroundMark x1="96644" y1="20605" x2="96644" y2="20605"/>
                            <a14:foregroundMark x1="97181" y1="20381" x2="97181" y2="20381"/>
                            <a14:foregroundMark x1="14899" y1="98544" x2="14362" y2="98320"/>
                            <a14:foregroundMark x1="13020" y1="97424" x2="13020" y2="97424"/>
                            <a14:foregroundMark x1="12617" y1="96753" x2="13960" y2="98096"/>
                            <a14:backgroundMark x1="32483" y1="59462" x2="32349" y2="59462"/>
                            <a14:backgroundMark x1="32483" y1="59239" x2="31862" y2="59239"/>
                            <a14:backgroundMark x1="22048" y1="59892" x2="21301" y2="59916"/>
                            <a14:backgroundMark x1="11766" y1="97246" x2="10336" y2="96417"/>
                            <a14:backgroundMark x1="15168" y1="99216" x2="13598" y2="98306"/>
                          </a14:backgroundRemoval>
                        </a14:imgEffect>
                      </a14:imgLayer>
                    </a14:imgProps>
                  </a:ext>
                  <a:ext uri="{28A0092B-C50C-407E-A947-70E740481C1C}">
                    <a14:useLocalDpi xmlns:a14="http://schemas.microsoft.com/office/drawing/2010/main"/>
                  </a:ext>
                </a:extLst>
              </a:blip>
              <a:srcRect/>
              <a:stretch>
                <a:fillRect/>
              </a:stretch>
            </p:blipFill>
            <p:spPr bwMode="auto">
              <a:xfrm>
                <a:off x="3744954" y="3944401"/>
                <a:ext cx="592823" cy="710597"/>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030" name="Picture 6" descr="Überblick: Was ist IO-Link? - WIKA-Blog">
                <a:extLst>
                  <a:ext uri="{FF2B5EF4-FFF2-40B4-BE49-F238E27FC236}">
                    <a16:creationId xmlns:a16="http://schemas.microsoft.com/office/drawing/2014/main" id="{E1984650-1B20-4D85-9CCE-CE6C13FDE982}"/>
                  </a:ext>
                </a:extLst>
              </p:cNvPr>
              <p:cNvPicPr>
                <a:picLocks noChangeAspect="1" noChangeArrowheads="1"/>
              </p:cNvPicPr>
              <p:nvPr/>
            </p:nvPicPr>
            <p:blipFill rotWithShape="1">
              <a:blip r:embed="rId6" cstate="print">
                <a:extLst>
                  <a:ext uri="{28A0092B-C50C-407E-A947-70E740481C1C}">
                    <a14:useLocalDpi xmlns:a14="http://schemas.microsoft.com/office/drawing/2010/main"/>
                  </a:ext>
                </a:extLst>
              </a:blip>
              <a:srcRect l="11737" t="34998" r="13087" b="34673"/>
              <a:stretch/>
            </p:blipFill>
            <p:spPr bwMode="auto">
              <a:xfrm>
                <a:off x="3278779" y="5023897"/>
                <a:ext cx="979899" cy="22220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36" name="Textfeld 35">
                <a:extLst>
                  <a:ext uri="{FF2B5EF4-FFF2-40B4-BE49-F238E27FC236}">
                    <a16:creationId xmlns:a16="http://schemas.microsoft.com/office/drawing/2014/main" id="{E12D0AA4-EDBC-49ED-B5D5-8416D5D348CF}"/>
                  </a:ext>
                </a:extLst>
              </p:cNvPr>
              <p:cNvSpPr txBox="1"/>
              <p:nvPr/>
            </p:nvSpPr>
            <p:spPr>
              <a:xfrm>
                <a:off x="2982266" y="4407476"/>
                <a:ext cx="2374833" cy="646331"/>
              </a:xfrm>
              <a:prstGeom prst="rect">
                <a:avLst/>
              </a:prstGeom>
              <a:noFill/>
            </p:spPr>
            <p:txBody>
              <a:bodyPr wrap="square">
                <a:spAutoFit/>
              </a:bodyPr>
              <a:lstStyle/>
              <a:p>
                <a:r>
                  <a:rPr lang="de-DE" b="1" dirty="0">
                    <a:solidFill>
                      <a:schemeClr val="bg2"/>
                    </a:solidFill>
                    <a:latin typeface="Fago Pro" panose="02000506040000020004" pitchFamily="50" charset="0"/>
                  </a:rPr>
                  <a:t>2.550€</a:t>
                </a:r>
                <a:endParaRPr lang="de-DE" b="1" dirty="0">
                  <a:solidFill>
                    <a:schemeClr val="tx2"/>
                  </a:solidFill>
                  <a:latin typeface="Fago Pro" panose="02000506040000020004" pitchFamily="50" charset="0"/>
                </a:endParaRPr>
              </a:p>
              <a:p>
                <a:r>
                  <a:rPr lang="de-DE" b="1" dirty="0">
                    <a:solidFill>
                      <a:schemeClr val="tx2"/>
                    </a:solidFill>
                    <a:latin typeface="Fago Pro" panose="02000506040000020004" pitchFamily="50" charset="0"/>
                  </a:rPr>
                  <a:t>EGU50 with GKS</a:t>
                </a:r>
              </a:p>
            </p:txBody>
          </p:sp>
        </p:grpSp>
        <p:grpSp>
          <p:nvGrpSpPr>
            <p:cNvPr id="18" name="Gruppieren 17">
              <a:extLst>
                <a:ext uri="{FF2B5EF4-FFF2-40B4-BE49-F238E27FC236}">
                  <a16:creationId xmlns:a16="http://schemas.microsoft.com/office/drawing/2014/main" id="{9BC91C18-8EE0-402B-A7EA-1E46EC9474D9}"/>
                </a:ext>
              </a:extLst>
            </p:cNvPr>
            <p:cNvGrpSpPr/>
            <p:nvPr/>
          </p:nvGrpSpPr>
          <p:grpSpPr>
            <a:xfrm>
              <a:off x="5645970" y="3440533"/>
              <a:ext cx="2027819" cy="1653742"/>
              <a:chOff x="3167602" y="4335572"/>
              <a:chExt cx="2027819" cy="1653742"/>
            </a:xfrm>
          </p:grpSpPr>
          <p:grpSp>
            <p:nvGrpSpPr>
              <p:cNvPr id="6" name="Gruppieren 5">
                <a:extLst>
                  <a:ext uri="{FF2B5EF4-FFF2-40B4-BE49-F238E27FC236}">
                    <a16:creationId xmlns:a16="http://schemas.microsoft.com/office/drawing/2014/main" id="{AB65956F-6CF5-4BAB-911D-869A65A84662}"/>
                  </a:ext>
                </a:extLst>
              </p:cNvPr>
              <p:cNvGrpSpPr/>
              <p:nvPr/>
            </p:nvGrpSpPr>
            <p:grpSpPr>
              <a:xfrm>
                <a:off x="3209241" y="4335572"/>
                <a:ext cx="1986180" cy="1653742"/>
                <a:chOff x="4936422" y="4774231"/>
                <a:chExt cx="1986180" cy="1653742"/>
              </a:xfrm>
            </p:grpSpPr>
            <p:pic>
              <p:nvPicPr>
                <p:cNvPr id="1028" name="Picture 4" descr="Modbus RTU Grundlagen – KUNBUS GmbH">
                  <a:extLst>
                    <a:ext uri="{FF2B5EF4-FFF2-40B4-BE49-F238E27FC236}">
                      <a16:creationId xmlns:a16="http://schemas.microsoft.com/office/drawing/2014/main" id="{A9073CA6-B3FB-40A1-8993-5505D5EA8DF2}"/>
                    </a:ext>
                  </a:extLst>
                </p:cNvPr>
                <p:cNvPicPr>
                  <a:picLocks noChangeAspect="1" noChangeArrowheads="1"/>
                </p:cNvPicPr>
                <p:nvPr/>
              </p:nvPicPr>
              <p:blipFill>
                <a:blip r:embed="rId7" cstate="print">
                  <a:extLst>
                    <a:ext uri="{28A0092B-C50C-407E-A947-70E740481C1C}">
                      <a14:useLocalDpi xmlns:a14="http://schemas.microsoft.com/office/drawing/2010/main"/>
                    </a:ext>
                  </a:extLst>
                </a:blip>
                <a:srcRect/>
                <a:stretch>
                  <a:fillRect/>
                </a:stretch>
              </p:blipFill>
              <p:spPr bwMode="auto">
                <a:xfrm>
                  <a:off x="5331512" y="5974163"/>
                  <a:ext cx="726096" cy="453810"/>
                </a:xfrm>
                <a:prstGeom prst="rect">
                  <a:avLst/>
                </a:prstGeom>
                <a:noFill/>
                <a:extLst>
                  <a:ext uri="{909E8E84-426E-40DD-AFC4-6F175D3DCCD1}">
                    <a14:hiddenFill xmlns:a14="http://schemas.microsoft.com/office/drawing/2010/main">
                      <a:solidFill>
                        <a:srgbClr val="FFFFFF"/>
                      </a:solidFill>
                    </a14:hiddenFill>
                  </a:ext>
                </a:extLst>
              </p:spPr>
            </p:pic>
            <p:sp>
              <p:nvSpPr>
                <p:cNvPr id="39" name="Textfeld 38">
                  <a:extLst>
                    <a:ext uri="{FF2B5EF4-FFF2-40B4-BE49-F238E27FC236}">
                      <a16:creationId xmlns:a16="http://schemas.microsoft.com/office/drawing/2014/main" id="{94E86737-B5E9-4936-B1D2-F1A20E33EC81}"/>
                    </a:ext>
                  </a:extLst>
                </p:cNvPr>
                <p:cNvSpPr txBox="1"/>
                <p:nvPr/>
              </p:nvSpPr>
              <p:spPr>
                <a:xfrm>
                  <a:off x="4936422" y="5239590"/>
                  <a:ext cx="1986180" cy="646331"/>
                </a:xfrm>
                <a:prstGeom prst="rect">
                  <a:avLst/>
                </a:prstGeom>
                <a:noFill/>
              </p:spPr>
              <p:txBody>
                <a:bodyPr wrap="square">
                  <a:spAutoFit/>
                </a:bodyPr>
                <a:lstStyle/>
                <a:p>
                  <a:r>
                    <a:rPr lang="de-DE" b="1" dirty="0">
                      <a:solidFill>
                        <a:schemeClr val="bg2"/>
                      </a:solidFill>
                      <a:latin typeface="Fago Pro" panose="02000506040000020004" pitchFamily="50" charset="0"/>
                    </a:rPr>
                    <a:t>2.850€</a:t>
                  </a:r>
                  <a:endParaRPr lang="de-DE" b="1" dirty="0">
                    <a:solidFill>
                      <a:schemeClr val="tx2"/>
                    </a:solidFill>
                    <a:latin typeface="Fago Pro" panose="02000506040000020004" pitchFamily="50" charset="0"/>
                  </a:endParaRPr>
                </a:p>
                <a:p>
                  <a:r>
                    <a:rPr lang="de-DE" b="1" dirty="0">
                      <a:solidFill>
                        <a:schemeClr val="tx2"/>
                      </a:solidFill>
                      <a:latin typeface="Fago Pro" panose="02000506040000020004" pitchFamily="50" charset="0"/>
                    </a:rPr>
                    <a:t>EGU50 with GKS</a:t>
                  </a:r>
                </a:p>
              </p:txBody>
            </p:sp>
            <p:pic>
              <p:nvPicPr>
                <p:cNvPr id="51" name="Picture 2">
                  <a:extLst>
                    <a:ext uri="{FF2B5EF4-FFF2-40B4-BE49-F238E27FC236}">
                      <a16:creationId xmlns:a16="http://schemas.microsoft.com/office/drawing/2014/main" id="{38BC51D1-4A97-4078-92EE-C24F097768DD}"/>
                    </a:ext>
                  </a:extLst>
                </p:cNvPr>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3024" b="98880" l="2550" r="97584">
                              <a14:foregroundMark x1="8591" y1="6607" x2="96107" y2="24524"/>
                              <a14:foregroundMark x1="96107" y1="24524" x2="96107" y2="24188"/>
                              <a14:foregroundMark x1="86443" y1="6719" x2="24698" y2="10750"/>
                              <a14:foregroundMark x1="12483" y1="11870" x2="8725" y2="51288"/>
                              <a14:foregroundMark x1="8725" y1="51288" x2="14228" y2="88578"/>
                              <a14:foregroundMark x1="14228" y1="88578" x2="20134" y2="95857"/>
                              <a14:foregroundMark x1="20134" y1="95857" x2="21074" y2="96417"/>
                              <a14:foregroundMark x1="19597" y1="99328" x2="19597" y2="99328"/>
                              <a14:foregroundMark x1="8456" y1="93169" x2="11679" y2="96016"/>
                              <a14:foregroundMark x1="82685" y1="92049" x2="76242" y2="95073"/>
                              <a14:foregroundMark x1="74497" y1="95857" x2="78792" y2="95521"/>
                              <a14:foregroundMark x1="73557" y1="96193" x2="71409" y2="93505"/>
                              <a14:foregroundMark x1="71544" y1="94961" x2="73423" y2="96529"/>
                              <a14:foregroundMark x1="97450" y1="25084" x2="97718" y2="22956"/>
                              <a14:foregroundMark x1="93154" y1="17469" x2="91812" y2="24188"/>
                              <a14:foregroundMark x1="80537" y1="3024" x2="30201" y2="5375"/>
                              <a14:foregroundMark x1="4698" y1="6607" x2="2550" y2="39530"/>
                              <a14:foregroundMark x1="34228" y1="57111" x2="32752" y2="58791"/>
                              <a14:foregroundMark x1="35034" y1="58231" x2="35034" y2="58231"/>
                              <a14:foregroundMark x1="11946" y1="96417" x2="11946" y2="96417"/>
                              <a14:foregroundMark x1="31141" y1="58343" x2="21342" y2="59015"/>
                              <a14:foregroundMark x1="17450" y1="60022" x2="17987" y2="59127"/>
                              <a14:foregroundMark x1="18792" y1="59015" x2="19195" y2="60918"/>
                              <a14:foregroundMark x1="15973" y1="59351" x2="16107" y2="60918"/>
                              <a14:foregroundMark x1="59463" y1="59239" x2="73289" y2="58679"/>
                              <a14:foregroundMark x1="72483" y1="59351" x2="69664" y2="59462"/>
                              <a14:foregroundMark x1="64161" y1="59910" x2="61477" y2="59910"/>
                              <a14:foregroundMark x1="96644" y1="20605" x2="96644" y2="20605"/>
                              <a14:foregroundMark x1="97181" y1="20381" x2="97181" y2="20381"/>
                              <a14:foregroundMark x1="14899" y1="98544" x2="14362" y2="98320"/>
                              <a14:foregroundMark x1="13020" y1="97424" x2="13020" y2="97424"/>
                              <a14:foregroundMark x1="12617" y1="96753" x2="13960" y2="98096"/>
                              <a14:backgroundMark x1="32483" y1="59462" x2="32349" y2="59462"/>
                              <a14:backgroundMark x1="32483" y1="59239" x2="31862" y2="59239"/>
                              <a14:backgroundMark x1="22048" y1="59892" x2="21301" y2="59916"/>
                              <a14:backgroundMark x1="11766" y1="97246" x2="10336" y2="96417"/>
                              <a14:backgroundMark x1="15168" y1="99216" x2="13598" y2="98306"/>
                            </a14:backgroundRemoval>
                          </a14:imgEffect>
                        </a14:imgLayer>
                      </a14:imgProps>
                    </a:ext>
                    <a:ext uri="{28A0092B-C50C-407E-A947-70E740481C1C}">
                      <a14:useLocalDpi xmlns:a14="http://schemas.microsoft.com/office/drawing/2010/main"/>
                    </a:ext>
                  </a:extLst>
                </a:blip>
                <a:srcRect/>
                <a:stretch>
                  <a:fillRect/>
                </a:stretch>
              </p:blipFill>
              <p:spPr bwMode="auto">
                <a:xfrm>
                  <a:off x="5721490" y="4774231"/>
                  <a:ext cx="592823" cy="710597"/>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pic>
            <p:nvPicPr>
              <p:cNvPr id="11" name="Picture 2" descr="Profinet – Wikipedia">
                <a:extLst>
                  <a:ext uri="{FF2B5EF4-FFF2-40B4-BE49-F238E27FC236}">
                    <a16:creationId xmlns:a16="http://schemas.microsoft.com/office/drawing/2014/main" id="{4D44E157-9EB1-4F0C-9064-2CFFF8173D72}"/>
                  </a:ext>
                </a:extLst>
              </p:cNvPr>
              <p:cNvPicPr>
                <a:picLocks noChangeAspect="1" noChangeArrowheads="1"/>
              </p:cNvPicPr>
              <p:nvPr/>
            </p:nvPicPr>
            <p:blipFill>
              <a:blip r:embed="rId8" cstate="print">
                <a:extLst>
                  <a:ext uri="{28A0092B-C50C-407E-A947-70E740481C1C}">
                    <a14:useLocalDpi xmlns:a14="http://schemas.microsoft.com/office/drawing/2010/main"/>
                  </a:ext>
                </a:extLst>
              </a:blip>
              <a:srcRect/>
              <a:stretch>
                <a:fillRect/>
              </a:stretch>
            </p:blipFill>
            <p:spPr bwMode="auto">
              <a:xfrm>
                <a:off x="3167602" y="5398852"/>
                <a:ext cx="491204" cy="259929"/>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EtherCAT | NANOTEC">
                <a:extLst>
                  <a:ext uri="{FF2B5EF4-FFF2-40B4-BE49-F238E27FC236}">
                    <a16:creationId xmlns:a16="http://schemas.microsoft.com/office/drawing/2014/main" id="{01A10A40-18BB-4A9B-A308-36DA0342A136}"/>
                  </a:ext>
                </a:extLst>
              </p:cNvPr>
              <p:cNvPicPr>
                <a:picLocks noChangeAspect="1" noChangeArrowheads="1"/>
              </p:cNvPicPr>
              <p:nvPr/>
            </p:nvPicPr>
            <p:blipFill>
              <a:blip r:embed="rId9" cstate="print">
                <a:extLst>
                  <a:ext uri="{28A0092B-C50C-407E-A947-70E740481C1C}">
                    <a14:useLocalDpi xmlns:a14="http://schemas.microsoft.com/office/drawing/2010/main"/>
                  </a:ext>
                </a:extLst>
              </a:blip>
              <a:srcRect/>
              <a:stretch>
                <a:fillRect/>
              </a:stretch>
            </p:blipFill>
            <p:spPr bwMode="auto">
              <a:xfrm>
                <a:off x="3674915" y="5447262"/>
                <a:ext cx="584929" cy="148891"/>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6" descr="EtherNet/IP-Technologie | Endress+Hauser">
                <a:extLst>
                  <a:ext uri="{FF2B5EF4-FFF2-40B4-BE49-F238E27FC236}">
                    <a16:creationId xmlns:a16="http://schemas.microsoft.com/office/drawing/2014/main" id="{763B68FA-9FDF-484B-83FF-EF98DC88CC8E}"/>
                  </a:ext>
                </a:extLst>
              </p:cNvPr>
              <p:cNvPicPr>
                <a:picLocks noChangeAspect="1" noChangeArrowheads="1"/>
              </p:cNvPicPr>
              <p:nvPr/>
            </p:nvPicPr>
            <p:blipFill rotWithShape="1">
              <a:blip r:embed="rId10" cstate="print">
                <a:extLst>
                  <a:ext uri="{28A0092B-C50C-407E-A947-70E740481C1C}">
                    <a14:useLocalDpi xmlns:a14="http://schemas.microsoft.com/office/drawing/2010/main"/>
                  </a:ext>
                </a:extLst>
              </a:blip>
              <a:srcRect t="38317" b="37881"/>
              <a:stretch/>
            </p:blipFill>
            <p:spPr bwMode="auto">
              <a:xfrm>
                <a:off x="4297968" y="5484327"/>
                <a:ext cx="665479" cy="105595"/>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7" name="Gruppieren 16">
              <a:extLst>
                <a:ext uri="{FF2B5EF4-FFF2-40B4-BE49-F238E27FC236}">
                  <a16:creationId xmlns:a16="http://schemas.microsoft.com/office/drawing/2014/main" id="{FF028282-D455-497C-9D5B-6132DE3DD7AE}"/>
                </a:ext>
              </a:extLst>
            </p:cNvPr>
            <p:cNvGrpSpPr/>
            <p:nvPr/>
          </p:nvGrpSpPr>
          <p:grpSpPr>
            <a:xfrm>
              <a:off x="8022842" y="3993311"/>
              <a:ext cx="2133426" cy="804598"/>
              <a:chOff x="8255620" y="5084417"/>
              <a:chExt cx="2133426" cy="804598"/>
            </a:xfrm>
          </p:grpSpPr>
          <p:sp>
            <p:nvSpPr>
              <p:cNvPr id="13" name="Textfeld 12">
                <a:extLst>
                  <a:ext uri="{FF2B5EF4-FFF2-40B4-BE49-F238E27FC236}">
                    <a16:creationId xmlns:a16="http://schemas.microsoft.com/office/drawing/2014/main" id="{1F56748D-357B-4429-BEED-EB69F8913C59}"/>
                  </a:ext>
                </a:extLst>
              </p:cNvPr>
              <p:cNvSpPr txBox="1"/>
              <p:nvPr/>
            </p:nvSpPr>
            <p:spPr>
              <a:xfrm>
                <a:off x="8255620" y="5084417"/>
                <a:ext cx="2133426" cy="646331"/>
              </a:xfrm>
              <a:prstGeom prst="rect">
                <a:avLst/>
              </a:prstGeom>
              <a:noFill/>
            </p:spPr>
            <p:txBody>
              <a:bodyPr wrap="square">
                <a:spAutoFit/>
              </a:bodyPr>
              <a:lstStyle/>
              <a:p>
                <a:pPr algn="r"/>
                <a:r>
                  <a:rPr lang="de-DE" b="1" dirty="0">
                    <a:solidFill>
                      <a:schemeClr val="bg2"/>
                    </a:solidFill>
                    <a:latin typeface="Fago Pro" panose="02000506040000020004" pitchFamily="50" charset="0"/>
                  </a:rPr>
                  <a:t>3.640€</a:t>
                </a:r>
                <a:endParaRPr lang="en-US" dirty="0"/>
              </a:p>
              <a:p>
                <a:pPr algn="r"/>
                <a:r>
                  <a:rPr lang="de-DE" b="1" dirty="0">
                    <a:solidFill>
                      <a:schemeClr val="tx2"/>
                    </a:solidFill>
                    <a:latin typeface="Fago Pro" panose="02000506040000020004" pitchFamily="50" charset="0"/>
                  </a:rPr>
                  <a:t>SCHUNK EGL 90</a:t>
                </a:r>
              </a:p>
            </p:txBody>
          </p:sp>
          <p:pic>
            <p:nvPicPr>
              <p:cNvPr id="34" name="Picture 2" descr="Profinet – Wikipedia">
                <a:extLst>
                  <a:ext uri="{FF2B5EF4-FFF2-40B4-BE49-F238E27FC236}">
                    <a16:creationId xmlns:a16="http://schemas.microsoft.com/office/drawing/2014/main" id="{0464532B-BDDB-4561-83AE-8CA7902A521C}"/>
                  </a:ext>
                </a:extLst>
              </p:cNvPr>
              <p:cNvPicPr>
                <a:picLocks noChangeAspect="1" noChangeArrowheads="1"/>
              </p:cNvPicPr>
              <p:nvPr/>
            </p:nvPicPr>
            <p:blipFill>
              <a:blip r:embed="rId8" cstate="print">
                <a:extLst>
                  <a:ext uri="{28A0092B-C50C-407E-A947-70E740481C1C}">
                    <a14:useLocalDpi xmlns:a14="http://schemas.microsoft.com/office/drawing/2010/main"/>
                  </a:ext>
                </a:extLst>
              </a:blip>
              <a:srcRect/>
              <a:stretch>
                <a:fillRect/>
              </a:stretch>
            </p:blipFill>
            <p:spPr bwMode="auto">
              <a:xfrm>
                <a:off x="9322333" y="5629086"/>
                <a:ext cx="491204" cy="259929"/>
              </a:xfrm>
              <a:prstGeom prst="rect">
                <a:avLst/>
              </a:prstGeom>
              <a:noFill/>
              <a:extLst>
                <a:ext uri="{909E8E84-426E-40DD-AFC4-6F175D3DCCD1}">
                  <a14:hiddenFill xmlns:a14="http://schemas.microsoft.com/office/drawing/2010/main">
                    <a:solidFill>
                      <a:srgbClr val="FFFFFF"/>
                    </a:solidFill>
                  </a14:hiddenFill>
                </a:ext>
              </a:extLst>
            </p:spPr>
          </p:pic>
        </p:grpSp>
        <p:pic>
          <p:nvPicPr>
            <p:cNvPr id="40" name="Picture 6" descr="Überblick: Was ist IO-Link? - WIKA-Blog">
              <a:extLst>
                <a:ext uri="{FF2B5EF4-FFF2-40B4-BE49-F238E27FC236}">
                  <a16:creationId xmlns:a16="http://schemas.microsoft.com/office/drawing/2014/main" id="{7E6A60A0-C82F-46CC-9F60-2E73884400AE}"/>
                </a:ext>
              </a:extLst>
            </p:cNvPr>
            <p:cNvPicPr>
              <a:picLocks noChangeAspect="1" noChangeArrowheads="1"/>
            </p:cNvPicPr>
            <p:nvPr/>
          </p:nvPicPr>
          <p:blipFill rotWithShape="1">
            <a:blip r:embed="rId6" cstate="print">
              <a:extLst>
                <a:ext uri="{28A0092B-C50C-407E-A947-70E740481C1C}">
                  <a14:useLocalDpi xmlns:a14="http://schemas.microsoft.com/office/drawing/2010/main"/>
                </a:ext>
              </a:extLst>
            </a:blip>
            <a:srcRect l="11737" t="34998" r="13087" b="34673"/>
            <a:stretch/>
          </p:blipFill>
          <p:spPr bwMode="auto">
            <a:xfrm>
              <a:off x="4785341" y="2556382"/>
              <a:ext cx="979899" cy="22220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41" name="Picture 14">
              <a:extLst>
                <a:ext uri="{FF2B5EF4-FFF2-40B4-BE49-F238E27FC236}">
                  <a16:creationId xmlns:a16="http://schemas.microsoft.com/office/drawing/2014/main" id="{99937428-6142-4F07-B36A-203652B1AA1D}"/>
                </a:ext>
              </a:extLst>
            </p:cNvPr>
            <p:cNvPicPr>
              <a:picLocks noChangeAspect="1" noChangeArrowheads="1"/>
            </p:cNvPicPr>
            <p:nvPr/>
          </p:nvPicPr>
          <p:blipFill>
            <a:blip r:embed="rId11" cstate="print">
              <a:extLst>
                <a:ext uri="{BEBA8EAE-BF5A-486C-A8C5-ECC9F3942E4B}">
                  <a14:imgProps xmlns:a14="http://schemas.microsoft.com/office/drawing/2010/main">
                    <a14:imgLayer r:embed="rId12">
                      <a14:imgEffect>
                        <a14:backgroundRemoval t="2667" b="99143" l="4296" r="96392">
                          <a14:foregroundMark x1="47766" y1="7905" x2="35911" y2="36476"/>
                          <a14:foregroundMark x1="22337" y1="93333" x2="28007" y2="59714"/>
                          <a14:foregroundMark x1="72852" y1="79905" x2="77148" y2="54381"/>
                          <a14:foregroundMark x1="71306" y1="50667" x2="27148" y2="50667"/>
                          <a14:foregroundMark x1="14948" y1="57048" x2="25945" y2="48095"/>
                          <a14:foregroundMark x1="5326" y1="39810" x2="62199" y2="4762"/>
                          <a14:foregroundMark x1="62199" y1="4762" x2="64948" y2="4762"/>
                          <a14:foregroundMark x1="15636" y1="28190" x2="54639" y2="25905"/>
                          <a14:foregroundMark x1="7732" y1="28190" x2="9278" y2="11048"/>
                          <a14:foregroundMark x1="4983" y1="27429" x2="4467" y2="33429"/>
                          <a14:foregroundMark x1="93127" y1="26381" x2="93127" y2="26381"/>
                          <a14:foregroundMark x1="94674" y1="18476" x2="94674" y2="18476"/>
                          <a14:foregroundMark x1="73196" y1="2667" x2="33162" y2="3524"/>
                          <a14:foregroundMark x1="84708" y1="42571" x2="84708" y2="42571"/>
                          <a14:foregroundMark x1="68041" y1="84857" x2="65292" y2="74095"/>
                          <a14:foregroundMark x1="67354" y1="95429" x2="75601" y2="84667"/>
                          <a14:foregroundMark x1="74055" y1="94571" x2="79553" y2="84190"/>
                          <a14:foregroundMark x1="79553" y1="74857" x2="80412" y2="68286"/>
                          <a14:foregroundMark x1="28351" y1="97714" x2="18385" y2="89238"/>
                          <a14:foregroundMark x1="31100" y1="82571" x2="31615" y2="62476"/>
                          <a14:foregroundMark x1="34708" y1="83429" x2="33162" y2="76381"/>
                          <a14:foregroundMark x1="87457" y1="54654" x2="87457" y2="55810"/>
                          <a14:foregroundMark x1="87457" y1="43810" x2="87457" y2="46765"/>
                          <a14:foregroundMark x1="88660" y1="45583" x2="88660" y2="43524"/>
                          <a14:foregroundMark x1="88917" y1="45620" x2="89175" y2="39810"/>
                          <a14:foregroundMark x1="86254" y1="38190" x2="86770" y2="27143"/>
                          <a14:foregroundMark x1="86770" y1="42095" x2="87113" y2="21143"/>
                          <a14:foregroundMark x1="34192" y1="91619" x2="34192" y2="90190"/>
                          <a14:foregroundMark x1="79847" y1="95853" x2="77148" y2="67143"/>
                          <a14:foregroundMark x1="69072" y1="92476" x2="69072" y2="92476"/>
                          <a14:foregroundMark x1="67526" y1="95333" x2="67526" y2="95333"/>
                          <a14:foregroundMark x1="95331" y1="22762" x2="95361" y2="22571"/>
                          <a14:foregroundMark x1="91634" y1="46011" x2="94870" y2="25659"/>
                          <a14:foregroundMark x1="88660" y1="32286" x2="88660" y2="15333"/>
                          <a14:foregroundMark x1="90550" y1="19238" x2="90550" y2="19238"/>
                          <a14:foregroundMark x1="93299" y1="14190" x2="93616" y2="14487"/>
                          <a14:foregroundMark x1="93821" y1="14508" x2="92955" y2="13524"/>
                          <a14:foregroundMark x1="96392" y1="17429" x2="95370" y2="16268"/>
                          <a14:foregroundMark x1="95017" y1="38952" x2="94674" y2="37524"/>
                          <a14:foregroundMark x1="94502" y1="37238" x2="94330" y2="31714"/>
                          <a14:foregroundMark x1="94781" y1="17254" x2="95361" y2="19048"/>
                          <a14:foregroundMark x1="94424" y1="16147" x2="94587" y2="16651"/>
                          <a14:foregroundMark x1="93299" y1="12667" x2="93897" y2="14516"/>
                          <a14:foregroundMark x1="95189" y1="14667" x2="94330" y2="13143"/>
                          <a14:foregroundMark x1="93299" y1="14762" x2="91924" y2="18095"/>
                          <a14:foregroundMark x1="65120" y1="93714" x2="70962" y2="97238"/>
                          <a14:backgroundMark x1="95361" y1="72952" x2="95361" y2="72952"/>
                          <a14:backgroundMark x1="95704" y1="71524" x2="95704" y2="60095"/>
                          <a14:backgroundMark x1="92612" y1="68857" x2="94502" y2="48476"/>
                          <a14:backgroundMark x1="93814" y1="52476" x2="97766" y2="47048"/>
                          <a14:backgroundMark x1="97423" y1="34667" x2="99141" y2="38381"/>
                          <a14:backgroundMark x1="97423" y1="23429" x2="99141" y2="33429"/>
                          <a14:backgroundMark x1="94845" y1="22762" x2="94845" y2="24286"/>
                          <a14:backgroundMark x1="95521" y1="15039" x2="96220" y2="11810"/>
                          <a14:backgroundMark x1="95361" y1="14667" x2="95247" y2="15005"/>
                          <a14:backgroundMark x1="90893" y1="45905" x2="87285" y2="53429"/>
                          <a14:backgroundMark x1="89863" y1="52571" x2="91065" y2="57143"/>
                          <a14:backgroundMark x1="34192" y1="54571" x2="37457" y2="59238"/>
                          <a14:backgroundMark x1="90722" y1="51238" x2="91581" y2="61810"/>
                          <a14:backgroundMark x1="79381" y1="96476" x2="82302" y2="94667"/>
                          <a14:backgroundMark x1="71478" y1="99524" x2="58591" y2="99429"/>
                        </a14:backgroundRemoval>
                      </a14:imgEffect>
                    </a14:imgLayer>
                  </a14:imgProps>
                </a:ext>
                <a:ext uri="{28A0092B-C50C-407E-A947-70E740481C1C}">
                  <a14:useLocalDpi xmlns:a14="http://schemas.microsoft.com/office/drawing/2010/main"/>
                </a:ext>
              </a:extLst>
            </a:blip>
            <a:srcRect/>
            <a:stretch>
              <a:fillRect/>
            </a:stretch>
          </p:blipFill>
          <p:spPr bwMode="auto">
            <a:xfrm>
              <a:off x="8793420" y="3143842"/>
              <a:ext cx="592269" cy="1133532"/>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68" name="Gruppieren 67">
            <a:extLst>
              <a:ext uri="{FF2B5EF4-FFF2-40B4-BE49-F238E27FC236}">
                <a16:creationId xmlns:a16="http://schemas.microsoft.com/office/drawing/2014/main" id="{6ED79FC2-E34A-48BC-B577-5CB79290AE4D}"/>
              </a:ext>
            </a:extLst>
          </p:cNvPr>
          <p:cNvGrpSpPr/>
          <p:nvPr/>
        </p:nvGrpSpPr>
        <p:grpSpPr>
          <a:xfrm>
            <a:off x="1240293" y="3892309"/>
            <a:ext cx="10105969" cy="2800344"/>
            <a:chOff x="1082751" y="3714986"/>
            <a:chExt cx="10105969" cy="2800344"/>
          </a:xfrm>
        </p:grpSpPr>
        <p:grpSp>
          <p:nvGrpSpPr>
            <p:cNvPr id="69" name="Gruppieren 68">
              <a:extLst>
                <a:ext uri="{FF2B5EF4-FFF2-40B4-BE49-F238E27FC236}">
                  <a16:creationId xmlns:a16="http://schemas.microsoft.com/office/drawing/2014/main" id="{00B5DD5A-19CC-403B-9AF4-52FC10D84E4B}"/>
                </a:ext>
              </a:extLst>
            </p:cNvPr>
            <p:cNvGrpSpPr/>
            <p:nvPr/>
          </p:nvGrpSpPr>
          <p:grpSpPr>
            <a:xfrm>
              <a:off x="4834377" y="5602261"/>
              <a:ext cx="2652079" cy="913069"/>
              <a:chOff x="4019920" y="5455766"/>
              <a:chExt cx="2652079" cy="913069"/>
            </a:xfrm>
          </p:grpSpPr>
          <p:sp>
            <p:nvSpPr>
              <p:cNvPr id="95" name="Textfeld 94">
                <a:extLst>
                  <a:ext uri="{FF2B5EF4-FFF2-40B4-BE49-F238E27FC236}">
                    <a16:creationId xmlns:a16="http://schemas.microsoft.com/office/drawing/2014/main" id="{34FACD33-2A5C-4748-9C8B-4FD3E75E3C20}"/>
                  </a:ext>
                </a:extLst>
              </p:cNvPr>
              <p:cNvSpPr txBox="1"/>
              <p:nvPr/>
            </p:nvSpPr>
            <p:spPr>
              <a:xfrm>
                <a:off x="4331269" y="5455766"/>
                <a:ext cx="2340730" cy="646331"/>
              </a:xfrm>
              <a:prstGeom prst="rect">
                <a:avLst/>
              </a:prstGeom>
              <a:noFill/>
            </p:spPr>
            <p:txBody>
              <a:bodyPr wrap="square">
                <a:spAutoFit/>
              </a:bodyPr>
              <a:lstStyle/>
              <a:p>
                <a:r>
                  <a:rPr lang="de-DE" b="1" dirty="0">
                    <a:solidFill>
                      <a:schemeClr val="bg2"/>
                    </a:solidFill>
                    <a:latin typeface="Fago Pro" panose="02000506040000020004" pitchFamily="50" charset="0"/>
                  </a:rPr>
                  <a:t>2.800€</a:t>
                </a:r>
                <a:endParaRPr lang="de-DE" b="1" dirty="0">
                  <a:solidFill>
                    <a:schemeClr val="tx2"/>
                  </a:solidFill>
                  <a:latin typeface="Fago Pro" panose="02000506040000020004" pitchFamily="50" charset="0"/>
                </a:endParaRPr>
              </a:p>
              <a:p>
                <a:r>
                  <a:rPr lang="de-DE" b="1" dirty="0">
                    <a:solidFill>
                      <a:schemeClr val="tx2"/>
                    </a:solidFill>
                    <a:latin typeface="Fago Pro" panose="02000506040000020004" pitchFamily="50" charset="0"/>
                  </a:rPr>
                  <a:t>EGK 40 with GKS</a:t>
                </a:r>
              </a:p>
            </p:txBody>
          </p:sp>
          <p:pic>
            <p:nvPicPr>
              <p:cNvPr id="96" name="Picture 4" descr="Modbus RTU Grundlagen – KUNBUS GmbH">
                <a:extLst>
                  <a:ext uri="{FF2B5EF4-FFF2-40B4-BE49-F238E27FC236}">
                    <a16:creationId xmlns:a16="http://schemas.microsoft.com/office/drawing/2014/main" id="{B2AD378F-4321-4705-85CB-BA895095F209}"/>
                  </a:ext>
                </a:extLst>
              </p:cNvPr>
              <p:cNvPicPr>
                <a:picLocks noChangeAspect="1" noChangeArrowheads="1"/>
              </p:cNvPicPr>
              <p:nvPr/>
            </p:nvPicPr>
            <p:blipFill>
              <a:blip r:embed="rId7" cstate="print">
                <a:extLst>
                  <a:ext uri="{28A0092B-C50C-407E-A947-70E740481C1C}">
                    <a14:useLocalDpi xmlns:a14="http://schemas.microsoft.com/office/drawing/2010/main"/>
                  </a:ext>
                </a:extLst>
              </a:blip>
              <a:srcRect/>
              <a:stretch>
                <a:fillRect/>
              </a:stretch>
            </p:blipFill>
            <p:spPr bwMode="auto">
              <a:xfrm>
                <a:off x="5811048" y="5915025"/>
                <a:ext cx="726096" cy="453810"/>
              </a:xfrm>
              <a:prstGeom prst="rect">
                <a:avLst/>
              </a:prstGeom>
              <a:noFill/>
              <a:extLst>
                <a:ext uri="{909E8E84-426E-40DD-AFC4-6F175D3DCCD1}">
                  <a14:hiddenFill xmlns:a14="http://schemas.microsoft.com/office/drawing/2010/main">
                    <a:solidFill>
                      <a:srgbClr val="FFFFFF"/>
                    </a:solidFill>
                  </a14:hiddenFill>
                </a:ext>
              </a:extLst>
            </p:spPr>
          </p:pic>
          <p:pic>
            <p:nvPicPr>
              <p:cNvPr id="97" name="Picture 2" descr="Profinet – Wikipedia">
                <a:extLst>
                  <a:ext uri="{FF2B5EF4-FFF2-40B4-BE49-F238E27FC236}">
                    <a16:creationId xmlns:a16="http://schemas.microsoft.com/office/drawing/2014/main" id="{3EBFD098-F16A-4DF2-9444-1E1D311CF56A}"/>
                  </a:ext>
                </a:extLst>
              </p:cNvPr>
              <p:cNvPicPr>
                <a:picLocks noChangeAspect="1" noChangeArrowheads="1"/>
              </p:cNvPicPr>
              <p:nvPr/>
            </p:nvPicPr>
            <p:blipFill>
              <a:blip r:embed="rId8" cstate="print">
                <a:extLst>
                  <a:ext uri="{28A0092B-C50C-407E-A947-70E740481C1C}">
                    <a14:useLocalDpi xmlns:a14="http://schemas.microsoft.com/office/drawing/2010/main"/>
                  </a:ext>
                </a:extLst>
              </a:blip>
              <a:srcRect/>
              <a:stretch>
                <a:fillRect/>
              </a:stretch>
            </p:blipFill>
            <p:spPr bwMode="auto">
              <a:xfrm>
                <a:off x="4019920" y="6019075"/>
                <a:ext cx="491204" cy="259929"/>
              </a:xfrm>
              <a:prstGeom prst="rect">
                <a:avLst/>
              </a:prstGeom>
              <a:noFill/>
              <a:extLst>
                <a:ext uri="{909E8E84-426E-40DD-AFC4-6F175D3DCCD1}">
                  <a14:hiddenFill xmlns:a14="http://schemas.microsoft.com/office/drawing/2010/main">
                    <a:solidFill>
                      <a:srgbClr val="FFFFFF"/>
                    </a:solidFill>
                  </a14:hiddenFill>
                </a:ext>
              </a:extLst>
            </p:spPr>
          </p:pic>
          <p:pic>
            <p:nvPicPr>
              <p:cNvPr id="98" name="Picture 4" descr="EtherCAT | NANOTEC">
                <a:extLst>
                  <a:ext uri="{FF2B5EF4-FFF2-40B4-BE49-F238E27FC236}">
                    <a16:creationId xmlns:a16="http://schemas.microsoft.com/office/drawing/2014/main" id="{CE1F698B-C258-4BF4-ADCF-7AFFB6A18693}"/>
                  </a:ext>
                </a:extLst>
              </p:cNvPr>
              <p:cNvPicPr>
                <a:picLocks noChangeAspect="1" noChangeArrowheads="1"/>
              </p:cNvPicPr>
              <p:nvPr/>
            </p:nvPicPr>
            <p:blipFill>
              <a:blip r:embed="rId9" cstate="print">
                <a:extLst>
                  <a:ext uri="{28A0092B-C50C-407E-A947-70E740481C1C}">
                    <a14:useLocalDpi xmlns:a14="http://schemas.microsoft.com/office/drawing/2010/main"/>
                  </a:ext>
                </a:extLst>
              </a:blip>
              <a:srcRect/>
              <a:stretch>
                <a:fillRect/>
              </a:stretch>
            </p:blipFill>
            <p:spPr bwMode="auto">
              <a:xfrm>
                <a:off x="4527233" y="6067485"/>
                <a:ext cx="584929" cy="148891"/>
              </a:xfrm>
              <a:prstGeom prst="rect">
                <a:avLst/>
              </a:prstGeom>
              <a:noFill/>
              <a:extLst>
                <a:ext uri="{909E8E84-426E-40DD-AFC4-6F175D3DCCD1}">
                  <a14:hiddenFill xmlns:a14="http://schemas.microsoft.com/office/drawing/2010/main">
                    <a:solidFill>
                      <a:srgbClr val="FFFFFF"/>
                    </a:solidFill>
                  </a14:hiddenFill>
                </a:ext>
              </a:extLst>
            </p:spPr>
          </p:pic>
          <p:pic>
            <p:nvPicPr>
              <p:cNvPr id="99" name="Picture 6" descr="EtherNet/IP-Technologie | Endress+Hauser">
                <a:extLst>
                  <a:ext uri="{FF2B5EF4-FFF2-40B4-BE49-F238E27FC236}">
                    <a16:creationId xmlns:a16="http://schemas.microsoft.com/office/drawing/2014/main" id="{F13FA85A-45B4-4105-BAA9-68C43C10B51F}"/>
                  </a:ext>
                </a:extLst>
              </p:cNvPr>
              <p:cNvPicPr>
                <a:picLocks noChangeAspect="1" noChangeArrowheads="1"/>
              </p:cNvPicPr>
              <p:nvPr/>
            </p:nvPicPr>
            <p:blipFill rotWithShape="1">
              <a:blip r:embed="rId10" cstate="print">
                <a:extLst>
                  <a:ext uri="{28A0092B-C50C-407E-A947-70E740481C1C}">
                    <a14:useLocalDpi xmlns:a14="http://schemas.microsoft.com/office/drawing/2010/main"/>
                  </a:ext>
                </a:extLst>
              </a:blip>
              <a:srcRect t="38317" b="37881"/>
              <a:stretch/>
            </p:blipFill>
            <p:spPr bwMode="auto">
              <a:xfrm>
                <a:off x="5150286" y="6104550"/>
                <a:ext cx="665479" cy="105595"/>
              </a:xfrm>
              <a:prstGeom prst="rect">
                <a:avLst/>
              </a:prstGeom>
              <a:noFill/>
              <a:extLst>
                <a:ext uri="{909E8E84-426E-40DD-AFC4-6F175D3DCCD1}">
                  <a14:hiddenFill xmlns:a14="http://schemas.microsoft.com/office/drawing/2010/main">
                    <a:solidFill>
                      <a:srgbClr val="FFFFFF"/>
                    </a:solidFill>
                  </a14:hiddenFill>
                </a:ext>
              </a:extLst>
            </p:spPr>
          </p:pic>
        </p:grpSp>
        <p:cxnSp>
          <p:nvCxnSpPr>
            <p:cNvPr id="70" name="Gerade Verbindung mit Pfeil 69">
              <a:extLst>
                <a:ext uri="{FF2B5EF4-FFF2-40B4-BE49-F238E27FC236}">
                  <a16:creationId xmlns:a16="http://schemas.microsoft.com/office/drawing/2014/main" id="{CDD8E0DC-2D48-4424-8F4F-EFE1919D34C8}"/>
                </a:ext>
              </a:extLst>
            </p:cNvPr>
            <p:cNvCxnSpPr>
              <a:cxnSpLocks/>
            </p:cNvCxnSpPr>
            <p:nvPr/>
          </p:nvCxnSpPr>
          <p:spPr>
            <a:xfrm flipV="1">
              <a:off x="1082751" y="5080146"/>
              <a:ext cx="10105969" cy="45240"/>
            </a:xfrm>
            <a:prstGeom prst="straightConnector1">
              <a:avLst/>
            </a:prstGeom>
            <a:ln w="25400">
              <a:headEnd type="triangle"/>
              <a:tailEnd type="triangle"/>
            </a:ln>
          </p:spPr>
          <p:style>
            <a:lnRef idx="1">
              <a:schemeClr val="accent1"/>
            </a:lnRef>
            <a:fillRef idx="0">
              <a:schemeClr val="accent1"/>
            </a:fillRef>
            <a:effectRef idx="0">
              <a:schemeClr val="accent1"/>
            </a:effectRef>
            <a:fontRef idx="minor">
              <a:schemeClr val="tx1"/>
            </a:fontRef>
          </p:style>
        </p:cxnSp>
        <p:pic>
          <p:nvPicPr>
            <p:cNvPr id="71" name="Picture 6" descr="Überblick: Was ist IO-Link? - WIKA-Blog">
              <a:extLst>
                <a:ext uri="{FF2B5EF4-FFF2-40B4-BE49-F238E27FC236}">
                  <a16:creationId xmlns:a16="http://schemas.microsoft.com/office/drawing/2014/main" id="{AE6E9711-7020-4489-A43A-AFEE2394A90B}"/>
                </a:ext>
              </a:extLst>
            </p:cNvPr>
            <p:cNvPicPr>
              <a:picLocks noChangeAspect="1" noChangeArrowheads="1"/>
            </p:cNvPicPr>
            <p:nvPr/>
          </p:nvPicPr>
          <p:blipFill rotWithShape="1">
            <a:blip r:embed="rId6" cstate="print">
              <a:extLst>
                <a:ext uri="{28A0092B-C50C-407E-A947-70E740481C1C}">
                  <a14:useLocalDpi xmlns:a14="http://schemas.microsoft.com/office/drawing/2010/main"/>
                </a:ext>
              </a:extLst>
            </a:blip>
            <a:srcRect l="11737" t="34998" r="13087" b="34673"/>
            <a:stretch/>
          </p:blipFill>
          <p:spPr bwMode="auto">
            <a:xfrm>
              <a:off x="3312618" y="5934499"/>
              <a:ext cx="965886" cy="219023"/>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72" name="Textfeld 71">
              <a:extLst>
                <a:ext uri="{FF2B5EF4-FFF2-40B4-BE49-F238E27FC236}">
                  <a16:creationId xmlns:a16="http://schemas.microsoft.com/office/drawing/2014/main" id="{4A3FBCE6-4B5D-4489-9AEF-603782CA48B7}"/>
                </a:ext>
              </a:extLst>
            </p:cNvPr>
            <p:cNvSpPr txBox="1"/>
            <p:nvPr/>
          </p:nvSpPr>
          <p:spPr>
            <a:xfrm>
              <a:off x="2924240" y="5304738"/>
              <a:ext cx="2360087" cy="646331"/>
            </a:xfrm>
            <a:prstGeom prst="rect">
              <a:avLst/>
            </a:prstGeom>
            <a:noFill/>
          </p:spPr>
          <p:txBody>
            <a:bodyPr wrap="square">
              <a:spAutoFit/>
            </a:bodyPr>
            <a:lstStyle/>
            <a:p>
              <a:r>
                <a:rPr lang="de-DE" b="1" dirty="0">
                  <a:solidFill>
                    <a:schemeClr val="bg2"/>
                  </a:solidFill>
                  <a:latin typeface="Fago Pro" panose="02000506040000020004" pitchFamily="50" charset="0"/>
                </a:rPr>
                <a:t>2.500€</a:t>
              </a:r>
              <a:endParaRPr lang="de-DE" b="1" dirty="0">
                <a:solidFill>
                  <a:schemeClr val="tx2"/>
                </a:solidFill>
                <a:latin typeface="Fago Pro" panose="02000506040000020004" pitchFamily="50" charset="0"/>
              </a:endParaRPr>
            </a:p>
            <a:p>
              <a:r>
                <a:rPr lang="de-DE" b="1" dirty="0">
                  <a:solidFill>
                    <a:schemeClr val="tx2"/>
                  </a:solidFill>
                  <a:latin typeface="Fago Pro" panose="02000506040000020004" pitchFamily="50" charset="0"/>
                </a:rPr>
                <a:t>EGK 40 with  GKS</a:t>
              </a:r>
            </a:p>
          </p:txBody>
        </p:sp>
        <p:pic>
          <p:nvPicPr>
            <p:cNvPr id="73" name="Picture 4">
              <a:extLst>
                <a:ext uri="{FF2B5EF4-FFF2-40B4-BE49-F238E27FC236}">
                  <a16:creationId xmlns:a16="http://schemas.microsoft.com/office/drawing/2014/main" id="{00021759-A4C7-4356-9DFE-02F1FFA6430B}"/>
                </a:ext>
              </a:extLst>
            </p:cNvPr>
            <p:cNvPicPr>
              <a:picLocks noChangeAspect="1" noChangeArrowheads="1"/>
            </p:cNvPicPr>
            <p:nvPr/>
          </p:nvPicPr>
          <p:blipFill>
            <a:blip r:embed="rId13" cstate="print">
              <a:extLst>
                <a:ext uri="{BEBA8EAE-BF5A-486C-A8C5-ECC9F3942E4B}">
                  <a14:imgProps xmlns:a14="http://schemas.microsoft.com/office/drawing/2010/main">
                    <a14:imgLayer r:embed="rId14">
                      <a14:imgEffect>
                        <a14:backgroundRemoval t="2762" b="98952" l="3788" r="95758">
                          <a14:foregroundMark x1="17576" y1="9143" x2="22424" y2="26571"/>
                          <a14:foregroundMark x1="22424" y1="26571" x2="12273" y2="49429"/>
                          <a14:foregroundMark x1="12273" y1="49429" x2="28636" y2="56286"/>
                          <a14:foregroundMark x1="28636" y1="56286" x2="36667" y2="56190"/>
                          <a14:foregroundMark x1="67273" y1="58667" x2="89848" y2="18381"/>
                          <a14:foregroundMark x1="89848" y1="18381" x2="89848" y2="16571"/>
                          <a14:foregroundMark x1="88030" y1="6095" x2="38788" y2="6476"/>
                          <a14:foregroundMark x1="38788" y1="6476" x2="38788" y2="6476"/>
                          <a14:foregroundMark x1="7121" y1="5524" x2="65758" y2="21905"/>
                          <a14:foregroundMark x1="4091" y1="6476" x2="12576" y2="39714"/>
                          <a14:foregroundMark x1="12576" y1="39714" x2="4394" y2="47810"/>
                          <a14:foregroundMark x1="4394" y1="47810" x2="3939" y2="48952"/>
                          <a14:foregroundMark x1="10758" y1="56571" x2="18182" y2="96095"/>
                          <a14:foregroundMark x1="84848" y1="92952" x2="90303" y2="84286"/>
                          <a14:foregroundMark x1="90303" y1="84286" x2="88636" y2="48381"/>
                          <a14:foregroundMark x1="95909" y1="42952" x2="95000" y2="10095"/>
                          <a14:foregroundMark x1="68182" y1="2762" x2="21970" y2="4476"/>
                          <a14:foregroundMark x1="22424" y1="98952" x2="16515" y2="98095"/>
                          <a14:foregroundMark x1="77121" y1="96476" x2="88182" y2="92190"/>
                          <a14:foregroundMark x1="88182" y1="92190" x2="89545" y2="91048"/>
                          <a14:foregroundMark x1="74545" y1="96667" x2="74545" y2="96667"/>
                          <a14:foregroundMark x1="73485" y1="86190" x2="73485" y2="86190"/>
                          <a14:foregroundMark x1="59545" y1="62190" x2="72879" y2="60857"/>
                          <a14:foregroundMark x1="72879" y1="60857" x2="73182" y2="60762"/>
                          <a14:foregroundMark x1="71212" y1="61810" x2="59697" y2="62286"/>
                          <a14:foregroundMark x1="59697" y1="62286" x2="57879" y2="61619"/>
                          <a14:foregroundMark x1="56667" y1="61619" x2="58636" y2="62095"/>
                          <a14:foregroundMark x1="55758" y1="61429" x2="55758" y2="61429"/>
                          <a14:foregroundMark x1="73636" y1="61714" x2="69242" y2="61810"/>
                          <a14:foregroundMark x1="42727" y1="58571" x2="30455" y2="60476"/>
                          <a14:foregroundMark x1="30455" y1="60476" x2="23788" y2="60286"/>
                          <a14:foregroundMark x1="37424" y1="60000" x2="41515" y2="59238"/>
                          <a14:foregroundMark x1="5909" y1="93238" x2="5909" y2="93238"/>
                          <a14:foregroundMark x1="7121" y1="93905" x2="14394" y2="97905"/>
                          <a14:foregroundMark x1="9394" y1="95524" x2="9394" y2="95524"/>
                          <a14:foregroundMark x1="11061" y1="96476" x2="11061" y2="96476"/>
                          <a14:foregroundMark x1="13636" y1="97905" x2="13636" y2="97905"/>
                          <a14:foregroundMark x1="72273" y1="96190" x2="71667" y2="95619"/>
                          <a14:foregroundMark x1="75909" y1="97143" x2="82424" y2="96762"/>
                          <a14:foregroundMark x1="84242" y1="96571" x2="84242" y2="96571"/>
                          <a14:foregroundMark x1="87121" y1="95048" x2="87121" y2="95048"/>
                          <a14:foregroundMark x1="83939" y1="96952" x2="83939" y2="96952"/>
                          <a14:foregroundMark x1="83333" y1="97143" x2="81818" y2="97238"/>
                          <a14:backgroundMark x1="73485" y1="95" x2="73485" y2="95"/>
                          <a14:backgroundMark x1="75455" y1="95" x2="75455" y2="95"/>
                          <a14:backgroundMark x1="77424" y1="95" x2="77424" y2="95"/>
                        </a14:backgroundRemoval>
                      </a14:imgEffect>
                    </a14:imgLayer>
                  </a14:imgProps>
                </a:ext>
                <a:ext uri="{28A0092B-C50C-407E-A947-70E740481C1C}">
                  <a14:useLocalDpi xmlns:a14="http://schemas.microsoft.com/office/drawing/2010/main"/>
                </a:ext>
              </a:extLst>
            </a:blip>
            <a:srcRect/>
            <a:stretch>
              <a:fillRect/>
            </a:stretch>
          </p:blipFill>
          <p:spPr bwMode="auto">
            <a:xfrm>
              <a:off x="3688270" y="4738158"/>
              <a:ext cx="544803" cy="866869"/>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nvGrpSpPr>
            <p:cNvPr id="74" name="Gruppieren 73">
              <a:extLst>
                <a:ext uri="{FF2B5EF4-FFF2-40B4-BE49-F238E27FC236}">
                  <a16:creationId xmlns:a16="http://schemas.microsoft.com/office/drawing/2014/main" id="{12CC7666-93F7-47F5-8615-FF8E7760A7C9}"/>
                </a:ext>
              </a:extLst>
            </p:cNvPr>
            <p:cNvGrpSpPr/>
            <p:nvPr/>
          </p:nvGrpSpPr>
          <p:grpSpPr>
            <a:xfrm>
              <a:off x="7526093" y="4843716"/>
              <a:ext cx="2133426" cy="1521325"/>
              <a:chOff x="7807852" y="4765956"/>
              <a:chExt cx="2133426" cy="1521325"/>
            </a:xfrm>
          </p:grpSpPr>
          <p:sp>
            <p:nvSpPr>
              <p:cNvPr id="90" name="Textfeld 89">
                <a:extLst>
                  <a:ext uri="{FF2B5EF4-FFF2-40B4-BE49-F238E27FC236}">
                    <a16:creationId xmlns:a16="http://schemas.microsoft.com/office/drawing/2014/main" id="{3FAA3328-C343-421E-9629-675070D21386}"/>
                  </a:ext>
                </a:extLst>
              </p:cNvPr>
              <p:cNvSpPr txBox="1"/>
              <p:nvPr/>
            </p:nvSpPr>
            <p:spPr>
              <a:xfrm>
                <a:off x="7807852" y="5441479"/>
                <a:ext cx="2133426" cy="646331"/>
              </a:xfrm>
              <a:prstGeom prst="rect">
                <a:avLst/>
              </a:prstGeom>
              <a:noFill/>
            </p:spPr>
            <p:txBody>
              <a:bodyPr wrap="square">
                <a:spAutoFit/>
              </a:bodyPr>
              <a:lstStyle/>
              <a:p>
                <a:pPr algn="r"/>
                <a:r>
                  <a:rPr lang="de-DE" b="1" dirty="0">
                    <a:solidFill>
                      <a:schemeClr val="bg2"/>
                    </a:solidFill>
                    <a:latin typeface="Fago Pro" panose="02000506040000020004" pitchFamily="50" charset="0"/>
                  </a:rPr>
                  <a:t>3.640€</a:t>
                </a:r>
                <a:endParaRPr lang="en-US" dirty="0"/>
              </a:p>
              <a:p>
                <a:pPr algn="r"/>
                <a:r>
                  <a:rPr lang="de-DE" b="1" dirty="0">
                    <a:solidFill>
                      <a:schemeClr val="tx2"/>
                    </a:solidFill>
                    <a:latin typeface="Fago Pro" panose="02000506040000020004" pitchFamily="50" charset="0"/>
                  </a:rPr>
                  <a:t>SCHUNK EGI 80</a:t>
                </a:r>
              </a:p>
            </p:txBody>
          </p:sp>
          <p:pic>
            <p:nvPicPr>
              <p:cNvPr id="91" name="Picture 10">
                <a:extLst>
                  <a:ext uri="{FF2B5EF4-FFF2-40B4-BE49-F238E27FC236}">
                    <a16:creationId xmlns:a16="http://schemas.microsoft.com/office/drawing/2014/main" id="{757AF0F5-F635-41D2-B1F1-C4FA67A5D6C0}"/>
                  </a:ext>
                </a:extLst>
              </p:cNvPr>
              <p:cNvPicPr>
                <a:picLocks noChangeAspect="1" noChangeArrowheads="1"/>
              </p:cNvPicPr>
              <p:nvPr/>
            </p:nvPicPr>
            <p:blipFill>
              <a:blip r:embed="rId15" cstate="print">
                <a:extLst>
                  <a:ext uri="{BEBA8EAE-BF5A-486C-A8C5-ECC9F3942E4B}">
                    <a14:imgProps xmlns:a14="http://schemas.microsoft.com/office/drawing/2010/main">
                      <a14:imgLayer r:embed="rId16">
                        <a14:imgEffect>
                          <a14:backgroundRemoval t="2789" b="97311" l="537" r="94631">
                            <a14:foregroundMark x1="7517" y1="11255" x2="9128" y2="34661"/>
                            <a14:foregroundMark x1="14631" y1="52888" x2="16242" y2="77888"/>
                            <a14:foregroundMark x1="82148" y1="40139" x2="78389" y2="75598"/>
                            <a14:foregroundMark x1="75436" y1="90837" x2="82550" y2="80378"/>
                            <a14:foregroundMark x1="22013" y1="97311" x2="20000" y2="94124"/>
                            <a14:foregroundMark x1="76107" y1="6972" x2="79463" y2="6972"/>
                            <a14:foregroundMark x1="89262" y1="7470" x2="60940" y2="33964"/>
                            <a14:foregroundMark x1="44832" y1="41633" x2="15302" y2="44920"/>
                            <a14:foregroundMark x1="37718" y1="41932" x2="90872" y2="36653"/>
                            <a14:foregroundMark x1="94631" y1="20219" x2="90604" y2="39442"/>
                            <a14:foregroundMark x1="88188" y1="2988" x2="68725" y2="2789"/>
                            <a14:foregroundMark x1="11141" y1="34462" x2="17987" y2="31673"/>
                            <a14:foregroundMark x1="19597" y1="34661" x2="19597" y2="32171"/>
                            <a14:foregroundMark x1="81074" y1="91833" x2="81074" y2="91833"/>
                            <a14:foregroundMark x1="537" y1="20120" x2="537" y2="20120"/>
                          </a14:backgroundRemoval>
                        </a14:imgEffect>
                      </a14:imgLayer>
                    </a14:imgProps>
                  </a:ext>
                  <a:ext uri="{28A0092B-C50C-407E-A947-70E740481C1C}">
                    <a14:useLocalDpi xmlns:a14="http://schemas.microsoft.com/office/drawing/2010/main"/>
                  </a:ext>
                </a:extLst>
              </a:blip>
              <a:srcRect/>
              <a:stretch>
                <a:fillRect/>
              </a:stretch>
            </p:blipFill>
            <p:spPr bwMode="auto">
              <a:xfrm>
                <a:off x="8462848" y="4765956"/>
                <a:ext cx="708262" cy="954365"/>
              </a:xfrm>
              <a:prstGeom prst="rect">
                <a:avLst/>
              </a:prstGeom>
              <a:noFill/>
              <a:extLst>
                <a:ext uri="{909E8E84-426E-40DD-AFC4-6F175D3DCCD1}">
                  <a14:hiddenFill xmlns:a14="http://schemas.microsoft.com/office/drawing/2010/main">
                    <a:solidFill>
                      <a:srgbClr val="FFFFFF"/>
                    </a:solidFill>
                  </a14:hiddenFill>
                </a:ext>
              </a:extLst>
            </p:spPr>
          </p:pic>
          <p:pic>
            <p:nvPicPr>
              <p:cNvPr id="92" name="Picture 2" descr="Profinet – Wikipedia">
                <a:extLst>
                  <a:ext uri="{FF2B5EF4-FFF2-40B4-BE49-F238E27FC236}">
                    <a16:creationId xmlns:a16="http://schemas.microsoft.com/office/drawing/2014/main" id="{95D7D954-BB84-4347-B540-0FF0B42B29E4}"/>
                  </a:ext>
                </a:extLst>
              </p:cNvPr>
              <p:cNvPicPr>
                <a:picLocks noChangeAspect="1" noChangeArrowheads="1"/>
              </p:cNvPicPr>
              <p:nvPr/>
            </p:nvPicPr>
            <p:blipFill>
              <a:blip r:embed="rId8" cstate="print">
                <a:extLst>
                  <a:ext uri="{28A0092B-C50C-407E-A947-70E740481C1C}">
                    <a14:useLocalDpi xmlns:a14="http://schemas.microsoft.com/office/drawing/2010/main"/>
                  </a:ext>
                </a:extLst>
              </a:blip>
              <a:srcRect/>
              <a:stretch>
                <a:fillRect/>
              </a:stretch>
            </p:blipFill>
            <p:spPr bwMode="auto">
              <a:xfrm>
                <a:off x="8074788" y="6027352"/>
                <a:ext cx="491204" cy="259929"/>
              </a:xfrm>
              <a:prstGeom prst="rect">
                <a:avLst/>
              </a:prstGeom>
              <a:noFill/>
              <a:extLst>
                <a:ext uri="{909E8E84-426E-40DD-AFC4-6F175D3DCCD1}">
                  <a14:hiddenFill xmlns:a14="http://schemas.microsoft.com/office/drawing/2010/main">
                    <a:solidFill>
                      <a:srgbClr val="FFFFFF"/>
                    </a:solidFill>
                  </a14:hiddenFill>
                </a:ext>
              </a:extLst>
            </p:spPr>
          </p:pic>
          <p:pic>
            <p:nvPicPr>
              <p:cNvPr id="93" name="Picture 4" descr="EtherCAT | NANOTEC">
                <a:extLst>
                  <a:ext uri="{FF2B5EF4-FFF2-40B4-BE49-F238E27FC236}">
                    <a16:creationId xmlns:a16="http://schemas.microsoft.com/office/drawing/2014/main" id="{C130D426-87C7-473E-B374-D612AAB88100}"/>
                  </a:ext>
                </a:extLst>
              </p:cNvPr>
              <p:cNvPicPr>
                <a:picLocks noChangeAspect="1" noChangeArrowheads="1"/>
              </p:cNvPicPr>
              <p:nvPr/>
            </p:nvPicPr>
            <p:blipFill>
              <a:blip r:embed="rId9" cstate="print">
                <a:extLst>
                  <a:ext uri="{28A0092B-C50C-407E-A947-70E740481C1C}">
                    <a14:useLocalDpi xmlns:a14="http://schemas.microsoft.com/office/drawing/2010/main"/>
                  </a:ext>
                </a:extLst>
              </a:blip>
              <a:srcRect/>
              <a:stretch>
                <a:fillRect/>
              </a:stretch>
            </p:blipFill>
            <p:spPr bwMode="auto">
              <a:xfrm>
                <a:off x="8582101" y="6075762"/>
                <a:ext cx="584929" cy="148891"/>
              </a:xfrm>
              <a:prstGeom prst="rect">
                <a:avLst/>
              </a:prstGeom>
              <a:noFill/>
              <a:extLst>
                <a:ext uri="{909E8E84-426E-40DD-AFC4-6F175D3DCCD1}">
                  <a14:hiddenFill xmlns:a14="http://schemas.microsoft.com/office/drawing/2010/main">
                    <a:solidFill>
                      <a:srgbClr val="FFFFFF"/>
                    </a:solidFill>
                  </a14:hiddenFill>
                </a:ext>
              </a:extLst>
            </p:spPr>
          </p:pic>
          <p:pic>
            <p:nvPicPr>
              <p:cNvPr id="94" name="Picture 6" descr="EtherNet/IP-Technologie | Endress+Hauser">
                <a:extLst>
                  <a:ext uri="{FF2B5EF4-FFF2-40B4-BE49-F238E27FC236}">
                    <a16:creationId xmlns:a16="http://schemas.microsoft.com/office/drawing/2014/main" id="{60C54646-DD56-4524-997C-23332986AE8C}"/>
                  </a:ext>
                </a:extLst>
              </p:cNvPr>
              <p:cNvPicPr>
                <a:picLocks noChangeAspect="1" noChangeArrowheads="1"/>
              </p:cNvPicPr>
              <p:nvPr/>
            </p:nvPicPr>
            <p:blipFill rotWithShape="1">
              <a:blip r:embed="rId10" cstate="print">
                <a:extLst>
                  <a:ext uri="{28A0092B-C50C-407E-A947-70E740481C1C}">
                    <a14:useLocalDpi xmlns:a14="http://schemas.microsoft.com/office/drawing/2010/main"/>
                  </a:ext>
                </a:extLst>
              </a:blip>
              <a:srcRect t="38317" b="37881"/>
              <a:stretch/>
            </p:blipFill>
            <p:spPr bwMode="auto">
              <a:xfrm>
                <a:off x="9205154" y="6112827"/>
                <a:ext cx="665479" cy="105595"/>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75" name="Gruppieren 74">
              <a:extLst>
                <a:ext uri="{FF2B5EF4-FFF2-40B4-BE49-F238E27FC236}">
                  <a16:creationId xmlns:a16="http://schemas.microsoft.com/office/drawing/2014/main" id="{FCB6B58C-3A9B-4363-B0B4-A493DB245DBF}"/>
                </a:ext>
              </a:extLst>
            </p:cNvPr>
            <p:cNvGrpSpPr/>
            <p:nvPr/>
          </p:nvGrpSpPr>
          <p:grpSpPr>
            <a:xfrm>
              <a:off x="4494700" y="3714986"/>
              <a:ext cx="3238782" cy="1321071"/>
              <a:chOff x="4228419" y="3955189"/>
              <a:chExt cx="3238782" cy="1321071"/>
            </a:xfrm>
          </p:grpSpPr>
          <p:sp>
            <p:nvSpPr>
              <p:cNvPr id="87" name="Textfeld 86">
                <a:extLst>
                  <a:ext uri="{FF2B5EF4-FFF2-40B4-BE49-F238E27FC236}">
                    <a16:creationId xmlns:a16="http://schemas.microsoft.com/office/drawing/2014/main" id="{977106FD-3CE3-4ABC-B114-AA3215D3FFED}"/>
                  </a:ext>
                </a:extLst>
              </p:cNvPr>
              <p:cNvSpPr txBox="1"/>
              <p:nvPr/>
            </p:nvSpPr>
            <p:spPr>
              <a:xfrm>
                <a:off x="4228419" y="4174212"/>
                <a:ext cx="3238782" cy="923330"/>
              </a:xfrm>
              <a:prstGeom prst="rect">
                <a:avLst/>
              </a:prstGeom>
              <a:noFill/>
            </p:spPr>
            <p:txBody>
              <a:bodyPr wrap="square">
                <a:spAutoFit/>
              </a:bodyPr>
              <a:lstStyle/>
              <a:p>
                <a:pPr algn="r"/>
                <a:r>
                  <a:rPr lang="de-DE" b="1" dirty="0">
                    <a:solidFill>
                      <a:schemeClr val="tx2"/>
                    </a:solidFill>
                    <a:latin typeface="Fago Pro" panose="02000506040000020004" pitchFamily="50" charset="0"/>
                  </a:rPr>
                  <a:t>Zimmer GEH6040 </a:t>
                </a:r>
                <a:br>
                  <a:rPr lang="de-DE" b="1" dirty="0">
                    <a:solidFill>
                      <a:schemeClr val="tx2"/>
                    </a:solidFill>
                    <a:latin typeface="Fago Pro" panose="02000506040000020004" pitchFamily="50" charset="0"/>
                  </a:rPr>
                </a:br>
                <a:r>
                  <a:rPr lang="de-DE" b="1" dirty="0">
                    <a:solidFill>
                      <a:schemeClr val="tx2"/>
                    </a:solidFill>
                    <a:latin typeface="Fago Pro" panose="02000506040000020004" pitchFamily="50" charset="0"/>
                  </a:rPr>
                  <a:t>(sensitive)</a:t>
                </a:r>
              </a:p>
              <a:p>
                <a:pPr algn="ctr"/>
                <a:r>
                  <a:rPr lang="de-DE" b="1" dirty="0">
                    <a:solidFill>
                      <a:schemeClr val="bg2"/>
                    </a:solidFill>
                    <a:latin typeface="Fago Pro" panose="02000506040000020004" pitchFamily="50" charset="0"/>
                  </a:rPr>
                  <a:t>                     2.925€</a:t>
                </a:r>
                <a:endParaRPr lang="en-US" dirty="0"/>
              </a:p>
            </p:txBody>
          </p:sp>
          <p:pic>
            <p:nvPicPr>
              <p:cNvPr id="88" name="Picture 2">
                <a:extLst>
                  <a:ext uri="{FF2B5EF4-FFF2-40B4-BE49-F238E27FC236}">
                    <a16:creationId xmlns:a16="http://schemas.microsoft.com/office/drawing/2014/main" id="{C40F53C0-8687-45ED-8842-F2AD5F8F99D2}"/>
                  </a:ext>
                </a:extLst>
              </p:cNvPr>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5569043" y="4505884"/>
                <a:ext cx="674290" cy="770376"/>
              </a:xfrm>
              <a:prstGeom prst="rect">
                <a:avLst/>
              </a:prstGeom>
              <a:noFill/>
              <a:extLst>
                <a:ext uri="{909E8E84-426E-40DD-AFC4-6F175D3DCCD1}">
                  <a14:hiddenFill xmlns:a14="http://schemas.microsoft.com/office/drawing/2010/main">
                    <a:solidFill>
                      <a:srgbClr val="FFFFFF"/>
                    </a:solidFill>
                  </a14:hiddenFill>
                </a:ext>
              </a:extLst>
            </p:spPr>
          </p:pic>
          <p:pic>
            <p:nvPicPr>
              <p:cNvPr id="89" name="Picture 6" descr="Überblick: Was ist IO-Link? - WIKA-Blog">
                <a:extLst>
                  <a:ext uri="{FF2B5EF4-FFF2-40B4-BE49-F238E27FC236}">
                    <a16:creationId xmlns:a16="http://schemas.microsoft.com/office/drawing/2014/main" id="{F234F645-9E75-4D09-B4EC-16183C683E5A}"/>
                  </a:ext>
                </a:extLst>
              </p:cNvPr>
              <p:cNvPicPr>
                <a:picLocks noChangeAspect="1" noChangeArrowheads="1"/>
              </p:cNvPicPr>
              <p:nvPr/>
            </p:nvPicPr>
            <p:blipFill rotWithShape="1">
              <a:blip r:embed="rId6" cstate="print">
                <a:extLst>
                  <a:ext uri="{28A0092B-C50C-407E-A947-70E740481C1C}">
                    <a14:useLocalDpi xmlns:a14="http://schemas.microsoft.com/office/drawing/2010/main"/>
                  </a:ext>
                </a:extLst>
              </a:blip>
              <a:srcRect l="11737" t="34998" r="13087" b="34673"/>
              <a:stretch/>
            </p:blipFill>
            <p:spPr bwMode="auto">
              <a:xfrm>
                <a:off x="5696645" y="3955189"/>
                <a:ext cx="965886" cy="219023"/>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grpSp>
        <p:grpSp>
          <p:nvGrpSpPr>
            <p:cNvPr id="76" name="Gruppieren 75">
              <a:extLst>
                <a:ext uri="{FF2B5EF4-FFF2-40B4-BE49-F238E27FC236}">
                  <a16:creationId xmlns:a16="http://schemas.microsoft.com/office/drawing/2014/main" id="{7428A5AB-B22D-4344-A78F-4B2D6C3CC876}"/>
                </a:ext>
              </a:extLst>
            </p:cNvPr>
            <p:cNvGrpSpPr/>
            <p:nvPr/>
          </p:nvGrpSpPr>
          <p:grpSpPr>
            <a:xfrm>
              <a:off x="3810462" y="4015023"/>
              <a:ext cx="1995710" cy="1503923"/>
              <a:chOff x="3473571" y="3999984"/>
              <a:chExt cx="1995710" cy="1503923"/>
            </a:xfrm>
          </p:grpSpPr>
          <p:pic>
            <p:nvPicPr>
              <p:cNvPr id="81" name="Picture 6" descr="LEHF, 2 Finger, Langhub">
                <a:extLst>
                  <a:ext uri="{FF2B5EF4-FFF2-40B4-BE49-F238E27FC236}">
                    <a16:creationId xmlns:a16="http://schemas.microsoft.com/office/drawing/2014/main" id="{D1128845-A80A-4A92-AE48-F0771A8DD327}"/>
                  </a:ext>
                </a:extLst>
              </p:cNvPr>
              <p:cNvPicPr>
                <a:picLocks noChangeAspect="1" noChangeArrowheads="1"/>
              </p:cNvPicPr>
              <p:nvPr/>
            </p:nvPicPr>
            <p:blipFill>
              <a:blip r:embed="rId17" cstate="print">
                <a:extLst>
                  <a:ext uri="{BEBA8EAE-BF5A-486C-A8C5-ECC9F3942E4B}">
                    <a14:imgProps xmlns:a14="http://schemas.microsoft.com/office/drawing/2010/main">
                      <a14:imgLayer r:embed="rId18">
                        <a14:imgEffect>
                          <a14:backgroundRemoval t="10000" b="90000" l="7667" r="90667">
                            <a14:foregroundMark x1="23000" y1="25667" x2="19000" y2="26333"/>
                            <a14:foregroundMark x1="90333" y1="27000" x2="90667" y2="65333"/>
                            <a14:foregroundMark x1="90667" y1="65333" x2="16333" y2="78000"/>
                            <a14:foregroundMark x1="16333" y1="78000" x2="16000" y2="78000"/>
                            <a14:foregroundMark x1="11667" y1="75333" x2="7667" y2="69333"/>
                            <a14:foregroundMark x1="23667" y1="80667" x2="38333" y2="77000"/>
                            <a14:foregroundMark x1="32333" y1="80667" x2="90667" y2="70333"/>
                          </a14:backgroundRemoval>
                        </a14:imgEffect>
                      </a14:imgLayer>
                    </a14:imgProps>
                  </a:ext>
                  <a:ext uri="{28A0092B-C50C-407E-A947-70E740481C1C}">
                    <a14:useLocalDpi xmlns:a14="http://schemas.microsoft.com/office/drawing/2010/main"/>
                  </a:ext>
                </a:extLst>
              </a:blip>
              <a:srcRect/>
              <a:stretch>
                <a:fillRect/>
              </a:stretch>
            </p:blipFill>
            <p:spPr bwMode="auto">
              <a:xfrm>
                <a:off x="4003876" y="4637038"/>
                <a:ext cx="866869" cy="866869"/>
              </a:xfrm>
              <a:prstGeom prst="rect">
                <a:avLst/>
              </a:prstGeom>
              <a:noFill/>
              <a:extLst>
                <a:ext uri="{909E8E84-426E-40DD-AFC4-6F175D3DCCD1}">
                  <a14:hiddenFill xmlns:a14="http://schemas.microsoft.com/office/drawing/2010/main">
                    <a:solidFill>
                      <a:srgbClr val="FFFFFF"/>
                    </a:solidFill>
                  </a14:hiddenFill>
                </a:ext>
              </a:extLst>
            </p:spPr>
          </p:pic>
          <p:grpSp>
            <p:nvGrpSpPr>
              <p:cNvPr id="82" name="Gruppieren 81">
                <a:extLst>
                  <a:ext uri="{FF2B5EF4-FFF2-40B4-BE49-F238E27FC236}">
                    <a16:creationId xmlns:a16="http://schemas.microsoft.com/office/drawing/2014/main" id="{521B5C54-B24F-46DD-8D95-E579529E7BFD}"/>
                  </a:ext>
                </a:extLst>
              </p:cNvPr>
              <p:cNvGrpSpPr/>
              <p:nvPr/>
            </p:nvGrpSpPr>
            <p:grpSpPr>
              <a:xfrm>
                <a:off x="3473571" y="3999984"/>
                <a:ext cx="1995710" cy="846191"/>
                <a:chOff x="3255363" y="3911466"/>
                <a:chExt cx="1995710" cy="846191"/>
              </a:xfrm>
            </p:grpSpPr>
            <p:sp>
              <p:nvSpPr>
                <p:cNvPr id="83" name="Textfeld 82">
                  <a:extLst>
                    <a:ext uri="{FF2B5EF4-FFF2-40B4-BE49-F238E27FC236}">
                      <a16:creationId xmlns:a16="http://schemas.microsoft.com/office/drawing/2014/main" id="{5153E5D4-37E9-4CBB-B0AD-007BD6C98CFD}"/>
                    </a:ext>
                  </a:extLst>
                </p:cNvPr>
                <p:cNvSpPr txBox="1"/>
                <p:nvPr/>
              </p:nvSpPr>
              <p:spPr>
                <a:xfrm>
                  <a:off x="3255363" y="4111326"/>
                  <a:ext cx="1995710" cy="646331"/>
                </a:xfrm>
                <a:prstGeom prst="rect">
                  <a:avLst/>
                </a:prstGeom>
                <a:noFill/>
              </p:spPr>
              <p:txBody>
                <a:bodyPr wrap="square">
                  <a:spAutoFit/>
                </a:bodyPr>
                <a:lstStyle/>
                <a:p>
                  <a:pPr algn="ctr"/>
                  <a:r>
                    <a:rPr lang="de-DE" b="1" dirty="0">
                      <a:solidFill>
                        <a:schemeClr val="tx2"/>
                      </a:solidFill>
                      <a:latin typeface="Fago Pro" panose="02000506040000020004" pitchFamily="50" charset="0"/>
                    </a:rPr>
                    <a:t>SMC LEHF 40-80</a:t>
                  </a:r>
                </a:p>
                <a:p>
                  <a:pPr algn="ctr"/>
                  <a:r>
                    <a:rPr lang="de-DE" b="1" dirty="0">
                      <a:solidFill>
                        <a:schemeClr val="bg2"/>
                      </a:solidFill>
                      <a:latin typeface="Fago Pro" panose="02000506040000020004" pitchFamily="50" charset="0"/>
                    </a:rPr>
                    <a:t>2.700€</a:t>
                  </a:r>
                  <a:endParaRPr lang="de-DE" b="1" dirty="0">
                    <a:solidFill>
                      <a:schemeClr val="tx2"/>
                    </a:solidFill>
                    <a:latin typeface="Fago Pro" panose="02000506040000020004" pitchFamily="50" charset="0"/>
                  </a:endParaRPr>
                </a:p>
              </p:txBody>
            </p:sp>
            <p:pic>
              <p:nvPicPr>
                <p:cNvPr id="84" name="Picture 2" descr="Profinet – Wikipedia">
                  <a:extLst>
                    <a:ext uri="{FF2B5EF4-FFF2-40B4-BE49-F238E27FC236}">
                      <a16:creationId xmlns:a16="http://schemas.microsoft.com/office/drawing/2014/main" id="{EB22749B-A64D-434B-8CA6-80E8851DEE5C}"/>
                    </a:ext>
                  </a:extLst>
                </p:cNvPr>
                <p:cNvPicPr>
                  <a:picLocks noChangeAspect="1" noChangeArrowheads="1"/>
                </p:cNvPicPr>
                <p:nvPr/>
              </p:nvPicPr>
              <p:blipFill>
                <a:blip r:embed="rId8" cstate="print">
                  <a:extLst>
                    <a:ext uri="{28A0092B-C50C-407E-A947-70E740481C1C}">
                      <a14:useLocalDpi xmlns:a14="http://schemas.microsoft.com/office/drawing/2010/main"/>
                    </a:ext>
                  </a:extLst>
                </a:blip>
                <a:srcRect/>
                <a:stretch>
                  <a:fillRect/>
                </a:stretch>
              </p:blipFill>
              <p:spPr bwMode="auto">
                <a:xfrm>
                  <a:off x="3385476" y="3911466"/>
                  <a:ext cx="491204" cy="259929"/>
                </a:xfrm>
                <a:prstGeom prst="rect">
                  <a:avLst/>
                </a:prstGeom>
                <a:noFill/>
                <a:extLst>
                  <a:ext uri="{909E8E84-426E-40DD-AFC4-6F175D3DCCD1}">
                    <a14:hiddenFill xmlns:a14="http://schemas.microsoft.com/office/drawing/2010/main">
                      <a:solidFill>
                        <a:srgbClr val="FFFFFF"/>
                      </a:solidFill>
                    </a14:hiddenFill>
                  </a:ext>
                </a:extLst>
              </p:spPr>
            </p:pic>
            <p:pic>
              <p:nvPicPr>
                <p:cNvPr id="85" name="Picture 4" descr="EtherCAT | NANOTEC">
                  <a:extLst>
                    <a:ext uri="{FF2B5EF4-FFF2-40B4-BE49-F238E27FC236}">
                      <a16:creationId xmlns:a16="http://schemas.microsoft.com/office/drawing/2014/main" id="{9EF361F1-1436-4D65-9BA8-2682236F8B5C}"/>
                    </a:ext>
                  </a:extLst>
                </p:cNvPr>
                <p:cNvPicPr>
                  <a:picLocks noChangeAspect="1" noChangeArrowheads="1"/>
                </p:cNvPicPr>
                <p:nvPr/>
              </p:nvPicPr>
              <p:blipFill>
                <a:blip r:embed="rId9" cstate="print">
                  <a:extLst>
                    <a:ext uri="{28A0092B-C50C-407E-A947-70E740481C1C}">
                      <a14:useLocalDpi xmlns:a14="http://schemas.microsoft.com/office/drawing/2010/main"/>
                    </a:ext>
                  </a:extLst>
                </a:blip>
                <a:srcRect/>
                <a:stretch>
                  <a:fillRect/>
                </a:stretch>
              </p:blipFill>
              <p:spPr bwMode="auto">
                <a:xfrm>
                  <a:off x="3884605" y="3968899"/>
                  <a:ext cx="584929" cy="148891"/>
                </a:xfrm>
                <a:prstGeom prst="rect">
                  <a:avLst/>
                </a:prstGeom>
                <a:noFill/>
                <a:extLst>
                  <a:ext uri="{909E8E84-426E-40DD-AFC4-6F175D3DCCD1}">
                    <a14:hiddenFill xmlns:a14="http://schemas.microsoft.com/office/drawing/2010/main">
                      <a:solidFill>
                        <a:srgbClr val="FFFFFF"/>
                      </a:solidFill>
                    </a14:hiddenFill>
                  </a:ext>
                </a:extLst>
              </p:spPr>
            </p:pic>
            <p:pic>
              <p:nvPicPr>
                <p:cNvPr id="86" name="Picture 6" descr="EtherNet/IP-Technologie | Endress+Hauser">
                  <a:extLst>
                    <a:ext uri="{FF2B5EF4-FFF2-40B4-BE49-F238E27FC236}">
                      <a16:creationId xmlns:a16="http://schemas.microsoft.com/office/drawing/2014/main" id="{2273E332-58DD-45DE-93EB-B361346DBC5B}"/>
                    </a:ext>
                  </a:extLst>
                </p:cNvPr>
                <p:cNvPicPr>
                  <a:picLocks noChangeAspect="1" noChangeArrowheads="1"/>
                </p:cNvPicPr>
                <p:nvPr/>
              </p:nvPicPr>
              <p:blipFill rotWithShape="1">
                <a:blip r:embed="rId10" cstate="print">
                  <a:extLst>
                    <a:ext uri="{28A0092B-C50C-407E-A947-70E740481C1C}">
                      <a14:useLocalDpi xmlns:a14="http://schemas.microsoft.com/office/drawing/2010/main"/>
                    </a:ext>
                  </a:extLst>
                </a:blip>
                <a:srcRect t="38317" b="37881"/>
                <a:stretch/>
              </p:blipFill>
              <p:spPr bwMode="auto">
                <a:xfrm>
                  <a:off x="4507658" y="4005964"/>
                  <a:ext cx="665479" cy="105595"/>
                </a:xfrm>
                <a:prstGeom prst="rect">
                  <a:avLst/>
                </a:prstGeom>
                <a:noFill/>
                <a:extLst>
                  <a:ext uri="{909E8E84-426E-40DD-AFC4-6F175D3DCCD1}">
                    <a14:hiddenFill xmlns:a14="http://schemas.microsoft.com/office/drawing/2010/main">
                      <a:solidFill>
                        <a:srgbClr val="FFFFFF"/>
                      </a:solidFill>
                    </a14:hiddenFill>
                  </a:ext>
                </a:extLst>
              </p:spPr>
            </p:pic>
          </p:grpSp>
        </p:grpSp>
        <p:pic>
          <p:nvPicPr>
            <p:cNvPr id="77" name="Picture 4">
              <a:extLst>
                <a:ext uri="{FF2B5EF4-FFF2-40B4-BE49-F238E27FC236}">
                  <a16:creationId xmlns:a16="http://schemas.microsoft.com/office/drawing/2014/main" id="{4DEACB90-472F-4C3F-8DF4-855BCC0837E2}"/>
                </a:ext>
              </a:extLst>
            </p:cNvPr>
            <p:cNvPicPr>
              <a:picLocks noChangeAspect="1" noChangeArrowheads="1"/>
            </p:cNvPicPr>
            <p:nvPr/>
          </p:nvPicPr>
          <p:blipFill>
            <a:blip r:embed="rId13" cstate="print">
              <a:extLst>
                <a:ext uri="{BEBA8EAE-BF5A-486C-A8C5-ECC9F3942E4B}">
                  <a14:imgProps xmlns:a14="http://schemas.microsoft.com/office/drawing/2010/main">
                    <a14:imgLayer r:embed="rId14">
                      <a14:imgEffect>
                        <a14:backgroundRemoval t="2762" b="98952" l="3788" r="95758">
                          <a14:foregroundMark x1="17576" y1="9143" x2="22424" y2="26571"/>
                          <a14:foregroundMark x1="22424" y1="26571" x2="12273" y2="49429"/>
                          <a14:foregroundMark x1="12273" y1="49429" x2="28636" y2="56286"/>
                          <a14:foregroundMark x1="28636" y1="56286" x2="36667" y2="56190"/>
                          <a14:foregroundMark x1="67273" y1="58667" x2="89848" y2="18381"/>
                          <a14:foregroundMark x1="89848" y1="18381" x2="89848" y2="16571"/>
                          <a14:foregroundMark x1="88030" y1="6095" x2="38788" y2="6476"/>
                          <a14:foregroundMark x1="38788" y1="6476" x2="38788" y2="6476"/>
                          <a14:foregroundMark x1="7121" y1="5524" x2="65758" y2="21905"/>
                          <a14:foregroundMark x1="4091" y1="6476" x2="12576" y2="39714"/>
                          <a14:foregroundMark x1="12576" y1="39714" x2="4394" y2="47810"/>
                          <a14:foregroundMark x1="4394" y1="47810" x2="3939" y2="48952"/>
                          <a14:foregroundMark x1="10758" y1="56571" x2="18182" y2="96095"/>
                          <a14:foregroundMark x1="84848" y1="92952" x2="90303" y2="84286"/>
                          <a14:foregroundMark x1="90303" y1="84286" x2="88636" y2="48381"/>
                          <a14:foregroundMark x1="95909" y1="42952" x2="95000" y2="10095"/>
                          <a14:foregroundMark x1="68182" y1="2762" x2="21970" y2="4476"/>
                          <a14:foregroundMark x1="22424" y1="98952" x2="16515" y2="98095"/>
                          <a14:foregroundMark x1="77121" y1="96476" x2="88182" y2="92190"/>
                          <a14:foregroundMark x1="88182" y1="92190" x2="89545" y2="91048"/>
                          <a14:foregroundMark x1="74545" y1="96667" x2="74545" y2="96667"/>
                          <a14:foregroundMark x1="73485" y1="86190" x2="73485" y2="86190"/>
                          <a14:foregroundMark x1="59545" y1="62190" x2="72879" y2="60857"/>
                          <a14:foregroundMark x1="72879" y1="60857" x2="73182" y2="60762"/>
                          <a14:foregroundMark x1="71212" y1="61810" x2="59697" y2="62286"/>
                          <a14:foregroundMark x1="59697" y1="62286" x2="57879" y2="61619"/>
                          <a14:foregroundMark x1="56667" y1="61619" x2="58636" y2="62095"/>
                          <a14:foregroundMark x1="55758" y1="61429" x2="55758" y2="61429"/>
                          <a14:foregroundMark x1="73636" y1="61714" x2="69242" y2="61810"/>
                          <a14:foregroundMark x1="42727" y1="58571" x2="30455" y2="60476"/>
                          <a14:foregroundMark x1="30455" y1="60476" x2="23788" y2="60286"/>
                          <a14:foregroundMark x1="37424" y1="60000" x2="41515" y2="59238"/>
                          <a14:foregroundMark x1="5909" y1="93238" x2="5909" y2="93238"/>
                          <a14:foregroundMark x1="7121" y1="93905" x2="14394" y2="97905"/>
                          <a14:foregroundMark x1="9394" y1="95524" x2="9394" y2="95524"/>
                          <a14:foregroundMark x1="11061" y1="96476" x2="11061" y2="96476"/>
                          <a14:foregroundMark x1="13636" y1="97905" x2="13636" y2="97905"/>
                          <a14:foregroundMark x1="72273" y1="96190" x2="71667" y2="95619"/>
                          <a14:foregroundMark x1="75909" y1="97143" x2="82424" y2="96762"/>
                          <a14:foregroundMark x1="84242" y1="96571" x2="84242" y2="96571"/>
                          <a14:foregroundMark x1="87121" y1="95048" x2="87121" y2="95048"/>
                          <a14:foregroundMark x1="83939" y1="96952" x2="83939" y2="96952"/>
                          <a14:foregroundMark x1="83333" y1="97143" x2="81818" y2="97238"/>
                          <a14:backgroundMark x1="73485" y1="95" x2="73485" y2="95"/>
                          <a14:backgroundMark x1="75455" y1="95" x2="75455" y2="95"/>
                          <a14:backgroundMark x1="77424" y1="95" x2="77424" y2="95"/>
                        </a14:backgroundRemoval>
                      </a14:imgEffect>
                    </a14:imgLayer>
                  </a14:imgProps>
                </a:ext>
                <a:ext uri="{28A0092B-C50C-407E-A947-70E740481C1C}">
                  <a14:useLocalDpi xmlns:a14="http://schemas.microsoft.com/office/drawing/2010/main"/>
                </a:ext>
              </a:extLst>
            </a:blip>
            <a:srcRect/>
            <a:stretch>
              <a:fillRect/>
            </a:stretch>
          </p:blipFill>
          <p:spPr bwMode="auto">
            <a:xfrm>
              <a:off x="5233158" y="4776466"/>
              <a:ext cx="544803" cy="866869"/>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78" name="Picture 12">
              <a:extLst>
                <a:ext uri="{FF2B5EF4-FFF2-40B4-BE49-F238E27FC236}">
                  <a16:creationId xmlns:a16="http://schemas.microsoft.com/office/drawing/2014/main" id="{0BDBDD22-0309-4963-BB3B-38F3CB5DCB93}"/>
                </a:ext>
              </a:extLst>
            </p:cNvPr>
            <p:cNvPicPr>
              <a:picLocks noChangeAspect="1" noChangeArrowheads="1"/>
            </p:cNvPicPr>
            <p:nvPr/>
          </p:nvPicPr>
          <p:blipFill rotWithShape="1">
            <a:blip r:embed="rId19" cstate="print">
              <a:extLst>
                <a:ext uri="{28A0092B-C50C-407E-A947-70E740481C1C}">
                  <a14:useLocalDpi xmlns:a14="http://schemas.microsoft.com/office/drawing/2010/main"/>
                </a:ext>
              </a:extLst>
            </a:blip>
            <a:srcRect l="11078" t="18132" r="11726" b="22955"/>
            <a:stretch/>
          </p:blipFill>
          <p:spPr bwMode="auto">
            <a:xfrm>
              <a:off x="9135205" y="4776466"/>
              <a:ext cx="783381" cy="597839"/>
            </a:xfrm>
            <a:prstGeom prst="rect">
              <a:avLst/>
            </a:prstGeom>
            <a:noFill/>
            <a:extLst>
              <a:ext uri="{909E8E84-426E-40DD-AFC4-6F175D3DCCD1}">
                <a14:hiddenFill xmlns:a14="http://schemas.microsoft.com/office/drawing/2010/main">
                  <a:solidFill>
                    <a:srgbClr val="FFFFFF"/>
                  </a:solidFill>
                </a14:hiddenFill>
              </a:ext>
            </a:extLst>
          </p:spPr>
        </p:pic>
        <p:sp>
          <p:nvSpPr>
            <p:cNvPr id="79" name="Textfeld 78">
              <a:extLst>
                <a:ext uri="{FF2B5EF4-FFF2-40B4-BE49-F238E27FC236}">
                  <a16:creationId xmlns:a16="http://schemas.microsoft.com/office/drawing/2014/main" id="{6EE73FC9-2C24-4CD9-8A7B-8E70EDDA94E3}"/>
                </a:ext>
              </a:extLst>
            </p:cNvPr>
            <p:cNvSpPr txBox="1"/>
            <p:nvPr/>
          </p:nvSpPr>
          <p:spPr>
            <a:xfrm>
              <a:off x="8562701" y="4389726"/>
              <a:ext cx="2251710" cy="646331"/>
            </a:xfrm>
            <a:prstGeom prst="rect">
              <a:avLst/>
            </a:prstGeom>
            <a:noFill/>
          </p:spPr>
          <p:txBody>
            <a:bodyPr wrap="square">
              <a:spAutoFit/>
            </a:bodyPr>
            <a:lstStyle/>
            <a:p>
              <a:pPr algn="r"/>
              <a:r>
                <a:rPr lang="de-DE" b="1" dirty="0">
                  <a:solidFill>
                    <a:schemeClr val="tx2"/>
                  </a:solidFill>
                  <a:latin typeface="Fago Pro" panose="02000506040000020004" pitchFamily="50" charset="0"/>
                </a:rPr>
                <a:t>Weiss CRG 200-085</a:t>
              </a:r>
            </a:p>
            <a:p>
              <a:pPr algn="r"/>
              <a:r>
                <a:rPr lang="de-DE" b="1" dirty="0">
                  <a:solidFill>
                    <a:schemeClr val="bg2"/>
                  </a:solidFill>
                  <a:latin typeface="Fago Pro" panose="02000506040000020004" pitchFamily="50" charset="0"/>
                </a:rPr>
                <a:t>3.738€</a:t>
              </a:r>
              <a:endParaRPr lang="en-US" dirty="0"/>
            </a:p>
          </p:txBody>
        </p:sp>
        <p:pic>
          <p:nvPicPr>
            <p:cNvPr id="80" name="Picture 6" descr="Überblick: Was ist IO-Link? - WIKA-Blog">
              <a:extLst>
                <a:ext uri="{FF2B5EF4-FFF2-40B4-BE49-F238E27FC236}">
                  <a16:creationId xmlns:a16="http://schemas.microsoft.com/office/drawing/2014/main" id="{CF86EF0A-5D27-4957-B019-160E9BEE0E9B}"/>
                </a:ext>
              </a:extLst>
            </p:cNvPr>
            <p:cNvPicPr>
              <a:picLocks noChangeAspect="1" noChangeArrowheads="1"/>
            </p:cNvPicPr>
            <p:nvPr/>
          </p:nvPicPr>
          <p:blipFill rotWithShape="1">
            <a:blip r:embed="rId6" cstate="print">
              <a:extLst>
                <a:ext uri="{28A0092B-C50C-407E-A947-70E740481C1C}">
                  <a14:useLocalDpi xmlns:a14="http://schemas.microsoft.com/office/drawing/2010/main"/>
                </a:ext>
              </a:extLst>
            </a:blip>
            <a:srcRect l="11737" t="34998" r="13087" b="34673"/>
            <a:stretch/>
          </p:blipFill>
          <p:spPr bwMode="auto">
            <a:xfrm>
              <a:off x="9144155" y="4170703"/>
              <a:ext cx="965886" cy="219023"/>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grpSp>
      <p:sp>
        <p:nvSpPr>
          <p:cNvPr id="100" name="Textfeld 99">
            <a:extLst>
              <a:ext uri="{FF2B5EF4-FFF2-40B4-BE49-F238E27FC236}">
                <a16:creationId xmlns:a16="http://schemas.microsoft.com/office/drawing/2014/main" id="{CCF97BA7-D2B7-42D2-8E8D-22F2D01D3A23}"/>
              </a:ext>
            </a:extLst>
          </p:cNvPr>
          <p:cNvSpPr txBox="1"/>
          <p:nvPr/>
        </p:nvSpPr>
        <p:spPr>
          <a:xfrm rot="16200000">
            <a:off x="284373" y="4997778"/>
            <a:ext cx="914400" cy="609861"/>
          </a:xfrm>
          <a:prstGeom prst="rect">
            <a:avLst/>
          </a:prstGeom>
          <a:noFill/>
        </p:spPr>
        <p:txBody>
          <a:bodyPr wrap="none" lIns="0" tIns="0" rIns="0" bIns="0" rtlCol="0">
            <a:noAutofit/>
          </a:bodyPr>
          <a:lstStyle/>
          <a:p>
            <a:pPr marR="0" algn="ctr" defTabSz="914400" rtl="0" eaLnBrk="1" fontAlgn="auto" latinLnBrk="0" hangingPunct="1">
              <a:lnSpc>
                <a:spcPct val="90000"/>
              </a:lnSpc>
              <a:spcBef>
                <a:spcPts val="300"/>
              </a:spcBef>
              <a:spcAft>
                <a:spcPts val="0"/>
              </a:spcAft>
              <a:buClr>
                <a:srgbClr val="009EE0"/>
              </a:buClr>
              <a:buSzTx/>
              <a:tabLst/>
            </a:pPr>
            <a:r>
              <a:rPr kumimoji="0" lang="de-DE" sz="4400" b="1" u="none" strike="noStrike" kern="1200" cap="none" spc="0" normalizeH="0" baseline="0" noProof="0" dirty="0">
                <a:ln>
                  <a:noFill/>
                </a:ln>
                <a:solidFill>
                  <a:srgbClr val="003D6A"/>
                </a:solidFill>
                <a:effectLst/>
                <a:uLnTx/>
                <a:uFillTx/>
                <a:ea typeface="+mn-ea"/>
                <a:cs typeface="+mn-cs"/>
              </a:rPr>
              <a:t>EGK</a:t>
            </a:r>
          </a:p>
        </p:txBody>
      </p:sp>
      <p:sp>
        <p:nvSpPr>
          <p:cNvPr id="101" name="Textfeld 100">
            <a:extLst>
              <a:ext uri="{FF2B5EF4-FFF2-40B4-BE49-F238E27FC236}">
                <a16:creationId xmlns:a16="http://schemas.microsoft.com/office/drawing/2014/main" id="{5E7D5259-FA4F-4158-AFC8-17EF4798F8F9}"/>
              </a:ext>
            </a:extLst>
          </p:cNvPr>
          <p:cNvSpPr txBox="1"/>
          <p:nvPr/>
        </p:nvSpPr>
        <p:spPr>
          <a:xfrm rot="16200000">
            <a:off x="284372" y="2093217"/>
            <a:ext cx="914400" cy="609861"/>
          </a:xfrm>
          <a:prstGeom prst="rect">
            <a:avLst/>
          </a:prstGeom>
          <a:noFill/>
        </p:spPr>
        <p:txBody>
          <a:bodyPr wrap="none" lIns="0" tIns="0" rIns="0" bIns="0" rtlCol="0">
            <a:noAutofit/>
          </a:bodyPr>
          <a:lstStyle/>
          <a:p>
            <a:pPr marR="0" algn="ctr" defTabSz="914400" rtl="0" eaLnBrk="1" fontAlgn="auto" latinLnBrk="0" hangingPunct="1">
              <a:lnSpc>
                <a:spcPct val="90000"/>
              </a:lnSpc>
              <a:spcBef>
                <a:spcPts val="300"/>
              </a:spcBef>
              <a:spcAft>
                <a:spcPts val="0"/>
              </a:spcAft>
              <a:buClr>
                <a:srgbClr val="009EE0"/>
              </a:buClr>
              <a:buSzTx/>
              <a:tabLst/>
            </a:pPr>
            <a:r>
              <a:rPr kumimoji="0" lang="de-DE" sz="4400" b="1" u="none" strike="noStrike" kern="1200" cap="none" spc="0" normalizeH="0" baseline="0" noProof="0" dirty="0">
                <a:ln>
                  <a:noFill/>
                </a:ln>
                <a:solidFill>
                  <a:srgbClr val="003D6A"/>
                </a:solidFill>
                <a:effectLst/>
                <a:uLnTx/>
                <a:uFillTx/>
                <a:ea typeface="+mn-ea"/>
                <a:cs typeface="+mn-cs"/>
              </a:rPr>
              <a:t>EGU</a:t>
            </a:r>
          </a:p>
        </p:txBody>
      </p:sp>
      <p:sp>
        <p:nvSpPr>
          <p:cNvPr id="61" name="Titel 15">
            <a:extLst>
              <a:ext uri="{FF2B5EF4-FFF2-40B4-BE49-F238E27FC236}">
                <a16:creationId xmlns:a16="http://schemas.microsoft.com/office/drawing/2014/main" id="{8E8E0DAD-5F6E-485F-918A-4B102C73D618}"/>
              </a:ext>
            </a:extLst>
          </p:cNvPr>
          <p:cNvSpPr txBox="1">
            <a:spLocks/>
          </p:cNvSpPr>
          <p:nvPr/>
        </p:nvSpPr>
        <p:spPr>
          <a:xfrm>
            <a:off x="795308" y="6523657"/>
            <a:ext cx="8996816" cy="1020318"/>
          </a:xfrm>
          <a:prstGeom prst="rect">
            <a:avLst/>
          </a:prstGeom>
        </p:spPr>
        <p:txBody>
          <a:bodyPr vert="horz" lIns="0" tIns="0" rIns="0" bIns="0" rtlCol="0" anchor="t" anchorCtr="0">
            <a:noAutofit/>
          </a:bodyPr>
          <a:lstStyle>
            <a:lvl1pPr algn="l" defTabSz="914400" rtl="0" eaLnBrk="1" latinLnBrk="0" hangingPunct="1">
              <a:lnSpc>
                <a:spcPct val="90000"/>
              </a:lnSpc>
              <a:spcBef>
                <a:spcPct val="0"/>
              </a:spcBef>
              <a:buNone/>
              <a:defRPr sz="3600" b="1" kern="1200">
                <a:solidFill>
                  <a:schemeClr val="tx2"/>
                </a:solidFill>
                <a:latin typeface="Fago Pro" panose="02000506040000020004" pitchFamily="50" charset="0"/>
                <a:ea typeface="+mj-ea"/>
                <a:cs typeface="+mj-cs"/>
              </a:defRPr>
            </a:lvl1pPr>
          </a:lstStyle>
          <a:p>
            <a:r>
              <a:rPr lang="de-DE" sz="1400" b="0" i="1" dirty="0" err="1"/>
              <a:t>Comparison</a:t>
            </a:r>
            <a:r>
              <a:rPr lang="de-DE" sz="1400" b="0" i="1" dirty="0"/>
              <a:t> </a:t>
            </a:r>
            <a:r>
              <a:rPr lang="de-DE" sz="1400" b="0" i="1" dirty="0" err="1"/>
              <a:t>based</a:t>
            </a:r>
            <a:r>
              <a:rPr lang="de-DE" sz="1400" b="0" i="1" dirty="0"/>
              <a:t> on </a:t>
            </a:r>
            <a:r>
              <a:rPr lang="de-DE" sz="1400" b="0" i="1" dirty="0" err="1"/>
              <a:t>german</a:t>
            </a:r>
            <a:r>
              <a:rPr lang="de-DE" sz="1400" b="0" i="1" dirty="0"/>
              <a:t> </a:t>
            </a:r>
            <a:r>
              <a:rPr lang="de-DE" sz="1400" b="0" i="1" dirty="0" err="1"/>
              <a:t>list</a:t>
            </a:r>
            <a:r>
              <a:rPr lang="de-DE" sz="1400" b="0" i="1" dirty="0"/>
              <a:t> </a:t>
            </a:r>
            <a:r>
              <a:rPr lang="de-DE" sz="1400" b="0" i="1" dirty="0" err="1"/>
              <a:t>prices</a:t>
            </a:r>
            <a:endParaRPr lang="de-DE" sz="1400" b="0" i="1" dirty="0"/>
          </a:p>
        </p:txBody>
      </p:sp>
      <p:grpSp>
        <p:nvGrpSpPr>
          <p:cNvPr id="62" name="Gruppieren 61">
            <a:extLst>
              <a:ext uri="{FF2B5EF4-FFF2-40B4-BE49-F238E27FC236}">
                <a16:creationId xmlns:a16="http://schemas.microsoft.com/office/drawing/2014/main" id="{98F58EA0-A1C2-4BD8-97A0-EBE7FD0CC2BF}"/>
              </a:ext>
            </a:extLst>
          </p:cNvPr>
          <p:cNvGrpSpPr/>
          <p:nvPr/>
        </p:nvGrpSpPr>
        <p:grpSpPr>
          <a:xfrm>
            <a:off x="3383131" y="2526332"/>
            <a:ext cx="669128" cy="200582"/>
            <a:chOff x="8427245" y="3133725"/>
            <a:chExt cx="669128" cy="200582"/>
          </a:xfrm>
        </p:grpSpPr>
        <p:sp>
          <p:nvSpPr>
            <p:cNvPr id="63" name="Rechteck 62">
              <a:extLst>
                <a:ext uri="{FF2B5EF4-FFF2-40B4-BE49-F238E27FC236}">
                  <a16:creationId xmlns:a16="http://schemas.microsoft.com/office/drawing/2014/main" id="{41E7ED02-31B6-434C-85B8-1EC09D602305}"/>
                </a:ext>
              </a:extLst>
            </p:cNvPr>
            <p:cNvSpPr/>
            <p:nvPr/>
          </p:nvSpPr>
          <p:spPr>
            <a:xfrm>
              <a:off x="8427245" y="3133725"/>
              <a:ext cx="483370" cy="200579"/>
            </a:xfrm>
            <a:prstGeom prst="rect">
              <a:avLst/>
            </a:prstGeom>
            <a:solidFill>
              <a:srgbClr val="BCC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de-DE" sz="1400" dirty="0"/>
                <a:t>USP</a:t>
              </a:r>
              <a:endParaRPr lang="en-US" sz="1400" dirty="0"/>
            </a:p>
          </p:txBody>
        </p:sp>
        <p:sp>
          <p:nvSpPr>
            <p:cNvPr id="64" name="Gleichschenkliges Dreieck 63">
              <a:extLst>
                <a:ext uri="{FF2B5EF4-FFF2-40B4-BE49-F238E27FC236}">
                  <a16:creationId xmlns:a16="http://schemas.microsoft.com/office/drawing/2014/main" id="{50B8B6D8-BA09-49E9-8FBC-C0F633D9669D}"/>
                </a:ext>
              </a:extLst>
            </p:cNvPr>
            <p:cNvSpPr/>
            <p:nvPr/>
          </p:nvSpPr>
          <p:spPr>
            <a:xfrm rot="5400000">
              <a:off x="8903215" y="3141148"/>
              <a:ext cx="200580" cy="185737"/>
            </a:xfrm>
            <a:prstGeom prst="triangle">
              <a:avLst>
                <a:gd name="adj" fmla="val 0"/>
              </a:avLst>
            </a:prstGeom>
            <a:solidFill>
              <a:srgbClr val="BCC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5" name="Gruppieren 64">
            <a:extLst>
              <a:ext uri="{FF2B5EF4-FFF2-40B4-BE49-F238E27FC236}">
                <a16:creationId xmlns:a16="http://schemas.microsoft.com/office/drawing/2014/main" id="{6773DA82-E77A-4566-9326-FF9BF92DFCED}"/>
              </a:ext>
            </a:extLst>
          </p:cNvPr>
          <p:cNvGrpSpPr/>
          <p:nvPr/>
        </p:nvGrpSpPr>
        <p:grpSpPr>
          <a:xfrm>
            <a:off x="3155400" y="5355378"/>
            <a:ext cx="669128" cy="200582"/>
            <a:chOff x="8427245" y="3133725"/>
            <a:chExt cx="669128" cy="200582"/>
          </a:xfrm>
        </p:grpSpPr>
        <p:sp>
          <p:nvSpPr>
            <p:cNvPr id="66" name="Rechteck 65">
              <a:extLst>
                <a:ext uri="{FF2B5EF4-FFF2-40B4-BE49-F238E27FC236}">
                  <a16:creationId xmlns:a16="http://schemas.microsoft.com/office/drawing/2014/main" id="{055B52CB-54C9-4353-AE3F-F4F523EF07EC}"/>
                </a:ext>
              </a:extLst>
            </p:cNvPr>
            <p:cNvSpPr/>
            <p:nvPr/>
          </p:nvSpPr>
          <p:spPr>
            <a:xfrm>
              <a:off x="8427245" y="3133725"/>
              <a:ext cx="483370" cy="200579"/>
            </a:xfrm>
            <a:prstGeom prst="rect">
              <a:avLst/>
            </a:prstGeom>
            <a:solidFill>
              <a:srgbClr val="BCC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de-DE" sz="1400" dirty="0"/>
                <a:t>USP</a:t>
              </a:r>
              <a:endParaRPr lang="en-US" sz="1400" dirty="0"/>
            </a:p>
          </p:txBody>
        </p:sp>
        <p:sp>
          <p:nvSpPr>
            <p:cNvPr id="67" name="Gleichschenkliges Dreieck 66">
              <a:extLst>
                <a:ext uri="{FF2B5EF4-FFF2-40B4-BE49-F238E27FC236}">
                  <a16:creationId xmlns:a16="http://schemas.microsoft.com/office/drawing/2014/main" id="{FFCE4655-33EB-472D-886C-6BC7829A6C93}"/>
                </a:ext>
              </a:extLst>
            </p:cNvPr>
            <p:cNvSpPr/>
            <p:nvPr/>
          </p:nvSpPr>
          <p:spPr>
            <a:xfrm rot="5400000">
              <a:off x="8903215" y="3141148"/>
              <a:ext cx="200580" cy="185737"/>
            </a:xfrm>
            <a:prstGeom prst="triangle">
              <a:avLst>
                <a:gd name="adj" fmla="val 0"/>
              </a:avLst>
            </a:prstGeom>
            <a:solidFill>
              <a:srgbClr val="BCC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6909662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 name="Rechteck 269">
            <a:extLst>
              <a:ext uri="{FF2B5EF4-FFF2-40B4-BE49-F238E27FC236}">
                <a16:creationId xmlns:a16="http://schemas.microsoft.com/office/drawing/2014/main" id="{8EEF1A16-99F4-4A48-B231-7C25E163D9F9}"/>
              </a:ext>
            </a:extLst>
          </p:cNvPr>
          <p:cNvSpPr/>
          <p:nvPr/>
        </p:nvSpPr>
        <p:spPr>
          <a:xfrm>
            <a:off x="5653851" y="1081970"/>
            <a:ext cx="1507475" cy="56733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Fago Pro" panose="02000506040000020004" pitchFamily="50" charset="0"/>
            </a:endParaRPr>
          </a:p>
        </p:txBody>
      </p:sp>
      <p:sp>
        <p:nvSpPr>
          <p:cNvPr id="2" name="Titel 1">
            <a:extLst>
              <a:ext uri="{FF2B5EF4-FFF2-40B4-BE49-F238E27FC236}">
                <a16:creationId xmlns:a16="http://schemas.microsoft.com/office/drawing/2014/main" id="{1F75A998-A7E1-4261-A85C-F9552D170CFF}"/>
              </a:ext>
            </a:extLst>
          </p:cNvPr>
          <p:cNvSpPr>
            <a:spLocks noGrp="1"/>
          </p:cNvSpPr>
          <p:nvPr>
            <p:ph type="title"/>
          </p:nvPr>
        </p:nvSpPr>
        <p:spPr/>
        <p:txBody>
          <a:bodyPr/>
          <a:lstStyle/>
          <a:p>
            <a:r>
              <a:rPr lang="de-DE" dirty="0"/>
              <a:t>Timeline</a:t>
            </a:r>
            <a:endParaRPr lang="en-US" dirty="0"/>
          </a:p>
        </p:txBody>
      </p:sp>
      <p:sp>
        <p:nvSpPr>
          <p:cNvPr id="3" name="Foliennummernplatzhalter 2">
            <a:extLst>
              <a:ext uri="{FF2B5EF4-FFF2-40B4-BE49-F238E27FC236}">
                <a16:creationId xmlns:a16="http://schemas.microsoft.com/office/drawing/2014/main" id="{D7422CBC-12A3-4CFD-8E6C-5641775B6559}"/>
              </a:ext>
            </a:extLst>
          </p:cNvPr>
          <p:cNvSpPr>
            <a:spLocks noGrp="1"/>
          </p:cNvSpPr>
          <p:nvPr>
            <p:ph type="sldNum" sz="quarter" idx="10"/>
          </p:nvPr>
        </p:nvSpPr>
        <p:spPr/>
        <p:txBody>
          <a:bodyPr/>
          <a:lstStyle/>
          <a:p>
            <a:fld id="{73F7D4EC-FAF2-48D2-B8E5-457915FC50F3}" type="slidenum">
              <a:rPr lang="de-DE" smtClean="0"/>
              <a:pPr/>
              <a:t>41</a:t>
            </a:fld>
            <a:endParaRPr lang="de-DE" dirty="0"/>
          </a:p>
        </p:txBody>
      </p:sp>
      <p:sp>
        <p:nvSpPr>
          <p:cNvPr id="4" name="Textplatzhalter 3">
            <a:extLst>
              <a:ext uri="{FF2B5EF4-FFF2-40B4-BE49-F238E27FC236}">
                <a16:creationId xmlns:a16="http://schemas.microsoft.com/office/drawing/2014/main" id="{2B6D2876-84B6-44A3-9A21-6AD32A142CB6}"/>
              </a:ext>
            </a:extLst>
          </p:cNvPr>
          <p:cNvSpPr>
            <a:spLocks noGrp="1"/>
          </p:cNvSpPr>
          <p:nvPr>
            <p:ph type="body" sz="quarter" idx="11"/>
          </p:nvPr>
        </p:nvSpPr>
        <p:spPr/>
        <p:txBody>
          <a:bodyPr/>
          <a:lstStyle/>
          <a:p>
            <a:r>
              <a:rPr lang="de-DE" dirty="0"/>
              <a:t>Product Training EGU &amp; EGK</a:t>
            </a:r>
            <a:endParaRPr lang="en-US" dirty="0"/>
          </a:p>
        </p:txBody>
      </p:sp>
      <p:grpSp>
        <p:nvGrpSpPr>
          <p:cNvPr id="196" name="Gruppieren 195">
            <a:extLst>
              <a:ext uri="{FF2B5EF4-FFF2-40B4-BE49-F238E27FC236}">
                <a16:creationId xmlns:a16="http://schemas.microsoft.com/office/drawing/2014/main" id="{27763A50-B68A-408B-A239-34E1F16A24D6}"/>
              </a:ext>
            </a:extLst>
          </p:cNvPr>
          <p:cNvGrpSpPr/>
          <p:nvPr/>
        </p:nvGrpSpPr>
        <p:grpSpPr>
          <a:xfrm>
            <a:off x="953939" y="2781230"/>
            <a:ext cx="2072686" cy="2888399"/>
            <a:chOff x="-156302" y="1985424"/>
            <a:chExt cx="1554514" cy="2166300"/>
          </a:xfrm>
        </p:grpSpPr>
        <p:cxnSp>
          <p:nvCxnSpPr>
            <p:cNvPr id="197" name="Gerader Verbinder 196">
              <a:extLst>
                <a:ext uri="{FF2B5EF4-FFF2-40B4-BE49-F238E27FC236}">
                  <a16:creationId xmlns:a16="http://schemas.microsoft.com/office/drawing/2014/main" id="{C22128C0-B9E7-4D58-803F-9357A635B9E9}"/>
                </a:ext>
              </a:extLst>
            </p:cNvPr>
            <p:cNvCxnSpPr>
              <a:cxnSpLocks/>
            </p:cNvCxnSpPr>
            <p:nvPr/>
          </p:nvCxnSpPr>
          <p:spPr>
            <a:xfrm flipH="1" flipV="1">
              <a:off x="1208875" y="2338108"/>
              <a:ext cx="2214" cy="1759618"/>
            </a:xfrm>
            <a:prstGeom prst="line">
              <a:avLst/>
            </a:prstGeom>
            <a:ln>
              <a:solidFill>
                <a:srgbClr val="003D6A"/>
              </a:solidFill>
            </a:ln>
            <a:effectLst/>
          </p:spPr>
          <p:style>
            <a:lnRef idx="2">
              <a:schemeClr val="accent1"/>
            </a:lnRef>
            <a:fillRef idx="0">
              <a:schemeClr val="accent1"/>
            </a:fillRef>
            <a:effectRef idx="1">
              <a:schemeClr val="accent1"/>
            </a:effectRef>
            <a:fontRef idx="minor">
              <a:schemeClr val="tx1"/>
            </a:fontRef>
          </p:style>
        </p:cxnSp>
        <p:sp>
          <p:nvSpPr>
            <p:cNvPr id="198" name="Ellipse 197">
              <a:extLst>
                <a:ext uri="{FF2B5EF4-FFF2-40B4-BE49-F238E27FC236}">
                  <a16:creationId xmlns:a16="http://schemas.microsoft.com/office/drawing/2014/main" id="{3EB0E051-8032-4F12-BDB4-C31019C89941}"/>
                </a:ext>
              </a:extLst>
            </p:cNvPr>
            <p:cNvSpPr/>
            <p:nvPr/>
          </p:nvSpPr>
          <p:spPr>
            <a:xfrm>
              <a:off x="1156447" y="4043724"/>
              <a:ext cx="108000" cy="108000"/>
            </a:xfrm>
            <a:prstGeom prst="ellipse">
              <a:avLst/>
            </a:prstGeom>
            <a:solidFill>
              <a:srgbClr val="003D6A"/>
            </a:solidFill>
            <a:ln>
              <a:solidFill>
                <a:srgbClr val="003D6A"/>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sz="2400" dirty="0"/>
            </a:p>
          </p:txBody>
        </p:sp>
        <p:pic>
          <p:nvPicPr>
            <p:cNvPr id="199" name="Grafik 198" descr="Marketing mit einfarbiger Füllung">
              <a:extLst>
                <a:ext uri="{FF2B5EF4-FFF2-40B4-BE49-F238E27FC236}">
                  <a16:creationId xmlns:a16="http://schemas.microsoft.com/office/drawing/2014/main" id="{8EADA48A-E089-48B2-BAF2-30181EBDE2F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06887" y="2048828"/>
              <a:ext cx="291325" cy="291325"/>
            </a:xfrm>
            <a:prstGeom prst="rect">
              <a:avLst/>
            </a:prstGeom>
          </p:spPr>
        </p:pic>
        <p:sp>
          <p:nvSpPr>
            <p:cNvPr id="200" name="Textfeld 199">
              <a:extLst>
                <a:ext uri="{FF2B5EF4-FFF2-40B4-BE49-F238E27FC236}">
                  <a16:creationId xmlns:a16="http://schemas.microsoft.com/office/drawing/2014/main" id="{9673F181-5258-4820-8703-796ACDCAAEFA}"/>
                </a:ext>
              </a:extLst>
            </p:cNvPr>
            <p:cNvSpPr txBox="1"/>
            <p:nvPr/>
          </p:nvSpPr>
          <p:spPr>
            <a:xfrm>
              <a:off x="-156302" y="1985424"/>
              <a:ext cx="1336571" cy="438726"/>
            </a:xfrm>
            <a:prstGeom prst="rect">
              <a:avLst/>
            </a:prstGeom>
            <a:noFill/>
          </p:spPr>
          <p:txBody>
            <a:bodyPr wrap="square">
              <a:spAutoFit/>
            </a:bodyPr>
            <a:lstStyle/>
            <a:p>
              <a:pPr algn="r"/>
              <a:r>
                <a:rPr lang="de-DE" sz="1067" b="1" dirty="0">
                  <a:solidFill>
                    <a:srgbClr val="003D6A"/>
                  </a:solidFill>
                </a:rPr>
                <a:t>Hausen-on-Air</a:t>
              </a:r>
              <a:br>
                <a:rPr lang="de-DE" sz="1067" dirty="0">
                  <a:solidFill>
                    <a:srgbClr val="003D6A"/>
                  </a:solidFill>
                </a:rPr>
              </a:br>
              <a:r>
                <a:rPr lang="de-DE" sz="1067" dirty="0">
                  <a:solidFill>
                    <a:srgbClr val="003D6A"/>
                  </a:solidFill>
                </a:rPr>
                <a:t>Training 2 EGU/EGK</a:t>
              </a:r>
              <a:br>
                <a:rPr lang="de-DE" sz="1067" dirty="0">
                  <a:solidFill>
                    <a:srgbClr val="003D6A"/>
                  </a:solidFill>
                </a:rPr>
              </a:br>
              <a:r>
                <a:rPr lang="de-DE" sz="1067" dirty="0">
                  <a:solidFill>
                    <a:srgbClr val="003D6A"/>
                  </a:solidFill>
                </a:rPr>
                <a:t>19.09.2022</a:t>
              </a:r>
            </a:p>
          </p:txBody>
        </p:sp>
      </p:grpSp>
      <p:grpSp>
        <p:nvGrpSpPr>
          <p:cNvPr id="201" name="Gruppieren 200">
            <a:extLst>
              <a:ext uri="{FF2B5EF4-FFF2-40B4-BE49-F238E27FC236}">
                <a16:creationId xmlns:a16="http://schemas.microsoft.com/office/drawing/2014/main" id="{C53AA8E2-05E6-44E5-9392-F04EDD1DB5EB}"/>
              </a:ext>
            </a:extLst>
          </p:cNvPr>
          <p:cNvGrpSpPr/>
          <p:nvPr/>
        </p:nvGrpSpPr>
        <p:grpSpPr>
          <a:xfrm>
            <a:off x="-462510" y="3503886"/>
            <a:ext cx="3109202" cy="2167838"/>
            <a:chOff x="5500900" y="2115954"/>
            <a:chExt cx="2331901" cy="1625879"/>
          </a:xfrm>
        </p:grpSpPr>
        <p:sp>
          <p:nvSpPr>
            <p:cNvPr id="202" name="Textfeld 201">
              <a:extLst>
                <a:ext uri="{FF2B5EF4-FFF2-40B4-BE49-F238E27FC236}">
                  <a16:creationId xmlns:a16="http://schemas.microsoft.com/office/drawing/2014/main" id="{EA7CF2BC-C8D5-4F01-B0C7-8F08B7351479}"/>
                </a:ext>
              </a:extLst>
            </p:cNvPr>
            <p:cNvSpPr txBox="1"/>
            <p:nvPr/>
          </p:nvSpPr>
          <p:spPr>
            <a:xfrm>
              <a:off x="5500900" y="2115954"/>
              <a:ext cx="2110908" cy="499945"/>
            </a:xfrm>
            <a:prstGeom prst="rect">
              <a:avLst/>
            </a:prstGeom>
            <a:noFill/>
            <a:effectLst/>
          </p:spPr>
          <p:txBody>
            <a:bodyPr wrap="square" rtlCol="0">
              <a:spAutoFit/>
            </a:bodyPr>
            <a:lstStyle/>
            <a:p>
              <a:pPr algn="r"/>
              <a:r>
                <a:rPr lang="de-DE" sz="933" b="1" dirty="0">
                  <a:solidFill>
                    <a:srgbClr val="003D6A"/>
                  </a:solidFill>
                </a:rPr>
                <a:t>Public presentation - IMTS Chicago</a:t>
              </a:r>
              <a:br>
                <a:rPr lang="de-DE" sz="933" b="1" dirty="0">
                  <a:solidFill>
                    <a:srgbClr val="003D6A"/>
                  </a:solidFill>
                </a:rPr>
              </a:br>
              <a:r>
                <a:rPr lang="de-DE" sz="933" dirty="0">
                  <a:solidFill>
                    <a:srgbClr val="003D6A"/>
                  </a:solidFill>
                </a:rPr>
                <a:t>September 12 - 17</a:t>
              </a:r>
              <a:br>
                <a:rPr lang="de-DE" sz="933" dirty="0">
                  <a:solidFill>
                    <a:srgbClr val="003D6A"/>
                  </a:solidFill>
                </a:rPr>
              </a:br>
              <a:r>
                <a:rPr lang="de-DE" sz="933" b="1" dirty="0">
                  <a:solidFill>
                    <a:srgbClr val="003D6A"/>
                  </a:solidFill>
                </a:rPr>
                <a:t>Public presentation - AMB Stuttgart</a:t>
              </a:r>
              <a:br>
                <a:rPr lang="de-DE" sz="933" dirty="0">
                  <a:solidFill>
                    <a:srgbClr val="003D6A"/>
                  </a:solidFill>
                </a:rPr>
              </a:br>
              <a:r>
                <a:rPr lang="de-DE" sz="933" dirty="0">
                  <a:solidFill>
                    <a:srgbClr val="003D6A"/>
                  </a:solidFill>
                </a:rPr>
                <a:t>September 13 - 17</a:t>
              </a:r>
            </a:p>
          </p:txBody>
        </p:sp>
        <p:pic>
          <p:nvPicPr>
            <p:cNvPr id="203" name="Grafik 202">
              <a:extLst>
                <a:ext uri="{FF2B5EF4-FFF2-40B4-BE49-F238E27FC236}">
                  <a16:creationId xmlns:a16="http://schemas.microsoft.com/office/drawing/2014/main" id="{3DE43303-5771-456F-87E5-C0D80A854820}"/>
                </a:ext>
              </a:extLst>
            </p:cNvPr>
            <p:cNvPicPr>
              <a:picLocks noChangeAspect="1"/>
            </p:cNvPicPr>
            <p:nvPr/>
          </p:nvPicPr>
          <p:blipFill>
            <a:blip r:embed="rId4"/>
            <a:stretch>
              <a:fillRect/>
            </a:stretch>
          </p:blipFill>
          <p:spPr>
            <a:xfrm>
              <a:off x="6498416" y="2490453"/>
              <a:ext cx="310856" cy="173362"/>
            </a:xfrm>
            <a:prstGeom prst="rect">
              <a:avLst/>
            </a:prstGeom>
          </p:spPr>
        </p:pic>
        <p:pic>
          <p:nvPicPr>
            <p:cNvPr id="204" name="Grafik 203" descr="Ziel">
              <a:extLst>
                <a:ext uri="{FF2B5EF4-FFF2-40B4-BE49-F238E27FC236}">
                  <a16:creationId xmlns:a16="http://schemas.microsoft.com/office/drawing/2014/main" id="{0E526672-7838-4B1F-A8B6-57781F9F30E8}"/>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579907" y="2137018"/>
              <a:ext cx="252894" cy="252894"/>
            </a:xfrm>
            <a:prstGeom prst="rect">
              <a:avLst/>
            </a:prstGeom>
          </p:spPr>
        </p:pic>
        <p:cxnSp>
          <p:nvCxnSpPr>
            <p:cNvPr id="205" name="Gerader Verbinder 204">
              <a:extLst>
                <a:ext uri="{FF2B5EF4-FFF2-40B4-BE49-F238E27FC236}">
                  <a16:creationId xmlns:a16="http://schemas.microsoft.com/office/drawing/2014/main" id="{F056C546-8351-40EA-82E4-C06CEFA264A5}"/>
                </a:ext>
              </a:extLst>
            </p:cNvPr>
            <p:cNvCxnSpPr>
              <a:cxnSpLocks/>
              <a:endCxn id="204" idx="2"/>
            </p:cNvCxnSpPr>
            <p:nvPr/>
          </p:nvCxnSpPr>
          <p:spPr>
            <a:xfrm flipV="1">
              <a:off x="7704526" y="2389912"/>
              <a:ext cx="1828" cy="1279979"/>
            </a:xfrm>
            <a:prstGeom prst="line">
              <a:avLst/>
            </a:prstGeom>
            <a:ln>
              <a:solidFill>
                <a:srgbClr val="003D6A"/>
              </a:solidFill>
            </a:ln>
            <a:effectLst/>
          </p:spPr>
          <p:style>
            <a:lnRef idx="2">
              <a:schemeClr val="accent1"/>
            </a:lnRef>
            <a:fillRef idx="0">
              <a:schemeClr val="accent1"/>
            </a:fillRef>
            <a:effectRef idx="1">
              <a:schemeClr val="accent1"/>
            </a:effectRef>
            <a:fontRef idx="minor">
              <a:schemeClr val="tx1"/>
            </a:fontRef>
          </p:style>
        </p:cxnSp>
        <p:sp>
          <p:nvSpPr>
            <p:cNvPr id="206" name="Ellipse 205">
              <a:extLst>
                <a:ext uri="{FF2B5EF4-FFF2-40B4-BE49-F238E27FC236}">
                  <a16:creationId xmlns:a16="http://schemas.microsoft.com/office/drawing/2014/main" id="{DE95C294-E197-4B11-AC84-F8C4A91CF6E1}"/>
                </a:ext>
              </a:extLst>
            </p:cNvPr>
            <p:cNvSpPr/>
            <p:nvPr/>
          </p:nvSpPr>
          <p:spPr>
            <a:xfrm>
              <a:off x="7649194" y="3633833"/>
              <a:ext cx="108000" cy="108000"/>
            </a:xfrm>
            <a:prstGeom prst="ellipse">
              <a:avLst/>
            </a:prstGeom>
            <a:solidFill>
              <a:srgbClr val="003D6A"/>
            </a:solidFill>
            <a:ln>
              <a:solidFill>
                <a:srgbClr val="003D6A"/>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sz="2400" dirty="0"/>
            </a:p>
          </p:txBody>
        </p:sp>
        <p:pic>
          <p:nvPicPr>
            <p:cNvPr id="207" name="Grafik 206">
              <a:extLst>
                <a:ext uri="{FF2B5EF4-FFF2-40B4-BE49-F238E27FC236}">
                  <a16:creationId xmlns:a16="http://schemas.microsoft.com/office/drawing/2014/main" id="{4EB86B96-CBAA-4178-8C2D-B02F6C9F85C0}"/>
                </a:ext>
              </a:extLst>
            </p:cNvPr>
            <p:cNvPicPr>
              <a:picLocks noChangeAspect="1"/>
            </p:cNvPicPr>
            <p:nvPr/>
          </p:nvPicPr>
          <p:blipFill rotWithShape="1">
            <a:blip r:embed="rId7"/>
            <a:srcRect t="28579" b="28375"/>
            <a:stretch/>
          </p:blipFill>
          <p:spPr>
            <a:xfrm>
              <a:off x="6268093" y="2262004"/>
              <a:ext cx="577738" cy="114262"/>
            </a:xfrm>
            <a:prstGeom prst="rect">
              <a:avLst/>
            </a:prstGeom>
          </p:spPr>
        </p:pic>
      </p:grpSp>
      <p:cxnSp>
        <p:nvCxnSpPr>
          <p:cNvPr id="208" name="Gerader Verbinder 207">
            <a:extLst>
              <a:ext uri="{FF2B5EF4-FFF2-40B4-BE49-F238E27FC236}">
                <a16:creationId xmlns:a16="http://schemas.microsoft.com/office/drawing/2014/main" id="{BA976A68-7AD7-435F-959F-7BC783303E84}"/>
              </a:ext>
            </a:extLst>
          </p:cNvPr>
          <p:cNvCxnSpPr>
            <a:cxnSpLocks/>
          </p:cNvCxnSpPr>
          <p:nvPr/>
        </p:nvCxnSpPr>
        <p:spPr>
          <a:xfrm flipV="1">
            <a:off x="123155" y="5597189"/>
            <a:ext cx="11544140" cy="17980"/>
          </a:xfrm>
          <a:prstGeom prst="line">
            <a:avLst/>
          </a:prstGeom>
          <a:ln>
            <a:solidFill>
              <a:srgbClr val="003D6A"/>
            </a:solidFill>
            <a:tailEnd type="triangle"/>
          </a:ln>
          <a:effectLst/>
        </p:spPr>
        <p:style>
          <a:lnRef idx="2">
            <a:schemeClr val="accent1"/>
          </a:lnRef>
          <a:fillRef idx="0">
            <a:schemeClr val="accent1"/>
          </a:fillRef>
          <a:effectRef idx="1">
            <a:schemeClr val="accent1"/>
          </a:effectRef>
          <a:fontRef idx="minor">
            <a:schemeClr val="tx1"/>
          </a:fontRef>
        </p:style>
      </p:cxnSp>
      <p:sp>
        <p:nvSpPr>
          <p:cNvPr id="209" name="Textfeld 208">
            <a:extLst>
              <a:ext uri="{FF2B5EF4-FFF2-40B4-BE49-F238E27FC236}">
                <a16:creationId xmlns:a16="http://schemas.microsoft.com/office/drawing/2014/main" id="{C4BFAF98-A652-4709-829A-769A3C5EB2FF}"/>
              </a:ext>
            </a:extLst>
          </p:cNvPr>
          <p:cNvSpPr txBox="1"/>
          <p:nvPr/>
        </p:nvSpPr>
        <p:spPr>
          <a:xfrm>
            <a:off x="588413" y="5905796"/>
            <a:ext cx="4822598" cy="707694"/>
          </a:xfrm>
          <a:prstGeom prst="rect">
            <a:avLst/>
          </a:prstGeom>
          <a:noFill/>
          <a:ln>
            <a:solidFill>
              <a:srgbClr val="003D6A"/>
            </a:solidFill>
          </a:ln>
          <a:effectLst/>
        </p:spPr>
        <p:txBody>
          <a:bodyPr wrap="square" rtlCol="0">
            <a:spAutoFit/>
          </a:bodyPr>
          <a:lstStyle/>
          <a:p>
            <a:pPr algn="ctr"/>
            <a:r>
              <a:rPr lang="de-DE" sz="1333" b="1" dirty="0">
                <a:solidFill>
                  <a:srgbClr val="003D6A"/>
                </a:solidFill>
              </a:rPr>
              <a:t>Core team market introduction: </a:t>
            </a:r>
            <a:br>
              <a:rPr lang="de-DE" sz="1333" b="1" dirty="0">
                <a:solidFill>
                  <a:srgbClr val="003D6A"/>
                </a:solidFill>
              </a:rPr>
            </a:br>
            <a:r>
              <a:rPr lang="de-DE" sz="1333" dirty="0">
                <a:solidFill>
                  <a:srgbClr val="003D6A"/>
                </a:solidFill>
              </a:rPr>
              <a:t>Hannah Horst, Benedikt Janßen, Benjamin Schell</a:t>
            </a:r>
            <a:br>
              <a:rPr lang="de-DE" sz="1333" dirty="0">
                <a:solidFill>
                  <a:srgbClr val="003D6A"/>
                </a:solidFill>
              </a:rPr>
            </a:br>
            <a:r>
              <a:rPr lang="de-DE" sz="1333" dirty="0">
                <a:solidFill>
                  <a:srgbClr val="003D6A"/>
                </a:solidFill>
              </a:rPr>
              <a:t>Please contact us if you have any questions or feedback.</a:t>
            </a:r>
          </a:p>
        </p:txBody>
      </p:sp>
      <p:grpSp>
        <p:nvGrpSpPr>
          <p:cNvPr id="210" name="Gruppieren 209">
            <a:extLst>
              <a:ext uri="{FF2B5EF4-FFF2-40B4-BE49-F238E27FC236}">
                <a16:creationId xmlns:a16="http://schemas.microsoft.com/office/drawing/2014/main" id="{3F3D0F6A-3E30-409C-925F-4B92DFDC2223}"/>
              </a:ext>
            </a:extLst>
          </p:cNvPr>
          <p:cNvGrpSpPr/>
          <p:nvPr/>
        </p:nvGrpSpPr>
        <p:grpSpPr>
          <a:xfrm>
            <a:off x="311313" y="4323149"/>
            <a:ext cx="2127210" cy="1350536"/>
            <a:chOff x="-192781" y="3138822"/>
            <a:chExt cx="1595407" cy="1012902"/>
          </a:xfrm>
        </p:grpSpPr>
        <p:cxnSp>
          <p:nvCxnSpPr>
            <p:cNvPr id="211" name="Gerader Verbinder 210">
              <a:extLst>
                <a:ext uri="{FF2B5EF4-FFF2-40B4-BE49-F238E27FC236}">
                  <a16:creationId xmlns:a16="http://schemas.microsoft.com/office/drawing/2014/main" id="{F854F1F2-9423-4E99-93A1-5AA0E07A2B73}"/>
                </a:ext>
              </a:extLst>
            </p:cNvPr>
            <p:cNvCxnSpPr>
              <a:cxnSpLocks/>
            </p:cNvCxnSpPr>
            <p:nvPr/>
          </p:nvCxnSpPr>
          <p:spPr>
            <a:xfrm flipV="1">
              <a:off x="1211089" y="3470957"/>
              <a:ext cx="0" cy="626767"/>
            </a:xfrm>
            <a:prstGeom prst="line">
              <a:avLst/>
            </a:prstGeom>
            <a:ln>
              <a:solidFill>
                <a:srgbClr val="003D6A"/>
              </a:solidFill>
            </a:ln>
            <a:effectLst/>
          </p:spPr>
          <p:style>
            <a:lnRef idx="2">
              <a:schemeClr val="accent1"/>
            </a:lnRef>
            <a:fillRef idx="0">
              <a:schemeClr val="accent1"/>
            </a:fillRef>
            <a:effectRef idx="1">
              <a:schemeClr val="accent1"/>
            </a:effectRef>
            <a:fontRef idx="minor">
              <a:schemeClr val="tx1"/>
            </a:fontRef>
          </p:style>
        </p:cxnSp>
        <p:sp>
          <p:nvSpPr>
            <p:cNvPr id="212" name="Ellipse 211">
              <a:extLst>
                <a:ext uri="{FF2B5EF4-FFF2-40B4-BE49-F238E27FC236}">
                  <a16:creationId xmlns:a16="http://schemas.microsoft.com/office/drawing/2014/main" id="{A26E271A-8848-4FF5-B899-3073E5039B2F}"/>
                </a:ext>
              </a:extLst>
            </p:cNvPr>
            <p:cNvSpPr/>
            <p:nvPr/>
          </p:nvSpPr>
          <p:spPr>
            <a:xfrm>
              <a:off x="1156447" y="4043724"/>
              <a:ext cx="108000" cy="108000"/>
            </a:xfrm>
            <a:prstGeom prst="ellipse">
              <a:avLst/>
            </a:prstGeom>
            <a:solidFill>
              <a:srgbClr val="003D6A"/>
            </a:solidFill>
            <a:ln>
              <a:solidFill>
                <a:srgbClr val="003D6A"/>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sz="2400" dirty="0"/>
            </a:p>
          </p:txBody>
        </p:sp>
        <p:pic>
          <p:nvPicPr>
            <p:cNvPr id="213" name="Grafik 212" descr="Marketing mit einfarbiger Füllung">
              <a:extLst>
                <a:ext uri="{FF2B5EF4-FFF2-40B4-BE49-F238E27FC236}">
                  <a16:creationId xmlns:a16="http://schemas.microsoft.com/office/drawing/2014/main" id="{1D7A8982-C04A-4758-B41F-46F407717AE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11301" y="3190456"/>
              <a:ext cx="291325" cy="291325"/>
            </a:xfrm>
            <a:prstGeom prst="rect">
              <a:avLst/>
            </a:prstGeom>
          </p:spPr>
        </p:pic>
        <p:sp>
          <p:nvSpPr>
            <p:cNvPr id="214" name="Textfeld 213">
              <a:extLst>
                <a:ext uri="{FF2B5EF4-FFF2-40B4-BE49-F238E27FC236}">
                  <a16:creationId xmlns:a16="http://schemas.microsoft.com/office/drawing/2014/main" id="{640F80AC-01A6-4F78-B9B1-F8F64D36A4AC}"/>
                </a:ext>
              </a:extLst>
            </p:cNvPr>
            <p:cNvSpPr txBox="1"/>
            <p:nvPr/>
          </p:nvSpPr>
          <p:spPr>
            <a:xfrm>
              <a:off x="-192781" y="3138822"/>
              <a:ext cx="1336571" cy="438726"/>
            </a:xfrm>
            <a:prstGeom prst="rect">
              <a:avLst/>
            </a:prstGeom>
            <a:noFill/>
          </p:spPr>
          <p:txBody>
            <a:bodyPr wrap="square">
              <a:spAutoFit/>
            </a:bodyPr>
            <a:lstStyle/>
            <a:p>
              <a:pPr algn="r"/>
              <a:r>
                <a:rPr lang="de-DE" sz="1067" b="1" dirty="0">
                  <a:solidFill>
                    <a:srgbClr val="003D6A"/>
                  </a:solidFill>
                </a:rPr>
                <a:t>Hausen-on-Air</a:t>
              </a:r>
              <a:br>
                <a:rPr lang="de-DE" sz="1067" b="1" dirty="0">
                  <a:solidFill>
                    <a:srgbClr val="003D6A"/>
                  </a:solidFill>
                </a:rPr>
              </a:br>
              <a:r>
                <a:rPr lang="de-DE" sz="1067" dirty="0">
                  <a:solidFill>
                    <a:srgbClr val="003D6A"/>
                  </a:solidFill>
                </a:rPr>
                <a:t>Training 1 EGU/EGK</a:t>
              </a:r>
              <a:br>
                <a:rPr lang="de-DE" sz="1067" b="1" dirty="0">
                  <a:solidFill>
                    <a:srgbClr val="003D6A"/>
                  </a:solidFill>
                </a:rPr>
              </a:br>
              <a:r>
                <a:rPr lang="de-DE" sz="1067" dirty="0">
                  <a:solidFill>
                    <a:srgbClr val="003D6A"/>
                  </a:solidFill>
                </a:rPr>
                <a:t>12.09.2022</a:t>
              </a:r>
            </a:p>
          </p:txBody>
        </p:sp>
      </p:grpSp>
      <p:sp>
        <p:nvSpPr>
          <p:cNvPr id="228" name="Ellipse 227">
            <a:extLst>
              <a:ext uri="{FF2B5EF4-FFF2-40B4-BE49-F238E27FC236}">
                <a16:creationId xmlns:a16="http://schemas.microsoft.com/office/drawing/2014/main" id="{94F167B4-AD9F-4372-A2AB-4339DAA1A0D2}"/>
              </a:ext>
            </a:extLst>
          </p:cNvPr>
          <p:cNvSpPr/>
          <p:nvPr/>
        </p:nvSpPr>
        <p:spPr>
          <a:xfrm>
            <a:off x="7331888" y="5519004"/>
            <a:ext cx="144000" cy="144000"/>
          </a:xfrm>
          <a:prstGeom prst="ellipse">
            <a:avLst/>
          </a:prstGeom>
          <a:solidFill>
            <a:srgbClr val="003D6A"/>
          </a:solidFill>
          <a:ln>
            <a:solidFill>
              <a:srgbClr val="003D6A"/>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sz="2400" dirty="0"/>
          </a:p>
        </p:txBody>
      </p:sp>
      <p:cxnSp>
        <p:nvCxnSpPr>
          <p:cNvPr id="229" name="Gerader Verbinder 228">
            <a:extLst>
              <a:ext uri="{FF2B5EF4-FFF2-40B4-BE49-F238E27FC236}">
                <a16:creationId xmlns:a16="http://schemas.microsoft.com/office/drawing/2014/main" id="{47ABF4E6-C20D-4BAA-BE9A-6C9FC347AB33}"/>
              </a:ext>
            </a:extLst>
          </p:cNvPr>
          <p:cNvCxnSpPr>
            <a:cxnSpLocks/>
            <a:stCxn id="228" idx="0"/>
          </p:cNvCxnSpPr>
          <p:nvPr/>
        </p:nvCxnSpPr>
        <p:spPr>
          <a:xfrm flipH="1" flipV="1">
            <a:off x="7396403" y="2841432"/>
            <a:ext cx="7485" cy="2677572"/>
          </a:xfrm>
          <a:prstGeom prst="line">
            <a:avLst/>
          </a:prstGeom>
          <a:ln>
            <a:solidFill>
              <a:srgbClr val="003D6A"/>
            </a:solidFill>
          </a:ln>
          <a:effectLst/>
        </p:spPr>
        <p:style>
          <a:lnRef idx="2">
            <a:schemeClr val="accent1"/>
          </a:lnRef>
          <a:fillRef idx="0">
            <a:schemeClr val="accent1"/>
          </a:fillRef>
          <a:effectRef idx="1">
            <a:schemeClr val="accent1"/>
          </a:effectRef>
          <a:fontRef idx="minor">
            <a:schemeClr val="tx1"/>
          </a:fontRef>
        </p:style>
      </p:cxnSp>
      <p:sp>
        <p:nvSpPr>
          <p:cNvPr id="230" name="Textfeld 229">
            <a:extLst>
              <a:ext uri="{FF2B5EF4-FFF2-40B4-BE49-F238E27FC236}">
                <a16:creationId xmlns:a16="http://schemas.microsoft.com/office/drawing/2014/main" id="{03026B13-787C-440E-9817-1B438EF52BD4}"/>
              </a:ext>
            </a:extLst>
          </p:cNvPr>
          <p:cNvSpPr txBox="1"/>
          <p:nvPr/>
        </p:nvSpPr>
        <p:spPr>
          <a:xfrm>
            <a:off x="7566949" y="2417837"/>
            <a:ext cx="2118441" cy="749179"/>
          </a:xfrm>
          <a:prstGeom prst="rect">
            <a:avLst/>
          </a:prstGeom>
          <a:noFill/>
          <a:effectLst/>
        </p:spPr>
        <p:txBody>
          <a:bodyPr wrap="square" rtlCol="0">
            <a:spAutoFit/>
          </a:bodyPr>
          <a:lstStyle/>
          <a:p>
            <a:r>
              <a:rPr lang="de-DE" sz="1067" b="1" dirty="0">
                <a:solidFill>
                  <a:srgbClr val="17385F"/>
                </a:solidFill>
              </a:rPr>
              <a:t>Sales Release</a:t>
            </a:r>
            <a:br>
              <a:rPr lang="de-DE" sz="1067" b="1" dirty="0">
                <a:solidFill>
                  <a:srgbClr val="17385F"/>
                </a:solidFill>
              </a:rPr>
            </a:br>
            <a:r>
              <a:rPr lang="de-DE" sz="1067" dirty="0">
                <a:solidFill>
                  <a:srgbClr val="17385F"/>
                </a:solidFill>
              </a:rPr>
              <a:t>ISO Adapter EGU/EGK</a:t>
            </a:r>
            <a:br>
              <a:rPr lang="de-DE" sz="1067" dirty="0">
                <a:solidFill>
                  <a:srgbClr val="17385F"/>
                </a:solidFill>
              </a:rPr>
            </a:br>
            <a:r>
              <a:rPr lang="de-DE" sz="1067" dirty="0">
                <a:solidFill>
                  <a:srgbClr val="17385F"/>
                </a:solidFill>
              </a:rPr>
              <a:t>Single- and Doublegripper</a:t>
            </a:r>
            <a:br>
              <a:rPr lang="de-DE" sz="1067" b="1" dirty="0">
                <a:solidFill>
                  <a:srgbClr val="17385F"/>
                </a:solidFill>
              </a:rPr>
            </a:br>
            <a:r>
              <a:rPr lang="de-DE" sz="1067" dirty="0">
                <a:solidFill>
                  <a:srgbClr val="17385F"/>
                </a:solidFill>
              </a:rPr>
              <a:t>Mid. November 2022</a:t>
            </a:r>
          </a:p>
        </p:txBody>
      </p:sp>
      <p:grpSp>
        <p:nvGrpSpPr>
          <p:cNvPr id="232" name="Gruppieren 231">
            <a:extLst>
              <a:ext uri="{FF2B5EF4-FFF2-40B4-BE49-F238E27FC236}">
                <a16:creationId xmlns:a16="http://schemas.microsoft.com/office/drawing/2014/main" id="{49D3398D-D15F-4A89-BE9E-9E78549D5765}"/>
              </a:ext>
            </a:extLst>
          </p:cNvPr>
          <p:cNvGrpSpPr/>
          <p:nvPr/>
        </p:nvGrpSpPr>
        <p:grpSpPr>
          <a:xfrm>
            <a:off x="5326012" y="1080331"/>
            <a:ext cx="2353181" cy="4590322"/>
            <a:chOff x="7817545" y="331888"/>
            <a:chExt cx="1764885" cy="3409945"/>
          </a:xfrm>
        </p:grpSpPr>
        <p:cxnSp>
          <p:nvCxnSpPr>
            <p:cNvPr id="235" name="Gerader Verbinder 234">
              <a:extLst>
                <a:ext uri="{FF2B5EF4-FFF2-40B4-BE49-F238E27FC236}">
                  <a16:creationId xmlns:a16="http://schemas.microsoft.com/office/drawing/2014/main" id="{41633F26-A616-4916-9027-F453ABA29E1C}"/>
                </a:ext>
              </a:extLst>
            </p:cNvPr>
            <p:cNvCxnSpPr>
              <a:cxnSpLocks/>
            </p:cNvCxnSpPr>
            <p:nvPr/>
          </p:nvCxnSpPr>
          <p:spPr>
            <a:xfrm flipH="1" flipV="1">
              <a:off x="7943992" y="656005"/>
              <a:ext cx="6455" cy="2977973"/>
            </a:xfrm>
            <a:prstGeom prst="line">
              <a:avLst/>
            </a:prstGeom>
            <a:ln>
              <a:solidFill>
                <a:srgbClr val="003D6A"/>
              </a:solidFill>
            </a:ln>
            <a:effectLst/>
          </p:spPr>
          <p:style>
            <a:lnRef idx="2">
              <a:schemeClr val="accent1"/>
            </a:lnRef>
            <a:fillRef idx="0">
              <a:schemeClr val="accent1"/>
            </a:fillRef>
            <a:effectRef idx="1">
              <a:schemeClr val="accent1"/>
            </a:effectRef>
            <a:fontRef idx="minor">
              <a:schemeClr val="tx1"/>
            </a:fontRef>
          </p:style>
        </p:cxnSp>
        <p:sp>
          <p:nvSpPr>
            <p:cNvPr id="233" name="Textfeld 232">
              <a:extLst>
                <a:ext uri="{FF2B5EF4-FFF2-40B4-BE49-F238E27FC236}">
                  <a16:creationId xmlns:a16="http://schemas.microsoft.com/office/drawing/2014/main" id="{71743420-7C1F-4E67-AE35-DCAC0F63ED69}"/>
                </a:ext>
              </a:extLst>
            </p:cNvPr>
            <p:cNvSpPr txBox="1"/>
            <p:nvPr/>
          </p:nvSpPr>
          <p:spPr>
            <a:xfrm>
              <a:off x="8044362" y="331888"/>
              <a:ext cx="1538068" cy="678518"/>
            </a:xfrm>
            <a:prstGeom prst="rect">
              <a:avLst/>
            </a:prstGeom>
            <a:noFill/>
            <a:effectLst/>
          </p:spPr>
          <p:txBody>
            <a:bodyPr wrap="square" rtlCol="0">
              <a:spAutoFit/>
            </a:bodyPr>
            <a:lstStyle/>
            <a:p>
              <a:r>
                <a:rPr lang="de-DE" sz="1067" b="1" dirty="0">
                  <a:solidFill>
                    <a:schemeClr val="bg1"/>
                  </a:solidFill>
                </a:rPr>
                <a:t>Official Release</a:t>
              </a:r>
              <a:br>
                <a:rPr lang="de-DE" sz="1067" dirty="0">
                  <a:solidFill>
                    <a:schemeClr val="bg1"/>
                  </a:solidFill>
                </a:rPr>
              </a:br>
              <a:r>
                <a:rPr lang="de-DE" sz="1067" dirty="0">
                  <a:solidFill>
                    <a:schemeClr val="bg1"/>
                  </a:solidFill>
                </a:rPr>
                <a:t>03.11.2022</a:t>
              </a:r>
              <a:br>
                <a:rPr lang="de-DE" sz="1067" dirty="0">
                  <a:solidFill>
                    <a:schemeClr val="bg1"/>
                  </a:solidFill>
                </a:rPr>
              </a:br>
              <a:r>
                <a:rPr lang="de-DE" sz="1067" dirty="0">
                  <a:solidFill>
                    <a:schemeClr val="bg1"/>
                  </a:solidFill>
                </a:rPr>
                <a:t>Public communication</a:t>
              </a:r>
            </a:p>
            <a:p>
              <a:endParaRPr lang="de-DE" sz="1067" i="1" dirty="0">
                <a:solidFill>
                  <a:schemeClr val="bg1"/>
                </a:solidFill>
              </a:endParaRPr>
            </a:p>
            <a:p>
              <a:endParaRPr lang="de-DE" sz="1067" i="1" dirty="0">
                <a:solidFill>
                  <a:schemeClr val="bg1"/>
                </a:solidFill>
              </a:endParaRPr>
            </a:p>
          </p:txBody>
        </p:sp>
        <p:pic>
          <p:nvPicPr>
            <p:cNvPr id="234" name="Grafik 233" descr="Ziel">
              <a:extLst>
                <a:ext uri="{FF2B5EF4-FFF2-40B4-BE49-F238E27FC236}">
                  <a16:creationId xmlns:a16="http://schemas.microsoft.com/office/drawing/2014/main" id="{A11ED68E-F329-461D-9046-27E7139D0A9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817545" y="375867"/>
              <a:ext cx="252894" cy="252894"/>
            </a:xfrm>
            <a:prstGeom prst="rect">
              <a:avLst/>
            </a:prstGeom>
          </p:spPr>
        </p:pic>
        <p:sp>
          <p:nvSpPr>
            <p:cNvPr id="236" name="Ellipse 235">
              <a:extLst>
                <a:ext uri="{FF2B5EF4-FFF2-40B4-BE49-F238E27FC236}">
                  <a16:creationId xmlns:a16="http://schemas.microsoft.com/office/drawing/2014/main" id="{A9590FC5-70A2-4D6C-A75E-FEFAD5D6AAAC}"/>
                </a:ext>
              </a:extLst>
            </p:cNvPr>
            <p:cNvSpPr/>
            <p:nvPr/>
          </p:nvSpPr>
          <p:spPr>
            <a:xfrm>
              <a:off x="7896800" y="3633833"/>
              <a:ext cx="108000" cy="108000"/>
            </a:xfrm>
            <a:prstGeom prst="ellipse">
              <a:avLst/>
            </a:prstGeom>
            <a:solidFill>
              <a:srgbClr val="003D6A"/>
            </a:solidFill>
            <a:ln>
              <a:solidFill>
                <a:srgbClr val="003D6A"/>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sz="2400" dirty="0"/>
            </a:p>
          </p:txBody>
        </p:sp>
      </p:grpSp>
      <p:sp>
        <p:nvSpPr>
          <p:cNvPr id="245" name="Textfeld 244">
            <a:extLst>
              <a:ext uri="{FF2B5EF4-FFF2-40B4-BE49-F238E27FC236}">
                <a16:creationId xmlns:a16="http://schemas.microsoft.com/office/drawing/2014/main" id="{B4E8B6E5-1A44-43F2-89DD-07570D176F7B}"/>
              </a:ext>
            </a:extLst>
          </p:cNvPr>
          <p:cNvSpPr txBox="1"/>
          <p:nvPr/>
        </p:nvSpPr>
        <p:spPr>
          <a:xfrm>
            <a:off x="2945787" y="2615458"/>
            <a:ext cx="1935969" cy="420756"/>
          </a:xfrm>
          <a:prstGeom prst="rect">
            <a:avLst/>
          </a:prstGeom>
          <a:noFill/>
          <a:effectLst/>
        </p:spPr>
        <p:txBody>
          <a:bodyPr wrap="square" rtlCol="0">
            <a:spAutoFit/>
          </a:bodyPr>
          <a:lstStyle/>
          <a:p>
            <a:pPr algn="r"/>
            <a:r>
              <a:rPr lang="de-DE" sz="1067" b="1" dirty="0">
                <a:solidFill>
                  <a:srgbClr val="17385F"/>
                </a:solidFill>
              </a:rPr>
              <a:t>Release: PLC blocks</a:t>
            </a:r>
            <a:br>
              <a:rPr lang="de-DE" sz="1067" b="1" dirty="0">
                <a:solidFill>
                  <a:srgbClr val="17385F"/>
                </a:solidFill>
              </a:rPr>
            </a:br>
            <a:r>
              <a:rPr lang="de-DE" sz="1067" dirty="0">
                <a:solidFill>
                  <a:srgbClr val="17385F"/>
                </a:solidFill>
              </a:rPr>
              <a:t>27.10.2022</a:t>
            </a:r>
          </a:p>
        </p:txBody>
      </p:sp>
      <p:sp>
        <p:nvSpPr>
          <p:cNvPr id="266" name="Textfeld 265">
            <a:extLst>
              <a:ext uri="{FF2B5EF4-FFF2-40B4-BE49-F238E27FC236}">
                <a16:creationId xmlns:a16="http://schemas.microsoft.com/office/drawing/2014/main" id="{8FA4C18B-C436-45E7-81A9-CC73C763BF01}"/>
              </a:ext>
            </a:extLst>
          </p:cNvPr>
          <p:cNvSpPr txBox="1"/>
          <p:nvPr/>
        </p:nvSpPr>
        <p:spPr>
          <a:xfrm>
            <a:off x="2881429" y="638089"/>
            <a:ext cx="2171238" cy="749179"/>
          </a:xfrm>
          <a:prstGeom prst="rect">
            <a:avLst/>
          </a:prstGeom>
          <a:noFill/>
        </p:spPr>
        <p:txBody>
          <a:bodyPr wrap="square">
            <a:spAutoFit/>
          </a:bodyPr>
          <a:lstStyle/>
          <a:p>
            <a:pPr algn="r"/>
            <a:r>
              <a:rPr lang="de-DE" sz="1067" b="1" dirty="0">
                <a:solidFill>
                  <a:srgbClr val="003D6A"/>
                </a:solidFill>
              </a:rPr>
              <a:t>Sales Release</a:t>
            </a:r>
          </a:p>
          <a:p>
            <a:pPr algn="r"/>
            <a:r>
              <a:rPr lang="de-DE" sz="1067" dirty="0">
                <a:solidFill>
                  <a:srgbClr val="003D6A"/>
                </a:solidFill>
              </a:rPr>
              <a:t>EGU &amp; EGK</a:t>
            </a:r>
            <a:br>
              <a:rPr lang="de-DE" sz="1067" dirty="0">
                <a:solidFill>
                  <a:srgbClr val="003D6A"/>
                </a:solidFill>
              </a:rPr>
            </a:br>
            <a:r>
              <a:rPr lang="de-DE" sz="1067" dirty="0">
                <a:solidFill>
                  <a:srgbClr val="003D6A"/>
                </a:solidFill>
              </a:rPr>
              <a:t>all versions</a:t>
            </a:r>
            <a:br>
              <a:rPr lang="de-DE" sz="1067" b="1" dirty="0">
                <a:solidFill>
                  <a:srgbClr val="003D6A"/>
                </a:solidFill>
              </a:rPr>
            </a:br>
            <a:r>
              <a:rPr lang="de-DE" sz="1067" dirty="0">
                <a:solidFill>
                  <a:srgbClr val="003D6A"/>
                </a:solidFill>
              </a:rPr>
              <a:t>27.10.2022</a:t>
            </a:r>
          </a:p>
        </p:txBody>
      </p:sp>
      <p:pic>
        <p:nvPicPr>
          <p:cNvPr id="267" name="Grafik 266">
            <a:extLst>
              <a:ext uri="{FF2B5EF4-FFF2-40B4-BE49-F238E27FC236}">
                <a16:creationId xmlns:a16="http://schemas.microsoft.com/office/drawing/2014/main" id="{A3A79BE0-3BFE-4857-AB4F-AA2C962BF91F}"/>
              </a:ext>
            </a:extLst>
          </p:cNvPr>
          <p:cNvPicPr>
            <a:picLocks noChangeAspect="1"/>
          </p:cNvPicPr>
          <p:nvPr/>
        </p:nvPicPr>
        <p:blipFill>
          <a:blip r:embed="rId8"/>
          <a:stretch>
            <a:fillRect/>
          </a:stretch>
        </p:blipFill>
        <p:spPr>
          <a:xfrm>
            <a:off x="4263629" y="2159362"/>
            <a:ext cx="707709" cy="146055"/>
          </a:xfrm>
          <a:prstGeom prst="rect">
            <a:avLst/>
          </a:prstGeom>
        </p:spPr>
      </p:pic>
      <p:cxnSp>
        <p:nvCxnSpPr>
          <p:cNvPr id="268" name="Gerader Verbinder 267">
            <a:extLst>
              <a:ext uri="{FF2B5EF4-FFF2-40B4-BE49-F238E27FC236}">
                <a16:creationId xmlns:a16="http://schemas.microsoft.com/office/drawing/2014/main" id="{1FD32491-73B1-483D-B782-84FFAABCB3AA}"/>
              </a:ext>
            </a:extLst>
          </p:cNvPr>
          <p:cNvCxnSpPr>
            <a:cxnSpLocks/>
          </p:cNvCxnSpPr>
          <p:nvPr/>
        </p:nvCxnSpPr>
        <p:spPr>
          <a:xfrm flipH="1" flipV="1">
            <a:off x="5195484" y="1147032"/>
            <a:ext cx="4102" cy="4428772"/>
          </a:xfrm>
          <a:prstGeom prst="line">
            <a:avLst/>
          </a:prstGeom>
          <a:ln>
            <a:solidFill>
              <a:srgbClr val="003D6A"/>
            </a:solidFill>
          </a:ln>
          <a:effectLst/>
        </p:spPr>
        <p:style>
          <a:lnRef idx="2">
            <a:schemeClr val="accent1"/>
          </a:lnRef>
          <a:fillRef idx="0">
            <a:schemeClr val="accent1"/>
          </a:fillRef>
          <a:effectRef idx="1">
            <a:schemeClr val="accent1"/>
          </a:effectRef>
          <a:fontRef idx="minor">
            <a:schemeClr val="tx1"/>
          </a:fontRef>
        </p:style>
      </p:cxnSp>
      <p:pic>
        <p:nvPicPr>
          <p:cNvPr id="269" name="Grafik 268" descr="Münzen mit einfarbiger Füllung">
            <a:extLst>
              <a:ext uri="{FF2B5EF4-FFF2-40B4-BE49-F238E27FC236}">
                <a16:creationId xmlns:a16="http://schemas.microsoft.com/office/drawing/2014/main" id="{D79A1B0E-9700-4BCC-B2DE-BD41E10A489B}"/>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990089" y="742053"/>
            <a:ext cx="388433" cy="388433"/>
          </a:xfrm>
          <a:prstGeom prst="rect">
            <a:avLst/>
          </a:prstGeom>
        </p:spPr>
      </p:pic>
      <p:sp>
        <p:nvSpPr>
          <p:cNvPr id="265" name="Ellipse 264">
            <a:extLst>
              <a:ext uri="{FF2B5EF4-FFF2-40B4-BE49-F238E27FC236}">
                <a16:creationId xmlns:a16="http://schemas.microsoft.com/office/drawing/2014/main" id="{52DCC46D-E342-4DB1-9CDD-842569B59092}"/>
              </a:ext>
            </a:extLst>
          </p:cNvPr>
          <p:cNvSpPr/>
          <p:nvPr/>
        </p:nvSpPr>
        <p:spPr>
          <a:xfrm>
            <a:off x="5122826" y="5529685"/>
            <a:ext cx="144000" cy="144000"/>
          </a:xfrm>
          <a:prstGeom prst="ellipse">
            <a:avLst/>
          </a:prstGeom>
          <a:solidFill>
            <a:srgbClr val="003D6A"/>
          </a:solidFill>
          <a:ln>
            <a:solidFill>
              <a:srgbClr val="003D6A"/>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sz="2400" dirty="0"/>
          </a:p>
        </p:txBody>
      </p:sp>
      <p:sp>
        <p:nvSpPr>
          <p:cNvPr id="271" name="Textfeld 270">
            <a:extLst>
              <a:ext uri="{FF2B5EF4-FFF2-40B4-BE49-F238E27FC236}">
                <a16:creationId xmlns:a16="http://schemas.microsoft.com/office/drawing/2014/main" id="{12C7764A-AC89-4B0A-BFAD-049CD8BA8933}"/>
              </a:ext>
            </a:extLst>
          </p:cNvPr>
          <p:cNvSpPr txBox="1"/>
          <p:nvPr/>
        </p:nvSpPr>
        <p:spPr>
          <a:xfrm>
            <a:off x="5758028" y="1651396"/>
            <a:ext cx="1935969" cy="420756"/>
          </a:xfrm>
          <a:prstGeom prst="rect">
            <a:avLst/>
          </a:prstGeom>
          <a:noFill/>
          <a:effectLst/>
        </p:spPr>
        <p:txBody>
          <a:bodyPr wrap="square" rtlCol="0">
            <a:spAutoFit/>
          </a:bodyPr>
          <a:lstStyle/>
          <a:p>
            <a:r>
              <a:rPr lang="de-DE" sz="1067" b="1" dirty="0">
                <a:solidFill>
                  <a:srgbClr val="17385F"/>
                </a:solidFill>
              </a:rPr>
              <a:t>Go-Live: FGR for EGU/EGK</a:t>
            </a:r>
            <a:br>
              <a:rPr lang="de-DE" sz="1067" b="1" dirty="0">
                <a:solidFill>
                  <a:srgbClr val="17385F"/>
                </a:solidFill>
              </a:rPr>
            </a:br>
            <a:r>
              <a:rPr lang="de-DE" sz="1067" dirty="0">
                <a:solidFill>
                  <a:srgbClr val="17385F"/>
                </a:solidFill>
              </a:rPr>
              <a:t>03.11.2022 </a:t>
            </a:r>
          </a:p>
        </p:txBody>
      </p:sp>
      <p:pic>
        <p:nvPicPr>
          <p:cNvPr id="286" name="Grafik 285" descr="Münzen mit einfarbiger Füllung">
            <a:extLst>
              <a:ext uri="{FF2B5EF4-FFF2-40B4-BE49-F238E27FC236}">
                <a16:creationId xmlns:a16="http://schemas.microsoft.com/office/drawing/2014/main" id="{42A585CB-39C0-4DA2-B850-CFF1F5FC979C}"/>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215605" y="2477336"/>
            <a:ext cx="388433" cy="388433"/>
          </a:xfrm>
          <a:prstGeom prst="rect">
            <a:avLst/>
          </a:prstGeom>
        </p:spPr>
      </p:pic>
      <p:grpSp>
        <p:nvGrpSpPr>
          <p:cNvPr id="5" name="Gruppieren 4">
            <a:extLst>
              <a:ext uri="{FF2B5EF4-FFF2-40B4-BE49-F238E27FC236}">
                <a16:creationId xmlns:a16="http://schemas.microsoft.com/office/drawing/2014/main" id="{8CFEA9D5-3EF3-4132-8322-5A48C5D8CA30}"/>
              </a:ext>
            </a:extLst>
          </p:cNvPr>
          <p:cNvGrpSpPr/>
          <p:nvPr/>
        </p:nvGrpSpPr>
        <p:grpSpPr>
          <a:xfrm>
            <a:off x="10255605" y="3073714"/>
            <a:ext cx="1959263" cy="2583102"/>
            <a:chOff x="9768139" y="3073552"/>
            <a:chExt cx="1959263" cy="2583102"/>
          </a:xfrm>
        </p:grpSpPr>
        <p:pic>
          <p:nvPicPr>
            <p:cNvPr id="224" name="Picture 22" descr="Zuführungsquelle Ref. Allen-bradley 1746-p2">
              <a:extLst>
                <a:ext uri="{FF2B5EF4-FFF2-40B4-BE49-F238E27FC236}">
                  <a16:creationId xmlns:a16="http://schemas.microsoft.com/office/drawing/2014/main" id="{C72DCA0D-4013-411E-81ED-502E308696A7}"/>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t="37648" b="35820"/>
            <a:stretch/>
          </p:blipFill>
          <p:spPr bwMode="auto">
            <a:xfrm>
              <a:off x="10139969" y="4906820"/>
              <a:ext cx="784079" cy="138687"/>
            </a:xfrm>
            <a:prstGeom prst="rect">
              <a:avLst/>
            </a:prstGeom>
            <a:noFill/>
            <a:extLst>
              <a:ext uri="{909E8E84-426E-40DD-AFC4-6F175D3DCCD1}">
                <a14:hiddenFill xmlns:a14="http://schemas.microsoft.com/office/drawing/2010/main">
                  <a:solidFill>
                    <a:srgbClr val="FFFFFF"/>
                  </a:solidFill>
                </a14:hiddenFill>
              </a:ext>
            </a:extLst>
          </p:spPr>
        </p:pic>
        <p:pic>
          <p:nvPicPr>
            <p:cNvPr id="225" name="Picture 20">
              <a:extLst>
                <a:ext uri="{FF2B5EF4-FFF2-40B4-BE49-F238E27FC236}">
                  <a16:creationId xmlns:a16="http://schemas.microsoft.com/office/drawing/2014/main" id="{4696F175-D1B1-4863-89BE-FF5211F850FA}"/>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0177304" y="4762007"/>
              <a:ext cx="490284" cy="93120"/>
            </a:xfrm>
            <a:prstGeom prst="rect">
              <a:avLst/>
            </a:prstGeom>
            <a:noFill/>
            <a:extLst>
              <a:ext uri="{909E8E84-426E-40DD-AFC4-6F175D3DCCD1}">
                <a14:hiddenFill xmlns:a14="http://schemas.microsoft.com/office/drawing/2010/main">
                  <a:solidFill>
                    <a:srgbClr val="FFFFFF"/>
                  </a:solidFill>
                </a14:hiddenFill>
              </a:ext>
            </a:extLst>
          </p:spPr>
        </p:pic>
        <p:sp>
          <p:nvSpPr>
            <p:cNvPr id="226" name="Textfeld 225">
              <a:extLst>
                <a:ext uri="{FF2B5EF4-FFF2-40B4-BE49-F238E27FC236}">
                  <a16:creationId xmlns:a16="http://schemas.microsoft.com/office/drawing/2014/main" id="{D4AC167C-37C5-4471-829E-50F6B76854FA}"/>
                </a:ext>
              </a:extLst>
            </p:cNvPr>
            <p:cNvSpPr txBox="1"/>
            <p:nvPr/>
          </p:nvSpPr>
          <p:spPr>
            <a:xfrm>
              <a:off x="10066053" y="5014736"/>
              <a:ext cx="1471162" cy="235898"/>
            </a:xfrm>
            <a:prstGeom prst="rect">
              <a:avLst/>
            </a:prstGeom>
            <a:noFill/>
          </p:spPr>
          <p:txBody>
            <a:bodyPr wrap="square" rtlCol="0">
              <a:spAutoFit/>
            </a:bodyPr>
            <a:lstStyle/>
            <a:p>
              <a:r>
                <a:rPr lang="de-DE" sz="933" dirty="0">
                  <a:solidFill>
                    <a:srgbClr val="003D6A"/>
                  </a:solidFill>
                </a:rPr>
                <a:t>(EtherNet/IP, IO-Link)</a:t>
              </a:r>
              <a:endParaRPr lang="en-US" sz="933" dirty="0">
                <a:solidFill>
                  <a:srgbClr val="003D6A"/>
                </a:solidFill>
              </a:endParaRPr>
            </a:p>
          </p:txBody>
        </p:sp>
        <p:sp>
          <p:nvSpPr>
            <p:cNvPr id="227" name="Textfeld 226">
              <a:extLst>
                <a:ext uri="{FF2B5EF4-FFF2-40B4-BE49-F238E27FC236}">
                  <a16:creationId xmlns:a16="http://schemas.microsoft.com/office/drawing/2014/main" id="{F3407C15-6429-4FB1-94A6-27BD87F80924}"/>
                </a:ext>
              </a:extLst>
            </p:cNvPr>
            <p:cNvSpPr txBox="1"/>
            <p:nvPr/>
          </p:nvSpPr>
          <p:spPr>
            <a:xfrm>
              <a:off x="10614722" y="4682658"/>
              <a:ext cx="647934" cy="235898"/>
            </a:xfrm>
            <a:prstGeom prst="rect">
              <a:avLst/>
            </a:prstGeom>
            <a:noFill/>
          </p:spPr>
          <p:txBody>
            <a:bodyPr wrap="none" rtlCol="0">
              <a:spAutoFit/>
            </a:bodyPr>
            <a:lstStyle/>
            <a:p>
              <a:r>
                <a:rPr lang="de-DE" sz="933" dirty="0">
                  <a:solidFill>
                    <a:srgbClr val="003D6A"/>
                  </a:solidFill>
                  <a:highlight>
                    <a:srgbClr val="FFFF00"/>
                  </a:highlight>
                </a:rPr>
                <a:t>(IO-Link)</a:t>
              </a:r>
              <a:endParaRPr lang="en-US" sz="933" dirty="0">
                <a:solidFill>
                  <a:srgbClr val="003D6A"/>
                </a:solidFill>
                <a:highlight>
                  <a:srgbClr val="FFFF00"/>
                </a:highlight>
              </a:endParaRPr>
            </a:p>
          </p:txBody>
        </p:sp>
        <p:pic>
          <p:nvPicPr>
            <p:cNvPr id="251" name="Picture 14" descr="Karrieremöglichkeiten bei ABB | ABB Karriere">
              <a:extLst>
                <a:ext uri="{FF2B5EF4-FFF2-40B4-BE49-F238E27FC236}">
                  <a16:creationId xmlns:a16="http://schemas.microsoft.com/office/drawing/2014/main" id="{699595AE-EA7C-409D-A48C-B5B77A81ACC1}"/>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0154801" y="3461697"/>
              <a:ext cx="384415" cy="201817"/>
            </a:xfrm>
            <a:prstGeom prst="rect">
              <a:avLst/>
            </a:prstGeom>
            <a:noFill/>
            <a:extLst>
              <a:ext uri="{909E8E84-426E-40DD-AFC4-6F175D3DCCD1}">
                <a14:hiddenFill xmlns:a14="http://schemas.microsoft.com/office/drawing/2010/main">
                  <a:solidFill>
                    <a:srgbClr val="FFFFFF"/>
                  </a:solidFill>
                </a14:hiddenFill>
              </a:ext>
            </a:extLst>
          </p:spPr>
        </p:pic>
        <p:grpSp>
          <p:nvGrpSpPr>
            <p:cNvPr id="252" name="Gruppieren 251">
              <a:extLst>
                <a:ext uri="{FF2B5EF4-FFF2-40B4-BE49-F238E27FC236}">
                  <a16:creationId xmlns:a16="http://schemas.microsoft.com/office/drawing/2014/main" id="{737B312C-3FCD-425F-ADF7-BE64C1DC0939}"/>
                </a:ext>
              </a:extLst>
            </p:cNvPr>
            <p:cNvGrpSpPr/>
            <p:nvPr/>
          </p:nvGrpSpPr>
          <p:grpSpPr>
            <a:xfrm>
              <a:off x="9768139" y="3099070"/>
              <a:ext cx="1668014" cy="2557584"/>
              <a:chOff x="7763450" y="1813162"/>
              <a:chExt cx="1251011" cy="1918188"/>
            </a:xfrm>
          </p:grpSpPr>
          <p:cxnSp>
            <p:nvCxnSpPr>
              <p:cNvPr id="253" name="Gerader Verbinder 252">
                <a:extLst>
                  <a:ext uri="{FF2B5EF4-FFF2-40B4-BE49-F238E27FC236}">
                    <a16:creationId xmlns:a16="http://schemas.microsoft.com/office/drawing/2014/main" id="{E6859AA9-966C-4737-BB89-46FBD8FE8838}"/>
                  </a:ext>
                </a:extLst>
              </p:cNvPr>
              <p:cNvCxnSpPr>
                <a:cxnSpLocks/>
              </p:cNvCxnSpPr>
              <p:nvPr/>
            </p:nvCxnSpPr>
            <p:spPr>
              <a:xfrm flipV="1">
                <a:off x="7896763" y="2085861"/>
                <a:ext cx="4197" cy="1592218"/>
              </a:xfrm>
              <a:prstGeom prst="line">
                <a:avLst/>
              </a:prstGeom>
              <a:ln>
                <a:solidFill>
                  <a:srgbClr val="003D6A"/>
                </a:solidFill>
              </a:ln>
              <a:effectLst/>
            </p:spPr>
            <p:style>
              <a:lnRef idx="2">
                <a:schemeClr val="accent1"/>
              </a:lnRef>
              <a:fillRef idx="0">
                <a:schemeClr val="accent1"/>
              </a:fillRef>
              <a:effectRef idx="1">
                <a:schemeClr val="accent1"/>
              </a:effectRef>
              <a:fontRef idx="minor">
                <a:schemeClr val="tx1"/>
              </a:fontRef>
            </p:style>
          </p:cxnSp>
          <p:sp>
            <p:nvSpPr>
              <p:cNvPr id="254" name="Ellipse 253">
                <a:extLst>
                  <a:ext uri="{FF2B5EF4-FFF2-40B4-BE49-F238E27FC236}">
                    <a16:creationId xmlns:a16="http://schemas.microsoft.com/office/drawing/2014/main" id="{1DC3B3EF-406B-4A96-BA5A-1C3BA54A67C2}"/>
                  </a:ext>
                </a:extLst>
              </p:cNvPr>
              <p:cNvSpPr/>
              <p:nvPr/>
            </p:nvSpPr>
            <p:spPr>
              <a:xfrm>
                <a:off x="7841423" y="3623350"/>
                <a:ext cx="108000" cy="108000"/>
              </a:xfrm>
              <a:prstGeom prst="ellipse">
                <a:avLst/>
              </a:prstGeom>
              <a:solidFill>
                <a:srgbClr val="003D6A"/>
              </a:solidFill>
              <a:ln>
                <a:solidFill>
                  <a:srgbClr val="003D6A"/>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sz="2400" dirty="0"/>
              </a:p>
            </p:txBody>
          </p:sp>
          <p:sp>
            <p:nvSpPr>
              <p:cNvPr id="255" name="Textfeld 254">
                <a:extLst>
                  <a:ext uri="{FF2B5EF4-FFF2-40B4-BE49-F238E27FC236}">
                    <a16:creationId xmlns:a16="http://schemas.microsoft.com/office/drawing/2014/main" id="{4BDD5CAC-A137-4A27-913A-468217323F4B}"/>
                  </a:ext>
                </a:extLst>
              </p:cNvPr>
              <p:cNvSpPr txBox="1"/>
              <p:nvPr/>
            </p:nvSpPr>
            <p:spPr>
              <a:xfrm>
                <a:off x="7953055" y="2732040"/>
                <a:ext cx="1061406" cy="315567"/>
              </a:xfrm>
              <a:prstGeom prst="rect">
                <a:avLst/>
              </a:prstGeom>
              <a:noFill/>
              <a:effectLst/>
            </p:spPr>
            <p:txBody>
              <a:bodyPr wrap="square" rtlCol="0">
                <a:spAutoFit/>
              </a:bodyPr>
              <a:lstStyle/>
              <a:p>
                <a:r>
                  <a:rPr lang="de-DE" sz="1067" b="1" dirty="0">
                    <a:solidFill>
                      <a:srgbClr val="17385F"/>
                    </a:solidFill>
                  </a:rPr>
                  <a:t>Release: PLC blocks</a:t>
                </a:r>
                <a:br>
                  <a:rPr lang="de-DE" sz="1067" b="1" dirty="0">
                    <a:solidFill>
                      <a:srgbClr val="17385F"/>
                    </a:solidFill>
                  </a:rPr>
                </a:br>
                <a:r>
                  <a:rPr lang="de-DE" sz="1067" dirty="0">
                    <a:solidFill>
                      <a:srgbClr val="17385F"/>
                    </a:solidFill>
                  </a:rPr>
                  <a:t>2022/2023</a:t>
                </a:r>
              </a:p>
            </p:txBody>
          </p:sp>
          <p:pic>
            <p:nvPicPr>
              <p:cNvPr id="256" name="Grafik 255" descr="Abzeichen Tick1 mit einfarbiger Füllung">
                <a:extLst>
                  <a:ext uri="{FF2B5EF4-FFF2-40B4-BE49-F238E27FC236}">
                    <a16:creationId xmlns:a16="http://schemas.microsoft.com/office/drawing/2014/main" id="{9A8FE431-ADC7-47C5-A423-EBC2B588A8AA}"/>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7763450" y="1813162"/>
                <a:ext cx="250218" cy="250218"/>
              </a:xfrm>
              <a:prstGeom prst="rect">
                <a:avLst/>
              </a:prstGeom>
            </p:spPr>
          </p:pic>
        </p:grpSp>
        <p:pic>
          <p:nvPicPr>
            <p:cNvPr id="257" name="Picture 24" descr="industrial intelligence 4.0_beyond automation - KUKA AG">
              <a:extLst>
                <a:ext uri="{FF2B5EF4-FFF2-40B4-BE49-F238E27FC236}">
                  <a16:creationId xmlns:a16="http://schemas.microsoft.com/office/drawing/2014/main" id="{DAE9A774-AE5D-4B56-A24F-F8506775E029}"/>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10159792" y="3709071"/>
              <a:ext cx="596895" cy="102231"/>
            </a:xfrm>
            <a:prstGeom prst="rect">
              <a:avLst/>
            </a:prstGeom>
            <a:noFill/>
            <a:extLst>
              <a:ext uri="{909E8E84-426E-40DD-AFC4-6F175D3DCCD1}">
                <a14:hiddenFill xmlns:a14="http://schemas.microsoft.com/office/drawing/2010/main">
                  <a:solidFill>
                    <a:srgbClr val="FFFFFF"/>
                  </a:solidFill>
                </a14:hiddenFill>
              </a:ext>
            </a:extLst>
          </p:spPr>
        </p:pic>
        <p:sp>
          <p:nvSpPr>
            <p:cNvPr id="288" name="Textfeld 287">
              <a:extLst>
                <a:ext uri="{FF2B5EF4-FFF2-40B4-BE49-F238E27FC236}">
                  <a16:creationId xmlns:a16="http://schemas.microsoft.com/office/drawing/2014/main" id="{8AECAC61-CB45-46F6-ACE7-F6D6B1E1FA7C}"/>
                </a:ext>
              </a:extLst>
            </p:cNvPr>
            <p:cNvSpPr txBox="1"/>
            <p:nvPr/>
          </p:nvSpPr>
          <p:spPr>
            <a:xfrm>
              <a:off x="10022826" y="3073552"/>
              <a:ext cx="1704576" cy="420756"/>
            </a:xfrm>
            <a:prstGeom prst="rect">
              <a:avLst/>
            </a:prstGeom>
            <a:noFill/>
          </p:spPr>
          <p:txBody>
            <a:bodyPr wrap="square">
              <a:spAutoFit/>
            </a:bodyPr>
            <a:lstStyle/>
            <a:p>
              <a:r>
                <a:rPr lang="de-DE" sz="1067" b="1" dirty="0">
                  <a:solidFill>
                    <a:srgbClr val="17385F"/>
                  </a:solidFill>
                </a:rPr>
                <a:t>Release: Robot Plugins</a:t>
              </a:r>
            </a:p>
            <a:p>
              <a:r>
                <a:rPr lang="de-DE" sz="1067" dirty="0">
                  <a:solidFill>
                    <a:srgbClr val="17385F"/>
                  </a:solidFill>
                </a:rPr>
                <a:t>tbd (2022/2023)</a:t>
              </a:r>
            </a:p>
          </p:txBody>
        </p:sp>
      </p:grpSp>
      <p:sp>
        <p:nvSpPr>
          <p:cNvPr id="289" name="Textfeld 288">
            <a:extLst>
              <a:ext uri="{FF2B5EF4-FFF2-40B4-BE49-F238E27FC236}">
                <a16:creationId xmlns:a16="http://schemas.microsoft.com/office/drawing/2014/main" id="{A8964F01-D481-4A29-8980-256A0655E9E2}"/>
              </a:ext>
            </a:extLst>
          </p:cNvPr>
          <p:cNvSpPr txBox="1"/>
          <p:nvPr/>
        </p:nvSpPr>
        <p:spPr>
          <a:xfrm>
            <a:off x="7161326" y="5926742"/>
            <a:ext cx="3988980" cy="646331"/>
          </a:xfrm>
          <a:prstGeom prst="rect">
            <a:avLst/>
          </a:prstGeom>
          <a:noFill/>
        </p:spPr>
        <p:txBody>
          <a:bodyPr wrap="square" rtlCol="0">
            <a:spAutoFit/>
          </a:bodyPr>
          <a:lstStyle/>
          <a:p>
            <a:r>
              <a:rPr lang="de-DE" sz="1200" b="1" dirty="0">
                <a:solidFill>
                  <a:srgbClr val="17385F"/>
                </a:solidFill>
              </a:rPr>
              <a:t>Note: </a:t>
            </a:r>
            <a:r>
              <a:rPr lang="de-DE" sz="1200" dirty="0">
                <a:solidFill>
                  <a:srgbClr val="17385F"/>
                </a:solidFill>
              </a:rPr>
              <a:t>Full robot compatibility for robots according to our Plug &amp; Work philosophy is only given with the release of gripper, plugin, adapter and cable set.</a:t>
            </a:r>
          </a:p>
        </p:txBody>
      </p:sp>
      <p:pic>
        <p:nvPicPr>
          <p:cNvPr id="106" name="Picture 2" descr="Profinet – Wikipedia">
            <a:extLst>
              <a:ext uri="{FF2B5EF4-FFF2-40B4-BE49-F238E27FC236}">
                <a16:creationId xmlns:a16="http://schemas.microsoft.com/office/drawing/2014/main" id="{E0918F3E-844C-417C-B903-4189EEE5D629}"/>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4311019" y="1373084"/>
            <a:ext cx="673011" cy="356135"/>
          </a:xfrm>
          <a:prstGeom prst="rect">
            <a:avLst/>
          </a:prstGeom>
          <a:noFill/>
          <a:extLst>
            <a:ext uri="{909E8E84-426E-40DD-AFC4-6F175D3DCCD1}">
              <a14:hiddenFill xmlns:a14="http://schemas.microsoft.com/office/drawing/2010/main">
                <a:solidFill>
                  <a:srgbClr val="FFFFFF"/>
                </a:solidFill>
              </a14:hiddenFill>
            </a:ext>
          </a:extLst>
        </p:spPr>
      </p:pic>
      <p:pic>
        <p:nvPicPr>
          <p:cNvPr id="107" name="Picture 4" descr="EtherCAT | NANOTEC">
            <a:extLst>
              <a:ext uri="{FF2B5EF4-FFF2-40B4-BE49-F238E27FC236}">
                <a16:creationId xmlns:a16="http://schemas.microsoft.com/office/drawing/2014/main" id="{6C39611C-476D-47C8-9A6B-1B4A1D93BE8D}"/>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4210841" y="1716546"/>
            <a:ext cx="756235" cy="192496"/>
          </a:xfrm>
          <a:prstGeom prst="rect">
            <a:avLst/>
          </a:prstGeom>
          <a:noFill/>
          <a:extLst>
            <a:ext uri="{909E8E84-426E-40DD-AFC4-6F175D3DCCD1}">
              <a14:hiddenFill xmlns:a14="http://schemas.microsoft.com/office/drawing/2010/main">
                <a:solidFill>
                  <a:srgbClr val="FFFFFF"/>
                </a:solidFill>
              </a14:hiddenFill>
            </a:ext>
          </a:extLst>
        </p:spPr>
      </p:pic>
      <p:pic>
        <p:nvPicPr>
          <p:cNvPr id="108" name="Picture 6" descr="EtherNet/IP-Technologie | Endress+Hauser">
            <a:extLst>
              <a:ext uri="{FF2B5EF4-FFF2-40B4-BE49-F238E27FC236}">
                <a16:creationId xmlns:a16="http://schemas.microsoft.com/office/drawing/2014/main" id="{F7596B27-6130-4DE9-BBB0-38F9008CFED4}"/>
              </a:ext>
            </a:extLst>
          </p:cNvPr>
          <p:cNvPicPr>
            <a:picLocks noChangeAspect="1" noChangeArrowheads="1"/>
          </p:cNvPicPr>
          <p:nvPr/>
        </p:nvPicPr>
        <p:blipFill rotWithShape="1">
          <a:blip r:embed="rId19">
            <a:extLst>
              <a:ext uri="{28A0092B-C50C-407E-A947-70E740481C1C}">
                <a14:useLocalDpi xmlns:a14="http://schemas.microsoft.com/office/drawing/2010/main" val="0"/>
              </a:ext>
            </a:extLst>
          </a:blip>
          <a:srcRect t="38050" b="36797"/>
          <a:stretch/>
        </p:blipFill>
        <p:spPr bwMode="auto">
          <a:xfrm>
            <a:off x="4148040" y="1967558"/>
            <a:ext cx="819036" cy="137344"/>
          </a:xfrm>
          <a:prstGeom prst="rect">
            <a:avLst/>
          </a:prstGeom>
          <a:noFill/>
          <a:extLst>
            <a:ext uri="{909E8E84-426E-40DD-AFC4-6F175D3DCCD1}">
              <a14:hiddenFill xmlns:a14="http://schemas.microsoft.com/office/drawing/2010/main">
                <a:solidFill>
                  <a:srgbClr val="FFFFFF"/>
                </a:solidFill>
              </a14:hiddenFill>
            </a:ext>
          </a:extLst>
        </p:spPr>
      </p:pic>
      <p:pic>
        <p:nvPicPr>
          <p:cNvPr id="109" name="Picture 8" descr="Modbus RTU Grundlagen – KUNBUS GmbH">
            <a:extLst>
              <a:ext uri="{FF2B5EF4-FFF2-40B4-BE49-F238E27FC236}">
                <a16:creationId xmlns:a16="http://schemas.microsoft.com/office/drawing/2014/main" id="{1D724B72-BC03-48AA-8125-B1F377B67028}"/>
              </a:ext>
            </a:extLst>
          </p:cNvPr>
          <p:cNvPicPr>
            <a:picLocks noChangeAspect="1" noChangeArrowheads="1"/>
          </p:cNvPicPr>
          <p:nvPr/>
        </p:nvPicPr>
        <p:blipFill rotWithShape="1">
          <a:blip r:embed="rId20">
            <a:extLst>
              <a:ext uri="{28A0092B-C50C-407E-A947-70E740481C1C}">
                <a14:useLocalDpi xmlns:a14="http://schemas.microsoft.com/office/drawing/2010/main" val="0"/>
              </a:ext>
            </a:extLst>
          </a:blip>
          <a:srcRect t="24248" b="19096"/>
          <a:stretch/>
        </p:blipFill>
        <p:spPr bwMode="auto">
          <a:xfrm>
            <a:off x="4315682" y="2343530"/>
            <a:ext cx="693261" cy="245480"/>
          </a:xfrm>
          <a:prstGeom prst="rect">
            <a:avLst/>
          </a:prstGeom>
          <a:noFill/>
          <a:extLst>
            <a:ext uri="{909E8E84-426E-40DD-AFC4-6F175D3DCCD1}">
              <a14:hiddenFill xmlns:a14="http://schemas.microsoft.com/office/drawing/2010/main">
                <a:solidFill>
                  <a:srgbClr val="FFFFFF"/>
                </a:solidFill>
              </a14:hiddenFill>
            </a:ext>
          </a:extLst>
        </p:spPr>
      </p:pic>
      <p:pic>
        <p:nvPicPr>
          <p:cNvPr id="110" name="Grafik 109" descr="Abzeichen Tick1 mit einfarbiger Füllung">
            <a:extLst>
              <a:ext uri="{FF2B5EF4-FFF2-40B4-BE49-F238E27FC236}">
                <a16:creationId xmlns:a16="http://schemas.microsoft.com/office/drawing/2014/main" id="{24C03F46-5125-4960-8333-4C6918AA9B54}"/>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4844965" y="2618578"/>
            <a:ext cx="333624" cy="336832"/>
          </a:xfrm>
          <a:prstGeom prst="rect">
            <a:avLst/>
          </a:prstGeom>
        </p:spPr>
      </p:pic>
      <p:pic>
        <p:nvPicPr>
          <p:cNvPr id="111" name="Picture 18" descr="Siemens Home Deutschland - YouTube">
            <a:extLst>
              <a:ext uri="{FF2B5EF4-FFF2-40B4-BE49-F238E27FC236}">
                <a16:creationId xmlns:a16="http://schemas.microsoft.com/office/drawing/2014/main" id="{1C1E2FAF-E1BA-4CC6-B50C-B70E5929BDCD}"/>
              </a:ext>
            </a:extLst>
          </p:cNvPr>
          <p:cNvPicPr>
            <a:picLocks noChangeAspect="1" noChangeArrowheads="1"/>
          </p:cNvPicPr>
          <p:nvPr/>
        </p:nvPicPr>
        <p:blipFill rotWithShape="1">
          <a:blip r:embed="rId21">
            <a:extLst>
              <a:ext uri="{28A0092B-C50C-407E-A947-70E740481C1C}">
                <a14:useLocalDpi xmlns:a14="http://schemas.microsoft.com/office/drawing/2010/main" val="0"/>
              </a:ext>
            </a:extLst>
          </a:blip>
          <a:srcRect l="9881" t="40664" r="8871" b="44848"/>
          <a:stretch/>
        </p:blipFill>
        <p:spPr bwMode="auto">
          <a:xfrm>
            <a:off x="4322818" y="3097354"/>
            <a:ext cx="659259" cy="118684"/>
          </a:xfrm>
          <a:prstGeom prst="rect">
            <a:avLst/>
          </a:prstGeom>
          <a:noFill/>
          <a:extLst>
            <a:ext uri="{909E8E84-426E-40DD-AFC4-6F175D3DCCD1}">
              <a14:hiddenFill xmlns:a14="http://schemas.microsoft.com/office/drawing/2010/main">
                <a:solidFill>
                  <a:srgbClr val="FFFFFF"/>
                </a:solidFill>
              </a14:hiddenFill>
            </a:ext>
          </a:extLst>
        </p:spPr>
      </p:pic>
      <p:pic>
        <p:nvPicPr>
          <p:cNvPr id="112" name="Picture 20">
            <a:extLst>
              <a:ext uri="{FF2B5EF4-FFF2-40B4-BE49-F238E27FC236}">
                <a16:creationId xmlns:a16="http://schemas.microsoft.com/office/drawing/2014/main" id="{D8469B4E-0F56-42FE-82D0-67DAEF241F13}"/>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4477473" y="3319043"/>
            <a:ext cx="490284" cy="94016"/>
          </a:xfrm>
          <a:prstGeom prst="rect">
            <a:avLst/>
          </a:prstGeom>
          <a:noFill/>
          <a:extLst>
            <a:ext uri="{909E8E84-426E-40DD-AFC4-6F175D3DCCD1}">
              <a14:hiddenFill xmlns:a14="http://schemas.microsoft.com/office/drawing/2010/main">
                <a:solidFill>
                  <a:srgbClr val="FFFFFF"/>
                </a:solidFill>
              </a14:hiddenFill>
            </a:ext>
          </a:extLst>
        </p:spPr>
      </p:pic>
      <p:sp>
        <p:nvSpPr>
          <p:cNvPr id="113" name="Textfeld 112">
            <a:extLst>
              <a:ext uri="{FF2B5EF4-FFF2-40B4-BE49-F238E27FC236}">
                <a16:creationId xmlns:a16="http://schemas.microsoft.com/office/drawing/2014/main" id="{46526997-1876-46AB-8131-C1217BF6D5ED}"/>
              </a:ext>
            </a:extLst>
          </p:cNvPr>
          <p:cNvSpPr txBox="1"/>
          <p:nvPr/>
        </p:nvSpPr>
        <p:spPr>
          <a:xfrm>
            <a:off x="3209774" y="3041431"/>
            <a:ext cx="1186492" cy="235898"/>
          </a:xfrm>
          <a:prstGeom prst="rect">
            <a:avLst/>
          </a:prstGeom>
          <a:noFill/>
        </p:spPr>
        <p:txBody>
          <a:bodyPr wrap="square" rtlCol="0">
            <a:spAutoFit/>
          </a:bodyPr>
          <a:lstStyle/>
          <a:p>
            <a:r>
              <a:rPr lang="de-DE" sz="933" dirty="0">
                <a:solidFill>
                  <a:srgbClr val="003D6A"/>
                </a:solidFill>
              </a:rPr>
              <a:t>(PROFINET, IO-Link)</a:t>
            </a:r>
            <a:endParaRPr lang="en-US" sz="933" dirty="0">
              <a:solidFill>
                <a:srgbClr val="003D6A"/>
              </a:solidFill>
            </a:endParaRPr>
          </a:p>
        </p:txBody>
      </p:sp>
      <p:sp>
        <p:nvSpPr>
          <p:cNvPr id="114" name="Textfeld 113">
            <a:extLst>
              <a:ext uri="{FF2B5EF4-FFF2-40B4-BE49-F238E27FC236}">
                <a16:creationId xmlns:a16="http://schemas.microsoft.com/office/drawing/2014/main" id="{123DE36B-5FEC-4054-ABD7-BA48BB742F49}"/>
              </a:ext>
            </a:extLst>
          </p:cNvPr>
          <p:cNvSpPr txBox="1"/>
          <p:nvPr/>
        </p:nvSpPr>
        <p:spPr>
          <a:xfrm>
            <a:off x="3812719" y="3243686"/>
            <a:ext cx="704039" cy="235898"/>
          </a:xfrm>
          <a:prstGeom prst="rect">
            <a:avLst/>
          </a:prstGeom>
          <a:noFill/>
        </p:spPr>
        <p:txBody>
          <a:bodyPr wrap="none" rtlCol="0">
            <a:spAutoFit/>
          </a:bodyPr>
          <a:lstStyle/>
          <a:p>
            <a:r>
              <a:rPr lang="de-DE" sz="933" dirty="0">
                <a:solidFill>
                  <a:srgbClr val="003D6A"/>
                </a:solidFill>
              </a:rPr>
              <a:t>(EtherCAT)</a:t>
            </a:r>
            <a:endParaRPr lang="en-US" sz="933" dirty="0">
              <a:solidFill>
                <a:srgbClr val="003D6A"/>
              </a:solidFill>
            </a:endParaRPr>
          </a:p>
        </p:txBody>
      </p:sp>
      <p:sp>
        <p:nvSpPr>
          <p:cNvPr id="115" name="Textfeld 114">
            <a:extLst>
              <a:ext uri="{FF2B5EF4-FFF2-40B4-BE49-F238E27FC236}">
                <a16:creationId xmlns:a16="http://schemas.microsoft.com/office/drawing/2014/main" id="{34AEF285-5D41-4A73-B927-7CE30CFC5F51}"/>
              </a:ext>
            </a:extLst>
          </p:cNvPr>
          <p:cNvSpPr txBox="1"/>
          <p:nvPr/>
        </p:nvSpPr>
        <p:spPr>
          <a:xfrm>
            <a:off x="2904299" y="3446278"/>
            <a:ext cx="1935969" cy="420756"/>
          </a:xfrm>
          <a:prstGeom prst="rect">
            <a:avLst/>
          </a:prstGeom>
          <a:noFill/>
          <a:effectLst/>
        </p:spPr>
        <p:txBody>
          <a:bodyPr wrap="square" rtlCol="0">
            <a:spAutoFit/>
          </a:bodyPr>
          <a:lstStyle/>
          <a:p>
            <a:pPr algn="r"/>
            <a:r>
              <a:rPr lang="de-DE" sz="1067" b="1" dirty="0">
                <a:solidFill>
                  <a:srgbClr val="17385F"/>
                </a:solidFill>
              </a:rPr>
              <a:t>Release: Plugins</a:t>
            </a:r>
            <a:br>
              <a:rPr lang="de-DE" sz="1067" b="1" dirty="0">
                <a:solidFill>
                  <a:srgbClr val="17385F"/>
                </a:solidFill>
              </a:rPr>
            </a:br>
            <a:r>
              <a:rPr lang="de-DE" sz="1067" dirty="0">
                <a:solidFill>
                  <a:srgbClr val="17385F"/>
                </a:solidFill>
              </a:rPr>
              <a:t>27.10.2022</a:t>
            </a:r>
          </a:p>
        </p:txBody>
      </p:sp>
      <p:pic>
        <p:nvPicPr>
          <p:cNvPr id="116" name="Grafik 115" descr="Abzeichen Tick1 mit einfarbiger Füllung">
            <a:extLst>
              <a:ext uri="{FF2B5EF4-FFF2-40B4-BE49-F238E27FC236}">
                <a16:creationId xmlns:a16="http://schemas.microsoft.com/office/drawing/2014/main" id="{5FDFED91-5E6A-47FB-8C79-5BFA7A26EFA8}"/>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4841820" y="3479370"/>
            <a:ext cx="333624" cy="336832"/>
          </a:xfrm>
          <a:prstGeom prst="rect">
            <a:avLst/>
          </a:prstGeom>
        </p:spPr>
      </p:pic>
      <p:sp>
        <p:nvSpPr>
          <p:cNvPr id="125" name="Textfeld 124">
            <a:extLst>
              <a:ext uri="{FF2B5EF4-FFF2-40B4-BE49-F238E27FC236}">
                <a16:creationId xmlns:a16="http://schemas.microsoft.com/office/drawing/2014/main" id="{2007DBC4-0675-4181-9EE1-32ACC3A4BD3A}"/>
              </a:ext>
            </a:extLst>
          </p:cNvPr>
          <p:cNvSpPr txBox="1"/>
          <p:nvPr/>
        </p:nvSpPr>
        <p:spPr>
          <a:xfrm>
            <a:off x="2977311" y="4620521"/>
            <a:ext cx="1935969" cy="420756"/>
          </a:xfrm>
          <a:prstGeom prst="rect">
            <a:avLst/>
          </a:prstGeom>
          <a:noFill/>
          <a:effectLst/>
        </p:spPr>
        <p:txBody>
          <a:bodyPr wrap="square" rtlCol="0">
            <a:spAutoFit/>
          </a:bodyPr>
          <a:lstStyle/>
          <a:p>
            <a:pPr algn="r"/>
            <a:r>
              <a:rPr lang="de-DE" sz="1067" b="1" dirty="0">
                <a:solidFill>
                  <a:srgbClr val="17385F"/>
                </a:solidFill>
              </a:rPr>
              <a:t>Release: MTSN2</a:t>
            </a:r>
            <a:br>
              <a:rPr lang="de-DE" sz="1067" b="1" dirty="0">
                <a:solidFill>
                  <a:srgbClr val="17385F"/>
                </a:solidFill>
              </a:rPr>
            </a:br>
            <a:r>
              <a:rPr lang="de-DE" sz="1067" dirty="0">
                <a:solidFill>
                  <a:srgbClr val="17385F"/>
                </a:solidFill>
              </a:rPr>
              <a:t>27.10.2022</a:t>
            </a:r>
          </a:p>
        </p:txBody>
      </p:sp>
      <p:pic>
        <p:nvPicPr>
          <p:cNvPr id="126" name="Grafik 125" descr="Abzeichen Tick1 mit einfarbiger Füllung">
            <a:extLst>
              <a:ext uri="{FF2B5EF4-FFF2-40B4-BE49-F238E27FC236}">
                <a16:creationId xmlns:a16="http://schemas.microsoft.com/office/drawing/2014/main" id="{772F049F-CD2F-4A6E-A667-569AE4FE8463}"/>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4849465" y="4663001"/>
            <a:ext cx="333624" cy="336832"/>
          </a:xfrm>
          <a:prstGeom prst="rect">
            <a:avLst/>
          </a:prstGeom>
        </p:spPr>
      </p:pic>
      <p:pic>
        <p:nvPicPr>
          <p:cNvPr id="127" name="Grafik 126">
            <a:extLst>
              <a:ext uri="{FF2B5EF4-FFF2-40B4-BE49-F238E27FC236}">
                <a16:creationId xmlns:a16="http://schemas.microsoft.com/office/drawing/2014/main" id="{D6DF052C-6CBC-4C3D-BED5-09CFB7D4991C}"/>
              </a:ext>
            </a:extLst>
          </p:cNvPr>
          <p:cNvPicPr>
            <a:picLocks noChangeAspect="1"/>
          </p:cNvPicPr>
          <p:nvPr/>
        </p:nvPicPr>
        <p:blipFill>
          <a:blip r:embed="rId22"/>
          <a:stretch>
            <a:fillRect/>
          </a:stretch>
        </p:blipFill>
        <p:spPr>
          <a:xfrm>
            <a:off x="4490601" y="5021218"/>
            <a:ext cx="434967" cy="333703"/>
          </a:xfrm>
          <a:prstGeom prst="rect">
            <a:avLst/>
          </a:prstGeom>
        </p:spPr>
      </p:pic>
      <p:pic>
        <p:nvPicPr>
          <p:cNvPr id="272" name="Grafik 271" descr="Abzeichen Tick1 mit einfarbiger Füllung">
            <a:extLst>
              <a:ext uri="{FF2B5EF4-FFF2-40B4-BE49-F238E27FC236}">
                <a16:creationId xmlns:a16="http://schemas.microsoft.com/office/drawing/2014/main" id="{D1A886BE-65D2-4A4A-962D-0BDBEB5958C2}"/>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5513856" y="1679295"/>
            <a:ext cx="333624" cy="333624"/>
          </a:xfrm>
          <a:prstGeom prst="rect">
            <a:avLst/>
          </a:prstGeom>
        </p:spPr>
      </p:pic>
      <p:pic>
        <p:nvPicPr>
          <p:cNvPr id="128" name="Grafik 127" descr="Abzeichen Tick1 mit einfarbiger Füllung">
            <a:extLst>
              <a:ext uri="{FF2B5EF4-FFF2-40B4-BE49-F238E27FC236}">
                <a16:creationId xmlns:a16="http://schemas.microsoft.com/office/drawing/2014/main" id="{E19C346A-532D-48DF-BD9A-06050B04190C}"/>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5504813" y="2128118"/>
            <a:ext cx="333624" cy="333624"/>
          </a:xfrm>
          <a:prstGeom prst="rect">
            <a:avLst/>
          </a:prstGeom>
        </p:spPr>
      </p:pic>
      <p:sp>
        <p:nvSpPr>
          <p:cNvPr id="129" name="Textfeld 128">
            <a:extLst>
              <a:ext uri="{FF2B5EF4-FFF2-40B4-BE49-F238E27FC236}">
                <a16:creationId xmlns:a16="http://schemas.microsoft.com/office/drawing/2014/main" id="{9F4E6B5F-A22D-48A4-B82D-9E4A7DD255FD}"/>
              </a:ext>
            </a:extLst>
          </p:cNvPr>
          <p:cNvSpPr txBox="1"/>
          <p:nvPr/>
        </p:nvSpPr>
        <p:spPr>
          <a:xfrm>
            <a:off x="5750473" y="2100354"/>
            <a:ext cx="1557685" cy="1734449"/>
          </a:xfrm>
          <a:prstGeom prst="rect">
            <a:avLst/>
          </a:prstGeom>
          <a:noFill/>
          <a:effectLst/>
        </p:spPr>
        <p:txBody>
          <a:bodyPr wrap="square" rtlCol="0">
            <a:spAutoFit/>
          </a:bodyPr>
          <a:lstStyle/>
          <a:p>
            <a:r>
              <a:rPr lang="de-DE" sz="1067" b="1" dirty="0">
                <a:solidFill>
                  <a:srgbClr val="17385F"/>
                </a:solidFill>
              </a:rPr>
              <a:t>Sales Support Content</a:t>
            </a:r>
            <a:br>
              <a:rPr lang="de-DE" sz="1067" b="1" dirty="0">
                <a:solidFill>
                  <a:srgbClr val="17385F"/>
                </a:solidFill>
              </a:rPr>
            </a:br>
            <a:r>
              <a:rPr lang="de-DE" sz="1067" dirty="0">
                <a:solidFill>
                  <a:srgbClr val="17385F"/>
                </a:solidFill>
              </a:rPr>
              <a:t>03.11.2022</a:t>
            </a:r>
          </a:p>
          <a:p>
            <a:r>
              <a:rPr lang="de-DE" sz="1067" dirty="0">
                <a:solidFill>
                  <a:srgbClr val="17385F"/>
                </a:solidFill>
              </a:rPr>
              <a:t>Flyer</a:t>
            </a:r>
          </a:p>
          <a:p>
            <a:r>
              <a:rPr lang="de-DE" sz="1067" dirty="0">
                <a:solidFill>
                  <a:srgbClr val="17385F"/>
                </a:solidFill>
              </a:rPr>
              <a:t>Animation</a:t>
            </a:r>
          </a:p>
          <a:p>
            <a:r>
              <a:rPr lang="de-DE" sz="1067" dirty="0">
                <a:solidFill>
                  <a:srgbClr val="17385F"/>
                </a:solidFill>
              </a:rPr>
              <a:t>Videos</a:t>
            </a:r>
          </a:p>
          <a:p>
            <a:r>
              <a:rPr lang="de-DE" sz="1067" dirty="0">
                <a:solidFill>
                  <a:srgbClr val="17385F"/>
                </a:solidFill>
              </a:rPr>
              <a:t>Press article</a:t>
            </a:r>
          </a:p>
          <a:p>
            <a:r>
              <a:rPr lang="de-DE" sz="1067" dirty="0">
                <a:solidFill>
                  <a:srgbClr val="17385F"/>
                </a:solidFill>
              </a:rPr>
              <a:t>Slider</a:t>
            </a:r>
          </a:p>
          <a:p>
            <a:r>
              <a:rPr lang="de-DE" sz="1067" dirty="0">
                <a:solidFill>
                  <a:srgbClr val="17385F"/>
                </a:solidFill>
              </a:rPr>
              <a:t>Demo cases</a:t>
            </a:r>
          </a:p>
          <a:p>
            <a:r>
              <a:rPr lang="de-DE" sz="1067" dirty="0">
                <a:solidFill>
                  <a:srgbClr val="17385F"/>
                </a:solidFill>
              </a:rPr>
              <a:t>Exhibition pedestals</a:t>
            </a:r>
          </a:p>
          <a:p>
            <a:r>
              <a:rPr lang="de-DE" sz="1067" dirty="0">
                <a:solidFill>
                  <a:srgbClr val="17385F"/>
                </a:solidFill>
              </a:rPr>
              <a:t>…</a:t>
            </a:r>
          </a:p>
        </p:txBody>
      </p:sp>
      <p:cxnSp>
        <p:nvCxnSpPr>
          <p:cNvPr id="130" name="Gerader Verbinder 129">
            <a:extLst>
              <a:ext uri="{FF2B5EF4-FFF2-40B4-BE49-F238E27FC236}">
                <a16:creationId xmlns:a16="http://schemas.microsoft.com/office/drawing/2014/main" id="{B5033169-42E0-4445-A276-4C62DB7B51D6}"/>
              </a:ext>
            </a:extLst>
          </p:cNvPr>
          <p:cNvCxnSpPr>
            <a:cxnSpLocks/>
          </p:cNvCxnSpPr>
          <p:nvPr/>
        </p:nvCxnSpPr>
        <p:spPr>
          <a:xfrm flipH="1" flipV="1">
            <a:off x="3150307" y="2035161"/>
            <a:ext cx="8161" cy="3562471"/>
          </a:xfrm>
          <a:prstGeom prst="line">
            <a:avLst/>
          </a:prstGeom>
          <a:ln>
            <a:solidFill>
              <a:srgbClr val="003D6A"/>
            </a:solidFill>
          </a:ln>
          <a:effectLst/>
        </p:spPr>
        <p:style>
          <a:lnRef idx="2">
            <a:schemeClr val="accent1"/>
          </a:lnRef>
          <a:fillRef idx="0">
            <a:schemeClr val="accent1"/>
          </a:fillRef>
          <a:effectRef idx="1">
            <a:schemeClr val="accent1"/>
          </a:effectRef>
          <a:fontRef idx="minor">
            <a:schemeClr val="tx1"/>
          </a:fontRef>
        </p:style>
      </p:cxnSp>
      <p:sp>
        <p:nvSpPr>
          <p:cNvPr id="131" name="Ellipse 130">
            <a:extLst>
              <a:ext uri="{FF2B5EF4-FFF2-40B4-BE49-F238E27FC236}">
                <a16:creationId xmlns:a16="http://schemas.microsoft.com/office/drawing/2014/main" id="{957217E0-E9FE-49E5-8459-D8E9A7416D1A}"/>
              </a:ext>
            </a:extLst>
          </p:cNvPr>
          <p:cNvSpPr/>
          <p:nvPr/>
        </p:nvSpPr>
        <p:spPr>
          <a:xfrm>
            <a:off x="3085612" y="5525629"/>
            <a:ext cx="144000" cy="144000"/>
          </a:xfrm>
          <a:prstGeom prst="ellipse">
            <a:avLst/>
          </a:prstGeom>
          <a:solidFill>
            <a:srgbClr val="003D6A"/>
          </a:solidFill>
          <a:ln>
            <a:solidFill>
              <a:srgbClr val="003D6A"/>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sz="2400" dirty="0"/>
          </a:p>
        </p:txBody>
      </p:sp>
      <p:pic>
        <p:nvPicPr>
          <p:cNvPr id="133" name="Grafik 132" descr="Münzen mit einfarbiger Füllung">
            <a:extLst>
              <a:ext uri="{FF2B5EF4-FFF2-40B4-BE49-F238E27FC236}">
                <a16:creationId xmlns:a16="http://schemas.microsoft.com/office/drawing/2014/main" id="{1B65676E-C1A6-45CF-8584-1335B6DC5517}"/>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956090" y="1653334"/>
            <a:ext cx="388433" cy="388433"/>
          </a:xfrm>
          <a:prstGeom prst="rect">
            <a:avLst/>
          </a:prstGeom>
        </p:spPr>
      </p:pic>
      <p:sp>
        <p:nvSpPr>
          <p:cNvPr id="134" name="Textfeld 133">
            <a:extLst>
              <a:ext uri="{FF2B5EF4-FFF2-40B4-BE49-F238E27FC236}">
                <a16:creationId xmlns:a16="http://schemas.microsoft.com/office/drawing/2014/main" id="{3DAC2657-65CF-46F1-ADDC-73112296E50D}"/>
              </a:ext>
            </a:extLst>
          </p:cNvPr>
          <p:cNvSpPr txBox="1"/>
          <p:nvPr/>
        </p:nvSpPr>
        <p:spPr>
          <a:xfrm>
            <a:off x="819388" y="1651396"/>
            <a:ext cx="2171238" cy="584968"/>
          </a:xfrm>
          <a:prstGeom prst="rect">
            <a:avLst/>
          </a:prstGeom>
          <a:noFill/>
        </p:spPr>
        <p:txBody>
          <a:bodyPr wrap="square">
            <a:spAutoFit/>
          </a:bodyPr>
          <a:lstStyle/>
          <a:p>
            <a:pPr algn="r"/>
            <a:r>
              <a:rPr lang="de-DE" sz="1067" b="1" dirty="0">
                <a:solidFill>
                  <a:srgbClr val="003D6A"/>
                </a:solidFill>
              </a:rPr>
              <a:t>Pre-booking option</a:t>
            </a:r>
          </a:p>
          <a:p>
            <a:pPr algn="r"/>
            <a:r>
              <a:rPr lang="de-DE" sz="1067" dirty="0">
                <a:solidFill>
                  <a:srgbClr val="003D6A"/>
                </a:solidFill>
              </a:rPr>
              <a:t>For Intecs and customers</a:t>
            </a:r>
            <a:br>
              <a:rPr lang="de-DE" sz="1067" dirty="0">
                <a:solidFill>
                  <a:srgbClr val="003D6A"/>
                </a:solidFill>
              </a:rPr>
            </a:br>
            <a:r>
              <a:rPr lang="de-DE" sz="1067" dirty="0">
                <a:solidFill>
                  <a:srgbClr val="003D6A"/>
                </a:solidFill>
              </a:rPr>
              <a:t>16.09.2022</a:t>
            </a:r>
          </a:p>
        </p:txBody>
      </p:sp>
      <p:grpSp>
        <p:nvGrpSpPr>
          <p:cNvPr id="6" name="Gruppieren 5">
            <a:extLst>
              <a:ext uri="{FF2B5EF4-FFF2-40B4-BE49-F238E27FC236}">
                <a16:creationId xmlns:a16="http://schemas.microsoft.com/office/drawing/2014/main" id="{7C2E5432-4F9B-492C-BE12-2FFF2858543A}"/>
              </a:ext>
            </a:extLst>
          </p:cNvPr>
          <p:cNvGrpSpPr/>
          <p:nvPr/>
        </p:nvGrpSpPr>
        <p:grpSpPr>
          <a:xfrm>
            <a:off x="9879221" y="1073625"/>
            <a:ext cx="2268272" cy="4582811"/>
            <a:chOff x="7665193" y="3198603"/>
            <a:chExt cx="2268272" cy="4582811"/>
          </a:xfrm>
        </p:grpSpPr>
        <p:sp>
          <p:nvSpPr>
            <p:cNvPr id="231" name="Textfeld 230">
              <a:extLst>
                <a:ext uri="{FF2B5EF4-FFF2-40B4-BE49-F238E27FC236}">
                  <a16:creationId xmlns:a16="http://schemas.microsoft.com/office/drawing/2014/main" id="{1FA7D0E6-D1C1-41FF-8FE4-218322521B2B}"/>
                </a:ext>
              </a:extLst>
            </p:cNvPr>
            <p:cNvSpPr txBox="1"/>
            <p:nvPr/>
          </p:nvSpPr>
          <p:spPr>
            <a:xfrm>
              <a:off x="8005484" y="3198603"/>
              <a:ext cx="1927981" cy="749179"/>
            </a:xfrm>
            <a:prstGeom prst="rect">
              <a:avLst/>
            </a:prstGeom>
            <a:noFill/>
            <a:effectLst/>
          </p:spPr>
          <p:txBody>
            <a:bodyPr wrap="square" rtlCol="0">
              <a:spAutoFit/>
            </a:bodyPr>
            <a:lstStyle/>
            <a:p>
              <a:r>
                <a:rPr lang="de-DE" sz="1067" b="1" dirty="0">
                  <a:solidFill>
                    <a:srgbClr val="17385F"/>
                  </a:solidFill>
                </a:rPr>
                <a:t>Sales Release</a:t>
              </a:r>
              <a:br>
                <a:rPr lang="de-DE" sz="1067" b="1" dirty="0">
                  <a:solidFill>
                    <a:srgbClr val="17385F"/>
                  </a:solidFill>
                </a:rPr>
              </a:br>
              <a:r>
                <a:rPr lang="de-DE" sz="1067" dirty="0">
                  <a:solidFill>
                    <a:srgbClr val="17385F"/>
                  </a:solidFill>
                </a:rPr>
                <a:t>tbd (2022/2023)</a:t>
              </a:r>
            </a:p>
            <a:p>
              <a:r>
                <a:rPr lang="de-DE" sz="1067" dirty="0">
                  <a:solidFill>
                    <a:srgbClr val="17385F"/>
                  </a:solidFill>
                </a:rPr>
                <a:t>Cable Kits</a:t>
              </a:r>
              <a:br>
                <a:rPr lang="de-DE" sz="1067" b="1" dirty="0">
                  <a:solidFill>
                    <a:srgbClr val="17385F"/>
                  </a:solidFill>
                </a:rPr>
              </a:br>
              <a:r>
                <a:rPr lang="de-DE" sz="1067" dirty="0">
                  <a:solidFill>
                    <a:srgbClr val="17385F"/>
                  </a:solidFill>
                </a:rPr>
                <a:t>Single- and Doublegripper</a:t>
              </a:r>
            </a:p>
          </p:txBody>
        </p:sp>
        <p:sp>
          <p:nvSpPr>
            <p:cNvPr id="261" name="Ellipse 260">
              <a:extLst>
                <a:ext uri="{FF2B5EF4-FFF2-40B4-BE49-F238E27FC236}">
                  <a16:creationId xmlns:a16="http://schemas.microsoft.com/office/drawing/2014/main" id="{82EFA32C-3212-445B-8723-F3EAB6258B81}"/>
                </a:ext>
              </a:extLst>
            </p:cNvPr>
            <p:cNvSpPr/>
            <p:nvPr/>
          </p:nvSpPr>
          <p:spPr>
            <a:xfrm>
              <a:off x="7790585" y="7637414"/>
              <a:ext cx="144000" cy="144000"/>
            </a:xfrm>
            <a:prstGeom prst="ellipse">
              <a:avLst/>
            </a:prstGeom>
            <a:solidFill>
              <a:srgbClr val="003D6A"/>
            </a:solidFill>
            <a:ln>
              <a:solidFill>
                <a:srgbClr val="003D6A"/>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sz="2400" dirty="0"/>
            </a:p>
          </p:txBody>
        </p:sp>
        <p:cxnSp>
          <p:nvCxnSpPr>
            <p:cNvPr id="262" name="Gerader Verbinder 261">
              <a:extLst>
                <a:ext uri="{FF2B5EF4-FFF2-40B4-BE49-F238E27FC236}">
                  <a16:creationId xmlns:a16="http://schemas.microsoft.com/office/drawing/2014/main" id="{EBBF79A8-B82C-4B8E-82E0-D8176C046483}"/>
                </a:ext>
              </a:extLst>
            </p:cNvPr>
            <p:cNvCxnSpPr>
              <a:cxnSpLocks/>
            </p:cNvCxnSpPr>
            <p:nvPr/>
          </p:nvCxnSpPr>
          <p:spPr>
            <a:xfrm flipV="1">
              <a:off x="7859410" y="3603860"/>
              <a:ext cx="0" cy="4033554"/>
            </a:xfrm>
            <a:prstGeom prst="line">
              <a:avLst/>
            </a:prstGeom>
            <a:ln>
              <a:solidFill>
                <a:srgbClr val="003D6A"/>
              </a:solidFill>
            </a:ln>
            <a:effectLst/>
          </p:spPr>
          <p:style>
            <a:lnRef idx="2">
              <a:schemeClr val="accent1"/>
            </a:lnRef>
            <a:fillRef idx="0">
              <a:schemeClr val="accent1"/>
            </a:fillRef>
            <a:effectRef idx="1">
              <a:schemeClr val="accent1"/>
            </a:effectRef>
            <a:fontRef idx="minor">
              <a:schemeClr val="tx1"/>
            </a:fontRef>
          </p:style>
        </p:cxnSp>
        <p:pic>
          <p:nvPicPr>
            <p:cNvPr id="287" name="Grafik 286" descr="Münzen mit einfarbiger Füllung">
              <a:extLst>
                <a:ext uri="{FF2B5EF4-FFF2-40B4-BE49-F238E27FC236}">
                  <a16:creationId xmlns:a16="http://schemas.microsoft.com/office/drawing/2014/main" id="{E75E5157-4AD0-457F-B656-27F763A479EC}"/>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665193" y="3215427"/>
              <a:ext cx="388433" cy="388433"/>
            </a:xfrm>
            <a:prstGeom prst="rect">
              <a:avLst/>
            </a:prstGeom>
          </p:spPr>
        </p:pic>
        <p:pic>
          <p:nvPicPr>
            <p:cNvPr id="117" name="Picture 10" descr="Universal Robots (Germany) als Arbeitgeber: Gehalt, Karriere, Benefits">
              <a:extLst>
                <a:ext uri="{FF2B5EF4-FFF2-40B4-BE49-F238E27FC236}">
                  <a16:creationId xmlns:a16="http://schemas.microsoft.com/office/drawing/2014/main" id="{FB9AE764-67ED-428D-89FD-322BD738830A}"/>
                </a:ext>
              </a:extLst>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8114678" y="3941969"/>
              <a:ext cx="597137" cy="248185"/>
            </a:xfrm>
            <a:prstGeom prst="rect">
              <a:avLst/>
            </a:prstGeom>
            <a:noFill/>
            <a:extLst>
              <a:ext uri="{909E8E84-426E-40DD-AFC4-6F175D3DCCD1}">
                <a14:hiddenFill xmlns:a14="http://schemas.microsoft.com/office/drawing/2010/main">
                  <a:solidFill>
                    <a:srgbClr val="FFFFFF"/>
                  </a:solidFill>
                </a14:hiddenFill>
              </a:ext>
            </a:extLst>
          </p:spPr>
        </p:pic>
        <p:pic>
          <p:nvPicPr>
            <p:cNvPr id="118" name="Picture 12" descr="robot fanuc ,fanuc usado,fanuc,fanuc robot , robot américa">
              <a:extLst>
                <a:ext uri="{FF2B5EF4-FFF2-40B4-BE49-F238E27FC236}">
                  <a16:creationId xmlns:a16="http://schemas.microsoft.com/office/drawing/2014/main" id="{7483D132-95E6-4BDB-860C-33BBCF102398}"/>
                </a:ext>
              </a:extLst>
            </p:cNvPr>
            <p:cNvPicPr>
              <a:picLocks noChangeAspect="1" noChangeArrowheads="1"/>
            </p:cNvPicPr>
            <p:nvPr/>
          </p:nvPicPr>
          <p:blipFill>
            <a:blip r:embed="rId24">
              <a:extLst>
                <a:ext uri="{28A0092B-C50C-407E-A947-70E740481C1C}">
                  <a14:useLocalDpi xmlns:a14="http://schemas.microsoft.com/office/drawing/2010/main" val="0"/>
                </a:ext>
              </a:extLst>
            </a:blip>
            <a:srcRect/>
            <a:stretch>
              <a:fillRect/>
            </a:stretch>
          </p:blipFill>
          <p:spPr bwMode="auto">
            <a:xfrm>
              <a:off x="8137881" y="4208173"/>
              <a:ext cx="615289" cy="274659"/>
            </a:xfrm>
            <a:prstGeom prst="rect">
              <a:avLst/>
            </a:prstGeom>
            <a:noFill/>
            <a:extLst>
              <a:ext uri="{909E8E84-426E-40DD-AFC4-6F175D3DCCD1}">
                <a14:hiddenFill xmlns:a14="http://schemas.microsoft.com/office/drawing/2010/main">
                  <a:solidFill>
                    <a:srgbClr val="FFFFFF"/>
                  </a:solidFill>
                </a14:hiddenFill>
              </a:ext>
            </a:extLst>
          </p:spPr>
        </p:pic>
        <p:pic>
          <p:nvPicPr>
            <p:cNvPr id="119" name="Picture 16">
              <a:extLst>
                <a:ext uri="{FF2B5EF4-FFF2-40B4-BE49-F238E27FC236}">
                  <a16:creationId xmlns:a16="http://schemas.microsoft.com/office/drawing/2014/main" id="{A2E2C16A-999C-4707-B3ED-F4CBF6F50077}"/>
                </a:ext>
              </a:extLst>
            </p:cNvPr>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a:off x="8140548" y="4494952"/>
              <a:ext cx="587373" cy="108232"/>
            </a:xfrm>
            <a:prstGeom prst="rect">
              <a:avLst/>
            </a:prstGeom>
            <a:noFill/>
            <a:extLst>
              <a:ext uri="{909E8E84-426E-40DD-AFC4-6F175D3DCCD1}">
                <a14:hiddenFill xmlns:a14="http://schemas.microsoft.com/office/drawing/2010/main">
                  <a:solidFill>
                    <a:srgbClr val="FFFFFF"/>
                  </a:solidFill>
                </a14:hiddenFill>
              </a:ext>
            </a:extLst>
          </p:spPr>
        </p:pic>
        <p:pic>
          <p:nvPicPr>
            <p:cNvPr id="139" name="Picture 14" descr="Karrieremöglichkeiten bei ABB | ABB Karriere">
              <a:extLst>
                <a:ext uri="{FF2B5EF4-FFF2-40B4-BE49-F238E27FC236}">
                  <a16:creationId xmlns:a16="http://schemas.microsoft.com/office/drawing/2014/main" id="{6D38905D-FD85-4384-B14E-88434FC62D3C}"/>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8137881" y="4668041"/>
              <a:ext cx="384415" cy="201817"/>
            </a:xfrm>
            <a:prstGeom prst="rect">
              <a:avLst/>
            </a:prstGeom>
            <a:noFill/>
            <a:extLst>
              <a:ext uri="{909E8E84-426E-40DD-AFC4-6F175D3DCCD1}">
                <a14:hiddenFill xmlns:a14="http://schemas.microsoft.com/office/drawing/2010/main">
                  <a:solidFill>
                    <a:srgbClr val="FFFFFF"/>
                  </a:solidFill>
                </a14:hiddenFill>
              </a:ext>
            </a:extLst>
          </p:spPr>
        </p:pic>
      </p:grpSp>
      <p:pic>
        <p:nvPicPr>
          <p:cNvPr id="143" name="Picture 10" descr="Universal Robots (Germany) als Arbeitgeber: Gehalt, Karriere, Benefits">
            <a:extLst>
              <a:ext uri="{FF2B5EF4-FFF2-40B4-BE49-F238E27FC236}">
                <a16:creationId xmlns:a16="http://schemas.microsoft.com/office/drawing/2014/main" id="{2EA2DA88-94EE-45D6-9BE3-AE694C274A5C}"/>
              </a:ext>
            </a:extLst>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4374201" y="3821126"/>
            <a:ext cx="597137" cy="248185"/>
          </a:xfrm>
          <a:prstGeom prst="rect">
            <a:avLst/>
          </a:prstGeom>
          <a:noFill/>
          <a:extLst>
            <a:ext uri="{909E8E84-426E-40DD-AFC4-6F175D3DCCD1}">
              <a14:hiddenFill xmlns:a14="http://schemas.microsoft.com/office/drawing/2010/main">
                <a:solidFill>
                  <a:srgbClr val="FFFFFF"/>
                </a:solidFill>
              </a14:hiddenFill>
            </a:ext>
          </a:extLst>
        </p:spPr>
      </p:pic>
      <p:pic>
        <p:nvPicPr>
          <p:cNvPr id="144" name="Picture 12" descr="robot fanuc ,fanuc usado,fanuc,fanuc robot , robot américa">
            <a:extLst>
              <a:ext uri="{FF2B5EF4-FFF2-40B4-BE49-F238E27FC236}">
                <a16:creationId xmlns:a16="http://schemas.microsoft.com/office/drawing/2014/main" id="{CFB1ABAD-0D82-47AF-B69B-91CD6721388D}"/>
              </a:ext>
            </a:extLst>
          </p:cNvPr>
          <p:cNvPicPr>
            <a:picLocks noChangeAspect="1" noChangeArrowheads="1"/>
          </p:cNvPicPr>
          <p:nvPr/>
        </p:nvPicPr>
        <p:blipFill>
          <a:blip r:embed="rId24">
            <a:extLst>
              <a:ext uri="{28A0092B-C50C-407E-A947-70E740481C1C}">
                <a14:useLocalDpi xmlns:a14="http://schemas.microsoft.com/office/drawing/2010/main" val="0"/>
              </a:ext>
            </a:extLst>
          </a:blip>
          <a:srcRect/>
          <a:stretch>
            <a:fillRect/>
          </a:stretch>
        </p:blipFill>
        <p:spPr bwMode="auto">
          <a:xfrm>
            <a:off x="4388093" y="4084484"/>
            <a:ext cx="615289" cy="274659"/>
          </a:xfrm>
          <a:prstGeom prst="rect">
            <a:avLst/>
          </a:prstGeom>
          <a:noFill/>
          <a:extLst>
            <a:ext uri="{909E8E84-426E-40DD-AFC4-6F175D3DCCD1}">
              <a14:hiddenFill xmlns:a14="http://schemas.microsoft.com/office/drawing/2010/main">
                <a:solidFill>
                  <a:srgbClr val="FFFFFF"/>
                </a:solidFill>
              </a14:hiddenFill>
            </a:ext>
          </a:extLst>
        </p:spPr>
      </p:pic>
      <p:pic>
        <p:nvPicPr>
          <p:cNvPr id="145" name="Picture 16">
            <a:extLst>
              <a:ext uri="{FF2B5EF4-FFF2-40B4-BE49-F238E27FC236}">
                <a16:creationId xmlns:a16="http://schemas.microsoft.com/office/drawing/2014/main" id="{8F56B204-C2B7-480F-81A6-B485EEE21C63}"/>
              </a:ext>
            </a:extLst>
          </p:cNvPr>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a:off x="4403991" y="4362542"/>
            <a:ext cx="587373" cy="108232"/>
          </a:xfrm>
          <a:prstGeom prst="rect">
            <a:avLst/>
          </a:prstGeom>
          <a:noFill/>
          <a:extLst>
            <a:ext uri="{909E8E84-426E-40DD-AFC4-6F175D3DCCD1}">
              <a14:hiddenFill xmlns:a14="http://schemas.microsoft.com/office/drawing/2010/main">
                <a:solidFill>
                  <a:srgbClr val="FFFFFF"/>
                </a:solidFill>
              </a14:hiddenFill>
            </a:ext>
          </a:extLst>
        </p:spPr>
      </p:pic>
      <p:pic>
        <p:nvPicPr>
          <p:cNvPr id="25" name="Grafik 24">
            <a:extLst>
              <a:ext uri="{FF2B5EF4-FFF2-40B4-BE49-F238E27FC236}">
                <a16:creationId xmlns:a16="http://schemas.microsoft.com/office/drawing/2014/main" id="{AAE4E52A-D093-445F-9370-8B4A8459E24A}"/>
              </a:ext>
            </a:extLst>
          </p:cNvPr>
          <p:cNvPicPr>
            <a:picLocks noChangeAspect="1"/>
          </p:cNvPicPr>
          <p:nvPr/>
        </p:nvPicPr>
        <p:blipFill>
          <a:blip r:embed="rId26"/>
          <a:stretch>
            <a:fillRect/>
          </a:stretch>
        </p:blipFill>
        <p:spPr>
          <a:xfrm>
            <a:off x="6617979" y="5940567"/>
            <a:ext cx="560128" cy="595881"/>
          </a:xfrm>
          <a:prstGeom prst="rect">
            <a:avLst/>
          </a:prstGeom>
        </p:spPr>
      </p:pic>
      <p:pic>
        <p:nvPicPr>
          <p:cNvPr id="27" name="Grafik 26">
            <a:extLst>
              <a:ext uri="{FF2B5EF4-FFF2-40B4-BE49-F238E27FC236}">
                <a16:creationId xmlns:a16="http://schemas.microsoft.com/office/drawing/2014/main" id="{6AE6C927-06E4-476F-9169-3D2FE416D832}"/>
              </a:ext>
            </a:extLst>
          </p:cNvPr>
          <p:cNvPicPr>
            <a:picLocks noChangeAspect="1"/>
          </p:cNvPicPr>
          <p:nvPr/>
        </p:nvPicPr>
        <p:blipFill rotWithShape="1">
          <a:blip r:embed="rId27"/>
          <a:srcRect b="45396"/>
          <a:stretch/>
        </p:blipFill>
        <p:spPr>
          <a:xfrm>
            <a:off x="6000262" y="4423352"/>
            <a:ext cx="868808" cy="235206"/>
          </a:xfrm>
          <a:prstGeom prst="rect">
            <a:avLst/>
          </a:prstGeom>
        </p:spPr>
      </p:pic>
      <p:sp>
        <p:nvSpPr>
          <p:cNvPr id="152" name="Ellipse 151">
            <a:extLst>
              <a:ext uri="{FF2B5EF4-FFF2-40B4-BE49-F238E27FC236}">
                <a16:creationId xmlns:a16="http://schemas.microsoft.com/office/drawing/2014/main" id="{8EC0400A-1182-49F9-86C4-19173E2B62FF}"/>
              </a:ext>
            </a:extLst>
          </p:cNvPr>
          <p:cNvSpPr/>
          <p:nvPr/>
        </p:nvSpPr>
        <p:spPr>
          <a:xfrm>
            <a:off x="5743990" y="5519004"/>
            <a:ext cx="144000" cy="144000"/>
          </a:xfrm>
          <a:prstGeom prst="ellipse">
            <a:avLst/>
          </a:prstGeom>
          <a:solidFill>
            <a:srgbClr val="003D6A"/>
          </a:solidFill>
          <a:ln>
            <a:solidFill>
              <a:srgbClr val="003D6A"/>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sz="2400" dirty="0"/>
          </a:p>
        </p:txBody>
      </p:sp>
      <p:cxnSp>
        <p:nvCxnSpPr>
          <p:cNvPr id="153" name="Gerader Verbinder 152">
            <a:extLst>
              <a:ext uri="{FF2B5EF4-FFF2-40B4-BE49-F238E27FC236}">
                <a16:creationId xmlns:a16="http://schemas.microsoft.com/office/drawing/2014/main" id="{A111A4B6-3130-48FC-A30F-8F7948436622}"/>
              </a:ext>
            </a:extLst>
          </p:cNvPr>
          <p:cNvCxnSpPr>
            <a:cxnSpLocks/>
            <a:stCxn id="152" idx="0"/>
          </p:cNvCxnSpPr>
          <p:nvPr/>
        </p:nvCxnSpPr>
        <p:spPr>
          <a:xfrm flipV="1">
            <a:off x="5815990" y="4192303"/>
            <a:ext cx="0" cy="1326701"/>
          </a:xfrm>
          <a:prstGeom prst="line">
            <a:avLst/>
          </a:prstGeom>
          <a:ln>
            <a:solidFill>
              <a:srgbClr val="003D6A"/>
            </a:solidFill>
          </a:ln>
          <a:effectLst/>
        </p:spPr>
        <p:style>
          <a:lnRef idx="2">
            <a:schemeClr val="accent1"/>
          </a:lnRef>
          <a:fillRef idx="0">
            <a:schemeClr val="accent1"/>
          </a:fillRef>
          <a:effectRef idx="1">
            <a:schemeClr val="accent1"/>
          </a:effectRef>
          <a:fontRef idx="minor">
            <a:schemeClr val="tx1"/>
          </a:fontRef>
        </p:style>
      </p:cxnSp>
      <p:sp>
        <p:nvSpPr>
          <p:cNvPr id="156" name="Textfeld 155">
            <a:extLst>
              <a:ext uri="{FF2B5EF4-FFF2-40B4-BE49-F238E27FC236}">
                <a16:creationId xmlns:a16="http://schemas.microsoft.com/office/drawing/2014/main" id="{2E52B0F1-9F68-4141-80A1-353698B2860F}"/>
              </a:ext>
            </a:extLst>
          </p:cNvPr>
          <p:cNvSpPr txBox="1"/>
          <p:nvPr/>
        </p:nvSpPr>
        <p:spPr>
          <a:xfrm>
            <a:off x="5914979" y="3856971"/>
            <a:ext cx="2092204" cy="521681"/>
          </a:xfrm>
          <a:prstGeom prst="rect">
            <a:avLst/>
          </a:prstGeom>
          <a:noFill/>
        </p:spPr>
        <p:txBody>
          <a:bodyPr wrap="square">
            <a:spAutoFit/>
          </a:bodyPr>
          <a:lstStyle/>
          <a:p>
            <a:r>
              <a:rPr lang="de-DE" sz="930" b="1" dirty="0">
                <a:solidFill>
                  <a:srgbClr val="003D6A"/>
                </a:solidFill>
              </a:rPr>
              <a:t>Public presentation</a:t>
            </a:r>
            <a:br>
              <a:rPr lang="de-DE" sz="930" b="1" dirty="0">
                <a:solidFill>
                  <a:srgbClr val="003D6A"/>
                </a:solidFill>
              </a:rPr>
            </a:br>
            <a:r>
              <a:rPr lang="de-DE" sz="930" b="1" dirty="0">
                <a:solidFill>
                  <a:srgbClr val="003D6A"/>
                </a:solidFill>
              </a:rPr>
              <a:t>SPS Nuernberg</a:t>
            </a:r>
            <a:br>
              <a:rPr lang="de-DE" sz="930" b="1" dirty="0">
                <a:solidFill>
                  <a:srgbClr val="003D6A"/>
                </a:solidFill>
              </a:rPr>
            </a:br>
            <a:r>
              <a:rPr lang="de-DE" sz="930" dirty="0">
                <a:solidFill>
                  <a:srgbClr val="003D6A"/>
                </a:solidFill>
              </a:rPr>
              <a:t>November 08 - 10</a:t>
            </a:r>
            <a:endParaRPr lang="en-US" sz="930" dirty="0"/>
          </a:p>
        </p:txBody>
      </p:sp>
      <p:pic>
        <p:nvPicPr>
          <p:cNvPr id="157" name="Grafik 156" descr="Ziel">
            <a:extLst>
              <a:ext uri="{FF2B5EF4-FFF2-40B4-BE49-F238E27FC236}">
                <a16:creationId xmlns:a16="http://schemas.microsoft.com/office/drawing/2014/main" id="{4E0CCA3B-2738-4FFD-8FF2-8D9D2C324B09}"/>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653851" y="3850968"/>
            <a:ext cx="337192" cy="340435"/>
          </a:xfrm>
          <a:prstGeom prst="rect">
            <a:avLst/>
          </a:prstGeom>
        </p:spPr>
      </p:pic>
      <p:grpSp>
        <p:nvGrpSpPr>
          <p:cNvPr id="16" name="Gruppieren 15">
            <a:extLst>
              <a:ext uri="{FF2B5EF4-FFF2-40B4-BE49-F238E27FC236}">
                <a16:creationId xmlns:a16="http://schemas.microsoft.com/office/drawing/2014/main" id="{0B936215-5938-42DF-B758-E3B7C929441E}"/>
              </a:ext>
            </a:extLst>
          </p:cNvPr>
          <p:cNvGrpSpPr/>
          <p:nvPr/>
        </p:nvGrpSpPr>
        <p:grpSpPr>
          <a:xfrm>
            <a:off x="7653471" y="3371497"/>
            <a:ext cx="2524039" cy="2296057"/>
            <a:chOff x="7653471" y="3357208"/>
            <a:chExt cx="2524039" cy="2296057"/>
          </a:xfrm>
        </p:grpSpPr>
        <p:pic>
          <p:nvPicPr>
            <p:cNvPr id="12" name="Grafik 11" descr="Lieferung mit einfarbiger Füllung">
              <a:extLst>
                <a:ext uri="{FF2B5EF4-FFF2-40B4-BE49-F238E27FC236}">
                  <a16:creationId xmlns:a16="http://schemas.microsoft.com/office/drawing/2014/main" id="{FDE500E9-6544-4CBF-8EA5-72E9A193D8A0}"/>
                </a:ext>
              </a:extLst>
            </p:cNvPr>
            <p:cNvPicPr>
              <a:picLocks noChangeAspect="1"/>
            </p:cNvPicPr>
            <p:nvPr/>
          </p:nvPicPr>
          <p:blipFill>
            <a:blip r:embed="rId28">
              <a:extLst>
                <a:ext uri="{28A0092B-C50C-407E-A947-70E740481C1C}">
                  <a14:useLocalDpi xmlns:a14="http://schemas.microsoft.com/office/drawing/2010/main" val="0"/>
                </a:ext>
                <a:ext uri="{96DAC541-7B7A-43D3-8B79-37D633B846F1}">
                  <asvg:svgBlip xmlns:asvg="http://schemas.microsoft.com/office/drawing/2016/SVG/main" r:embed="rId29"/>
                </a:ext>
              </a:extLst>
            </a:blip>
            <a:stretch>
              <a:fillRect/>
            </a:stretch>
          </p:blipFill>
          <p:spPr>
            <a:xfrm>
              <a:off x="7653471" y="3357208"/>
              <a:ext cx="432656" cy="432656"/>
            </a:xfrm>
            <a:prstGeom prst="rect">
              <a:avLst/>
            </a:prstGeom>
          </p:spPr>
        </p:pic>
        <p:sp>
          <p:nvSpPr>
            <p:cNvPr id="104" name="Textfeld 103">
              <a:extLst>
                <a:ext uri="{FF2B5EF4-FFF2-40B4-BE49-F238E27FC236}">
                  <a16:creationId xmlns:a16="http://schemas.microsoft.com/office/drawing/2014/main" id="{C4DB0210-A756-4C50-B180-538AE40DA422}"/>
                </a:ext>
              </a:extLst>
            </p:cNvPr>
            <p:cNvSpPr txBox="1"/>
            <p:nvPr/>
          </p:nvSpPr>
          <p:spPr>
            <a:xfrm>
              <a:off x="8059069" y="3378012"/>
              <a:ext cx="2118441" cy="913392"/>
            </a:xfrm>
            <a:prstGeom prst="rect">
              <a:avLst/>
            </a:prstGeom>
            <a:noFill/>
            <a:effectLst/>
          </p:spPr>
          <p:txBody>
            <a:bodyPr wrap="square" rtlCol="0">
              <a:spAutoFit/>
            </a:bodyPr>
            <a:lstStyle/>
            <a:p>
              <a:r>
                <a:rPr lang="de-DE" sz="1067" b="1" dirty="0">
                  <a:solidFill>
                    <a:srgbClr val="17385F"/>
                  </a:solidFill>
                </a:rPr>
                <a:t>First availibility EGU</a:t>
              </a:r>
              <a:br>
                <a:rPr lang="de-DE" sz="1067" b="1" dirty="0">
                  <a:solidFill>
                    <a:srgbClr val="17385F"/>
                  </a:solidFill>
                </a:rPr>
              </a:br>
              <a:r>
                <a:rPr lang="de-DE" sz="1067" b="1" dirty="0">
                  <a:solidFill>
                    <a:srgbClr val="17385F"/>
                  </a:solidFill>
                </a:rPr>
                <a:t>50: </a:t>
              </a:r>
              <a:r>
                <a:rPr lang="de-DE" sz="1067" dirty="0">
                  <a:solidFill>
                    <a:srgbClr val="17385F"/>
                  </a:solidFill>
                </a:rPr>
                <a:t>Week 48/2022</a:t>
              </a:r>
            </a:p>
            <a:p>
              <a:r>
                <a:rPr lang="de-DE" sz="1067" b="1" dirty="0">
                  <a:solidFill>
                    <a:srgbClr val="17385F"/>
                  </a:solidFill>
                </a:rPr>
                <a:t>60: </a:t>
              </a:r>
              <a:r>
                <a:rPr lang="de-DE" sz="1067" dirty="0">
                  <a:solidFill>
                    <a:srgbClr val="17385F"/>
                  </a:solidFill>
                </a:rPr>
                <a:t>Week 49/2022</a:t>
              </a:r>
            </a:p>
            <a:p>
              <a:r>
                <a:rPr lang="de-DE" sz="1067" b="1" dirty="0">
                  <a:solidFill>
                    <a:srgbClr val="17385F"/>
                  </a:solidFill>
                </a:rPr>
                <a:t>70: </a:t>
              </a:r>
              <a:r>
                <a:rPr lang="de-DE" sz="1067" dirty="0">
                  <a:solidFill>
                    <a:srgbClr val="17385F"/>
                  </a:solidFill>
                </a:rPr>
                <a:t>Week 51/2022</a:t>
              </a:r>
            </a:p>
            <a:p>
              <a:r>
                <a:rPr lang="de-DE" sz="1067" b="1" dirty="0">
                  <a:solidFill>
                    <a:srgbClr val="17385F"/>
                  </a:solidFill>
                </a:rPr>
                <a:t>80: </a:t>
              </a:r>
              <a:r>
                <a:rPr lang="de-DE" sz="1067" dirty="0">
                  <a:solidFill>
                    <a:srgbClr val="17385F"/>
                  </a:solidFill>
                </a:rPr>
                <a:t>Week 50/2022</a:t>
              </a:r>
            </a:p>
          </p:txBody>
        </p:sp>
        <p:sp>
          <p:nvSpPr>
            <p:cNvPr id="105" name="Ellipse 104">
              <a:extLst>
                <a:ext uri="{FF2B5EF4-FFF2-40B4-BE49-F238E27FC236}">
                  <a16:creationId xmlns:a16="http://schemas.microsoft.com/office/drawing/2014/main" id="{2FBD76E5-A185-4B2D-B5C4-E15448D697EF}"/>
                </a:ext>
              </a:extLst>
            </p:cNvPr>
            <p:cNvSpPr/>
            <p:nvPr/>
          </p:nvSpPr>
          <p:spPr>
            <a:xfrm>
              <a:off x="7812324" y="5509265"/>
              <a:ext cx="144000" cy="144000"/>
            </a:xfrm>
            <a:prstGeom prst="ellipse">
              <a:avLst/>
            </a:prstGeom>
            <a:solidFill>
              <a:srgbClr val="003D6A"/>
            </a:solidFill>
            <a:ln>
              <a:solidFill>
                <a:srgbClr val="003D6A"/>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sz="2400" dirty="0"/>
            </a:p>
          </p:txBody>
        </p:sp>
        <p:cxnSp>
          <p:nvCxnSpPr>
            <p:cNvPr id="120" name="Gerader Verbinder 119">
              <a:extLst>
                <a:ext uri="{FF2B5EF4-FFF2-40B4-BE49-F238E27FC236}">
                  <a16:creationId xmlns:a16="http://schemas.microsoft.com/office/drawing/2014/main" id="{BDD4A917-0AAA-480E-B8F1-015C033E241F}"/>
                </a:ext>
              </a:extLst>
            </p:cNvPr>
            <p:cNvCxnSpPr>
              <a:cxnSpLocks/>
              <a:stCxn id="105" idx="0"/>
            </p:cNvCxnSpPr>
            <p:nvPr/>
          </p:nvCxnSpPr>
          <p:spPr>
            <a:xfrm flipV="1">
              <a:off x="7884324" y="3744713"/>
              <a:ext cx="790" cy="1764552"/>
            </a:xfrm>
            <a:prstGeom prst="line">
              <a:avLst/>
            </a:prstGeom>
            <a:ln>
              <a:solidFill>
                <a:srgbClr val="003D6A"/>
              </a:solidFill>
            </a:ln>
            <a:effectLst/>
          </p:spPr>
          <p:style>
            <a:lnRef idx="2">
              <a:schemeClr val="accent1"/>
            </a:lnRef>
            <a:fillRef idx="0">
              <a:schemeClr val="accent1"/>
            </a:fillRef>
            <a:effectRef idx="1">
              <a:schemeClr val="accent1"/>
            </a:effectRef>
            <a:fontRef idx="minor">
              <a:schemeClr val="tx1"/>
            </a:fontRef>
          </p:style>
        </p:cxnSp>
      </p:grpSp>
      <p:grpSp>
        <p:nvGrpSpPr>
          <p:cNvPr id="17" name="Gruppieren 16">
            <a:extLst>
              <a:ext uri="{FF2B5EF4-FFF2-40B4-BE49-F238E27FC236}">
                <a16:creationId xmlns:a16="http://schemas.microsoft.com/office/drawing/2014/main" id="{CC24C889-ED6B-4DD1-85C2-43348EBEA698}"/>
              </a:ext>
            </a:extLst>
          </p:cNvPr>
          <p:cNvGrpSpPr/>
          <p:nvPr/>
        </p:nvGrpSpPr>
        <p:grpSpPr>
          <a:xfrm>
            <a:off x="8291750" y="4386017"/>
            <a:ext cx="2512168" cy="1276940"/>
            <a:chOff x="8474881" y="4392249"/>
            <a:chExt cx="2512168" cy="1276940"/>
          </a:xfrm>
        </p:grpSpPr>
        <p:sp>
          <p:nvSpPr>
            <p:cNvPr id="121" name="Textfeld 120">
              <a:extLst>
                <a:ext uri="{FF2B5EF4-FFF2-40B4-BE49-F238E27FC236}">
                  <a16:creationId xmlns:a16="http://schemas.microsoft.com/office/drawing/2014/main" id="{E528B6EB-E50B-4EF9-81F8-B6648E4446DA}"/>
                </a:ext>
              </a:extLst>
            </p:cNvPr>
            <p:cNvSpPr txBox="1"/>
            <p:nvPr/>
          </p:nvSpPr>
          <p:spPr>
            <a:xfrm>
              <a:off x="8868608" y="4436254"/>
              <a:ext cx="2118441" cy="749179"/>
            </a:xfrm>
            <a:prstGeom prst="rect">
              <a:avLst/>
            </a:prstGeom>
            <a:noFill/>
            <a:effectLst/>
          </p:spPr>
          <p:txBody>
            <a:bodyPr wrap="square" rtlCol="0">
              <a:spAutoFit/>
            </a:bodyPr>
            <a:lstStyle/>
            <a:p>
              <a:r>
                <a:rPr lang="de-DE" sz="1067" b="1" dirty="0">
                  <a:solidFill>
                    <a:srgbClr val="17385F"/>
                  </a:solidFill>
                </a:rPr>
                <a:t>First availibility EGK</a:t>
              </a:r>
              <a:br>
                <a:rPr lang="de-DE" sz="1067" b="1" dirty="0">
                  <a:solidFill>
                    <a:srgbClr val="17385F"/>
                  </a:solidFill>
                </a:rPr>
              </a:br>
              <a:r>
                <a:rPr lang="de-DE" sz="1067" b="1" dirty="0">
                  <a:solidFill>
                    <a:srgbClr val="17385F"/>
                  </a:solidFill>
                </a:rPr>
                <a:t>25: </a:t>
              </a:r>
              <a:r>
                <a:rPr lang="de-DE" sz="1067" dirty="0">
                  <a:solidFill>
                    <a:srgbClr val="17385F"/>
                  </a:solidFill>
                </a:rPr>
                <a:t>Week 5/2023</a:t>
              </a:r>
            </a:p>
            <a:p>
              <a:r>
                <a:rPr lang="de-DE" sz="1067" b="1" dirty="0">
                  <a:solidFill>
                    <a:srgbClr val="17385F"/>
                  </a:solidFill>
                </a:rPr>
                <a:t>40: </a:t>
              </a:r>
              <a:r>
                <a:rPr lang="de-DE" sz="1067" dirty="0">
                  <a:solidFill>
                    <a:srgbClr val="17385F"/>
                  </a:solidFill>
                </a:rPr>
                <a:t>Week 5/2023</a:t>
              </a:r>
            </a:p>
            <a:p>
              <a:r>
                <a:rPr lang="de-DE" sz="1067" b="1" dirty="0">
                  <a:solidFill>
                    <a:srgbClr val="17385F"/>
                  </a:solidFill>
                </a:rPr>
                <a:t>50: </a:t>
              </a:r>
              <a:r>
                <a:rPr lang="de-DE" sz="1067" dirty="0">
                  <a:solidFill>
                    <a:srgbClr val="17385F"/>
                  </a:solidFill>
                </a:rPr>
                <a:t>Week 5/2023</a:t>
              </a:r>
            </a:p>
          </p:txBody>
        </p:sp>
        <p:pic>
          <p:nvPicPr>
            <p:cNvPr id="122" name="Grafik 121" descr="Lieferung mit einfarbiger Füllung">
              <a:extLst>
                <a:ext uri="{FF2B5EF4-FFF2-40B4-BE49-F238E27FC236}">
                  <a16:creationId xmlns:a16="http://schemas.microsoft.com/office/drawing/2014/main" id="{A75E7693-A125-46A7-AD72-CE9779B56587}"/>
                </a:ext>
              </a:extLst>
            </p:cNvPr>
            <p:cNvPicPr>
              <a:picLocks noChangeAspect="1"/>
            </p:cNvPicPr>
            <p:nvPr/>
          </p:nvPicPr>
          <p:blipFill>
            <a:blip r:embed="rId28">
              <a:extLst>
                <a:ext uri="{28A0092B-C50C-407E-A947-70E740481C1C}">
                  <a14:useLocalDpi xmlns:a14="http://schemas.microsoft.com/office/drawing/2010/main" val="0"/>
                </a:ext>
                <a:ext uri="{96DAC541-7B7A-43D3-8B79-37D633B846F1}">
                  <asvg:svgBlip xmlns:asvg="http://schemas.microsoft.com/office/drawing/2016/SVG/main" r:embed="rId29"/>
                </a:ext>
              </a:extLst>
            </a:blip>
            <a:stretch>
              <a:fillRect/>
            </a:stretch>
          </p:blipFill>
          <p:spPr>
            <a:xfrm>
              <a:off x="8474881" y="4392249"/>
              <a:ext cx="432656" cy="432656"/>
            </a:xfrm>
            <a:prstGeom prst="rect">
              <a:avLst/>
            </a:prstGeom>
          </p:spPr>
        </p:pic>
        <p:cxnSp>
          <p:nvCxnSpPr>
            <p:cNvPr id="123" name="Gerader Verbinder 122">
              <a:extLst>
                <a:ext uri="{FF2B5EF4-FFF2-40B4-BE49-F238E27FC236}">
                  <a16:creationId xmlns:a16="http://schemas.microsoft.com/office/drawing/2014/main" id="{75ADB9DD-F819-46BD-AA10-1483C5AF17DC}"/>
                </a:ext>
              </a:extLst>
            </p:cNvPr>
            <p:cNvCxnSpPr>
              <a:cxnSpLocks/>
            </p:cNvCxnSpPr>
            <p:nvPr/>
          </p:nvCxnSpPr>
          <p:spPr>
            <a:xfrm flipV="1">
              <a:off x="8706086" y="4745867"/>
              <a:ext cx="790" cy="869302"/>
            </a:xfrm>
            <a:prstGeom prst="line">
              <a:avLst/>
            </a:prstGeom>
            <a:ln>
              <a:solidFill>
                <a:srgbClr val="003D6A"/>
              </a:solidFill>
            </a:ln>
            <a:effectLst/>
          </p:spPr>
          <p:style>
            <a:lnRef idx="2">
              <a:schemeClr val="accent1"/>
            </a:lnRef>
            <a:fillRef idx="0">
              <a:schemeClr val="accent1"/>
            </a:fillRef>
            <a:effectRef idx="1">
              <a:schemeClr val="accent1"/>
            </a:effectRef>
            <a:fontRef idx="minor">
              <a:schemeClr val="tx1"/>
            </a:fontRef>
          </p:style>
        </p:cxnSp>
        <p:sp>
          <p:nvSpPr>
            <p:cNvPr id="124" name="Ellipse 123">
              <a:extLst>
                <a:ext uri="{FF2B5EF4-FFF2-40B4-BE49-F238E27FC236}">
                  <a16:creationId xmlns:a16="http://schemas.microsoft.com/office/drawing/2014/main" id="{97B0620D-E478-4FD9-8877-8C42D014FE34}"/>
                </a:ext>
              </a:extLst>
            </p:cNvPr>
            <p:cNvSpPr/>
            <p:nvPr/>
          </p:nvSpPr>
          <p:spPr>
            <a:xfrm>
              <a:off x="8630898" y="5525189"/>
              <a:ext cx="144000" cy="144000"/>
            </a:xfrm>
            <a:prstGeom prst="ellipse">
              <a:avLst/>
            </a:prstGeom>
            <a:solidFill>
              <a:srgbClr val="003D6A"/>
            </a:solidFill>
            <a:ln>
              <a:solidFill>
                <a:srgbClr val="003D6A"/>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sz="2400" dirty="0"/>
            </a:p>
          </p:txBody>
        </p:sp>
      </p:grpSp>
    </p:spTree>
    <p:extLst>
      <p:ext uri="{BB962C8B-B14F-4D97-AF65-F5344CB8AC3E}">
        <p14:creationId xmlns:p14="http://schemas.microsoft.com/office/powerpoint/2010/main" val="122064755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72E0674-85F7-4EA5-A686-66AC1E08535A}"/>
              </a:ext>
            </a:extLst>
          </p:cNvPr>
          <p:cNvSpPr>
            <a:spLocks noGrp="1"/>
          </p:cNvSpPr>
          <p:nvPr>
            <p:ph type="title"/>
          </p:nvPr>
        </p:nvSpPr>
        <p:spPr/>
        <p:txBody>
          <a:bodyPr/>
          <a:lstStyle/>
          <a:p>
            <a:r>
              <a:rPr lang="de-DE" dirty="0"/>
              <a:t>Availibility</a:t>
            </a:r>
            <a:endParaRPr lang="en-US" dirty="0"/>
          </a:p>
        </p:txBody>
      </p:sp>
      <p:sp>
        <p:nvSpPr>
          <p:cNvPr id="3" name="Foliennummernplatzhalter 2">
            <a:extLst>
              <a:ext uri="{FF2B5EF4-FFF2-40B4-BE49-F238E27FC236}">
                <a16:creationId xmlns:a16="http://schemas.microsoft.com/office/drawing/2014/main" id="{BCEFD83D-E1FE-4795-8A5A-9EC796352DF7}"/>
              </a:ext>
            </a:extLst>
          </p:cNvPr>
          <p:cNvSpPr>
            <a:spLocks noGrp="1"/>
          </p:cNvSpPr>
          <p:nvPr>
            <p:ph type="sldNum" sz="quarter" idx="10"/>
          </p:nvPr>
        </p:nvSpPr>
        <p:spPr/>
        <p:txBody>
          <a:bodyPr/>
          <a:lstStyle/>
          <a:p>
            <a:fld id="{73F7D4EC-FAF2-48D2-B8E5-457915FC50F3}" type="slidenum">
              <a:rPr lang="de-DE" smtClean="0"/>
              <a:pPr/>
              <a:t>42</a:t>
            </a:fld>
            <a:endParaRPr lang="de-DE" dirty="0"/>
          </a:p>
        </p:txBody>
      </p:sp>
      <p:sp>
        <p:nvSpPr>
          <p:cNvPr id="4" name="Textplatzhalter 3">
            <a:extLst>
              <a:ext uri="{FF2B5EF4-FFF2-40B4-BE49-F238E27FC236}">
                <a16:creationId xmlns:a16="http://schemas.microsoft.com/office/drawing/2014/main" id="{CC14BFF7-0D1E-4CA6-ABF6-E68F56E61B4D}"/>
              </a:ext>
            </a:extLst>
          </p:cNvPr>
          <p:cNvSpPr>
            <a:spLocks noGrp="1"/>
          </p:cNvSpPr>
          <p:nvPr>
            <p:ph type="body" sz="quarter" idx="11"/>
          </p:nvPr>
        </p:nvSpPr>
        <p:spPr/>
        <p:txBody>
          <a:bodyPr/>
          <a:lstStyle/>
          <a:p>
            <a:r>
              <a:rPr lang="de-DE" dirty="0"/>
              <a:t>Product Training EGU &amp; EGK</a:t>
            </a:r>
            <a:endParaRPr lang="en-US" dirty="0"/>
          </a:p>
          <a:p>
            <a:endParaRPr lang="en-US" dirty="0"/>
          </a:p>
        </p:txBody>
      </p:sp>
      <p:sp>
        <p:nvSpPr>
          <p:cNvPr id="5" name="Textplatzhalter 4">
            <a:extLst>
              <a:ext uri="{FF2B5EF4-FFF2-40B4-BE49-F238E27FC236}">
                <a16:creationId xmlns:a16="http://schemas.microsoft.com/office/drawing/2014/main" id="{94ED61AB-18DC-4768-A000-8EB257C728ED}"/>
              </a:ext>
            </a:extLst>
          </p:cNvPr>
          <p:cNvSpPr>
            <a:spLocks noGrp="1"/>
          </p:cNvSpPr>
          <p:nvPr>
            <p:ph type="body" sz="quarter" idx="12"/>
          </p:nvPr>
        </p:nvSpPr>
        <p:spPr>
          <a:xfrm>
            <a:off x="8217580" y="2135487"/>
            <a:ext cx="3027362" cy="1606550"/>
          </a:xfrm>
        </p:spPr>
        <p:txBody>
          <a:bodyPr/>
          <a:lstStyle/>
          <a:p>
            <a:pPr marL="0" indent="0">
              <a:buNone/>
            </a:pPr>
            <a:r>
              <a:rPr lang="de-DE" sz="1600" b="1" dirty="0"/>
              <a:t>EGU 50: </a:t>
            </a:r>
            <a:r>
              <a:rPr lang="de-DE" sz="1600" dirty="0"/>
              <a:t>week 48</a:t>
            </a:r>
            <a:r>
              <a:rPr lang="en-US" sz="1600" dirty="0"/>
              <a:t>/2022 / 100 pcs.</a:t>
            </a:r>
          </a:p>
          <a:p>
            <a:pPr marL="0" indent="0">
              <a:buNone/>
            </a:pPr>
            <a:r>
              <a:rPr lang="en-US" sz="1600" b="1" dirty="0"/>
              <a:t>EGU 60: </a:t>
            </a:r>
            <a:r>
              <a:rPr lang="en-US" sz="1600" dirty="0"/>
              <a:t>week 49/2022 / 100 pcs.</a:t>
            </a:r>
          </a:p>
          <a:p>
            <a:pPr marL="0" indent="0">
              <a:buNone/>
            </a:pPr>
            <a:r>
              <a:rPr lang="en-US" sz="1600" b="1" dirty="0"/>
              <a:t>EGU 70: </a:t>
            </a:r>
            <a:r>
              <a:rPr lang="en-US" sz="1600" dirty="0"/>
              <a:t>week 51/2022 / 70 pcs.</a:t>
            </a:r>
            <a:endParaRPr lang="de-DE" sz="1600" dirty="0"/>
          </a:p>
          <a:p>
            <a:pPr marL="0" indent="0">
              <a:buNone/>
            </a:pPr>
            <a:r>
              <a:rPr lang="en-US" sz="1600" b="1" dirty="0"/>
              <a:t>EGU 80: </a:t>
            </a:r>
            <a:r>
              <a:rPr lang="en-US" sz="1600" dirty="0"/>
              <a:t>week 50/2022 / 70 pcs.</a:t>
            </a:r>
            <a:endParaRPr lang="de-DE" sz="1600" dirty="0"/>
          </a:p>
        </p:txBody>
      </p:sp>
      <p:pic>
        <p:nvPicPr>
          <p:cNvPr id="6" name="Picture 2">
            <a:extLst>
              <a:ext uri="{FF2B5EF4-FFF2-40B4-BE49-F238E27FC236}">
                <a16:creationId xmlns:a16="http://schemas.microsoft.com/office/drawing/2014/main" id="{87147597-14EA-4EF8-9D18-31B2E49700C3}"/>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336" b="98320" l="1611" r="98792">
                        <a14:foregroundMark x1="8591" y1="10190" x2="75973" y2="26316"/>
                        <a14:foregroundMark x1="67114" y1="25868" x2="49262" y2="31243"/>
                        <a14:foregroundMark x1="49262" y1="31243" x2="19329" y2="50056"/>
                        <a14:foregroundMark x1="19329" y1="50056" x2="12617" y2="84770"/>
                        <a14:foregroundMark x1="12617" y1="84770" x2="13557" y2="92609"/>
                        <a14:foregroundMark x1="13557" y1="92609" x2="20134" y2="95297"/>
                        <a14:foregroundMark x1="74228" y1="96081" x2="82282" y2="91377"/>
                        <a14:foregroundMark x1="71275" y1="94961" x2="71275" y2="94961"/>
                        <a14:foregroundMark x1="21611" y1="99328" x2="12617" y2="95521"/>
                        <a14:foregroundMark x1="12617" y1="95521" x2="12617" y2="95521"/>
                        <a14:foregroundMark x1="9664" y1="32027" x2="13557" y2="24524"/>
                        <a14:foregroundMark x1="13557" y1="24524" x2="25235" y2="14782"/>
                        <a14:foregroundMark x1="88322" y1="6271" x2="4698" y2="7727"/>
                        <a14:foregroundMark x1="4698" y1="7727" x2="1611" y2="16797"/>
                        <a14:foregroundMark x1="1611" y1="16797" x2="2953" y2="42777"/>
                        <a14:foregroundMark x1="12752" y1="5375" x2="30604" y2="5263"/>
                        <a14:foregroundMark x1="75839" y1="3359" x2="71141" y2="3807"/>
                        <a14:foregroundMark x1="81342" y1="3919" x2="86174" y2="39418"/>
                        <a14:foregroundMark x1="96242" y1="21725" x2="90604" y2="26316"/>
                        <a14:foregroundMark x1="97718" y1="23852" x2="97718" y2="23852"/>
                        <a14:foregroundMark x1="98926" y1="23628" x2="96644" y2="24860"/>
                        <a14:foregroundMark x1="76268" y1="1734" x2="65235" y2="1232"/>
                        <a14:foregroundMark x1="80000" y1="1904" x2="76882" y2="1762"/>
                        <a14:foregroundMark x1="65235" y1="1232" x2="65235" y2="1232"/>
                        <a14:foregroundMark x1="34094" y1="58343" x2="30067" y2="58679"/>
                        <a14:foregroundMark x1="24698" y1="59015" x2="21208" y2="59239"/>
                        <a14:foregroundMark x1="70336" y1="59462" x2="61745" y2="59910"/>
                        <a14:foregroundMark x1="61745" y1="59910" x2="59597" y2="58791"/>
                        <a14:foregroundMark x1="73020" y1="59239" x2="70738" y2="59351"/>
                        <a14:foregroundMark x1="9396" y1="94289" x2="13826" y2="98208"/>
                        <a14:foregroundMark x1="8591" y1="93617" x2="10067" y2="94289"/>
                        <a14:foregroundMark x1="75023" y1="514" x2="74094" y2="560"/>
                        <a14:foregroundMark x1="79463" y1="672" x2="79009" y2="638"/>
                        <a14:foregroundMark x1="79597" y1="560" x2="79060" y2="448"/>
                        <a14:foregroundMark x1="79195" y1="336" x2="79195" y2="336"/>
                        <a14:foregroundMark x1="79463" y1="336" x2="78779" y2="336"/>
                        <a14:foregroundMark x1="78792" y1="336" x2="79463" y2="448"/>
                        <a14:foregroundMark x1="79329" y1="560" x2="79329" y2="672"/>
                        <a14:foregroundMark x1="79463" y1="672" x2="78792" y2="448"/>
                        <a14:backgroundMark x1="72617" y1="112" x2="73695" y2="56"/>
                        <a14:backgroundMark x1="77315" y1="0" x2="74631" y2="0"/>
                        <a14:backgroundMark x1="78523" y1="0" x2="77181" y2="0"/>
                        <a14:backgroundMark x1="79463" y1="224" x2="79463" y2="224"/>
                      </a14:backgroundRemoval>
                    </a14:imgEffect>
                  </a14:imgLayer>
                </a14:imgProps>
              </a:ext>
              <a:ext uri="{28A0092B-C50C-407E-A947-70E740481C1C}">
                <a14:useLocalDpi xmlns:a14="http://schemas.microsoft.com/office/drawing/2010/main" val="0"/>
              </a:ext>
            </a:extLst>
          </a:blip>
          <a:srcRect/>
          <a:stretch>
            <a:fillRect/>
          </a:stretch>
        </p:blipFill>
        <p:spPr bwMode="auto">
          <a:xfrm>
            <a:off x="5828583" y="1687069"/>
            <a:ext cx="1856313" cy="2225103"/>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7" name="Picture 4">
            <a:extLst>
              <a:ext uri="{FF2B5EF4-FFF2-40B4-BE49-F238E27FC236}">
                <a16:creationId xmlns:a16="http://schemas.microsoft.com/office/drawing/2014/main" id="{5FFC7A67-5B8B-430B-937C-E34887430A82}"/>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2095" b="98762" l="3182" r="99545">
                        <a14:foregroundMark x1="65606" y1="14095" x2="37727" y2="19714"/>
                        <a14:foregroundMark x1="37727" y1="19714" x2="9697" y2="32857"/>
                        <a14:foregroundMark x1="9697" y1="32857" x2="9848" y2="84952"/>
                        <a14:foregroundMark x1="9848" y1="84952" x2="13485" y2="92000"/>
                        <a14:foregroundMark x1="13485" y1="92000" x2="15909" y2="60000"/>
                        <a14:foregroundMark x1="59394" y1="56571" x2="81061" y2="57429"/>
                        <a14:foregroundMark x1="85303" y1="55143" x2="83333" y2="84381"/>
                        <a14:foregroundMark x1="83333" y1="84381" x2="79697" y2="92286"/>
                        <a14:foregroundMark x1="79697" y1="92286" x2="78333" y2="93619"/>
                        <a14:foregroundMark x1="78333" y1="96286" x2="87273" y2="91619"/>
                        <a14:foregroundMark x1="21212" y1="98762" x2="22576" y2="98571"/>
                        <a14:foregroundMark x1="3182" y1="50000" x2="4545" y2="37524"/>
                        <a14:foregroundMark x1="4697" y1="33048" x2="7424" y2="9238"/>
                        <a14:foregroundMark x1="7424" y1="9238" x2="63939" y2="3238"/>
                        <a14:foregroundMark x1="63939" y1="3238" x2="77576" y2="5048"/>
                        <a14:foregroundMark x1="77576" y1="5048" x2="88636" y2="9143"/>
                        <a14:foregroundMark x1="88636" y1="9143" x2="94545" y2="22286"/>
                        <a14:foregroundMark x1="94545" y1="22286" x2="93182" y2="30762"/>
                        <a14:foregroundMark x1="93182" y1="30762" x2="93030" y2="30857"/>
                        <a14:foregroundMark x1="86818" y1="37143" x2="65000" y2="18762"/>
                        <a14:foregroundMark x1="84091" y1="6095" x2="42121" y2="5429"/>
                        <a14:foregroundMark x1="74697" y1="2190" x2="58030" y2="3238"/>
                        <a14:foregroundMark x1="38636" y1="59619" x2="38636" y2="59619"/>
                        <a14:foregroundMark x1="32273" y1="59714" x2="28939" y2="59810"/>
                        <a14:foregroundMark x1="24697" y1="60476" x2="31667" y2="59905"/>
                        <a14:foregroundMark x1="41364" y1="59333" x2="25000" y2="59429"/>
                        <a14:foregroundMark x1="39394" y1="59810" x2="33182" y2="59810"/>
                        <a14:foregroundMark x1="42727" y1="58952" x2="42121" y2="59524"/>
                        <a14:foregroundMark x1="59545" y1="62190" x2="68485" y2="61048"/>
                        <a14:foregroundMark x1="76667" y1="61238" x2="64848" y2="61524"/>
                        <a14:foregroundMark x1="64848" y1="61524" x2="64242" y2="61714"/>
                        <a14:foregroundMark x1="58030" y1="61333" x2="73939" y2="61619"/>
                        <a14:foregroundMark x1="67273" y1="62095" x2="67273" y2="62095"/>
                        <a14:foregroundMark x1="65455" y1="62286" x2="62727" y2="62571"/>
                        <a14:foregroundMark x1="68333" y1="62000" x2="72121" y2="61619"/>
                        <a14:foregroundMark x1="99545" y1="26381" x2="99545" y2="26381"/>
                        <a14:foregroundMark x1="56364" y1="61429" x2="56364" y2="61429"/>
                        <a14:foregroundMark x1="74697" y1="95810" x2="75606" y2="96000"/>
                        <a14:foregroundMark x1="73636" y1="96190" x2="72879" y2="96000"/>
                        <a14:foregroundMark x1="71515" y1="95810" x2="71515" y2="95810"/>
                        <a14:foregroundMark x1="84394" y1="96381" x2="84394" y2="96381"/>
                        <a14:foregroundMark x1="83939" y1="96857" x2="83939" y2="96857"/>
                        <a14:foregroundMark x1="11061" y1="96381" x2="11061" y2="96381"/>
                        <a14:foregroundMark x1="6970" y1="93810" x2="8030" y2="94190"/>
                        <a14:foregroundMark x1="8333" y1="94476" x2="13788" y2="98095"/>
                        <a14:foregroundMark x1="6667" y1="93619" x2="5303" y2="92476"/>
                        <a14:backgroundMark x1="74697" y1="95" x2="74697" y2="95"/>
                        <a14:backgroundMark x1="76061" y1="0" x2="76061" y2="0"/>
                        <a14:backgroundMark x1="77576" y1="0" x2="77576" y2="0"/>
                        <a14:backgroundMark x1="6970" y1="54762" x2="6970" y2="54762"/>
                      </a14:backgroundRemoval>
                    </a14:imgEffect>
                  </a14:imgLayer>
                </a14:imgProps>
              </a:ext>
              <a:ext uri="{28A0092B-C50C-407E-A947-70E740481C1C}">
                <a14:useLocalDpi xmlns:a14="http://schemas.microsoft.com/office/drawing/2010/main" val="0"/>
              </a:ext>
            </a:extLst>
          </a:blip>
          <a:srcRect/>
          <a:stretch>
            <a:fillRect/>
          </a:stretch>
        </p:blipFill>
        <p:spPr bwMode="auto">
          <a:xfrm>
            <a:off x="6184451" y="4370046"/>
            <a:ext cx="1144576" cy="1821203"/>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8" name="Textplatzhalter 4">
            <a:extLst>
              <a:ext uri="{FF2B5EF4-FFF2-40B4-BE49-F238E27FC236}">
                <a16:creationId xmlns:a16="http://schemas.microsoft.com/office/drawing/2014/main" id="{E595CCA8-D6AC-4B12-B8D0-B152F383A5CF}"/>
              </a:ext>
            </a:extLst>
          </p:cNvPr>
          <p:cNvSpPr txBox="1">
            <a:spLocks/>
          </p:cNvSpPr>
          <p:nvPr/>
        </p:nvSpPr>
        <p:spPr>
          <a:xfrm>
            <a:off x="8217580" y="4859307"/>
            <a:ext cx="3027362" cy="1606550"/>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de-DE" sz="1600" b="1" dirty="0"/>
              <a:t>EGK 25: </a:t>
            </a:r>
            <a:r>
              <a:rPr lang="de-DE" sz="1600" dirty="0"/>
              <a:t>week 5</a:t>
            </a:r>
            <a:r>
              <a:rPr lang="en-US" sz="1600" dirty="0"/>
              <a:t>/2023 / 100 pcs.</a:t>
            </a:r>
          </a:p>
          <a:p>
            <a:pPr marL="0" indent="0">
              <a:buFont typeface="Arial" panose="020B0604020202020204" pitchFamily="34" charset="0"/>
              <a:buNone/>
            </a:pPr>
            <a:r>
              <a:rPr lang="en-US" sz="1600" b="1" dirty="0"/>
              <a:t>EGK 40: </a:t>
            </a:r>
            <a:r>
              <a:rPr lang="en-US" sz="1600" dirty="0"/>
              <a:t>week 5/2023 / 100 pcs.</a:t>
            </a:r>
          </a:p>
          <a:p>
            <a:pPr marL="0" indent="0">
              <a:buFont typeface="Arial" panose="020B0604020202020204" pitchFamily="34" charset="0"/>
              <a:buNone/>
            </a:pPr>
            <a:r>
              <a:rPr lang="en-US" sz="1600" b="1" dirty="0"/>
              <a:t>EGK 50: </a:t>
            </a:r>
            <a:r>
              <a:rPr lang="en-US" sz="1600" dirty="0"/>
              <a:t>week 5/2023 / 60 pcs.</a:t>
            </a:r>
            <a:endParaRPr lang="de-DE" sz="1600" dirty="0"/>
          </a:p>
        </p:txBody>
      </p:sp>
      <p:sp>
        <p:nvSpPr>
          <p:cNvPr id="9" name="Grafik 6">
            <a:extLst>
              <a:ext uri="{FF2B5EF4-FFF2-40B4-BE49-F238E27FC236}">
                <a16:creationId xmlns:a16="http://schemas.microsoft.com/office/drawing/2014/main" id="{535CF7E4-8B75-404F-9726-91278C868741}"/>
              </a:ext>
            </a:extLst>
          </p:cNvPr>
          <p:cNvSpPr/>
          <p:nvPr/>
        </p:nvSpPr>
        <p:spPr>
          <a:xfrm>
            <a:off x="658814" y="1497348"/>
            <a:ext cx="4637086" cy="4968509"/>
          </a:xfrm>
          <a:custGeom>
            <a:avLst/>
            <a:gdLst>
              <a:gd name="connsiteX0" fmla="*/ 0 w 2717996"/>
              <a:gd name="connsiteY0" fmla="*/ 0 h 1655292"/>
              <a:gd name="connsiteX1" fmla="*/ 0 w 2717996"/>
              <a:gd name="connsiteY1" fmla="*/ 1655293 h 1655292"/>
              <a:gd name="connsiteX2" fmla="*/ 2220925 w 2717996"/>
              <a:gd name="connsiteY2" fmla="*/ 1655293 h 1655292"/>
              <a:gd name="connsiteX3" fmla="*/ 2717997 w 2717996"/>
              <a:gd name="connsiteY3" fmla="*/ 1394279 h 1655292"/>
              <a:gd name="connsiteX4" fmla="*/ 2717997 w 2717996"/>
              <a:gd name="connsiteY4" fmla="*/ 0 h 16552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17996" h="1655292">
                <a:moveTo>
                  <a:pt x="0" y="0"/>
                </a:moveTo>
                <a:lnTo>
                  <a:pt x="0" y="1655293"/>
                </a:lnTo>
                <a:lnTo>
                  <a:pt x="2220925" y="1655293"/>
                </a:lnTo>
                <a:lnTo>
                  <a:pt x="2717997" y="1394279"/>
                </a:lnTo>
                <a:lnTo>
                  <a:pt x="2717997" y="0"/>
                </a:lnTo>
                <a:close/>
              </a:path>
            </a:pathLst>
          </a:custGeom>
          <a:solidFill>
            <a:schemeClr val="bg2"/>
          </a:solidFill>
          <a:ln w="9525" cap="flat">
            <a:noFill/>
            <a:prstDash val="solid"/>
            <a:miter/>
          </a:ln>
        </p:spPr>
        <p:txBody>
          <a:bodyPr rtlCol="0" anchor="ctr"/>
          <a:lstStyle/>
          <a:p>
            <a:pPr algn="ctr"/>
            <a:r>
              <a:rPr lang="de-DE" sz="1600" b="1" dirty="0">
                <a:solidFill>
                  <a:schemeClr val="bg1">
                    <a:lumMod val="95000"/>
                  </a:schemeClr>
                </a:solidFill>
                <a:latin typeface="Fago Pro" panose="02000506040000020004" pitchFamily="50" charset="0"/>
              </a:rPr>
              <a:t>What does availability mean?</a:t>
            </a:r>
          </a:p>
          <a:p>
            <a:endParaRPr lang="de-DE" sz="1600" b="1" dirty="0">
              <a:solidFill>
                <a:schemeClr val="bg1">
                  <a:lumMod val="95000"/>
                </a:schemeClr>
              </a:solidFill>
              <a:latin typeface="Fago Pro" panose="02000506040000020004" pitchFamily="50" charset="0"/>
            </a:endParaRPr>
          </a:p>
          <a:p>
            <a:pPr marL="285750" indent="-285750">
              <a:spcBef>
                <a:spcPts val="600"/>
              </a:spcBef>
              <a:buFont typeface="Arial" panose="020B0604020202020204" pitchFamily="34" charset="0"/>
              <a:buChar char="•"/>
            </a:pPr>
            <a:r>
              <a:rPr lang="de-DE" sz="1600" dirty="0">
                <a:solidFill>
                  <a:schemeClr val="bg1">
                    <a:lumMod val="95000"/>
                  </a:schemeClr>
                </a:solidFill>
                <a:latin typeface="Fago Pro" panose="02000506040000020004" pitchFamily="50" charset="0"/>
              </a:rPr>
              <a:t>No initial stock. Grippers are produced by demand</a:t>
            </a:r>
          </a:p>
          <a:p>
            <a:pPr marL="285750" indent="-285750">
              <a:spcBef>
                <a:spcPts val="600"/>
              </a:spcBef>
              <a:buFont typeface="Arial" panose="020B0604020202020204" pitchFamily="34" charset="0"/>
              <a:buChar char="•"/>
            </a:pPr>
            <a:r>
              <a:rPr lang="de-DE" sz="1600" dirty="0">
                <a:solidFill>
                  <a:schemeClr val="bg1">
                    <a:lumMod val="95000"/>
                  </a:schemeClr>
                </a:solidFill>
                <a:latin typeface="Fago Pro" panose="02000506040000020004" pitchFamily="50" charset="0"/>
              </a:rPr>
              <a:t>Basic material for the mentioned quantities available</a:t>
            </a:r>
          </a:p>
          <a:p>
            <a:pPr marL="285750" indent="-285750">
              <a:spcBef>
                <a:spcPts val="600"/>
              </a:spcBef>
              <a:buFont typeface="Arial" panose="020B0604020202020204" pitchFamily="34" charset="0"/>
              <a:buChar char="•"/>
            </a:pPr>
            <a:r>
              <a:rPr lang="de-DE" sz="1600" dirty="0">
                <a:solidFill>
                  <a:schemeClr val="bg1">
                    <a:lumMod val="95000"/>
                  </a:schemeClr>
                </a:solidFill>
                <a:latin typeface="Fago Pro" panose="02000506040000020004" pitchFamily="50" charset="0"/>
              </a:rPr>
              <a:t>EGU and EGK share the same mainboard. We have 300 pcs. available. Once they are used, we are not longer able to deliver. We are working on a </a:t>
            </a:r>
            <a:r>
              <a:rPr lang="de-DE" sz="1600" dirty="0" err="1">
                <a:solidFill>
                  <a:schemeClr val="bg1">
                    <a:lumMod val="95000"/>
                  </a:schemeClr>
                </a:solidFill>
                <a:latin typeface="Fago Pro" panose="02000506040000020004" pitchFamily="50" charset="0"/>
              </a:rPr>
              <a:t>solution</a:t>
            </a:r>
            <a:r>
              <a:rPr lang="de-DE" sz="1600" dirty="0">
                <a:solidFill>
                  <a:schemeClr val="bg1">
                    <a:lumMod val="95000"/>
                  </a:schemeClr>
                </a:solidFill>
                <a:latin typeface="Fago Pro" panose="02000506040000020004" pitchFamily="50" charset="0"/>
              </a:rPr>
              <a:t> </a:t>
            </a:r>
            <a:r>
              <a:rPr lang="de-DE" sz="1600" dirty="0" err="1">
                <a:solidFill>
                  <a:schemeClr val="bg1">
                    <a:lumMod val="95000"/>
                  </a:schemeClr>
                </a:solidFill>
                <a:latin typeface="Fago Pro" panose="02000506040000020004" pitchFamily="50" charset="0"/>
              </a:rPr>
              <a:t>to</a:t>
            </a:r>
            <a:r>
              <a:rPr lang="de-DE" sz="1600" dirty="0">
                <a:solidFill>
                  <a:schemeClr val="bg1">
                    <a:lumMod val="95000"/>
                  </a:schemeClr>
                </a:solidFill>
                <a:latin typeface="Fago Pro" panose="02000506040000020004" pitchFamily="50" charset="0"/>
              </a:rPr>
              <a:t> </a:t>
            </a:r>
            <a:r>
              <a:rPr lang="de-DE" sz="1600" dirty="0" err="1">
                <a:solidFill>
                  <a:schemeClr val="bg1">
                    <a:lumMod val="95000"/>
                  </a:schemeClr>
                </a:solidFill>
                <a:latin typeface="Fago Pro" panose="02000506040000020004" pitchFamily="50" charset="0"/>
              </a:rPr>
              <a:t>ensure</a:t>
            </a:r>
            <a:r>
              <a:rPr lang="de-DE" sz="1600" dirty="0">
                <a:solidFill>
                  <a:schemeClr val="bg1">
                    <a:lumMod val="95000"/>
                  </a:schemeClr>
                </a:solidFill>
                <a:latin typeface="Fago Pro" panose="02000506040000020004" pitchFamily="50" charset="0"/>
              </a:rPr>
              <a:t> </a:t>
            </a:r>
            <a:r>
              <a:rPr lang="de-DE" sz="1600" dirty="0" err="1">
                <a:solidFill>
                  <a:schemeClr val="bg1">
                    <a:lumMod val="95000"/>
                  </a:schemeClr>
                </a:solidFill>
                <a:latin typeface="Fago Pro" panose="02000506040000020004" pitchFamily="50" charset="0"/>
              </a:rPr>
              <a:t>the</a:t>
            </a:r>
            <a:r>
              <a:rPr lang="de-DE" sz="1600" dirty="0">
                <a:solidFill>
                  <a:schemeClr val="bg1">
                    <a:lumMod val="95000"/>
                  </a:schemeClr>
                </a:solidFill>
                <a:latin typeface="Fago Pro" panose="02000506040000020004" pitchFamily="50" charset="0"/>
              </a:rPr>
              <a:t> </a:t>
            </a:r>
            <a:r>
              <a:rPr lang="de-DE" sz="1600" dirty="0" err="1">
                <a:solidFill>
                  <a:schemeClr val="bg1">
                    <a:lumMod val="95000"/>
                  </a:schemeClr>
                </a:solidFill>
                <a:latin typeface="Fago Pro" panose="02000506040000020004" pitchFamily="50" charset="0"/>
              </a:rPr>
              <a:t>ability</a:t>
            </a:r>
            <a:r>
              <a:rPr lang="de-DE" sz="1600" dirty="0">
                <a:solidFill>
                  <a:schemeClr val="bg1">
                    <a:lumMod val="95000"/>
                  </a:schemeClr>
                </a:solidFill>
                <a:latin typeface="Fago Pro" panose="02000506040000020004" pitchFamily="50" charset="0"/>
              </a:rPr>
              <a:t> </a:t>
            </a:r>
            <a:r>
              <a:rPr lang="de-DE" sz="1600" dirty="0" err="1">
                <a:solidFill>
                  <a:schemeClr val="bg1">
                    <a:lumMod val="95000"/>
                  </a:schemeClr>
                </a:solidFill>
                <a:latin typeface="Fago Pro" panose="02000506040000020004" pitchFamily="50" charset="0"/>
              </a:rPr>
              <a:t>to</a:t>
            </a:r>
            <a:r>
              <a:rPr lang="de-DE" sz="1600" dirty="0">
                <a:solidFill>
                  <a:schemeClr val="bg1">
                    <a:lumMod val="95000"/>
                  </a:schemeClr>
                </a:solidFill>
                <a:latin typeface="Fago Pro" panose="02000506040000020004" pitchFamily="50" charset="0"/>
              </a:rPr>
              <a:t> </a:t>
            </a:r>
            <a:r>
              <a:rPr lang="de-DE" sz="1600" dirty="0" err="1">
                <a:solidFill>
                  <a:schemeClr val="bg1">
                    <a:lumMod val="95000"/>
                  </a:schemeClr>
                </a:solidFill>
                <a:latin typeface="Fago Pro" panose="02000506040000020004" pitchFamily="50" charset="0"/>
              </a:rPr>
              <a:t>deliver</a:t>
            </a:r>
            <a:r>
              <a:rPr lang="de-DE" sz="1600" dirty="0">
                <a:solidFill>
                  <a:schemeClr val="bg1">
                    <a:lumMod val="95000"/>
                  </a:schemeClr>
                </a:solidFill>
                <a:latin typeface="Fago Pro" panose="02000506040000020004" pitchFamily="50" charset="0"/>
              </a:rPr>
              <a:t>.</a:t>
            </a:r>
          </a:p>
          <a:p>
            <a:pPr marL="285750" indent="-285750">
              <a:spcBef>
                <a:spcPts val="600"/>
              </a:spcBef>
              <a:buFont typeface="Arial" panose="020B0604020202020204" pitchFamily="34" charset="0"/>
              <a:buChar char="•"/>
            </a:pPr>
            <a:r>
              <a:rPr lang="de-DE" sz="1600" dirty="0">
                <a:solidFill>
                  <a:schemeClr val="bg1">
                    <a:lumMod val="95000"/>
                  </a:schemeClr>
                </a:solidFill>
                <a:latin typeface="Fago Pro" panose="02000506040000020004" pitchFamily="50" charset="0"/>
              </a:rPr>
              <a:t>First assembly is possible in the mentioned week</a:t>
            </a:r>
          </a:p>
          <a:p>
            <a:pPr marL="285750" indent="-285750">
              <a:spcBef>
                <a:spcPts val="600"/>
              </a:spcBef>
              <a:buFont typeface="Arial" panose="020B0604020202020204" pitchFamily="34" charset="0"/>
              <a:buChar char="•"/>
            </a:pPr>
            <a:r>
              <a:rPr lang="de-DE" sz="1600" dirty="0">
                <a:solidFill>
                  <a:schemeClr val="bg1">
                    <a:lumMod val="95000"/>
                  </a:schemeClr>
                </a:solidFill>
                <a:latin typeface="Fago Pro" panose="02000506040000020004" pitchFamily="50" charset="0"/>
              </a:rPr>
              <a:t>Assembly is depending on available capacity</a:t>
            </a:r>
          </a:p>
          <a:p>
            <a:pPr marL="285750" indent="-285750">
              <a:spcBef>
                <a:spcPts val="600"/>
              </a:spcBef>
              <a:buFont typeface="Arial" panose="020B0604020202020204" pitchFamily="34" charset="0"/>
              <a:buChar char="•"/>
            </a:pPr>
            <a:r>
              <a:rPr lang="de-DE" sz="1600" dirty="0">
                <a:solidFill>
                  <a:schemeClr val="bg1">
                    <a:lumMod val="95000"/>
                  </a:schemeClr>
                </a:solidFill>
                <a:latin typeface="Fago Pro" panose="02000506040000020004" pitchFamily="50" charset="0"/>
              </a:rPr>
              <a:t>Please use the pre-booking option till 30.09.2022 to send us your demand</a:t>
            </a:r>
          </a:p>
        </p:txBody>
      </p:sp>
    </p:spTree>
    <p:extLst>
      <p:ext uri="{BB962C8B-B14F-4D97-AF65-F5344CB8AC3E}">
        <p14:creationId xmlns:p14="http://schemas.microsoft.com/office/powerpoint/2010/main" val="69753623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982B416-631A-44BF-8B57-69B9D1BC5558}"/>
              </a:ext>
            </a:extLst>
          </p:cNvPr>
          <p:cNvSpPr>
            <a:spLocks noGrp="1"/>
          </p:cNvSpPr>
          <p:nvPr>
            <p:ph type="title"/>
          </p:nvPr>
        </p:nvSpPr>
        <p:spPr/>
        <p:txBody>
          <a:bodyPr/>
          <a:lstStyle/>
          <a:p>
            <a:r>
              <a:rPr lang="de-DE" dirty="0"/>
              <a:t>Product Communication Measures</a:t>
            </a:r>
            <a:endParaRPr lang="en-US" dirty="0"/>
          </a:p>
        </p:txBody>
      </p:sp>
      <p:sp>
        <p:nvSpPr>
          <p:cNvPr id="3" name="Foliennummernplatzhalter 2">
            <a:extLst>
              <a:ext uri="{FF2B5EF4-FFF2-40B4-BE49-F238E27FC236}">
                <a16:creationId xmlns:a16="http://schemas.microsoft.com/office/drawing/2014/main" id="{A0A1CB55-4BDE-419D-9940-FB442C6856DB}"/>
              </a:ext>
            </a:extLst>
          </p:cNvPr>
          <p:cNvSpPr>
            <a:spLocks noGrp="1"/>
          </p:cNvSpPr>
          <p:nvPr>
            <p:ph type="sldNum" sz="quarter" idx="10"/>
          </p:nvPr>
        </p:nvSpPr>
        <p:spPr/>
        <p:txBody>
          <a:bodyPr/>
          <a:lstStyle/>
          <a:p>
            <a:fld id="{73F7D4EC-FAF2-48D2-B8E5-457915FC50F3}" type="slidenum">
              <a:rPr lang="de-DE" smtClean="0"/>
              <a:pPr/>
              <a:t>43</a:t>
            </a:fld>
            <a:endParaRPr lang="de-DE" dirty="0"/>
          </a:p>
        </p:txBody>
      </p:sp>
      <p:sp>
        <p:nvSpPr>
          <p:cNvPr id="4" name="Textplatzhalter 3">
            <a:extLst>
              <a:ext uri="{FF2B5EF4-FFF2-40B4-BE49-F238E27FC236}">
                <a16:creationId xmlns:a16="http://schemas.microsoft.com/office/drawing/2014/main" id="{828B4DC9-C176-44B0-B008-1902C5980C75}"/>
              </a:ext>
            </a:extLst>
          </p:cNvPr>
          <p:cNvSpPr>
            <a:spLocks noGrp="1"/>
          </p:cNvSpPr>
          <p:nvPr>
            <p:ph type="body" sz="quarter" idx="11"/>
          </p:nvPr>
        </p:nvSpPr>
        <p:spPr/>
        <p:txBody>
          <a:bodyPr/>
          <a:lstStyle/>
          <a:p>
            <a:r>
              <a:rPr lang="de-DE" dirty="0"/>
              <a:t>Product Training EGU &amp; EGK</a:t>
            </a:r>
            <a:endParaRPr lang="en-US" dirty="0"/>
          </a:p>
          <a:p>
            <a:endParaRPr lang="en-US" dirty="0"/>
          </a:p>
          <a:p>
            <a:endParaRPr lang="en-US" dirty="0"/>
          </a:p>
        </p:txBody>
      </p:sp>
      <p:sp>
        <p:nvSpPr>
          <p:cNvPr id="5" name="Textplatzhalter 4">
            <a:extLst>
              <a:ext uri="{FF2B5EF4-FFF2-40B4-BE49-F238E27FC236}">
                <a16:creationId xmlns:a16="http://schemas.microsoft.com/office/drawing/2014/main" id="{DA26FEAB-4931-453A-8A64-6D4B6C12144A}"/>
              </a:ext>
            </a:extLst>
          </p:cNvPr>
          <p:cNvSpPr>
            <a:spLocks noGrp="1"/>
          </p:cNvSpPr>
          <p:nvPr>
            <p:ph type="body" sz="quarter" idx="12"/>
          </p:nvPr>
        </p:nvSpPr>
        <p:spPr>
          <a:xfrm>
            <a:off x="798040" y="5472918"/>
            <a:ext cx="2337044" cy="670371"/>
          </a:xfrm>
        </p:spPr>
        <p:txBody>
          <a:bodyPr/>
          <a:lstStyle/>
          <a:p>
            <a:pPr marL="0" indent="0" algn="ctr">
              <a:buNone/>
            </a:pPr>
            <a:r>
              <a:rPr lang="de-DE" sz="1600" b="1" dirty="0"/>
              <a:t>Printed Flyer </a:t>
            </a:r>
            <a:br>
              <a:rPr lang="de-DE" sz="1600" dirty="0"/>
            </a:br>
            <a:r>
              <a:rPr lang="de-DE" sz="1600" dirty="0"/>
              <a:t>(for each product)</a:t>
            </a:r>
            <a:endParaRPr lang="en-US" sz="1600" dirty="0"/>
          </a:p>
        </p:txBody>
      </p:sp>
      <p:pic>
        <p:nvPicPr>
          <p:cNvPr id="6" name="Grafik 5">
            <a:extLst>
              <a:ext uri="{FF2B5EF4-FFF2-40B4-BE49-F238E27FC236}">
                <a16:creationId xmlns:a16="http://schemas.microsoft.com/office/drawing/2014/main" id="{A0D90B54-6B8C-48DD-B29F-FEC90ED870E2}"/>
              </a:ext>
            </a:extLst>
          </p:cNvPr>
          <p:cNvPicPr>
            <a:picLocks noChangeAspect="1"/>
          </p:cNvPicPr>
          <p:nvPr/>
        </p:nvPicPr>
        <p:blipFill>
          <a:blip r:embed="rId4"/>
          <a:stretch>
            <a:fillRect/>
          </a:stretch>
        </p:blipFill>
        <p:spPr>
          <a:xfrm>
            <a:off x="590518" y="2180365"/>
            <a:ext cx="1376044" cy="1947452"/>
          </a:xfrm>
          <a:prstGeom prst="rect">
            <a:avLst/>
          </a:prstGeom>
        </p:spPr>
      </p:pic>
      <p:pic>
        <p:nvPicPr>
          <p:cNvPr id="8" name="Grafik 7">
            <a:extLst>
              <a:ext uri="{FF2B5EF4-FFF2-40B4-BE49-F238E27FC236}">
                <a16:creationId xmlns:a16="http://schemas.microsoft.com/office/drawing/2014/main" id="{8034DADE-F70B-4CA4-AD0F-F0A1FC6A200C}"/>
              </a:ext>
            </a:extLst>
          </p:cNvPr>
          <p:cNvPicPr>
            <a:picLocks noChangeAspect="1"/>
          </p:cNvPicPr>
          <p:nvPr/>
        </p:nvPicPr>
        <p:blipFill>
          <a:blip r:embed="rId5"/>
          <a:stretch>
            <a:fillRect/>
          </a:stretch>
        </p:blipFill>
        <p:spPr>
          <a:xfrm>
            <a:off x="1966562" y="2180365"/>
            <a:ext cx="1378598" cy="1947452"/>
          </a:xfrm>
          <a:prstGeom prst="rect">
            <a:avLst/>
          </a:prstGeom>
        </p:spPr>
      </p:pic>
      <p:pic>
        <p:nvPicPr>
          <p:cNvPr id="10" name="Grafik 9">
            <a:extLst>
              <a:ext uri="{FF2B5EF4-FFF2-40B4-BE49-F238E27FC236}">
                <a16:creationId xmlns:a16="http://schemas.microsoft.com/office/drawing/2014/main" id="{D02D179E-19F5-4FD4-B922-B66049EDAC01}"/>
              </a:ext>
            </a:extLst>
          </p:cNvPr>
          <p:cNvPicPr>
            <a:picLocks noChangeAspect="1"/>
          </p:cNvPicPr>
          <p:nvPr/>
        </p:nvPicPr>
        <p:blipFill>
          <a:blip r:embed="rId6"/>
          <a:stretch>
            <a:fillRect/>
          </a:stretch>
        </p:blipFill>
        <p:spPr>
          <a:xfrm>
            <a:off x="590518" y="4127817"/>
            <a:ext cx="2754642" cy="1298921"/>
          </a:xfrm>
          <a:prstGeom prst="rect">
            <a:avLst/>
          </a:prstGeom>
        </p:spPr>
      </p:pic>
      <p:pic>
        <p:nvPicPr>
          <p:cNvPr id="11" name="20220630_2_MR Video Foto EGU Hohe Bitrate">
            <a:hlinkClick r:id="" action="ppaction://media"/>
            <a:extLst>
              <a:ext uri="{FF2B5EF4-FFF2-40B4-BE49-F238E27FC236}">
                <a16:creationId xmlns:a16="http://schemas.microsoft.com/office/drawing/2014/main" id="{7D1BDA5A-8B04-45D7-990A-56A4526E1039}"/>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3575313" y="1420419"/>
            <a:ext cx="3200400" cy="1800225"/>
          </a:xfrm>
          <a:prstGeom prst="rect">
            <a:avLst/>
          </a:prstGeom>
        </p:spPr>
      </p:pic>
      <p:sp>
        <p:nvSpPr>
          <p:cNvPr id="12" name="Textplatzhalter 4">
            <a:extLst>
              <a:ext uri="{FF2B5EF4-FFF2-40B4-BE49-F238E27FC236}">
                <a16:creationId xmlns:a16="http://schemas.microsoft.com/office/drawing/2014/main" id="{878A0F5B-7D5F-43B1-B6ED-6EDB3879A84F}"/>
              </a:ext>
            </a:extLst>
          </p:cNvPr>
          <p:cNvSpPr txBox="1">
            <a:spLocks/>
          </p:cNvSpPr>
          <p:nvPr/>
        </p:nvSpPr>
        <p:spPr>
          <a:xfrm>
            <a:off x="3584625" y="3270872"/>
            <a:ext cx="3200400" cy="670371"/>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de-DE" sz="1600" b="1" dirty="0"/>
              <a:t>Videos: </a:t>
            </a:r>
            <a:br>
              <a:rPr lang="de-DE" sz="1600" b="1" dirty="0"/>
            </a:br>
            <a:r>
              <a:rPr lang="de-DE" sz="1600" dirty="0"/>
              <a:t>Application and commissioning</a:t>
            </a:r>
            <a:endParaRPr lang="en-US" sz="1600" dirty="0"/>
          </a:p>
        </p:txBody>
      </p:sp>
      <p:sp>
        <p:nvSpPr>
          <p:cNvPr id="13" name="Textplatzhalter 4">
            <a:extLst>
              <a:ext uri="{FF2B5EF4-FFF2-40B4-BE49-F238E27FC236}">
                <a16:creationId xmlns:a16="http://schemas.microsoft.com/office/drawing/2014/main" id="{A3C27574-73B2-4B07-9E94-3032D8FBF022}"/>
              </a:ext>
            </a:extLst>
          </p:cNvPr>
          <p:cNvSpPr txBox="1">
            <a:spLocks/>
          </p:cNvSpPr>
          <p:nvPr/>
        </p:nvSpPr>
        <p:spPr>
          <a:xfrm>
            <a:off x="7099443" y="3089265"/>
            <a:ext cx="2156926" cy="526802"/>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de-DE" sz="1600" b="1" dirty="0"/>
              <a:t>Press article </a:t>
            </a:r>
            <a:br>
              <a:rPr lang="de-DE" sz="1600" b="1" dirty="0"/>
            </a:br>
            <a:r>
              <a:rPr lang="de-DE" sz="1600" dirty="0"/>
              <a:t>in several magazines</a:t>
            </a:r>
            <a:endParaRPr lang="en-US" sz="1600" dirty="0"/>
          </a:p>
        </p:txBody>
      </p:sp>
      <p:sp>
        <p:nvSpPr>
          <p:cNvPr id="14" name="Textplatzhalter 4">
            <a:extLst>
              <a:ext uri="{FF2B5EF4-FFF2-40B4-BE49-F238E27FC236}">
                <a16:creationId xmlns:a16="http://schemas.microsoft.com/office/drawing/2014/main" id="{CB11B33F-CEBD-41E9-9C09-9DF8E0B2EEEF}"/>
              </a:ext>
            </a:extLst>
          </p:cNvPr>
          <p:cNvSpPr txBox="1">
            <a:spLocks/>
          </p:cNvSpPr>
          <p:nvPr/>
        </p:nvSpPr>
        <p:spPr>
          <a:xfrm>
            <a:off x="3963300" y="5756881"/>
            <a:ext cx="2337043" cy="772816"/>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de-DE" sz="1600" b="1" dirty="0"/>
              <a:t>Application pedestals </a:t>
            </a:r>
            <a:br>
              <a:rPr lang="de-DE" sz="1600" b="1" dirty="0"/>
            </a:br>
            <a:r>
              <a:rPr lang="de-DE" sz="1600" dirty="0"/>
              <a:t>for trade fairs and </a:t>
            </a:r>
            <a:r>
              <a:rPr lang="de-DE" sz="1600" dirty="0" err="1"/>
              <a:t>events</a:t>
            </a:r>
            <a:br>
              <a:rPr lang="de-DE" sz="1600" dirty="0"/>
            </a:br>
            <a:r>
              <a:rPr lang="de-DE" sz="1600" dirty="0"/>
              <a:t>1x EGU, 2x EGK</a:t>
            </a:r>
            <a:endParaRPr lang="en-US" sz="1600" dirty="0"/>
          </a:p>
        </p:txBody>
      </p:sp>
      <p:pic>
        <p:nvPicPr>
          <p:cNvPr id="9" name="Grafik 8">
            <a:extLst>
              <a:ext uri="{FF2B5EF4-FFF2-40B4-BE49-F238E27FC236}">
                <a16:creationId xmlns:a16="http://schemas.microsoft.com/office/drawing/2014/main" id="{73B9B4F8-BDD9-4A6B-9161-EC1AD83AD117}"/>
              </a:ext>
            </a:extLst>
          </p:cNvPr>
          <p:cNvPicPr>
            <a:picLocks noChangeAspect="1"/>
          </p:cNvPicPr>
          <p:nvPr/>
        </p:nvPicPr>
        <p:blipFill>
          <a:blip r:embed="rId8"/>
          <a:stretch>
            <a:fillRect/>
          </a:stretch>
        </p:blipFill>
        <p:spPr>
          <a:xfrm>
            <a:off x="7326595" y="1248193"/>
            <a:ext cx="1737323" cy="1741931"/>
          </a:xfrm>
          <a:prstGeom prst="rect">
            <a:avLst/>
          </a:prstGeom>
          <a:ln>
            <a:solidFill>
              <a:schemeClr val="accent1"/>
            </a:solidFill>
          </a:ln>
        </p:spPr>
      </p:pic>
      <p:sp>
        <p:nvSpPr>
          <p:cNvPr id="17" name="Rechteck 16">
            <a:extLst>
              <a:ext uri="{FF2B5EF4-FFF2-40B4-BE49-F238E27FC236}">
                <a16:creationId xmlns:a16="http://schemas.microsoft.com/office/drawing/2014/main" id="{A979246C-ED08-46EF-B021-030FA1563BB9}"/>
              </a:ext>
            </a:extLst>
          </p:cNvPr>
          <p:cNvSpPr/>
          <p:nvPr/>
        </p:nvSpPr>
        <p:spPr>
          <a:xfrm>
            <a:off x="581282" y="2180365"/>
            <a:ext cx="2754642" cy="3246373"/>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Grafik 17">
            <a:extLst>
              <a:ext uri="{FF2B5EF4-FFF2-40B4-BE49-F238E27FC236}">
                <a16:creationId xmlns:a16="http://schemas.microsoft.com/office/drawing/2014/main" id="{B4B8B79D-C7F4-4DF6-AC02-636F68A5C455}"/>
              </a:ext>
            </a:extLst>
          </p:cNvPr>
          <p:cNvPicPr>
            <a:picLocks noChangeAspect="1"/>
          </p:cNvPicPr>
          <p:nvPr/>
        </p:nvPicPr>
        <p:blipFill>
          <a:blip r:embed="rId9"/>
          <a:stretch>
            <a:fillRect/>
          </a:stretch>
        </p:blipFill>
        <p:spPr>
          <a:xfrm>
            <a:off x="10122985" y="1784256"/>
            <a:ext cx="1656552" cy="2343561"/>
          </a:xfrm>
          <a:prstGeom prst="rect">
            <a:avLst/>
          </a:prstGeom>
        </p:spPr>
      </p:pic>
      <p:pic>
        <p:nvPicPr>
          <p:cNvPr id="19" name="Grafik 18">
            <a:extLst>
              <a:ext uri="{FF2B5EF4-FFF2-40B4-BE49-F238E27FC236}">
                <a16:creationId xmlns:a16="http://schemas.microsoft.com/office/drawing/2014/main" id="{FA3E72C7-9441-4EC6-996A-9D54819336A9}"/>
              </a:ext>
            </a:extLst>
          </p:cNvPr>
          <p:cNvPicPr>
            <a:picLocks noChangeAspect="1"/>
          </p:cNvPicPr>
          <p:nvPr/>
        </p:nvPicPr>
        <p:blipFill>
          <a:blip r:embed="rId10"/>
          <a:stretch>
            <a:fillRect/>
          </a:stretch>
        </p:blipFill>
        <p:spPr>
          <a:xfrm>
            <a:off x="9282267" y="2139566"/>
            <a:ext cx="1662812" cy="2343560"/>
          </a:xfrm>
          <a:prstGeom prst="rect">
            <a:avLst/>
          </a:prstGeom>
        </p:spPr>
      </p:pic>
      <p:sp>
        <p:nvSpPr>
          <p:cNvPr id="20" name="Textplatzhalter 4">
            <a:extLst>
              <a:ext uri="{FF2B5EF4-FFF2-40B4-BE49-F238E27FC236}">
                <a16:creationId xmlns:a16="http://schemas.microsoft.com/office/drawing/2014/main" id="{2422FEE4-1D8F-44E2-A8AC-C6FB7BA53B4F}"/>
              </a:ext>
            </a:extLst>
          </p:cNvPr>
          <p:cNvSpPr txBox="1">
            <a:spLocks/>
          </p:cNvSpPr>
          <p:nvPr/>
        </p:nvSpPr>
        <p:spPr>
          <a:xfrm>
            <a:off x="9120942" y="4579803"/>
            <a:ext cx="2520442" cy="1804550"/>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de-DE" sz="1600" b="1" dirty="0"/>
              <a:t>New Products and </a:t>
            </a:r>
            <a:r>
              <a:rPr lang="de-DE" sz="1600" b="1" dirty="0" err="1"/>
              <a:t>Innovations</a:t>
            </a:r>
            <a:r>
              <a:rPr lang="de-DE" sz="1600" b="1" dirty="0"/>
              <a:t> </a:t>
            </a:r>
            <a:r>
              <a:rPr lang="de-DE" sz="1600" b="1" dirty="0" err="1"/>
              <a:t>Brochure</a:t>
            </a:r>
            <a:r>
              <a:rPr lang="de-DE" sz="1600" b="1" dirty="0"/>
              <a:t> 2022</a:t>
            </a:r>
          </a:p>
          <a:p>
            <a:pPr marL="0" indent="0" algn="ctr">
              <a:buFont typeface="Arial" panose="020B0604020202020204" pitchFamily="34" charset="0"/>
              <a:buNone/>
            </a:pPr>
            <a:r>
              <a:rPr lang="de-DE" sz="1600" dirty="0" err="1"/>
              <a:t>Now</a:t>
            </a:r>
            <a:r>
              <a:rPr lang="de-DE" sz="1600" dirty="0"/>
              <a:t> </a:t>
            </a:r>
            <a:r>
              <a:rPr lang="de-DE" sz="1600" dirty="0" err="1"/>
              <a:t>available</a:t>
            </a:r>
            <a:r>
              <a:rPr lang="de-DE" sz="1600" dirty="0"/>
              <a:t> via STB </a:t>
            </a:r>
            <a:r>
              <a:rPr lang="de-DE" sz="1600" dirty="0" err="1"/>
              <a:t>or</a:t>
            </a:r>
            <a:r>
              <a:rPr lang="de-DE" sz="1600" dirty="0"/>
              <a:t> Print and </a:t>
            </a:r>
            <a:r>
              <a:rPr lang="de-DE" sz="1600" dirty="0" err="1"/>
              <a:t>already</a:t>
            </a:r>
            <a:r>
              <a:rPr lang="de-DE" sz="1600" dirty="0"/>
              <a:t> </a:t>
            </a:r>
            <a:r>
              <a:rPr lang="de-DE" sz="1600" dirty="0" err="1"/>
              <a:t>part</a:t>
            </a:r>
            <a:r>
              <a:rPr lang="de-DE" sz="1600" dirty="0"/>
              <a:t> </a:t>
            </a:r>
            <a:r>
              <a:rPr lang="de-DE" sz="1600" dirty="0" err="1"/>
              <a:t>of</a:t>
            </a:r>
            <a:r>
              <a:rPr lang="de-DE" sz="1600" dirty="0"/>
              <a:t> </a:t>
            </a:r>
            <a:r>
              <a:rPr lang="de-DE" sz="1600" dirty="0" err="1"/>
              <a:t>our</a:t>
            </a:r>
            <a:r>
              <a:rPr lang="de-DE" sz="1600" dirty="0"/>
              <a:t> </a:t>
            </a:r>
            <a:r>
              <a:rPr lang="de-DE" sz="1600" dirty="0" err="1"/>
              <a:t>official</a:t>
            </a:r>
            <a:r>
              <a:rPr lang="de-DE" sz="1600" dirty="0"/>
              <a:t> </a:t>
            </a:r>
            <a:r>
              <a:rPr lang="de-DE" sz="1600" dirty="0" err="1"/>
              <a:t>communication</a:t>
            </a:r>
            <a:r>
              <a:rPr lang="de-DE" sz="1600" dirty="0"/>
              <a:t> </a:t>
            </a:r>
            <a:r>
              <a:rPr lang="de-DE" sz="1600" dirty="0" err="1"/>
              <a:t>channels</a:t>
            </a:r>
            <a:endParaRPr lang="en-US" sz="1600" dirty="0"/>
          </a:p>
        </p:txBody>
      </p:sp>
      <p:sp>
        <p:nvSpPr>
          <p:cNvPr id="21" name="Textplatzhalter 4">
            <a:extLst>
              <a:ext uri="{FF2B5EF4-FFF2-40B4-BE49-F238E27FC236}">
                <a16:creationId xmlns:a16="http://schemas.microsoft.com/office/drawing/2014/main" id="{3D234933-87E5-4B54-AAEF-DC9B3AD5F060}"/>
              </a:ext>
            </a:extLst>
          </p:cNvPr>
          <p:cNvSpPr txBox="1">
            <a:spLocks/>
          </p:cNvSpPr>
          <p:nvPr/>
        </p:nvSpPr>
        <p:spPr>
          <a:xfrm>
            <a:off x="6529109" y="6068725"/>
            <a:ext cx="2520442" cy="526802"/>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de-DE" sz="1600" b="1" dirty="0"/>
              <a:t>Roadshow </a:t>
            </a:r>
            <a:r>
              <a:rPr lang="de-DE" sz="1600" b="1" dirty="0" err="1"/>
              <a:t>demo</a:t>
            </a:r>
            <a:r>
              <a:rPr lang="de-DE" sz="1600" b="1" dirty="0"/>
              <a:t> </a:t>
            </a:r>
            <a:r>
              <a:rPr lang="de-DE" sz="1600" b="1" dirty="0" err="1"/>
              <a:t>cases</a:t>
            </a:r>
            <a:br>
              <a:rPr lang="de-DE" sz="1600" b="1" dirty="0"/>
            </a:br>
            <a:r>
              <a:rPr lang="de-DE" sz="1600" dirty="0" err="1"/>
              <a:t>with</a:t>
            </a:r>
            <a:r>
              <a:rPr lang="de-DE" sz="1600" dirty="0"/>
              <a:t> </a:t>
            </a:r>
            <a:r>
              <a:rPr lang="de-DE" sz="1600" dirty="0" err="1"/>
              <a:t>controlable</a:t>
            </a:r>
            <a:r>
              <a:rPr lang="de-DE" sz="1600" dirty="0"/>
              <a:t> </a:t>
            </a:r>
            <a:r>
              <a:rPr lang="de-DE" sz="1600" dirty="0" err="1"/>
              <a:t>grippers</a:t>
            </a:r>
            <a:r>
              <a:rPr lang="de-DE" sz="1600" dirty="0"/>
              <a:t> in </a:t>
            </a:r>
            <a:r>
              <a:rPr lang="de-DE" sz="1600" dirty="0" err="1"/>
              <a:t>combination</a:t>
            </a:r>
            <a:r>
              <a:rPr lang="de-DE" sz="1600" dirty="0"/>
              <a:t> </a:t>
            </a:r>
            <a:r>
              <a:rPr lang="de-DE" sz="1600" dirty="0" err="1"/>
              <a:t>with</a:t>
            </a:r>
            <a:r>
              <a:rPr lang="de-DE" sz="1600" dirty="0"/>
              <a:t> MTSN2</a:t>
            </a:r>
            <a:endParaRPr lang="en-US" sz="1600" dirty="0"/>
          </a:p>
        </p:txBody>
      </p:sp>
      <p:pic>
        <p:nvPicPr>
          <p:cNvPr id="15" name="Grafik 14" descr="Ein Bild, das Text, Fräse enthält.&#10;&#10;Automatisch generierte Beschreibung">
            <a:extLst>
              <a:ext uri="{FF2B5EF4-FFF2-40B4-BE49-F238E27FC236}">
                <a16:creationId xmlns:a16="http://schemas.microsoft.com/office/drawing/2014/main" id="{EFA8AB36-F3DA-4DF8-9D45-8F62EAD51312}"/>
              </a:ext>
            </a:extLst>
          </p:cNvPr>
          <p:cNvPicPr>
            <a:picLocks noChangeAspect="1"/>
          </p:cNvPicPr>
          <p:nvPr/>
        </p:nvPicPr>
        <p:blipFill rotWithShape="1">
          <a:blip r:embed="rId11">
            <a:extLst>
              <a:ext uri="{28A0092B-C50C-407E-A947-70E740481C1C}">
                <a14:useLocalDpi xmlns:a14="http://schemas.microsoft.com/office/drawing/2010/main" val="0"/>
              </a:ext>
            </a:extLst>
          </a:blip>
          <a:srcRect l="8785" t="17268" r="7587" b="8751"/>
          <a:stretch/>
        </p:blipFill>
        <p:spPr>
          <a:xfrm>
            <a:off x="3737901" y="3902172"/>
            <a:ext cx="2719817" cy="1804550"/>
          </a:xfrm>
          <a:prstGeom prst="rect">
            <a:avLst/>
          </a:prstGeom>
        </p:spPr>
      </p:pic>
      <p:pic>
        <p:nvPicPr>
          <p:cNvPr id="22" name="Picture 2">
            <a:extLst>
              <a:ext uri="{FF2B5EF4-FFF2-40B4-BE49-F238E27FC236}">
                <a16:creationId xmlns:a16="http://schemas.microsoft.com/office/drawing/2014/main" id="{106BB167-3993-4B08-99CD-0F1EBD36BD30}"/>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7091117" y="5037899"/>
            <a:ext cx="1274368" cy="927442"/>
          </a:xfrm>
          <a:prstGeom prst="rect">
            <a:avLst/>
          </a:prstGeom>
          <a:noFill/>
          <a:extLst>
            <a:ext uri="{909E8E84-426E-40DD-AFC4-6F175D3DCCD1}">
              <a14:hiddenFill xmlns:a14="http://schemas.microsoft.com/office/drawing/2010/main">
                <a:solidFill>
                  <a:srgbClr val="FFFFFF"/>
                </a:solidFill>
              </a14:hiddenFill>
            </a:ext>
          </a:extLst>
        </p:spPr>
      </p:pic>
      <p:pic>
        <p:nvPicPr>
          <p:cNvPr id="23" name="Grafik 22">
            <a:extLst>
              <a:ext uri="{FF2B5EF4-FFF2-40B4-BE49-F238E27FC236}">
                <a16:creationId xmlns:a16="http://schemas.microsoft.com/office/drawing/2014/main" id="{6F4425BA-B754-4035-840E-E2D944AD5E19}"/>
              </a:ext>
            </a:extLst>
          </p:cNvPr>
          <p:cNvPicPr>
            <a:picLocks noChangeAspect="1"/>
          </p:cNvPicPr>
          <p:nvPr/>
        </p:nvPicPr>
        <p:blipFill>
          <a:blip r:embed="rId13"/>
          <a:stretch>
            <a:fillRect/>
          </a:stretch>
        </p:blipFill>
        <p:spPr>
          <a:xfrm>
            <a:off x="7187002" y="3608411"/>
            <a:ext cx="1529043" cy="861517"/>
          </a:xfrm>
          <a:prstGeom prst="rect">
            <a:avLst/>
          </a:prstGeom>
        </p:spPr>
      </p:pic>
      <p:sp>
        <p:nvSpPr>
          <p:cNvPr id="24" name="Textplatzhalter 4">
            <a:extLst>
              <a:ext uri="{FF2B5EF4-FFF2-40B4-BE49-F238E27FC236}">
                <a16:creationId xmlns:a16="http://schemas.microsoft.com/office/drawing/2014/main" id="{80543D79-A139-428B-A0D2-ECF088C22B67}"/>
              </a:ext>
            </a:extLst>
          </p:cNvPr>
          <p:cNvSpPr txBox="1">
            <a:spLocks/>
          </p:cNvSpPr>
          <p:nvPr/>
        </p:nvSpPr>
        <p:spPr>
          <a:xfrm>
            <a:off x="6600500" y="4493388"/>
            <a:ext cx="2520442" cy="526802"/>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de-DE" sz="1600" b="1" dirty="0" err="1"/>
              <a:t>Presentation</a:t>
            </a:r>
            <a:r>
              <a:rPr lang="de-DE" sz="1600" b="1" dirty="0"/>
              <a:t> </a:t>
            </a:r>
            <a:br>
              <a:rPr lang="de-DE" sz="1600" b="1" dirty="0"/>
            </a:br>
            <a:r>
              <a:rPr lang="de-DE" sz="1600" dirty="0" err="1"/>
              <a:t>for</a:t>
            </a:r>
            <a:r>
              <a:rPr lang="de-DE" sz="1600" dirty="0"/>
              <a:t> customer </a:t>
            </a:r>
            <a:r>
              <a:rPr lang="de-DE" sz="1600" dirty="0" err="1"/>
              <a:t>visits</a:t>
            </a:r>
            <a:endParaRPr lang="en-US" sz="1600" dirty="0"/>
          </a:p>
        </p:txBody>
      </p:sp>
    </p:spTree>
    <p:extLst>
      <p:ext uri="{BB962C8B-B14F-4D97-AF65-F5344CB8AC3E}">
        <p14:creationId xmlns:p14="http://schemas.microsoft.com/office/powerpoint/2010/main" val="3801785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1269"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C70D153-7590-411D-9433-EC6D1E3F72DA}"/>
              </a:ext>
            </a:extLst>
          </p:cNvPr>
          <p:cNvSpPr>
            <a:spLocks noGrp="1"/>
          </p:cNvSpPr>
          <p:nvPr>
            <p:ph type="title"/>
          </p:nvPr>
        </p:nvSpPr>
        <p:spPr/>
        <p:txBody>
          <a:bodyPr/>
          <a:lstStyle/>
          <a:p>
            <a:r>
              <a:rPr lang="de-DE" dirty="0"/>
              <a:t>Competitive Environment</a:t>
            </a:r>
            <a:endParaRPr lang="en-US" dirty="0"/>
          </a:p>
        </p:txBody>
      </p:sp>
      <p:sp>
        <p:nvSpPr>
          <p:cNvPr id="3" name="Foliennummernplatzhalter 2">
            <a:extLst>
              <a:ext uri="{FF2B5EF4-FFF2-40B4-BE49-F238E27FC236}">
                <a16:creationId xmlns:a16="http://schemas.microsoft.com/office/drawing/2014/main" id="{0FACC473-14E3-4079-92F9-6497ECD8C302}"/>
              </a:ext>
            </a:extLst>
          </p:cNvPr>
          <p:cNvSpPr>
            <a:spLocks noGrp="1"/>
          </p:cNvSpPr>
          <p:nvPr>
            <p:ph type="sldNum" sz="quarter" idx="10"/>
          </p:nvPr>
        </p:nvSpPr>
        <p:spPr/>
        <p:txBody>
          <a:bodyPr/>
          <a:lstStyle/>
          <a:p>
            <a:fld id="{73F7D4EC-FAF2-48D2-B8E5-457915FC50F3}" type="slidenum">
              <a:rPr lang="de-DE" smtClean="0"/>
              <a:pPr/>
              <a:t>44</a:t>
            </a:fld>
            <a:endParaRPr lang="de-DE" dirty="0"/>
          </a:p>
        </p:txBody>
      </p:sp>
      <p:sp>
        <p:nvSpPr>
          <p:cNvPr id="4" name="Textplatzhalter 3">
            <a:extLst>
              <a:ext uri="{FF2B5EF4-FFF2-40B4-BE49-F238E27FC236}">
                <a16:creationId xmlns:a16="http://schemas.microsoft.com/office/drawing/2014/main" id="{D6B166ED-DA77-4909-93AB-A5C71EA6028E}"/>
              </a:ext>
            </a:extLst>
          </p:cNvPr>
          <p:cNvSpPr>
            <a:spLocks noGrp="1"/>
          </p:cNvSpPr>
          <p:nvPr>
            <p:ph type="body" sz="quarter" idx="11"/>
          </p:nvPr>
        </p:nvSpPr>
        <p:spPr/>
        <p:txBody>
          <a:bodyPr/>
          <a:lstStyle/>
          <a:p>
            <a:r>
              <a:rPr lang="de-DE" dirty="0"/>
              <a:t>Product Training EGU &amp; EGK</a:t>
            </a:r>
            <a:endParaRPr lang="en-US" dirty="0"/>
          </a:p>
          <a:p>
            <a:endParaRPr lang="en-US" dirty="0"/>
          </a:p>
        </p:txBody>
      </p:sp>
      <p:sp>
        <p:nvSpPr>
          <p:cNvPr id="5" name="Textplatzhalter 4">
            <a:extLst>
              <a:ext uri="{FF2B5EF4-FFF2-40B4-BE49-F238E27FC236}">
                <a16:creationId xmlns:a16="http://schemas.microsoft.com/office/drawing/2014/main" id="{D0764283-22AD-44B4-8AF6-0B5A02A39A36}"/>
              </a:ext>
            </a:extLst>
          </p:cNvPr>
          <p:cNvSpPr>
            <a:spLocks noGrp="1"/>
          </p:cNvSpPr>
          <p:nvPr>
            <p:ph type="body" sz="quarter" idx="12"/>
          </p:nvPr>
        </p:nvSpPr>
        <p:spPr>
          <a:xfrm>
            <a:off x="658814" y="1409633"/>
            <a:ext cx="11198225" cy="4159250"/>
          </a:xfrm>
        </p:spPr>
        <p:txBody>
          <a:bodyPr/>
          <a:lstStyle/>
          <a:p>
            <a:pPr marL="0" indent="0">
              <a:buNone/>
            </a:pPr>
            <a:r>
              <a:rPr lang="de-DE" dirty="0"/>
              <a:t>Who are the competitors we </a:t>
            </a:r>
            <a:r>
              <a:rPr lang="de-DE" dirty="0" err="1"/>
              <a:t>are</a:t>
            </a:r>
            <a:r>
              <a:rPr lang="de-DE" dirty="0"/>
              <a:t> </a:t>
            </a:r>
            <a:r>
              <a:rPr lang="de-DE" dirty="0" err="1"/>
              <a:t>fighting</a:t>
            </a:r>
            <a:r>
              <a:rPr lang="de-DE" dirty="0"/>
              <a:t> with EGU and EGK?</a:t>
            </a:r>
            <a:endParaRPr lang="en-US" dirty="0"/>
          </a:p>
        </p:txBody>
      </p:sp>
      <p:pic>
        <p:nvPicPr>
          <p:cNvPr id="6" name="Picture 2">
            <a:extLst>
              <a:ext uri="{FF2B5EF4-FFF2-40B4-BE49-F238E27FC236}">
                <a16:creationId xmlns:a16="http://schemas.microsoft.com/office/drawing/2014/main" id="{8681DF08-D14B-4674-9445-F8E3B8E6035B}"/>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336" b="98320" l="1611" r="98792">
                        <a14:foregroundMark x1="8591" y1="10190" x2="75973" y2="26316"/>
                        <a14:foregroundMark x1="67114" y1="25868" x2="49262" y2="31243"/>
                        <a14:foregroundMark x1="49262" y1="31243" x2="19329" y2="50056"/>
                        <a14:foregroundMark x1="19329" y1="50056" x2="12617" y2="84770"/>
                        <a14:foregroundMark x1="12617" y1="84770" x2="13557" y2="92609"/>
                        <a14:foregroundMark x1="13557" y1="92609" x2="20134" y2="95297"/>
                        <a14:foregroundMark x1="74228" y1="96081" x2="82282" y2="91377"/>
                        <a14:foregroundMark x1="71275" y1="94961" x2="71275" y2="94961"/>
                        <a14:foregroundMark x1="21611" y1="99328" x2="12617" y2="95521"/>
                        <a14:foregroundMark x1="12617" y1="95521" x2="12617" y2="95521"/>
                        <a14:foregroundMark x1="9664" y1="32027" x2="13557" y2="24524"/>
                        <a14:foregroundMark x1="13557" y1="24524" x2="25235" y2="14782"/>
                        <a14:foregroundMark x1="88322" y1="6271" x2="4698" y2="7727"/>
                        <a14:foregroundMark x1="4698" y1="7727" x2="1611" y2="16797"/>
                        <a14:foregroundMark x1="1611" y1="16797" x2="2953" y2="42777"/>
                        <a14:foregroundMark x1="12752" y1="5375" x2="30604" y2="5263"/>
                        <a14:foregroundMark x1="75839" y1="3359" x2="71141" y2="3807"/>
                        <a14:foregroundMark x1="81342" y1="3919" x2="86174" y2="39418"/>
                        <a14:foregroundMark x1="96242" y1="21725" x2="90604" y2="26316"/>
                        <a14:foregroundMark x1="97718" y1="23852" x2="97718" y2="23852"/>
                        <a14:foregroundMark x1="98926" y1="23628" x2="96644" y2="24860"/>
                        <a14:foregroundMark x1="76268" y1="1734" x2="65235" y2="1232"/>
                        <a14:foregroundMark x1="80000" y1="1904" x2="76882" y2="1762"/>
                        <a14:foregroundMark x1="65235" y1="1232" x2="65235" y2="1232"/>
                        <a14:foregroundMark x1="34094" y1="58343" x2="30067" y2="58679"/>
                        <a14:foregroundMark x1="24698" y1="59015" x2="21208" y2="59239"/>
                        <a14:foregroundMark x1="70336" y1="59462" x2="61745" y2="59910"/>
                        <a14:foregroundMark x1="61745" y1="59910" x2="59597" y2="58791"/>
                        <a14:foregroundMark x1="73020" y1="59239" x2="70738" y2="59351"/>
                        <a14:foregroundMark x1="9396" y1="94289" x2="13826" y2="98208"/>
                        <a14:foregroundMark x1="8591" y1="93617" x2="10067" y2="94289"/>
                        <a14:foregroundMark x1="75023" y1="514" x2="74094" y2="560"/>
                        <a14:foregroundMark x1="79463" y1="672" x2="79009" y2="638"/>
                        <a14:foregroundMark x1="79597" y1="560" x2="79060" y2="448"/>
                        <a14:foregroundMark x1="79195" y1="336" x2="79195" y2="336"/>
                        <a14:foregroundMark x1="79463" y1="336" x2="78779" y2="336"/>
                        <a14:foregroundMark x1="78792" y1="336" x2="79463" y2="448"/>
                        <a14:foregroundMark x1="79329" y1="560" x2="79329" y2="672"/>
                        <a14:foregroundMark x1="79463" y1="672" x2="78792" y2="448"/>
                        <a14:backgroundMark x1="72617" y1="112" x2="73695" y2="56"/>
                        <a14:backgroundMark x1="77315" y1="0" x2="74631" y2="0"/>
                        <a14:backgroundMark x1="78523" y1="0" x2="77181" y2="0"/>
                        <a14:backgroundMark x1="79463" y1="224" x2="79463" y2="224"/>
                      </a14:backgroundRemoval>
                    </a14:imgEffect>
                  </a14:imgLayer>
                </a14:imgProps>
              </a:ext>
              <a:ext uri="{28A0092B-C50C-407E-A947-70E740481C1C}">
                <a14:useLocalDpi xmlns:a14="http://schemas.microsoft.com/office/drawing/2010/main" val="0"/>
              </a:ext>
            </a:extLst>
          </a:blip>
          <a:srcRect/>
          <a:stretch>
            <a:fillRect/>
          </a:stretch>
        </p:blipFill>
        <p:spPr bwMode="auto">
          <a:xfrm>
            <a:off x="4354678" y="3118161"/>
            <a:ext cx="1856313" cy="2225103"/>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7" name="Picture 4">
            <a:extLst>
              <a:ext uri="{FF2B5EF4-FFF2-40B4-BE49-F238E27FC236}">
                <a16:creationId xmlns:a16="http://schemas.microsoft.com/office/drawing/2014/main" id="{A8497ABC-C44F-47CB-82A7-397C61092A00}"/>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2095" b="98762" l="3182" r="99545">
                        <a14:foregroundMark x1="65606" y1="14095" x2="37727" y2="19714"/>
                        <a14:foregroundMark x1="37727" y1="19714" x2="9697" y2="32857"/>
                        <a14:foregroundMark x1="9697" y1="32857" x2="9848" y2="84952"/>
                        <a14:foregroundMark x1="9848" y1="84952" x2="13485" y2="92000"/>
                        <a14:foregroundMark x1="13485" y1="92000" x2="15909" y2="60000"/>
                        <a14:foregroundMark x1="59394" y1="56571" x2="81061" y2="57429"/>
                        <a14:foregroundMark x1="85303" y1="55143" x2="83333" y2="84381"/>
                        <a14:foregroundMark x1="83333" y1="84381" x2="79697" y2="92286"/>
                        <a14:foregroundMark x1="79697" y1="92286" x2="78333" y2="93619"/>
                        <a14:foregroundMark x1="78333" y1="96286" x2="87273" y2="91619"/>
                        <a14:foregroundMark x1="21212" y1="98762" x2="22576" y2="98571"/>
                        <a14:foregroundMark x1="3182" y1="50000" x2="4545" y2="37524"/>
                        <a14:foregroundMark x1="4697" y1="33048" x2="7424" y2="9238"/>
                        <a14:foregroundMark x1="7424" y1="9238" x2="63939" y2="3238"/>
                        <a14:foregroundMark x1="63939" y1="3238" x2="77576" y2="5048"/>
                        <a14:foregroundMark x1="77576" y1="5048" x2="88636" y2="9143"/>
                        <a14:foregroundMark x1="88636" y1="9143" x2="94545" y2="22286"/>
                        <a14:foregroundMark x1="94545" y1="22286" x2="93182" y2="30762"/>
                        <a14:foregroundMark x1="93182" y1="30762" x2="93030" y2="30857"/>
                        <a14:foregroundMark x1="86818" y1="37143" x2="65000" y2="18762"/>
                        <a14:foregroundMark x1="84091" y1="6095" x2="42121" y2="5429"/>
                        <a14:foregroundMark x1="74697" y1="2190" x2="58030" y2="3238"/>
                        <a14:foregroundMark x1="38636" y1="59619" x2="38636" y2="59619"/>
                        <a14:foregroundMark x1="32273" y1="59714" x2="28939" y2="59810"/>
                        <a14:foregroundMark x1="24697" y1="60476" x2="31667" y2="59905"/>
                        <a14:foregroundMark x1="41364" y1="59333" x2="25000" y2="59429"/>
                        <a14:foregroundMark x1="39394" y1="59810" x2="33182" y2="59810"/>
                        <a14:foregroundMark x1="42727" y1="58952" x2="42121" y2="59524"/>
                        <a14:foregroundMark x1="59545" y1="62190" x2="68485" y2="61048"/>
                        <a14:foregroundMark x1="76667" y1="61238" x2="64848" y2="61524"/>
                        <a14:foregroundMark x1="64848" y1="61524" x2="64242" y2="61714"/>
                        <a14:foregroundMark x1="58030" y1="61333" x2="73939" y2="61619"/>
                        <a14:foregroundMark x1="67273" y1="62095" x2="67273" y2="62095"/>
                        <a14:foregroundMark x1="65455" y1="62286" x2="62727" y2="62571"/>
                        <a14:foregroundMark x1="68333" y1="62000" x2="72121" y2="61619"/>
                        <a14:foregroundMark x1="99545" y1="26381" x2="99545" y2="26381"/>
                        <a14:foregroundMark x1="56364" y1="61429" x2="56364" y2="61429"/>
                        <a14:foregroundMark x1="74697" y1="95810" x2="75606" y2="96000"/>
                        <a14:foregroundMark x1="73636" y1="96190" x2="72879" y2="96000"/>
                        <a14:foregroundMark x1="71515" y1="95810" x2="71515" y2="95810"/>
                        <a14:foregroundMark x1="84394" y1="96381" x2="84394" y2="96381"/>
                        <a14:foregroundMark x1="83939" y1="96857" x2="83939" y2="96857"/>
                        <a14:foregroundMark x1="11061" y1="96381" x2="11061" y2="96381"/>
                        <a14:foregroundMark x1="6970" y1="93810" x2="8030" y2="94190"/>
                        <a14:foregroundMark x1="8333" y1="94476" x2="13788" y2="98095"/>
                        <a14:foregroundMark x1="6667" y1="93619" x2="5303" y2="92476"/>
                        <a14:backgroundMark x1="74697" y1="95" x2="74697" y2="95"/>
                        <a14:backgroundMark x1="76061" y1="0" x2="76061" y2="0"/>
                        <a14:backgroundMark x1="77576" y1="0" x2="77576" y2="0"/>
                        <a14:backgroundMark x1="6970" y1="54762" x2="6970" y2="54762"/>
                      </a14:backgroundRemoval>
                    </a14:imgEffect>
                  </a14:imgLayer>
                </a14:imgProps>
              </a:ext>
              <a:ext uri="{28A0092B-C50C-407E-A947-70E740481C1C}">
                <a14:useLocalDpi xmlns:a14="http://schemas.microsoft.com/office/drawing/2010/main" val="0"/>
              </a:ext>
            </a:extLst>
          </a:blip>
          <a:srcRect/>
          <a:stretch>
            <a:fillRect/>
          </a:stretch>
        </p:blipFill>
        <p:spPr bwMode="auto">
          <a:xfrm>
            <a:off x="6704703" y="3311939"/>
            <a:ext cx="1144576" cy="1821203"/>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nvGrpSpPr>
          <p:cNvPr id="39" name="Gruppieren 38">
            <a:extLst>
              <a:ext uri="{FF2B5EF4-FFF2-40B4-BE49-F238E27FC236}">
                <a16:creationId xmlns:a16="http://schemas.microsoft.com/office/drawing/2014/main" id="{E8BF4DA2-CB91-4A27-B393-8EB033AD6E6B}"/>
              </a:ext>
            </a:extLst>
          </p:cNvPr>
          <p:cNvGrpSpPr/>
          <p:nvPr/>
        </p:nvGrpSpPr>
        <p:grpSpPr>
          <a:xfrm>
            <a:off x="1421158" y="2144041"/>
            <a:ext cx="2723436" cy="1647730"/>
            <a:chOff x="262797" y="2264925"/>
            <a:chExt cx="2723436" cy="1647730"/>
          </a:xfrm>
        </p:grpSpPr>
        <p:pic>
          <p:nvPicPr>
            <p:cNvPr id="9" name="Grafik 8">
              <a:extLst>
                <a:ext uri="{FF2B5EF4-FFF2-40B4-BE49-F238E27FC236}">
                  <a16:creationId xmlns:a16="http://schemas.microsoft.com/office/drawing/2014/main" id="{9EC32842-C409-4984-B8D2-0834F856885A}"/>
                </a:ext>
              </a:extLst>
            </p:cNvPr>
            <p:cNvPicPr>
              <a:picLocks noChangeAspect="1"/>
            </p:cNvPicPr>
            <p:nvPr/>
          </p:nvPicPr>
          <p:blipFill>
            <a:blip r:embed="rId6"/>
            <a:stretch>
              <a:fillRect/>
            </a:stretch>
          </p:blipFill>
          <p:spPr>
            <a:xfrm>
              <a:off x="1170146" y="2264925"/>
              <a:ext cx="1158340" cy="402371"/>
            </a:xfrm>
            <a:prstGeom prst="rect">
              <a:avLst/>
            </a:prstGeom>
          </p:spPr>
        </p:pic>
        <p:pic>
          <p:nvPicPr>
            <p:cNvPr id="10" name="Picture 2">
              <a:extLst>
                <a:ext uri="{FF2B5EF4-FFF2-40B4-BE49-F238E27FC236}">
                  <a16:creationId xmlns:a16="http://schemas.microsoft.com/office/drawing/2014/main" id="{1B88874F-EAD7-4CE1-8EC5-2D11D491CC7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199421" y="2686909"/>
              <a:ext cx="544629" cy="622239"/>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4">
              <a:extLst>
                <a:ext uri="{FF2B5EF4-FFF2-40B4-BE49-F238E27FC236}">
                  <a16:creationId xmlns:a16="http://schemas.microsoft.com/office/drawing/2014/main" id="{F7C50337-6AA0-4079-A53F-2B36EE2182A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851402" y="2751729"/>
              <a:ext cx="544630" cy="684208"/>
            </a:xfrm>
            <a:prstGeom prst="rect">
              <a:avLst/>
            </a:prstGeom>
            <a:noFill/>
            <a:extLst>
              <a:ext uri="{909E8E84-426E-40DD-AFC4-6F175D3DCCD1}">
                <a14:hiddenFill xmlns:a14="http://schemas.microsoft.com/office/drawing/2010/main">
                  <a:solidFill>
                    <a:srgbClr val="FFFFFF"/>
                  </a:solidFill>
                </a14:hiddenFill>
              </a:ext>
            </a:extLst>
          </p:spPr>
        </p:pic>
        <p:sp>
          <p:nvSpPr>
            <p:cNvPr id="12" name="Textfeld 11">
              <a:extLst>
                <a:ext uri="{FF2B5EF4-FFF2-40B4-BE49-F238E27FC236}">
                  <a16:creationId xmlns:a16="http://schemas.microsoft.com/office/drawing/2014/main" id="{5A4FF85A-DE11-47EB-ACC8-E10E25F04FBB}"/>
                </a:ext>
              </a:extLst>
            </p:cNvPr>
            <p:cNvSpPr txBox="1"/>
            <p:nvPr/>
          </p:nvSpPr>
          <p:spPr>
            <a:xfrm>
              <a:off x="262797" y="3150086"/>
              <a:ext cx="1778980" cy="646331"/>
            </a:xfrm>
            <a:prstGeom prst="rect">
              <a:avLst/>
            </a:prstGeom>
            <a:noFill/>
          </p:spPr>
          <p:txBody>
            <a:bodyPr wrap="square">
              <a:spAutoFit/>
            </a:bodyPr>
            <a:lstStyle/>
            <a:p>
              <a:r>
                <a:rPr lang="de-DE" sz="1200" dirty="0">
                  <a:solidFill>
                    <a:srgbClr val="003D6A"/>
                  </a:solidFill>
                </a:rPr>
                <a:t>GEH 6000</a:t>
              </a:r>
            </a:p>
            <a:p>
              <a:r>
                <a:rPr lang="de-DE" sz="1200" dirty="0">
                  <a:solidFill>
                    <a:srgbClr val="003D6A"/>
                  </a:solidFill>
                </a:rPr>
                <a:t>(-03 powerful vs. EGU)</a:t>
              </a:r>
              <a:br>
                <a:rPr lang="de-DE" sz="1200" dirty="0">
                  <a:solidFill>
                    <a:srgbClr val="003D6A"/>
                  </a:solidFill>
                </a:rPr>
              </a:br>
              <a:r>
                <a:rPr lang="de-DE" sz="1200" dirty="0">
                  <a:solidFill>
                    <a:srgbClr val="003D6A"/>
                  </a:solidFill>
                </a:rPr>
                <a:t>(-31 </a:t>
              </a:r>
              <a:r>
                <a:rPr lang="de-DE" sz="1200" dirty="0" err="1">
                  <a:solidFill>
                    <a:srgbClr val="003D6A"/>
                  </a:solidFill>
                </a:rPr>
                <a:t>gentle</a:t>
              </a:r>
              <a:r>
                <a:rPr lang="de-DE" sz="1200" dirty="0">
                  <a:solidFill>
                    <a:srgbClr val="003D6A"/>
                  </a:solidFill>
                </a:rPr>
                <a:t> vs. EGK)</a:t>
              </a:r>
            </a:p>
          </p:txBody>
        </p:sp>
        <p:sp>
          <p:nvSpPr>
            <p:cNvPr id="13" name="Textfeld 12">
              <a:extLst>
                <a:ext uri="{FF2B5EF4-FFF2-40B4-BE49-F238E27FC236}">
                  <a16:creationId xmlns:a16="http://schemas.microsoft.com/office/drawing/2014/main" id="{93C07D46-C6B2-4B90-BC7E-A8B7788B3ED9}"/>
                </a:ext>
              </a:extLst>
            </p:cNvPr>
            <p:cNvSpPr txBox="1"/>
            <p:nvPr/>
          </p:nvSpPr>
          <p:spPr>
            <a:xfrm>
              <a:off x="1875777" y="3450990"/>
              <a:ext cx="1110456" cy="461665"/>
            </a:xfrm>
            <a:prstGeom prst="rect">
              <a:avLst/>
            </a:prstGeom>
            <a:noFill/>
          </p:spPr>
          <p:txBody>
            <a:bodyPr wrap="square">
              <a:spAutoFit/>
            </a:bodyPr>
            <a:lstStyle/>
            <a:p>
              <a:r>
                <a:rPr lang="de-DE" sz="1200" dirty="0">
                  <a:solidFill>
                    <a:srgbClr val="003D6A"/>
                  </a:solidFill>
                </a:rPr>
                <a:t>GEH 8000</a:t>
              </a:r>
            </a:p>
            <a:p>
              <a:r>
                <a:rPr lang="de-DE" sz="1200" dirty="0">
                  <a:solidFill>
                    <a:srgbClr val="003D6A"/>
                  </a:solidFill>
                </a:rPr>
                <a:t>(vs. EGU 80)</a:t>
              </a:r>
            </a:p>
          </p:txBody>
        </p:sp>
      </p:grpSp>
      <p:grpSp>
        <p:nvGrpSpPr>
          <p:cNvPr id="55" name="Gruppieren 54">
            <a:extLst>
              <a:ext uri="{FF2B5EF4-FFF2-40B4-BE49-F238E27FC236}">
                <a16:creationId xmlns:a16="http://schemas.microsoft.com/office/drawing/2014/main" id="{961FD0EA-B967-4229-ACC4-FE40289F8070}"/>
              </a:ext>
            </a:extLst>
          </p:cNvPr>
          <p:cNvGrpSpPr/>
          <p:nvPr/>
        </p:nvGrpSpPr>
        <p:grpSpPr>
          <a:xfrm>
            <a:off x="1358846" y="4085583"/>
            <a:ext cx="1675292" cy="850821"/>
            <a:chOff x="795234" y="4326382"/>
            <a:chExt cx="1675292" cy="850821"/>
          </a:xfrm>
        </p:grpSpPr>
        <p:pic>
          <p:nvPicPr>
            <p:cNvPr id="14" name="Grafik 13">
              <a:extLst>
                <a:ext uri="{FF2B5EF4-FFF2-40B4-BE49-F238E27FC236}">
                  <a16:creationId xmlns:a16="http://schemas.microsoft.com/office/drawing/2014/main" id="{F7D2DADF-F75B-416A-9A61-B6F92F3830AB}"/>
                </a:ext>
              </a:extLst>
            </p:cNvPr>
            <p:cNvPicPr>
              <a:picLocks noChangeAspect="1"/>
            </p:cNvPicPr>
            <p:nvPr/>
          </p:nvPicPr>
          <p:blipFill rotWithShape="1">
            <a:blip r:embed="rId9"/>
            <a:srcRect t="33115" b="37801"/>
            <a:stretch/>
          </p:blipFill>
          <p:spPr>
            <a:xfrm>
              <a:off x="915344" y="4326382"/>
              <a:ext cx="1219519" cy="354691"/>
            </a:xfrm>
            <a:prstGeom prst="rect">
              <a:avLst/>
            </a:prstGeom>
          </p:spPr>
        </p:pic>
        <p:sp>
          <p:nvSpPr>
            <p:cNvPr id="15" name="Textfeld 14">
              <a:extLst>
                <a:ext uri="{FF2B5EF4-FFF2-40B4-BE49-F238E27FC236}">
                  <a16:creationId xmlns:a16="http://schemas.microsoft.com/office/drawing/2014/main" id="{16892FAE-CCE4-42D2-8C79-06BF40FF3FD0}"/>
                </a:ext>
              </a:extLst>
            </p:cNvPr>
            <p:cNvSpPr txBox="1"/>
            <p:nvPr/>
          </p:nvSpPr>
          <p:spPr>
            <a:xfrm>
              <a:off x="1360069" y="4596796"/>
              <a:ext cx="1110457" cy="461665"/>
            </a:xfrm>
            <a:prstGeom prst="rect">
              <a:avLst/>
            </a:prstGeom>
            <a:noFill/>
          </p:spPr>
          <p:txBody>
            <a:bodyPr wrap="square">
              <a:spAutoFit/>
            </a:bodyPr>
            <a:lstStyle/>
            <a:p>
              <a:r>
                <a:rPr lang="de-DE" sz="1200" dirty="0">
                  <a:solidFill>
                    <a:srgbClr val="003D6A"/>
                  </a:solidFill>
                </a:rPr>
                <a:t>Hand-E </a:t>
              </a:r>
              <a:br>
                <a:rPr lang="de-DE" sz="1200" dirty="0">
                  <a:solidFill>
                    <a:srgbClr val="003D6A"/>
                  </a:solidFill>
                </a:rPr>
              </a:br>
              <a:r>
                <a:rPr lang="de-DE" sz="1200" dirty="0">
                  <a:solidFill>
                    <a:srgbClr val="003D6A"/>
                  </a:solidFill>
                </a:rPr>
                <a:t>(vs. EGU 50)</a:t>
              </a:r>
              <a:endParaRPr lang="en-US" sz="1200" dirty="0">
                <a:solidFill>
                  <a:srgbClr val="003D6A"/>
                </a:solidFill>
              </a:endParaRPr>
            </a:p>
          </p:txBody>
        </p:sp>
        <p:pic>
          <p:nvPicPr>
            <p:cNvPr id="16" name="Picture 6" descr="Hand-E Adaptiver Robotergreifer - Robotiq">
              <a:extLst>
                <a:ext uri="{FF2B5EF4-FFF2-40B4-BE49-F238E27FC236}">
                  <a16:creationId xmlns:a16="http://schemas.microsoft.com/office/drawing/2014/main" id="{F2A9B9C7-0AF5-4CBC-B218-61E893159A15}"/>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95234" y="4568443"/>
              <a:ext cx="890406" cy="608760"/>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37" name="Gruppieren 36">
            <a:extLst>
              <a:ext uri="{FF2B5EF4-FFF2-40B4-BE49-F238E27FC236}">
                <a16:creationId xmlns:a16="http://schemas.microsoft.com/office/drawing/2014/main" id="{092795C4-983D-484F-8DE0-D6555B408272}"/>
              </a:ext>
            </a:extLst>
          </p:cNvPr>
          <p:cNvGrpSpPr/>
          <p:nvPr/>
        </p:nvGrpSpPr>
        <p:grpSpPr>
          <a:xfrm>
            <a:off x="7065802" y="1871802"/>
            <a:ext cx="2828750" cy="1524411"/>
            <a:chOff x="6672191" y="2027773"/>
            <a:chExt cx="2828750" cy="1524411"/>
          </a:xfrm>
        </p:grpSpPr>
        <p:pic>
          <p:nvPicPr>
            <p:cNvPr id="18" name="Picture 14" descr="Zwei-Finger-Greifer für kollaborative und leichte Industrieroboter">
              <a:extLst>
                <a:ext uri="{FF2B5EF4-FFF2-40B4-BE49-F238E27FC236}">
                  <a16:creationId xmlns:a16="http://schemas.microsoft.com/office/drawing/2014/main" id="{6FEF028E-0A38-4B3D-85A5-4C2A24FF1282}"/>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942266" y="2394070"/>
              <a:ext cx="683272" cy="683272"/>
            </a:xfrm>
            <a:prstGeom prst="rect">
              <a:avLst/>
            </a:prstGeom>
            <a:noFill/>
            <a:extLst>
              <a:ext uri="{909E8E84-426E-40DD-AFC4-6F175D3DCCD1}">
                <a14:hiddenFill xmlns:a14="http://schemas.microsoft.com/office/drawing/2010/main">
                  <a:solidFill>
                    <a:srgbClr val="FFFFFF"/>
                  </a:solidFill>
                </a14:hiddenFill>
              </a:ext>
            </a:extLst>
          </p:spPr>
        </p:pic>
        <p:sp>
          <p:nvSpPr>
            <p:cNvPr id="19" name="Textfeld 18">
              <a:extLst>
                <a:ext uri="{FF2B5EF4-FFF2-40B4-BE49-F238E27FC236}">
                  <a16:creationId xmlns:a16="http://schemas.microsoft.com/office/drawing/2014/main" id="{6C8BCBE3-9B1E-4F64-BCAD-DEFB3F163C43}"/>
                </a:ext>
              </a:extLst>
            </p:cNvPr>
            <p:cNvSpPr txBox="1"/>
            <p:nvPr/>
          </p:nvSpPr>
          <p:spPr>
            <a:xfrm>
              <a:off x="6672191" y="2802598"/>
              <a:ext cx="1906693" cy="461665"/>
            </a:xfrm>
            <a:prstGeom prst="rect">
              <a:avLst/>
            </a:prstGeom>
            <a:noFill/>
          </p:spPr>
          <p:txBody>
            <a:bodyPr wrap="square">
              <a:spAutoFit/>
            </a:bodyPr>
            <a:lstStyle/>
            <a:p>
              <a:r>
                <a:rPr lang="de-DE" sz="1200" dirty="0">
                  <a:solidFill>
                    <a:srgbClr val="003D6A"/>
                  </a:solidFill>
                </a:rPr>
                <a:t>2FG7 </a:t>
              </a:r>
              <a:br>
                <a:rPr lang="de-DE" sz="1200" dirty="0">
                  <a:solidFill>
                    <a:srgbClr val="003D6A"/>
                  </a:solidFill>
                </a:rPr>
              </a:br>
              <a:r>
                <a:rPr lang="de-DE" sz="1200" dirty="0">
                  <a:solidFill>
                    <a:srgbClr val="003D6A"/>
                  </a:solidFill>
                </a:rPr>
                <a:t>(vs. EGU 50)</a:t>
              </a:r>
              <a:endParaRPr lang="en-US" sz="1200" dirty="0">
                <a:solidFill>
                  <a:srgbClr val="003D6A"/>
                </a:solidFill>
              </a:endParaRPr>
            </a:p>
          </p:txBody>
        </p:sp>
        <p:pic>
          <p:nvPicPr>
            <p:cNvPr id="20" name="Picture 16" descr="Startseite">
              <a:extLst>
                <a:ext uri="{FF2B5EF4-FFF2-40B4-BE49-F238E27FC236}">
                  <a16:creationId xmlns:a16="http://schemas.microsoft.com/office/drawing/2014/main" id="{76EB8E2B-6BC1-4624-BC3F-5E25E70F83F6}"/>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7324435" y="2027773"/>
              <a:ext cx="832301" cy="337927"/>
            </a:xfrm>
            <a:prstGeom prst="rect">
              <a:avLst/>
            </a:prstGeom>
            <a:noFill/>
            <a:extLst>
              <a:ext uri="{909E8E84-426E-40DD-AFC4-6F175D3DCCD1}">
                <a14:hiddenFill xmlns:a14="http://schemas.microsoft.com/office/drawing/2010/main">
                  <a:solidFill>
                    <a:srgbClr val="FFFFFF"/>
                  </a:solidFill>
                </a14:hiddenFill>
              </a:ext>
            </a:extLst>
          </p:spPr>
        </p:pic>
        <p:pic>
          <p:nvPicPr>
            <p:cNvPr id="31" name="Grafik 30">
              <a:extLst>
                <a:ext uri="{FF2B5EF4-FFF2-40B4-BE49-F238E27FC236}">
                  <a16:creationId xmlns:a16="http://schemas.microsoft.com/office/drawing/2014/main" id="{6179C594-2723-4898-8D4F-8DF926428486}"/>
                </a:ext>
              </a:extLst>
            </p:cNvPr>
            <p:cNvPicPr>
              <a:picLocks noChangeAspect="1"/>
            </p:cNvPicPr>
            <p:nvPr/>
          </p:nvPicPr>
          <p:blipFill>
            <a:blip r:embed="rId13"/>
            <a:stretch>
              <a:fillRect/>
            </a:stretch>
          </p:blipFill>
          <p:spPr>
            <a:xfrm>
              <a:off x="7814106" y="2332381"/>
              <a:ext cx="833839" cy="833839"/>
            </a:xfrm>
            <a:prstGeom prst="rect">
              <a:avLst/>
            </a:prstGeom>
          </p:spPr>
        </p:pic>
        <p:pic>
          <p:nvPicPr>
            <p:cNvPr id="32" name="Grafik 31">
              <a:extLst>
                <a:ext uri="{FF2B5EF4-FFF2-40B4-BE49-F238E27FC236}">
                  <a16:creationId xmlns:a16="http://schemas.microsoft.com/office/drawing/2014/main" id="{7CD1640D-05F7-42B9-9B9D-BF89413374CB}"/>
                </a:ext>
              </a:extLst>
            </p:cNvPr>
            <p:cNvPicPr>
              <a:picLocks noChangeAspect="1"/>
            </p:cNvPicPr>
            <p:nvPr/>
          </p:nvPicPr>
          <p:blipFill>
            <a:blip r:embed="rId14"/>
            <a:stretch>
              <a:fillRect/>
            </a:stretch>
          </p:blipFill>
          <p:spPr>
            <a:xfrm>
              <a:off x="7594248" y="2383965"/>
              <a:ext cx="409658" cy="749586"/>
            </a:xfrm>
            <a:prstGeom prst="rect">
              <a:avLst/>
            </a:prstGeom>
          </p:spPr>
        </p:pic>
        <p:sp>
          <p:nvSpPr>
            <p:cNvPr id="33" name="Textfeld 32">
              <a:extLst>
                <a:ext uri="{FF2B5EF4-FFF2-40B4-BE49-F238E27FC236}">
                  <a16:creationId xmlns:a16="http://schemas.microsoft.com/office/drawing/2014/main" id="{F670C9FA-7C20-4AD7-A47B-12222C4F7A20}"/>
                </a:ext>
              </a:extLst>
            </p:cNvPr>
            <p:cNvSpPr txBox="1"/>
            <p:nvPr/>
          </p:nvSpPr>
          <p:spPr>
            <a:xfrm>
              <a:off x="7594248" y="3090519"/>
              <a:ext cx="1906693" cy="461665"/>
            </a:xfrm>
            <a:prstGeom prst="rect">
              <a:avLst/>
            </a:prstGeom>
            <a:noFill/>
          </p:spPr>
          <p:txBody>
            <a:bodyPr wrap="square">
              <a:spAutoFit/>
            </a:bodyPr>
            <a:lstStyle/>
            <a:p>
              <a:r>
                <a:rPr lang="de-DE" sz="1200" dirty="0">
                  <a:solidFill>
                    <a:srgbClr val="003D6A"/>
                  </a:solidFill>
                </a:rPr>
                <a:t>RG2 &amp; RG6</a:t>
              </a:r>
              <a:br>
                <a:rPr lang="de-DE" sz="1200" dirty="0">
                  <a:solidFill>
                    <a:srgbClr val="003D6A"/>
                  </a:solidFill>
                </a:rPr>
              </a:br>
              <a:r>
                <a:rPr lang="de-DE" sz="1200" dirty="0">
                  <a:solidFill>
                    <a:srgbClr val="003D6A"/>
                  </a:solidFill>
                </a:rPr>
                <a:t>(vs. EGK)</a:t>
              </a:r>
              <a:endParaRPr lang="en-US" sz="1200" dirty="0">
                <a:solidFill>
                  <a:srgbClr val="003D6A"/>
                </a:solidFill>
              </a:endParaRPr>
            </a:p>
          </p:txBody>
        </p:sp>
      </p:grpSp>
      <p:grpSp>
        <p:nvGrpSpPr>
          <p:cNvPr id="38" name="Gruppieren 37">
            <a:extLst>
              <a:ext uri="{FF2B5EF4-FFF2-40B4-BE49-F238E27FC236}">
                <a16:creationId xmlns:a16="http://schemas.microsoft.com/office/drawing/2014/main" id="{180D39AC-23D3-42E9-8D68-99F03917D69E}"/>
              </a:ext>
            </a:extLst>
          </p:cNvPr>
          <p:cNvGrpSpPr/>
          <p:nvPr/>
        </p:nvGrpSpPr>
        <p:grpSpPr>
          <a:xfrm>
            <a:off x="4842815" y="2013480"/>
            <a:ext cx="2577943" cy="940132"/>
            <a:chOff x="3212685" y="2027773"/>
            <a:chExt cx="2577943" cy="940132"/>
          </a:xfrm>
        </p:grpSpPr>
        <p:pic>
          <p:nvPicPr>
            <p:cNvPr id="35" name="Picture 16" descr="Elektrischer Greifer, 2-Finger, Langhub - LEHF">
              <a:extLst>
                <a:ext uri="{FF2B5EF4-FFF2-40B4-BE49-F238E27FC236}">
                  <a16:creationId xmlns:a16="http://schemas.microsoft.com/office/drawing/2014/main" id="{19BD3722-1941-40BB-92D7-7F804B1F987A}"/>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3212685" y="2293242"/>
              <a:ext cx="674663" cy="674663"/>
            </a:xfrm>
            <a:prstGeom prst="rect">
              <a:avLst/>
            </a:prstGeom>
            <a:noFill/>
            <a:extLst>
              <a:ext uri="{909E8E84-426E-40DD-AFC4-6F175D3DCCD1}">
                <a14:hiddenFill xmlns:a14="http://schemas.microsoft.com/office/drawing/2010/main">
                  <a:solidFill>
                    <a:srgbClr val="FFFFFF"/>
                  </a:solidFill>
                </a14:hiddenFill>
              </a:ext>
            </a:extLst>
          </p:spPr>
        </p:pic>
        <p:pic>
          <p:nvPicPr>
            <p:cNvPr id="34" name="Picture 6">
              <a:extLst>
                <a:ext uri="{FF2B5EF4-FFF2-40B4-BE49-F238E27FC236}">
                  <a16:creationId xmlns:a16="http://schemas.microsoft.com/office/drawing/2014/main" id="{3F770125-589A-48DA-8F42-8E98FB7BF9AE}"/>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3305581" y="2027773"/>
              <a:ext cx="1050348" cy="335161"/>
            </a:xfrm>
            <a:prstGeom prst="rect">
              <a:avLst/>
            </a:prstGeom>
            <a:noFill/>
            <a:extLst>
              <a:ext uri="{909E8E84-426E-40DD-AFC4-6F175D3DCCD1}">
                <a14:hiddenFill xmlns:a14="http://schemas.microsoft.com/office/drawing/2010/main">
                  <a:solidFill>
                    <a:srgbClr val="FFFFFF"/>
                  </a:solidFill>
                </a14:hiddenFill>
              </a:ext>
            </a:extLst>
          </p:spPr>
        </p:pic>
        <p:sp>
          <p:nvSpPr>
            <p:cNvPr id="36" name="Textfeld 35">
              <a:extLst>
                <a:ext uri="{FF2B5EF4-FFF2-40B4-BE49-F238E27FC236}">
                  <a16:creationId xmlns:a16="http://schemas.microsoft.com/office/drawing/2014/main" id="{6845C984-9567-4A5B-9B27-36F8BA813C07}"/>
                </a:ext>
              </a:extLst>
            </p:cNvPr>
            <p:cNvSpPr txBox="1"/>
            <p:nvPr/>
          </p:nvSpPr>
          <p:spPr>
            <a:xfrm>
              <a:off x="3883935" y="2371586"/>
              <a:ext cx="1906693" cy="461665"/>
            </a:xfrm>
            <a:prstGeom prst="rect">
              <a:avLst/>
            </a:prstGeom>
            <a:noFill/>
          </p:spPr>
          <p:txBody>
            <a:bodyPr wrap="square">
              <a:spAutoFit/>
            </a:bodyPr>
            <a:lstStyle/>
            <a:p>
              <a:r>
                <a:rPr lang="de-DE" sz="1200" dirty="0">
                  <a:solidFill>
                    <a:srgbClr val="003D6A"/>
                  </a:solidFill>
                </a:rPr>
                <a:t>LEHF</a:t>
              </a:r>
              <a:br>
                <a:rPr lang="de-DE" sz="1200" dirty="0">
                  <a:solidFill>
                    <a:srgbClr val="003D6A"/>
                  </a:solidFill>
                </a:rPr>
              </a:br>
              <a:r>
                <a:rPr lang="de-DE" sz="1200" dirty="0">
                  <a:solidFill>
                    <a:srgbClr val="003D6A"/>
                  </a:solidFill>
                </a:rPr>
                <a:t>(vs. EGK)</a:t>
              </a:r>
              <a:endParaRPr lang="en-US" sz="1200" dirty="0">
                <a:solidFill>
                  <a:srgbClr val="003D6A"/>
                </a:solidFill>
              </a:endParaRPr>
            </a:p>
          </p:txBody>
        </p:sp>
      </p:grpSp>
      <p:grpSp>
        <p:nvGrpSpPr>
          <p:cNvPr id="44" name="Gruppieren 43">
            <a:extLst>
              <a:ext uri="{FF2B5EF4-FFF2-40B4-BE49-F238E27FC236}">
                <a16:creationId xmlns:a16="http://schemas.microsoft.com/office/drawing/2014/main" id="{17624164-D48C-43AF-BDDB-3DEDCD308D3B}"/>
              </a:ext>
            </a:extLst>
          </p:cNvPr>
          <p:cNvGrpSpPr/>
          <p:nvPr/>
        </p:nvGrpSpPr>
        <p:grpSpPr>
          <a:xfrm>
            <a:off x="9294881" y="3293411"/>
            <a:ext cx="1856313" cy="1293418"/>
            <a:chOff x="7553336" y="3865634"/>
            <a:chExt cx="1856313" cy="1293418"/>
          </a:xfrm>
        </p:grpSpPr>
        <p:pic>
          <p:nvPicPr>
            <p:cNvPr id="40" name="Grafik 39">
              <a:extLst>
                <a:ext uri="{FF2B5EF4-FFF2-40B4-BE49-F238E27FC236}">
                  <a16:creationId xmlns:a16="http://schemas.microsoft.com/office/drawing/2014/main" id="{24907796-31EA-4A1B-9409-E3AC991ECA73}"/>
                </a:ext>
              </a:extLst>
            </p:cNvPr>
            <p:cNvPicPr>
              <a:picLocks noChangeAspect="1"/>
            </p:cNvPicPr>
            <p:nvPr/>
          </p:nvPicPr>
          <p:blipFill>
            <a:blip r:embed="rId17"/>
            <a:stretch>
              <a:fillRect/>
            </a:stretch>
          </p:blipFill>
          <p:spPr>
            <a:xfrm>
              <a:off x="8142208" y="4131024"/>
              <a:ext cx="1039943" cy="693295"/>
            </a:xfrm>
            <a:prstGeom prst="rect">
              <a:avLst/>
            </a:prstGeom>
          </p:spPr>
        </p:pic>
        <p:pic>
          <p:nvPicPr>
            <p:cNvPr id="41" name="Picture 4" descr="Gimatic - EOAT und Greifer für die industrielle Automatisierung">
              <a:extLst>
                <a:ext uri="{FF2B5EF4-FFF2-40B4-BE49-F238E27FC236}">
                  <a16:creationId xmlns:a16="http://schemas.microsoft.com/office/drawing/2014/main" id="{791B6E18-BA15-4B72-9813-92A5555A2E4B}"/>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7665868" y="3865634"/>
              <a:ext cx="1171575" cy="404813"/>
            </a:xfrm>
            <a:prstGeom prst="rect">
              <a:avLst/>
            </a:prstGeom>
            <a:noFill/>
            <a:extLst>
              <a:ext uri="{909E8E84-426E-40DD-AFC4-6F175D3DCCD1}">
                <a14:hiddenFill xmlns:a14="http://schemas.microsoft.com/office/drawing/2010/main">
                  <a:solidFill>
                    <a:srgbClr val="FFFFFF"/>
                  </a:solidFill>
                </a14:hiddenFill>
              </a:ext>
            </a:extLst>
          </p:spPr>
        </p:pic>
        <p:sp>
          <p:nvSpPr>
            <p:cNvPr id="42" name="Textfeld 41">
              <a:extLst>
                <a:ext uri="{FF2B5EF4-FFF2-40B4-BE49-F238E27FC236}">
                  <a16:creationId xmlns:a16="http://schemas.microsoft.com/office/drawing/2014/main" id="{633328BC-A6DC-4662-A15B-59A7F4330240}"/>
                </a:ext>
              </a:extLst>
            </p:cNvPr>
            <p:cNvSpPr txBox="1"/>
            <p:nvPr/>
          </p:nvSpPr>
          <p:spPr>
            <a:xfrm>
              <a:off x="7553336" y="4697387"/>
              <a:ext cx="1856313" cy="461665"/>
            </a:xfrm>
            <a:prstGeom prst="rect">
              <a:avLst/>
            </a:prstGeom>
            <a:noFill/>
          </p:spPr>
          <p:txBody>
            <a:bodyPr wrap="square">
              <a:spAutoFit/>
            </a:bodyPr>
            <a:lstStyle>
              <a:defPPr>
                <a:defRPr lang="de-DE"/>
              </a:defPPr>
              <a:lvl1pPr>
                <a:defRPr sz="1200">
                  <a:solidFill>
                    <a:srgbClr val="003D6A"/>
                  </a:solidFill>
                </a:defRPr>
              </a:lvl1pPr>
            </a:lstStyle>
            <a:p>
              <a:r>
                <a:rPr lang="de-DE" dirty="0"/>
                <a:t>MPLM (vs. EGK)</a:t>
              </a:r>
            </a:p>
            <a:p>
              <a:r>
                <a:rPr lang="de-DE" dirty="0"/>
                <a:t>MPLF (vs. EGU and EGK)</a:t>
              </a:r>
            </a:p>
          </p:txBody>
        </p:sp>
        <p:pic>
          <p:nvPicPr>
            <p:cNvPr id="43" name="Grafik 42">
              <a:extLst>
                <a:ext uri="{FF2B5EF4-FFF2-40B4-BE49-F238E27FC236}">
                  <a16:creationId xmlns:a16="http://schemas.microsoft.com/office/drawing/2014/main" id="{C4FD7AA5-7847-44D1-B1FE-B8FA52A8722F}"/>
                </a:ext>
              </a:extLst>
            </p:cNvPr>
            <p:cNvPicPr>
              <a:picLocks noChangeAspect="1"/>
            </p:cNvPicPr>
            <p:nvPr/>
          </p:nvPicPr>
          <p:blipFill rotWithShape="1">
            <a:blip r:embed="rId19">
              <a:extLst>
                <a:ext uri="{BEBA8EAE-BF5A-486C-A8C5-ECC9F3942E4B}">
                  <a14:imgProps xmlns:a14="http://schemas.microsoft.com/office/drawing/2010/main">
                    <a14:imgLayer r:embed="rId20">
                      <a14:imgEffect>
                        <a14:backgroundRemoval t="7609" b="92754" l="69556" r="99025">
                          <a14:foregroundMark x1="70314" y1="26449" x2="69664" y2="74275"/>
                          <a14:foregroundMark x1="91658" y1="88043" x2="96966" y2="64130"/>
                          <a14:foregroundMark x1="97616" y1="76449" x2="78548" y2="8333"/>
                          <a14:foregroundMark x1="87541" y1="92754" x2="82990" y2="92029"/>
                          <a14:foregroundMark x1="98158" y1="28986" x2="99025" y2="38043"/>
                        </a14:backgroundRemoval>
                      </a14:imgEffect>
                    </a14:imgLayer>
                  </a14:imgProps>
                </a:ext>
              </a:extLst>
            </a:blip>
            <a:srcRect l="67274"/>
            <a:stretch/>
          </p:blipFill>
          <p:spPr>
            <a:xfrm>
              <a:off x="7681374" y="4191815"/>
              <a:ext cx="567787" cy="518801"/>
            </a:xfrm>
            <a:prstGeom prst="rect">
              <a:avLst/>
            </a:prstGeom>
          </p:spPr>
        </p:pic>
      </p:grpSp>
      <p:grpSp>
        <p:nvGrpSpPr>
          <p:cNvPr id="59" name="Gruppieren 58">
            <a:extLst>
              <a:ext uri="{FF2B5EF4-FFF2-40B4-BE49-F238E27FC236}">
                <a16:creationId xmlns:a16="http://schemas.microsoft.com/office/drawing/2014/main" id="{9129AAC3-74D2-419B-A003-46371872381D}"/>
              </a:ext>
            </a:extLst>
          </p:cNvPr>
          <p:cNvGrpSpPr/>
          <p:nvPr/>
        </p:nvGrpSpPr>
        <p:grpSpPr>
          <a:xfrm>
            <a:off x="3273392" y="5450132"/>
            <a:ext cx="3784453" cy="1174890"/>
            <a:chOff x="7227743" y="5710078"/>
            <a:chExt cx="3784453" cy="1174890"/>
          </a:xfrm>
        </p:grpSpPr>
        <p:grpSp>
          <p:nvGrpSpPr>
            <p:cNvPr id="58" name="Gruppieren 57">
              <a:extLst>
                <a:ext uri="{FF2B5EF4-FFF2-40B4-BE49-F238E27FC236}">
                  <a16:creationId xmlns:a16="http://schemas.microsoft.com/office/drawing/2014/main" id="{058606CF-4748-4A21-BCCF-ABFFDCDD00F0}"/>
                </a:ext>
              </a:extLst>
            </p:cNvPr>
            <p:cNvGrpSpPr/>
            <p:nvPr/>
          </p:nvGrpSpPr>
          <p:grpSpPr>
            <a:xfrm>
              <a:off x="7282923" y="5919169"/>
              <a:ext cx="3729273" cy="965799"/>
              <a:chOff x="7282923" y="5919169"/>
              <a:chExt cx="3729273" cy="965799"/>
            </a:xfrm>
          </p:grpSpPr>
          <p:pic>
            <p:nvPicPr>
              <p:cNvPr id="46" name="Grafik 45">
                <a:extLst>
                  <a:ext uri="{FF2B5EF4-FFF2-40B4-BE49-F238E27FC236}">
                    <a16:creationId xmlns:a16="http://schemas.microsoft.com/office/drawing/2014/main" id="{8F1A724D-8428-4C4C-B906-A517F8B8D184}"/>
                  </a:ext>
                </a:extLst>
              </p:cNvPr>
              <p:cNvPicPr>
                <a:picLocks noChangeAspect="1"/>
              </p:cNvPicPr>
              <p:nvPr/>
            </p:nvPicPr>
            <p:blipFill>
              <a:blip r:embed="rId21"/>
              <a:stretch>
                <a:fillRect/>
              </a:stretch>
            </p:blipFill>
            <p:spPr>
              <a:xfrm>
                <a:off x="8384832" y="6031225"/>
                <a:ext cx="608967" cy="518801"/>
              </a:xfrm>
              <a:prstGeom prst="rect">
                <a:avLst/>
              </a:prstGeom>
            </p:spPr>
          </p:pic>
          <p:pic>
            <p:nvPicPr>
              <p:cNvPr id="48" name="Grafik 47">
                <a:extLst>
                  <a:ext uri="{FF2B5EF4-FFF2-40B4-BE49-F238E27FC236}">
                    <a16:creationId xmlns:a16="http://schemas.microsoft.com/office/drawing/2014/main" id="{8DC0EDC6-A016-4828-BCCE-8D50E7521C90}"/>
                  </a:ext>
                </a:extLst>
              </p:cNvPr>
              <p:cNvPicPr>
                <a:picLocks noChangeAspect="1"/>
              </p:cNvPicPr>
              <p:nvPr/>
            </p:nvPicPr>
            <p:blipFill>
              <a:blip r:embed="rId22"/>
              <a:stretch>
                <a:fillRect/>
              </a:stretch>
            </p:blipFill>
            <p:spPr>
              <a:xfrm>
                <a:off x="7661358" y="5943042"/>
                <a:ext cx="700087" cy="527888"/>
              </a:xfrm>
              <a:prstGeom prst="rect">
                <a:avLst/>
              </a:prstGeom>
            </p:spPr>
          </p:pic>
          <p:pic>
            <p:nvPicPr>
              <p:cNvPr id="50" name="Grafik 49">
                <a:extLst>
                  <a:ext uri="{FF2B5EF4-FFF2-40B4-BE49-F238E27FC236}">
                    <a16:creationId xmlns:a16="http://schemas.microsoft.com/office/drawing/2014/main" id="{D21F9E08-F393-4F57-B6F2-98B4AB6294D3}"/>
                  </a:ext>
                </a:extLst>
              </p:cNvPr>
              <p:cNvPicPr>
                <a:picLocks noChangeAspect="1"/>
              </p:cNvPicPr>
              <p:nvPr/>
            </p:nvPicPr>
            <p:blipFill>
              <a:blip r:embed="rId23"/>
              <a:stretch>
                <a:fillRect/>
              </a:stretch>
            </p:blipFill>
            <p:spPr>
              <a:xfrm>
                <a:off x="9150935" y="5926402"/>
                <a:ext cx="716662" cy="571984"/>
              </a:xfrm>
              <a:prstGeom prst="rect">
                <a:avLst/>
              </a:prstGeom>
            </p:spPr>
          </p:pic>
          <p:pic>
            <p:nvPicPr>
              <p:cNvPr id="52" name="Grafik 51">
                <a:extLst>
                  <a:ext uri="{FF2B5EF4-FFF2-40B4-BE49-F238E27FC236}">
                    <a16:creationId xmlns:a16="http://schemas.microsoft.com/office/drawing/2014/main" id="{D6C195C5-683F-4209-9523-314A3932E8DF}"/>
                  </a:ext>
                </a:extLst>
              </p:cNvPr>
              <p:cNvPicPr>
                <a:picLocks noChangeAspect="1"/>
              </p:cNvPicPr>
              <p:nvPr/>
            </p:nvPicPr>
            <p:blipFill>
              <a:blip r:embed="rId24"/>
              <a:stretch>
                <a:fillRect/>
              </a:stretch>
            </p:blipFill>
            <p:spPr>
              <a:xfrm>
                <a:off x="10005315" y="5919169"/>
                <a:ext cx="744459" cy="414792"/>
              </a:xfrm>
              <a:prstGeom prst="rect">
                <a:avLst/>
              </a:prstGeom>
            </p:spPr>
          </p:pic>
          <p:pic>
            <p:nvPicPr>
              <p:cNvPr id="53" name="Grafik 52">
                <a:extLst>
                  <a:ext uri="{FF2B5EF4-FFF2-40B4-BE49-F238E27FC236}">
                    <a16:creationId xmlns:a16="http://schemas.microsoft.com/office/drawing/2014/main" id="{C8D65948-DE42-480F-BF71-9A482A54ADB2}"/>
                  </a:ext>
                </a:extLst>
              </p:cNvPr>
              <p:cNvPicPr>
                <a:picLocks noChangeAspect="1"/>
              </p:cNvPicPr>
              <p:nvPr/>
            </p:nvPicPr>
            <p:blipFill>
              <a:blip r:embed="rId25"/>
              <a:stretch>
                <a:fillRect/>
              </a:stretch>
            </p:blipFill>
            <p:spPr>
              <a:xfrm>
                <a:off x="7282923" y="6517281"/>
                <a:ext cx="1718439" cy="367687"/>
              </a:xfrm>
              <a:prstGeom prst="rect">
                <a:avLst/>
              </a:prstGeom>
            </p:spPr>
          </p:pic>
          <p:sp>
            <p:nvSpPr>
              <p:cNvPr id="56" name="Textfeld 55">
                <a:extLst>
                  <a:ext uri="{FF2B5EF4-FFF2-40B4-BE49-F238E27FC236}">
                    <a16:creationId xmlns:a16="http://schemas.microsoft.com/office/drawing/2014/main" id="{7CF4CA42-CCF0-47F2-81BA-8AA06D488D37}"/>
                  </a:ext>
                </a:extLst>
              </p:cNvPr>
              <p:cNvSpPr txBox="1"/>
              <p:nvPr/>
            </p:nvSpPr>
            <p:spPr>
              <a:xfrm>
                <a:off x="9209165" y="6450605"/>
                <a:ext cx="914400" cy="347746"/>
              </a:xfrm>
              <a:prstGeom prst="rect">
                <a:avLst/>
              </a:prstGeom>
              <a:noFill/>
            </p:spPr>
            <p:txBody>
              <a:bodyPr wrap="none" lIns="0" tIns="0" rIns="0" bIns="0" rtlCol="0">
                <a:noAutofit/>
              </a:bodyPr>
              <a:lstStyle/>
              <a:p>
                <a:pPr marR="0" algn="l" defTabSz="914400" rtl="0" eaLnBrk="1" fontAlgn="auto" latinLnBrk="0" hangingPunct="1">
                  <a:lnSpc>
                    <a:spcPct val="90000"/>
                  </a:lnSpc>
                  <a:spcBef>
                    <a:spcPts val="300"/>
                  </a:spcBef>
                  <a:spcAft>
                    <a:spcPts val="0"/>
                  </a:spcAft>
                  <a:buClr>
                    <a:srgbClr val="009EE0"/>
                  </a:buClr>
                  <a:buSzTx/>
                  <a:tabLst/>
                </a:pPr>
                <a:r>
                  <a:rPr lang="de-DE" sz="1200" dirty="0">
                    <a:solidFill>
                      <a:srgbClr val="003D6A"/>
                    </a:solidFill>
                  </a:rPr>
                  <a:t>WPG</a:t>
                </a:r>
                <a:br>
                  <a:rPr lang="de-DE" sz="1200" dirty="0">
                    <a:solidFill>
                      <a:srgbClr val="003D6A"/>
                    </a:solidFill>
                  </a:rPr>
                </a:br>
                <a:r>
                  <a:rPr lang="de-DE" sz="1200" dirty="0">
                    <a:solidFill>
                      <a:srgbClr val="003D6A"/>
                    </a:solidFill>
                  </a:rPr>
                  <a:t>(vs. EGK 50)</a:t>
                </a:r>
                <a:endParaRPr lang="en-US" sz="1200" dirty="0">
                  <a:solidFill>
                    <a:srgbClr val="003D6A"/>
                  </a:solidFill>
                </a:endParaRPr>
              </a:p>
            </p:txBody>
          </p:sp>
          <p:sp>
            <p:nvSpPr>
              <p:cNvPr id="57" name="Textfeld 56">
                <a:extLst>
                  <a:ext uri="{FF2B5EF4-FFF2-40B4-BE49-F238E27FC236}">
                    <a16:creationId xmlns:a16="http://schemas.microsoft.com/office/drawing/2014/main" id="{84CA8F2F-2F83-4FFB-84C8-312C6FD5F13C}"/>
                  </a:ext>
                </a:extLst>
              </p:cNvPr>
              <p:cNvSpPr txBox="1"/>
              <p:nvPr/>
            </p:nvSpPr>
            <p:spPr>
              <a:xfrm>
                <a:off x="10097796" y="6343408"/>
                <a:ext cx="914400" cy="347746"/>
              </a:xfrm>
              <a:prstGeom prst="rect">
                <a:avLst/>
              </a:prstGeom>
              <a:noFill/>
            </p:spPr>
            <p:txBody>
              <a:bodyPr wrap="none" lIns="0" tIns="0" rIns="0" bIns="0" rtlCol="0">
                <a:noAutofit/>
              </a:bodyPr>
              <a:lstStyle/>
              <a:p>
                <a:pPr marR="0" algn="l" defTabSz="914400" rtl="0" eaLnBrk="1" fontAlgn="auto" latinLnBrk="0" hangingPunct="1">
                  <a:lnSpc>
                    <a:spcPct val="90000"/>
                  </a:lnSpc>
                  <a:spcBef>
                    <a:spcPts val="300"/>
                  </a:spcBef>
                  <a:spcAft>
                    <a:spcPts val="0"/>
                  </a:spcAft>
                  <a:buClr>
                    <a:srgbClr val="009EE0"/>
                  </a:buClr>
                  <a:buSzTx/>
                  <a:tabLst/>
                </a:pPr>
                <a:r>
                  <a:rPr lang="de-DE" sz="1200" dirty="0">
                    <a:solidFill>
                      <a:srgbClr val="003D6A"/>
                    </a:solidFill>
                  </a:rPr>
                  <a:t>CRG Series</a:t>
                </a:r>
                <a:br>
                  <a:rPr lang="de-DE" sz="1200" dirty="0">
                    <a:solidFill>
                      <a:srgbClr val="003D6A"/>
                    </a:solidFill>
                  </a:rPr>
                </a:br>
                <a:r>
                  <a:rPr lang="de-DE" sz="1200" dirty="0">
                    <a:solidFill>
                      <a:srgbClr val="003D6A"/>
                    </a:solidFill>
                  </a:rPr>
                  <a:t>(vs. EGK)</a:t>
                </a:r>
                <a:endParaRPr lang="en-US" sz="1200" dirty="0">
                  <a:solidFill>
                    <a:srgbClr val="003D6A"/>
                  </a:solidFill>
                </a:endParaRPr>
              </a:p>
            </p:txBody>
          </p:sp>
        </p:grpSp>
        <p:sp>
          <p:nvSpPr>
            <p:cNvPr id="54" name="Textfeld 53">
              <a:extLst>
                <a:ext uri="{FF2B5EF4-FFF2-40B4-BE49-F238E27FC236}">
                  <a16:creationId xmlns:a16="http://schemas.microsoft.com/office/drawing/2014/main" id="{97B2C9FD-D4CC-4409-A0D2-15A0A1962EF6}"/>
                </a:ext>
              </a:extLst>
            </p:cNvPr>
            <p:cNvSpPr txBox="1"/>
            <p:nvPr/>
          </p:nvSpPr>
          <p:spPr>
            <a:xfrm>
              <a:off x="7227743" y="5710078"/>
              <a:ext cx="914400" cy="914400"/>
            </a:xfrm>
            <a:prstGeom prst="rect">
              <a:avLst/>
            </a:prstGeom>
            <a:noFill/>
          </p:spPr>
          <p:txBody>
            <a:bodyPr wrap="none" lIns="0" tIns="0" rIns="0" bIns="0" rtlCol="0">
              <a:noAutofit/>
            </a:bodyPr>
            <a:lstStyle/>
            <a:p>
              <a:pPr marR="0" algn="l" defTabSz="914400" rtl="0" eaLnBrk="1" fontAlgn="auto" latinLnBrk="0" hangingPunct="1">
                <a:lnSpc>
                  <a:spcPct val="90000"/>
                </a:lnSpc>
                <a:spcBef>
                  <a:spcPts val="300"/>
                </a:spcBef>
                <a:spcAft>
                  <a:spcPts val="0"/>
                </a:spcAft>
                <a:buClr>
                  <a:srgbClr val="009EE0"/>
                </a:buClr>
                <a:buSzTx/>
                <a:tabLst/>
              </a:pPr>
              <a:r>
                <a:rPr lang="de-DE" sz="1200" dirty="0">
                  <a:solidFill>
                    <a:srgbClr val="003D6A"/>
                  </a:solidFill>
                </a:rPr>
                <a:t>IEG &amp; IEG-Plus Series</a:t>
              </a:r>
              <a:br>
                <a:rPr lang="de-DE" sz="1200" dirty="0">
                  <a:solidFill>
                    <a:srgbClr val="003D6A"/>
                  </a:solidFill>
                </a:rPr>
              </a:br>
              <a:r>
                <a:rPr lang="de-DE" sz="1200" dirty="0">
                  <a:solidFill>
                    <a:srgbClr val="003D6A"/>
                  </a:solidFill>
                </a:rPr>
                <a:t>(vs. EGK)</a:t>
              </a:r>
              <a:endParaRPr lang="en-US" sz="1200" dirty="0">
                <a:solidFill>
                  <a:srgbClr val="003D6A"/>
                </a:solidFill>
              </a:endParaRPr>
            </a:p>
          </p:txBody>
        </p:sp>
      </p:grpSp>
      <p:grpSp>
        <p:nvGrpSpPr>
          <p:cNvPr id="64" name="Gruppieren 63">
            <a:extLst>
              <a:ext uri="{FF2B5EF4-FFF2-40B4-BE49-F238E27FC236}">
                <a16:creationId xmlns:a16="http://schemas.microsoft.com/office/drawing/2014/main" id="{1DF6FDB2-0495-4D33-9028-E08D4BBE06F1}"/>
              </a:ext>
            </a:extLst>
          </p:cNvPr>
          <p:cNvGrpSpPr/>
          <p:nvPr/>
        </p:nvGrpSpPr>
        <p:grpSpPr>
          <a:xfrm>
            <a:off x="7913217" y="4935371"/>
            <a:ext cx="1870151" cy="1432704"/>
            <a:chOff x="8106737" y="4592038"/>
            <a:chExt cx="1870151" cy="1432704"/>
          </a:xfrm>
        </p:grpSpPr>
        <p:pic>
          <p:nvPicPr>
            <p:cNvPr id="61" name="Grafik 60">
              <a:extLst>
                <a:ext uri="{FF2B5EF4-FFF2-40B4-BE49-F238E27FC236}">
                  <a16:creationId xmlns:a16="http://schemas.microsoft.com/office/drawing/2014/main" id="{55C1A04D-4C0F-4C8A-A860-FABB222ED276}"/>
                </a:ext>
              </a:extLst>
            </p:cNvPr>
            <p:cNvPicPr>
              <a:picLocks noChangeAspect="1"/>
            </p:cNvPicPr>
            <p:nvPr/>
          </p:nvPicPr>
          <p:blipFill>
            <a:blip r:embed="rId26"/>
            <a:stretch>
              <a:fillRect/>
            </a:stretch>
          </p:blipFill>
          <p:spPr>
            <a:xfrm>
              <a:off x="8381356" y="4592038"/>
              <a:ext cx="1362265" cy="704948"/>
            </a:xfrm>
            <a:prstGeom prst="rect">
              <a:avLst/>
            </a:prstGeom>
          </p:spPr>
        </p:pic>
        <p:pic>
          <p:nvPicPr>
            <p:cNvPr id="63" name="Grafik 62">
              <a:extLst>
                <a:ext uri="{FF2B5EF4-FFF2-40B4-BE49-F238E27FC236}">
                  <a16:creationId xmlns:a16="http://schemas.microsoft.com/office/drawing/2014/main" id="{2F439CD8-CC46-4B99-A240-C143709DFEB9}"/>
                </a:ext>
              </a:extLst>
            </p:cNvPr>
            <p:cNvPicPr>
              <a:picLocks noChangeAspect="1"/>
            </p:cNvPicPr>
            <p:nvPr/>
          </p:nvPicPr>
          <p:blipFill>
            <a:blip r:embed="rId27"/>
            <a:stretch>
              <a:fillRect/>
            </a:stretch>
          </p:blipFill>
          <p:spPr>
            <a:xfrm>
              <a:off x="8106737" y="5319794"/>
              <a:ext cx="817740" cy="704948"/>
            </a:xfrm>
            <a:prstGeom prst="rect">
              <a:avLst/>
            </a:prstGeom>
          </p:spPr>
        </p:pic>
        <p:sp>
          <p:nvSpPr>
            <p:cNvPr id="65" name="Textfeld 64">
              <a:extLst>
                <a:ext uri="{FF2B5EF4-FFF2-40B4-BE49-F238E27FC236}">
                  <a16:creationId xmlns:a16="http://schemas.microsoft.com/office/drawing/2014/main" id="{1726E060-4910-4607-8148-C984C31C4FC0}"/>
                </a:ext>
              </a:extLst>
            </p:cNvPr>
            <p:cNvSpPr txBox="1"/>
            <p:nvPr/>
          </p:nvSpPr>
          <p:spPr>
            <a:xfrm>
              <a:off x="9062488" y="5520371"/>
              <a:ext cx="914400" cy="347746"/>
            </a:xfrm>
            <a:prstGeom prst="rect">
              <a:avLst/>
            </a:prstGeom>
            <a:noFill/>
          </p:spPr>
          <p:txBody>
            <a:bodyPr wrap="none" lIns="0" tIns="0" rIns="0" bIns="0" rtlCol="0">
              <a:noAutofit/>
            </a:bodyPr>
            <a:lstStyle/>
            <a:p>
              <a:pPr marR="0" algn="l" defTabSz="914400" rtl="0" eaLnBrk="1" fontAlgn="auto" latinLnBrk="0" hangingPunct="1">
                <a:lnSpc>
                  <a:spcPct val="90000"/>
                </a:lnSpc>
                <a:spcBef>
                  <a:spcPts val="300"/>
                </a:spcBef>
                <a:spcAft>
                  <a:spcPts val="0"/>
                </a:spcAft>
                <a:buClr>
                  <a:srgbClr val="009EE0"/>
                </a:buClr>
                <a:buSzTx/>
                <a:tabLst/>
              </a:pPr>
              <a:r>
                <a:rPr lang="de-DE" sz="1200" dirty="0">
                  <a:solidFill>
                    <a:srgbClr val="003D6A"/>
                  </a:solidFill>
                </a:rPr>
                <a:t>RCP6</a:t>
              </a:r>
              <a:br>
                <a:rPr lang="de-DE" sz="1200" dirty="0">
                  <a:solidFill>
                    <a:srgbClr val="003D6A"/>
                  </a:solidFill>
                </a:rPr>
              </a:br>
              <a:r>
                <a:rPr lang="de-DE" sz="1200" dirty="0">
                  <a:solidFill>
                    <a:srgbClr val="003D6A"/>
                  </a:solidFill>
                </a:rPr>
                <a:t>(vs. EGK)</a:t>
              </a:r>
              <a:endParaRPr lang="en-US" sz="1200" dirty="0">
                <a:solidFill>
                  <a:srgbClr val="003D6A"/>
                </a:solidFill>
              </a:endParaRPr>
            </a:p>
          </p:txBody>
        </p:sp>
      </p:grpSp>
      <p:sp>
        <p:nvSpPr>
          <p:cNvPr id="67" name="Textfeld 66">
            <a:extLst>
              <a:ext uri="{FF2B5EF4-FFF2-40B4-BE49-F238E27FC236}">
                <a16:creationId xmlns:a16="http://schemas.microsoft.com/office/drawing/2014/main" id="{F8B5A651-0761-46B3-AF52-B78EE2373E82}"/>
              </a:ext>
            </a:extLst>
          </p:cNvPr>
          <p:cNvSpPr txBox="1"/>
          <p:nvPr/>
        </p:nvSpPr>
        <p:spPr>
          <a:xfrm>
            <a:off x="2020343" y="4864013"/>
            <a:ext cx="1261735" cy="461665"/>
          </a:xfrm>
          <a:prstGeom prst="rect">
            <a:avLst/>
          </a:prstGeom>
          <a:noFill/>
        </p:spPr>
        <p:txBody>
          <a:bodyPr wrap="square">
            <a:spAutoFit/>
          </a:bodyPr>
          <a:lstStyle/>
          <a:p>
            <a:r>
              <a:rPr lang="de-DE" sz="1200" dirty="0">
                <a:solidFill>
                  <a:srgbClr val="003D6A"/>
                </a:solidFill>
              </a:rPr>
              <a:t>2F-85 &amp; 2F-140 </a:t>
            </a:r>
            <a:br>
              <a:rPr lang="de-DE" sz="1200" dirty="0">
                <a:solidFill>
                  <a:srgbClr val="003D6A"/>
                </a:solidFill>
              </a:rPr>
            </a:br>
            <a:r>
              <a:rPr lang="de-DE" sz="1200" dirty="0">
                <a:solidFill>
                  <a:srgbClr val="003D6A"/>
                </a:solidFill>
              </a:rPr>
              <a:t>(vs. EGK)</a:t>
            </a:r>
            <a:endParaRPr lang="en-US" sz="1200" dirty="0">
              <a:solidFill>
                <a:srgbClr val="003D6A"/>
              </a:solidFill>
            </a:endParaRPr>
          </a:p>
        </p:txBody>
      </p:sp>
      <p:pic>
        <p:nvPicPr>
          <p:cNvPr id="66" name="Grafik 65">
            <a:extLst>
              <a:ext uri="{FF2B5EF4-FFF2-40B4-BE49-F238E27FC236}">
                <a16:creationId xmlns:a16="http://schemas.microsoft.com/office/drawing/2014/main" id="{B074FC35-0136-457F-8774-F5AC7F55DE70}"/>
              </a:ext>
            </a:extLst>
          </p:cNvPr>
          <p:cNvPicPr>
            <a:picLocks noChangeAspect="1"/>
          </p:cNvPicPr>
          <p:nvPr/>
        </p:nvPicPr>
        <p:blipFill rotWithShape="1">
          <a:blip r:embed="rId28"/>
          <a:srcRect t="18797" b="18797"/>
          <a:stretch/>
        </p:blipFill>
        <p:spPr>
          <a:xfrm>
            <a:off x="1197286" y="5004500"/>
            <a:ext cx="771580" cy="481508"/>
          </a:xfrm>
          <a:prstGeom prst="rect">
            <a:avLst/>
          </a:prstGeom>
        </p:spPr>
      </p:pic>
    </p:spTree>
    <p:extLst>
      <p:ext uri="{BB962C8B-B14F-4D97-AF65-F5344CB8AC3E}">
        <p14:creationId xmlns:p14="http://schemas.microsoft.com/office/powerpoint/2010/main" val="292557930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3C5DD83-31B7-45A3-8FC8-686D68669429}"/>
              </a:ext>
            </a:extLst>
          </p:cNvPr>
          <p:cNvSpPr>
            <a:spLocks noGrp="1"/>
          </p:cNvSpPr>
          <p:nvPr>
            <p:ph type="title"/>
          </p:nvPr>
        </p:nvSpPr>
        <p:spPr/>
        <p:txBody>
          <a:bodyPr/>
          <a:lstStyle/>
          <a:p>
            <a:r>
              <a:rPr lang="de-DE" dirty="0" err="1"/>
              <a:t>Competitive</a:t>
            </a:r>
            <a:r>
              <a:rPr lang="de-DE" dirty="0"/>
              <a:t> Environment</a:t>
            </a:r>
            <a:endParaRPr lang="en-US" dirty="0"/>
          </a:p>
        </p:txBody>
      </p:sp>
      <p:sp>
        <p:nvSpPr>
          <p:cNvPr id="3" name="Foliennummernplatzhalter 2">
            <a:extLst>
              <a:ext uri="{FF2B5EF4-FFF2-40B4-BE49-F238E27FC236}">
                <a16:creationId xmlns:a16="http://schemas.microsoft.com/office/drawing/2014/main" id="{DD7F679C-F78B-4FBE-94ED-103C14DFBA84}"/>
              </a:ext>
            </a:extLst>
          </p:cNvPr>
          <p:cNvSpPr>
            <a:spLocks noGrp="1"/>
          </p:cNvSpPr>
          <p:nvPr>
            <p:ph type="sldNum" sz="quarter" idx="10"/>
          </p:nvPr>
        </p:nvSpPr>
        <p:spPr/>
        <p:txBody>
          <a:bodyPr/>
          <a:lstStyle/>
          <a:p>
            <a:fld id="{73F7D4EC-FAF2-48D2-B8E5-457915FC50F3}" type="slidenum">
              <a:rPr lang="de-DE" smtClean="0"/>
              <a:pPr/>
              <a:t>45</a:t>
            </a:fld>
            <a:endParaRPr lang="de-DE" dirty="0"/>
          </a:p>
        </p:txBody>
      </p:sp>
      <p:sp>
        <p:nvSpPr>
          <p:cNvPr id="4" name="Textplatzhalter 3">
            <a:extLst>
              <a:ext uri="{FF2B5EF4-FFF2-40B4-BE49-F238E27FC236}">
                <a16:creationId xmlns:a16="http://schemas.microsoft.com/office/drawing/2014/main" id="{10BA97E7-0294-4BE2-994E-91BD417DF5C2}"/>
              </a:ext>
            </a:extLst>
          </p:cNvPr>
          <p:cNvSpPr>
            <a:spLocks noGrp="1"/>
          </p:cNvSpPr>
          <p:nvPr>
            <p:ph type="body" sz="quarter" idx="11"/>
          </p:nvPr>
        </p:nvSpPr>
        <p:spPr/>
        <p:txBody>
          <a:bodyPr/>
          <a:lstStyle/>
          <a:p>
            <a:r>
              <a:rPr lang="de-DE" dirty="0" err="1"/>
              <a:t>Product</a:t>
            </a:r>
            <a:r>
              <a:rPr lang="de-DE" dirty="0"/>
              <a:t> Training EGU &amp; EGK</a:t>
            </a:r>
            <a:endParaRPr lang="en-US" dirty="0"/>
          </a:p>
          <a:p>
            <a:endParaRPr lang="en-US" dirty="0"/>
          </a:p>
          <a:p>
            <a:endParaRPr lang="en-US" dirty="0"/>
          </a:p>
        </p:txBody>
      </p:sp>
      <p:sp>
        <p:nvSpPr>
          <p:cNvPr id="5" name="Textplatzhalter 4">
            <a:extLst>
              <a:ext uri="{FF2B5EF4-FFF2-40B4-BE49-F238E27FC236}">
                <a16:creationId xmlns:a16="http://schemas.microsoft.com/office/drawing/2014/main" id="{0D736E8F-3D4E-46AD-B1BC-392E0493D267}"/>
              </a:ext>
            </a:extLst>
          </p:cNvPr>
          <p:cNvSpPr>
            <a:spLocks noGrp="1"/>
          </p:cNvSpPr>
          <p:nvPr>
            <p:ph type="body" sz="quarter" idx="12"/>
          </p:nvPr>
        </p:nvSpPr>
        <p:spPr>
          <a:xfrm>
            <a:off x="658814" y="1346853"/>
            <a:ext cx="4332348" cy="365125"/>
          </a:xfrm>
        </p:spPr>
        <p:txBody>
          <a:bodyPr/>
          <a:lstStyle/>
          <a:p>
            <a:pPr marL="0" indent="0">
              <a:buNone/>
            </a:pPr>
            <a:r>
              <a:rPr lang="de-DE" b="1" dirty="0"/>
              <a:t>EGU &amp; EGK vs. ZIMMER</a:t>
            </a:r>
            <a:endParaRPr lang="en-US" b="1" dirty="0"/>
          </a:p>
        </p:txBody>
      </p:sp>
      <p:pic>
        <p:nvPicPr>
          <p:cNvPr id="30" name="Picture 4">
            <a:extLst>
              <a:ext uri="{FF2B5EF4-FFF2-40B4-BE49-F238E27FC236}">
                <a16:creationId xmlns:a16="http://schemas.microsoft.com/office/drawing/2014/main" id="{5C35FEC1-685E-48A4-B31D-2A0FFCB642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63995" y="2069389"/>
            <a:ext cx="1040963" cy="668791"/>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2">
            <a:extLst>
              <a:ext uri="{FF2B5EF4-FFF2-40B4-BE49-F238E27FC236}">
                <a16:creationId xmlns:a16="http://schemas.microsoft.com/office/drawing/2014/main" id="{18188D88-BBAC-463C-BBDE-949E35C7E2F5}"/>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336" b="98320" l="1611" r="98792">
                        <a14:foregroundMark x1="8591" y1="10190" x2="75973" y2="26316"/>
                        <a14:foregroundMark x1="67114" y1="25868" x2="49262" y2="31243"/>
                        <a14:foregroundMark x1="49262" y1="31243" x2="19329" y2="50056"/>
                        <a14:foregroundMark x1="19329" y1="50056" x2="12617" y2="84770"/>
                        <a14:foregroundMark x1="12617" y1="84770" x2="13557" y2="92609"/>
                        <a14:foregroundMark x1="13557" y1="92609" x2="20134" y2="95297"/>
                        <a14:foregroundMark x1="74228" y1="96081" x2="82282" y2="91377"/>
                        <a14:foregroundMark x1="71275" y1="94961" x2="71275" y2="94961"/>
                        <a14:foregroundMark x1="21611" y1="99328" x2="12617" y2="95521"/>
                        <a14:foregroundMark x1="12617" y1="95521" x2="12617" y2="95521"/>
                        <a14:foregroundMark x1="9664" y1="32027" x2="13557" y2="24524"/>
                        <a14:foregroundMark x1="13557" y1="24524" x2="25235" y2="14782"/>
                        <a14:foregroundMark x1="88322" y1="6271" x2="4698" y2="7727"/>
                        <a14:foregroundMark x1="4698" y1="7727" x2="1611" y2="16797"/>
                        <a14:foregroundMark x1="1611" y1="16797" x2="2953" y2="42777"/>
                        <a14:foregroundMark x1="12752" y1="5375" x2="30604" y2="5263"/>
                        <a14:foregroundMark x1="75839" y1="3359" x2="71141" y2="3807"/>
                        <a14:foregroundMark x1="81342" y1="3919" x2="86174" y2="39418"/>
                        <a14:foregroundMark x1="96242" y1="21725" x2="90604" y2="26316"/>
                        <a14:foregroundMark x1="97718" y1="23852" x2="97718" y2="23852"/>
                        <a14:foregroundMark x1="98926" y1="23628" x2="96644" y2="24860"/>
                        <a14:foregroundMark x1="76268" y1="1734" x2="65235" y2="1232"/>
                        <a14:foregroundMark x1="80000" y1="1904" x2="76882" y2="1762"/>
                        <a14:foregroundMark x1="65235" y1="1232" x2="65235" y2="1232"/>
                        <a14:foregroundMark x1="34094" y1="58343" x2="30067" y2="58679"/>
                        <a14:foregroundMark x1="24698" y1="59015" x2="21208" y2="59239"/>
                        <a14:foregroundMark x1="70336" y1="59462" x2="61745" y2="59910"/>
                        <a14:foregroundMark x1="61745" y1="59910" x2="59597" y2="58791"/>
                        <a14:foregroundMark x1="73020" y1="59239" x2="70738" y2="59351"/>
                        <a14:foregroundMark x1="9396" y1="94289" x2="13826" y2="98208"/>
                        <a14:foregroundMark x1="8591" y1="93617" x2="10067" y2="94289"/>
                        <a14:foregroundMark x1="75023" y1="514" x2="74094" y2="560"/>
                        <a14:foregroundMark x1="79463" y1="672" x2="79009" y2="638"/>
                        <a14:foregroundMark x1="79597" y1="560" x2="79060" y2="448"/>
                        <a14:foregroundMark x1="79195" y1="336" x2="79195" y2="336"/>
                        <a14:foregroundMark x1="79463" y1="336" x2="78779" y2="336"/>
                        <a14:foregroundMark x1="78792" y1="336" x2="79463" y2="448"/>
                        <a14:foregroundMark x1="79329" y1="560" x2="79329" y2="672"/>
                        <a14:foregroundMark x1="79463" y1="672" x2="78792" y2="448"/>
                        <a14:backgroundMark x1="72617" y1="112" x2="73695" y2="56"/>
                        <a14:backgroundMark x1="77315" y1="0" x2="74631" y2="0"/>
                        <a14:backgroundMark x1="78523" y1="0" x2="77181" y2="0"/>
                        <a14:backgroundMark x1="79463" y1="224" x2="79463" y2="224"/>
                      </a14:backgroundRemoval>
                    </a14:imgEffect>
                  </a14:imgLayer>
                </a14:imgProps>
              </a:ext>
              <a:ext uri="{28A0092B-C50C-407E-A947-70E740481C1C}">
                <a14:useLocalDpi xmlns:a14="http://schemas.microsoft.com/office/drawing/2010/main" val="0"/>
              </a:ext>
            </a:extLst>
          </a:blip>
          <a:srcRect/>
          <a:stretch>
            <a:fillRect/>
          </a:stretch>
        </p:blipFill>
        <p:spPr bwMode="auto">
          <a:xfrm>
            <a:off x="5613286" y="1804033"/>
            <a:ext cx="817769" cy="980234"/>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35" name="Picture 4">
            <a:extLst>
              <a:ext uri="{FF2B5EF4-FFF2-40B4-BE49-F238E27FC236}">
                <a16:creationId xmlns:a16="http://schemas.microsoft.com/office/drawing/2014/main" id="{99FE86E0-2BC3-486F-9230-C9E60241BC24}"/>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2095" b="98762" l="3182" r="99545">
                        <a14:foregroundMark x1="65606" y1="14095" x2="37727" y2="19714"/>
                        <a14:foregroundMark x1="37727" y1="19714" x2="9697" y2="32857"/>
                        <a14:foregroundMark x1="9697" y1="32857" x2="9848" y2="84952"/>
                        <a14:foregroundMark x1="9848" y1="84952" x2="13485" y2="92000"/>
                        <a14:foregroundMark x1="13485" y1="92000" x2="15909" y2="60000"/>
                        <a14:foregroundMark x1="59394" y1="56571" x2="81061" y2="57429"/>
                        <a14:foregroundMark x1="85303" y1="55143" x2="83333" y2="84381"/>
                        <a14:foregroundMark x1="83333" y1="84381" x2="79697" y2="92286"/>
                        <a14:foregroundMark x1="79697" y1="92286" x2="78333" y2="93619"/>
                        <a14:foregroundMark x1="78333" y1="96286" x2="87273" y2="91619"/>
                        <a14:foregroundMark x1="21212" y1="98762" x2="22576" y2="98571"/>
                        <a14:foregroundMark x1="3182" y1="50000" x2="4545" y2="37524"/>
                        <a14:foregroundMark x1="4697" y1="33048" x2="7424" y2="9238"/>
                        <a14:foregroundMark x1="7424" y1="9238" x2="63939" y2="3238"/>
                        <a14:foregroundMark x1="63939" y1="3238" x2="77576" y2="5048"/>
                        <a14:foregroundMark x1="77576" y1="5048" x2="88636" y2="9143"/>
                        <a14:foregroundMark x1="88636" y1="9143" x2="94545" y2="22286"/>
                        <a14:foregroundMark x1="94545" y1="22286" x2="93182" y2="30762"/>
                        <a14:foregroundMark x1="93182" y1="30762" x2="93030" y2="30857"/>
                        <a14:foregroundMark x1="86818" y1="37143" x2="65000" y2="18762"/>
                        <a14:foregroundMark x1="84091" y1="6095" x2="42121" y2="5429"/>
                        <a14:foregroundMark x1="74697" y1="2190" x2="58030" y2="3238"/>
                        <a14:foregroundMark x1="38636" y1="59619" x2="38636" y2="59619"/>
                        <a14:foregroundMark x1="32273" y1="59714" x2="28939" y2="59810"/>
                        <a14:foregroundMark x1="24697" y1="60476" x2="31667" y2="59905"/>
                        <a14:foregroundMark x1="41364" y1="59333" x2="25000" y2="59429"/>
                        <a14:foregroundMark x1="39394" y1="59810" x2="33182" y2="59810"/>
                        <a14:foregroundMark x1="42727" y1="58952" x2="42121" y2="59524"/>
                        <a14:foregroundMark x1="59545" y1="62190" x2="68485" y2="61048"/>
                        <a14:foregroundMark x1="76667" y1="61238" x2="64848" y2="61524"/>
                        <a14:foregroundMark x1="64848" y1="61524" x2="64242" y2="61714"/>
                        <a14:foregroundMark x1="58030" y1="61333" x2="73939" y2="61619"/>
                        <a14:foregroundMark x1="67273" y1="62095" x2="67273" y2="62095"/>
                        <a14:foregroundMark x1="65455" y1="62286" x2="62727" y2="62571"/>
                        <a14:foregroundMark x1="68333" y1="62000" x2="72121" y2="61619"/>
                        <a14:foregroundMark x1="99545" y1="26381" x2="99545" y2="26381"/>
                        <a14:foregroundMark x1="56364" y1="61429" x2="56364" y2="61429"/>
                        <a14:foregroundMark x1="74697" y1="95810" x2="75606" y2="96000"/>
                        <a14:foregroundMark x1="73636" y1="96190" x2="72879" y2="96000"/>
                        <a14:foregroundMark x1="71515" y1="95810" x2="71515" y2="95810"/>
                        <a14:foregroundMark x1="84394" y1="96381" x2="84394" y2="96381"/>
                        <a14:foregroundMark x1="83939" y1="96857" x2="83939" y2="96857"/>
                        <a14:foregroundMark x1="11061" y1="96381" x2="11061" y2="96381"/>
                        <a14:foregroundMark x1="6970" y1="93810" x2="8030" y2="94190"/>
                        <a14:foregroundMark x1="8333" y1="94476" x2="13788" y2="98095"/>
                        <a14:foregroundMark x1="6667" y1="93619" x2="5303" y2="92476"/>
                        <a14:backgroundMark x1="74697" y1="95" x2="74697" y2="95"/>
                        <a14:backgroundMark x1="76061" y1="0" x2="76061" y2="0"/>
                        <a14:backgroundMark x1="77576" y1="0" x2="77576" y2="0"/>
                        <a14:backgroundMark x1="6970" y1="54762" x2="6970" y2="54762"/>
                      </a14:backgroundRemoval>
                    </a14:imgEffect>
                  </a14:imgLayer>
                </a14:imgProps>
              </a:ext>
              <a:ext uri="{28A0092B-C50C-407E-A947-70E740481C1C}">
                <a14:useLocalDpi xmlns:a14="http://schemas.microsoft.com/office/drawing/2010/main" val="0"/>
              </a:ext>
            </a:extLst>
          </a:blip>
          <a:srcRect/>
          <a:stretch>
            <a:fillRect/>
          </a:stretch>
        </p:blipFill>
        <p:spPr bwMode="auto">
          <a:xfrm>
            <a:off x="9539226" y="1858616"/>
            <a:ext cx="616050" cy="980234"/>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44" name="Textplatzhalter 4">
            <a:extLst>
              <a:ext uri="{FF2B5EF4-FFF2-40B4-BE49-F238E27FC236}">
                <a16:creationId xmlns:a16="http://schemas.microsoft.com/office/drawing/2014/main" id="{1D483A52-0052-4B6D-BF21-DAEDD17120EE}"/>
              </a:ext>
            </a:extLst>
          </p:cNvPr>
          <p:cNvSpPr txBox="1">
            <a:spLocks/>
          </p:cNvSpPr>
          <p:nvPr/>
        </p:nvSpPr>
        <p:spPr>
          <a:xfrm>
            <a:off x="929496" y="2915755"/>
            <a:ext cx="1542582" cy="236446"/>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de-DE" sz="1600" b="1" dirty="0"/>
              <a:t>GEH 6000 Series</a:t>
            </a:r>
          </a:p>
        </p:txBody>
      </p:sp>
      <p:sp>
        <p:nvSpPr>
          <p:cNvPr id="52" name="Textplatzhalter 4">
            <a:extLst>
              <a:ext uri="{FF2B5EF4-FFF2-40B4-BE49-F238E27FC236}">
                <a16:creationId xmlns:a16="http://schemas.microsoft.com/office/drawing/2014/main" id="{C3A442BB-491C-49D7-9608-9BA28E83AB17}"/>
              </a:ext>
            </a:extLst>
          </p:cNvPr>
          <p:cNvSpPr txBox="1">
            <a:spLocks/>
          </p:cNvSpPr>
          <p:nvPr/>
        </p:nvSpPr>
        <p:spPr>
          <a:xfrm>
            <a:off x="5538309" y="2901130"/>
            <a:ext cx="1732099" cy="321870"/>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de-DE" sz="1600" b="1" dirty="0"/>
              <a:t>EGU Series</a:t>
            </a:r>
          </a:p>
        </p:txBody>
      </p:sp>
      <p:pic>
        <p:nvPicPr>
          <p:cNvPr id="6" name="Grafik 5">
            <a:extLst>
              <a:ext uri="{FF2B5EF4-FFF2-40B4-BE49-F238E27FC236}">
                <a16:creationId xmlns:a16="http://schemas.microsoft.com/office/drawing/2014/main" id="{06AB1557-247B-41E9-9C98-A896A7EDAB6B}"/>
              </a:ext>
            </a:extLst>
          </p:cNvPr>
          <p:cNvPicPr>
            <a:picLocks noChangeAspect="1"/>
          </p:cNvPicPr>
          <p:nvPr/>
        </p:nvPicPr>
        <p:blipFill>
          <a:blip r:embed="rId7"/>
          <a:stretch>
            <a:fillRect/>
          </a:stretch>
        </p:blipFill>
        <p:spPr>
          <a:xfrm>
            <a:off x="2827082" y="1829343"/>
            <a:ext cx="881245" cy="1053087"/>
          </a:xfrm>
          <a:prstGeom prst="rect">
            <a:avLst/>
          </a:prstGeom>
        </p:spPr>
      </p:pic>
      <p:sp>
        <p:nvSpPr>
          <p:cNvPr id="59" name="Textplatzhalter 4">
            <a:extLst>
              <a:ext uri="{FF2B5EF4-FFF2-40B4-BE49-F238E27FC236}">
                <a16:creationId xmlns:a16="http://schemas.microsoft.com/office/drawing/2014/main" id="{82F47162-234E-4517-938C-B331B6ED5C75}"/>
              </a:ext>
            </a:extLst>
          </p:cNvPr>
          <p:cNvSpPr txBox="1">
            <a:spLocks/>
          </p:cNvSpPr>
          <p:nvPr/>
        </p:nvSpPr>
        <p:spPr>
          <a:xfrm>
            <a:off x="2907097" y="2916218"/>
            <a:ext cx="1759168" cy="309216"/>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de-DE" sz="1600" b="1" dirty="0"/>
              <a:t>GEH 8000</a:t>
            </a:r>
          </a:p>
        </p:txBody>
      </p:sp>
      <p:sp>
        <p:nvSpPr>
          <p:cNvPr id="60" name="Textplatzhalter 4">
            <a:extLst>
              <a:ext uri="{FF2B5EF4-FFF2-40B4-BE49-F238E27FC236}">
                <a16:creationId xmlns:a16="http://schemas.microsoft.com/office/drawing/2014/main" id="{E89DAD6C-296F-44F5-83CF-8A189C03ED16}"/>
              </a:ext>
            </a:extLst>
          </p:cNvPr>
          <p:cNvSpPr txBox="1">
            <a:spLocks/>
          </p:cNvSpPr>
          <p:nvPr/>
        </p:nvSpPr>
        <p:spPr>
          <a:xfrm>
            <a:off x="9457016" y="2945383"/>
            <a:ext cx="1759246" cy="233364"/>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de-DE" sz="1600" b="1" dirty="0"/>
              <a:t>EGK Series</a:t>
            </a:r>
          </a:p>
        </p:txBody>
      </p:sp>
      <p:graphicFrame>
        <p:nvGraphicFramePr>
          <p:cNvPr id="10" name="Tabelle 10">
            <a:extLst>
              <a:ext uri="{FF2B5EF4-FFF2-40B4-BE49-F238E27FC236}">
                <a16:creationId xmlns:a16="http://schemas.microsoft.com/office/drawing/2014/main" id="{9EFEDA5F-D782-47CD-8C4B-E308BE046E78}"/>
              </a:ext>
            </a:extLst>
          </p:cNvPr>
          <p:cNvGraphicFramePr>
            <a:graphicFrameLocks noGrp="1"/>
          </p:cNvGraphicFramePr>
          <p:nvPr>
            <p:extLst>
              <p:ext uri="{D42A27DB-BD31-4B8C-83A1-F6EECF244321}">
                <p14:modId xmlns:p14="http://schemas.microsoft.com/office/powerpoint/2010/main" val="3120649929"/>
              </p:ext>
            </p:extLst>
          </p:nvPr>
        </p:nvGraphicFramePr>
        <p:xfrm>
          <a:off x="526584" y="3352370"/>
          <a:ext cx="3823825" cy="2159306"/>
        </p:xfrm>
        <a:graphic>
          <a:graphicData uri="http://schemas.openxmlformats.org/drawingml/2006/table">
            <a:tbl>
              <a:tblPr firstRow="1" bandRow="1">
                <a:tableStyleId>{5C22544A-7EE6-4342-B048-85BDC9FD1C3A}</a:tableStyleId>
              </a:tblPr>
              <a:tblGrid>
                <a:gridCol w="1133012">
                  <a:extLst>
                    <a:ext uri="{9D8B030D-6E8A-4147-A177-3AD203B41FA5}">
                      <a16:colId xmlns:a16="http://schemas.microsoft.com/office/drawing/2014/main" val="2376178094"/>
                    </a:ext>
                  </a:extLst>
                </a:gridCol>
                <a:gridCol w="708129">
                  <a:extLst>
                    <a:ext uri="{9D8B030D-6E8A-4147-A177-3AD203B41FA5}">
                      <a16:colId xmlns:a16="http://schemas.microsoft.com/office/drawing/2014/main" val="719917977"/>
                    </a:ext>
                  </a:extLst>
                </a:gridCol>
                <a:gridCol w="828000">
                  <a:extLst>
                    <a:ext uri="{9D8B030D-6E8A-4147-A177-3AD203B41FA5}">
                      <a16:colId xmlns:a16="http://schemas.microsoft.com/office/drawing/2014/main" val="591581711"/>
                    </a:ext>
                  </a:extLst>
                </a:gridCol>
                <a:gridCol w="542684">
                  <a:extLst>
                    <a:ext uri="{9D8B030D-6E8A-4147-A177-3AD203B41FA5}">
                      <a16:colId xmlns:a16="http://schemas.microsoft.com/office/drawing/2014/main" val="2886476368"/>
                    </a:ext>
                  </a:extLst>
                </a:gridCol>
                <a:gridCol w="612000">
                  <a:extLst>
                    <a:ext uri="{9D8B030D-6E8A-4147-A177-3AD203B41FA5}">
                      <a16:colId xmlns:a16="http://schemas.microsoft.com/office/drawing/2014/main" val="1124382707"/>
                    </a:ext>
                  </a:extLst>
                </a:gridCol>
              </a:tblGrid>
              <a:tr h="452426">
                <a:tc>
                  <a:txBody>
                    <a:bodyPr/>
                    <a:lstStyle/>
                    <a:p>
                      <a:r>
                        <a:rPr lang="de-DE" sz="1000" dirty="0"/>
                        <a:t>Type</a:t>
                      </a:r>
                      <a:endParaRPr lang="en-US" sz="1000" dirty="0"/>
                    </a:p>
                  </a:txBody>
                  <a:tcPr/>
                </a:tc>
                <a:tc>
                  <a:txBody>
                    <a:bodyPr/>
                    <a:lstStyle/>
                    <a:p>
                      <a:r>
                        <a:rPr lang="de-DE" sz="1000" dirty="0" err="1"/>
                        <a:t>Stroke</a:t>
                      </a:r>
                      <a:r>
                        <a:rPr lang="de-DE" sz="1000" dirty="0"/>
                        <a:t>/</a:t>
                      </a:r>
                      <a:br>
                        <a:rPr lang="de-DE" sz="1000" dirty="0"/>
                      </a:br>
                      <a:r>
                        <a:rPr lang="de-DE" sz="1000" dirty="0" err="1"/>
                        <a:t>jaw</a:t>
                      </a:r>
                      <a:r>
                        <a:rPr lang="de-DE" sz="1000" dirty="0"/>
                        <a:t>[mm]</a:t>
                      </a:r>
                      <a:endParaRPr lang="en-US" sz="1000" dirty="0"/>
                    </a:p>
                  </a:txBody>
                  <a:tcPr/>
                </a:tc>
                <a:tc>
                  <a:txBody>
                    <a:bodyPr/>
                    <a:lstStyle/>
                    <a:p>
                      <a:r>
                        <a:rPr lang="de-DE" sz="1000" dirty="0"/>
                        <a:t>Force [N]</a:t>
                      </a:r>
                      <a:endParaRPr lang="en-US" sz="1000" dirty="0"/>
                    </a:p>
                  </a:txBody>
                  <a:tcPr/>
                </a:tc>
                <a:tc>
                  <a:txBody>
                    <a:bodyPr/>
                    <a:lstStyle/>
                    <a:p>
                      <a:r>
                        <a:rPr lang="de-DE" sz="1000" dirty="0" err="1"/>
                        <a:t>Mass</a:t>
                      </a:r>
                      <a:r>
                        <a:rPr lang="de-DE" sz="1000" dirty="0"/>
                        <a:t> [kg]</a:t>
                      </a:r>
                      <a:endParaRPr lang="en-US" sz="1000" dirty="0"/>
                    </a:p>
                  </a:txBody>
                  <a:tcPr/>
                </a:tc>
                <a:tc>
                  <a:txBody>
                    <a:bodyPr/>
                    <a:lstStyle/>
                    <a:p>
                      <a:r>
                        <a:rPr lang="de-DE" sz="1000" dirty="0"/>
                        <a:t>Price</a:t>
                      </a:r>
                      <a:endParaRPr lang="en-US" sz="1000" dirty="0"/>
                    </a:p>
                  </a:txBody>
                  <a:tcPr/>
                </a:tc>
                <a:extLst>
                  <a:ext uri="{0D108BD9-81ED-4DB2-BD59-A6C34878D82A}">
                    <a16:rowId xmlns:a16="http://schemas.microsoft.com/office/drawing/2014/main" val="2714034612"/>
                  </a:ext>
                </a:extLst>
              </a:tr>
              <a:tr h="0">
                <a:tc>
                  <a:txBody>
                    <a:bodyPr/>
                    <a:lstStyle/>
                    <a:p>
                      <a:r>
                        <a:rPr lang="en-US" sz="1000" dirty="0"/>
                        <a:t>GEH6040IL-03-B</a:t>
                      </a:r>
                    </a:p>
                  </a:txBody>
                  <a:tcPr/>
                </a:tc>
                <a:tc>
                  <a:txBody>
                    <a:bodyPr/>
                    <a:lstStyle/>
                    <a:p>
                      <a:r>
                        <a:rPr lang="de-DE" sz="1000" dirty="0"/>
                        <a:t>40</a:t>
                      </a:r>
                      <a:endParaRPr lang="en-US" sz="1000" dirty="0"/>
                    </a:p>
                  </a:txBody>
                  <a:tcPr/>
                </a:tc>
                <a:tc>
                  <a:txBody>
                    <a:bodyPr/>
                    <a:lstStyle/>
                    <a:p>
                      <a:r>
                        <a:rPr lang="de-DE" sz="1000" dirty="0"/>
                        <a:t>100 - 1000</a:t>
                      </a:r>
                      <a:endParaRPr lang="en-US" sz="1000" dirty="0"/>
                    </a:p>
                  </a:txBody>
                  <a:tcPr/>
                </a:tc>
                <a:tc>
                  <a:txBody>
                    <a:bodyPr/>
                    <a:lstStyle/>
                    <a:p>
                      <a:r>
                        <a:rPr lang="de-DE" sz="1000" dirty="0"/>
                        <a:t>0,7</a:t>
                      </a:r>
                      <a:endParaRPr lang="en-US" sz="1000" dirty="0"/>
                    </a:p>
                  </a:txBody>
                  <a:tcPr/>
                </a:tc>
                <a:tc>
                  <a:txBody>
                    <a:bodyPr/>
                    <a:lstStyle/>
                    <a:p>
                      <a:r>
                        <a:rPr lang="en-US" sz="1000" dirty="0"/>
                        <a:t>2.730 € </a:t>
                      </a:r>
                    </a:p>
                  </a:txBody>
                  <a:tcPr/>
                </a:tc>
                <a:extLst>
                  <a:ext uri="{0D108BD9-81ED-4DB2-BD59-A6C34878D82A}">
                    <a16:rowId xmlns:a16="http://schemas.microsoft.com/office/drawing/2014/main" val="213199853"/>
                  </a:ext>
                </a:extLst>
              </a:tr>
              <a:tr h="0">
                <a:tc>
                  <a:txBody>
                    <a:bodyPr/>
                    <a:lstStyle/>
                    <a:p>
                      <a:r>
                        <a:rPr lang="en-US" sz="1000" dirty="0"/>
                        <a:t>GEH6060IL-03-B</a:t>
                      </a:r>
                    </a:p>
                  </a:txBody>
                  <a:tcPr/>
                </a:tc>
                <a:tc>
                  <a:txBody>
                    <a:bodyPr/>
                    <a:lstStyle/>
                    <a:p>
                      <a:r>
                        <a:rPr lang="de-DE" sz="1000" dirty="0"/>
                        <a:t>60</a:t>
                      </a:r>
                      <a:endParaRPr lang="en-US" sz="1000" dirty="0"/>
                    </a:p>
                  </a:txBody>
                  <a:tcPr/>
                </a:tc>
                <a:tc>
                  <a:txBody>
                    <a:bodyPr/>
                    <a:lstStyle/>
                    <a:p>
                      <a:r>
                        <a:rPr lang="de-DE" sz="1000" dirty="0"/>
                        <a:t>100 - 1000</a:t>
                      </a:r>
                      <a:endParaRPr lang="en-US" sz="1000" dirty="0"/>
                    </a:p>
                  </a:txBody>
                  <a:tcPr/>
                </a:tc>
                <a:tc>
                  <a:txBody>
                    <a:bodyPr/>
                    <a:lstStyle/>
                    <a:p>
                      <a:r>
                        <a:rPr lang="de-DE" sz="1000" dirty="0"/>
                        <a:t>0,9</a:t>
                      </a:r>
                      <a:endParaRPr lang="en-US" sz="1000" dirty="0"/>
                    </a:p>
                  </a:txBody>
                  <a:tcPr/>
                </a:tc>
                <a:tc>
                  <a:txBody>
                    <a:bodyPr/>
                    <a:lstStyle/>
                    <a:p>
                      <a:r>
                        <a:rPr lang="en-US" sz="1000" dirty="0"/>
                        <a:t>2.800 € </a:t>
                      </a:r>
                    </a:p>
                  </a:txBody>
                  <a:tcPr/>
                </a:tc>
                <a:extLst>
                  <a:ext uri="{0D108BD9-81ED-4DB2-BD59-A6C34878D82A}">
                    <a16:rowId xmlns:a16="http://schemas.microsoft.com/office/drawing/2014/main" val="3764477364"/>
                  </a:ext>
                </a:extLst>
              </a:tr>
              <a:tr h="0">
                <a:tc>
                  <a:txBody>
                    <a:bodyPr/>
                    <a:lstStyle/>
                    <a:p>
                      <a:r>
                        <a:rPr lang="en-US" sz="1000" dirty="0"/>
                        <a:t>GEH6140IL-03-B</a:t>
                      </a:r>
                    </a:p>
                  </a:txBody>
                  <a:tcPr/>
                </a:tc>
                <a:tc>
                  <a:txBody>
                    <a:bodyPr/>
                    <a:lstStyle/>
                    <a:p>
                      <a:r>
                        <a:rPr lang="de-DE" sz="1000" dirty="0"/>
                        <a:t>40</a:t>
                      </a:r>
                      <a:endParaRPr lang="en-US" sz="1000" dirty="0"/>
                    </a:p>
                  </a:txBody>
                  <a:tcPr/>
                </a:tc>
                <a:tc>
                  <a:txBody>
                    <a:bodyPr/>
                    <a:lstStyle/>
                    <a:p>
                      <a:r>
                        <a:rPr lang="de-DE" sz="1000" dirty="0"/>
                        <a:t>150 - 1800</a:t>
                      </a:r>
                      <a:endParaRPr lang="en-US" sz="1000" dirty="0"/>
                    </a:p>
                  </a:txBody>
                  <a:tcPr/>
                </a:tc>
                <a:tc>
                  <a:txBody>
                    <a:bodyPr/>
                    <a:lstStyle/>
                    <a:p>
                      <a:r>
                        <a:rPr lang="de-DE" sz="1000" dirty="0"/>
                        <a:t>1,9</a:t>
                      </a:r>
                      <a:endParaRPr lang="en-US" sz="1000" dirty="0"/>
                    </a:p>
                  </a:txBody>
                  <a:tcPr/>
                </a:tc>
                <a:tc>
                  <a:txBody>
                    <a:bodyPr/>
                    <a:lstStyle/>
                    <a:p>
                      <a:r>
                        <a:rPr lang="en-US" sz="1000" dirty="0"/>
                        <a:t>2.925 € </a:t>
                      </a:r>
                    </a:p>
                  </a:txBody>
                  <a:tcPr/>
                </a:tc>
                <a:extLst>
                  <a:ext uri="{0D108BD9-81ED-4DB2-BD59-A6C34878D82A}">
                    <a16:rowId xmlns:a16="http://schemas.microsoft.com/office/drawing/2014/main" val="1074274555"/>
                  </a:ext>
                </a:extLst>
              </a:tr>
              <a:tr h="0">
                <a:tc>
                  <a:txBody>
                    <a:bodyPr/>
                    <a:lstStyle/>
                    <a:p>
                      <a:r>
                        <a:rPr lang="en-US" sz="1000" dirty="0"/>
                        <a:t>GEH6180IL-03-B</a:t>
                      </a:r>
                    </a:p>
                  </a:txBody>
                  <a:tcPr/>
                </a:tc>
                <a:tc>
                  <a:txBody>
                    <a:bodyPr/>
                    <a:lstStyle/>
                    <a:p>
                      <a:r>
                        <a:rPr lang="de-DE" sz="1000" dirty="0"/>
                        <a:t>80</a:t>
                      </a:r>
                      <a:endParaRPr lang="en-US" sz="1000" dirty="0"/>
                    </a:p>
                  </a:txBody>
                  <a:tcPr/>
                </a:tc>
                <a:tc>
                  <a:txBody>
                    <a:bodyPr/>
                    <a:lstStyle/>
                    <a:p>
                      <a:r>
                        <a:rPr lang="de-DE" sz="1000" dirty="0"/>
                        <a:t>150 – 1800</a:t>
                      </a:r>
                      <a:endParaRPr lang="en-US" sz="1000" dirty="0"/>
                    </a:p>
                  </a:txBody>
                  <a:tcPr/>
                </a:tc>
                <a:tc>
                  <a:txBody>
                    <a:bodyPr/>
                    <a:lstStyle/>
                    <a:p>
                      <a:r>
                        <a:rPr lang="de-DE" sz="1000" dirty="0"/>
                        <a:t>2,6</a:t>
                      </a:r>
                      <a:endParaRPr lang="en-US" sz="1000" dirty="0"/>
                    </a:p>
                  </a:txBody>
                  <a:tcPr/>
                </a:tc>
                <a:tc>
                  <a:txBody>
                    <a:bodyPr/>
                    <a:lstStyle/>
                    <a:p>
                      <a:r>
                        <a:rPr lang="en-US" sz="1000" dirty="0"/>
                        <a:t>3.110 € </a:t>
                      </a:r>
                    </a:p>
                  </a:txBody>
                  <a:tcPr/>
                </a:tc>
                <a:extLst>
                  <a:ext uri="{0D108BD9-81ED-4DB2-BD59-A6C34878D82A}">
                    <a16:rowId xmlns:a16="http://schemas.microsoft.com/office/drawing/2014/main" val="1860706012"/>
                  </a:ext>
                </a:extLst>
              </a:tr>
              <a:tr h="0">
                <a:tc>
                  <a:txBody>
                    <a:bodyPr/>
                    <a:lstStyle/>
                    <a:p>
                      <a:r>
                        <a:rPr lang="en-US" sz="1000" dirty="0"/>
                        <a:t>GEH6040IL-31-B</a:t>
                      </a:r>
                    </a:p>
                  </a:txBody>
                  <a:tcPr/>
                </a:tc>
                <a:tc>
                  <a:txBody>
                    <a:bodyPr/>
                    <a:lstStyle/>
                    <a:p>
                      <a:r>
                        <a:rPr lang="de-DE" sz="1000" dirty="0"/>
                        <a:t>40</a:t>
                      </a:r>
                      <a:endParaRPr lang="en-US" sz="1000" dirty="0"/>
                    </a:p>
                  </a:txBody>
                  <a:tcPr/>
                </a:tc>
                <a:tc>
                  <a:txBody>
                    <a:bodyPr/>
                    <a:lstStyle/>
                    <a:p>
                      <a:r>
                        <a:rPr lang="de-DE" sz="1000" dirty="0"/>
                        <a:t>10 - 180</a:t>
                      </a:r>
                      <a:endParaRPr lang="en-US" sz="1000" dirty="0"/>
                    </a:p>
                  </a:txBody>
                  <a:tcPr/>
                </a:tc>
                <a:tc>
                  <a:txBody>
                    <a:bodyPr/>
                    <a:lstStyle/>
                    <a:p>
                      <a:r>
                        <a:rPr lang="de-DE" sz="1000" dirty="0"/>
                        <a:t>0,7</a:t>
                      </a:r>
                      <a:endParaRPr lang="en-US" sz="1000" dirty="0"/>
                    </a:p>
                  </a:txBody>
                  <a:tcPr/>
                </a:tc>
                <a:tc>
                  <a:txBody>
                    <a:bodyPr/>
                    <a:lstStyle/>
                    <a:p>
                      <a:r>
                        <a:rPr lang="en-US" sz="1000" dirty="0"/>
                        <a:t>2.995 € </a:t>
                      </a:r>
                    </a:p>
                  </a:txBody>
                  <a:tcPr/>
                </a:tc>
                <a:extLst>
                  <a:ext uri="{0D108BD9-81ED-4DB2-BD59-A6C34878D82A}">
                    <a16:rowId xmlns:a16="http://schemas.microsoft.com/office/drawing/2014/main" val="86517163"/>
                  </a:ext>
                </a:extLst>
              </a:tr>
              <a:tr h="0">
                <a:tc>
                  <a:txBody>
                    <a:bodyPr/>
                    <a:lstStyle/>
                    <a:p>
                      <a:r>
                        <a:rPr lang="en-US" sz="1000" dirty="0"/>
                        <a:t>GEH6060IL-31-B</a:t>
                      </a:r>
                    </a:p>
                  </a:txBody>
                  <a:tcPr/>
                </a:tc>
                <a:tc>
                  <a:txBody>
                    <a:bodyPr/>
                    <a:lstStyle/>
                    <a:p>
                      <a:r>
                        <a:rPr lang="de-DE" sz="1000" dirty="0"/>
                        <a:t>60</a:t>
                      </a:r>
                      <a:endParaRPr lang="en-US"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00" dirty="0"/>
                        <a:t>10 - 180</a:t>
                      </a:r>
                      <a:endParaRPr lang="en-US" sz="1000" dirty="0"/>
                    </a:p>
                  </a:txBody>
                  <a:tcPr/>
                </a:tc>
                <a:tc>
                  <a:txBody>
                    <a:bodyPr/>
                    <a:lstStyle/>
                    <a:p>
                      <a:r>
                        <a:rPr lang="de-DE" sz="1000" dirty="0"/>
                        <a:t>0,9</a:t>
                      </a:r>
                      <a:endParaRPr lang="en-US" sz="1000" dirty="0"/>
                    </a:p>
                  </a:txBody>
                  <a:tcPr/>
                </a:tc>
                <a:tc>
                  <a:txBody>
                    <a:bodyPr/>
                    <a:lstStyle/>
                    <a:p>
                      <a:r>
                        <a:rPr lang="en-US" sz="1000" dirty="0"/>
                        <a:t>3.060 € </a:t>
                      </a:r>
                    </a:p>
                  </a:txBody>
                  <a:tcPr/>
                </a:tc>
                <a:extLst>
                  <a:ext uri="{0D108BD9-81ED-4DB2-BD59-A6C34878D82A}">
                    <a16:rowId xmlns:a16="http://schemas.microsoft.com/office/drawing/2014/main" val="685461026"/>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dirty="0"/>
                        <a:t>GEH 8860*</a:t>
                      </a:r>
                    </a:p>
                  </a:txBody>
                  <a:tcPr/>
                </a:tc>
                <a:tc>
                  <a:txBody>
                    <a:bodyPr/>
                    <a:lstStyle/>
                    <a:p>
                      <a:r>
                        <a:rPr lang="de-DE" sz="1000" dirty="0"/>
                        <a:t>60</a:t>
                      </a:r>
                      <a:endParaRPr lang="en-US"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00" dirty="0"/>
                        <a:t>200 – 3200</a:t>
                      </a:r>
                      <a:endParaRPr lang="en-US" sz="1000" dirty="0"/>
                    </a:p>
                  </a:txBody>
                  <a:tcPr/>
                </a:tc>
                <a:tc>
                  <a:txBody>
                    <a:bodyPr/>
                    <a:lstStyle/>
                    <a:p>
                      <a:r>
                        <a:rPr lang="de-DE" sz="1000" dirty="0"/>
                        <a:t>9,3</a:t>
                      </a:r>
                      <a:endParaRPr lang="en-US" sz="1000" dirty="0"/>
                    </a:p>
                  </a:txBody>
                  <a:tcPr/>
                </a:tc>
                <a:tc>
                  <a:txBody>
                    <a:bodyPr/>
                    <a:lstStyle/>
                    <a:p>
                      <a:r>
                        <a:rPr lang="de-DE" sz="1000" dirty="0"/>
                        <a:t>4.420 €</a:t>
                      </a:r>
                      <a:endParaRPr lang="en-US" sz="1000" dirty="0"/>
                    </a:p>
                  </a:txBody>
                  <a:tcPr/>
                </a:tc>
                <a:extLst>
                  <a:ext uri="{0D108BD9-81ED-4DB2-BD59-A6C34878D82A}">
                    <a16:rowId xmlns:a16="http://schemas.microsoft.com/office/drawing/2014/main" val="2382313267"/>
                  </a:ext>
                </a:extLst>
              </a:tr>
            </a:tbl>
          </a:graphicData>
        </a:graphic>
      </p:graphicFrame>
      <p:graphicFrame>
        <p:nvGraphicFramePr>
          <p:cNvPr id="53" name="Tabelle 10">
            <a:extLst>
              <a:ext uri="{FF2B5EF4-FFF2-40B4-BE49-F238E27FC236}">
                <a16:creationId xmlns:a16="http://schemas.microsoft.com/office/drawing/2014/main" id="{0F92EDBF-F0E6-4122-993A-1302CF4A1E46}"/>
              </a:ext>
            </a:extLst>
          </p:cNvPr>
          <p:cNvGraphicFramePr>
            <a:graphicFrameLocks noGrp="1"/>
          </p:cNvGraphicFramePr>
          <p:nvPr>
            <p:extLst>
              <p:ext uri="{D42A27DB-BD31-4B8C-83A1-F6EECF244321}">
                <p14:modId xmlns:p14="http://schemas.microsoft.com/office/powerpoint/2010/main" val="872383782"/>
              </p:ext>
            </p:extLst>
          </p:nvPr>
        </p:nvGraphicFramePr>
        <p:xfrm>
          <a:off x="4666265" y="3352370"/>
          <a:ext cx="3384000" cy="1371600"/>
        </p:xfrm>
        <a:graphic>
          <a:graphicData uri="http://schemas.openxmlformats.org/drawingml/2006/table">
            <a:tbl>
              <a:tblPr firstRow="1" bandRow="1">
                <a:tableStyleId>{5C22544A-7EE6-4342-B048-85BDC9FD1C3A}</a:tableStyleId>
              </a:tblPr>
              <a:tblGrid>
                <a:gridCol w="720000">
                  <a:extLst>
                    <a:ext uri="{9D8B030D-6E8A-4147-A177-3AD203B41FA5}">
                      <a16:colId xmlns:a16="http://schemas.microsoft.com/office/drawing/2014/main" val="2376178094"/>
                    </a:ext>
                  </a:extLst>
                </a:gridCol>
                <a:gridCol w="720000">
                  <a:extLst>
                    <a:ext uri="{9D8B030D-6E8A-4147-A177-3AD203B41FA5}">
                      <a16:colId xmlns:a16="http://schemas.microsoft.com/office/drawing/2014/main" val="1030696979"/>
                    </a:ext>
                  </a:extLst>
                </a:gridCol>
                <a:gridCol w="900000">
                  <a:extLst>
                    <a:ext uri="{9D8B030D-6E8A-4147-A177-3AD203B41FA5}">
                      <a16:colId xmlns:a16="http://schemas.microsoft.com/office/drawing/2014/main" val="152311537"/>
                    </a:ext>
                  </a:extLst>
                </a:gridCol>
                <a:gridCol w="468000">
                  <a:extLst>
                    <a:ext uri="{9D8B030D-6E8A-4147-A177-3AD203B41FA5}">
                      <a16:colId xmlns:a16="http://schemas.microsoft.com/office/drawing/2014/main" val="3373103590"/>
                    </a:ext>
                  </a:extLst>
                </a:gridCol>
                <a:gridCol w="576000">
                  <a:extLst>
                    <a:ext uri="{9D8B030D-6E8A-4147-A177-3AD203B41FA5}">
                      <a16:colId xmlns:a16="http://schemas.microsoft.com/office/drawing/2014/main" val="1124382707"/>
                    </a:ext>
                  </a:extLst>
                </a:gridCol>
              </a:tblGrid>
              <a:tr h="0">
                <a:tc>
                  <a:txBody>
                    <a:bodyPr/>
                    <a:lstStyle/>
                    <a:p>
                      <a:r>
                        <a:rPr lang="de-DE" sz="1000" dirty="0"/>
                        <a:t>Type</a:t>
                      </a:r>
                      <a:endParaRPr lang="en-US"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00" dirty="0" err="1"/>
                        <a:t>Stroke</a:t>
                      </a:r>
                      <a:r>
                        <a:rPr lang="de-DE" sz="1000" dirty="0"/>
                        <a:t>/</a:t>
                      </a:r>
                      <a:br>
                        <a:rPr lang="de-DE" sz="1000" dirty="0"/>
                      </a:br>
                      <a:r>
                        <a:rPr lang="de-DE" sz="1000" dirty="0" err="1"/>
                        <a:t>jaw</a:t>
                      </a:r>
                      <a:r>
                        <a:rPr lang="de-DE" sz="1000" dirty="0"/>
                        <a:t>[mm]</a:t>
                      </a:r>
                      <a:endParaRPr lang="en-US"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00" dirty="0"/>
                        <a:t>Force [N]</a:t>
                      </a:r>
                      <a:endParaRPr lang="en-US"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00" dirty="0" err="1"/>
                        <a:t>Mass</a:t>
                      </a:r>
                      <a:r>
                        <a:rPr lang="de-DE" sz="1000" dirty="0"/>
                        <a:t> [kg]</a:t>
                      </a:r>
                      <a:endParaRPr lang="en-US" sz="1000" dirty="0"/>
                    </a:p>
                  </a:txBody>
                  <a:tcPr/>
                </a:tc>
                <a:tc>
                  <a:txBody>
                    <a:bodyPr/>
                    <a:lstStyle/>
                    <a:p>
                      <a:r>
                        <a:rPr lang="de-DE" sz="1000" dirty="0"/>
                        <a:t>Price</a:t>
                      </a:r>
                      <a:endParaRPr lang="en-US" sz="1000" dirty="0"/>
                    </a:p>
                  </a:txBody>
                  <a:tcPr/>
                </a:tc>
                <a:extLst>
                  <a:ext uri="{0D108BD9-81ED-4DB2-BD59-A6C34878D82A}">
                    <a16:rowId xmlns:a16="http://schemas.microsoft.com/office/drawing/2014/main" val="2714034612"/>
                  </a:ext>
                </a:extLst>
              </a:tr>
              <a:tr h="0">
                <a:tc>
                  <a:txBody>
                    <a:bodyPr/>
                    <a:lstStyle/>
                    <a:p>
                      <a:r>
                        <a:rPr lang="en-US" sz="1000" b="0" dirty="0"/>
                        <a:t>EGU 50 IL</a:t>
                      </a:r>
                    </a:p>
                  </a:txBody>
                  <a:tcPr/>
                </a:tc>
                <a:tc>
                  <a:txBody>
                    <a:bodyPr/>
                    <a:lstStyle/>
                    <a:p>
                      <a:r>
                        <a:rPr lang="de-DE" sz="1000" dirty="0"/>
                        <a:t>51</a:t>
                      </a:r>
                      <a:endParaRPr lang="en-US" sz="1000" dirty="0"/>
                    </a:p>
                  </a:txBody>
                  <a:tcPr/>
                </a:tc>
                <a:tc>
                  <a:txBody>
                    <a:bodyPr/>
                    <a:lstStyle/>
                    <a:p>
                      <a:r>
                        <a:rPr lang="de-DE" sz="1000" dirty="0"/>
                        <a:t>150 – 450</a:t>
                      </a:r>
                      <a:endParaRPr lang="en-US" sz="1000" dirty="0"/>
                    </a:p>
                  </a:txBody>
                  <a:tcPr/>
                </a:tc>
                <a:tc>
                  <a:txBody>
                    <a:bodyPr/>
                    <a:lstStyle/>
                    <a:p>
                      <a:r>
                        <a:rPr lang="de-DE" sz="1000" dirty="0"/>
                        <a:t>1,49</a:t>
                      </a:r>
                      <a:endParaRPr lang="en-US" sz="1000" dirty="0"/>
                    </a:p>
                  </a:txBody>
                  <a:tcPr/>
                </a:tc>
                <a:tc>
                  <a:txBody>
                    <a:bodyPr/>
                    <a:lstStyle/>
                    <a:p>
                      <a:r>
                        <a:rPr lang="en-US" sz="1000" dirty="0"/>
                        <a:t>2550 € </a:t>
                      </a:r>
                    </a:p>
                  </a:txBody>
                  <a:tcPr/>
                </a:tc>
                <a:extLst>
                  <a:ext uri="{0D108BD9-81ED-4DB2-BD59-A6C34878D82A}">
                    <a16:rowId xmlns:a16="http://schemas.microsoft.com/office/drawing/2014/main" val="213199853"/>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b="0" dirty="0"/>
                        <a:t>EGU 60 IL</a:t>
                      </a:r>
                    </a:p>
                  </a:txBody>
                  <a:tcPr/>
                </a:tc>
                <a:tc>
                  <a:txBody>
                    <a:bodyPr/>
                    <a:lstStyle/>
                    <a:p>
                      <a:r>
                        <a:rPr lang="de-DE" sz="1000" dirty="0"/>
                        <a:t>60</a:t>
                      </a:r>
                      <a:endParaRPr lang="en-US" sz="1000" dirty="0"/>
                    </a:p>
                  </a:txBody>
                  <a:tcPr/>
                </a:tc>
                <a:tc>
                  <a:txBody>
                    <a:bodyPr/>
                    <a:lstStyle/>
                    <a:p>
                      <a:r>
                        <a:rPr lang="de-DE" sz="1000" dirty="0"/>
                        <a:t>325 – 975</a:t>
                      </a:r>
                      <a:endParaRPr lang="en-US" sz="1000" dirty="0"/>
                    </a:p>
                  </a:txBody>
                  <a:tcPr/>
                </a:tc>
                <a:tc>
                  <a:txBody>
                    <a:bodyPr/>
                    <a:lstStyle/>
                    <a:p>
                      <a:r>
                        <a:rPr lang="de-DE" sz="1000" dirty="0"/>
                        <a:t>2,90</a:t>
                      </a:r>
                      <a:endParaRPr lang="en-US" sz="1000" dirty="0"/>
                    </a:p>
                  </a:txBody>
                  <a:tcPr/>
                </a:tc>
                <a:tc>
                  <a:txBody>
                    <a:bodyPr/>
                    <a:lstStyle/>
                    <a:p>
                      <a:r>
                        <a:rPr lang="de-DE" sz="1000" dirty="0"/>
                        <a:t>2850 €</a:t>
                      </a:r>
                      <a:endParaRPr lang="en-US" sz="1000" dirty="0"/>
                    </a:p>
                  </a:txBody>
                  <a:tcPr/>
                </a:tc>
                <a:extLst>
                  <a:ext uri="{0D108BD9-81ED-4DB2-BD59-A6C34878D82A}">
                    <a16:rowId xmlns:a16="http://schemas.microsoft.com/office/drawing/2014/main" val="4222434289"/>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b="0" dirty="0"/>
                        <a:t>EGU 70 L</a:t>
                      </a:r>
                    </a:p>
                  </a:txBody>
                  <a:tcPr/>
                </a:tc>
                <a:tc>
                  <a:txBody>
                    <a:bodyPr/>
                    <a:lstStyle/>
                    <a:p>
                      <a:r>
                        <a:rPr lang="de-DE" sz="1000" dirty="0"/>
                        <a:t>70</a:t>
                      </a:r>
                      <a:endParaRPr lang="en-US" sz="1000" dirty="0"/>
                    </a:p>
                  </a:txBody>
                  <a:tcPr/>
                </a:tc>
                <a:tc>
                  <a:txBody>
                    <a:bodyPr/>
                    <a:lstStyle/>
                    <a:p>
                      <a:r>
                        <a:rPr lang="de-DE" sz="1000" dirty="0"/>
                        <a:t>650 – 1950</a:t>
                      </a:r>
                      <a:endParaRPr lang="en-US" sz="1000" dirty="0"/>
                    </a:p>
                  </a:txBody>
                  <a:tcPr/>
                </a:tc>
                <a:tc>
                  <a:txBody>
                    <a:bodyPr/>
                    <a:lstStyle/>
                    <a:p>
                      <a:r>
                        <a:rPr lang="de-DE" sz="1000" dirty="0"/>
                        <a:t>4,52</a:t>
                      </a:r>
                      <a:endParaRPr lang="en-US" sz="1000" dirty="0"/>
                    </a:p>
                  </a:txBody>
                  <a:tcPr/>
                </a:tc>
                <a:tc>
                  <a:txBody>
                    <a:bodyPr/>
                    <a:lstStyle/>
                    <a:p>
                      <a:r>
                        <a:rPr lang="de-DE" sz="1000" dirty="0"/>
                        <a:t>3150 €</a:t>
                      </a:r>
                      <a:endParaRPr lang="en-US" sz="1000" dirty="0"/>
                    </a:p>
                  </a:txBody>
                  <a:tcPr/>
                </a:tc>
                <a:extLst>
                  <a:ext uri="{0D108BD9-81ED-4DB2-BD59-A6C34878D82A}">
                    <a16:rowId xmlns:a16="http://schemas.microsoft.com/office/drawing/2014/main" val="976818211"/>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b="0" dirty="0"/>
                        <a:t>EGU 80 IL</a:t>
                      </a:r>
                    </a:p>
                  </a:txBody>
                  <a:tcPr/>
                </a:tc>
                <a:tc>
                  <a:txBody>
                    <a:bodyPr/>
                    <a:lstStyle/>
                    <a:p>
                      <a:r>
                        <a:rPr lang="de-DE" sz="1000" dirty="0"/>
                        <a:t>80</a:t>
                      </a:r>
                      <a:endParaRPr lang="en-US" sz="1000" dirty="0"/>
                    </a:p>
                  </a:txBody>
                  <a:tcPr/>
                </a:tc>
                <a:tc>
                  <a:txBody>
                    <a:bodyPr/>
                    <a:lstStyle/>
                    <a:p>
                      <a:r>
                        <a:rPr lang="de-DE" sz="1000" dirty="0"/>
                        <a:t>1000 - 3000</a:t>
                      </a:r>
                      <a:endParaRPr lang="en-US" sz="1000" dirty="0"/>
                    </a:p>
                  </a:txBody>
                  <a:tcPr/>
                </a:tc>
                <a:tc>
                  <a:txBody>
                    <a:bodyPr/>
                    <a:lstStyle/>
                    <a:p>
                      <a:r>
                        <a:rPr lang="de-DE" sz="1000" dirty="0"/>
                        <a:t>7,72</a:t>
                      </a:r>
                      <a:endParaRPr lang="en-US" sz="1000" dirty="0"/>
                    </a:p>
                  </a:txBody>
                  <a:tcPr/>
                </a:tc>
                <a:tc>
                  <a:txBody>
                    <a:bodyPr/>
                    <a:lstStyle/>
                    <a:p>
                      <a:r>
                        <a:rPr lang="de-DE" sz="1000" dirty="0"/>
                        <a:t>3450 €</a:t>
                      </a:r>
                      <a:endParaRPr lang="en-US" sz="1000" dirty="0"/>
                    </a:p>
                  </a:txBody>
                  <a:tcPr/>
                </a:tc>
                <a:extLst>
                  <a:ext uri="{0D108BD9-81ED-4DB2-BD59-A6C34878D82A}">
                    <a16:rowId xmlns:a16="http://schemas.microsoft.com/office/drawing/2014/main" val="1407874256"/>
                  </a:ext>
                </a:extLst>
              </a:tr>
            </a:tbl>
          </a:graphicData>
        </a:graphic>
      </p:graphicFrame>
      <p:sp>
        <p:nvSpPr>
          <p:cNvPr id="54" name="Textfeld 53">
            <a:extLst>
              <a:ext uri="{FF2B5EF4-FFF2-40B4-BE49-F238E27FC236}">
                <a16:creationId xmlns:a16="http://schemas.microsoft.com/office/drawing/2014/main" id="{D27417E6-39BB-4D3E-A4D0-EC68D2839EF3}"/>
              </a:ext>
            </a:extLst>
          </p:cNvPr>
          <p:cNvSpPr txBox="1"/>
          <p:nvPr/>
        </p:nvSpPr>
        <p:spPr>
          <a:xfrm>
            <a:off x="722272" y="5624359"/>
            <a:ext cx="2965372" cy="524693"/>
          </a:xfrm>
          <a:prstGeom prst="rect">
            <a:avLst/>
          </a:prstGeom>
          <a:noFill/>
        </p:spPr>
        <p:txBody>
          <a:bodyPr wrap="none" lIns="0" tIns="0" rIns="0" bIns="0" rtlCol="0">
            <a:noAutofit/>
          </a:bodyPr>
          <a:lstStyle/>
          <a:p>
            <a:pPr algn="ctr">
              <a:lnSpc>
                <a:spcPct val="90000"/>
              </a:lnSpc>
              <a:spcBef>
                <a:spcPts val="300"/>
              </a:spcBef>
              <a:buClr>
                <a:srgbClr val="009EE0"/>
              </a:buClr>
            </a:pPr>
            <a:r>
              <a:rPr kumimoji="0" lang="de-DE" sz="1200" b="0" i="0" u="none" strike="noStrike" kern="1200" cap="none" spc="0" normalizeH="0" baseline="0" noProof="0" dirty="0">
                <a:ln>
                  <a:noFill/>
                </a:ln>
                <a:solidFill>
                  <a:srgbClr val="003D6A"/>
                </a:solidFill>
                <a:effectLst/>
                <a:uLnTx/>
                <a:uFillTx/>
                <a:ea typeface="+mn-ea"/>
                <a:cs typeface="+mn-cs"/>
              </a:rPr>
              <a:t>*</a:t>
            </a:r>
            <a:r>
              <a:rPr kumimoji="0" lang="de-DE" sz="1200" b="0" i="0" u="none" strike="noStrike" kern="1200" cap="none" spc="0" normalizeH="0" baseline="0" noProof="0" dirty="0" err="1">
                <a:ln>
                  <a:noFill/>
                </a:ln>
                <a:solidFill>
                  <a:srgbClr val="003D6A"/>
                </a:solidFill>
                <a:effectLst/>
                <a:uLnTx/>
                <a:uFillTx/>
                <a:ea typeface="+mn-ea"/>
                <a:cs typeface="+mn-cs"/>
              </a:rPr>
              <a:t>price</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without</a:t>
            </a:r>
            <a:r>
              <a:rPr kumimoji="0" lang="de-DE" sz="1200" b="0" i="0" u="none" strike="noStrike" kern="1200" cap="none" spc="0" normalizeH="0" baseline="0" noProof="0" dirty="0">
                <a:ln>
                  <a:noFill/>
                </a:ln>
                <a:solidFill>
                  <a:srgbClr val="003D6A"/>
                </a:solidFill>
                <a:effectLst/>
                <a:uLnTx/>
                <a:uFillTx/>
                <a:ea typeface="+mn-ea"/>
                <a:cs typeface="+mn-cs"/>
              </a:rPr>
              <a:t> external </a:t>
            </a:r>
            <a:r>
              <a:rPr kumimoji="0" lang="de-DE" sz="1200" b="0" i="0" u="none" strike="noStrike" kern="1200" cap="none" spc="0" normalizeH="0" baseline="0" noProof="0" dirty="0" err="1">
                <a:ln>
                  <a:noFill/>
                </a:ln>
                <a:solidFill>
                  <a:srgbClr val="003D6A"/>
                </a:solidFill>
                <a:effectLst/>
                <a:uLnTx/>
                <a:uFillTx/>
                <a:ea typeface="+mn-ea"/>
                <a:cs typeface="+mn-cs"/>
              </a:rPr>
              <a:t>controller</a:t>
            </a:r>
            <a:r>
              <a:rPr kumimoji="0" lang="de-DE" sz="1200" b="0" i="0" u="none" strike="noStrike" kern="1200" cap="none" spc="0" normalizeH="0" baseline="0" noProof="0" dirty="0">
                <a:ln>
                  <a:noFill/>
                </a:ln>
                <a:solidFill>
                  <a:srgbClr val="003D6A"/>
                </a:solidFill>
                <a:effectLst/>
                <a:uLnTx/>
                <a:uFillTx/>
                <a:ea typeface="+mn-ea"/>
                <a:cs typeface="+mn-cs"/>
              </a:rPr>
              <a:t> and </a:t>
            </a:r>
            <a:r>
              <a:rPr kumimoji="0" lang="de-DE" sz="1200" b="0" i="0" u="none" strike="noStrike" kern="1200" cap="none" spc="0" normalizeH="0" baseline="0" noProof="0" dirty="0" err="1">
                <a:ln>
                  <a:noFill/>
                </a:ln>
                <a:solidFill>
                  <a:srgbClr val="003D6A"/>
                </a:solidFill>
                <a:effectLst/>
                <a:uLnTx/>
                <a:uFillTx/>
                <a:ea typeface="+mn-ea"/>
                <a:cs typeface="+mn-cs"/>
              </a:rPr>
              <a:t>cabeling</a:t>
            </a:r>
            <a:endParaRPr kumimoji="0" lang="en-US" sz="1200" b="0" i="0" u="none" strike="noStrike" kern="1200" cap="none" spc="0" normalizeH="0" baseline="0" noProof="0" dirty="0">
              <a:ln>
                <a:noFill/>
              </a:ln>
              <a:solidFill>
                <a:srgbClr val="003D6A"/>
              </a:solidFill>
              <a:effectLst/>
              <a:uLnTx/>
              <a:uFillTx/>
              <a:ea typeface="+mn-ea"/>
              <a:cs typeface="+mn-cs"/>
            </a:endParaRPr>
          </a:p>
        </p:txBody>
      </p:sp>
      <p:graphicFrame>
        <p:nvGraphicFramePr>
          <p:cNvPr id="58" name="Tabelle 10">
            <a:extLst>
              <a:ext uri="{FF2B5EF4-FFF2-40B4-BE49-F238E27FC236}">
                <a16:creationId xmlns:a16="http://schemas.microsoft.com/office/drawing/2014/main" id="{FC8D9F16-01E8-409A-B312-5FBC561319A9}"/>
              </a:ext>
            </a:extLst>
          </p:cNvPr>
          <p:cNvGraphicFramePr>
            <a:graphicFrameLocks noGrp="1"/>
          </p:cNvGraphicFramePr>
          <p:nvPr>
            <p:extLst>
              <p:ext uri="{D42A27DB-BD31-4B8C-83A1-F6EECF244321}">
                <p14:modId xmlns:p14="http://schemas.microsoft.com/office/powerpoint/2010/main" val="558797067"/>
              </p:ext>
            </p:extLst>
          </p:nvPr>
        </p:nvGraphicFramePr>
        <p:xfrm>
          <a:off x="8425416" y="3352370"/>
          <a:ext cx="3240000" cy="1128959"/>
        </p:xfrm>
        <a:graphic>
          <a:graphicData uri="http://schemas.openxmlformats.org/drawingml/2006/table">
            <a:tbl>
              <a:tblPr firstRow="1" bandRow="1">
                <a:tableStyleId>{5C22544A-7EE6-4342-B048-85BDC9FD1C3A}</a:tableStyleId>
              </a:tblPr>
              <a:tblGrid>
                <a:gridCol w="720000">
                  <a:extLst>
                    <a:ext uri="{9D8B030D-6E8A-4147-A177-3AD203B41FA5}">
                      <a16:colId xmlns:a16="http://schemas.microsoft.com/office/drawing/2014/main" val="2376178094"/>
                    </a:ext>
                  </a:extLst>
                </a:gridCol>
                <a:gridCol w="756000">
                  <a:extLst>
                    <a:ext uri="{9D8B030D-6E8A-4147-A177-3AD203B41FA5}">
                      <a16:colId xmlns:a16="http://schemas.microsoft.com/office/drawing/2014/main" val="2960044581"/>
                    </a:ext>
                  </a:extLst>
                </a:gridCol>
                <a:gridCol w="720000">
                  <a:extLst>
                    <a:ext uri="{9D8B030D-6E8A-4147-A177-3AD203B41FA5}">
                      <a16:colId xmlns:a16="http://schemas.microsoft.com/office/drawing/2014/main" val="4190962965"/>
                    </a:ext>
                  </a:extLst>
                </a:gridCol>
                <a:gridCol w="468000">
                  <a:extLst>
                    <a:ext uri="{9D8B030D-6E8A-4147-A177-3AD203B41FA5}">
                      <a16:colId xmlns:a16="http://schemas.microsoft.com/office/drawing/2014/main" val="3756504347"/>
                    </a:ext>
                  </a:extLst>
                </a:gridCol>
                <a:gridCol w="576000">
                  <a:extLst>
                    <a:ext uri="{9D8B030D-6E8A-4147-A177-3AD203B41FA5}">
                      <a16:colId xmlns:a16="http://schemas.microsoft.com/office/drawing/2014/main" val="1124382707"/>
                    </a:ext>
                  </a:extLst>
                </a:gridCol>
              </a:tblGrid>
              <a:tr h="396662">
                <a:tc>
                  <a:txBody>
                    <a:bodyPr/>
                    <a:lstStyle/>
                    <a:p>
                      <a:r>
                        <a:rPr lang="de-DE" sz="1000" dirty="0"/>
                        <a:t>Type</a:t>
                      </a:r>
                      <a:endParaRPr lang="en-US"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00" dirty="0" err="1"/>
                        <a:t>Stroke</a:t>
                      </a:r>
                      <a:r>
                        <a:rPr lang="de-DE" sz="1000" dirty="0"/>
                        <a:t>/</a:t>
                      </a:r>
                      <a:br>
                        <a:rPr lang="de-DE" sz="1000" dirty="0"/>
                      </a:br>
                      <a:r>
                        <a:rPr lang="de-DE" sz="1000" dirty="0" err="1"/>
                        <a:t>jaw</a:t>
                      </a:r>
                      <a:r>
                        <a:rPr lang="de-DE" sz="1000" dirty="0"/>
                        <a:t> [mm]</a:t>
                      </a:r>
                      <a:endParaRPr lang="en-US"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00" dirty="0"/>
                        <a:t>Force [N]</a:t>
                      </a:r>
                      <a:endParaRPr lang="en-US" sz="1000" dirty="0"/>
                    </a:p>
                    <a:p>
                      <a:endParaRPr lang="en-US"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00" dirty="0" err="1"/>
                        <a:t>Mass</a:t>
                      </a:r>
                      <a:r>
                        <a:rPr lang="de-DE" sz="1000" dirty="0"/>
                        <a:t> [kg]</a:t>
                      </a:r>
                      <a:endParaRPr lang="en-US" sz="1000" dirty="0"/>
                    </a:p>
                  </a:txBody>
                  <a:tcPr/>
                </a:tc>
                <a:tc>
                  <a:txBody>
                    <a:bodyPr/>
                    <a:lstStyle/>
                    <a:p>
                      <a:r>
                        <a:rPr lang="de-DE" sz="1000" dirty="0"/>
                        <a:t>Price</a:t>
                      </a:r>
                      <a:endParaRPr lang="en-US" sz="1000" dirty="0"/>
                    </a:p>
                  </a:txBody>
                  <a:tcPr/>
                </a:tc>
                <a:extLst>
                  <a:ext uri="{0D108BD9-81ED-4DB2-BD59-A6C34878D82A}">
                    <a16:rowId xmlns:a16="http://schemas.microsoft.com/office/drawing/2014/main" val="2714034612"/>
                  </a:ext>
                </a:extLst>
              </a:tr>
              <a:tr h="244099">
                <a:tc>
                  <a:txBody>
                    <a:bodyPr/>
                    <a:lstStyle/>
                    <a:p>
                      <a:r>
                        <a:rPr lang="en-US" sz="1000" dirty="0"/>
                        <a:t>EGK 25 IL</a:t>
                      </a:r>
                    </a:p>
                  </a:txBody>
                  <a:tcPr/>
                </a:tc>
                <a:tc>
                  <a:txBody>
                    <a:bodyPr/>
                    <a:lstStyle/>
                    <a:p>
                      <a:r>
                        <a:rPr lang="de-DE" sz="1000" dirty="0"/>
                        <a:t>26.5</a:t>
                      </a:r>
                      <a:endParaRPr lang="en-US" sz="1000" dirty="0"/>
                    </a:p>
                  </a:txBody>
                  <a:tcPr/>
                </a:tc>
                <a:tc>
                  <a:txBody>
                    <a:bodyPr/>
                    <a:lstStyle/>
                    <a:p>
                      <a:r>
                        <a:rPr lang="de-DE" sz="1000" dirty="0"/>
                        <a:t>20 - 50</a:t>
                      </a:r>
                      <a:endParaRPr lang="en-US" sz="1000" dirty="0"/>
                    </a:p>
                  </a:txBody>
                  <a:tcPr/>
                </a:tc>
                <a:tc>
                  <a:txBody>
                    <a:bodyPr/>
                    <a:lstStyle/>
                    <a:p>
                      <a:r>
                        <a:rPr lang="de-DE" sz="1000" dirty="0"/>
                        <a:t>0.62</a:t>
                      </a:r>
                      <a:endParaRPr lang="en-US" sz="1000" dirty="0"/>
                    </a:p>
                  </a:txBody>
                  <a:tcPr/>
                </a:tc>
                <a:tc>
                  <a:txBody>
                    <a:bodyPr/>
                    <a:lstStyle/>
                    <a:p>
                      <a:r>
                        <a:rPr lang="en-US" sz="1000" dirty="0"/>
                        <a:t>2300 € </a:t>
                      </a:r>
                    </a:p>
                  </a:txBody>
                  <a:tcPr/>
                </a:tc>
                <a:extLst>
                  <a:ext uri="{0D108BD9-81ED-4DB2-BD59-A6C34878D82A}">
                    <a16:rowId xmlns:a16="http://schemas.microsoft.com/office/drawing/2014/main" val="213199853"/>
                  </a:ext>
                </a:extLst>
              </a:tr>
              <a:tr h="24409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dirty="0"/>
                        <a:t>EGK 40 IL</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00" dirty="0"/>
                        <a:t>41.5</a:t>
                      </a:r>
                      <a:endParaRPr lang="en-US"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00" dirty="0"/>
                        <a:t>55 - 150</a:t>
                      </a:r>
                      <a:endParaRPr lang="en-US"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00" dirty="0"/>
                        <a:t>1.02</a:t>
                      </a:r>
                      <a:endParaRPr lang="en-US" sz="1000" dirty="0"/>
                    </a:p>
                  </a:txBody>
                  <a:tcPr/>
                </a:tc>
                <a:tc>
                  <a:txBody>
                    <a:bodyPr/>
                    <a:lstStyle/>
                    <a:p>
                      <a:r>
                        <a:rPr lang="de-DE" sz="1000" dirty="0"/>
                        <a:t>2500 €</a:t>
                      </a:r>
                      <a:endParaRPr lang="en-US" sz="1000" dirty="0"/>
                    </a:p>
                  </a:txBody>
                  <a:tcPr/>
                </a:tc>
                <a:extLst>
                  <a:ext uri="{0D108BD9-81ED-4DB2-BD59-A6C34878D82A}">
                    <a16:rowId xmlns:a16="http://schemas.microsoft.com/office/drawing/2014/main" val="4222434289"/>
                  </a:ext>
                </a:extLst>
              </a:tr>
              <a:tr h="24409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dirty="0"/>
                        <a:t>EGK 50 IL</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00" dirty="0"/>
                        <a:t>51.5</a:t>
                      </a:r>
                      <a:endParaRPr lang="en-US"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00" dirty="0"/>
                        <a:t>150 - 300</a:t>
                      </a:r>
                      <a:endParaRPr lang="en-US"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00" dirty="0"/>
                        <a:t>1.63</a:t>
                      </a:r>
                      <a:endParaRPr lang="en-US" sz="1000" dirty="0"/>
                    </a:p>
                  </a:txBody>
                  <a:tcPr/>
                </a:tc>
                <a:tc>
                  <a:txBody>
                    <a:bodyPr/>
                    <a:lstStyle/>
                    <a:p>
                      <a:r>
                        <a:rPr lang="de-DE" sz="1000" dirty="0"/>
                        <a:t>2800 €</a:t>
                      </a:r>
                      <a:endParaRPr lang="en-US" sz="1000" dirty="0"/>
                    </a:p>
                  </a:txBody>
                  <a:tcPr/>
                </a:tc>
                <a:extLst>
                  <a:ext uri="{0D108BD9-81ED-4DB2-BD59-A6C34878D82A}">
                    <a16:rowId xmlns:a16="http://schemas.microsoft.com/office/drawing/2014/main" val="976818211"/>
                  </a:ext>
                </a:extLst>
              </a:tr>
            </a:tbl>
          </a:graphicData>
        </a:graphic>
      </p:graphicFrame>
      <p:sp>
        <p:nvSpPr>
          <p:cNvPr id="63" name="Textfeld 62">
            <a:extLst>
              <a:ext uri="{FF2B5EF4-FFF2-40B4-BE49-F238E27FC236}">
                <a16:creationId xmlns:a16="http://schemas.microsoft.com/office/drawing/2014/main" id="{A22F988E-9F23-4C9C-9918-1F4F0377F026}"/>
              </a:ext>
            </a:extLst>
          </p:cNvPr>
          <p:cNvSpPr txBox="1"/>
          <p:nvPr/>
        </p:nvSpPr>
        <p:spPr>
          <a:xfrm>
            <a:off x="5613286" y="4931060"/>
            <a:ext cx="5406989" cy="1015663"/>
          </a:xfrm>
          <a:prstGeom prst="rect">
            <a:avLst/>
          </a:prstGeom>
          <a:noFill/>
        </p:spPr>
        <p:txBody>
          <a:bodyPr wrap="square">
            <a:spAutoFit/>
          </a:bodyPr>
          <a:lstStyle/>
          <a:p>
            <a:pPr>
              <a:buClr>
                <a:schemeClr val="bg2"/>
              </a:buClr>
            </a:pPr>
            <a:r>
              <a:rPr lang="en-US" sz="1200" dirty="0">
                <a:solidFill>
                  <a:schemeClr val="accent1"/>
                </a:solidFill>
              </a:rPr>
              <a:t>Changes depending on the version:</a:t>
            </a:r>
          </a:p>
          <a:p>
            <a:pPr>
              <a:buClr>
                <a:schemeClr val="bg2"/>
              </a:buClr>
            </a:pPr>
            <a:endParaRPr lang="en-US" sz="1200" dirty="0">
              <a:solidFill>
                <a:schemeClr val="accent1"/>
              </a:solidFill>
            </a:endParaRPr>
          </a:p>
          <a:p>
            <a:pPr marL="285750" indent="-285750">
              <a:buClr>
                <a:schemeClr val="bg2"/>
              </a:buClr>
              <a:buFont typeface="Fago Pro" panose="02000506040000020004" pitchFamily="2" charset="0"/>
              <a:buChar char="→"/>
            </a:pPr>
            <a:r>
              <a:rPr lang="en-US" sz="1200" dirty="0">
                <a:solidFill>
                  <a:schemeClr val="accent1"/>
                </a:solidFill>
              </a:rPr>
              <a:t>Industrial Ethernet (PN/EI/EC) or Modbus RTU versions: </a:t>
            </a:r>
            <a:r>
              <a:rPr lang="en-US" sz="1200" b="1" dirty="0">
                <a:solidFill>
                  <a:schemeClr val="accent1"/>
                </a:solidFill>
              </a:rPr>
              <a:t>+300 €</a:t>
            </a:r>
          </a:p>
          <a:p>
            <a:pPr marL="285750" indent="-285750">
              <a:buClr>
                <a:schemeClr val="bg2"/>
              </a:buClr>
              <a:buFont typeface="Fago Pro" panose="02000506040000020004" pitchFamily="2" charset="0"/>
              <a:buChar char="→"/>
            </a:pPr>
            <a:r>
              <a:rPr lang="en-US" sz="1200" dirty="0">
                <a:solidFill>
                  <a:schemeClr val="accent1"/>
                </a:solidFill>
              </a:rPr>
              <a:t>Version with dust-tight protection (only EGU): </a:t>
            </a:r>
            <a:r>
              <a:rPr lang="en-US" sz="1200" b="1" dirty="0">
                <a:solidFill>
                  <a:schemeClr val="accent1"/>
                </a:solidFill>
              </a:rPr>
              <a:t>+250 €</a:t>
            </a:r>
          </a:p>
          <a:p>
            <a:pPr marL="285750" indent="-285750">
              <a:buClr>
                <a:schemeClr val="bg2"/>
              </a:buClr>
              <a:buFont typeface="Fago Pro" panose="02000506040000020004" pitchFamily="2" charset="0"/>
              <a:buChar char="→"/>
            </a:pPr>
            <a:r>
              <a:rPr lang="en-US" sz="1200" dirty="0">
                <a:solidFill>
                  <a:schemeClr val="accent1"/>
                </a:solidFill>
              </a:rPr>
              <a:t>Version without gripping force maintenance: </a:t>
            </a:r>
            <a:r>
              <a:rPr lang="en-US" sz="1200" b="1" dirty="0">
                <a:solidFill>
                  <a:schemeClr val="accent1"/>
                </a:solidFill>
              </a:rPr>
              <a:t>-100 €</a:t>
            </a:r>
          </a:p>
        </p:txBody>
      </p:sp>
      <p:sp>
        <p:nvSpPr>
          <p:cNvPr id="65" name="Textfeld 64">
            <a:extLst>
              <a:ext uri="{FF2B5EF4-FFF2-40B4-BE49-F238E27FC236}">
                <a16:creationId xmlns:a16="http://schemas.microsoft.com/office/drawing/2014/main" id="{8B96812D-C8E6-40F1-B31A-69D4DAEA0429}"/>
              </a:ext>
            </a:extLst>
          </p:cNvPr>
          <p:cNvSpPr txBox="1"/>
          <p:nvPr/>
        </p:nvSpPr>
        <p:spPr>
          <a:xfrm>
            <a:off x="526584" y="6333307"/>
            <a:ext cx="9320667" cy="524693"/>
          </a:xfrm>
          <a:prstGeom prst="rect">
            <a:avLst/>
          </a:prstGeom>
          <a:noFill/>
        </p:spPr>
        <p:txBody>
          <a:bodyPr wrap="none" lIns="0" tIns="0" rIns="0" bIns="0" rtlCol="0">
            <a:noAutofit/>
          </a:bodyPr>
          <a:lstStyle/>
          <a:p>
            <a:pPr>
              <a:lnSpc>
                <a:spcPct val="90000"/>
              </a:lnSpc>
              <a:spcBef>
                <a:spcPts val="300"/>
              </a:spcBef>
              <a:buClr>
                <a:srgbClr val="009EE0"/>
              </a:buClr>
            </a:pPr>
            <a:r>
              <a:rPr kumimoji="0" lang="de-DE" sz="1200" b="1" i="0" u="none" strike="noStrike" kern="1200" cap="none" spc="0" normalizeH="0" baseline="0" noProof="0" dirty="0">
                <a:ln>
                  <a:noFill/>
                </a:ln>
                <a:solidFill>
                  <a:srgbClr val="003D6A"/>
                </a:solidFill>
                <a:effectLst/>
                <a:uLnTx/>
                <a:uFillTx/>
                <a:ea typeface="+mn-ea"/>
                <a:cs typeface="+mn-cs"/>
              </a:rPr>
              <a:t>Note: </a:t>
            </a:r>
            <a:r>
              <a:rPr kumimoji="0" lang="de-DE" sz="1200" b="0" i="0" u="none" strike="noStrike" kern="1200" cap="none" spc="0" normalizeH="0" baseline="0" noProof="0" dirty="0">
                <a:ln>
                  <a:noFill/>
                </a:ln>
                <a:solidFill>
                  <a:srgbClr val="003D6A"/>
                </a:solidFill>
                <a:effectLst/>
                <a:uLnTx/>
                <a:uFillTx/>
                <a:ea typeface="+mn-ea"/>
                <a:cs typeface="+mn-cs"/>
              </a:rPr>
              <a:t>Pricing </a:t>
            </a:r>
            <a:r>
              <a:rPr kumimoji="0" lang="de-DE" sz="1200" b="0" i="0" u="none" strike="noStrike" kern="1200" cap="none" spc="0" normalizeH="0" baseline="0" noProof="0" dirty="0" err="1">
                <a:ln>
                  <a:noFill/>
                </a:ln>
                <a:solidFill>
                  <a:srgbClr val="003D6A"/>
                </a:solidFill>
                <a:effectLst/>
                <a:uLnTx/>
                <a:uFillTx/>
                <a:ea typeface="+mn-ea"/>
                <a:cs typeface="+mn-cs"/>
              </a:rPr>
              <a:t>is</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partly</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estimated</a:t>
            </a:r>
            <a:r>
              <a:rPr kumimoji="0" lang="de-DE" sz="1200" b="0" i="0" u="none" strike="noStrike" kern="1200" cap="none" spc="0" normalizeH="0" baseline="0" noProof="0" dirty="0">
                <a:ln>
                  <a:noFill/>
                </a:ln>
                <a:solidFill>
                  <a:srgbClr val="003D6A"/>
                </a:solidFill>
                <a:effectLst/>
                <a:uLnTx/>
                <a:uFillTx/>
                <a:ea typeface="+mn-ea"/>
                <a:cs typeface="+mn-cs"/>
              </a:rPr>
              <a:t> on </a:t>
            </a:r>
            <a:r>
              <a:rPr kumimoji="0" lang="de-DE" sz="1200" b="0" i="0" u="none" strike="noStrike" kern="1200" cap="none" spc="0" normalizeH="0" baseline="0" noProof="0" dirty="0" err="1">
                <a:ln>
                  <a:noFill/>
                </a:ln>
                <a:solidFill>
                  <a:srgbClr val="003D6A"/>
                </a:solidFill>
                <a:effectLst/>
                <a:uLnTx/>
                <a:uFillTx/>
                <a:ea typeface="+mn-ea"/>
                <a:cs typeface="+mn-cs"/>
              </a:rPr>
              <a:t>basis</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of</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exisiting</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prices</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for</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some</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versions</a:t>
            </a:r>
            <a:r>
              <a:rPr kumimoji="0" lang="de-DE" sz="1200" b="0" i="0" u="none" strike="noStrike" kern="1200" cap="none" spc="0" normalizeH="0" baseline="0" noProof="0" dirty="0">
                <a:ln>
                  <a:noFill/>
                </a:ln>
                <a:solidFill>
                  <a:srgbClr val="003D6A"/>
                </a:solidFill>
                <a:effectLst/>
                <a:uLnTx/>
                <a:uFillTx/>
                <a:ea typeface="+mn-ea"/>
                <a:cs typeface="+mn-cs"/>
              </a:rPr>
              <a:t>. </a:t>
            </a:r>
            <a:r>
              <a:rPr lang="de-DE" sz="1200" dirty="0">
                <a:solidFill>
                  <a:srgbClr val="003D6A"/>
                </a:solidFill>
              </a:rPr>
              <a:t>List </a:t>
            </a:r>
            <a:r>
              <a:rPr lang="de-DE" sz="1200" dirty="0" err="1">
                <a:solidFill>
                  <a:srgbClr val="003D6A"/>
                </a:solidFill>
              </a:rPr>
              <a:t>prices</a:t>
            </a:r>
            <a:r>
              <a:rPr lang="de-DE" sz="1200" dirty="0">
                <a:solidFill>
                  <a:srgbClr val="003D6A"/>
                </a:solidFill>
              </a:rPr>
              <a:t> in Germany. </a:t>
            </a:r>
            <a:br>
              <a:rPr lang="de-DE" sz="1200" dirty="0">
                <a:solidFill>
                  <a:srgbClr val="003D6A"/>
                </a:solidFill>
              </a:rPr>
            </a:br>
            <a:r>
              <a:rPr kumimoji="0" lang="de-DE" sz="1200" b="0" i="0" u="none" strike="noStrike" kern="1200" cap="none" spc="0" normalizeH="0" baseline="0" noProof="0" dirty="0" err="1">
                <a:ln>
                  <a:noFill/>
                </a:ln>
                <a:solidFill>
                  <a:srgbClr val="003D6A"/>
                </a:solidFill>
                <a:effectLst/>
                <a:uLnTx/>
                <a:uFillTx/>
                <a:ea typeface="+mn-ea"/>
                <a:cs typeface="+mn-cs"/>
              </a:rPr>
              <a:t>Including</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latest</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price</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increase</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with</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approx</a:t>
            </a:r>
            <a:r>
              <a:rPr kumimoji="0" lang="de-DE" sz="1200" b="0" i="0" u="none" strike="noStrike" kern="1200" cap="none" spc="0" normalizeH="0" baseline="0" noProof="0" dirty="0">
                <a:ln>
                  <a:noFill/>
                </a:ln>
                <a:solidFill>
                  <a:srgbClr val="003D6A"/>
                </a:solidFill>
                <a:effectLst/>
                <a:uLnTx/>
                <a:uFillTx/>
                <a:ea typeface="+mn-ea"/>
                <a:cs typeface="+mn-cs"/>
              </a:rPr>
              <a:t>. 6%. Status </a:t>
            </a:r>
            <a:r>
              <a:rPr kumimoji="0" lang="de-DE" sz="1200" b="0" i="0" u="none" strike="noStrike" kern="1200" cap="none" spc="0" normalizeH="0" baseline="0" noProof="0" dirty="0" err="1">
                <a:ln>
                  <a:noFill/>
                </a:ln>
                <a:solidFill>
                  <a:srgbClr val="003D6A"/>
                </a:solidFill>
                <a:effectLst/>
                <a:uLnTx/>
                <a:uFillTx/>
                <a:ea typeface="+mn-ea"/>
                <a:cs typeface="+mn-cs"/>
              </a:rPr>
              <a:t>from</a:t>
            </a:r>
            <a:r>
              <a:rPr kumimoji="0" lang="de-DE" sz="1200" b="0" i="0" u="none" strike="noStrike" kern="1200" cap="none" spc="0" normalizeH="0" baseline="0" noProof="0" dirty="0">
                <a:ln>
                  <a:noFill/>
                </a:ln>
                <a:solidFill>
                  <a:srgbClr val="003D6A"/>
                </a:solidFill>
                <a:effectLst/>
                <a:uLnTx/>
                <a:uFillTx/>
                <a:ea typeface="+mn-ea"/>
                <a:cs typeface="+mn-cs"/>
              </a:rPr>
              <a:t> 13th </a:t>
            </a:r>
            <a:r>
              <a:rPr kumimoji="0" lang="de-DE" sz="1200" b="0" i="0" u="none" strike="noStrike" kern="1200" cap="none" spc="0" normalizeH="0" baseline="0" noProof="0" dirty="0" err="1">
                <a:ln>
                  <a:noFill/>
                </a:ln>
                <a:solidFill>
                  <a:srgbClr val="003D6A"/>
                </a:solidFill>
                <a:effectLst/>
                <a:uLnTx/>
                <a:uFillTx/>
                <a:ea typeface="+mn-ea"/>
                <a:cs typeface="+mn-cs"/>
              </a:rPr>
              <a:t>of</a:t>
            </a:r>
            <a:r>
              <a:rPr kumimoji="0" lang="de-DE" sz="1200" b="0" i="0" u="none" strike="noStrike" kern="1200" cap="none" spc="0" normalizeH="0" baseline="0" noProof="0" dirty="0">
                <a:ln>
                  <a:noFill/>
                </a:ln>
                <a:solidFill>
                  <a:srgbClr val="003D6A"/>
                </a:solidFill>
                <a:effectLst/>
                <a:uLnTx/>
                <a:uFillTx/>
                <a:ea typeface="+mn-ea"/>
                <a:cs typeface="+mn-cs"/>
              </a:rPr>
              <a:t> September 2022.</a:t>
            </a:r>
            <a:endParaRPr kumimoji="0" lang="en-US" sz="1200" b="0" i="0" u="none" strike="noStrike" kern="1200" cap="none" spc="0" normalizeH="0" baseline="0" noProof="0" dirty="0">
              <a:ln>
                <a:noFill/>
              </a:ln>
              <a:solidFill>
                <a:srgbClr val="003D6A"/>
              </a:solidFill>
              <a:effectLst/>
              <a:uLnTx/>
              <a:uFillTx/>
              <a:ea typeface="+mn-ea"/>
              <a:cs typeface="+mn-cs"/>
            </a:endParaRPr>
          </a:p>
        </p:txBody>
      </p:sp>
    </p:spTree>
    <p:extLst>
      <p:ext uri="{BB962C8B-B14F-4D97-AF65-F5344CB8AC3E}">
        <p14:creationId xmlns:p14="http://schemas.microsoft.com/office/powerpoint/2010/main" val="371899939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3C5DD83-31B7-45A3-8FC8-686D68669429}"/>
              </a:ext>
            </a:extLst>
          </p:cNvPr>
          <p:cNvSpPr>
            <a:spLocks noGrp="1"/>
          </p:cNvSpPr>
          <p:nvPr>
            <p:ph type="title"/>
          </p:nvPr>
        </p:nvSpPr>
        <p:spPr/>
        <p:txBody>
          <a:bodyPr/>
          <a:lstStyle/>
          <a:p>
            <a:r>
              <a:rPr lang="de-DE" dirty="0" err="1"/>
              <a:t>Competitive</a:t>
            </a:r>
            <a:r>
              <a:rPr lang="de-DE" dirty="0"/>
              <a:t> Environment</a:t>
            </a:r>
            <a:endParaRPr lang="en-US" dirty="0"/>
          </a:p>
        </p:txBody>
      </p:sp>
      <p:sp>
        <p:nvSpPr>
          <p:cNvPr id="3" name="Foliennummernplatzhalter 2">
            <a:extLst>
              <a:ext uri="{FF2B5EF4-FFF2-40B4-BE49-F238E27FC236}">
                <a16:creationId xmlns:a16="http://schemas.microsoft.com/office/drawing/2014/main" id="{DD7F679C-F78B-4FBE-94ED-103C14DFBA84}"/>
              </a:ext>
            </a:extLst>
          </p:cNvPr>
          <p:cNvSpPr>
            <a:spLocks noGrp="1"/>
          </p:cNvSpPr>
          <p:nvPr>
            <p:ph type="sldNum" sz="quarter" idx="10"/>
          </p:nvPr>
        </p:nvSpPr>
        <p:spPr/>
        <p:txBody>
          <a:bodyPr/>
          <a:lstStyle/>
          <a:p>
            <a:fld id="{73F7D4EC-FAF2-48D2-B8E5-457915FC50F3}" type="slidenum">
              <a:rPr lang="de-DE" smtClean="0"/>
              <a:pPr/>
              <a:t>46</a:t>
            </a:fld>
            <a:endParaRPr lang="de-DE" dirty="0"/>
          </a:p>
        </p:txBody>
      </p:sp>
      <p:sp>
        <p:nvSpPr>
          <p:cNvPr id="4" name="Textplatzhalter 3">
            <a:extLst>
              <a:ext uri="{FF2B5EF4-FFF2-40B4-BE49-F238E27FC236}">
                <a16:creationId xmlns:a16="http://schemas.microsoft.com/office/drawing/2014/main" id="{10BA97E7-0294-4BE2-994E-91BD417DF5C2}"/>
              </a:ext>
            </a:extLst>
          </p:cNvPr>
          <p:cNvSpPr>
            <a:spLocks noGrp="1"/>
          </p:cNvSpPr>
          <p:nvPr>
            <p:ph type="body" sz="quarter" idx="11"/>
          </p:nvPr>
        </p:nvSpPr>
        <p:spPr/>
        <p:txBody>
          <a:bodyPr/>
          <a:lstStyle/>
          <a:p>
            <a:r>
              <a:rPr lang="de-DE" dirty="0" err="1"/>
              <a:t>Product</a:t>
            </a:r>
            <a:r>
              <a:rPr lang="de-DE" dirty="0"/>
              <a:t> Training EGU &amp; EGK</a:t>
            </a:r>
            <a:endParaRPr lang="en-US" dirty="0"/>
          </a:p>
          <a:p>
            <a:endParaRPr lang="en-US" dirty="0"/>
          </a:p>
          <a:p>
            <a:endParaRPr lang="en-US" dirty="0"/>
          </a:p>
        </p:txBody>
      </p:sp>
      <p:sp>
        <p:nvSpPr>
          <p:cNvPr id="5" name="Textplatzhalter 4">
            <a:extLst>
              <a:ext uri="{FF2B5EF4-FFF2-40B4-BE49-F238E27FC236}">
                <a16:creationId xmlns:a16="http://schemas.microsoft.com/office/drawing/2014/main" id="{0D736E8F-3D4E-46AD-B1BC-392E0493D267}"/>
              </a:ext>
            </a:extLst>
          </p:cNvPr>
          <p:cNvSpPr>
            <a:spLocks noGrp="1"/>
          </p:cNvSpPr>
          <p:nvPr>
            <p:ph type="body" sz="quarter" idx="12"/>
          </p:nvPr>
        </p:nvSpPr>
        <p:spPr>
          <a:xfrm>
            <a:off x="658814" y="1348966"/>
            <a:ext cx="4332348" cy="365125"/>
          </a:xfrm>
        </p:spPr>
        <p:txBody>
          <a:bodyPr/>
          <a:lstStyle/>
          <a:p>
            <a:pPr marL="0" indent="0">
              <a:buNone/>
            </a:pPr>
            <a:r>
              <a:rPr lang="de-DE" b="1" dirty="0"/>
              <a:t>Drive </a:t>
            </a:r>
            <a:r>
              <a:rPr lang="de-DE" b="1" dirty="0" err="1"/>
              <a:t>train</a:t>
            </a:r>
            <a:r>
              <a:rPr lang="de-DE" b="1" dirty="0"/>
              <a:t> EGU &amp; EGK vs. ZIMMER</a:t>
            </a:r>
            <a:endParaRPr lang="en-US" b="1" dirty="0"/>
          </a:p>
        </p:txBody>
      </p:sp>
      <p:pic>
        <p:nvPicPr>
          <p:cNvPr id="8" name="Picture 2">
            <a:extLst>
              <a:ext uri="{FF2B5EF4-FFF2-40B4-BE49-F238E27FC236}">
                <a16:creationId xmlns:a16="http://schemas.microsoft.com/office/drawing/2014/main" id="{4DFF4697-826F-424A-ABC5-C586F475B5BC}"/>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336" b="98320" l="1611" r="98792">
                        <a14:foregroundMark x1="8591" y1="10190" x2="75973" y2="26316"/>
                        <a14:foregroundMark x1="67114" y1="25868" x2="49262" y2="31243"/>
                        <a14:foregroundMark x1="49262" y1="31243" x2="19329" y2="50056"/>
                        <a14:foregroundMark x1="19329" y1="50056" x2="12617" y2="84770"/>
                        <a14:foregroundMark x1="12617" y1="84770" x2="13557" y2="92609"/>
                        <a14:foregroundMark x1="13557" y1="92609" x2="20134" y2="95297"/>
                        <a14:foregroundMark x1="74228" y1="96081" x2="82282" y2="91377"/>
                        <a14:foregroundMark x1="71275" y1="94961" x2="71275" y2="94961"/>
                        <a14:foregroundMark x1="21611" y1="99328" x2="12617" y2="95521"/>
                        <a14:foregroundMark x1="12617" y1="95521" x2="12617" y2="95521"/>
                        <a14:foregroundMark x1="9664" y1="32027" x2="13557" y2="24524"/>
                        <a14:foregroundMark x1="13557" y1="24524" x2="25235" y2="14782"/>
                        <a14:foregroundMark x1="88322" y1="6271" x2="4698" y2="7727"/>
                        <a14:foregroundMark x1="4698" y1="7727" x2="1611" y2="16797"/>
                        <a14:foregroundMark x1="1611" y1="16797" x2="2953" y2="42777"/>
                        <a14:foregroundMark x1="12752" y1="5375" x2="30604" y2="5263"/>
                        <a14:foregroundMark x1="75839" y1="3359" x2="71141" y2="3807"/>
                        <a14:foregroundMark x1="81342" y1="3919" x2="86174" y2="39418"/>
                        <a14:foregroundMark x1="96242" y1="21725" x2="90604" y2="26316"/>
                        <a14:foregroundMark x1="97718" y1="23852" x2="97718" y2="23852"/>
                        <a14:foregroundMark x1="98926" y1="23628" x2="96644" y2="24860"/>
                        <a14:foregroundMark x1="76268" y1="1734" x2="65235" y2="1232"/>
                        <a14:foregroundMark x1="80000" y1="1904" x2="76882" y2="1762"/>
                        <a14:foregroundMark x1="65235" y1="1232" x2="65235" y2="1232"/>
                        <a14:foregroundMark x1="34094" y1="58343" x2="30067" y2="58679"/>
                        <a14:foregroundMark x1="24698" y1="59015" x2="21208" y2="59239"/>
                        <a14:foregroundMark x1="70336" y1="59462" x2="61745" y2="59910"/>
                        <a14:foregroundMark x1="61745" y1="59910" x2="59597" y2="58791"/>
                        <a14:foregroundMark x1="73020" y1="59239" x2="70738" y2="59351"/>
                        <a14:foregroundMark x1="9396" y1="94289" x2="13826" y2="98208"/>
                        <a14:foregroundMark x1="8591" y1="93617" x2="10067" y2="94289"/>
                        <a14:foregroundMark x1="75023" y1="514" x2="74094" y2="560"/>
                        <a14:foregroundMark x1="79463" y1="672" x2="79009" y2="638"/>
                        <a14:foregroundMark x1="79597" y1="560" x2="79060" y2="448"/>
                        <a14:foregroundMark x1="79195" y1="336" x2="79195" y2="336"/>
                        <a14:foregroundMark x1="79463" y1="336" x2="78779" y2="336"/>
                        <a14:foregroundMark x1="78792" y1="336" x2="79463" y2="448"/>
                        <a14:foregroundMark x1="79329" y1="560" x2="79329" y2="672"/>
                        <a14:foregroundMark x1="79463" y1="672" x2="78792" y2="448"/>
                        <a14:backgroundMark x1="72617" y1="112" x2="73695" y2="56"/>
                        <a14:backgroundMark x1="77315" y1="0" x2="74631" y2="0"/>
                        <a14:backgroundMark x1="78523" y1="0" x2="77181" y2="0"/>
                        <a14:backgroundMark x1="79463" y1="224" x2="79463" y2="224"/>
                      </a14:backgroundRemoval>
                    </a14:imgEffect>
                  </a14:imgLayer>
                </a14:imgProps>
              </a:ext>
              <a:ext uri="{28A0092B-C50C-407E-A947-70E740481C1C}">
                <a14:useLocalDpi xmlns:a14="http://schemas.microsoft.com/office/drawing/2010/main" val="0"/>
              </a:ext>
            </a:extLst>
          </a:blip>
          <a:srcRect/>
          <a:stretch>
            <a:fillRect/>
          </a:stretch>
        </p:blipFill>
        <p:spPr bwMode="auto">
          <a:xfrm>
            <a:off x="10051452" y="2395824"/>
            <a:ext cx="1382007" cy="1656566"/>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0" name="Picture 2">
            <a:extLst>
              <a:ext uri="{FF2B5EF4-FFF2-40B4-BE49-F238E27FC236}">
                <a16:creationId xmlns:a16="http://schemas.microsoft.com/office/drawing/2014/main" id="{8F20A35C-1FD3-4B98-8EC3-5D6E1E8D92B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9329" y="2573717"/>
            <a:ext cx="999420" cy="1141839"/>
          </a:xfrm>
          <a:prstGeom prst="rect">
            <a:avLst/>
          </a:prstGeom>
          <a:noFill/>
          <a:extLst>
            <a:ext uri="{909E8E84-426E-40DD-AFC4-6F175D3DCCD1}">
              <a14:hiddenFill xmlns:a14="http://schemas.microsoft.com/office/drawing/2010/main">
                <a:solidFill>
                  <a:srgbClr val="FFFFFF"/>
                </a:solidFill>
              </a14:hiddenFill>
            </a:ext>
          </a:extLst>
        </p:spPr>
      </p:pic>
      <p:grpSp>
        <p:nvGrpSpPr>
          <p:cNvPr id="21" name="Gruppieren 20">
            <a:extLst>
              <a:ext uri="{FF2B5EF4-FFF2-40B4-BE49-F238E27FC236}">
                <a16:creationId xmlns:a16="http://schemas.microsoft.com/office/drawing/2014/main" id="{2FB6B359-DF98-4966-A3E7-AD6C7DBC9491}"/>
              </a:ext>
            </a:extLst>
          </p:cNvPr>
          <p:cNvGrpSpPr/>
          <p:nvPr/>
        </p:nvGrpSpPr>
        <p:grpSpPr>
          <a:xfrm>
            <a:off x="958846" y="4564297"/>
            <a:ext cx="5865811" cy="1938048"/>
            <a:chOff x="1077914" y="4728002"/>
            <a:chExt cx="5865811" cy="1938048"/>
          </a:xfrm>
        </p:grpSpPr>
        <p:sp>
          <p:nvSpPr>
            <p:cNvPr id="12" name="Textplatzhalter 4">
              <a:extLst>
                <a:ext uri="{FF2B5EF4-FFF2-40B4-BE49-F238E27FC236}">
                  <a16:creationId xmlns:a16="http://schemas.microsoft.com/office/drawing/2014/main" id="{B3388568-8A87-42AA-B05E-8FE7E225A770}"/>
                </a:ext>
              </a:extLst>
            </p:cNvPr>
            <p:cNvSpPr txBox="1">
              <a:spLocks/>
            </p:cNvSpPr>
            <p:nvPr/>
          </p:nvSpPr>
          <p:spPr>
            <a:xfrm>
              <a:off x="1077914" y="4728002"/>
              <a:ext cx="5865811" cy="1903235"/>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de-DE" sz="1600" b="1" dirty="0" err="1"/>
                <a:t>Kinetic</a:t>
              </a:r>
              <a:r>
                <a:rPr lang="de-DE" sz="1600" b="1" dirty="0"/>
                <a:t> Energy (Peak) </a:t>
              </a:r>
              <a:r>
                <a:rPr lang="de-DE" sz="1600" b="1" dirty="0" err="1"/>
                <a:t>determines</a:t>
              </a:r>
              <a:r>
                <a:rPr lang="de-DE" sz="1600" b="1" dirty="0"/>
                <a:t> </a:t>
              </a:r>
              <a:r>
                <a:rPr lang="de-DE" sz="1600" b="1" dirty="0" err="1"/>
                <a:t>the</a:t>
              </a:r>
              <a:r>
                <a:rPr lang="de-DE" sz="1600" b="1" dirty="0"/>
                <a:t> </a:t>
              </a:r>
              <a:r>
                <a:rPr lang="de-DE" sz="1600" b="1" dirty="0" err="1"/>
                <a:t>gripping</a:t>
              </a:r>
              <a:r>
                <a:rPr lang="de-DE" sz="1600" b="1" dirty="0"/>
                <a:t> </a:t>
              </a:r>
              <a:r>
                <a:rPr lang="de-DE" sz="1600" b="1" dirty="0" err="1"/>
                <a:t>force</a:t>
              </a:r>
              <a:endParaRPr lang="de-DE" sz="1600" b="1" dirty="0"/>
            </a:p>
            <a:p>
              <a:pPr marL="457200" lvl="1" indent="0">
                <a:buNone/>
              </a:pPr>
              <a:r>
                <a:rPr lang="en-US" sz="1600" dirty="0"/>
                <a:t>Self-locking</a:t>
              </a:r>
            </a:p>
            <a:p>
              <a:pPr marL="457200" lvl="1" indent="0">
                <a:buNone/>
              </a:pPr>
              <a:r>
                <a:rPr lang="en-US" sz="1600" dirty="0"/>
                <a:t>Inherent gripping force maintenance</a:t>
              </a:r>
            </a:p>
            <a:p>
              <a:pPr marL="457200" lvl="1" indent="0">
                <a:buNone/>
              </a:pPr>
              <a:r>
                <a:rPr lang="en-US" sz="1600" dirty="0"/>
                <a:t>Compact Design with low mass</a:t>
              </a:r>
            </a:p>
            <a:p>
              <a:pPr marL="457200" lvl="1" indent="0">
                <a:buNone/>
              </a:pPr>
              <a:r>
                <a:rPr lang="en-US" sz="1600" dirty="0"/>
                <a:t>Low efficiency over finger length</a:t>
              </a:r>
            </a:p>
            <a:p>
              <a:pPr marL="457200" lvl="1" indent="0">
                <a:buNone/>
              </a:pPr>
              <a:r>
                <a:rPr lang="en-US" sz="1600" dirty="0"/>
                <a:t>Gripping force depending on impact speed</a:t>
              </a:r>
            </a:p>
            <a:p>
              <a:pPr marL="457200" lvl="1" indent="0">
                <a:buNone/>
              </a:pPr>
              <a:r>
                <a:rPr lang="en-US" sz="1600" dirty="0"/>
                <a:t>Starting distance necessary</a:t>
              </a:r>
            </a:p>
          </p:txBody>
        </p:sp>
        <p:pic>
          <p:nvPicPr>
            <p:cNvPr id="14" name="Grafik 13" descr="Häkchen mit einfarbiger Füllung">
              <a:extLst>
                <a:ext uri="{FF2B5EF4-FFF2-40B4-BE49-F238E27FC236}">
                  <a16:creationId xmlns:a16="http://schemas.microsoft.com/office/drawing/2014/main" id="{48C3F3C4-344A-43B0-8F49-253FB55F8C5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254778" y="5022224"/>
              <a:ext cx="232124" cy="232124"/>
            </a:xfrm>
            <a:prstGeom prst="rect">
              <a:avLst/>
            </a:prstGeom>
          </p:spPr>
        </p:pic>
        <p:pic>
          <p:nvPicPr>
            <p:cNvPr id="15" name="Grafik 14" descr="Häkchen mit einfarbiger Füllung">
              <a:extLst>
                <a:ext uri="{FF2B5EF4-FFF2-40B4-BE49-F238E27FC236}">
                  <a16:creationId xmlns:a16="http://schemas.microsoft.com/office/drawing/2014/main" id="{A770FEF4-B0A0-412A-AF8A-23CC3930FFB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257193" y="5293658"/>
              <a:ext cx="232124" cy="232124"/>
            </a:xfrm>
            <a:prstGeom prst="rect">
              <a:avLst/>
            </a:prstGeom>
          </p:spPr>
        </p:pic>
        <p:pic>
          <p:nvPicPr>
            <p:cNvPr id="16" name="Grafik 15" descr="Häkchen mit einfarbiger Füllung">
              <a:extLst>
                <a:ext uri="{FF2B5EF4-FFF2-40B4-BE49-F238E27FC236}">
                  <a16:creationId xmlns:a16="http://schemas.microsoft.com/office/drawing/2014/main" id="{2843117C-29A3-46F7-A8F0-C6809B99265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254778" y="5565348"/>
              <a:ext cx="232124" cy="232124"/>
            </a:xfrm>
            <a:prstGeom prst="rect">
              <a:avLst/>
            </a:prstGeom>
          </p:spPr>
        </p:pic>
        <p:pic>
          <p:nvPicPr>
            <p:cNvPr id="18" name="Grafik 17" descr="Schließen mit einfarbiger Füllung">
              <a:extLst>
                <a:ext uri="{FF2B5EF4-FFF2-40B4-BE49-F238E27FC236}">
                  <a16:creationId xmlns:a16="http://schemas.microsoft.com/office/drawing/2014/main" id="{B5D4EB8F-8948-46AD-9CA5-8D76EDF20497}"/>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253538" y="5875108"/>
              <a:ext cx="233364" cy="233364"/>
            </a:xfrm>
            <a:prstGeom prst="rect">
              <a:avLst/>
            </a:prstGeom>
          </p:spPr>
        </p:pic>
        <p:pic>
          <p:nvPicPr>
            <p:cNvPr id="19" name="Grafik 18" descr="Schließen mit einfarbiger Füllung">
              <a:extLst>
                <a:ext uri="{FF2B5EF4-FFF2-40B4-BE49-F238E27FC236}">
                  <a16:creationId xmlns:a16="http://schemas.microsoft.com/office/drawing/2014/main" id="{A2C14BEC-7FC4-40F0-A435-EC2EDC05C5D5}"/>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253538" y="6150731"/>
              <a:ext cx="233364" cy="233364"/>
            </a:xfrm>
            <a:prstGeom prst="rect">
              <a:avLst/>
            </a:prstGeom>
          </p:spPr>
        </p:pic>
        <p:pic>
          <p:nvPicPr>
            <p:cNvPr id="20" name="Grafik 19" descr="Schließen mit einfarbiger Füllung">
              <a:extLst>
                <a:ext uri="{FF2B5EF4-FFF2-40B4-BE49-F238E27FC236}">
                  <a16:creationId xmlns:a16="http://schemas.microsoft.com/office/drawing/2014/main" id="{672F2407-B811-4139-BE32-241F7D6741EC}"/>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253538" y="6432686"/>
              <a:ext cx="233364" cy="233364"/>
            </a:xfrm>
            <a:prstGeom prst="rect">
              <a:avLst/>
            </a:prstGeom>
          </p:spPr>
        </p:pic>
      </p:grpSp>
      <p:grpSp>
        <p:nvGrpSpPr>
          <p:cNvPr id="22" name="Gruppieren 21">
            <a:extLst>
              <a:ext uri="{FF2B5EF4-FFF2-40B4-BE49-F238E27FC236}">
                <a16:creationId xmlns:a16="http://schemas.microsoft.com/office/drawing/2014/main" id="{94249C84-F7CF-41E4-87F2-740AC81DA27C}"/>
              </a:ext>
            </a:extLst>
          </p:cNvPr>
          <p:cNvGrpSpPr/>
          <p:nvPr/>
        </p:nvGrpSpPr>
        <p:grpSpPr>
          <a:xfrm>
            <a:off x="6649033" y="4564297"/>
            <a:ext cx="5865811" cy="1938048"/>
            <a:chOff x="1077914" y="4728002"/>
            <a:chExt cx="5865811" cy="1938048"/>
          </a:xfrm>
        </p:grpSpPr>
        <p:sp>
          <p:nvSpPr>
            <p:cNvPr id="23" name="Textplatzhalter 4">
              <a:extLst>
                <a:ext uri="{FF2B5EF4-FFF2-40B4-BE49-F238E27FC236}">
                  <a16:creationId xmlns:a16="http://schemas.microsoft.com/office/drawing/2014/main" id="{17AF45B2-279E-46B8-A13A-89AA28EFA1CB}"/>
                </a:ext>
              </a:extLst>
            </p:cNvPr>
            <p:cNvSpPr txBox="1">
              <a:spLocks/>
            </p:cNvSpPr>
            <p:nvPr/>
          </p:nvSpPr>
          <p:spPr>
            <a:xfrm>
              <a:off x="1077914" y="4728002"/>
              <a:ext cx="5865811" cy="1903235"/>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de-DE" sz="1600" b="1" dirty="0"/>
                <a:t>Motor </a:t>
              </a:r>
              <a:r>
                <a:rPr lang="de-DE" sz="1600" b="1" dirty="0" err="1"/>
                <a:t>torque</a:t>
              </a:r>
              <a:r>
                <a:rPr lang="de-DE" sz="1600" b="1" dirty="0"/>
                <a:t> </a:t>
              </a:r>
              <a:r>
                <a:rPr lang="de-DE" sz="1600" b="1" dirty="0" err="1"/>
                <a:t>determines</a:t>
              </a:r>
              <a:r>
                <a:rPr lang="de-DE" sz="1600" b="1" dirty="0"/>
                <a:t> </a:t>
              </a:r>
              <a:r>
                <a:rPr lang="de-DE" sz="1600" b="1" dirty="0" err="1"/>
                <a:t>the</a:t>
              </a:r>
              <a:r>
                <a:rPr lang="de-DE" sz="1600" b="1" dirty="0"/>
                <a:t> </a:t>
              </a:r>
              <a:r>
                <a:rPr lang="de-DE" sz="1600" b="1" dirty="0" err="1"/>
                <a:t>gripping</a:t>
              </a:r>
              <a:r>
                <a:rPr lang="de-DE" sz="1600" b="1" dirty="0"/>
                <a:t> </a:t>
              </a:r>
              <a:r>
                <a:rPr lang="de-DE" sz="1600" b="1" dirty="0" err="1"/>
                <a:t>force</a:t>
              </a:r>
              <a:endParaRPr lang="de-DE" sz="1600" b="1" dirty="0"/>
            </a:p>
            <a:p>
              <a:pPr marL="457200" lvl="1" indent="0">
                <a:buNone/>
              </a:pPr>
              <a:r>
                <a:rPr lang="en-US" sz="1600" dirty="0"/>
                <a:t>Highest efficiency over finger length</a:t>
              </a:r>
            </a:p>
            <a:p>
              <a:pPr marL="457200" lvl="1" indent="0">
                <a:buNone/>
              </a:pPr>
              <a:r>
                <a:rPr lang="en-US" sz="1600" dirty="0"/>
                <a:t>No starting distance</a:t>
              </a:r>
            </a:p>
            <a:p>
              <a:pPr marL="457200" lvl="1" indent="0">
                <a:buNone/>
              </a:pPr>
              <a:r>
                <a:rPr lang="en-US" sz="1600" dirty="0"/>
                <a:t>Permanent gripping force</a:t>
              </a:r>
            </a:p>
            <a:p>
              <a:pPr marL="457200" lvl="1" indent="0">
                <a:buNone/>
              </a:pPr>
              <a:r>
                <a:rPr lang="en-US" sz="1600" dirty="0"/>
                <a:t>No gripping force maintenance</a:t>
              </a:r>
            </a:p>
            <a:p>
              <a:pPr marL="457200" lvl="1" indent="0">
                <a:buNone/>
              </a:pPr>
              <a:r>
                <a:rPr lang="en-US" sz="1600" dirty="0"/>
                <a:t>Larger installation space and higher mass</a:t>
              </a:r>
            </a:p>
            <a:p>
              <a:pPr marL="457200" lvl="1" indent="0">
                <a:buNone/>
              </a:pPr>
              <a:r>
                <a:rPr lang="en-US" sz="1600" dirty="0"/>
                <a:t>Slightly higher costs</a:t>
              </a:r>
            </a:p>
          </p:txBody>
        </p:sp>
        <p:pic>
          <p:nvPicPr>
            <p:cNvPr id="24" name="Grafik 23" descr="Häkchen mit einfarbiger Füllung">
              <a:extLst>
                <a:ext uri="{FF2B5EF4-FFF2-40B4-BE49-F238E27FC236}">
                  <a16:creationId xmlns:a16="http://schemas.microsoft.com/office/drawing/2014/main" id="{B73B3852-1B07-4CB0-A528-81DC8577B298}"/>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254778" y="5022224"/>
              <a:ext cx="232124" cy="232124"/>
            </a:xfrm>
            <a:prstGeom prst="rect">
              <a:avLst/>
            </a:prstGeom>
          </p:spPr>
        </p:pic>
        <p:pic>
          <p:nvPicPr>
            <p:cNvPr id="25" name="Grafik 24" descr="Häkchen mit einfarbiger Füllung">
              <a:extLst>
                <a:ext uri="{FF2B5EF4-FFF2-40B4-BE49-F238E27FC236}">
                  <a16:creationId xmlns:a16="http://schemas.microsoft.com/office/drawing/2014/main" id="{8274BCB1-8F8F-4680-AE57-D5DA55014FB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257193" y="5293658"/>
              <a:ext cx="232124" cy="232124"/>
            </a:xfrm>
            <a:prstGeom prst="rect">
              <a:avLst/>
            </a:prstGeom>
          </p:spPr>
        </p:pic>
        <p:pic>
          <p:nvPicPr>
            <p:cNvPr id="26" name="Grafik 25" descr="Häkchen mit einfarbiger Füllung">
              <a:extLst>
                <a:ext uri="{FF2B5EF4-FFF2-40B4-BE49-F238E27FC236}">
                  <a16:creationId xmlns:a16="http://schemas.microsoft.com/office/drawing/2014/main" id="{5F1CF864-88AF-4CF9-AA2D-5774CC6A6D4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254778" y="5565348"/>
              <a:ext cx="232124" cy="232124"/>
            </a:xfrm>
            <a:prstGeom prst="rect">
              <a:avLst/>
            </a:prstGeom>
          </p:spPr>
        </p:pic>
        <p:pic>
          <p:nvPicPr>
            <p:cNvPr id="27" name="Grafik 26" descr="Schließen mit einfarbiger Füllung">
              <a:extLst>
                <a:ext uri="{FF2B5EF4-FFF2-40B4-BE49-F238E27FC236}">
                  <a16:creationId xmlns:a16="http://schemas.microsoft.com/office/drawing/2014/main" id="{E0F00910-033B-4172-A33D-1BF765DD0E51}"/>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253538" y="5875108"/>
              <a:ext cx="233364" cy="233364"/>
            </a:xfrm>
            <a:prstGeom prst="rect">
              <a:avLst/>
            </a:prstGeom>
          </p:spPr>
        </p:pic>
        <p:pic>
          <p:nvPicPr>
            <p:cNvPr id="28" name="Grafik 27" descr="Schließen mit einfarbiger Füllung">
              <a:extLst>
                <a:ext uri="{FF2B5EF4-FFF2-40B4-BE49-F238E27FC236}">
                  <a16:creationId xmlns:a16="http://schemas.microsoft.com/office/drawing/2014/main" id="{4CC6A28F-144F-46E8-AA24-A4ACC8E7CED1}"/>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253538" y="6150731"/>
              <a:ext cx="233364" cy="233364"/>
            </a:xfrm>
            <a:prstGeom prst="rect">
              <a:avLst/>
            </a:prstGeom>
          </p:spPr>
        </p:pic>
        <p:pic>
          <p:nvPicPr>
            <p:cNvPr id="29" name="Grafik 28" descr="Schließen mit einfarbiger Füllung">
              <a:extLst>
                <a:ext uri="{FF2B5EF4-FFF2-40B4-BE49-F238E27FC236}">
                  <a16:creationId xmlns:a16="http://schemas.microsoft.com/office/drawing/2014/main" id="{0A9E70F2-B342-448D-AD3A-E4AED748C736}"/>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253538" y="6432686"/>
              <a:ext cx="233364" cy="233364"/>
            </a:xfrm>
            <a:prstGeom prst="rect">
              <a:avLst/>
            </a:prstGeom>
          </p:spPr>
        </p:pic>
      </p:grpSp>
      <p:sp>
        <p:nvSpPr>
          <p:cNvPr id="31" name="Textfeld 30">
            <a:extLst>
              <a:ext uri="{FF2B5EF4-FFF2-40B4-BE49-F238E27FC236}">
                <a16:creationId xmlns:a16="http://schemas.microsoft.com/office/drawing/2014/main" id="{52788494-FF7A-4927-802C-BB1F22515040}"/>
              </a:ext>
            </a:extLst>
          </p:cNvPr>
          <p:cNvSpPr txBox="1"/>
          <p:nvPr/>
        </p:nvSpPr>
        <p:spPr>
          <a:xfrm>
            <a:off x="7280565" y="1810089"/>
            <a:ext cx="1891380" cy="338554"/>
          </a:xfrm>
          <a:prstGeom prst="rect">
            <a:avLst/>
          </a:prstGeom>
          <a:noFill/>
        </p:spPr>
        <p:txBody>
          <a:bodyPr wrap="square">
            <a:spAutoFit/>
          </a:bodyPr>
          <a:lstStyle/>
          <a:p>
            <a:r>
              <a:rPr lang="de-DE" sz="1600" b="1" dirty="0" err="1">
                <a:solidFill>
                  <a:schemeClr val="tx2"/>
                </a:solidFill>
                <a:latin typeface="Fago Pro" panose="02000506040000020004" pitchFamily="50" charset="0"/>
              </a:rPr>
              <a:t>Helical</a:t>
            </a:r>
            <a:r>
              <a:rPr lang="de-DE" sz="1600" b="1" dirty="0">
                <a:solidFill>
                  <a:schemeClr val="tx2"/>
                </a:solidFill>
                <a:latin typeface="Fago Pro" panose="02000506040000020004" pitchFamily="50" charset="0"/>
              </a:rPr>
              <a:t> </a:t>
            </a:r>
            <a:r>
              <a:rPr lang="de-DE" sz="1600" b="1" dirty="0" err="1">
                <a:solidFill>
                  <a:schemeClr val="tx2"/>
                </a:solidFill>
                <a:latin typeface="Fago Pro" panose="02000506040000020004" pitchFamily="50" charset="0"/>
              </a:rPr>
              <a:t>gear</a:t>
            </a:r>
            <a:r>
              <a:rPr lang="de-DE" sz="1600" b="1" dirty="0">
                <a:solidFill>
                  <a:schemeClr val="tx2"/>
                </a:solidFill>
                <a:latin typeface="Fago Pro" panose="02000506040000020004" pitchFamily="50" charset="0"/>
              </a:rPr>
              <a:t> </a:t>
            </a:r>
            <a:r>
              <a:rPr lang="de-DE" sz="1600" b="1" dirty="0" err="1">
                <a:solidFill>
                  <a:schemeClr val="tx2"/>
                </a:solidFill>
                <a:latin typeface="Fago Pro" panose="02000506040000020004" pitchFamily="50" charset="0"/>
              </a:rPr>
              <a:t>unit</a:t>
            </a:r>
            <a:endParaRPr lang="de-DE" sz="1600" b="1" dirty="0">
              <a:solidFill>
                <a:schemeClr val="tx2"/>
              </a:solidFill>
              <a:latin typeface="Fago Pro" panose="02000506040000020004" pitchFamily="50" charset="0"/>
            </a:endParaRPr>
          </a:p>
        </p:txBody>
      </p:sp>
      <p:sp>
        <p:nvSpPr>
          <p:cNvPr id="32" name="Textfeld 31">
            <a:extLst>
              <a:ext uri="{FF2B5EF4-FFF2-40B4-BE49-F238E27FC236}">
                <a16:creationId xmlns:a16="http://schemas.microsoft.com/office/drawing/2014/main" id="{C5ED1BED-A5E1-4D8F-B32F-48195139E907}"/>
              </a:ext>
            </a:extLst>
          </p:cNvPr>
          <p:cNvSpPr txBox="1"/>
          <p:nvPr/>
        </p:nvSpPr>
        <p:spPr>
          <a:xfrm>
            <a:off x="2927924" y="1782012"/>
            <a:ext cx="1679120" cy="338554"/>
          </a:xfrm>
          <a:prstGeom prst="rect">
            <a:avLst/>
          </a:prstGeom>
          <a:noFill/>
        </p:spPr>
        <p:txBody>
          <a:bodyPr wrap="square">
            <a:spAutoFit/>
          </a:bodyPr>
          <a:lstStyle/>
          <a:p>
            <a:r>
              <a:rPr lang="de-DE" sz="1600" b="1" dirty="0">
                <a:solidFill>
                  <a:schemeClr val="tx2"/>
                </a:solidFill>
                <a:latin typeface="Fago Pro" panose="02000506040000020004" pitchFamily="50" charset="0"/>
              </a:rPr>
              <a:t>Worm </a:t>
            </a:r>
            <a:r>
              <a:rPr lang="de-DE" sz="1600" b="1" dirty="0" err="1">
                <a:solidFill>
                  <a:schemeClr val="tx2"/>
                </a:solidFill>
                <a:latin typeface="Fago Pro" panose="02000506040000020004" pitchFamily="50" charset="0"/>
              </a:rPr>
              <a:t>gear</a:t>
            </a:r>
            <a:endParaRPr lang="de-DE" sz="1600" b="1" dirty="0">
              <a:solidFill>
                <a:schemeClr val="tx2"/>
              </a:solidFill>
              <a:latin typeface="Fago Pro" panose="02000506040000020004" pitchFamily="50" charset="0"/>
            </a:endParaRPr>
          </a:p>
        </p:txBody>
      </p:sp>
      <p:pic>
        <p:nvPicPr>
          <p:cNvPr id="36" name="Grafik 35">
            <a:extLst>
              <a:ext uri="{FF2B5EF4-FFF2-40B4-BE49-F238E27FC236}">
                <a16:creationId xmlns:a16="http://schemas.microsoft.com/office/drawing/2014/main" id="{CC0E505F-1510-4032-9474-B6B537B47FAF}"/>
              </a:ext>
            </a:extLst>
          </p:cNvPr>
          <p:cNvPicPr>
            <a:picLocks noChangeAspect="1"/>
          </p:cNvPicPr>
          <p:nvPr/>
        </p:nvPicPr>
        <p:blipFill>
          <a:blip r:embed="rId9"/>
          <a:stretch>
            <a:fillRect/>
          </a:stretch>
        </p:blipFill>
        <p:spPr>
          <a:xfrm>
            <a:off x="6938826" y="2233086"/>
            <a:ext cx="2404144" cy="1706262"/>
          </a:xfrm>
          <a:prstGeom prst="rect">
            <a:avLst/>
          </a:prstGeom>
        </p:spPr>
      </p:pic>
      <p:pic>
        <p:nvPicPr>
          <p:cNvPr id="37" name="Grafik 36">
            <a:extLst>
              <a:ext uri="{FF2B5EF4-FFF2-40B4-BE49-F238E27FC236}">
                <a16:creationId xmlns:a16="http://schemas.microsoft.com/office/drawing/2014/main" id="{39CEB3DA-C02D-4DCB-9164-D0B5ADAEF172}"/>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flipH="1">
            <a:off x="10437028" y="2516607"/>
            <a:ext cx="610854" cy="628029"/>
          </a:xfrm>
          <a:prstGeom prst="rect">
            <a:avLst/>
          </a:prstGeom>
        </p:spPr>
      </p:pic>
      <p:pic>
        <p:nvPicPr>
          <p:cNvPr id="38" name="Grafik 37">
            <a:extLst>
              <a:ext uri="{FF2B5EF4-FFF2-40B4-BE49-F238E27FC236}">
                <a16:creationId xmlns:a16="http://schemas.microsoft.com/office/drawing/2014/main" id="{331391F7-035F-49D0-8B0B-22CFA1C96EE9}"/>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flipH="1">
            <a:off x="933612" y="3137123"/>
            <a:ext cx="610854" cy="628029"/>
          </a:xfrm>
          <a:prstGeom prst="rect">
            <a:avLst/>
          </a:prstGeom>
        </p:spPr>
      </p:pic>
      <p:pic>
        <p:nvPicPr>
          <p:cNvPr id="40" name="Grafik 39">
            <a:extLst>
              <a:ext uri="{FF2B5EF4-FFF2-40B4-BE49-F238E27FC236}">
                <a16:creationId xmlns:a16="http://schemas.microsoft.com/office/drawing/2014/main" id="{6D75F7D3-F0C9-4D85-A8A3-8193BB458F03}"/>
              </a:ext>
            </a:extLst>
          </p:cNvPr>
          <p:cNvPicPr>
            <a:picLocks noChangeAspect="1"/>
          </p:cNvPicPr>
          <p:nvPr/>
        </p:nvPicPr>
        <p:blipFill>
          <a:blip r:embed="rId11"/>
          <a:stretch>
            <a:fillRect/>
          </a:stretch>
        </p:blipFill>
        <p:spPr>
          <a:xfrm>
            <a:off x="2356998" y="2205137"/>
            <a:ext cx="2599960" cy="2049704"/>
          </a:xfrm>
          <a:prstGeom prst="rect">
            <a:avLst/>
          </a:prstGeom>
        </p:spPr>
      </p:pic>
    </p:spTree>
    <p:extLst>
      <p:ext uri="{BB962C8B-B14F-4D97-AF65-F5344CB8AC3E}">
        <p14:creationId xmlns:p14="http://schemas.microsoft.com/office/powerpoint/2010/main" val="338760164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3C5DD83-31B7-45A3-8FC8-686D68669429}"/>
              </a:ext>
            </a:extLst>
          </p:cNvPr>
          <p:cNvSpPr>
            <a:spLocks noGrp="1"/>
          </p:cNvSpPr>
          <p:nvPr>
            <p:ph type="title"/>
          </p:nvPr>
        </p:nvSpPr>
        <p:spPr/>
        <p:txBody>
          <a:bodyPr/>
          <a:lstStyle/>
          <a:p>
            <a:r>
              <a:rPr lang="de-DE" dirty="0" err="1"/>
              <a:t>Competitive</a:t>
            </a:r>
            <a:r>
              <a:rPr lang="de-DE" dirty="0"/>
              <a:t> Environment</a:t>
            </a:r>
            <a:endParaRPr lang="en-US" dirty="0"/>
          </a:p>
        </p:txBody>
      </p:sp>
      <p:sp>
        <p:nvSpPr>
          <p:cNvPr id="3" name="Foliennummernplatzhalter 2">
            <a:extLst>
              <a:ext uri="{FF2B5EF4-FFF2-40B4-BE49-F238E27FC236}">
                <a16:creationId xmlns:a16="http://schemas.microsoft.com/office/drawing/2014/main" id="{DD7F679C-F78B-4FBE-94ED-103C14DFBA84}"/>
              </a:ext>
            </a:extLst>
          </p:cNvPr>
          <p:cNvSpPr>
            <a:spLocks noGrp="1"/>
          </p:cNvSpPr>
          <p:nvPr>
            <p:ph type="sldNum" sz="quarter" idx="10"/>
          </p:nvPr>
        </p:nvSpPr>
        <p:spPr/>
        <p:txBody>
          <a:bodyPr/>
          <a:lstStyle/>
          <a:p>
            <a:fld id="{73F7D4EC-FAF2-48D2-B8E5-457915FC50F3}" type="slidenum">
              <a:rPr lang="de-DE" smtClean="0"/>
              <a:pPr/>
              <a:t>47</a:t>
            </a:fld>
            <a:endParaRPr lang="de-DE" dirty="0"/>
          </a:p>
        </p:txBody>
      </p:sp>
      <p:sp>
        <p:nvSpPr>
          <p:cNvPr id="4" name="Textplatzhalter 3">
            <a:extLst>
              <a:ext uri="{FF2B5EF4-FFF2-40B4-BE49-F238E27FC236}">
                <a16:creationId xmlns:a16="http://schemas.microsoft.com/office/drawing/2014/main" id="{10BA97E7-0294-4BE2-994E-91BD417DF5C2}"/>
              </a:ext>
            </a:extLst>
          </p:cNvPr>
          <p:cNvSpPr>
            <a:spLocks noGrp="1"/>
          </p:cNvSpPr>
          <p:nvPr>
            <p:ph type="body" sz="quarter" idx="11"/>
          </p:nvPr>
        </p:nvSpPr>
        <p:spPr/>
        <p:txBody>
          <a:bodyPr/>
          <a:lstStyle/>
          <a:p>
            <a:r>
              <a:rPr lang="de-DE" dirty="0" err="1"/>
              <a:t>Product</a:t>
            </a:r>
            <a:r>
              <a:rPr lang="de-DE" dirty="0"/>
              <a:t> Training EGU &amp; EGK</a:t>
            </a:r>
            <a:endParaRPr lang="en-US" dirty="0"/>
          </a:p>
          <a:p>
            <a:endParaRPr lang="en-US" dirty="0"/>
          </a:p>
          <a:p>
            <a:endParaRPr lang="en-US" dirty="0"/>
          </a:p>
        </p:txBody>
      </p:sp>
      <p:sp>
        <p:nvSpPr>
          <p:cNvPr id="5" name="Textplatzhalter 4">
            <a:extLst>
              <a:ext uri="{FF2B5EF4-FFF2-40B4-BE49-F238E27FC236}">
                <a16:creationId xmlns:a16="http://schemas.microsoft.com/office/drawing/2014/main" id="{0D736E8F-3D4E-46AD-B1BC-392E0493D267}"/>
              </a:ext>
            </a:extLst>
          </p:cNvPr>
          <p:cNvSpPr>
            <a:spLocks noGrp="1"/>
          </p:cNvSpPr>
          <p:nvPr>
            <p:ph type="body" sz="quarter" idx="12"/>
          </p:nvPr>
        </p:nvSpPr>
        <p:spPr>
          <a:xfrm>
            <a:off x="658814" y="1348966"/>
            <a:ext cx="4332348" cy="365125"/>
          </a:xfrm>
        </p:spPr>
        <p:txBody>
          <a:bodyPr/>
          <a:lstStyle/>
          <a:p>
            <a:pPr marL="0" indent="0">
              <a:buNone/>
            </a:pPr>
            <a:r>
              <a:rPr lang="de-DE" b="1" dirty="0"/>
              <a:t>Drive </a:t>
            </a:r>
            <a:r>
              <a:rPr lang="de-DE" b="1" dirty="0" err="1"/>
              <a:t>train</a:t>
            </a:r>
            <a:r>
              <a:rPr lang="de-DE" b="1" dirty="0"/>
              <a:t> EGU &amp; EGK vs. ZIMMER</a:t>
            </a:r>
            <a:endParaRPr lang="en-US" b="1" dirty="0"/>
          </a:p>
        </p:txBody>
      </p:sp>
      <p:sp>
        <p:nvSpPr>
          <p:cNvPr id="30" name="Textplatzhalter 4">
            <a:extLst>
              <a:ext uri="{FF2B5EF4-FFF2-40B4-BE49-F238E27FC236}">
                <a16:creationId xmlns:a16="http://schemas.microsoft.com/office/drawing/2014/main" id="{D8ACB3FB-093A-41E5-BF25-16A827E18369}"/>
              </a:ext>
            </a:extLst>
          </p:cNvPr>
          <p:cNvSpPr txBox="1">
            <a:spLocks/>
          </p:cNvSpPr>
          <p:nvPr/>
        </p:nvSpPr>
        <p:spPr>
          <a:xfrm>
            <a:off x="982208" y="2676965"/>
            <a:ext cx="2893942" cy="568886"/>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de-DE" sz="1600" b="1" dirty="0"/>
              <a:t>Scenario: </a:t>
            </a:r>
            <a:r>
              <a:rPr lang="de-DE" sz="1600" dirty="0" err="1"/>
              <a:t>Asychronous</a:t>
            </a:r>
            <a:r>
              <a:rPr lang="de-DE" sz="1600" dirty="0"/>
              <a:t> </a:t>
            </a:r>
            <a:r>
              <a:rPr lang="de-DE" sz="1600" dirty="0" err="1"/>
              <a:t>contact</a:t>
            </a:r>
            <a:r>
              <a:rPr lang="de-DE" sz="1600" dirty="0"/>
              <a:t> </a:t>
            </a:r>
            <a:r>
              <a:rPr lang="de-DE" sz="1600" dirty="0" err="1"/>
              <a:t>of</a:t>
            </a:r>
            <a:r>
              <a:rPr lang="de-DE" sz="1600" dirty="0"/>
              <a:t> </a:t>
            </a:r>
            <a:r>
              <a:rPr lang="de-DE" sz="1600" dirty="0" err="1"/>
              <a:t>the</a:t>
            </a:r>
            <a:r>
              <a:rPr lang="de-DE" sz="1600" dirty="0"/>
              <a:t> </a:t>
            </a:r>
            <a:r>
              <a:rPr lang="de-DE" sz="1600" dirty="0" err="1"/>
              <a:t>jaws</a:t>
            </a:r>
            <a:r>
              <a:rPr lang="de-DE" sz="1600" dirty="0"/>
              <a:t> </a:t>
            </a:r>
            <a:r>
              <a:rPr lang="de-DE" sz="1600" dirty="0" err="1"/>
              <a:t>to</a:t>
            </a:r>
            <a:r>
              <a:rPr lang="de-DE" sz="1600" dirty="0"/>
              <a:t> </a:t>
            </a:r>
            <a:r>
              <a:rPr lang="de-DE" sz="1600" dirty="0" err="1"/>
              <a:t>the</a:t>
            </a:r>
            <a:r>
              <a:rPr lang="de-DE" sz="1600" dirty="0"/>
              <a:t> </a:t>
            </a:r>
            <a:r>
              <a:rPr lang="de-DE" sz="1600" dirty="0" err="1"/>
              <a:t>workpiece</a:t>
            </a:r>
            <a:endParaRPr lang="en-US" sz="1600" dirty="0"/>
          </a:p>
        </p:txBody>
      </p:sp>
      <p:grpSp>
        <p:nvGrpSpPr>
          <p:cNvPr id="11" name="Gruppieren 10">
            <a:extLst>
              <a:ext uri="{FF2B5EF4-FFF2-40B4-BE49-F238E27FC236}">
                <a16:creationId xmlns:a16="http://schemas.microsoft.com/office/drawing/2014/main" id="{2589305F-DC76-4255-82A2-61BD7A48F10A}"/>
              </a:ext>
            </a:extLst>
          </p:cNvPr>
          <p:cNvGrpSpPr/>
          <p:nvPr/>
        </p:nvGrpSpPr>
        <p:grpSpPr>
          <a:xfrm>
            <a:off x="4272384" y="2244871"/>
            <a:ext cx="1690176" cy="1318736"/>
            <a:chOff x="4253307" y="2481456"/>
            <a:chExt cx="1690176" cy="1318736"/>
          </a:xfrm>
        </p:grpSpPr>
        <p:sp>
          <p:nvSpPr>
            <p:cNvPr id="6" name="Rechteck 5">
              <a:extLst>
                <a:ext uri="{FF2B5EF4-FFF2-40B4-BE49-F238E27FC236}">
                  <a16:creationId xmlns:a16="http://schemas.microsoft.com/office/drawing/2014/main" id="{61BE639D-2B16-495D-90E7-08B50059AE22}"/>
                </a:ext>
              </a:extLst>
            </p:cNvPr>
            <p:cNvSpPr/>
            <p:nvPr/>
          </p:nvSpPr>
          <p:spPr>
            <a:xfrm>
              <a:off x="4908534" y="2495311"/>
              <a:ext cx="697691" cy="628029"/>
            </a:xfrm>
            <a:prstGeom prst="rect">
              <a:avLst/>
            </a:prstGeom>
            <a:solidFill>
              <a:srgbClr val="BCC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WP</a:t>
              </a:r>
              <a:endParaRPr lang="en-US" dirty="0"/>
            </a:p>
          </p:txBody>
        </p:sp>
        <p:sp>
          <p:nvSpPr>
            <p:cNvPr id="7" name="Rechteck 6">
              <a:extLst>
                <a:ext uri="{FF2B5EF4-FFF2-40B4-BE49-F238E27FC236}">
                  <a16:creationId xmlns:a16="http://schemas.microsoft.com/office/drawing/2014/main" id="{93C56BC9-0DBD-4460-BCA1-25ACB63A85E1}"/>
                </a:ext>
              </a:extLst>
            </p:cNvPr>
            <p:cNvSpPr/>
            <p:nvPr/>
          </p:nvSpPr>
          <p:spPr>
            <a:xfrm>
              <a:off x="4253307" y="3332106"/>
              <a:ext cx="1690176" cy="468086"/>
            </a:xfrm>
            <a:prstGeom prst="rect">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err="1"/>
                <a:t>Gripper</a:t>
              </a:r>
              <a:endParaRPr lang="en-US" dirty="0"/>
            </a:p>
          </p:txBody>
        </p:sp>
        <p:sp>
          <p:nvSpPr>
            <p:cNvPr id="9" name="Rechteck 8">
              <a:extLst>
                <a:ext uri="{FF2B5EF4-FFF2-40B4-BE49-F238E27FC236}">
                  <a16:creationId xmlns:a16="http://schemas.microsoft.com/office/drawing/2014/main" id="{44B6B994-9D7E-4943-8E76-B7677B42F217}"/>
                </a:ext>
              </a:extLst>
            </p:cNvPr>
            <p:cNvSpPr/>
            <p:nvPr/>
          </p:nvSpPr>
          <p:spPr>
            <a:xfrm>
              <a:off x="4368411" y="2481456"/>
              <a:ext cx="194283" cy="850331"/>
            </a:xfrm>
            <a:prstGeom prst="rect">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hteck 33">
              <a:extLst>
                <a:ext uri="{FF2B5EF4-FFF2-40B4-BE49-F238E27FC236}">
                  <a16:creationId xmlns:a16="http://schemas.microsoft.com/office/drawing/2014/main" id="{4FBF3C24-2640-4EFA-B99E-7A10291A77A0}"/>
                </a:ext>
              </a:extLst>
            </p:cNvPr>
            <p:cNvSpPr/>
            <p:nvPr/>
          </p:nvSpPr>
          <p:spPr>
            <a:xfrm>
              <a:off x="5639097" y="2495312"/>
              <a:ext cx="194283" cy="836476"/>
            </a:xfrm>
            <a:prstGeom prst="rect">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5" name="Textfeld 34">
            <a:extLst>
              <a:ext uri="{FF2B5EF4-FFF2-40B4-BE49-F238E27FC236}">
                <a16:creationId xmlns:a16="http://schemas.microsoft.com/office/drawing/2014/main" id="{F6D1779A-33CA-4EB1-B04D-3883A6D6C9D4}"/>
              </a:ext>
            </a:extLst>
          </p:cNvPr>
          <p:cNvSpPr txBox="1"/>
          <p:nvPr/>
        </p:nvSpPr>
        <p:spPr>
          <a:xfrm>
            <a:off x="7101741" y="1616153"/>
            <a:ext cx="1679120" cy="338554"/>
          </a:xfrm>
          <a:prstGeom prst="rect">
            <a:avLst/>
          </a:prstGeom>
          <a:noFill/>
        </p:spPr>
        <p:txBody>
          <a:bodyPr wrap="square">
            <a:spAutoFit/>
          </a:bodyPr>
          <a:lstStyle/>
          <a:p>
            <a:r>
              <a:rPr lang="de-DE" sz="1600" b="1" dirty="0">
                <a:solidFill>
                  <a:schemeClr val="tx2"/>
                </a:solidFill>
                <a:latin typeface="Fago Pro" panose="02000506040000020004" pitchFamily="50" charset="0"/>
              </a:rPr>
              <a:t>Worm </a:t>
            </a:r>
            <a:r>
              <a:rPr lang="de-DE" sz="1600" b="1" dirty="0" err="1">
                <a:solidFill>
                  <a:schemeClr val="tx2"/>
                </a:solidFill>
                <a:latin typeface="Fago Pro" panose="02000506040000020004" pitchFamily="50" charset="0"/>
              </a:rPr>
              <a:t>gear</a:t>
            </a:r>
            <a:endParaRPr lang="de-DE" sz="1600" b="1" dirty="0">
              <a:solidFill>
                <a:schemeClr val="tx2"/>
              </a:solidFill>
              <a:latin typeface="Fago Pro" panose="02000506040000020004" pitchFamily="50" charset="0"/>
            </a:endParaRPr>
          </a:p>
        </p:txBody>
      </p:sp>
      <p:sp>
        <p:nvSpPr>
          <p:cNvPr id="39" name="Textfeld 38">
            <a:extLst>
              <a:ext uri="{FF2B5EF4-FFF2-40B4-BE49-F238E27FC236}">
                <a16:creationId xmlns:a16="http://schemas.microsoft.com/office/drawing/2014/main" id="{0BF56273-544A-4A11-96A5-D949AB99E6E4}"/>
              </a:ext>
            </a:extLst>
          </p:cNvPr>
          <p:cNvSpPr txBox="1"/>
          <p:nvPr/>
        </p:nvSpPr>
        <p:spPr>
          <a:xfrm>
            <a:off x="9194247" y="1616153"/>
            <a:ext cx="1891380" cy="338554"/>
          </a:xfrm>
          <a:prstGeom prst="rect">
            <a:avLst/>
          </a:prstGeom>
          <a:noFill/>
        </p:spPr>
        <p:txBody>
          <a:bodyPr wrap="square">
            <a:spAutoFit/>
          </a:bodyPr>
          <a:lstStyle/>
          <a:p>
            <a:r>
              <a:rPr lang="de-DE" sz="1600" b="1" dirty="0" err="1">
                <a:solidFill>
                  <a:schemeClr val="tx2"/>
                </a:solidFill>
                <a:latin typeface="Fago Pro" panose="02000506040000020004" pitchFamily="50" charset="0"/>
              </a:rPr>
              <a:t>Helical</a:t>
            </a:r>
            <a:r>
              <a:rPr lang="de-DE" sz="1600" b="1" dirty="0">
                <a:solidFill>
                  <a:schemeClr val="tx2"/>
                </a:solidFill>
                <a:latin typeface="Fago Pro" panose="02000506040000020004" pitchFamily="50" charset="0"/>
              </a:rPr>
              <a:t> </a:t>
            </a:r>
            <a:r>
              <a:rPr lang="de-DE" sz="1600" b="1" dirty="0" err="1">
                <a:solidFill>
                  <a:schemeClr val="tx2"/>
                </a:solidFill>
                <a:latin typeface="Fago Pro" panose="02000506040000020004" pitchFamily="50" charset="0"/>
              </a:rPr>
              <a:t>gear</a:t>
            </a:r>
            <a:r>
              <a:rPr lang="de-DE" sz="1600" b="1" dirty="0">
                <a:solidFill>
                  <a:schemeClr val="tx2"/>
                </a:solidFill>
                <a:latin typeface="Fago Pro" panose="02000506040000020004" pitchFamily="50" charset="0"/>
              </a:rPr>
              <a:t> </a:t>
            </a:r>
            <a:r>
              <a:rPr lang="de-DE" sz="1600" b="1" dirty="0" err="1">
                <a:solidFill>
                  <a:schemeClr val="tx2"/>
                </a:solidFill>
                <a:latin typeface="Fago Pro" panose="02000506040000020004" pitchFamily="50" charset="0"/>
              </a:rPr>
              <a:t>unit</a:t>
            </a:r>
            <a:endParaRPr lang="de-DE" sz="1600" b="1" dirty="0">
              <a:solidFill>
                <a:schemeClr val="tx2"/>
              </a:solidFill>
              <a:latin typeface="Fago Pro" panose="02000506040000020004" pitchFamily="50" charset="0"/>
            </a:endParaRPr>
          </a:p>
        </p:txBody>
      </p:sp>
      <p:pic>
        <p:nvPicPr>
          <p:cNvPr id="41" name="Grafik 40" descr="Häkchen mit einfarbiger Füllung">
            <a:extLst>
              <a:ext uri="{FF2B5EF4-FFF2-40B4-BE49-F238E27FC236}">
                <a16:creationId xmlns:a16="http://schemas.microsoft.com/office/drawing/2014/main" id="{A1876720-6CD5-4334-9E40-2B6E7520DE4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837282" y="2274630"/>
            <a:ext cx="643464" cy="643464"/>
          </a:xfrm>
          <a:prstGeom prst="rect">
            <a:avLst/>
          </a:prstGeom>
        </p:spPr>
      </p:pic>
      <p:pic>
        <p:nvPicPr>
          <p:cNvPr id="42" name="Grafik 41" descr="Schließen mit einfarbiger Füllung">
            <a:extLst>
              <a:ext uri="{FF2B5EF4-FFF2-40B4-BE49-F238E27FC236}">
                <a16:creationId xmlns:a16="http://schemas.microsoft.com/office/drawing/2014/main" id="{2BF50F84-4BEE-431E-A9DA-F4E8EE4667D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411794" y="2274630"/>
            <a:ext cx="643464" cy="643464"/>
          </a:xfrm>
          <a:prstGeom prst="rect">
            <a:avLst/>
          </a:prstGeom>
        </p:spPr>
      </p:pic>
      <p:sp>
        <p:nvSpPr>
          <p:cNvPr id="43" name="Textplatzhalter 4">
            <a:extLst>
              <a:ext uri="{FF2B5EF4-FFF2-40B4-BE49-F238E27FC236}">
                <a16:creationId xmlns:a16="http://schemas.microsoft.com/office/drawing/2014/main" id="{EB00D558-3807-4F3A-B696-9B1675F19041}"/>
              </a:ext>
            </a:extLst>
          </p:cNvPr>
          <p:cNvSpPr txBox="1">
            <a:spLocks/>
          </p:cNvSpPr>
          <p:nvPr/>
        </p:nvSpPr>
        <p:spPr>
          <a:xfrm>
            <a:off x="6775092" y="3174637"/>
            <a:ext cx="4570518" cy="568886"/>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de-DE" sz="1600" b="1" dirty="0"/>
              <a:t>Note: </a:t>
            </a:r>
            <a:r>
              <a:rPr lang="de-DE" sz="1600" dirty="0"/>
              <a:t>Impact </a:t>
            </a:r>
            <a:r>
              <a:rPr lang="de-DE" sz="1600" dirty="0" err="1"/>
              <a:t>force</a:t>
            </a:r>
            <a:r>
              <a:rPr lang="de-DE" sz="1600" dirty="0"/>
              <a:t> </a:t>
            </a:r>
            <a:r>
              <a:rPr lang="de-DE" sz="1600" dirty="0" err="1"/>
              <a:t>of</a:t>
            </a:r>
            <a:r>
              <a:rPr lang="de-DE" sz="1600" dirty="0"/>
              <a:t> </a:t>
            </a:r>
            <a:r>
              <a:rPr lang="de-DE" sz="1600" dirty="0" err="1"/>
              <a:t>the</a:t>
            </a:r>
            <a:r>
              <a:rPr lang="de-DE" sz="1600" dirty="0"/>
              <a:t> </a:t>
            </a:r>
            <a:r>
              <a:rPr lang="de-DE" sz="1600" dirty="0" err="1"/>
              <a:t>worm</a:t>
            </a:r>
            <a:r>
              <a:rPr lang="de-DE" sz="1600" dirty="0"/>
              <a:t> </a:t>
            </a:r>
            <a:r>
              <a:rPr lang="de-DE" sz="1600" dirty="0" err="1"/>
              <a:t>gear</a:t>
            </a:r>
            <a:r>
              <a:rPr lang="de-DE" sz="1600" dirty="0"/>
              <a:t> </a:t>
            </a:r>
            <a:r>
              <a:rPr lang="de-DE" sz="1600" dirty="0" err="1"/>
              <a:t>is</a:t>
            </a:r>
            <a:r>
              <a:rPr lang="de-DE" sz="1600" dirty="0"/>
              <a:t> </a:t>
            </a:r>
            <a:r>
              <a:rPr lang="de-DE" sz="1600" dirty="0" err="1"/>
              <a:t>reduced</a:t>
            </a:r>
            <a:r>
              <a:rPr lang="de-DE" sz="1600" dirty="0"/>
              <a:t> due </a:t>
            </a:r>
            <a:r>
              <a:rPr lang="de-DE" sz="1600" dirty="0" err="1"/>
              <a:t>to</a:t>
            </a:r>
            <a:r>
              <a:rPr lang="de-DE" sz="1600" dirty="0"/>
              <a:t> </a:t>
            </a:r>
            <a:r>
              <a:rPr lang="de-DE" sz="1600" dirty="0" err="1"/>
              <a:t>earlier</a:t>
            </a:r>
            <a:r>
              <a:rPr lang="de-DE" sz="1600" dirty="0"/>
              <a:t> </a:t>
            </a:r>
            <a:r>
              <a:rPr lang="de-DE" sz="1600" dirty="0" err="1"/>
              <a:t>impact</a:t>
            </a:r>
            <a:r>
              <a:rPr lang="de-DE" sz="1600" dirty="0"/>
              <a:t> on </a:t>
            </a:r>
            <a:r>
              <a:rPr lang="de-DE" sz="1600" dirty="0" err="1"/>
              <a:t>one</a:t>
            </a:r>
            <a:r>
              <a:rPr lang="de-DE" sz="1600" dirty="0"/>
              <a:t> </a:t>
            </a:r>
            <a:r>
              <a:rPr lang="de-DE" sz="1600" dirty="0" err="1"/>
              <a:t>of</a:t>
            </a:r>
            <a:r>
              <a:rPr lang="de-DE" sz="1600" dirty="0"/>
              <a:t> </a:t>
            </a:r>
            <a:r>
              <a:rPr lang="de-DE" sz="1600" dirty="0" err="1"/>
              <a:t>the</a:t>
            </a:r>
            <a:r>
              <a:rPr lang="de-DE" sz="1600" dirty="0"/>
              <a:t> </a:t>
            </a:r>
            <a:r>
              <a:rPr lang="de-DE" sz="1600" dirty="0" err="1"/>
              <a:t>two</a:t>
            </a:r>
            <a:r>
              <a:rPr lang="de-DE" sz="1600" dirty="0"/>
              <a:t> </a:t>
            </a:r>
            <a:r>
              <a:rPr lang="de-DE" sz="1600" dirty="0" err="1"/>
              <a:t>jaws</a:t>
            </a:r>
            <a:endParaRPr lang="en-US" sz="1600" dirty="0"/>
          </a:p>
        </p:txBody>
      </p:sp>
      <p:grpSp>
        <p:nvGrpSpPr>
          <p:cNvPr id="59" name="Gruppieren 58">
            <a:extLst>
              <a:ext uri="{FF2B5EF4-FFF2-40B4-BE49-F238E27FC236}">
                <a16:creationId xmlns:a16="http://schemas.microsoft.com/office/drawing/2014/main" id="{C85C6EB9-142F-4D57-8B65-2F38A0650D68}"/>
              </a:ext>
            </a:extLst>
          </p:cNvPr>
          <p:cNvGrpSpPr/>
          <p:nvPr/>
        </p:nvGrpSpPr>
        <p:grpSpPr>
          <a:xfrm rot="5400000">
            <a:off x="4312134" y="4530165"/>
            <a:ext cx="1690176" cy="1318736"/>
            <a:chOff x="4253307" y="2481456"/>
            <a:chExt cx="1690176" cy="1318736"/>
          </a:xfrm>
        </p:grpSpPr>
        <p:sp>
          <p:nvSpPr>
            <p:cNvPr id="60" name="Rechteck 59">
              <a:extLst>
                <a:ext uri="{FF2B5EF4-FFF2-40B4-BE49-F238E27FC236}">
                  <a16:creationId xmlns:a16="http://schemas.microsoft.com/office/drawing/2014/main" id="{20EB5ACC-7183-462C-AB99-AB7AF5962FAE}"/>
                </a:ext>
              </a:extLst>
            </p:cNvPr>
            <p:cNvSpPr/>
            <p:nvPr/>
          </p:nvSpPr>
          <p:spPr>
            <a:xfrm>
              <a:off x="4908534" y="2495311"/>
              <a:ext cx="697691" cy="628029"/>
            </a:xfrm>
            <a:prstGeom prst="rect">
              <a:avLst/>
            </a:prstGeom>
            <a:solidFill>
              <a:srgbClr val="BCC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WP</a:t>
              </a:r>
              <a:endParaRPr lang="en-US" dirty="0"/>
            </a:p>
          </p:txBody>
        </p:sp>
        <p:sp>
          <p:nvSpPr>
            <p:cNvPr id="61" name="Rechteck 60">
              <a:extLst>
                <a:ext uri="{FF2B5EF4-FFF2-40B4-BE49-F238E27FC236}">
                  <a16:creationId xmlns:a16="http://schemas.microsoft.com/office/drawing/2014/main" id="{9C2F4BD9-31B5-4969-A3D1-F158B36F2C84}"/>
                </a:ext>
              </a:extLst>
            </p:cNvPr>
            <p:cNvSpPr/>
            <p:nvPr/>
          </p:nvSpPr>
          <p:spPr>
            <a:xfrm>
              <a:off x="4253307" y="3332106"/>
              <a:ext cx="1690176" cy="468086"/>
            </a:xfrm>
            <a:prstGeom prst="rect">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err="1"/>
                <a:t>Gripper</a:t>
              </a:r>
              <a:endParaRPr lang="en-US" dirty="0"/>
            </a:p>
          </p:txBody>
        </p:sp>
        <p:sp>
          <p:nvSpPr>
            <p:cNvPr id="62" name="Rechteck 61">
              <a:extLst>
                <a:ext uri="{FF2B5EF4-FFF2-40B4-BE49-F238E27FC236}">
                  <a16:creationId xmlns:a16="http://schemas.microsoft.com/office/drawing/2014/main" id="{DD289655-EC00-42EC-A939-DB1E23FA6936}"/>
                </a:ext>
              </a:extLst>
            </p:cNvPr>
            <p:cNvSpPr/>
            <p:nvPr/>
          </p:nvSpPr>
          <p:spPr>
            <a:xfrm>
              <a:off x="4368411" y="2481456"/>
              <a:ext cx="194283" cy="850331"/>
            </a:xfrm>
            <a:prstGeom prst="rect">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hteck 62">
              <a:extLst>
                <a:ext uri="{FF2B5EF4-FFF2-40B4-BE49-F238E27FC236}">
                  <a16:creationId xmlns:a16="http://schemas.microsoft.com/office/drawing/2014/main" id="{3272618E-9D23-4E38-A27B-196227CB3B01}"/>
                </a:ext>
              </a:extLst>
            </p:cNvPr>
            <p:cNvSpPr/>
            <p:nvPr/>
          </p:nvSpPr>
          <p:spPr>
            <a:xfrm>
              <a:off x="5639097" y="2495312"/>
              <a:ext cx="194283" cy="836476"/>
            </a:xfrm>
            <a:prstGeom prst="rect">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4" name="Grafik 63" descr="Häkchen mit einfarbiger Füllung">
            <a:extLst>
              <a:ext uri="{FF2B5EF4-FFF2-40B4-BE49-F238E27FC236}">
                <a16:creationId xmlns:a16="http://schemas.microsoft.com/office/drawing/2014/main" id="{6875B74E-4D36-4FF9-9847-9DA5094C95A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842360" y="4441080"/>
            <a:ext cx="643464" cy="643464"/>
          </a:xfrm>
          <a:prstGeom prst="rect">
            <a:avLst/>
          </a:prstGeom>
        </p:spPr>
      </p:pic>
      <p:pic>
        <p:nvPicPr>
          <p:cNvPr id="65" name="Grafik 64" descr="Schließen mit einfarbiger Füllung">
            <a:extLst>
              <a:ext uri="{FF2B5EF4-FFF2-40B4-BE49-F238E27FC236}">
                <a16:creationId xmlns:a16="http://schemas.microsoft.com/office/drawing/2014/main" id="{459F0709-79CB-44C1-9D48-B932C797BC4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416872" y="4441080"/>
            <a:ext cx="643464" cy="643464"/>
          </a:xfrm>
          <a:prstGeom prst="rect">
            <a:avLst/>
          </a:prstGeom>
        </p:spPr>
      </p:pic>
      <p:sp>
        <p:nvSpPr>
          <p:cNvPr id="66" name="Textplatzhalter 4">
            <a:extLst>
              <a:ext uri="{FF2B5EF4-FFF2-40B4-BE49-F238E27FC236}">
                <a16:creationId xmlns:a16="http://schemas.microsoft.com/office/drawing/2014/main" id="{EA47D759-3887-49FC-AC89-F5E387E7D75C}"/>
              </a:ext>
            </a:extLst>
          </p:cNvPr>
          <p:cNvSpPr txBox="1">
            <a:spLocks/>
          </p:cNvSpPr>
          <p:nvPr/>
        </p:nvSpPr>
        <p:spPr>
          <a:xfrm>
            <a:off x="6780170" y="5341087"/>
            <a:ext cx="4570518" cy="568886"/>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de-DE" sz="1600" b="1" dirty="0"/>
              <a:t>Note: </a:t>
            </a:r>
            <a:r>
              <a:rPr lang="de-DE" sz="1600" dirty="0"/>
              <a:t>Impact </a:t>
            </a:r>
            <a:r>
              <a:rPr lang="de-DE" sz="1600" dirty="0" err="1"/>
              <a:t>force</a:t>
            </a:r>
            <a:r>
              <a:rPr lang="de-DE" sz="1600" dirty="0"/>
              <a:t> </a:t>
            </a:r>
            <a:r>
              <a:rPr lang="de-DE" sz="1600" dirty="0" err="1"/>
              <a:t>of</a:t>
            </a:r>
            <a:r>
              <a:rPr lang="de-DE" sz="1600" dirty="0"/>
              <a:t> </a:t>
            </a:r>
            <a:r>
              <a:rPr lang="de-DE" sz="1600" dirty="0" err="1"/>
              <a:t>the</a:t>
            </a:r>
            <a:r>
              <a:rPr lang="de-DE" sz="1600" dirty="0"/>
              <a:t> </a:t>
            </a:r>
            <a:r>
              <a:rPr lang="de-DE" sz="1600" dirty="0" err="1"/>
              <a:t>worm</a:t>
            </a:r>
            <a:r>
              <a:rPr lang="de-DE" sz="1600" dirty="0"/>
              <a:t> </a:t>
            </a:r>
            <a:r>
              <a:rPr lang="de-DE" sz="1600" dirty="0" err="1"/>
              <a:t>gear</a:t>
            </a:r>
            <a:r>
              <a:rPr lang="de-DE" sz="1600" dirty="0"/>
              <a:t> </a:t>
            </a:r>
            <a:r>
              <a:rPr lang="de-DE" sz="1600" dirty="0" err="1"/>
              <a:t>is</a:t>
            </a:r>
            <a:r>
              <a:rPr lang="de-DE" sz="1600" dirty="0"/>
              <a:t> </a:t>
            </a:r>
            <a:r>
              <a:rPr lang="de-DE" sz="1600" dirty="0" err="1"/>
              <a:t>reduced</a:t>
            </a:r>
            <a:r>
              <a:rPr lang="de-DE" sz="1600" dirty="0"/>
              <a:t> due </a:t>
            </a:r>
            <a:r>
              <a:rPr lang="de-DE" sz="1600" dirty="0" err="1"/>
              <a:t>to</a:t>
            </a:r>
            <a:r>
              <a:rPr lang="de-DE" sz="1600" dirty="0"/>
              <a:t> </a:t>
            </a:r>
            <a:r>
              <a:rPr lang="de-DE" sz="1600" dirty="0" err="1"/>
              <a:t>earlier</a:t>
            </a:r>
            <a:r>
              <a:rPr lang="de-DE" sz="1600" dirty="0"/>
              <a:t> </a:t>
            </a:r>
            <a:r>
              <a:rPr lang="de-DE" sz="1600" dirty="0" err="1"/>
              <a:t>impact</a:t>
            </a:r>
            <a:r>
              <a:rPr lang="de-DE" sz="1600" dirty="0"/>
              <a:t> on </a:t>
            </a:r>
            <a:r>
              <a:rPr lang="de-DE" sz="1600" dirty="0" err="1"/>
              <a:t>one</a:t>
            </a:r>
            <a:r>
              <a:rPr lang="de-DE" sz="1600" dirty="0"/>
              <a:t> </a:t>
            </a:r>
            <a:r>
              <a:rPr lang="de-DE" sz="1600" dirty="0" err="1"/>
              <a:t>of</a:t>
            </a:r>
            <a:r>
              <a:rPr lang="de-DE" sz="1600" dirty="0"/>
              <a:t> </a:t>
            </a:r>
            <a:r>
              <a:rPr lang="de-DE" sz="1600" dirty="0" err="1"/>
              <a:t>the</a:t>
            </a:r>
            <a:r>
              <a:rPr lang="de-DE" sz="1600" dirty="0"/>
              <a:t> </a:t>
            </a:r>
            <a:r>
              <a:rPr lang="de-DE" sz="1600" dirty="0" err="1"/>
              <a:t>two</a:t>
            </a:r>
            <a:r>
              <a:rPr lang="de-DE" sz="1600" dirty="0"/>
              <a:t> </a:t>
            </a:r>
            <a:r>
              <a:rPr lang="de-DE" sz="1600" dirty="0" err="1"/>
              <a:t>jaws</a:t>
            </a:r>
            <a:endParaRPr lang="en-US" sz="1600" dirty="0"/>
          </a:p>
        </p:txBody>
      </p:sp>
      <p:sp>
        <p:nvSpPr>
          <p:cNvPr id="67" name="Textplatzhalter 4">
            <a:extLst>
              <a:ext uri="{FF2B5EF4-FFF2-40B4-BE49-F238E27FC236}">
                <a16:creationId xmlns:a16="http://schemas.microsoft.com/office/drawing/2014/main" id="{2A019279-07FC-4C9E-8E12-BADC6FE02511}"/>
              </a:ext>
            </a:extLst>
          </p:cNvPr>
          <p:cNvSpPr txBox="1">
            <a:spLocks/>
          </p:cNvSpPr>
          <p:nvPr/>
        </p:nvSpPr>
        <p:spPr>
          <a:xfrm>
            <a:off x="982208" y="4916278"/>
            <a:ext cx="2893942" cy="568886"/>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de-DE" sz="1600" b="1" dirty="0"/>
              <a:t>Scenario: </a:t>
            </a:r>
            <a:r>
              <a:rPr lang="de-DE" sz="1600" dirty="0" err="1"/>
              <a:t>Asychronous</a:t>
            </a:r>
            <a:r>
              <a:rPr lang="de-DE" sz="1600" dirty="0"/>
              <a:t> </a:t>
            </a:r>
            <a:r>
              <a:rPr lang="de-DE" sz="1600" dirty="0" err="1"/>
              <a:t>contact</a:t>
            </a:r>
            <a:r>
              <a:rPr lang="de-DE" sz="1600" dirty="0"/>
              <a:t> </a:t>
            </a:r>
            <a:r>
              <a:rPr lang="de-DE" sz="1600" dirty="0" err="1"/>
              <a:t>of</a:t>
            </a:r>
            <a:r>
              <a:rPr lang="de-DE" sz="1600" dirty="0"/>
              <a:t> </a:t>
            </a:r>
            <a:r>
              <a:rPr lang="de-DE" sz="1600" dirty="0" err="1"/>
              <a:t>the</a:t>
            </a:r>
            <a:r>
              <a:rPr lang="de-DE" sz="1600" dirty="0"/>
              <a:t> </a:t>
            </a:r>
            <a:r>
              <a:rPr lang="de-DE" sz="1600" dirty="0" err="1"/>
              <a:t>jaws</a:t>
            </a:r>
            <a:r>
              <a:rPr lang="de-DE" sz="1600" dirty="0"/>
              <a:t> </a:t>
            </a:r>
            <a:r>
              <a:rPr lang="de-DE" sz="1600" dirty="0" err="1"/>
              <a:t>to</a:t>
            </a:r>
            <a:r>
              <a:rPr lang="de-DE" sz="1600" dirty="0"/>
              <a:t> </a:t>
            </a:r>
            <a:r>
              <a:rPr lang="de-DE" sz="1600" dirty="0" err="1"/>
              <a:t>the</a:t>
            </a:r>
            <a:r>
              <a:rPr lang="de-DE" sz="1600" dirty="0"/>
              <a:t> </a:t>
            </a:r>
            <a:r>
              <a:rPr lang="de-DE" sz="1600" dirty="0" err="1"/>
              <a:t>workpiece</a:t>
            </a:r>
            <a:r>
              <a:rPr lang="de-DE" sz="1600" dirty="0"/>
              <a:t> </a:t>
            </a:r>
            <a:r>
              <a:rPr lang="de-DE" sz="1600" dirty="0" err="1"/>
              <a:t>or</a:t>
            </a:r>
            <a:r>
              <a:rPr lang="de-DE" sz="1600" dirty="0"/>
              <a:t> </a:t>
            </a:r>
            <a:r>
              <a:rPr lang="de-DE" sz="1600" dirty="0" err="1"/>
              <a:t>lifting</a:t>
            </a:r>
            <a:r>
              <a:rPr lang="de-DE" sz="1600" dirty="0"/>
              <a:t> a WP </a:t>
            </a:r>
            <a:r>
              <a:rPr lang="de-DE" sz="1600" dirty="0" err="1"/>
              <a:t>with</a:t>
            </a:r>
            <a:r>
              <a:rPr lang="de-DE" sz="1600" dirty="0"/>
              <a:t> </a:t>
            </a:r>
            <a:r>
              <a:rPr lang="de-DE" sz="1600" dirty="0" err="1"/>
              <a:t>one</a:t>
            </a:r>
            <a:r>
              <a:rPr lang="de-DE" sz="1600" dirty="0"/>
              <a:t> </a:t>
            </a:r>
            <a:r>
              <a:rPr lang="de-DE" sz="1600" dirty="0" err="1"/>
              <a:t>jaw</a:t>
            </a:r>
            <a:r>
              <a:rPr lang="de-DE" sz="1600" dirty="0"/>
              <a:t>.</a:t>
            </a:r>
            <a:endParaRPr lang="en-US" sz="1600" dirty="0"/>
          </a:p>
        </p:txBody>
      </p:sp>
    </p:spTree>
    <p:extLst>
      <p:ext uri="{BB962C8B-B14F-4D97-AF65-F5344CB8AC3E}">
        <p14:creationId xmlns:p14="http://schemas.microsoft.com/office/powerpoint/2010/main" val="204875927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3C5DD83-31B7-45A3-8FC8-686D68669429}"/>
              </a:ext>
            </a:extLst>
          </p:cNvPr>
          <p:cNvSpPr>
            <a:spLocks noGrp="1"/>
          </p:cNvSpPr>
          <p:nvPr>
            <p:ph type="title"/>
          </p:nvPr>
        </p:nvSpPr>
        <p:spPr/>
        <p:txBody>
          <a:bodyPr/>
          <a:lstStyle/>
          <a:p>
            <a:r>
              <a:rPr lang="de-DE" dirty="0" err="1"/>
              <a:t>Competitive</a:t>
            </a:r>
            <a:r>
              <a:rPr lang="de-DE" dirty="0"/>
              <a:t> Environment</a:t>
            </a:r>
            <a:endParaRPr lang="en-US" dirty="0"/>
          </a:p>
        </p:txBody>
      </p:sp>
      <p:sp>
        <p:nvSpPr>
          <p:cNvPr id="3" name="Foliennummernplatzhalter 2">
            <a:extLst>
              <a:ext uri="{FF2B5EF4-FFF2-40B4-BE49-F238E27FC236}">
                <a16:creationId xmlns:a16="http://schemas.microsoft.com/office/drawing/2014/main" id="{DD7F679C-F78B-4FBE-94ED-103C14DFBA84}"/>
              </a:ext>
            </a:extLst>
          </p:cNvPr>
          <p:cNvSpPr>
            <a:spLocks noGrp="1"/>
          </p:cNvSpPr>
          <p:nvPr>
            <p:ph type="sldNum" sz="quarter" idx="10"/>
          </p:nvPr>
        </p:nvSpPr>
        <p:spPr/>
        <p:txBody>
          <a:bodyPr/>
          <a:lstStyle/>
          <a:p>
            <a:fld id="{73F7D4EC-FAF2-48D2-B8E5-457915FC50F3}" type="slidenum">
              <a:rPr lang="de-DE" smtClean="0"/>
              <a:pPr/>
              <a:t>48</a:t>
            </a:fld>
            <a:endParaRPr lang="de-DE" dirty="0"/>
          </a:p>
        </p:txBody>
      </p:sp>
      <p:sp>
        <p:nvSpPr>
          <p:cNvPr id="4" name="Textplatzhalter 3">
            <a:extLst>
              <a:ext uri="{FF2B5EF4-FFF2-40B4-BE49-F238E27FC236}">
                <a16:creationId xmlns:a16="http://schemas.microsoft.com/office/drawing/2014/main" id="{10BA97E7-0294-4BE2-994E-91BD417DF5C2}"/>
              </a:ext>
            </a:extLst>
          </p:cNvPr>
          <p:cNvSpPr>
            <a:spLocks noGrp="1"/>
          </p:cNvSpPr>
          <p:nvPr>
            <p:ph type="body" sz="quarter" idx="11"/>
          </p:nvPr>
        </p:nvSpPr>
        <p:spPr/>
        <p:txBody>
          <a:bodyPr/>
          <a:lstStyle/>
          <a:p>
            <a:r>
              <a:rPr lang="de-DE" dirty="0" err="1"/>
              <a:t>Product</a:t>
            </a:r>
            <a:r>
              <a:rPr lang="de-DE" dirty="0"/>
              <a:t> Training EGU &amp; EGK</a:t>
            </a:r>
            <a:endParaRPr lang="en-US" dirty="0"/>
          </a:p>
          <a:p>
            <a:endParaRPr lang="en-US" dirty="0"/>
          </a:p>
          <a:p>
            <a:endParaRPr lang="en-US" dirty="0"/>
          </a:p>
        </p:txBody>
      </p:sp>
      <p:sp>
        <p:nvSpPr>
          <p:cNvPr id="5" name="Textplatzhalter 4">
            <a:extLst>
              <a:ext uri="{FF2B5EF4-FFF2-40B4-BE49-F238E27FC236}">
                <a16:creationId xmlns:a16="http://schemas.microsoft.com/office/drawing/2014/main" id="{0D736E8F-3D4E-46AD-B1BC-392E0493D267}"/>
              </a:ext>
            </a:extLst>
          </p:cNvPr>
          <p:cNvSpPr>
            <a:spLocks noGrp="1"/>
          </p:cNvSpPr>
          <p:nvPr>
            <p:ph type="body" sz="quarter" idx="12"/>
          </p:nvPr>
        </p:nvSpPr>
        <p:spPr>
          <a:xfrm>
            <a:off x="658814" y="1348966"/>
            <a:ext cx="4332348" cy="365125"/>
          </a:xfrm>
        </p:spPr>
        <p:txBody>
          <a:bodyPr/>
          <a:lstStyle/>
          <a:p>
            <a:pPr marL="0" indent="0">
              <a:buNone/>
            </a:pPr>
            <a:r>
              <a:rPr lang="de-DE" b="1" dirty="0"/>
              <a:t>Drive </a:t>
            </a:r>
            <a:r>
              <a:rPr lang="de-DE" b="1" dirty="0" err="1"/>
              <a:t>train</a:t>
            </a:r>
            <a:r>
              <a:rPr lang="de-DE" b="1" dirty="0"/>
              <a:t> EGU &amp; EGK vs. ZIMMER</a:t>
            </a:r>
            <a:endParaRPr lang="en-US" b="1" dirty="0"/>
          </a:p>
        </p:txBody>
      </p:sp>
      <p:sp>
        <p:nvSpPr>
          <p:cNvPr id="35" name="Textfeld 34">
            <a:extLst>
              <a:ext uri="{FF2B5EF4-FFF2-40B4-BE49-F238E27FC236}">
                <a16:creationId xmlns:a16="http://schemas.microsoft.com/office/drawing/2014/main" id="{F6D1779A-33CA-4EB1-B04D-3883A6D6C9D4}"/>
              </a:ext>
            </a:extLst>
          </p:cNvPr>
          <p:cNvSpPr txBox="1"/>
          <p:nvPr/>
        </p:nvSpPr>
        <p:spPr>
          <a:xfrm>
            <a:off x="7101741" y="1616153"/>
            <a:ext cx="1679120" cy="338554"/>
          </a:xfrm>
          <a:prstGeom prst="rect">
            <a:avLst/>
          </a:prstGeom>
          <a:noFill/>
        </p:spPr>
        <p:txBody>
          <a:bodyPr wrap="square">
            <a:spAutoFit/>
          </a:bodyPr>
          <a:lstStyle/>
          <a:p>
            <a:r>
              <a:rPr lang="de-DE" sz="1600" b="1" dirty="0">
                <a:solidFill>
                  <a:schemeClr val="tx2"/>
                </a:solidFill>
                <a:latin typeface="Fago Pro" panose="02000506040000020004" pitchFamily="50" charset="0"/>
              </a:rPr>
              <a:t>Worm </a:t>
            </a:r>
            <a:r>
              <a:rPr lang="de-DE" sz="1600" b="1" dirty="0" err="1">
                <a:solidFill>
                  <a:schemeClr val="tx2"/>
                </a:solidFill>
                <a:latin typeface="Fago Pro" panose="02000506040000020004" pitchFamily="50" charset="0"/>
              </a:rPr>
              <a:t>gear</a:t>
            </a:r>
            <a:endParaRPr lang="de-DE" sz="1600" b="1" dirty="0">
              <a:solidFill>
                <a:schemeClr val="tx2"/>
              </a:solidFill>
              <a:latin typeface="Fago Pro" panose="02000506040000020004" pitchFamily="50" charset="0"/>
            </a:endParaRPr>
          </a:p>
        </p:txBody>
      </p:sp>
      <p:sp>
        <p:nvSpPr>
          <p:cNvPr id="39" name="Textfeld 38">
            <a:extLst>
              <a:ext uri="{FF2B5EF4-FFF2-40B4-BE49-F238E27FC236}">
                <a16:creationId xmlns:a16="http://schemas.microsoft.com/office/drawing/2014/main" id="{0BF56273-544A-4A11-96A5-D949AB99E6E4}"/>
              </a:ext>
            </a:extLst>
          </p:cNvPr>
          <p:cNvSpPr txBox="1"/>
          <p:nvPr/>
        </p:nvSpPr>
        <p:spPr>
          <a:xfrm>
            <a:off x="9194247" y="1616153"/>
            <a:ext cx="1891380" cy="338554"/>
          </a:xfrm>
          <a:prstGeom prst="rect">
            <a:avLst/>
          </a:prstGeom>
          <a:noFill/>
        </p:spPr>
        <p:txBody>
          <a:bodyPr wrap="square">
            <a:spAutoFit/>
          </a:bodyPr>
          <a:lstStyle/>
          <a:p>
            <a:r>
              <a:rPr lang="de-DE" sz="1600" b="1" dirty="0" err="1">
                <a:solidFill>
                  <a:schemeClr val="tx2"/>
                </a:solidFill>
                <a:latin typeface="Fago Pro" panose="02000506040000020004" pitchFamily="50" charset="0"/>
              </a:rPr>
              <a:t>Helical</a:t>
            </a:r>
            <a:r>
              <a:rPr lang="de-DE" sz="1600" b="1" dirty="0">
                <a:solidFill>
                  <a:schemeClr val="tx2"/>
                </a:solidFill>
                <a:latin typeface="Fago Pro" panose="02000506040000020004" pitchFamily="50" charset="0"/>
              </a:rPr>
              <a:t> </a:t>
            </a:r>
            <a:r>
              <a:rPr lang="de-DE" sz="1600" b="1" dirty="0" err="1">
                <a:solidFill>
                  <a:schemeClr val="tx2"/>
                </a:solidFill>
                <a:latin typeface="Fago Pro" panose="02000506040000020004" pitchFamily="50" charset="0"/>
              </a:rPr>
              <a:t>gear</a:t>
            </a:r>
            <a:r>
              <a:rPr lang="de-DE" sz="1600" b="1" dirty="0">
                <a:solidFill>
                  <a:schemeClr val="tx2"/>
                </a:solidFill>
                <a:latin typeface="Fago Pro" panose="02000506040000020004" pitchFamily="50" charset="0"/>
              </a:rPr>
              <a:t> </a:t>
            </a:r>
            <a:r>
              <a:rPr lang="de-DE" sz="1600" b="1" dirty="0" err="1">
                <a:solidFill>
                  <a:schemeClr val="tx2"/>
                </a:solidFill>
                <a:latin typeface="Fago Pro" panose="02000506040000020004" pitchFamily="50" charset="0"/>
              </a:rPr>
              <a:t>unit</a:t>
            </a:r>
            <a:endParaRPr lang="de-DE" sz="1600" b="1" dirty="0">
              <a:solidFill>
                <a:schemeClr val="tx2"/>
              </a:solidFill>
              <a:latin typeface="Fago Pro" panose="02000506040000020004" pitchFamily="50" charset="0"/>
            </a:endParaRPr>
          </a:p>
        </p:txBody>
      </p:sp>
      <p:sp>
        <p:nvSpPr>
          <p:cNvPr id="44" name="Textplatzhalter 4">
            <a:extLst>
              <a:ext uri="{FF2B5EF4-FFF2-40B4-BE49-F238E27FC236}">
                <a16:creationId xmlns:a16="http://schemas.microsoft.com/office/drawing/2014/main" id="{73C31767-8AEB-4659-B158-B3C36ECF7D48}"/>
              </a:ext>
            </a:extLst>
          </p:cNvPr>
          <p:cNvSpPr txBox="1">
            <a:spLocks/>
          </p:cNvSpPr>
          <p:nvPr/>
        </p:nvSpPr>
        <p:spPr>
          <a:xfrm>
            <a:off x="986946" y="3464254"/>
            <a:ext cx="2472156" cy="568886"/>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de-DE" sz="1600" b="1" dirty="0"/>
              <a:t>Scenario: </a:t>
            </a:r>
            <a:r>
              <a:rPr lang="de-DE" sz="1600" dirty="0"/>
              <a:t>Gripping a </a:t>
            </a:r>
            <a:r>
              <a:rPr lang="de-DE" sz="1600" dirty="0" err="1"/>
              <a:t>part</a:t>
            </a:r>
            <a:r>
              <a:rPr lang="de-DE" sz="1600" dirty="0"/>
              <a:t> out </a:t>
            </a:r>
            <a:r>
              <a:rPr lang="de-DE" sz="1600" dirty="0" err="1"/>
              <a:t>of</a:t>
            </a:r>
            <a:r>
              <a:rPr lang="de-DE" sz="1600" dirty="0"/>
              <a:t> a </a:t>
            </a:r>
            <a:r>
              <a:rPr lang="de-DE" sz="1600" dirty="0" err="1"/>
              <a:t>clamping</a:t>
            </a:r>
            <a:r>
              <a:rPr lang="de-DE" sz="1600" dirty="0"/>
              <a:t> </a:t>
            </a:r>
            <a:r>
              <a:rPr lang="de-DE" sz="1600" dirty="0" err="1"/>
              <a:t>device</a:t>
            </a:r>
            <a:endParaRPr lang="en-US" sz="1600" dirty="0"/>
          </a:p>
        </p:txBody>
      </p:sp>
      <p:sp>
        <p:nvSpPr>
          <p:cNvPr id="46" name="Rechteck 45">
            <a:extLst>
              <a:ext uri="{FF2B5EF4-FFF2-40B4-BE49-F238E27FC236}">
                <a16:creationId xmlns:a16="http://schemas.microsoft.com/office/drawing/2014/main" id="{86B5F5DA-4705-4187-A997-5FF5F4BDD386}"/>
              </a:ext>
            </a:extLst>
          </p:cNvPr>
          <p:cNvSpPr/>
          <p:nvPr/>
        </p:nvSpPr>
        <p:spPr>
          <a:xfrm>
            <a:off x="4907045" y="4192100"/>
            <a:ext cx="527452" cy="468086"/>
          </a:xfrm>
          <a:prstGeom prst="rect">
            <a:avLst/>
          </a:prstGeom>
          <a:solidFill>
            <a:srgbClr val="BCC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WP</a:t>
            </a:r>
            <a:endParaRPr lang="en-US" dirty="0"/>
          </a:p>
        </p:txBody>
      </p:sp>
      <p:sp>
        <p:nvSpPr>
          <p:cNvPr id="47" name="Rechteck 46">
            <a:extLst>
              <a:ext uri="{FF2B5EF4-FFF2-40B4-BE49-F238E27FC236}">
                <a16:creationId xmlns:a16="http://schemas.microsoft.com/office/drawing/2014/main" id="{DDA72CF7-DEF6-42C1-A359-9258C0FE9351}"/>
              </a:ext>
            </a:extLst>
          </p:cNvPr>
          <p:cNvSpPr/>
          <p:nvPr/>
        </p:nvSpPr>
        <p:spPr>
          <a:xfrm rot="21400948">
            <a:off x="4289163" y="3029257"/>
            <a:ext cx="1690176" cy="468086"/>
          </a:xfrm>
          <a:prstGeom prst="rect">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err="1"/>
              <a:t>Gripper</a:t>
            </a:r>
            <a:endParaRPr lang="en-US" dirty="0"/>
          </a:p>
        </p:txBody>
      </p:sp>
      <p:sp>
        <p:nvSpPr>
          <p:cNvPr id="48" name="Rechteck 47">
            <a:extLst>
              <a:ext uri="{FF2B5EF4-FFF2-40B4-BE49-F238E27FC236}">
                <a16:creationId xmlns:a16="http://schemas.microsoft.com/office/drawing/2014/main" id="{DCDB25C0-18A4-4672-8948-4B459A893B09}"/>
              </a:ext>
            </a:extLst>
          </p:cNvPr>
          <p:cNvSpPr/>
          <p:nvPr/>
        </p:nvSpPr>
        <p:spPr>
          <a:xfrm rot="10600948">
            <a:off x="5717981" y="3462813"/>
            <a:ext cx="194283" cy="850331"/>
          </a:xfrm>
          <a:prstGeom prst="rect">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hteck 48">
            <a:extLst>
              <a:ext uri="{FF2B5EF4-FFF2-40B4-BE49-F238E27FC236}">
                <a16:creationId xmlns:a16="http://schemas.microsoft.com/office/drawing/2014/main" id="{C9FD05D6-8BC6-4744-82FE-E5B70D47EA9F}"/>
              </a:ext>
            </a:extLst>
          </p:cNvPr>
          <p:cNvSpPr/>
          <p:nvPr/>
        </p:nvSpPr>
        <p:spPr>
          <a:xfrm rot="10600948">
            <a:off x="4448252" y="3535244"/>
            <a:ext cx="194283" cy="836476"/>
          </a:xfrm>
          <a:prstGeom prst="rect">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0" name="Grafik 49" descr="Häkchen mit einfarbiger Füllung">
            <a:extLst>
              <a:ext uri="{FF2B5EF4-FFF2-40B4-BE49-F238E27FC236}">
                <a16:creationId xmlns:a16="http://schemas.microsoft.com/office/drawing/2014/main" id="{15988452-1EB3-4A29-91F3-9825D6849C4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902607" y="3322718"/>
            <a:ext cx="643464" cy="643464"/>
          </a:xfrm>
          <a:prstGeom prst="rect">
            <a:avLst/>
          </a:prstGeom>
        </p:spPr>
      </p:pic>
      <p:pic>
        <p:nvPicPr>
          <p:cNvPr id="51" name="Grafik 50" descr="Schließen mit einfarbiger Füllung">
            <a:extLst>
              <a:ext uri="{FF2B5EF4-FFF2-40B4-BE49-F238E27FC236}">
                <a16:creationId xmlns:a16="http://schemas.microsoft.com/office/drawing/2014/main" id="{180765C2-517A-48C5-B432-7E66C687141A}"/>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475306" y="3307406"/>
            <a:ext cx="643464" cy="643464"/>
          </a:xfrm>
          <a:prstGeom prst="rect">
            <a:avLst/>
          </a:prstGeom>
        </p:spPr>
      </p:pic>
      <p:sp>
        <p:nvSpPr>
          <p:cNvPr id="52" name="Textplatzhalter 4">
            <a:extLst>
              <a:ext uri="{FF2B5EF4-FFF2-40B4-BE49-F238E27FC236}">
                <a16:creationId xmlns:a16="http://schemas.microsoft.com/office/drawing/2014/main" id="{6B764FFA-6001-467A-ACB8-78C130F6F068}"/>
              </a:ext>
            </a:extLst>
          </p:cNvPr>
          <p:cNvSpPr txBox="1">
            <a:spLocks/>
          </p:cNvSpPr>
          <p:nvPr/>
        </p:nvSpPr>
        <p:spPr>
          <a:xfrm>
            <a:off x="6767225" y="4192100"/>
            <a:ext cx="4570518" cy="568886"/>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de-DE" sz="1600" b="1" dirty="0"/>
              <a:t>Note: </a:t>
            </a:r>
            <a:r>
              <a:rPr lang="de-DE" sz="1600" dirty="0" err="1"/>
              <a:t>Workpiece</a:t>
            </a:r>
            <a:r>
              <a:rPr lang="de-DE" sz="1600" dirty="0"/>
              <a:t> will </a:t>
            </a:r>
            <a:r>
              <a:rPr lang="de-DE" sz="1600" dirty="0" err="1"/>
              <a:t>be</a:t>
            </a:r>
            <a:r>
              <a:rPr lang="de-DE" sz="1600" dirty="0"/>
              <a:t> </a:t>
            </a:r>
            <a:r>
              <a:rPr lang="de-DE" sz="1600" dirty="0" err="1"/>
              <a:t>reoriented</a:t>
            </a:r>
            <a:r>
              <a:rPr lang="de-DE" sz="1600" dirty="0"/>
              <a:t> after </a:t>
            </a:r>
            <a:r>
              <a:rPr lang="de-DE" sz="1600" dirty="0" err="1"/>
              <a:t>the</a:t>
            </a:r>
            <a:r>
              <a:rPr lang="de-DE" sz="1600" dirty="0"/>
              <a:t> </a:t>
            </a:r>
            <a:r>
              <a:rPr lang="de-DE" sz="1600" dirty="0" err="1"/>
              <a:t>vise</a:t>
            </a:r>
            <a:r>
              <a:rPr lang="de-DE" sz="1600" dirty="0"/>
              <a:t> </a:t>
            </a:r>
            <a:r>
              <a:rPr lang="de-DE" sz="1600" dirty="0" err="1"/>
              <a:t>opened</a:t>
            </a:r>
            <a:r>
              <a:rPr lang="de-DE" sz="1600" dirty="0"/>
              <a:t>. Impact </a:t>
            </a:r>
            <a:r>
              <a:rPr lang="de-DE" sz="1600" dirty="0" err="1"/>
              <a:t>force</a:t>
            </a:r>
            <a:r>
              <a:rPr lang="de-DE" sz="1600" dirty="0"/>
              <a:t> </a:t>
            </a:r>
            <a:r>
              <a:rPr lang="de-DE" sz="1600" dirty="0" err="1"/>
              <a:t>is</a:t>
            </a:r>
            <a:r>
              <a:rPr lang="de-DE" sz="1600" dirty="0"/>
              <a:t> </a:t>
            </a:r>
            <a:r>
              <a:rPr lang="de-DE" sz="1600" dirty="0" err="1"/>
              <a:t>already</a:t>
            </a:r>
            <a:r>
              <a:rPr lang="de-DE" sz="1600" dirty="0"/>
              <a:t> </a:t>
            </a:r>
            <a:r>
              <a:rPr lang="de-DE" sz="1600" dirty="0" err="1"/>
              <a:t>gone</a:t>
            </a:r>
            <a:r>
              <a:rPr lang="de-DE" sz="1600" dirty="0"/>
              <a:t>. </a:t>
            </a:r>
            <a:r>
              <a:rPr lang="de-DE" sz="1600" dirty="0" err="1"/>
              <a:t>Regripping</a:t>
            </a:r>
            <a:r>
              <a:rPr lang="de-DE" sz="1600" dirty="0"/>
              <a:t> </a:t>
            </a:r>
            <a:r>
              <a:rPr lang="de-DE" sz="1600" dirty="0" err="1"/>
              <a:t>with</a:t>
            </a:r>
            <a:r>
              <a:rPr lang="de-DE" sz="1600" dirty="0"/>
              <a:t> </a:t>
            </a:r>
            <a:r>
              <a:rPr lang="de-DE" sz="1600" dirty="0" err="1"/>
              <a:t>worm</a:t>
            </a:r>
            <a:r>
              <a:rPr lang="de-DE" sz="1600" dirty="0"/>
              <a:t> </a:t>
            </a:r>
            <a:r>
              <a:rPr lang="de-DE" sz="1600" dirty="0" err="1"/>
              <a:t>gear</a:t>
            </a:r>
            <a:r>
              <a:rPr lang="de-DE" sz="1600" dirty="0"/>
              <a:t> </a:t>
            </a:r>
            <a:r>
              <a:rPr lang="de-DE" sz="1600" dirty="0" err="1"/>
              <a:t>is</a:t>
            </a:r>
            <a:r>
              <a:rPr lang="de-DE" sz="1600" dirty="0"/>
              <a:t> </a:t>
            </a:r>
            <a:r>
              <a:rPr lang="de-DE" sz="1600" dirty="0" err="1"/>
              <a:t>only</a:t>
            </a:r>
            <a:r>
              <a:rPr lang="de-DE" sz="1600" dirty="0"/>
              <a:t> </a:t>
            </a:r>
            <a:r>
              <a:rPr lang="de-DE" sz="1600" dirty="0" err="1"/>
              <a:t>party</a:t>
            </a:r>
            <a:r>
              <a:rPr lang="de-DE" sz="1600" dirty="0"/>
              <a:t> possible.</a:t>
            </a:r>
            <a:endParaRPr lang="en-US" sz="1600" dirty="0"/>
          </a:p>
        </p:txBody>
      </p:sp>
      <p:sp>
        <p:nvSpPr>
          <p:cNvPr id="53" name="Rechteck 52">
            <a:extLst>
              <a:ext uri="{FF2B5EF4-FFF2-40B4-BE49-F238E27FC236}">
                <a16:creationId xmlns:a16="http://schemas.microsoft.com/office/drawing/2014/main" id="{4EAE3748-20DF-4C2F-91FB-5EAD180343B9}"/>
              </a:ext>
            </a:extLst>
          </p:cNvPr>
          <p:cNvSpPr/>
          <p:nvPr/>
        </p:nvSpPr>
        <p:spPr>
          <a:xfrm>
            <a:off x="4642096" y="4698286"/>
            <a:ext cx="1059542" cy="468086"/>
          </a:xfrm>
          <a:prstGeom prst="rect">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err="1"/>
              <a:t>Vise</a:t>
            </a:r>
            <a:endParaRPr lang="en-US" dirty="0"/>
          </a:p>
        </p:txBody>
      </p:sp>
      <p:sp>
        <p:nvSpPr>
          <p:cNvPr id="54" name="Rechteck 53">
            <a:extLst>
              <a:ext uri="{FF2B5EF4-FFF2-40B4-BE49-F238E27FC236}">
                <a16:creationId xmlns:a16="http://schemas.microsoft.com/office/drawing/2014/main" id="{A87E1FA6-FF2C-454B-A908-5F4AFFF57736}"/>
              </a:ext>
            </a:extLst>
          </p:cNvPr>
          <p:cNvSpPr/>
          <p:nvPr/>
        </p:nvSpPr>
        <p:spPr>
          <a:xfrm rot="10800000">
            <a:off x="5438439" y="4466105"/>
            <a:ext cx="250497" cy="233365"/>
          </a:xfrm>
          <a:prstGeom prst="rect">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hteck 55">
            <a:extLst>
              <a:ext uri="{FF2B5EF4-FFF2-40B4-BE49-F238E27FC236}">
                <a16:creationId xmlns:a16="http://schemas.microsoft.com/office/drawing/2014/main" id="{0C290DBA-5376-4AB2-907C-E7DB3B654AC2}"/>
              </a:ext>
            </a:extLst>
          </p:cNvPr>
          <p:cNvSpPr/>
          <p:nvPr/>
        </p:nvSpPr>
        <p:spPr>
          <a:xfrm rot="10800000">
            <a:off x="4653539" y="4464479"/>
            <a:ext cx="250497" cy="233365"/>
          </a:xfrm>
          <a:prstGeom prst="rect">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Textplatzhalter 4">
            <a:extLst>
              <a:ext uri="{FF2B5EF4-FFF2-40B4-BE49-F238E27FC236}">
                <a16:creationId xmlns:a16="http://schemas.microsoft.com/office/drawing/2014/main" id="{B2F31107-EB46-4BF0-9764-4942715A2B1B}"/>
              </a:ext>
            </a:extLst>
          </p:cNvPr>
          <p:cNvSpPr txBox="1">
            <a:spLocks/>
          </p:cNvSpPr>
          <p:nvPr/>
        </p:nvSpPr>
        <p:spPr>
          <a:xfrm>
            <a:off x="3594587" y="5589767"/>
            <a:ext cx="3196935" cy="565112"/>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de-DE" sz="1400" dirty="0" err="1"/>
              <a:t>Vise</a:t>
            </a:r>
            <a:r>
              <a:rPr lang="de-DE" sz="1400" dirty="0"/>
              <a:t> </a:t>
            </a:r>
            <a:r>
              <a:rPr lang="de-DE" sz="1400" dirty="0" err="1"/>
              <a:t>unopened</a:t>
            </a:r>
            <a:r>
              <a:rPr lang="de-DE" sz="1400" dirty="0"/>
              <a:t> </a:t>
            </a:r>
            <a:r>
              <a:rPr lang="de-DE" sz="1400" dirty="0" err="1"/>
              <a:t>while</a:t>
            </a:r>
            <a:r>
              <a:rPr lang="de-DE" sz="1400" dirty="0"/>
              <a:t> </a:t>
            </a:r>
            <a:r>
              <a:rPr lang="de-DE" sz="1400" dirty="0" err="1"/>
              <a:t>gripping</a:t>
            </a:r>
            <a:r>
              <a:rPr lang="de-DE" sz="1400" dirty="0"/>
              <a:t>.</a:t>
            </a:r>
            <a:br>
              <a:rPr lang="de-DE" sz="1400" dirty="0"/>
            </a:br>
            <a:r>
              <a:rPr lang="de-DE" sz="1400" dirty="0"/>
              <a:t>Part will </a:t>
            </a:r>
            <a:r>
              <a:rPr lang="de-DE" sz="1400" dirty="0" err="1"/>
              <a:t>be</a:t>
            </a:r>
            <a:r>
              <a:rPr lang="de-DE" sz="1400" dirty="0"/>
              <a:t> </a:t>
            </a:r>
            <a:r>
              <a:rPr lang="de-DE" sz="1400" dirty="0" err="1"/>
              <a:t>released</a:t>
            </a:r>
            <a:r>
              <a:rPr lang="de-DE" sz="1400" dirty="0"/>
              <a:t> after </a:t>
            </a:r>
            <a:r>
              <a:rPr lang="de-DE" sz="1400" dirty="0" err="1"/>
              <a:t>the</a:t>
            </a:r>
            <a:r>
              <a:rPr lang="de-DE" sz="1400" dirty="0"/>
              <a:t> </a:t>
            </a:r>
            <a:r>
              <a:rPr lang="de-DE" sz="1400" dirty="0" err="1"/>
              <a:t>gripper</a:t>
            </a:r>
            <a:r>
              <a:rPr lang="de-DE" sz="1400" dirty="0"/>
              <a:t> </a:t>
            </a:r>
            <a:r>
              <a:rPr lang="de-DE" sz="1400" dirty="0" err="1"/>
              <a:t>has</a:t>
            </a:r>
            <a:r>
              <a:rPr lang="de-DE" sz="1400" dirty="0"/>
              <a:t> </a:t>
            </a:r>
            <a:r>
              <a:rPr lang="de-DE" sz="1400" dirty="0" err="1"/>
              <a:t>picked</a:t>
            </a:r>
            <a:r>
              <a:rPr lang="de-DE" sz="1400" dirty="0"/>
              <a:t> </a:t>
            </a:r>
            <a:r>
              <a:rPr lang="de-DE" sz="1400" dirty="0" err="1"/>
              <a:t>to</a:t>
            </a:r>
            <a:r>
              <a:rPr lang="de-DE" sz="1400" dirty="0"/>
              <a:t> </a:t>
            </a:r>
            <a:r>
              <a:rPr lang="de-DE" sz="1400" dirty="0" err="1"/>
              <a:t>workpiece</a:t>
            </a:r>
            <a:endParaRPr lang="en-US" sz="1400" dirty="0"/>
          </a:p>
        </p:txBody>
      </p:sp>
      <p:sp>
        <p:nvSpPr>
          <p:cNvPr id="58" name="Textplatzhalter 4">
            <a:extLst>
              <a:ext uri="{FF2B5EF4-FFF2-40B4-BE49-F238E27FC236}">
                <a16:creationId xmlns:a16="http://schemas.microsoft.com/office/drawing/2014/main" id="{308D074B-7B26-4419-A23D-B5E893991C41}"/>
              </a:ext>
            </a:extLst>
          </p:cNvPr>
          <p:cNvSpPr txBox="1">
            <a:spLocks/>
          </p:cNvSpPr>
          <p:nvPr/>
        </p:nvSpPr>
        <p:spPr>
          <a:xfrm>
            <a:off x="3812802" y="2530549"/>
            <a:ext cx="2715937" cy="568886"/>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de-DE" sz="1400" dirty="0" err="1"/>
              <a:t>Gripper</a:t>
            </a:r>
            <a:r>
              <a:rPr lang="de-DE" sz="1400" dirty="0"/>
              <a:t> </a:t>
            </a:r>
            <a:r>
              <a:rPr lang="de-DE" sz="1400" dirty="0" err="1"/>
              <a:t>is</a:t>
            </a:r>
            <a:r>
              <a:rPr lang="de-DE" sz="1400" dirty="0"/>
              <a:t> not </a:t>
            </a:r>
            <a:r>
              <a:rPr lang="de-DE" sz="1400" dirty="0" err="1"/>
              <a:t>perfectly</a:t>
            </a:r>
            <a:r>
              <a:rPr lang="de-DE" sz="1400" dirty="0"/>
              <a:t> </a:t>
            </a:r>
            <a:r>
              <a:rPr lang="de-DE" sz="1400" dirty="0" err="1"/>
              <a:t>orientated</a:t>
            </a:r>
            <a:endParaRPr lang="en-US" sz="1400" dirty="0"/>
          </a:p>
        </p:txBody>
      </p:sp>
    </p:spTree>
    <p:extLst>
      <p:ext uri="{BB962C8B-B14F-4D97-AF65-F5344CB8AC3E}">
        <p14:creationId xmlns:p14="http://schemas.microsoft.com/office/powerpoint/2010/main" val="268847340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3C5DD83-31B7-45A3-8FC8-686D68669429}"/>
              </a:ext>
            </a:extLst>
          </p:cNvPr>
          <p:cNvSpPr>
            <a:spLocks noGrp="1"/>
          </p:cNvSpPr>
          <p:nvPr>
            <p:ph type="title"/>
          </p:nvPr>
        </p:nvSpPr>
        <p:spPr/>
        <p:txBody>
          <a:bodyPr/>
          <a:lstStyle/>
          <a:p>
            <a:r>
              <a:rPr lang="de-DE" dirty="0" err="1"/>
              <a:t>Competitive</a:t>
            </a:r>
            <a:r>
              <a:rPr lang="de-DE" dirty="0"/>
              <a:t> Environment</a:t>
            </a:r>
            <a:endParaRPr lang="en-US" dirty="0"/>
          </a:p>
        </p:txBody>
      </p:sp>
      <p:sp>
        <p:nvSpPr>
          <p:cNvPr id="3" name="Foliennummernplatzhalter 2">
            <a:extLst>
              <a:ext uri="{FF2B5EF4-FFF2-40B4-BE49-F238E27FC236}">
                <a16:creationId xmlns:a16="http://schemas.microsoft.com/office/drawing/2014/main" id="{DD7F679C-F78B-4FBE-94ED-103C14DFBA84}"/>
              </a:ext>
            </a:extLst>
          </p:cNvPr>
          <p:cNvSpPr>
            <a:spLocks noGrp="1"/>
          </p:cNvSpPr>
          <p:nvPr>
            <p:ph type="sldNum" sz="quarter" idx="10"/>
          </p:nvPr>
        </p:nvSpPr>
        <p:spPr/>
        <p:txBody>
          <a:bodyPr/>
          <a:lstStyle/>
          <a:p>
            <a:fld id="{73F7D4EC-FAF2-48D2-B8E5-457915FC50F3}" type="slidenum">
              <a:rPr lang="de-DE" smtClean="0"/>
              <a:pPr/>
              <a:t>49</a:t>
            </a:fld>
            <a:endParaRPr lang="de-DE" dirty="0"/>
          </a:p>
        </p:txBody>
      </p:sp>
      <p:sp>
        <p:nvSpPr>
          <p:cNvPr id="4" name="Textplatzhalter 3">
            <a:extLst>
              <a:ext uri="{FF2B5EF4-FFF2-40B4-BE49-F238E27FC236}">
                <a16:creationId xmlns:a16="http://schemas.microsoft.com/office/drawing/2014/main" id="{10BA97E7-0294-4BE2-994E-91BD417DF5C2}"/>
              </a:ext>
            </a:extLst>
          </p:cNvPr>
          <p:cNvSpPr>
            <a:spLocks noGrp="1"/>
          </p:cNvSpPr>
          <p:nvPr>
            <p:ph type="body" sz="quarter" idx="11"/>
          </p:nvPr>
        </p:nvSpPr>
        <p:spPr/>
        <p:txBody>
          <a:bodyPr/>
          <a:lstStyle/>
          <a:p>
            <a:r>
              <a:rPr lang="de-DE" dirty="0" err="1"/>
              <a:t>Product</a:t>
            </a:r>
            <a:r>
              <a:rPr lang="de-DE" dirty="0"/>
              <a:t> Training EGU &amp; EGK</a:t>
            </a:r>
            <a:endParaRPr lang="en-US" dirty="0"/>
          </a:p>
          <a:p>
            <a:endParaRPr lang="en-US" dirty="0"/>
          </a:p>
          <a:p>
            <a:endParaRPr lang="en-US" dirty="0"/>
          </a:p>
        </p:txBody>
      </p:sp>
      <p:sp>
        <p:nvSpPr>
          <p:cNvPr id="5" name="Textplatzhalter 4">
            <a:extLst>
              <a:ext uri="{FF2B5EF4-FFF2-40B4-BE49-F238E27FC236}">
                <a16:creationId xmlns:a16="http://schemas.microsoft.com/office/drawing/2014/main" id="{0D736E8F-3D4E-46AD-B1BC-392E0493D267}"/>
              </a:ext>
            </a:extLst>
          </p:cNvPr>
          <p:cNvSpPr>
            <a:spLocks noGrp="1"/>
          </p:cNvSpPr>
          <p:nvPr>
            <p:ph type="body" sz="quarter" idx="12"/>
          </p:nvPr>
        </p:nvSpPr>
        <p:spPr>
          <a:xfrm>
            <a:off x="658814" y="1348966"/>
            <a:ext cx="4332348" cy="365125"/>
          </a:xfrm>
        </p:spPr>
        <p:txBody>
          <a:bodyPr/>
          <a:lstStyle/>
          <a:p>
            <a:pPr marL="0" indent="0">
              <a:buNone/>
            </a:pPr>
            <a:r>
              <a:rPr lang="de-DE" b="1" dirty="0"/>
              <a:t>Drive </a:t>
            </a:r>
            <a:r>
              <a:rPr lang="de-DE" b="1" dirty="0" err="1"/>
              <a:t>train</a:t>
            </a:r>
            <a:r>
              <a:rPr lang="de-DE" b="1" dirty="0"/>
              <a:t> EGU &amp; EGK vs. ZIMMER</a:t>
            </a:r>
            <a:endParaRPr lang="en-US" b="1" dirty="0"/>
          </a:p>
        </p:txBody>
      </p:sp>
      <p:sp>
        <p:nvSpPr>
          <p:cNvPr id="35" name="Textfeld 34">
            <a:extLst>
              <a:ext uri="{FF2B5EF4-FFF2-40B4-BE49-F238E27FC236}">
                <a16:creationId xmlns:a16="http://schemas.microsoft.com/office/drawing/2014/main" id="{F6D1779A-33CA-4EB1-B04D-3883A6D6C9D4}"/>
              </a:ext>
            </a:extLst>
          </p:cNvPr>
          <p:cNvSpPr txBox="1"/>
          <p:nvPr/>
        </p:nvSpPr>
        <p:spPr>
          <a:xfrm>
            <a:off x="7176763" y="1602814"/>
            <a:ext cx="1679120" cy="338554"/>
          </a:xfrm>
          <a:prstGeom prst="rect">
            <a:avLst/>
          </a:prstGeom>
          <a:noFill/>
        </p:spPr>
        <p:txBody>
          <a:bodyPr wrap="square">
            <a:spAutoFit/>
          </a:bodyPr>
          <a:lstStyle/>
          <a:p>
            <a:r>
              <a:rPr lang="de-DE" sz="1600" b="1" dirty="0">
                <a:solidFill>
                  <a:schemeClr val="tx2"/>
                </a:solidFill>
                <a:latin typeface="Fago Pro" panose="02000506040000020004" pitchFamily="50" charset="0"/>
              </a:rPr>
              <a:t>Worm </a:t>
            </a:r>
            <a:r>
              <a:rPr lang="de-DE" sz="1600" b="1" dirty="0" err="1">
                <a:solidFill>
                  <a:schemeClr val="tx2"/>
                </a:solidFill>
                <a:latin typeface="Fago Pro" panose="02000506040000020004" pitchFamily="50" charset="0"/>
              </a:rPr>
              <a:t>gear</a:t>
            </a:r>
            <a:endParaRPr lang="de-DE" sz="1600" b="1" dirty="0">
              <a:solidFill>
                <a:schemeClr val="tx2"/>
              </a:solidFill>
              <a:latin typeface="Fago Pro" panose="02000506040000020004" pitchFamily="50" charset="0"/>
            </a:endParaRPr>
          </a:p>
        </p:txBody>
      </p:sp>
      <p:sp>
        <p:nvSpPr>
          <p:cNvPr id="39" name="Textfeld 38">
            <a:extLst>
              <a:ext uri="{FF2B5EF4-FFF2-40B4-BE49-F238E27FC236}">
                <a16:creationId xmlns:a16="http://schemas.microsoft.com/office/drawing/2014/main" id="{0BF56273-544A-4A11-96A5-D949AB99E6E4}"/>
              </a:ext>
            </a:extLst>
          </p:cNvPr>
          <p:cNvSpPr txBox="1"/>
          <p:nvPr/>
        </p:nvSpPr>
        <p:spPr>
          <a:xfrm>
            <a:off x="9194247" y="1616153"/>
            <a:ext cx="1891380" cy="338554"/>
          </a:xfrm>
          <a:prstGeom prst="rect">
            <a:avLst/>
          </a:prstGeom>
          <a:noFill/>
        </p:spPr>
        <p:txBody>
          <a:bodyPr wrap="square">
            <a:spAutoFit/>
          </a:bodyPr>
          <a:lstStyle/>
          <a:p>
            <a:r>
              <a:rPr lang="de-DE" sz="1600" b="1" dirty="0" err="1">
                <a:solidFill>
                  <a:schemeClr val="tx2"/>
                </a:solidFill>
                <a:latin typeface="Fago Pro" panose="02000506040000020004" pitchFamily="50" charset="0"/>
              </a:rPr>
              <a:t>Helical</a:t>
            </a:r>
            <a:r>
              <a:rPr lang="de-DE" sz="1600" b="1" dirty="0">
                <a:solidFill>
                  <a:schemeClr val="tx2"/>
                </a:solidFill>
                <a:latin typeface="Fago Pro" panose="02000506040000020004" pitchFamily="50" charset="0"/>
              </a:rPr>
              <a:t> </a:t>
            </a:r>
            <a:r>
              <a:rPr lang="de-DE" sz="1600" b="1" dirty="0" err="1">
                <a:solidFill>
                  <a:schemeClr val="tx2"/>
                </a:solidFill>
                <a:latin typeface="Fago Pro" panose="02000506040000020004" pitchFamily="50" charset="0"/>
              </a:rPr>
              <a:t>gear</a:t>
            </a:r>
            <a:r>
              <a:rPr lang="de-DE" sz="1600" b="1" dirty="0">
                <a:solidFill>
                  <a:schemeClr val="tx2"/>
                </a:solidFill>
                <a:latin typeface="Fago Pro" panose="02000506040000020004" pitchFamily="50" charset="0"/>
              </a:rPr>
              <a:t> </a:t>
            </a:r>
            <a:r>
              <a:rPr lang="de-DE" sz="1600" b="1" dirty="0" err="1">
                <a:solidFill>
                  <a:schemeClr val="tx2"/>
                </a:solidFill>
                <a:latin typeface="Fago Pro" panose="02000506040000020004" pitchFamily="50" charset="0"/>
              </a:rPr>
              <a:t>unit</a:t>
            </a:r>
            <a:endParaRPr lang="de-DE" sz="1600" b="1" dirty="0">
              <a:solidFill>
                <a:schemeClr val="tx2"/>
              </a:solidFill>
              <a:latin typeface="Fago Pro" panose="02000506040000020004" pitchFamily="50" charset="0"/>
            </a:endParaRPr>
          </a:p>
        </p:txBody>
      </p:sp>
      <p:sp>
        <p:nvSpPr>
          <p:cNvPr id="44" name="Textplatzhalter 4">
            <a:extLst>
              <a:ext uri="{FF2B5EF4-FFF2-40B4-BE49-F238E27FC236}">
                <a16:creationId xmlns:a16="http://schemas.microsoft.com/office/drawing/2014/main" id="{73C31767-8AEB-4659-B158-B3C36ECF7D48}"/>
              </a:ext>
            </a:extLst>
          </p:cNvPr>
          <p:cNvSpPr txBox="1">
            <a:spLocks/>
          </p:cNvSpPr>
          <p:nvPr/>
        </p:nvSpPr>
        <p:spPr>
          <a:xfrm>
            <a:off x="933509" y="2657594"/>
            <a:ext cx="2472156" cy="2089727"/>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de-DE" sz="1600" b="1" dirty="0"/>
              <a:t>Scenario: </a:t>
            </a:r>
            <a:r>
              <a:rPr lang="de-DE" sz="1600" dirty="0"/>
              <a:t>Gripping a </a:t>
            </a:r>
            <a:r>
              <a:rPr lang="de-DE" sz="1600" dirty="0" err="1"/>
              <a:t>part</a:t>
            </a:r>
            <a:r>
              <a:rPr lang="de-DE" sz="1600" dirty="0"/>
              <a:t> out </a:t>
            </a:r>
            <a:r>
              <a:rPr lang="de-DE" sz="1600" dirty="0" err="1"/>
              <a:t>of</a:t>
            </a:r>
            <a:r>
              <a:rPr lang="de-DE" sz="1600" dirty="0"/>
              <a:t> a </a:t>
            </a:r>
            <a:r>
              <a:rPr lang="de-DE" sz="1600" dirty="0" err="1"/>
              <a:t>tray</a:t>
            </a:r>
            <a:r>
              <a:rPr lang="de-DE" sz="1600" dirty="0"/>
              <a:t> </a:t>
            </a:r>
            <a:r>
              <a:rPr lang="de-DE" sz="1600" dirty="0" err="1"/>
              <a:t>without</a:t>
            </a:r>
            <a:r>
              <a:rPr lang="de-DE" sz="1600" dirty="0"/>
              <a:t> </a:t>
            </a:r>
            <a:r>
              <a:rPr lang="de-DE" sz="1600" dirty="0" err="1"/>
              <a:t>having</a:t>
            </a:r>
            <a:r>
              <a:rPr lang="de-DE" sz="1600" dirty="0"/>
              <a:t> </a:t>
            </a:r>
            <a:r>
              <a:rPr lang="de-DE" sz="1600" dirty="0" err="1"/>
              <a:t>to</a:t>
            </a:r>
            <a:r>
              <a:rPr lang="de-DE" sz="1600" dirty="0"/>
              <a:t> </a:t>
            </a:r>
            <a:r>
              <a:rPr lang="de-DE" sz="1600" dirty="0" err="1"/>
              <a:t>much</a:t>
            </a:r>
            <a:r>
              <a:rPr lang="de-DE" sz="1600" dirty="0"/>
              <a:t> </a:t>
            </a:r>
            <a:r>
              <a:rPr lang="de-DE" sz="1600" dirty="0" err="1"/>
              <a:t>distance</a:t>
            </a:r>
            <a:r>
              <a:rPr lang="de-DE" sz="1600" dirty="0"/>
              <a:t> </a:t>
            </a:r>
            <a:r>
              <a:rPr lang="de-DE" sz="1600" dirty="0" err="1"/>
              <a:t>left</a:t>
            </a:r>
            <a:r>
              <a:rPr lang="de-DE" sz="1600" dirty="0"/>
              <a:t> </a:t>
            </a:r>
            <a:r>
              <a:rPr lang="de-DE" sz="1600" dirty="0" err="1"/>
              <a:t>for</a:t>
            </a:r>
            <a:r>
              <a:rPr lang="de-DE" sz="1600" dirty="0"/>
              <a:t> </a:t>
            </a:r>
            <a:r>
              <a:rPr lang="de-DE" sz="1600" dirty="0" err="1"/>
              <a:t>start</a:t>
            </a:r>
            <a:r>
              <a:rPr lang="de-DE" sz="1600" dirty="0"/>
              <a:t> up. Handling </a:t>
            </a:r>
            <a:r>
              <a:rPr lang="de-DE" sz="1600" dirty="0" err="1"/>
              <a:t>of</a:t>
            </a:r>
            <a:r>
              <a:rPr lang="de-DE" sz="1600" dirty="0"/>
              <a:t> a heavy </a:t>
            </a:r>
            <a:r>
              <a:rPr lang="de-DE" sz="1600" dirty="0" err="1"/>
              <a:t>workpiece</a:t>
            </a:r>
            <a:r>
              <a:rPr lang="de-DE" sz="1600" dirty="0"/>
              <a:t> </a:t>
            </a:r>
            <a:r>
              <a:rPr lang="de-DE" sz="1600" dirty="0" err="1"/>
              <a:t>with</a:t>
            </a:r>
            <a:r>
              <a:rPr lang="de-DE" sz="1600" dirty="0"/>
              <a:t> max. </a:t>
            </a:r>
            <a:r>
              <a:rPr lang="de-DE" sz="1600" dirty="0" err="1"/>
              <a:t>force</a:t>
            </a:r>
            <a:r>
              <a:rPr lang="de-DE" sz="1600" dirty="0"/>
              <a:t>.</a:t>
            </a:r>
            <a:endParaRPr lang="en-US" sz="1600" dirty="0"/>
          </a:p>
        </p:txBody>
      </p:sp>
      <p:sp>
        <p:nvSpPr>
          <p:cNvPr id="46" name="Rechteck 45">
            <a:extLst>
              <a:ext uri="{FF2B5EF4-FFF2-40B4-BE49-F238E27FC236}">
                <a16:creationId xmlns:a16="http://schemas.microsoft.com/office/drawing/2014/main" id="{86B5F5DA-4705-4187-A997-5FF5F4BDD386}"/>
              </a:ext>
            </a:extLst>
          </p:cNvPr>
          <p:cNvSpPr/>
          <p:nvPr/>
        </p:nvSpPr>
        <p:spPr>
          <a:xfrm>
            <a:off x="4715238" y="3468415"/>
            <a:ext cx="597949" cy="468086"/>
          </a:xfrm>
          <a:prstGeom prst="rect">
            <a:avLst/>
          </a:prstGeom>
          <a:solidFill>
            <a:srgbClr val="BCC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WP</a:t>
            </a:r>
            <a:endParaRPr lang="en-US" dirty="0"/>
          </a:p>
        </p:txBody>
      </p:sp>
      <p:sp>
        <p:nvSpPr>
          <p:cNvPr id="47" name="Rechteck 46">
            <a:extLst>
              <a:ext uri="{FF2B5EF4-FFF2-40B4-BE49-F238E27FC236}">
                <a16:creationId xmlns:a16="http://schemas.microsoft.com/office/drawing/2014/main" id="{DDA72CF7-DEF6-42C1-A359-9258C0FE9351}"/>
              </a:ext>
            </a:extLst>
          </p:cNvPr>
          <p:cNvSpPr/>
          <p:nvPr/>
        </p:nvSpPr>
        <p:spPr>
          <a:xfrm>
            <a:off x="4160851" y="2601388"/>
            <a:ext cx="1690176" cy="468086"/>
          </a:xfrm>
          <a:prstGeom prst="rect">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err="1"/>
              <a:t>Gripper</a:t>
            </a:r>
            <a:endParaRPr lang="en-US" dirty="0"/>
          </a:p>
        </p:txBody>
      </p:sp>
      <p:sp>
        <p:nvSpPr>
          <p:cNvPr id="48" name="Rechteck 47">
            <a:extLst>
              <a:ext uri="{FF2B5EF4-FFF2-40B4-BE49-F238E27FC236}">
                <a16:creationId xmlns:a16="http://schemas.microsoft.com/office/drawing/2014/main" id="{DCDB25C0-18A4-4672-8948-4B459A893B09}"/>
              </a:ext>
            </a:extLst>
          </p:cNvPr>
          <p:cNvSpPr/>
          <p:nvPr/>
        </p:nvSpPr>
        <p:spPr>
          <a:xfrm rot="10800000">
            <a:off x="5337692" y="3065841"/>
            <a:ext cx="194283" cy="850331"/>
          </a:xfrm>
          <a:prstGeom prst="rect">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hteck 48">
            <a:extLst>
              <a:ext uri="{FF2B5EF4-FFF2-40B4-BE49-F238E27FC236}">
                <a16:creationId xmlns:a16="http://schemas.microsoft.com/office/drawing/2014/main" id="{C9FD05D6-8BC6-4744-82FE-E5B70D47EA9F}"/>
              </a:ext>
            </a:extLst>
          </p:cNvPr>
          <p:cNvSpPr/>
          <p:nvPr/>
        </p:nvSpPr>
        <p:spPr>
          <a:xfrm rot="10800000">
            <a:off x="4493489" y="3065346"/>
            <a:ext cx="194282" cy="850331"/>
          </a:xfrm>
          <a:prstGeom prst="rect">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0" name="Grafik 49" descr="Häkchen mit einfarbiger Füllung">
            <a:extLst>
              <a:ext uri="{FF2B5EF4-FFF2-40B4-BE49-F238E27FC236}">
                <a16:creationId xmlns:a16="http://schemas.microsoft.com/office/drawing/2014/main" id="{15988452-1EB3-4A29-91F3-9825D6849C4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910474" y="2749962"/>
            <a:ext cx="643464" cy="643464"/>
          </a:xfrm>
          <a:prstGeom prst="rect">
            <a:avLst/>
          </a:prstGeom>
        </p:spPr>
      </p:pic>
      <p:pic>
        <p:nvPicPr>
          <p:cNvPr id="51" name="Grafik 50" descr="Schließen mit einfarbiger Füllung">
            <a:extLst>
              <a:ext uri="{FF2B5EF4-FFF2-40B4-BE49-F238E27FC236}">
                <a16:creationId xmlns:a16="http://schemas.microsoft.com/office/drawing/2014/main" id="{180765C2-517A-48C5-B432-7E66C687141A}"/>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483173" y="2734650"/>
            <a:ext cx="643464" cy="643464"/>
          </a:xfrm>
          <a:prstGeom prst="rect">
            <a:avLst/>
          </a:prstGeom>
        </p:spPr>
      </p:pic>
      <p:sp>
        <p:nvSpPr>
          <p:cNvPr id="52" name="Textplatzhalter 4">
            <a:extLst>
              <a:ext uri="{FF2B5EF4-FFF2-40B4-BE49-F238E27FC236}">
                <a16:creationId xmlns:a16="http://schemas.microsoft.com/office/drawing/2014/main" id="{6B764FFA-6001-467A-ACB8-78C130F6F068}"/>
              </a:ext>
            </a:extLst>
          </p:cNvPr>
          <p:cNvSpPr txBox="1">
            <a:spLocks/>
          </p:cNvSpPr>
          <p:nvPr/>
        </p:nvSpPr>
        <p:spPr>
          <a:xfrm>
            <a:off x="6775092" y="3619344"/>
            <a:ext cx="4570518" cy="568886"/>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de-DE" sz="1600" b="1" dirty="0"/>
              <a:t>Note: </a:t>
            </a:r>
            <a:r>
              <a:rPr lang="de-DE" sz="1600" dirty="0"/>
              <a:t>Worm </a:t>
            </a:r>
            <a:r>
              <a:rPr lang="de-DE" sz="1600" dirty="0" err="1"/>
              <a:t>gear</a:t>
            </a:r>
            <a:r>
              <a:rPr lang="de-DE" sz="1600" dirty="0"/>
              <a:t> </a:t>
            </a:r>
            <a:r>
              <a:rPr lang="de-DE" sz="1600" dirty="0" err="1"/>
              <a:t>needs</a:t>
            </a:r>
            <a:r>
              <a:rPr lang="de-DE" sz="1600" dirty="0"/>
              <a:t> a </a:t>
            </a:r>
            <a:r>
              <a:rPr lang="de-DE" sz="1600" dirty="0" err="1"/>
              <a:t>start</a:t>
            </a:r>
            <a:r>
              <a:rPr lang="de-DE" sz="1600" dirty="0"/>
              <a:t> up </a:t>
            </a:r>
            <a:r>
              <a:rPr lang="de-DE" sz="1600" dirty="0" err="1"/>
              <a:t>distance</a:t>
            </a:r>
            <a:r>
              <a:rPr lang="de-DE" sz="1600" dirty="0"/>
              <a:t> </a:t>
            </a:r>
            <a:r>
              <a:rPr lang="de-DE" sz="1600" dirty="0" err="1"/>
              <a:t>to</a:t>
            </a:r>
            <a:r>
              <a:rPr lang="de-DE" sz="1600" dirty="0"/>
              <a:t> </a:t>
            </a:r>
            <a:r>
              <a:rPr lang="de-DE" sz="1600" dirty="0" err="1"/>
              <a:t>generate</a:t>
            </a:r>
            <a:r>
              <a:rPr lang="de-DE" sz="1600" dirty="0"/>
              <a:t> </a:t>
            </a:r>
            <a:r>
              <a:rPr lang="de-DE" sz="1600" dirty="0" err="1"/>
              <a:t>the</a:t>
            </a:r>
            <a:r>
              <a:rPr lang="de-DE" sz="1600" dirty="0"/>
              <a:t> </a:t>
            </a:r>
            <a:r>
              <a:rPr lang="de-DE" sz="1600" dirty="0" err="1"/>
              <a:t>highest</a:t>
            </a:r>
            <a:r>
              <a:rPr lang="de-DE" sz="1600" dirty="0"/>
              <a:t> </a:t>
            </a:r>
            <a:r>
              <a:rPr lang="de-DE" sz="1600" dirty="0" err="1"/>
              <a:t>gripping</a:t>
            </a:r>
            <a:r>
              <a:rPr lang="de-DE" sz="1600" dirty="0"/>
              <a:t> </a:t>
            </a:r>
            <a:r>
              <a:rPr lang="de-DE" sz="1600" dirty="0" err="1"/>
              <a:t>forces</a:t>
            </a:r>
            <a:r>
              <a:rPr lang="de-DE" sz="1600" dirty="0"/>
              <a:t>. </a:t>
            </a:r>
            <a:r>
              <a:rPr lang="de-DE" sz="1600" dirty="0" err="1"/>
              <a:t>Helical</a:t>
            </a:r>
            <a:r>
              <a:rPr lang="de-DE" sz="1600" dirty="0"/>
              <a:t> </a:t>
            </a:r>
            <a:r>
              <a:rPr lang="de-DE" sz="1600" dirty="0" err="1"/>
              <a:t>gear</a:t>
            </a:r>
            <a:r>
              <a:rPr lang="de-DE" sz="1600" dirty="0"/>
              <a:t> </a:t>
            </a:r>
            <a:r>
              <a:rPr lang="de-DE" sz="1600" dirty="0" err="1"/>
              <a:t>unit</a:t>
            </a:r>
            <a:r>
              <a:rPr lang="de-DE" sz="1600" dirty="0"/>
              <a:t> </a:t>
            </a:r>
            <a:r>
              <a:rPr lang="de-DE" sz="1600" dirty="0" err="1"/>
              <a:t>can</a:t>
            </a:r>
            <a:r>
              <a:rPr lang="de-DE" sz="1600" dirty="0"/>
              <a:t> </a:t>
            </a:r>
            <a:r>
              <a:rPr lang="de-DE" sz="1600" dirty="0" err="1"/>
              <a:t>generate</a:t>
            </a:r>
            <a:r>
              <a:rPr lang="de-DE" sz="1600" dirty="0"/>
              <a:t> </a:t>
            </a:r>
            <a:r>
              <a:rPr lang="de-DE" sz="1600" dirty="0" err="1"/>
              <a:t>them</a:t>
            </a:r>
            <a:r>
              <a:rPr lang="de-DE" sz="1600" dirty="0"/>
              <a:t> </a:t>
            </a:r>
            <a:r>
              <a:rPr lang="de-DE" sz="1600" dirty="0" err="1"/>
              <a:t>without</a:t>
            </a:r>
            <a:r>
              <a:rPr lang="de-DE" sz="1600" dirty="0"/>
              <a:t> </a:t>
            </a:r>
            <a:r>
              <a:rPr lang="de-DE" sz="1600" dirty="0" err="1"/>
              <a:t>start</a:t>
            </a:r>
            <a:r>
              <a:rPr lang="de-DE" sz="1600" dirty="0"/>
              <a:t> up </a:t>
            </a:r>
            <a:r>
              <a:rPr lang="de-DE" sz="1600" dirty="0" err="1"/>
              <a:t>distance</a:t>
            </a:r>
            <a:r>
              <a:rPr lang="de-DE" sz="1600" dirty="0"/>
              <a:t>.</a:t>
            </a:r>
            <a:endParaRPr lang="en-US" sz="1600" dirty="0"/>
          </a:p>
        </p:txBody>
      </p:sp>
      <p:sp>
        <p:nvSpPr>
          <p:cNvPr id="53" name="Rechteck 52">
            <a:extLst>
              <a:ext uri="{FF2B5EF4-FFF2-40B4-BE49-F238E27FC236}">
                <a16:creationId xmlns:a16="http://schemas.microsoft.com/office/drawing/2014/main" id="{4EAE3748-20DF-4C2F-91FB-5EAD180343B9}"/>
              </a:ext>
            </a:extLst>
          </p:cNvPr>
          <p:cNvSpPr/>
          <p:nvPr/>
        </p:nvSpPr>
        <p:spPr>
          <a:xfrm>
            <a:off x="4220287" y="3963089"/>
            <a:ext cx="1581728" cy="468086"/>
          </a:xfrm>
          <a:prstGeom prst="rect">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Tray</a:t>
            </a:r>
            <a:endParaRPr lang="en-US" dirty="0"/>
          </a:p>
        </p:txBody>
      </p:sp>
      <p:sp>
        <p:nvSpPr>
          <p:cNvPr id="54" name="Rechteck 53">
            <a:extLst>
              <a:ext uri="{FF2B5EF4-FFF2-40B4-BE49-F238E27FC236}">
                <a16:creationId xmlns:a16="http://schemas.microsoft.com/office/drawing/2014/main" id="{A87E1FA6-FF2C-454B-A908-5F4AFFF57736}"/>
              </a:ext>
            </a:extLst>
          </p:cNvPr>
          <p:cNvSpPr/>
          <p:nvPr/>
        </p:nvSpPr>
        <p:spPr>
          <a:xfrm rot="10800000">
            <a:off x="5551518" y="3729405"/>
            <a:ext cx="250497" cy="233365"/>
          </a:xfrm>
          <a:prstGeom prst="rect">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hteck 55">
            <a:extLst>
              <a:ext uri="{FF2B5EF4-FFF2-40B4-BE49-F238E27FC236}">
                <a16:creationId xmlns:a16="http://schemas.microsoft.com/office/drawing/2014/main" id="{0C290DBA-5376-4AB2-907C-E7DB3B654AC2}"/>
              </a:ext>
            </a:extLst>
          </p:cNvPr>
          <p:cNvSpPr/>
          <p:nvPr/>
        </p:nvSpPr>
        <p:spPr>
          <a:xfrm rot="10800000">
            <a:off x="4220289" y="3728345"/>
            <a:ext cx="250497" cy="233365"/>
          </a:xfrm>
          <a:prstGeom prst="rect">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1496597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3C5DD83-31B7-45A3-8FC8-686D68669429}"/>
              </a:ext>
            </a:extLst>
          </p:cNvPr>
          <p:cNvSpPr>
            <a:spLocks noGrp="1"/>
          </p:cNvSpPr>
          <p:nvPr>
            <p:ph type="title"/>
          </p:nvPr>
        </p:nvSpPr>
        <p:spPr/>
        <p:txBody>
          <a:bodyPr/>
          <a:lstStyle/>
          <a:p>
            <a:r>
              <a:rPr lang="de-DE" dirty="0" err="1"/>
              <a:t>Competitive</a:t>
            </a:r>
            <a:r>
              <a:rPr lang="de-DE" dirty="0"/>
              <a:t> Environment</a:t>
            </a:r>
            <a:endParaRPr lang="en-US" dirty="0"/>
          </a:p>
        </p:txBody>
      </p:sp>
      <p:sp>
        <p:nvSpPr>
          <p:cNvPr id="3" name="Foliennummernplatzhalter 2">
            <a:extLst>
              <a:ext uri="{FF2B5EF4-FFF2-40B4-BE49-F238E27FC236}">
                <a16:creationId xmlns:a16="http://schemas.microsoft.com/office/drawing/2014/main" id="{DD7F679C-F78B-4FBE-94ED-103C14DFBA84}"/>
              </a:ext>
            </a:extLst>
          </p:cNvPr>
          <p:cNvSpPr>
            <a:spLocks noGrp="1"/>
          </p:cNvSpPr>
          <p:nvPr>
            <p:ph type="sldNum" sz="quarter" idx="10"/>
          </p:nvPr>
        </p:nvSpPr>
        <p:spPr/>
        <p:txBody>
          <a:bodyPr/>
          <a:lstStyle/>
          <a:p>
            <a:fld id="{73F7D4EC-FAF2-48D2-B8E5-457915FC50F3}" type="slidenum">
              <a:rPr lang="de-DE" smtClean="0"/>
              <a:pPr/>
              <a:t>50</a:t>
            </a:fld>
            <a:endParaRPr lang="de-DE" dirty="0"/>
          </a:p>
        </p:txBody>
      </p:sp>
      <p:sp>
        <p:nvSpPr>
          <p:cNvPr id="4" name="Textplatzhalter 3">
            <a:extLst>
              <a:ext uri="{FF2B5EF4-FFF2-40B4-BE49-F238E27FC236}">
                <a16:creationId xmlns:a16="http://schemas.microsoft.com/office/drawing/2014/main" id="{10BA97E7-0294-4BE2-994E-91BD417DF5C2}"/>
              </a:ext>
            </a:extLst>
          </p:cNvPr>
          <p:cNvSpPr>
            <a:spLocks noGrp="1"/>
          </p:cNvSpPr>
          <p:nvPr>
            <p:ph type="body" sz="quarter" idx="11"/>
          </p:nvPr>
        </p:nvSpPr>
        <p:spPr/>
        <p:txBody>
          <a:bodyPr/>
          <a:lstStyle/>
          <a:p>
            <a:r>
              <a:rPr lang="de-DE" dirty="0" err="1"/>
              <a:t>Product</a:t>
            </a:r>
            <a:r>
              <a:rPr lang="de-DE" dirty="0"/>
              <a:t> Training EGU &amp; EGK</a:t>
            </a:r>
            <a:endParaRPr lang="en-US" dirty="0"/>
          </a:p>
          <a:p>
            <a:endParaRPr lang="en-US" dirty="0"/>
          </a:p>
          <a:p>
            <a:endParaRPr lang="en-US" dirty="0"/>
          </a:p>
        </p:txBody>
      </p:sp>
      <p:sp>
        <p:nvSpPr>
          <p:cNvPr id="5" name="Textplatzhalter 4">
            <a:extLst>
              <a:ext uri="{FF2B5EF4-FFF2-40B4-BE49-F238E27FC236}">
                <a16:creationId xmlns:a16="http://schemas.microsoft.com/office/drawing/2014/main" id="{0D736E8F-3D4E-46AD-B1BC-392E0493D267}"/>
              </a:ext>
            </a:extLst>
          </p:cNvPr>
          <p:cNvSpPr>
            <a:spLocks noGrp="1"/>
          </p:cNvSpPr>
          <p:nvPr>
            <p:ph type="body" sz="quarter" idx="12"/>
          </p:nvPr>
        </p:nvSpPr>
        <p:spPr>
          <a:xfrm>
            <a:off x="658814" y="1348966"/>
            <a:ext cx="4332348" cy="365125"/>
          </a:xfrm>
        </p:spPr>
        <p:txBody>
          <a:bodyPr/>
          <a:lstStyle/>
          <a:p>
            <a:pPr marL="0" indent="0">
              <a:buNone/>
            </a:pPr>
            <a:r>
              <a:rPr lang="de-DE" b="1" dirty="0"/>
              <a:t>Drive </a:t>
            </a:r>
            <a:r>
              <a:rPr lang="de-DE" b="1" dirty="0" err="1"/>
              <a:t>train</a:t>
            </a:r>
            <a:r>
              <a:rPr lang="de-DE" b="1" dirty="0"/>
              <a:t> EGU &amp; EGK vs. ZIMMER</a:t>
            </a:r>
            <a:endParaRPr lang="en-US" b="1" dirty="0"/>
          </a:p>
        </p:txBody>
      </p:sp>
      <p:sp>
        <p:nvSpPr>
          <p:cNvPr id="35" name="Textfeld 34">
            <a:extLst>
              <a:ext uri="{FF2B5EF4-FFF2-40B4-BE49-F238E27FC236}">
                <a16:creationId xmlns:a16="http://schemas.microsoft.com/office/drawing/2014/main" id="{F6D1779A-33CA-4EB1-B04D-3883A6D6C9D4}"/>
              </a:ext>
            </a:extLst>
          </p:cNvPr>
          <p:cNvSpPr txBox="1"/>
          <p:nvPr/>
        </p:nvSpPr>
        <p:spPr>
          <a:xfrm>
            <a:off x="7101741" y="1616153"/>
            <a:ext cx="1679120" cy="338554"/>
          </a:xfrm>
          <a:prstGeom prst="rect">
            <a:avLst/>
          </a:prstGeom>
          <a:noFill/>
        </p:spPr>
        <p:txBody>
          <a:bodyPr wrap="square">
            <a:spAutoFit/>
          </a:bodyPr>
          <a:lstStyle/>
          <a:p>
            <a:r>
              <a:rPr lang="de-DE" sz="1600" b="1" dirty="0">
                <a:solidFill>
                  <a:schemeClr val="tx2"/>
                </a:solidFill>
                <a:latin typeface="Fago Pro" panose="02000506040000020004" pitchFamily="50" charset="0"/>
              </a:rPr>
              <a:t>Worm </a:t>
            </a:r>
            <a:r>
              <a:rPr lang="de-DE" sz="1600" b="1" dirty="0" err="1">
                <a:solidFill>
                  <a:schemeClr val="tx2"/>
                </a:solidFill>
                <a:latin typeface="Fago Pro" panose="02000506040000020004" pitchFamily="50" charset="0"/>
              </a:rPr>
              <a:t>gear</a:t>
            </a:r>
            <a:endParaRPr lang="de-DE" sz="1600" b="1" dirty="0">
              <a:solidFill>
                <a:schemeClr val="tx2"/>
              </a:solidFill>
              <a:latin typeface="Fago Pro" panose="02000506040000020004" pitchFamily="50" charset="0"/>
            </a:endParaRPr>
          </a:p>
        </p:txBody>
      </p:sp>
      <p:sp>
        <p:nvSpPr>
          <p:cNvPr id="39" name="Textfeld 38">
            <a:extLst>
              <a:ext uri="{FF2B5EF4-FFF2-40B4-BE49-F238E27FC236}">
                <a16:creationId xmlns:a16="http://schemas.microsoft.com/office/drawing/2014/main" id="{0BF56273-544A-4A11-96A5-D949AB99E6E4}"/>
              </a:ext>
            </a:extLst>
          </p:cNvPr>
          <p:cNvSpPr txBox="1"/>
          <p:nvPr/>
        </p:nvSpPr>
        <p:spPr>
          <a:xfrm>
            <a:off x="9194247" y="1616153"/>
            <a:ext cx="1891380" cy="338554"/>
          </a:xfrm>
          <a:prstGeom prst="rect">
            <a:avLst/>
          </a:prstGeom>
          <a:noFill/>
        </p:spPr>
        <p:txBody>
          <a:bodyPr wrap="square">
            <a:spAutoFit/>
          </a:bodyPr>
          <a:lstStyle/>
          <a:p>
            <a:r>
              <a:rPr lang="de-DE" sz="1600" b="1" dirty="0" err="1">
                <a:solidFill>
                  <a:schemeClr val="tx2"/>
                </a:solidFill>
                <a:latin typeface="Fago Pro" panose="02000506040000020004" pitchFamily="50" charset="0"/>
              </a:rPr>
              <a:t>Helical</a:t>
            </a:r>
            <a:r>
              <a:rPr lang="de-DE" sz="1600" b="1" dirty="0">
                <a:solidFill>
                  <a:schemeClr val="tx2"/>
                </a:solidFill>
                <a:latin typeface="Fago Pro" panose="02000506040000020004" pitchFamily="50" charset="0"/>
              </a:rPr>
              <a:t> </a:t>
            </a:r>
            <a:r>
              <a:rPr lang="de-DE" sz="1600" b="1" dirty="0" err="1">
                <a:solidFill>
                  <a:schemeClr val="tx2"/>
                </a:solidFill>
                <a:latin typeface="Fago Pro" panose="02000506040000020004" pitchFamily="50" charset="0"/>
              </a:rPr>
              <a:t>gear</a:t>
            </a:r>
            <a:r>
              <a:rPr lang="de-DE" sz="1600" b="1" dirty="0">
                <a:solidFill>
                  <a:schemeClr val="tx2"/>
                </a:solidFill>
                <a:latin typeface="Fago Pro" panose="02000506040000020004" pitchFamily="50" charset="0"/>
              </a:rPr>
              <a:t> </a:t>
            </a:r>
            <a:r>
              <a:rPr lang="de-DE" sz="1600" b="1" dirty="0" err="1">
                <a:solidFill>
                  <a:schemeClr val="tx2"/>
                </a:solidFill>
                <a:latin typeface="Fago Pro" panose="02000506040000020004" pitchFamily="50" charset="0"/>
              </a:rPr>
              <a:t>unit</a:t>
            </a:r>
            <a:endParaRPr lang="de-DE" sz="1600" b="1" dirty="0">
              <a:solidFill>
                <a:schemeClr val="tx2"/>
              </a:solidFill>
              <a:latin typeface="Fago Pro" panose="02000506040000020004" pitchFamily="50" charset="0"/>
            </a:endParaRPr>
          </a:p>
        </p:txBody>
      </p:sp>
      <p:sp>
        <p:nvSpPr>
          <p:cNvPr id="45" name="Textplatzhalter 4">
            <a:extLst>
              <a:ext uri="{FF2B5EF4-FFF2-40B4-BE49-F238E27FC236}">
                <a16:creationId xmlns:a16="http://schemas.microsoft.com/office/drawing/2014/main" id="{ED734B7B-643A-43C2-8BD9-9FB201AF386D}"/>
              </a:ext>
            </a:extLst>
          </p:cNvPr>
          <p:cNvSpPr txBox="1">
            <a:spLocks/>
          </p:cNvSpPr>
          <p:nvPr/>
        </p:nvSpPr>
        <p:spPr>
          <a:xfrm>
            <a:off x="982208" y="2676965"/>
            <a:ext cx="2893942" cy="568886"/>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de-DE" sz="1600" b="1" dirty="0"/>
              <a:t>Scenario: </a:t>
            </a:r>
            <a:r>
              <a:rPr lang="de-DE" sz="1600" dirty="0"/>
              <a:t>Short </a:t>
            </a:r>
            <a:r>
              <a:rPr lang="de-DE" sz="1600" dirty="0" err="1"/>
              <a:t>fingers</a:t>
            </a:r>
            <a:r>
              <a:rPr lang="de-DE" sz="1600" dirty="0"/>
              <a:t> </a:t>
            </a:r>
            <a:r>
              <a:rPr lang="de-DE" sz="1600" dirty="0" err="1"/>
              <a:t>length</a:t>
            </a:r>
            <a:r>
              <a:rPr lang="de-DE" sz="1600" dirty="0"/>
              <a:t>, heavy part. </a:t>
            </a:r>
            <a:r>
              <a:rPr lang="de-DE" sz="1600" dirty="0" err="1"/>
              <a:t>Good</a:t>
            </a:r>
            <a:r>
              <a:rPr lang="de-DE" sz="1600" dirty="0"/>
              <a:t> </a:t>
            </a:r>
            <a:r>
              <a:rPr lang="de-DE" sz="1600" dirty="0" err="1"/>
              <a:t>orientation</a:t>
            </a:r>
            <a:r>
              <a:rPr lang="de-DE" sz="1600" dirty="0"/>
              <a:t> </a:t>
            </a:r>
            <a:r>
              <a:rPr lang="de-DE" sz="1600" dirty="0" err="1"/>
              <a:t>from</a:t>
            </a:r>
            <a:r>
              <a:rPr lang="de-DE" sz="1600" dirty="0"/>
              <a:t> </a:t>
            </a:r>
            <a:r>
              <a:rPr lang="de-DE" sz="1600" dirty="0" err="1"/>
              <a:t>gripper</a:t>
            </a:r>
            <a:r>
              <a:rPr lang="de-DE" sz="1600" dirty="0"/>
              <a:t> </a:t>
            </a:r>
            <a:r>
              <a:rPr lang="de-DE" sz="1600" dirty="0" err="1"/>
              <a:t>to</a:t>
            </a:r>
            <a:r>
              <a:rPr lang="de-DE" sz="1600" dirty="0"/>
              <a:t> part.</a:t>
            </a:r>
            <a:endParaRPr lang="en-US" sz="1600" dirty="0"/>
          </a:p>
        </p:txBody>
      </p:sp>
      <p:grpSp>
        <p:nvGrpSpPr>
          <p:cNvPr id="55" name="Gruppieren 54">
            <a:extLst>
              <a:ext uri="{FF2B5EF4-FFF2-40B4-BE49-F238E27FC236}">
                <a16:creationId xmlns:a16="http://schemas.microsoft.com/office/drawing/2014/main" id="{E8AE14D9-6A33-43EC-AE93-65AD7A914963}"/>
              </a:ext>
            </a:extLst>
          </p:cNvPr>
          <p:cNvGrpSpPr/>
          <p:nvPr/>
        </p:nvGrpSpPr>
        <p:grpSpPr>
          <a:xfrm>
            <a:off x="4272384" y="2244871"/>
            <a:ext cx="1690176" cy="1318736"/>
            <a:chOff x="4253307" y="2481456"/>
            <a:chExt cx="1690176" cy="1318736"/>
          </a:xfrm>
        </p:grpSpPr>
        <p:sp>
          <p:nvSpPr>
            <p:cNvPr id="59" name="Rechteck 58">
              <a:extLst>
                <a:ext uri="{FF2B5EF4-FFF2-40B4-BE49-F238E27FC236}">
                  <a16:creationId xmlns:a16="http://schemas.microsoft.com/office/drawing/2014/main" id="{F85CBC8A-E7CF-4A87-9EF2-C932103C43C8}"/>
                </a:ext>
              </a:extLst>
            </p:cNvPr>
            <p:cNvSpPr/>
            <p:nvPr/>
          </p:nvSpPr>
          <p:spPr>
            <a:xfrm>
              <a:off x="4756014" y="2481456"/>
              <a:ext cx="697691" cy="628029"/>
            </a:xfrm>
            <a:prstGeom prst="rect">
              <a:avLst/>
            </a:prstGeom>
            <a:solidFill>
              <a:srgbClr val="BCC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WP</a:t>
              </a:r>
              <a:endParaRPr lang="en-US" dirty="0"/>
            </a:p>
          </p:txBody>
        </p:sp>
        <p:sp>
          <p:nvSpPr>
            <p:cNvPr id="60" name="Rechteck 59">
              <a:extLst>
                <a:ext uri="{FF2B5EF4-FFF2-40B4-BE49-F238E27FC236}">
                  <a16:creationId xmlns:a16="http://schemas.microsoft.com/office/drawing/2014/main" id="{A70B4231-FAFC-477C-B68F-4AFB117A25AD}"/>
                </a:ext>
              </a:extLst>
            </p:cNvPr>
            <p:cNvSpPr/>
            <p:nvPr/>
          </p:nvSpPr>
          <p:spPr>
            <a:xfrm>
              <a:off x="4253307" y="3332106"/>
              <a:ext cx="1690176" cy="468086"/>
            </a:xfrm>
            <a:prstGeom prst="rect">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err="1"/>
                <a:t>Gripper</a:t>
              </a:r>
              <a:endParaRPr lang="en-US" dirty="0"/>
            </a:p>
          </p:txBody>
        </p:sp>
        <p:sp>
          <p:nvSpPr>
            <p:cNvPr id="61" name="Rechteck 60">
              <a:extLst>
                <a:ext uri="{FF2B5EF4-FFF2-40B4-BE49-F238E27FC236}">
                  <a16:creationId xmlns:a16="http://schemas.microsoft.com/office/drawing/2014/main" id="{65A86C4E-C438-4507-80BB-ADAEE1EAE5EF}"/>
                </a:ext>
              </a:extLst>
            </p:cNvPr>
            <p:cNvSpPr/>
            <p:nvPr/>
          </p:nvSpPr>
          <p:spPr>
            <a:xfrm>
              <a:off x="4368411" y="2863701"/>
              <a:ext cx="194283" cy="468086"/>
            </a:xfrm>
            <a:prstGeom prst="rect">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hteck 61">
              <a:extLst>
                <a:ext uri="{FF2B5EF4-FFF2-40B4-BE49-F238E27FC236}">
                  <a16:creationId xmlns:a16="http://schemas.microsoft.com/office/drawing/2014/main" id="{9F45CFBC-7913-48A7-8DD5-2766E6766423}"/>
                </a:ext>
              </a:extLst>
            </p:cNvPr>
            <p:cNvSpPr/>
            <p:nvPr/>
          </p:nvSpPr>
          <p:spPr>
            <a:xfrm>
              <a:off x="5639097" y="2863700"/>
              <a:ext cx="194283" cy="468087"/>
            </a:xfrm>
            <a:prstGeom prst="rect">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3" name="Grafik 62" descr="Häkchen mit einfarbiger Füllung">
            <a:extLst>
              <a:ext uri="{FF2B5EF4-FFF2-40B4-BE49-F238E27FC236}">
                <a16:creationId xmlns:a16="http://schemas.microsoft.com/office/drawing/2014/main" id="{6FB4233C-136C-4041-8C54-BA1B7316221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837282" y="2274630"/>
            <a:ext cx="643464" cy="643464"/>
          </a:xfrm>
          <a:prstGeom prst="rect">
            <a:avLst/>
          </a:prstGeom>
        </p:spPr>
      </p:pic>
      <p:sp>
        <p:nvSpPr>
          <p:cNvPr id="65" name="Textplatzhalter 4">
            <a:extLst>
              <a:ext uri="{FF2B5EF4-FFF2-40B4-BE49-F238E27FC236}">
                <a16:creationId xmlns:a16="http://schemas.microsoft.com/office/drawing/2014/main" id="{E6C490EB-DBFD-46A9-8E74-BAE0D11A15F8}"/>
              </a:ext>
            </a:extLst>
          </p:cNvPr>
          <p:cNvSpPr txBox="1">
            <a:spLocks/>
          </p:cNvSpPr>
          <p:nvPr/>
        </p:nvSpPr>
        <p:spPr>
          <a:xfrm>
            <a:off x="6775092" y="3174637"/>
            <a:ext cx="4570518" cy="568886"/>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de-DE" sz="1600" b="1" dirty="0"/>
              <a:t>Note: </a:t>
            </a:r>
            <a:r>
              <a:rPr lang="de-DE" sz="1600" dirty="0"/>
              <a:t>Both </a:t>
            </a:r>
            <a:r>
              <a:rPr lang="de-DE" sz="1600" dirty="0" err="1"/>
              <a:t>types</a:t>
            </a:r>
            <a:r>
              <a:rPr lang="de-DE" sz="1600" dirty="0"/>
              <a:t> will perform </a:t>
            </a:r>
            <a:r>
              <a:rPr lang="de-DE" sz="1600" dirty="0" err="1"/>
              <a:t>great</a:t>
            </a:r>
            <a:r>
              <a:rPr lang="de-DE" sz="1600" dirty="0"/>
              <a:t>. Worm </a:t>
            </a:r>
            <a:r>
              <a:rPr lang="de-DE" sz="1600" dirty="0" err="1"/>
              <a:t>gear</a:t>
            </a:r>
            <a:r>
              <a:rPr lang="de-DE" sz="1600" dirty="0"/>
              <a:t> </a:t>
            </a:r>
            <a:r>
              <a:rPr lang="de-DE" sz="1600" dirty="0" err="1"/>
              <a:t>with</a:t>
            </a:r>
            <a:r>
              <a:rPr lang="de-DE" sz="1600" dirty="0"/>
              <a:t> a </a:t>
            </a:r>
            <a:r>
              <a:rPr lang="de-DE" sz="1600" dirty="0" err="1"/>
              <a:t>lower</a:t>
            </a:r>
            <a:r>
              <a:rPr lang="de-DE" sz="1600" dirty="0"/>
              <a:t> </a:t>
            </a:r>
            <a:r>
              <a:rPr lang="de-DE" sz="1600" dirty="0" err="1"/>
              <a:t>overall</a:t>
            </a:r>
            <a:r>
              <a:rPr lang="de-DE" sz="1600" dirty="0"/>
              <a:t> </a:t>
            </a:r>
            <a:r>
              <a:rPr lang="de-DE" sz="1600" dirty="0" err="1"/>
              <a:t>mass</a:t>
            </a:r>
            <a:r>
              <a:rPr lang="de-DE" sz="1600" dirty="0"/>
              <a:t>.</a:t>
            </a:r>
            <a:endParaRPr lang="en-US" sz="1600" dirty="0"/>
          </a:p>
        </p:txBody>
      </p:sp>
      <p:pic>
        <p:nvPicPr>
          <p:cNvPr id="66" name="Grafik 65" descr="Häkchen mit einfarbiger Füllung">
            <a:extLst>
              <a:ext uri="{FF2B5EF4-FFF2-40B4-BE49-F238E27FC236}">
                <a16:creationId xmlns:a16="http://schemas.microsoft.com/office/drawing/2014/main" id="{8D01308D-53C6-405D-BBC7-18559320A84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86200" y="2302730"/>
            <a:ext cx="643464" cy="643464"/>
          </a:xfrm>
          <a:prstGeom prst="rect">
            <a:avLst/>
          </a:prstGeom>
        </p:spPr>
      </p:pic>
      <p:sp>
        <p:nvSpPr>
          <p:cNvPr id="67" name="Textplatzhalter 4">
            <a:extLst>
              <a:ext uri="{FF2B5EF4-FFF2-40B4-BE49-F238E27FC236}">
                <a16:creationId xmlns:a16="http://schemas.microsoft.com/office/drawing/2014/main" id="{4AF737AC-15AD-4264-9B3F-3F796F91A7E1}"/>
              </a:ext>
            </a:extLst>
          </p:cNvPr>
          <p:cNvSpPr txBox="1">
            <a:spLocks/>
          </p:cNvSpPr>
          <p:nvPr/>
        </p:nvSpPr>
        <p:spPr>
          <a:xfrm>
            <a:off x="982208" y="5487906"/>
            <a:ext cx="2893942" cy="568886"/>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de-DE" sz="1600" b="1" dirty="0"/>
              <a:t>Scenario: </a:t>
            </a:r>
            <a:r>
              <a:rPr lang="de-DE" sz="1600" dirty="0"/>
              <a:t>High </a:t>
            </a:r>
            <a:r>
              <a:rPr lang="de-DE" sz="1600" dirty="0" err="1"/>
              <a:t>fingers</a:t>
            </a:r>
            <a:r>
              <a:rPr lang="de-DE" sz="1600" dirty="0"/>
              <a:t> </a:t>
            </a:r>
            <a:r>
              <a:rPr lang="de-DE" sz="1600" dirty="0" err="1"/>
              <a:t>length</a:t>
            </a:r>
            <a:r>
              <a:rPr lang="de-DE" sz="1600" dirty="0"/>
              <a:t>, heavy part. </a:t>
            </a:r>
            <a:r>
              <a:rPr lang="de-DE" sz="1600" dirty="0" err="1"/>
              <a:t>Good</a:t>
            </a:r>
            <a:r>
              <a:rPr lang="de-DE" sz="1600" dirty="0"/>
              <a:t> </a:t>
            </a:r>
            <a:r>
              <a:rPr lang="de-DE" sz="1600" dirty="0" err="1"/>
              <a:t>orientation</a:t>
            </a:r>
            <a:r>
              <a:rPr lang="de-DE" sz="1600" dirty="0"/>
              <a:t> </a:t>
            </a:r>
            <a:r>
              <a:rPr lang="de-DE" sz="1600" dirty="0" err="1"/>
              <a:t>from</a:t>
            </a:r>
            <a:r>
              <a:rPr lang="de-DE" sz="1600" dirty="0"/>
              <a:t> </a:t>
            </a:r>
            <a:r>
              <a:rPr lang="de-DE" sz="1600" dirty="0" err="1"/>
              <a:t>gripper</a:t>
            </a:r>
            <a:r>
              <a:rPr lang="de-DE" sz="1600" dirty="0"/>
              <a:t> </a:t>
            </a:r>
            <a:r>
              <a:rPr lang="de-DE" sz="1600" dirty="0" err="1"/>
              <a:t>to</a:t>
            </a:r>
            <a:r>
              <a:rPr lang="de-DE" sz="1600" dirty="0"/>
              <a:t> part.</a:t>
            </a:r>
            <a:endParaRPr lang="en-US" sz="1600" dirty="0"/>
          </a:p>
        </p:txBody>
      </p:sp>
      <p:grpSp>
        <p:nvGrpSpPr>
          <p:cNvPr id="68" name="Gruppieren 67">
            <a:extLst>
              <a:ext uri="{FF2B5EF4-FFF2-40B4-BE49-F238E27FC236}">
                <a16:creationId xmlns:a16="http://schemas.microsoft.com/office/drawing/2014/main" id="{98DEE7C2-4181-48FE-A6B4-160602B0C92B}"/>
              </a:ext>
            </a:extLst>
          </p:cNvPr>
          <p:cNvGrpSpPr/>
          <p:nvPr/>
        </p:nvGrpSpPr>
        <p:grpSpPr>
          <a:xfrm>
            <a:off x="4272384" y="4068878"/>
            <a:ext cx="1690176" cy="2305670"/>
            <a:chOff x="4253307" y="1494522"/>
            <a:chExt cx="1690176" cy="2305670"/>
          </a:xfrm>
        </p:grpSpPr>
        <p:sp>
          <p:nvSpPr>
            <p:cNvPr id="69" name="Rechteck 68">
              <a:extLst>
                <a:ext uri="{FF2B5EF4-FFF2-40B4-BE49-F238E27FC236}">
                  <a16:creationId xmlns:a16="http://schemas.microsoft.com/office/drawing/2014/main" id="{6CC916F2-4E64-4055-AEA7-F81C3F03F560}"/>
                </a:ext>
              </a:extLst>
            </p:cNvPr>
            <p:cNvSpPr/>
            <p:nvPr/>
          </p:nvSpPr>
          <p:spPr>
            <a:xfrm>
              <a:off x="4739558" y="1494522"/>
              <a:ext cx="697691" cy="628029"/>
            </a:xfrm>
            <a:prstGeom prst="rect">
              <a:avLst/>
            </a:prstGeom>
            <a:solidFill>
              <a:srgbClr val="BCC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WP</a:t>
              </a:r>
              <a:endParaRPr lang="en-US" dirty="0"/>
            </a:p>
          </p:txBody>
        </p:sp>
        <p:sp>
          <p:nvSpPr>
            <p:cNvPr id="70" name="Rechteck 69">
              <a:extLst>
                <a:ext uri="{FF2B5EF4-FFF2-40B4-BE49-F238E27FC236}">
                  <a16:creationId xmlns:a16="http://schemas.microsoft.com/office/drawing/2014/main" id="{86BA35C5-2ACB-4FDB-BA6D-29412C361CB1}"/>
                </a:ext>
              </a:extLst>
            </p:cNvPr>
            <p:cNvSpPr/>
            <p:nvPr/>
          </p:nvSpPr>
          <p:spPr>
            <a:xfrm>
              <a:off x="4253307" y="3332106"/>
              <a:ext cx="1690176" cy="468086"/>
            </a:xfrm>
            <a:prstGeom prst="rect">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err="1"/>
                <a:t>Gripper</a:t>
              </a:r>
              <a:endParaRPr lang="en-US" dirty="0"/>
            </a:p>
          </p:txBody>
        </p:sp>
        <p:sp>
          <p:nvSpPr>
            <p:cNvPr id="71" name="Rechteck 70">
              <a:extLst>
                <a:ext uri="{FF2B5EF4-FFF2-40B4-BE49-F238E27FC236}">
                  <a16:creationId xmlns:a16="http://schemas.microsoft.com/office/drawing/2014/main" id="{8AA04373-896B-4184-BEE7-C1CBEABAAFA8}"/>
                </a:ext>
              </a:extLst>
            </p:cNvPr>
            <p:cNvSpPr/>
            <p:nvPr/>
          </p:nvSpPr>
          <p:spPr>
            <a:xfrm>
              <a:off x="4368411" y="1732604"/>
              <a:ext cx="194283" cy="1599183"/>
            </a:xfrm>
            <a:prstGeom prst="rect">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hteck 71">
              <a:extLst>
                <a:ext uri="{FF2B5EF4-FFF2-40B4-BE49-F238E27FC236}">
                  <a16:creationId xmlns:a16="http://schemas.microsoft.com/office/drawing/2014/main" id="{D81A783E-7E1F-413A-9692-1B4A439AE845}"/>
                </a:ext>
              </a:extLst>
            </p:cNvPr>
            <p:cNvSpPr/>
            <p:nvPr/>
          </p:nvSpPr>
          <p:spPr>
            <a:xfrm>
              <a:off x="5639097" y="1732604"/>
              <a:ext cx="194283" cy="1599183"/>
            </a:xfrm>
            <a:prstGeom prst="rect">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3" name="Grafik 72" descr="Häkchen mit einfarbiger Füllung">
            <a:extLst>
              <a:ext uri="{FF2B5EF4-FFF2-40B4-BE49-F238E27FC236}">
                <a16:creationId xmlns:a16="http://schemas.microsoft.com/office/drawing/2014/main" id="{6D90ECA2-D6E5-4DF1-8849-C72D0CBA963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800952" y="4587310"/>
            <a:ext cx="643464" cy="643464"/>
          </a:xfrm>
          <a:prstGeom prst="rect">
            <a:avLst/>
          </a:prstGeom>
        </p:spPr>
      </p:pic>
      <p:sp>
        <p:nvSpPr>
          <p:cNvPr id="74" name="Textplatzhalter 4">
            <a:extLst>
              <a:ext uri="{FF2B5EF4-FFF2-40B4-BE49-F238E27FC236}">
                <a16:creationId xmlns:a16="http://schemas.microsoft.com/office/drawing/2014/main" id="{AE2494EA-DF1D-45CE-8AB8-053011E1CE93}"/>
              </a:ext>
            </a:extLst>
          </p:cNvPr>
          <p:cNvSpPr txBox="1">
            <a:spLocks/>
          </p:cNvSpPr>
          <p:nvPr/>
        </p:nvSpPr>
        <p:spPr>
          <a:xfrm>
            <a:off x="6738762" y="5487317"/>
            <a:ext cx="4570518" cy="568886"/>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de-DE" sz="1600" b="1" dirty="0"/>
              <a:t>Note: </a:t>
            </a:r>
            <a:r>
              <a:rPr lang="de-DE" sz="1600" dirty="0" err="1"/>
              <a:t>Helical</a:t>
            </a:r>
            <a:r>
              <a:rPr lang="de-DE" sz="1600" dirty="0"/>
              <a:t> </a:t>
            </a:r>
            <a:r>
              <a:rPr lang="de-DE" sz="1600" dirty="0" err="1"/>
              <a:t>gear</a:t>
            </a:r>
            <a:r>
              <a:rPr lang="de-DE" sz="1600" dirty="0"/>
              <a:t> </a:t>
            </a:r>
            <a:r>
              <a:rPr lang="de-DE" sz="1600" dirty="0" err="1"/>
              <a:t>unit</a:t>
            </a:r>
            <a:r>
              <a:rPr lang="de-DE" sz="1600" dirty="0"/>
              <a:t> will perform </a:t>
            </a:r>
            <a:r>
              <a:rPr lang="de-DE" sz="1600" dirty="0" err="1"/>
              <a:t>well</a:t>
            </a:r>
            <a:r>
              <a:rPr lang="de-DE" sz="1600" dirty="0"/>
              <a:t> </a:t>
            </a:r>
            <a:r>
              <a:rPr lang="de-DE" sz="1600" dirty="0" err="1"/>
              <a:t>with</a:t>
            </a:r>
            <a:r>
              <a:rPr lang="de-DE" sz="1600" dirty="0"/>
              <a:t> a </a:t>
            </a:r>
            <a:r>
              <a:rPr lang="de-DE" sz="1600" dirty="0" err="1"/>
              <a:t>constant</a:t>
            </a:r>
            <a:r>
              <a:rPr lang="de-DE" sz="1600" dirty="0"/>
              <a:t> </a:t>
            </a:r>
            <a:r>
              <a:rPr lang="de-DE" sz="1600" dirty="0" err="1"/>
              <a:t>force</a:t>
            </a:r>
            <a:r>
              <a:rPr lang="de-DE" sz="1600" dirty="0"/>
              <a:t>. Worm </a:t>
            </a:r>
            <a:r>
              <a:rPr lang="de-DE" sz="1600" dirty="0" err="1"/>
              <a:t>gear</a:t>
            </a:r>
            <a:r>
              <a:rPr lang="de-DE" sz="1600" dirty="0"/>
              <a:t> </a:t>
            </a:r>
            <a:r>
              <a:rPr lang="de-DE" sz="1600" dirty="0" err="1"/>
              <a:t>depending</a:t>
            </a:r>
            <a:r>
              <a:rPr lang="de-DE" sz="1600" dirty="0"/>
              <a:t> </a:t>
            </a:r>
            <a:r>
              <a:rPr lang="de-DE" sz="1600" dirty="0" err="1"/>
              <a:t>since</a:t>
            </a:r>
            <a:r>
              <a:rPr lang="de-DE" sz="1600" dirty="0"/>
              <a:t> a </a:t>
            </a:r>
            <a:r>
              <a:rPr lang="de-DE" sz="1600" dirty="0" err="1"/>
              <a:t>lot</a:t>
            </a:r>
            <a:r>
              <a:rPr lang="de-DE" sz="1600" dirty="0"/>
              <a:t> </a:t>
            </a:r>
            <a:r>
              <a:rPr lang="de-DE" sz="1600" dirty="0" err="1"/>
              <a:t>of</a:t>
            </a:r>
            <a:r>
              <a:rPr lang="de-DE" sz="1600" dirty="0"/>
              <a:t> </a:t>
            </a:r>
            <a:r>
              <a:rPr lang="de-DE" sz="1600" dirty="0" err="1"/>
              <a:t>kinetic</a:t>
            </a:r>
            <a:r>
              <a:rPr lang="de-DE" sz="1600" dirty="0"/>
              <a:t> </a:t>
            </a:r>
            <a:r>
              <a:rPr lang="de-DE" sz="1600" dirty="0" err="1"/>
              <a:t>energy</a:t>
            </a:r>
            <a:r>
              <a:rPr lang="de-DE" sz="1600" dirty="0"/>
              <a:t> will </a:t>
            </a:r>
            <a:r>
              <a:rPr lang="de-DE" sz="1600" dirty="0" err="1"/>
              <a:t>be</a:t>
            </a:r>
            <a:r>
              <a:rPr lang="de-DE" sz="1600" dirty="0"/>
              <a:t> </a:t>
            </a:r>
            <a:r>
              <a:rPr lang="de-DE" sz="1600" dirty="0" err="1"/>
              <a:t>reduced</a:t>
            </a:r>
            <a:r>
              <a:rPr lang="de-DE" sz="1600" dirty="0"/>
              <a:t> on </a:t>
            </a:r>
            <a:r>
              <a:rPr lang="de-DE" sz="1600" dirty="0" err="1"/>
              <a:t>impact</a:t>
            </a:r>
            <a:r>
              <a:rPr lang="de-DE" sz="1600" dirty="0"/>
              <a:t> </a:t>
            </a:r>
            <a:r>
              <a:rPr lang="de-DE" sz="1600" dirty="0" err="1"/>
              <a:t>by</a:t>
            </a:r>
            <a:r>
              <a:rPr lang="de-DE" sz="1600" dirty="0"/>
              <a:t> </a:t>
            </a:r>
            <a:r>
              <a:rPr lang="de-DE" sz="1600" dirty="0" err="1"/>
              <a:t>the</a:t>
            </a:r>
            <a:r>
              <a:rPr lang="de-DE" sz="1600" dirty="0"/>
              <a:t> </a:t>
            </a:r>
            <a:r>
              <a:rPr lang="de-DE" sz="1600" dirty="0" err="1"/>
              <a:t>long</a:t>
            </a:r>
            <a:r>
              <a:rPr lang="de-DE" sz="1600" dirty="0"/>
              <a:t> </a:t>
            </a:r>
            <a:r>
              <a:rPr lang="de-DE" sz="1600" dirty="0" err="1"/>
              <a:t>fingers</a:t>
            </a:r>
            <a:r>
              <a:rPr lang="de-DE" sz="1600" dirty="0"/>
              <a:t> </a:t>
            </a:r>
            <a:r>
              <a:rPr lang="de-DE" sz="1600" dirty="0" err="1"/>
              <a:t>as</a:t>
            </a:r>
            <a:r>
              <a:rPr lang="de-DE" sz="1600" dirty="0"/>
              <a:t> </a:t>
            </a:r>
            <a:r>
              <a:rPr lang="de-DE" sz="1600" dirty="0" err="1"/>
              <a:t>the</a:t>
            </a:r>
            <a:r>
              <a:rPr lang="de-DE" sz="1600" dirty="0"/>
              <a:t> </a:t>
            </a:r>
            <a:r>
              <a:rPr lang="de-DE" sz="1600" dirty="0" err="1"/>
              <a:t>fingers</a:t>
            </a:r>
            <a:r>
              <a:rPr lang="de-DE" sz="1600" dirty="0"/>
              <a:t> </a:t>
            </a:r>
            <a:r>
              <a:rPr lang="de-DE" sz="1600" dirty="0" err="1"/>
              <a:t>bend</a:t>
            </a:r>
            <a:r>
              <a:rPr lang="de-DE" sz="1600" dirty="0"/>
              <a:t>.</a:t>
            </a:r>
            <a:endParaRPr lang="en-US" sz="1600" dirty="0"/>
          </a:p>
        </p:txBody>
      </p:sp>
      <p:pic>
        <p:nvPicPr>
          <p:cNvPr id="76" name="Grafik 75" descr="Schließen mit einfarbiger Füllung">
            <a:extLst>
              <a:ext uri="{FF2B5EF4-FFF2-40B4-BE49-F238E27FC236}">
                <a16:creationId xmlns:a16="http://schemas.microsoft.com/office/drawing/2014/main" id="{276A964E-F43A-4F37-8F11-53812E83F12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349870" y="4596412"/>
            <a:ext cx="643464" cy="643464"/>
          </a:xfrm>
          <a:prstGeom prst="rect">
            <a:avLst/>
          </a:prstGeom>
        </p:spPr>
      </p:pic>
      <p:pic>
        <p:nvPicPr>
          <p:cNvPr id="7" name="Grafik 6" descr="Blitz mit einfarbiger Füllung">
            <a:extLst>
              <a:ext uri="{FF2B5EF4-FFF2-40B4-BE49-F238E27FC236}">
                <a16:creationId xmlns:a16="http://schemas.microsoft.com/office/drawing/2014/main" id="{0003804E-87ED-4D17-85B5-E08F081734B1}"/>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330729" y="4743521"/>
            <a:ext cx="914400" cy="914400"/>
          </a:xfrm>
          <a:prstGeom prst="rect">
            <a:avLst/>
          </a:prstGeom>
        </p:spPr>
      </p:pic>
      <p:pic>
        <p:nvPicPr>
          <p:cNvPr id="77" name="Grafik 76" descr="Blitz mit einfarbiger Füllung">
            <a:extLst>
              <a:ext uri="{FF2B5EF4-FFF2-40B4-BE49-F238E27FC236}">
                <a16:creationId xmlns:a16="http://schemas.microsoft.com/office/drawing/2014/main" id="{BE2975A4-4CE0-42E0-A106-E67628F6E16A}"/>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4022963" y="4743521"/>
            <a:ext cx="914400" cy="914400"/>
          </a:xfrm>
          <a:prstGeom prst="rect">
            <a:avLst/>
          </a:prstGeom>
        </p:spPr>
      </p:pic>
    </p:spTree>
    <p:extLst>
      <p:ext uri="{BB962C8B-B14F-4D97-AF65-F5344CB8AC3E}">
        <p14:creationId xmlns:p14="http://schemas.microsoft.com/office/powerpoint/2010/main" val="30142158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DF660DE-8FA6-4F64-860F-DB262C8230FD}"/>
              </a:ext>
            </a:extLst>
          </p:cNvPr>
          <p:cNvSpPr>
            <a:spLocks noGrp="1"/>
          </p:cNvSpPr>
          <p:nvPr>
            <p:ph type="title"/>
          </p:nvPr>
        </p:nvSpPr>
        <p:spPr/>
        <p:txBody>
          <a:bodyPr/>
          <a:lstStyle/>
          <a:p>
            <a:r>
              <a:rPr lang="de-DE" dirty="0" err="1"/>
              <a:t>Competitive</a:t>
            </a:r>
            <a:r>
              <a:rPr lang="de-DE" dirty="0"/>
              <a:t> Environment</a:t>
            </a:r>
            <a:endParaRPr lang="en-US" dirty="0"/>
          </a:p>
        </p:txBody>
      </p:sp>
      <p:sp>
        <p:nvSpPr>
          <p:cNvPr id="3" name="Foliennummernplatzhalter 2">
            <a:extLst>
              <a:ext uri="{FF2B5EF4-FFF2-40B4-BE49-F238E27FC236}">
                <a16:creationId xmlns:a16="http://schemas.microsoft.com/office/drawing/2014/main" id="{37D795DC-4EAD-4C25-9C2C-1F90B2BC8C87}"/>
              </a:ext>
            </a:extLst>
          </p:cNvPr>
          <p:cNvSpPr>
            <a:spLocks noGrp="1"/>
          </p:cNvSpPr>
          <p:nvPr>
            <p:ph type="sldNum" sz="quarter" idx="10"/>
          </p:nvPr>
        </p:nvSpPr>
        <p:spPr/>
        <p:txBody>
          <a:bodyPr/>
          <a:lstStyle/>
          <a:p>
            <a:fld id="{73F7D4EC-FAF2-48D2-B8E5-457915FC50F3}" type="slidenum">
              <a:rPr lang="de-DE" smtClean="0"/>
              <a:pPr/>
              <a:t>51</a:t>
            </a:fld>
            <a:endParaRPr lang="de-DE" dirty="0"/>
          </a:p>
        </p:txBody>
      </p:sp>
      <p:sp>
        <p:nvSpPr>
          <p:cNvPr id="4" name="Textplatzhalter 3">
            <a:extLst>
              <a:ext uri="{FF2B5EF4-FFF2-40B4-BE49-F238E27FC236}">
                <a16:creationId xmlns:a16="http://schemas.microsoft.com/office/drawing/2014/main" id="{8998B3EC-2D3D-4D02-AD9C-F7849E282AA1}"/>
              </a:ext>
            </a:extLst>
          </p:cNvPr>
          <p:cNvSpPr>
            <a:spLocks noGrp="1"/>
          </p:cNvSpPr>
          <p:nvPr>
            <p:ph type="body" sz="quarter" idx="11"/>
          </p:nvPr>
        </p:nvSpPr>
        <p:spPr/>
        <p:txBody>
          <a:bodyPr/>
          <a:lstStyle/>
          <a:p>
            <a:r>
              <a:rPr lang="de-DE" dirty="0" err="1"/>
              <a:t>Product</a:t>
            </a:r>
            <a:r>
              <a:rPr lang="de-DE" dirty="0"/>
              <a:t> Training EGU &amp; EGK</a:t>
            </a:r>
            <a:endParaRPr lang="en-US" dirty="0"/>
          </a:p>
        </p:txBody>
      </p:sp>
      <p:sp>
        <p:nvSpPr>
          <p:cNvPr id="6" name="Textplatzhalter 4">
            <a:extLst>
              <a:ext uri="{FF2B5EF4-FFF2-40B4-BE49-F238E27FC236}">
                <a16:creationId xmlns:a16="http://schemas.microsoft.com/office/drawing/2014/main" id="{EF1ACF30-DBE6-42C2-92B1-AE4072DE1C02}"/>
              </a:ext>
            </a:extLst>
          </p:cNvPr>
          <p:cNvSpPr txBox="1">
            <a:spLocks/>
          </p:cNvSpPr>
          <p:nvPr/>
        </p:nvSpPr>
        <p:spPr>
          <a:xfrm>
            <a:off x="658813" y="1348966"/>
            <a:ext cx="8476309" cy="365125"/>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de-DE" b="1" dirty="0"/>
              <a:t>Drive </a:t>
            </a:r>
            <a:r>
              <a:rPr lang="de-DE" b="1" dirty="0" err="1"/>
              <a:t>train</a:t>
            </a:r>
            <a:r>
              <a:rPr lang="de-DE" b="1" dirty="0"/>
              <a:t> </a:t>
            </a:r>
            <a:r>
              <a:rPr lang="de-DE" b="1" dirty="0" err="1"/>
              <a:t>example</a:t>
            </a:r>
            <a:r>
              <a:rPr lang="de-DE" b="1" dirty="0"/>
              <a:t>: ZIMMER GEH 6040 (-03 powerful) vs. EGU 50</a:t>
            </a:r>
            <a:endParaRPr lang="en-US" b="1" dirty="0"/>
          </a:p>
        </p:txBody>
      </p:sp>
      <p:pic>
        <p:nvPicPr>
          <p:cNvPr id="8" name="Grafik 7">
            <a:extLst>
              <a:ext uri="{FF2B5EF4-FFF2-40B4-BE49-F238E27FC236}">
                <a16:creationId xmlns:a16="http://schemas.microsoft.com/office/drawing/2014/main" id="{78084EA5-A201-4553-9786-255FAAFB9303}"/>
              </a:ext>
            </a:extLst>
          </p:cNvPr>
          <p:cNvPicPr>
            <a:picLocks noChangeAspect="1"/>
          </p:cNvPicPr>
          <p:nvPr/>
        </p:nvPicPr>
        <p:blipFill rotWithShape="1">
          <a:blip r:embed="rId3"/>
          <a:srcRect t="16621"/>
          <a:stretch/>
        </p:blipFill>
        <p:spPr>
          <a:xfrm>
            <a:off x="900068" y="2368076"/>
            <a:ext cx="5275214" cy="2619597"/>
          </a:xfrm>
          <a:prstGeom prst="rect">
            <a:avLst/>
          </a:prstGeom>
        </p:spPr>
      </p:pic>
      <p:sp>
        <p:nvSpPr>
          <p:cNvPr id="17" name="Textplatzhalter 4">
            <a:extLst>
              <a:ext uri="{FF2B5EF4-FFF2-40B4-BE49-F238E27FC236}">
                <a16:creationId xmlns:a16="http://schemas.microsoft.com/office/drawing/2014/main" id="{BEFE9D19-EA02-4236-B8FD-E66442FA7DBC}"/>
              </a:ext>
            </a:extLst>
          </p:cNvPr>
          <p:cNvSpPr txBox="1">
            <a:spLocks/>
          </p:cNvSpPr>
          <p:nvPr/>
        </p:nvSpPr>
        <p:spPr>
          <a:xfrm>
            <a:off x="8469296" y="1993911"/>
            <a:ext cx="2066469" cy="374166"/>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de-DE" sz="1400" b="1" dirty="0"/>
              <a:t>EGU 50-PN-M-B</a:t>
            </a:r>
            <a:endParaRPr lang="en-US" sz="1400" b="1" dirty="0"/>
          </a:p>
        </p:txBody>
      </p:sp>
      <p:pic>
        <p:nvPicPr>
          <p:cNvPr id="19" name="Grafik 18">
            <a:extLst>
              <a:ext uri="{FF2B5EF4-FFF2-40B4-BE49-F238E27FC236}">
                <a16:creationId xmlns:a16="http://schemas.microsoft.com/office/drawing/2014/main" id="{2AED1C7D-A601-47AE-A55A-3909AC7E4AA4}"/>
              </a:ext>
            </a:extLst>
          </p:cNvPr>
          <p:cNvPicPr>
            <a:picLocks noChangeAspect="1"/>
          </p:cNvPicPr>
          <p:nvPr/>
        </p:nvPicPr>
        <p:blipFill>
          <a:blip r:embed="rId4"/>
          <a:stretch>
            <a:fillRect/>
          </a:stretch>
        </p:blipFill>
        <p:spPr>
          <a:xfrm>
            <a:off x="7143303" y="2368077"/>
            <a:ext cx="3706976" cy="2619596"/>
          </a:xfrm>
          <a:prstGeom prst="rect">
            <a:avLst/>
          </a:prstGeom>
        </p:spPr>
      </p:pic>
      <p:sp>
        <p:nvSpPr>
          <p:cNvPr id="22" name="Textplatzhalter 4">
            <a:extLst>
              <a:ext uri="{FF2B5EF4-FFF2-40B4-BE49-F238E27FC236}">
                <a16:creationId xmlns:a16="http://schemas.microsoft.com/office/drawing/2014/main" id="{294762CC-477E-414D-9001-D482AA42281D}"/>
              </a:ext>
            </a:extLst>
          </p:cNvPr>
          <p:cNvSpPr txBox="1">
            <a:spLocks/>
          </p:cNvSpPr>
          <p:nvPr/>
        </p:nvSpPr>
        <p:spPr>
          <a:xfrm>
            <a:off x="2649823" y="2072384"/>
            <a:ext cx="2066469" cy="374166"/>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de-DE" sz="1400" b="1" dirty="0"/>
              <a:t>GEH6040IL-03-B</a:t>
            </a:r>
            <a:endParaRPr lang="en-US" sz="1400" b="1" dirty="0"/>
          </a:p>
        </p:txBody>
      </p:sp>
      <p:pic>
        <p:nvPicPr>
          <p:cNvPr id="23" name="Picture 2">
            <a:extLst>
              <a:ext uri="{FF2B5EF4-FFF2-40B4-BE49-F238E27FC236}">
                <a16:creationId xmlns:a16="http://schemas.microsoft.com/office/drawing/2014/main" id="{F67E0639-D50B-43CE-A767-2E42A3279153}"/>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336" b="98320" l="1611" r="98792">
                        <a14:foregroundMark x1="8591" y1="10190" x2="75973" y2="26316"/>
                        <a14:foregroundMark x1="67114" y1="25868" x2="49262" y2="31243"/>
                        <a14:foregroundMark x1="49262" y1="31243" x2="19329" y2="50056"/>
                        <a14:foregroundMark x1="19329" y1="50056" x2="12617" y2="84770"/>
                        <a14:foregroundMark x1="12617" y1="84770" x2="13557" y2="92609"/>
                        <a14:foregroundMark x1="13557" y1="92609" x2="20134" y2="95297"/>
                        <a14:foregroundMark x1="74228" y1="96081" x2="82282" y2="91377"/>
                        <a14:foregroundMark x1="71275" y1="94961" x2="71275" y2="94961"/>
                        <a14:foregroundMark x1="21611" y1="99328" x2="12617" y2="95521"/>
                        <a14:foregroundMark x1="12617" y1="95521" x2="12617" y2="95521"/>
                        <a14:foregroundMark x1="9664" y1="32027" x2="13557" y2="24524"/>
                        <a14:foregroundMark x1="13557" y1="24524" x2="25235" y2="14782"/>
                        <a14:foregroundMark x1="88322" y1="6271" x2="4698" y2="7727"/>
                        <a14:foregroundMark x1="4698" y1="7727" x2="1611" y2="16797"/>
                        <a14:foregroundMark x1="1611" y1="16797" x2="2953" y2="42777"/>
                        <a14:foregroundMark x1="12752" y1="5375" x2="30604" y2="5263"/>
                        <a14:foregroundMark x1="75839" y1="3359" x2="71141" y2="3807"/>
                        <a14:foregroundMark x1="81342" y1="3919" x2="86174" y2="39418"/>
                        <a14:foregroundMark x1="96242" y1="21725" x2="90604" y2="26316"/>
                        <a14:foregroundMark x1="97718" y1="23852" x2="97718" y2="23852"/>
                        <a14:foregroundMark x1="98926" y1="23628" x2="96644" y2="24860"/>
                        <a14:foregroundMark x1="76268" y1="1734" x2="65235" y2="1232"/>
                        <a14:foregroundMark x1="80000" y1="1904" x2="76882" y2="1762"/>
                        <a14:foregroundMark x1="65235" y1="1232" x2="65235" y2="1232"/>
                        <a14:foregroundMark x1="34094" y1="58343" x2="30067" y2="58679"/>
                        <a14:foregroundMark x1="24698" y1="59015" x2="21208" y2="59239"/>
                        <a14:foregroundMark x1="70336" y1="59462" x2="61745" y2="59910"/>
                        <a14:foregroundMark x1="61745" y1="59910" x2="59597" y2="58791"/>
                        <a14:foregroundMark x1="73020" y1="59239" x2="70738" y2="59351"/>
                        <a14:foregroundMark x1="9396" y1="94289" x2="13826" y2="98208"/>
                        <a14:foregroundMark x1="8591" y1="93617" x2="10067" y2="94289"/>
                        <a14:foregroundMark x1="75023" y1="514" x2="74094" y2="560"/>
                        <a14:foregroundMark x1="79463" y1="672" x2="79009" y2="638"/>
                        <a14:foregroundMark x1="79597" y1="560" x2="79060" y2="448"/>
                        <a14:foregroundMark x1="79195" y1="336" x2="79195" y2="336"/>
                        <a14:foregroundMark x1="79463" y1="336" x2="78779" y2="336"/>
                        <a14:foregroundMark x1="78792" y1="336" x2="79463" y2="448"/>
                        <a14:foregroundMark x1="79329" y1="560" x2="79329" y2="672"/>
                        <a14:foregroundMark x1="79463" y1="672" x2="78792" y2="448"/>
                        <a14:backgroundMark x1="72617" y1="112" x2="73695" y2="56"/>
                        <a14:backgroundMark x1="77315" y1="0" x2="74631" y2="0"/>
                        <a14:backgroundMark x1="78523" y1="0" x2="77181" y2="0"/>
                        <a14:backgroundMark x1="79463" y1="224" x2="79463" y2="224"/>
                      </a14:backgroundRemoval>
                    </a14:imgEffect>
                  </a14:imgLayer>
                </a14:imgProps>
              </a:ext>
              <a:ext uri="{28A0092B-C50C-407E-A947-70E740481C1C}">
                <a14:useLocalDpi xmlns:a14="http://schemas.microsoft.com/office/drawing/2010/main" val="0"/>
              </a:ext>
            </a:extLst>
          </a:blip>
          <a:srcRect/>
          <a:stretch>
            <a:fillRect/>
          </a:stretch>
        </p:blipFill>
        <p:spPr bwMode="auto">
          <a:xfrm>
            <a:off x="8460841" y="5140917"/>
            <a:ext cx="1071899" cy="1284850"/>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24" name="Picture 2">
            <a:extLst>
              <a:ext uri="{FF2B5EF4-FFF2-40B4-BE49-F238E27FC236}">
                <a16:creationId xmlns:a16="http://schemas.microsoft.com/office/drawing/2014/main" id="{97E2561B-F692-4491-85E0-98CBB2DBDAE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897547" y="5070738"/>
            <a:ext cx="999420" cy="1141839"/>
          </a:xfrm>
          <a:prstGeom prst="rect">
            <a:avLst/>
          </a:prstGeom>
          <a:noFill/>
          <a:extLst>
            <a:ext uri="{909E8E84-426E-40DD-AFC4-6F175D3DCCD1}">
              <a14:hiddenFill xmlns:a14="http://schemas.microsoft.com/office/drawing/2010/main">
                <a:solidFill>
                  <a:srgbClr val="FFFFFF"/>
                </a:solidFill>
              </a14:hiddenFill>
            </a:ext>
          </a:extLst>
        </p:spPr>
      </p:pic>
      <p:sp>
        <p:nvSpPr>
          <p:cNvPr id="26" name="Textfeld 25">
            <a:extLst>
              <a:ext uri="{FF2B5EF4-FFF2-40B4-BE49-F238E27FC236}">
                <a16:creationId xmlns:a16="http://schemas.microsoft.com/office/drawing/2014/main" id="{A122262C-7ED6-48DA-9C70-E9DE0495320F}"/>
              </a:ext>
            </a:extLst>
          </p:cNvPr>
          <p:cNvSpPr txBox="1"/>
          <p:nvPr/>
        </p:nvSpPr>
        <p:spPr>
          <a:xfrm>
            <a:off x="1889893" y="5189840"/>
            <a:ext cx="914400" cy="231937"/>
          </a:xfrm>
          <a:prstGeom prst="rect">
            <a:avLst/>
          </a:prstGeom>
          <a:noFill/>
        </p:spPr>
        <p:txBody>
          <a:bodyPr wrap="none" lIns="0" tIns="0" rIns="0" bIns="0" rtlCol="0">
            <a:noAutofit/>
          </a:bodyPr>
          <a:lstStyle/>
          <a:p>
            <a:pPr marR="0" algn="l" defTabSz="914400" rtl="0" eaLnBrk="1" fontAlgn="auto" latinLnBrk="0" hangingPunct="1">
              <a:lnSpc>
                <a:spcPct val="90000"/>
              </a:lnSpc>
              <a:spcBef>
                <a:spcPts val="300"/>
              </a:spcBef>
              <a:spcAft>
                <a:spcPts val="0"/>
              </a:spcAft>
              <a:buClr>
                <a:srgbClr val="009EE0"/>
              </a:buClr>
              <a:buSzTx/>
              <a:tabLst/>
            </a:pPr>
            <a:r>
              <a:rPr kumimoji="0" lang="de-DE" sz="1600" b="1" i="0" u="none" strike="noStrike" kern="1200" cap="none" spc="0" normalizeH="0" baseline="0" noProof="0" dirty="0" err="1">
                <a:ln>
                  <a:noFill/>
                </a:ln>
                <a:solidFill>
                  <a:srgbClr val="003D6A"/>
                </a:solidFill>
                <a:effectLst/>
                <a:uLnTx/>
                <a:uFillTx/>
                <a:ea typeface="+mn-ea"/>
                <a:cs typeface="+mn-cs"/>
              </a:rPr>
              <a:t>catalog</a:t>
            </a:r>
            <a:r>
              <a:rPr kumimoji="0" lang="de-DE" sz="1600" b="1" i="0" u="none" strike="noStrike" kern="1200" cap="none" spc="0" normalizeH="0" baseline="0" noProof="0" dirty="0">
                <a:ln>
                  <a:noFill/>
                </a:ln>
                <a:solidFill>
                  <a:srgbClr val="003D6A"/>
                </a:solidFill>
                <a:effectLst/>
                <a:uLnTx/>
                <a:uFillTx/>
                <a:ea typeface="+mn-ea"/>
                <a:cs typeface="+mn-cs"/>
              </a:rPr>
              <a:t> </a:t>
            </a:r>
            <a:r>
              <a:rPr kumimoji="0" lang="de-DE" sz="1600" b="1" i="0" u="none" strike="noStrike" kern="1200" cap="none" spc="0" normalizeH="0" baseline="0" noProof="0" dirty="0" err="1">
                <a:ln>
                  <a:noFill/>
                </a:ln>
                <a:solidFill>
                  <a:srgbClr val="003D6A"/>
                </a:solidFill>
                <a:effectLst/>
                <a:uLnTx/>
                <a:uFillTx/>
                <a:ea typeface="+mn-ea"/>
                <a:cs typeface="+mn-cs"/>
              </a:rPr>
              <a:t>values</a:t>
            </a:r>
            <a:br>
              <a:rPr kumimoji="0" lang="de-DE" sz="1600" b="1" i="0" u="none" strike="noStrike" kern="1200" cap="none" spc="0" normalizeH="0" baseline="0" noProof="0" dirty="0">
                <a:ln>
                  <a:noFill/>
                </a:ln>
                <a:solidFill>
                  <a:srgbClr val="003D6A"/>
                </a:solidFill>
                <a:effectLst/>
                <a:uLnTx/>
                <a:uFillTx/>
                <a:ea typeface="+mn-ea"/>
                <a:cs typeface="+mn-cs"/>
              </a:rPr>
            </a:br>
            <a:r>
              <a:rPr lang="de-DE" sz="1600" dirty="0">
                <a:solidFill>
                  <a:srgbClr val="003D6A"/>
                </a:solidFill>
              </a:rPr>
              <a:t>max. 1000 N</a:t>
            </a:r>
          </a:p>
          <a:p>
            <a:pPr marR="0" algn="l" defTabSz="914400" rtl="0" eaLnBrk="1" fontAlgn="auto" latinLnBrk="0" hangingPunct="1">
              <a:lnSpc>
                <a:spcPct val="90000"/>
              </a:lnSpc>
              <a:spcBef>
                <a:spcPts val="300"/>
              </a:spcBef>
              <a:spcAft>
                <a:spcPts val="0"/>
              </a:spcAft>
              <a:buClr>
                <a:srgbClr val="009EE0"/>
              </a:buClr>
              <a:buSzTx/>
              <a:tabLst/>
            </a:pPr>
            <a:r>
              <a:rPr lang="de-DE" sz="1600" dirty="0">
                <a:solidFill>
                  <a:srgbClr val="003D6A"/>
                </a:solidFill>
              </a:rPr>
              <a:t>m</a:t>
            </a:r>
            <a:r>
              <a:rPr kumimoji="0" lang="de-DE" sz="1600" b="0" i="0" u="none" strike="noStrike" kern="1200" cap="none" spc="0" normalizeH="0" baseline="0" noProof="0" dirty="0">
                <a:ln>
                  <a:noFill/>
                </a:ln>
                <a:solidFill>
                  <a:srgbClr val="003D6A"/>
                </a:solidFill>
                <a:effectLst/>
                <a:uLnTx/>
                <a:uFillTx/>
                <a:ea typeface="+mn-ea"/>
                <a:cs typeface="+mn-cs"/>
              </a:rPr>
              <a:t>in. 100 N</a:t>
            </a:r>
            <a:endParaRPr kumimoji="0" lang="en-US" sz="1600" b="0" i="0" u="none" strike="noStrike" kern="1200" cap="none" spc="0" normalizeH="0" baseline="0" noProof="0" dirty="0">
              <a:ln>
                <a:noFill/>
              </a:ln>
              <a:solidFill>
                <a:srgbClr val="003D6A"/>
              </a:solidFill>
              <a:effectLst/>
              <a:uLnTx/>
              <a:uFillTx/>
              <a:ea typeface="+mn-ea"/>
              <a:cs typeface="+mn-cs"/>
            </a:endParaRPr>
          </a:p>
          <a:p>
            <a:pPr marR="0" algn="l" defTabSz="914400" rtl="0" eaLnBrk="1" fontAlgn="auto" latinLnBrk="0" hangingPunct="1">
              <a:lnSpc>
                <a:spcPct val="90000"/>
              </a:lnSpc>
              <a:spcBef>
                <a:spcPts val="300"/>
              </a:spcBef>
              <a:spcAft>
                <a:spcPts val="0"/>
              </a:spcAft>
              <a:buClr>
                <a:srgbClr val="009EE0"/>
              </a:buClr>
              <a:buSzTx/>
              <a:tabLst/>
            </a:pPr>
            <a:endParaRPr kumimoji="0" lang="en-US" sz="1600" b="1" i="0" u="none" strike="noStrike" kern="1200" cap="none" spc="0" normalizeH="0" baseline="0" noProof="0" dirty="0">
              <a:ln>
                <a:noFill/>
              </a:ln>
              <a:solidFill>
                <a:srgbClr val="003D6A"/>
              </a:solidFill>
              <a:effectLst/>
              <a:uLnTx/>
              <a:uFillTx/>
              <a:ea typeface="+mn-ea"/>
              <a:cs typeface="+mn-cs"/>
            </a:endParaRPr>
          </a:p>
        </p:txBody>
      </p:sp>
      <p:cxnSp>
        <p:nvCxnSpPr>
          <p:cNvPr id="28" name="Gerade Verbindung mit Pfeil 27">
            <a:extLst>
              <a:ext uri="{FF2B5EF4-FFF2-40B4-BE49-F238E27FC236}">
                <a16:creationId xmlns:a16="http://schemas.microsoft.com/office/drawing/2014/main" id="{6E9DB732-930E-44F0-90AA-562739C64BB0}"/>
              </a:ext>
            </a:extLst>
          </p:cNvPr>
          <p:cNvCxnSpPr>
            <a:cxnSpLocks/>
          </p:cNvCxnSpPr>
          <p:nvPr/>
        </p:nvCxnSpPr>
        <p:spPr>
          <a:xfrm flipH="1" flipV="1">
            <a:off x="1341721" y="4716531"/>
            <a:ext cx="479652" cy="61125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0" name="Textfeld 29">
            <a:extLst>
              <a:ext uri="{FF2B5EF4-FFF2-40B4-BE49-F238E27FC236}">
                <a16:creationId xmlns:a16="http://schemas.microsoft.com/office/drawing/2014/main" id="{5B26487B-C283-4D2C-89CE-D3DCC115CB75}"/>
              </a:ext>
            </a:extLst>
          </p:cNvPr>
          <p:cNvSpPr txBox="1"/>
          <p:nvPr/>
        </p:nvSpPr>
        <p:spPr>
          <a:xfrm>
            <a:off x="10445689" y="5667374"/>
            <a:ext cx="914400" cy="231937"/>
          </a:xfrm>
          <a:prstGeom prst="rect">
            <a:avLst/>
          </a:prstGeom>
          <a:noFill/>
        </p:spPr>
        <p:txBody>
          <a:bodyPr wrap="none" lIns="0" tIns="0" rIns="0" bIns="0" rtlCol="0">
            <a:noAutofit/>
          </a:bodyPr>
          <a:lstStyle/>
          <a:p>
            <a:pPr marR="0" algn="l" defTabSz="914400" rtl="0" eaLnBrk="1" fontAlgn="auto" latinLnBrk="0" hangingPunct="1">
              <a:lnSpc>
                <a:spcPct val="90000"/>
              </a:lnSpc>
              <a:spcBef>
                <a:spcPts val="300"/>
              </a:spcBef>
              <a:spcAft>
                <a:spcPts val="0"/>
              </a:spcAft>
              <a:buClr>
                <a:srgbClr val="009EE0"/>
              </a:buClr>
              <a:buSzTx/>
              <a:tabLst/>
            </a:pPr>
            <a:r>
              <a:rPr kumimoji="0" lang="de-DE" sz="1600" b="1" i="0" u="none" strike="noStrike" kern="1200" cap="none" spc="0" normalizeH="0" baseline="0" noProof="0" dirty="0" err="1">
                <a:ln>
                  <a:noFill/>
                </a:ln>
                <a:solidFill>
                  <a:srgbClr val="003D6A"/>
                </a:solidFill>
                <a:effectLst/>
                <a:uLnTx/>
                <a:uFillTx/>
                <a:ea typeface="+mn-ea"/>
                <a:cs typeface="+mn-cs"/>
              </a:rPr>
              <a:t>catalog</a:t>
            </a:r>
            <a:r>
              <a:rPr kumimoji="0" lang="de-DE" sz="1600" b="1" i="0" u="none" strike="noStrike" kern="1200" cap="none" spc="0" normalizeH="0" baseline="0" noProof="0" dirty="0">
                <a:ln>
                  <a:noFill/>
                </a:ln>
                <a:solidFill>
                  <a:srgbClr val="003D6A"/>
                </a:solidFill>
                <a:effectLst/>
                <a:uLnTx/>
                <a:uFillTx/>
                <a:ea typeface="+mn-ea"/>
                <a:cs typeface="+mn-cs"/>
              </a:rPr>
              <a:t> </a:t>
            </a:r>
            <a:r>
              <a:rPr kumimoji="0" lang="de-DE" sz="1600" b="1" i="0" u="none" strike="noStrike" kern="1200" cap="none" spc="0" normalizeH="0" baseline="0" noProof="0" dirty="0" err="1">
                <a:ln>
                  <a:noFill/>
                </a:ln>
                <a:solidFill>
                  <a:srgbClr val="003D6A"/>
                </a:solidFill>
                <a:effectLst/>
                <a:uLnTx/>
                <a:uFillTx/>
                <a:ea typeface="+mn-ea"/>
                <a:cs typeface="+mn-cs"/>
              </a:rPr>
              <a:t>values</a:t>
            </a:r>
            <a:endParaRPr kumimoji="0" lang="de-DE" sz="1600" b="1" i="0" u="none" strike="noStrike" kern="1200" cap="none" spc="0" normalizeH="0" baseline="0" noProof="0" dirty="0">
              <a:ln>
                <a:noFill/>
              </a:ln>
              <a:solidFill>
                <a:srgbClr val="003D6A"/>
              </a:solidFill>
              <a:effectLst/>
              <a:uLnTx/>
              <a:uFillTx/>
              <a:ea typeface="+mn-ea"/>
              <a:cs typeface="+mn-cs"/>
            </a:endParaRPr>
          </a:p>
          <a:p>
            <a:pPr marR="0" algn="l" defTabSz="914400" rtl="0" eaLnBrk="1" fontAlgn="auto" latinLnBrk="0" hangingPunct="1">
              <a:lnSpc>
                <a:spcPct val="90000"/>
              </a:lnSpc>
              <a:spcBef>
                <a:spcPts val="300"/>
              </a:spcBef>
              <a:spcAft>
                <a:spcPts val="0"/>
              </a:spcAft>
              <a:buClr>
                <a:srgbClr val="009EE0"/>
              </a:buClr>
              <a:buSzTx/>
              <a:tabLst/>
            </a:pPr>
            <a:r>
              <a:rPr lang="de-DE" sz="1600" dirty="0">
                <a:solidFill>
                  <a:srgbClr val="003D6A"/>
                </a:solidFill>
              </a:rPr>
              <a:t>max. 450 N</a:t>
            </a:r>
          </a:p>
          <a:p>
            <a:pPr marR="0" algn="l" defTabSz="914400" rtl="0" eaLnBrk="1" fontAlgn="auto" latinLnBrk="0" hangingPunct="1">
              <a:lnSpc>
                <a:spcPct val="90000"/>
              </a:lnSpc>
              <a:spcBef>
                <a:spcPts val="300"/>
              </a:spcBef>
              <a:spcAft>
                <a:spcPts val="0"/>
              </a:spcAft>
              <a:buClr>
                <a:srgbClr val="009EE0"/>
              </a:buClr>
              <a:buSzTx/>
              <a:tabLst/>
            </a:pPr>
            <a:r>
              <a:rPr lang="de-DE" sz="1600" dirty="0">
                <a:solidFill>
                  <a:srgbClr val="003D6A"/>
                </a:solidFill>
              </a:rPr>
              <a:t>min. 150 N</a:t>
            </a:r>
            <a:endParaRPr kumimoji="0" lang="en-US" sz="1600" i="0" u="none" strike="noStrike" kern="1200" cap="none" spc="0" normalizeH="0" baseline="0" noProof="0" dirty="0">
              <a:ln>
                <a:noFill/>
              </a:ln>
              <a:solidFill>
                <a:srgbClr val="003D6A"/>
              </a:solidFill>
              <a:effectLst/>
              <a:uLnTx/>
              <a:uFillTx/>
              <a:ea typeface="+mn-ea"/>
              <a:cs typeface="+mn-cs"/>
            </a:endParaRPr>
          </a:p>
        </p:txBody>
      </p:sp>
      <p:cxnSp>
        <p:nvCxnSpPr>
          <p:cNvPr id="31" name="Gerade Verbindung mit Pfeil 30">
            <a:extLst>
              <a:ext uri="{FF2B5EF4-FFF2-40B4-BE49-F238E27FC236}">
                <a16:creationId xmlns:a16="http://schemas.microsoft.com/office/drawing/2014/main" id="{3E06D4F2-303E-4940-9084-E142D85C17B8}"/>
              </a:ext>
            </a:extLst>
          </p:cNvPr>
          <p:cNvCxnSpPr>
            <a:cxnSpLocks/>
          </p:cNvCxnSpPr>
          <p:nvPr/>
        </p:nvCxnSpPr>
        <p:spPr>
          <a:xfrm flipH="1" flipV="1">
            <a:off x="9291216" y="4216932"/>
            <a:ext cx="1107804" cy="154069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3" name="Rechteck 32">
            <a:extLst>
              <a:ext uri="{FF2B5EF4-FFF2-40B4-BE49-F238E27FC236}">
                <a16:creationId xmlns:a16="http://schemas.microsoft.com/office/drawing/2014/main" id="{49D95D05-1947-4DEA-9BE8-93B899BD3EA8}"/>
              </a:ext>
            </a:extLst>
          </p:cNvPr>
          <p:cNvSpPr/>
          <p:nvPr/>
        </p:nvSpPr>
        <p:spPr>
          <a:xfrm>
            <a:off x="1129253" y="2900244"/>
            <a:ext cx="255717" cy="296937"/>
          </a:xfrm>
          <a:prstGeom prst="rect">
            <a:avLst/>
          </a:prstGeom>
          <a:solidFill>
            <a:srgbClr val="BCCF00">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hteck 33">
            <a:extLst>
              <a:ext uri="{FF2B5EF4-FFF2-40B4-BE49-F238E27FC236}">
                <a16:creationId xmlns:a16="http://schemas.microsoft.com/office/drawing/2014/main" id="{0F0A3637-3E32-416D-9D7E-5737291F377C}"/>
              </a:ext>
            </a:extLst>
          </p:cNvPr>
          <p:cNvSpPr/>
          <p:nvPr/>
        </p:nvSpPr>
        <p:spPr>
          <a:xfrm>
            <a:off x="1107926" y="4419594"/>
            <a:ext cx="255717" cy="296937"/>
          </a:xfrm>
          <a:prstGeom prst="rect">
            <a:avLst/>
          </a:prstGeom>
          <a:solidFill>
            <a:srgbClr val="BCCF00">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8" name="Gerade Verbindung mit Pfeil 37">
            <a:extLst>
              <a:ext uri="{FF2B5EF4-FFF2-40B4-BE49-F238E27FC236}">
                <a16:creationId xmlns:a16="http://schemas.microsoft.com/office/drawing/2014/main" id="{FC1F5B0F-C6C1-45C8-AE7F-3E31D44A1913}"/>
              </a:ext>
            </a:extLst>
          </p:cNvPr>
          <p:cNvCxnSpPr>
            <a:cxnSpLocks/>
          </p:cNvCxnSpPr>
          <p:nvPr/>
        </p:nvCxnSpPr>
        <p:spPr>
          <a:xfrm flipH="1" flipV="1">
            <a:off x="1316476" y="3197181"/>
            <a:ext cx="500023" cy="213060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2" name="Rechteck 41">
            <a:extLst>
              <a:ext uri="{FF2B5EF4-FFF2-40B4-BE49-F238E27FC236}">
                <a16:creationId xmlns:a16="http://schemas.microsoft.com/office/drawing/2014/main" id="{8A9126EF-FACC-4D6D-AA35-EEA1E4FB88CD}"/>
              </a:ext>
            </a:extLst>
          </p:cNvPr>
          <p:cNvSpPr/>
          <p:nvPr/>
        </p:nvSpPr>
        <p:spPr>
          <a:xfrm>
            <a:off x="9059309" y="3950948"/>
            <a:ext cx="255717" cy="296937"/>
          </a:xfrm>
          <a:prstGeom prst="rect">
            <a:avLst/>
          </a:prstGeom>
          <a:solidFill>
            <a:srgbClr val="BCCF00">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hteck 42">
            <a:extLst>
              <a:ext uri="{FF2B5EF4-FFF2-40B4-BE49-F238E27FC236}">
                <a16:creationId xmlns:a16="http://schemas.microsoft.com/office/drawing/2014/main" id="{F8C3A846-CFAA-4F77-A486-6639046A5288}"/>
              </a:ext>
            </a:extLst>
          </p:cNvPr>
          <p:cNvSpPr/>
          <p:nvPr/>
        </p:nvSpPr>
        <p:spPr>
          <a:xfrm>
            <a:off x="9059308" y="3149203"/>
            <a:ext cx="255717" cy="296937"/>
          </a:xfrm>
          <a:prstGeom prst="rect">
            <a:avLst/>
          </a:prstGeom>
          <a:solidFill>
            <a:srgbClr val="BCCF00">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5" name="Gerade Verbindung mit Pfeil 44">
            <a:extLst>
              <a:ext uri="{FF2B5EF4-FFF2-40B4-BE49-F238E27FC236}">
                <a16:creationId xmlns:a16="http://schemas.microsoft.com/office/drawing/2014/main" id="{584CE7BB-2BA9-4EBC-A29B-FCBF7637B2CB}"/>
              </a:ext>
            </a:extLst>
          </p:cNvPr>
          <p:cNvCxnSpPr>
            <a:cxnSpLocks/>
          </p:cNvCxnSpPr>
          <p:nvPr/>
        </p:nvCxnSpPr>
        <p:spPr>
          <a:xfrm flipH="1" flipV="1">
            <a:off x="9315025" y="3429000"/>
            <a:ext cx="1083995" cy="231876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607755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DF660DE-8FA6-4F64-860F-DB262C8230FD}"/>
              </a:ext>
            </a:extLst>
          </p:cNvPr>
          <p:cNvSpPr>
            <a:spLocks noGrp="1"/>
          </p:cNvSpPr>
          <p:nvPr>
            <p:ph type="title"/>
          </p:nvPr>
        </p:nvSpPr>
        <p:spPr/>
        <p:txBody>
          <a:bodyPr/>
          <a:lstStyle/>
          <a:p>
            <a:r>
              <a:rPr lang="de-DE" dirty="0" err="1"/>
              <a:t>Competitive</a:t>
            </a:r>
            <a:r>
              <a:rPr lang="de-DE" dirty="0"/>
              <a:t> Environment</a:t>
            </a:r>
            <a:endParaRPr lang="en-US" dirty="0"/>
          </a:p>
        </p:txBody>
      </p:sp>
      <p:sp>
        <p:nvSpPr>
          <p:cNvPr id="3" name="Foliennummernplatzhalter 2">
            <a:extLst>
              <a:ext uri="{FF2B5EF4-FFF2-40B4-BE49-F238E27FC236}">
                <a16:creationId xmlns:a16="http://schemas.microsoft.com/office/drawing/2014/main" id="{37D795DC-4EAD-4C25-9C2C-1F90B2BC8C87}"/>
              </a:ext>
            </a:extLst>
          </p:cNvPr>
          <p:cNvSpPr>
            <a:spLocks noGrp="1"/>
          </p:cNvSpPr>
          <p:nvPr>
            <p:ph type="sldNum" sz="quarter" idx="10"/>
          </p:nvPr>
        </p:nvSpPr>
        <p:spPr/>
        <p:txBody>
          <a:bodyPr/>
          <a:lstStyle/>
          <a:p>
            <a:fld id="{73F7D4EC-FAF2-48D2-B8E5-457915FC50F3}" type="slidenum">
              <a:rPr lang="de-DE" smtClean="0"/>
              <a:pPr/>
              <a:t>52</a:t>
            </a:fld>
            <a:endParaRPr lang="de-DE" dirty="0"/>
          </a:p>
        </p:txBody>
      </p:sp>
      <p:sp>
        <p:nvSpPr>
          <p:cNvPr id="4" name="Textplatzhalter 3">
            <a:extLst>
              <a:ext uri="{FF2B5EF4-FFF2-40B4-BE49-F238E27FC236}">
                <a16:creationId xmlns:a16="http://schemas.microsoft.com/office/drawing/2014/main" id="{8998B3EC-2D3D-4D02-AD9C-F7849E282AA1}"/>
              </a:ext>
            </a:extLst>
          </p:cNvPr>
          <p:cNvSpPr>
            <a:spLocks noGrp="1"/>
          </p:cNvSpPr>
          <p:nvPr>
            <p:ph type="body" sz="quarter" idx="11"/>
          </p:nvPr>
        </p:nvSpPr>
        <p:spPr/>
        <p:txBody>
          <a:bodyPr/>
          <a:lstStyle/>
          <a:p>
            <a:r>
              <a:rPr lang="de-DE" dirty="0" err="1"/>
              <a:t>Product</a:t>
            </a:r>
            <a:r>
              <a:rPr lang="de-DE" dirty="0"/>
              <a:t> Training EGU &amp; EGK</a:t>
            </a:r>
            <a:endParaRPr lang="en-US" dirty="0"/>
          </a:p>
        </p:txBody>
      </p:sp>
      <p:sp>
        <p:nvSpPr>
          <p:cNvPr id="6" name="Textplatzhalter 4">
            <a:extLst>
              <a:ext uri="{FF2B5EF4-FFF2-40B4-BE49-F238E27FC236}">
                <a16:creationId xmlns:a16="http://schemas.microsoft.com/office/drawing/2014/main" id="{EF1ACF30-DBE6-42C2-92B1-AE4072DE1C02}"/>
              </a:ext>
            </a:extLst>
          </p:cNvPr>
          <p:cNvSpPr txBox="1">
            <a:spLocks/>
          </p:cNvSpPr>
          <p:nvPr/>
        </p:nvSpPr>
        <p:spPr>
          <a:xfrm>
            <a:off x="658813" y="1348966"/>
            <a:ext cx="8996816" cy="365125"/>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de-DE" b="1" dirty="0"/>
              <a:t>Drive </a:t>
            </a:r>
            <a:r>
              <a:rPr lang="de-DE" b="1" dirty="0" err="1"/>
              <a:t>train</a:t>
            </a:r>
            <a:r>
              <a:rPr lang="de-DE" b="1" dirty="0"/>
              <a:t> </a:t>
            </a:r>
            <a:r>
              <a:rPr lang="de-DE" b="1" dirty="0" err="1"/>
              <a:t>example</a:t>
            </a:r>
            <a:r>
              <a:rPr lang="de-DE" b="1" dirty="0"/>
              <a:t>: ZIMMER GEH 6040 (-31 </a:t>
            </a:r>
            <a:r>
              <a:rPr lang="de-DE" b="1" dirty="0" err="1"/>
              <a:t>gentle</a:t>
            </a:r>
            <a:r>
              <a:rPr lang="de-DE" b="1" dirty="0"/>
              <a:t>) vs. EGK</a:t>
            </a:r>
            <a:endParaRPr lang="en-US" b="1" dirty="0"/>
          </a:p>
        </p:txBody>
      </p:sp>
      <p:sp>
        <p:nvSpPr>
          <p:cNvPr id="17" name="Textplatzhalter 4">
            <a:extLst>
              <a:ext uri="{FF2B5EF4-FFF2-40B4-BE49-F238E27FC236}">
                <a16:creationId xmlns:a16="http://schemas.microsoft.com/office/drawing/2014/main" id="{BEFE9D19-EA02-4236-B8FD-E66442FA7DBC}"/>
              </a:ext>
            </a:extLst>
          </p:cNvPr>
          <p:cNvSpPr txBox="1">
            <a:spLocks/>
          </p:cNvSpPr>
          <p:nvPr/>
        </p:nvSpPr>
        <p:spPr>
          <a:xfrm>
            <a:off x="8469296" y="1993911"/>
            <a:ext cx="2066469" cy="374166"/>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de-DE" sz="1400" b="1" dirty="0"/>
              <a:t>EGK 40-PN-M-B</a:t>
            </a:r>
            <a:endParaRPr lang="en-US" sz="1400" b="1" dirty="0"/>
          </a:p>
        </p:txBody>
      </p:sp>
      <p:sp>
        <p:nvSpPr>
          <p:cNvPr id="22" name="Textplatzhalter 4">
            <a:extLst>
              <a:ext uri="{FF2B5EF4-FFF2-40B4-BE49-F238E27FC236}">
                <a16:creationId xmlns:a16="http://schemas.microsoft.com/office/drawing/2014/main" id="{294762CC-477E-414D-9001-D482AA42281D}"/>
              </a:ext>
            </a:extLst>
          </p:cNvPr>
          <p:cNvSpPr txBox="1">
            <a:spLocks/>
          </p:cNvSpPr>
          <p:nvPr/>
        </p:nvSpPr>
        <p:spPr>
          <a:xfrm>
            <a:off x="2649823" y="2072384"/>
            <a:ext cx="2066469" cy="374166"/>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de-DE" sz="1400" b="1" dirty="0"/>
              <a:t>GEH6040IL-31-B</a:t>
            </a:r>
            <a:endParaRPr lang="en-US" sz="1400" b="1" dirty="0"/>
          </a:p>
        </p:txBody>
      </p:sp>
      <p:pic>
        <p:nvPicPr>
          <p:cNvPr id="24" name="Picture 2">
            <a:extLst>
              <a:ext uri="{FF2B5EF4-FFF2-40B4-BE49-F238E27FC236}">
                <a16:creationId xmlns:a16="http://schemas.microsoft.com/office/drawing/2014/main" id="{97E2561B-F692-4491-85E0-98CBB2DBDA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63693" y="5242514"/>
            <a:ext cx="999420" cy="1141839"/>
          </a:xfrm>
          <a:prstGeom prst="rect">
            <a:avLst/>
          </a:prstGeom>
          <a:noFill/>
          <a:extLst>
            <a:ext uri="{909E8E84-426E-40DD-AFC4-6F175D3DCCD1}">
              <a14:hiddenFill xmlns:a14="http://schemas.microsoft.com/office/drawing/2010/main">
                <a:solidFill>
                  <a:srgbClr val="FFFFFF"/>
                </a:solidFill>
              </a14:hiddenFill>
            </a:ext>
          </a:extLst>
        </p:spPr>
      </p:pic>
      <p:pic>
        <p:nvPicPr>
          <p:cNvPr id="10" name="Grafik 9">
            <a:extLst>
              <a:ext uri="{FF2B5EF4-FFF2-40B4-BE49-F238E27FC236}">
                <a16:creationId xmlns:a16="http://schemas.microsoft.com/office/drawing/2014/main" id="{520F82A9-D76F-4FE7-8B46-CDEF5A564058}"/>
              </a:ext>
            </a:extLst>
          </p:cNvPr>
          <p:cNvPicPr>
            <a:picLocks noChangeAspect="1"/>
          </p:cNvPicPr>
          <p:nvPr/>
        </p:nvPicPr>
        <p:blipFill rotWithShape="1">
          <a:blip r:embed="rId4"/>
          <a:srcRect/>
          <a:stretch/>
        </p:blipFill>
        <p:spPr>
          <a:xfrm>
            <a:off x="890037" y="2396306"/>
            <a:ext cx="5205963" cy="2619597"/>
          </a:xfrm>
          <a:prstGeom prst="rect">
            <a:avLst/>
          </a:prstGeom>
        </p:spPr>
      </p:pic>
      <p:pic>
        <p:nvPicPr>
          <p:cNvPr id="16" name="Grafik 15">
            <a:extLst>
              <a:ext uri="{FF2B5EF4-FFF2-40B4-BE49-F238E27FC236}">
                <a16:creationId xmlns:a16="http://schemas.microsoft.com/office/drawing/2014/main" id="{1385B78A-A150-4704-9E81-3F48D12030EB}"/>
              </a:ext>
            </a:extLst>
          </p:cNvPr>
          <p:cNvPicPr>
            <a:picLocks noChangeAspect="1"/>
          </p:cNvPicPr>
          <p:nvPr/>
        </p:nvPicPr>
        <p:blipFill>
          <a:blip r:embed="rId5"/>
          <a:stretch>
            <a:fillRect/>
          </a:stretch>
        </p:blipFill>
        <p:spPr>
          <a:xfrm>
            <a:off x="9655629" y="5355858"/>
            <a:ext cx="914678" cy="697687"/>
          </a:xfrm>
          <a:prstGeom prst="rect">
            <a:avLst/>
          </a:prstGeom>
        </p:spPr>
      </p:pic>
      <p:pic>
        <p:nvPicPr>
          <p:cNvPr id="12" name="Grafik 11">
            <a:extLst>
              <a:ext uri="{FF2B5EF4-FFF2-40B4-BE49-F238E27FC236}">
                <a16:creationId xmlns:a16="http://schemas.microsoft.com/office/drawing/2014/main" id="{1FD63D5D-EB61-429E-BCA6-622BA342481C}"/>
              </a:ext>
            </a:extLst>
          </p:cNvPr>
          <p:cNvPicPr>
            <a:picLocks noChangeAspect="1"/>
          </p:cNvPicPr>
          <p:nvPr/>
        </p:nvPicPr>
        <p:blipFill>
          <a:blip r:embed="rId6"/>
          <a:stretch>
            <a:fillRect/>
          </a:stretch>
        </p:blipFill>
        <p:spPr>
          <a:xfrm>
            <a:off x="7041850" y="2396305"/>
            <a:ext cx="3902390" cy="2619598"/>
          </a:xfrm>
          <a:prstGeom prst="rect">
            <a:avLst/>
          </a:prstGeom>
        </p:spPr>
      </p:pic>
      <p:sp>
        <p:nvSpPr>
          <p:cNvPr id="20" name="Rechteck 19">
            <a:extLst>
              <a:ext uri="{FF2B5EF4-FFF2-40B4-BE49-F238E27FC236}">
                <a16:creationId xmlns:a16="http://schemas.microsoft.com/office/drawing/2014/main" id="{CE37B2FC-383B-4584-9906-827414A5792B}"/>
              </a:ext>
            </a:extLst>
          </p:cNvPr>
          <p:cNvSpPr/>
          <p:nvPr/>
        </p:nvSpPr>
        <p:spPr>
          <a:xfrm>
            <a:off x="2777072" y="2622003"/>
            <a:ext cx="255717" cy="296937"/>
          </a:xfrm>
          <a:prstGeom prst="rect">
            <a:avLst/>
          </a:prstGeom>
          <a:solidFill>
            <a:srgbClr val="BCCF00">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extfeld 20">
            <a:extLst>
              <a:ext uri="{FF2B5EF4-FFF2-40B4-BE49-F238E27FC236}">
                <a16:creationId xmlns:a16="http://schemas.microsoft.com/office/drawing/2014/main" id="{F4352D02-2BD8-4DBF-8B8B-DFB9A56D7507}"/>
              </a:ext>
            </a:extLst>
          </p:cNvPr>
          <p:cNvSpPr txBox="1"/>
          <p:nvPr/>
        </p:nvSpPr>
        <p:spPr>
          <a:xfrm>
            <a:off x="3289482" y="5374960"/>
            <a:ext cx="914400" cy="247229"/>
          </a:xfrm>
          <a:prstGeom prst="rect">
            <a:avLst/>
          </a:prstGeom>
          <a:noFill/>
        </p:spPr>
        <p:txBody>
          <a:bodyPr wrap="none" lIns="0" tIns="0" rIns="0" bIns="0" rtlCol="0">
            <a:noAutofit/>
          </a:bodyPr>
          <a:lstStyle/>
          <a:p>
            <a:pPr marR="0" algn="l" defTabSz="914400" rtl="0" eaLnBrk="1" fontAlgn="auto" latinLnBrk="0" hangingPunct="1">
              <a:lnSpc>
                <a:spcPct val="90000"/>
              </a:lnSpc>
              <a:spcBef>
                <a:spcPts val="300"/>
              </a:spcBef>
              <a:spcAft>
                <a:spcPts val="0"/>
              </a:spcAft>
              <a:buClr>
                <a:srgbClr val="009EE0"/>
              </a:buClr>
              <a:buSzTx/>
              <a:tabLst/>
            </a:pPr>
            <a:r>
              <a:rPr lang="de-DE" sz="1600" b="1" dirty="0">
                <a:solidFill>
                  <a:srgbClr val="003D6A"/>
                </a:solidFill>
              </a:rPr>
              <a:t>Catalog </a:t>
            </a:r>
            <a:r>
              <a:rPr lang="de-DE" sz="1600" b="1" dirty="0" err="1">
                <a:solidFill>
                  <a:srgbClr val="003D6A"/>
                </a:solidFill>
              </a:rPr>
              <a:t>values</a:t>
            </a:r>
            <a:br>
              <a:rPr lang="de-DE" sz="1600" dirty="0">
                <a:solidFill>
                  <a:srgbClr val="003D6A"/>
                </a:solidFill>
              </a:rPr>
            </a:br>
            <a:r>
              <a:rPr lang="de-DE" sz="1600" dirty="0">
                <a:solidFill>
                  <a:srgbClr val="003D6A"/>
                </a:solidFill>
              </a:rPr>
              <a:t>max. 180 N</a:t>
            </a:r>
          </a:p>
          <a:p>
            <a:pPr marR="0" algn="l" defTabSz="914400" rtl="0" eaLnBrk="1" fontAlgn="auto" latinLnBrk="0" hangingPunct="1">
              <a:lnSpc>
                <a:spcPct val="90000"/>
              </a:lnSpc>
              <a:spcBef>
                <a:spcPts val="300"/>
              </a:spcBef>
              <a:spcAft>
                <a:spcPts val="0"/>
              </a:spcAft>
              <a:buClr>
                <a:srgbClr val="009EE0"/>
              </a:buClr>
              <a:buSzTx/>
              <a:tabLst/>
            </a:pPr>
            <a:r>
              <a:rPr lang="de-DE" sz="1600" dirty="0">
                <a:solidFill>
                  <a:srgbClr val="003D6A"/>
                </a:solidFill>
              </a:rPr>
              <a:t>m</a:t>
            </a:r>
            <a:r>
              <a:rPr kumimoji="0" lang="de-DE" sz="1600" b="0" i="0" u="none" strike="noStrike" kern="1200" cap="none" spc="0" normalizeH="0" baseline="0" noProof="0" dirty="0">
                <a:ln>
                  <a:noFill/>
                </a:ln>
                <a:solidFill>
                  <a:srgbClr val="003D6A"/>
                </a:solidFill>
                <a:effectLst/>
                <a:uLnTx/>
                <a:uFillTx/>
                <a:ea typeface="+mn-ea"/>
                <a:cs typeface="+mn-cs"/>
              </a:rPr>
              <a:t>in. 10 N</a:t>
            </a:r>
            <a:endParaRPr kumimoji="0" lang="en-US" sz="1600" b="0" i="0" u="none" strike="noStrike" kern="1200" cap="none" spc="0" normalizeH="0" baseline="0" noProof="0" dirty="0">
              <a:ln>
                <a:noFill/>
              </a:ln>
              <a:solidFill>
                <a:srgbClr val="003D6A"/>
              </a:solidFill>
              <a:effectLst/>
              <a:uLnTx/>
              <a:uFillTx/>
              <a:ea typeface="+mn-ea"/>
              <a:cs typeface="+mn-cs"/>
            </a:endParaRPr>
          </a:p>
        </p:txBody>
      </p:sp>
      <p:cxnSp>
        <p:nvCxnSpPr>
          <p:cNvPr id="25" name="Gerade Verbindung mit Pfeil 24">
            <a:extLst>
              <a:ext uri="{FF2B5EF4-FFF2-40B4-BE49-F238E27FC236}">
                <a16:creationId xmlns:a16="http://schemas.microsoft.com/office/drawing/2014/main" id="{A2FB55A5-088B-49D0-82DC-1FAE90AB3364}"/>
              </a:ext>
            </a:extLst>
          </p:cNvPr>
          <p:cNvCxnSpPr>
            <a:cxnSpLocks/>
          </p:cNvCxnSpPr>
          <p:nvPr/>
        </p:nvCxnSpPr>
        <p:spPr>
          <a:xfrm flipH="1" flipV="1">
            <a:off x="2904930" y="2918940"/>
            <a:ext cx="1821072" cy="25170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6" name="Rechteck 25">
            <a:extLst>
              <a:ext uri="{FF2B5EF4-FFF2-40B4-BE49-F238E27FC236}">
                <a16:creationId xmlns:a16="http://schemas.microsoft.com/office/drawing/2014/main" id="{82FB8079-BB5A-460C-B684-74255C25F987}"/>
              </a:ext>
            </a:extLst>
          </p:cNvPr>
          <p:cNvSpPr/>
          <p:nvPr/>
        </p:nvSpPr>
        <p:spPr>
          <a:xfrm>
            <a:off x="5353076" y="4523304"/>
            <a:ext cx="255717" cy="296937"/>
          </a:xfrm>
          <a:prstGeom prst="rect">
            <a:avLst/>
          </a:prstGeom>
          <a:solidFill>
            <a:srgbClr val="BCCF00">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9" name="Gerade Verbindung mit Pfeil 28">
            <a:extLst>
              <a:ext uri="{FF2B5EF4-FFF2-40B4-BE49-F238E27FC236}">
                <a16:creationId xmlns:a16="http://schemas.microsoft.com/office/drawing/2014/main" id="{6A154A62-5D0F-4DA2-8963-E992B9CB503C}"/>
              </a:ext>
            </a:extLst>
          </p:cNvPr>
          <p:cNvCxnSpPr>
            <a:cxnSpLocks/>
          </p:cNvCxnSpPr>
          <p:nvPr/>
        </p:nvCxnSpPr>
        <p:spPr>
          <a:xfrm flipV="1">
            <a:off x="4726002" y="4740676"/>
            <a:ext cx="569222" cy="69526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6" name="Rechteck 35">
            <a:extLst>
              <a:ext uri="{FF2B5EF4-FFF2-40B4-BE49-F238E27FC236}">
                <a16:creationId xmlns:a16="http://schemas.microsoft.com/office/drawing/2014/main" id="{30F0A0C3-323E-4A00-B2A4-0A3AF1DC12B7}"/>
              </a:ext>
            </a:extLst>
          </p:cNvPr>
          <p:cNvSpPr/>
          <p:nvPr/>
        </p:nvSpPr>
        <p:spPr>
          <a:xfrm>
            <a:off x="7113864" y="4073983"/>
            <a:ext cx="255717" cy="296937"/>
          </a:xfrm>
          <a:prstGeom prst="rect">
            <a:avLst/>
          </a:prstGeom>
          <a:solidFill>
            <a:srgbClr val="BCCF00">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hteck 36">
            <a:extLst>
              <a:ext uri="{FF2B5EF4-FFF2-40B4-BE49-F238E27FC236}">
                <a16:creationId xmlns:a16="http://schemas.microsoft.com/office/drawing/2014/main" id="{8C38C243-E066-4372-A6AF-E53F7F4CB3B9}"/>
              </a:ext>
            </a:extLst>
          </p:cNvPr>
          <p:cNvSpPr/>
          <p:nvPr/>
        </p:nvSpPr>
        <p:spPr>
          <a:xfrm>
            <a:off x="7087230" y="3132063"/>
            <a:ext cx="255717" cy="296937"/>
          </a:xfrm>
          <a:prstGeom prst="rect">
            <a:avLst/>
          </a:prstGeom>
          <a:solidFill>
            <a:srgbClr val="BCCF00">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Textfeld 41">
            <a:extLst>
              <a:ext uri="{FF2B5EF4-FFF2-40B4-BE49-F238E27FC236}">
                <a16:creationId xmlns:a16="http://schemas.microsoft.com/office/drawing/2014/main" id="{5C1A55B7-BF22-4BDE-9266-2888FFE37799}"/>
              </a:ext>
            </a:extLst>
          </p:cNvPr>
          <p:cNvSpPr txBox="1"/>
          <p:nvPr/>
        </p:nvSpPr>
        <p:spPr>
          <a:xfrm>
            <a:off x="7857660" y="5312329"/>
            <a:ext cx="914400" cy="247229"/>
          </a:xfrm>
          <a:prstGeom prst="rect">
            <a:avLst/>
          </a:prstGeom>
          <a:noFill/>
        </p:spPr>
        <p:txBody>
          <a:bodyPr wrap="none" lIns="0" tIns="0" rIns="0" bIns="0" rtlCol="0">
            <a:noAutofit/>
          </a:bodyPr>
          <a:lstStyle/>
          <a:p>
            <a:pPr marR="0" algn="l" defTabSz="914400" rtl="0" eaLnBrk="1" fontAlgn="auto" latinLnBrk="0" hangingPunct="1">
              <a:lnSpc>
                <a:spcPct val="90000"/>
              </a:lnSpc>
              <a:spcBef>
                <a:spcPts val="300"/>
              </a:spcBef>
              <a:spcAft>
                <a:spcPts val="0"/>
              </a:spcAft>
              <a:buClr>
                <a:srgbClr val="009EE0"/>
              </a:buClr>
              <a:buSzTx/>
              <a:tabLst/>
            </a:pPr>
            <a:r>
              <a:rPr lang="de-DE" sz="1600" b="1" dirty="0">
                <a:solidFill>
                  <a:srgbClr val="003D6A"/>
                </a:solidFill>
              </a:rPr>
              <a:t>Catalog </a:t>
            </a:r>
            <a:r>
              <a:rPr lang="de-DE" sz="1600" b="1" dirty="0" err="1">
                <a:solidFill>
                  <a:srgbClr val="003D6A"/>
                </a:solidFill>
              </a:rPr>
              <a:t>values</a:t>
            </a:r>
            <a:br>
              <a:rPr lang="de-DE" sz="1600" dirty="0">
                <a:solidFill>
                  <a:srgbClr val="003D6A"/>
                </a:solidFill>
              </a:rPr>
            </a:br>
            <a:r>
              <a:rPr lang="de-DE" sz="1600" dirty="0">
                <a:solidFill>
                  <a:srgbClr val="003D6A"/>
                </a:solidFill>
              </a:rPr>
              <a:t>max. 150 N</a:t>
            </a:r>
          </a:p>
          <a:p>
            <a:pPr marR="0" algn="l" defTabSz="914400" rtl="0" eaLnBrk="1" fontAlgn="auto" latinLnBrk="0" hangingPunct="1">
              <a:lnSpc>
                <a:spcPct val="90000"/>
              </a:lnSpc>
              <a:spcBef>
                <a:spcPts val="300"/>
              </a:spcBef>
              <a:spcAft>
                <a:spcPts val="0"/>
              </a:spcAft>
              <a:buClr>
                <a:srgbClr val="009EE0"/>
              </a:buClr>
              <a:buSzTx/>
              <a:tabLst/>
            </a:pPr>
            <a:r>
              <a:rPr lang="de-DE" sz="1600" dirty="0">
                <a:solidFill>
                  <a:srgbClr val="003D6A"/>
                </a:solidFill>
              </a:rPr>
              <a:t>m</a:t>
            </a:r>
            <a:r>
              <a:rPr kumimoji="0" lang="de-DE" sz="1600" b="0" i="0" u="none" strike="noStrike" kern="1200" cap="none" spc="0" normalizeH="0" baseline="0" noProof="0" dirty="0">
                <a:ln>
                  <a:noFill/>
                </a:ln>
                <a:solidFill>
                  <a:srgbClr val="003D6A"/>
                </a:solidFill>
                <a:effectLst/>
                <a:uLnTx/>
                <a:uFillTx/>
                <a:ea typeface="+mn-ea"/>
                <a:cs typeface="+mn-cs"/>
              </a:rPr>
              <a:t>in. </a:t>
            </a:r>
            <a:r>
              <a:rPr lang="de-DE" sz="1600" dirty="0">
                <a:solidFill>
                  <a:srgbClr val="003D6A"/>
                </a:solidFill>
              </a:rPr>
              <a:t>55</a:t>
            </a:r>
            <a:r>
              <a:rPr kumimoji="0" lang="de-DE" sz="1600" b="0" i="0" u="none" strike="noStrike" kern="1200" cap="none" spc="0" normalizeH="0" baseline="0" noProof="0" dirty="0">
                <a:ln>
                  <a:noFill/>
                </a:ln>
                <a:solidFill>
                  <a:srgbClr val="003D6A"/>
                </a:solidFill>
                <a:effectLst/>
                <a:uLnTx/>
                <a:uFillTx/>
                <a:ea typeface="+mn-ea"/>
                <a:cs typeface="+mn-cs"/>
              </a:rPr>
              <a:t> N</a:t>
            </a:r>
            <a:endParaRPr kumimoji="0" lang="en-US" sz="1600" b="0" i="0" u="none" strike="noStrike" kern="1200" cap="none" spc="0" normalizeH="0" baseline="0" noProof="0" dirty="0">
              <a:ln>
                <a:noFill/>
              </a:ln>
              <a:solidFill>
                <a:srgbClr val="003D6A"/>
              </a:solidFill>
              <a:effectLst/>
              <a:uLnTx/>
              <a:uFillTx/>
              <a:ea typeface="+mn-ea"/>
              <a:cs typeface="+mn-cs"/>
            </a:endParaRPr>
          </a:p>
        </p:txBody>
      </p:sp>
      <p:cxnSp>
        <p:nvCxnSpPr>
          <p:cNvPr id="43" name="Gerade Verbindung mit Pfeil 42">
            <a:extLst>
              <a:ext uri="{FF2B5EF4-FFF2-40B4-BE49-F238E27FC236}">
                <a16:creationId xmlns:a16="http://schemas.microsoft.com/office/drawing/2014/main" id="{C8FF6513-A991-4B98-801A-DC5A26585304}"/>
              </a:ext>
            </a:extLst>
          </p:cNvPr>
          <p:cNvCxnSpPr>
            <a:cxnSpLocks/>
          </p:cNvCxnSpPr>
          <p:nvPr/>
        </p:nvCxnSpPr>
        <p:spPr>
          <a:xfrm flipH="1" flipV="1">
            <a:off x="7288979" y="3429000"/>
            <a:ext cx="459781" cy="192685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4" name="Gerade Verbindung mit Pfeil 43">
            <a:extLst>
              <a:ext uri="{FF2B5EF4-FFF2-40B4-BE49-F238E27FC236}">
                <a16:creationId xmlns:a16="http://schemas.microsoft.com/office/drawing/2014/main" id="{931A728E-A11C-4F18-A9EC-4C2C62AC119B}"/>
              </a:ext>
            </a:extLst>
          </p:cNvPr>
          <p:cNvCxnSpPr>
            <a:cxnSpLocks/>
          </p:cNvCxnSpPr>
          <p:nvPr/>
        </p:nvCxnSpPr>
        <p:spPr>
          <a:xfrm flipH="1" flipV="1">
            <a:off x="7336171" y="4397387"/>
            <a:ext cx="412589" cy="95847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351533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3C5DD83-31B7-45A3-8FC8-686D68669429}"/>
              </a:ext>
            </a:extLst>
          </p:cNvPr>
          <p:cNvSpPr>
            <a:spLocks noGrp="1"/>
          </p:cNvSpPr>
          <p:nvPr>
            <p:ph type="title"/>
          </p:nvPr>
        </p:nvSpPr>
        <p:spPr/>
        <p:txBody>
          <a:bodyPr/>
          <a:lstStyle/>
          <a:p>
            <a:r>
              <a:rPr lang="de-DE" dirty="0" err="1"/>
              <a:t>Competitive</a:t>
            </a:r>
            <a:r>
              <a:rPr lang="de-DE" dirty="0"/>
              <a:t> Environment</a:t>
            </a:r>
            <a:endParaRPr lang="en-US" dirty="0"/>
          </a:p>
        </p:txBody>
      </p:sp>
      <p:sp>
        <p:nvSpPr>
          <p:cNvPr id="3" name="Foliennummernplatzhalter 2">
            <a:extLst>
              <a:ext uri="{FF2B5EF4-FFF2-40B4-BE49-F238E27FC236}">
                <a16:creationId xmlns:a16="http://schemas.microsoft.com/office/drawing/2014/main" id="{DD7F679C-F78B-4FBE-94ED-103C14DFBA84}"/>
              </a:ext>
            </a:extLst>
          </p:cNvPr>
          <p:cNvSpPr>
            <a:spLocks noGrp="1"/>
          </p:cNvSpPr>
          <p:nvPr>
            <p:ph type="sldNum" sz="quarter" idx="10"/>
          </p:nvPr>
        </p:nvSpPr>
        <p:spPr/>
        <p:txBody>
          <a:bodyPr/>
          <a:lstStyle/>
          <a:p>
            <a:fld id="{73F7D4EC-FAF2-48D2-B8E5-457915FC50F3}" type="slidenum">
              <a:rPr lang="de-DE" smtClean="0"/>
              <a:pPr/>
              <a:t>53</a:t>
            </a:fld>
            <a:endParaRPr lang="de-DE" dirty="0"/>
          </a:p>
        </p:txBody>
      </p:sp>
      <p:sp>
        <p:nvSpPr>
          <p:cNvPr id="4" name="Textplatzhalter 3">
            <a:extLst>
              <a:ext uri="{FF2B5EF4-FFF2-40B4-BE49-F238E27FC236}">
                <a16:creationId xmlns:a16="http://schemas.microsoft.com/office/drawing/2014/main" id="{10BA97E7-0294-4BE2-994E-91BD417DF5C2}"/>
              </a:ext>
            </a:extLst>
          </p:cNvPr>
          <p:cNvSpPr>
            <a:spLocks noGrp="1"/>
          </p:cNvSpPr>
          <p:nvPr>
            <p:ph type="body" sz="quarter" idx="11"/>
          </p:nvPr>
        </p:nvSpPr>
        <p:spPr/>
        <p:txBody>
          <a:bodyPr/>
          <a:lstStyle/>
          <a:p>
            <a:r>
              <a:rPr lang="de-DE" dirty="0" err="1"/>
              <a:t>Product</a:t>
            </a:r>
            <a:r>
              <a:rPr lang="de-DE" dirty="0"/>
              <a:t> Training EGU &amp; EGK</a:t>
            </a:r>
            <a:endParaRPr lang="en-US" dirty="0"/>
          </a:p>
          <a:p>
            <a:endParaRPr lang="en-US" dirty="0"/>
          </a:p>
          <a:p>
            <a:endParaRPr lang="en-US" dirty="0"/>
          </a:p>
        </p:txBody>
      </p:sp>
      <p:sp>
        <p:nvSpPr>
          <p:cNvPr id="5" name="Textplatzhalter 4">
            <a:extLst>
              <a:ext uri="{FF2B5EF4-FFF2-40B4-BE49-F238E27FC236}">
                <a16:creationId xmlns:a16="http://schemas.microsoft.com/office/drawing/2014/main" id="{0D736E8F-3D4E-46AD-B1BC-392E0493D267}"/>
              </a:ext>
            </a:extLst>
          </p:cNvPr>
          <p:cNvSpPr>
            <a:spLocks noGrp="1"/>
          </p:cNvSpPr>
          <p:nvPr>
            <p:ph type="body" sz="quarter" idx="12"/>
          </p:nvPr>
        </p:nvSpPr>
        <p:spPr>
          <a:xfrm>
            <a:off x="658814" y="1346853"/>
            <a:ext cx="4332348" cy="365125"/>
          </a:xfrm>
        </p:spPr>
        <p:txBody>
          <a:bodyPr/>
          <a:lstStyle/>
          <a:p>
            <a:pPr marL="0" indent="0">
              <a:buNone/>
            </a:pPr>
            <a:r>
              <a:rPr lang="de-DE" b="1" dirty="0"/>
              <a:t>EGU &amp; EGK vs. ZIMMER</a:t>
            </a:r>
            <a:endParaRPr lang="en-US" b="1" dirty="0"/>
          </a:p>
        </p:txBody>
      </p:sp>
      <p:pic>
        <p:nvPicPr>
          <p:cNvPr id="30" name="Picture 4">
            <a:extLst>
              <a:ext uri="{FF2B5EF4-FFF2-40B4-BE49-F238E27FC236}">
                <a16:creationId xmlns:a16="http://schemas.microsoft.com/office/drawing/2014/main" id="{5C35FEC1-685E-48A4-B31D-2A0FFCB642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3995" y="2069389"/>
            <a:ext cx="1040963" cy="668791"/>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2">
            <a:extLst>
              <a:ext uri="{FF2B5EF4-FFF2-40B4-BE49-F238E27FC236}">
                <a16:creationId xmlns:a16="http://schemas.microsoft.com/office/drawing/2014/main" id="{18188D88-BBAC-463C-BBDE-949E35C7E2F5}"/>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336" b="98320" l="1611" r="98792">
                        <a14:foregroundMark x1="8591" y1="10190" x2="75973" y2="26316"/>
                        <a14:foregroundMark x1="67114" y1="25868" x2="49262" y2="31243"/>
                        <a14:foregroundMark x1="49262" y1="31243" x2="19329" y2="50056"/>
                        <a14:foregroundMark x1="19329" y1="50056" x2="12617" y2="84770"/>
                        <a14:foregroundMark x1="12617" y1="84770" x2="13557" y2="92609"/>
                        <a14:foregroundMark x1="13557" y1="92609" x2="20134" y2="95297"/>
                        <a14:foregroundMark x1="74228" y1="96081" x2="82282" y2="91377"/>
                        <a14:foregroundMark x1="71275" y1="94961" x2="71275" y2="94961"/>
                        <a14:foregroundMark x1="21611" y1="99328" x2="12617" y2="95521"/>
                        <a14:foregroundMark x1="12617" y1="95521" x2="12617" y2="95521"/>
                        <a14:foregroundMark x1="9664" y1="32027" x2="13557" y2="24524"/>
                        <a14:foregroundMark x1="13557" y1="24524" x2="25235" y2="14782"/>
                        <a14:foregroundMark x1="88322" y1="6271" x2="4698" y2="7727"/>
                        <a14:foregroundMark x1="4698" y1="7727" x2="1611" y2="16797"/>
                        <a14:foregroundMark x1="1611" y1="16797" x2="2953" y2="42777"/>
                        <a14:foregroundMark x1="12752" y1="5375" x2="30604" y2="5263"/>
                        <a14:foregroundMark x1="75839" y1="3359" x2="71141" y2="3807"/>
                        <a14:foregroundMark x1="81342" y1="3919" x2="86174" y2="39418"/>
                        <a14:foregroundMark x1="96242" y1="21725" x2="90604" y2="26316"/>
                        <a14:foregroundMark x1="97718" y1="23852" x2="97718" y2="23852"/>
                        <a14:foregroundMark x1="98926" y1="23628" x2="96644" y2="24860"/>
                        <a14:foregroundMark x1="76268" y1="1734" x2="65235" y2="1232"/>
                        <a14:foregroundMark x1="80000" y1="1904" x2="76882" y2="1762"/>
                        <a14:foregroundMark x1="65235" y1="1232" x2="65235" y2="1232"/>
                        <a14:foregroundMark x1="34094" y1="58343" x2="30067" y2="58679"/>
                        <a14:foregroundMark x1="24698" y1="59015" x2="21208" y2="59239"/>
                        <a14:foregroundMark x1="70336" y1="59462" x2="61745" y2="59910"/>
                        <a14:foregroundMark x1="61745" y1="59910" x2="59597" y2="58791"/>
                        <a14:foregroundMark x1="73020" y1="59239" x2="70738" y2="59351"/>
                        <a14:foregroundMark x1="9396" y1="94289" x2="13826" y2="98208"/>
                        <a14:foregroundMark x1="8591" y1="93617" x2="10067" y2="94289"/>
                        <a14:foregroundMark x1="75023" y1="514" x2="74094" y2="560"/>
                        <a14:foregroundMark x1="79463" y1="672" x2="79009" y2="638"/>
                        <a14:foregroundMark x1="79597" y1="560" x2="79060" y2="448"/>
                        <a14:foregroundMark x1="79195" y1="336" x2="79195" y2="336"/>
                        <a14:foregroundMark x1="79463" y1="336" x2="78779" y2="336"/>
                        <a14:foregroundMark x1="78792" y1="336" x2="79463" y2="448"/>
                        <a14:foregroundMark x1="79329" y1="560" x2="79329" y2="672"/>
                        <a14:foregroundMark x1="79463" y1="672" x2="78792" y2="448"/>
                        <a14:backgroundMark x1="72617" y1="112" x2="73695" y2="56"/>
                        <a14:backgroundMark x1="77315" y1="0" x2="74631" y2="0"/>
                        <a14:backgroundMark x1="78523" y1="0" x2="77181" y2="0"/>
                        <a14:backgroundMark x1="79463" y1="224" x2="79463" y2="224"/>
                      </a14:backgroundRemoval>
                    </a14:imgEffect>
                  </a14:imgLayer>
                </a14:imgProps>
              </a:ext>
              <a:ext uri="{28A0092B-C50C-407E-A947-70E740481C1C}">
                <a14:useLocalDpi xmlns:a14="http://schemas.microsoft.com/office/drawing/2010/main" val="0"/>
              </a:ext>
            </a:extLst>
          </a:blip>
          <a:srcRect/>
          <a:stretch>
            <a:fillRect/>
          </a:stretch>
        </p:blipFill>
        <p:spPr bwMode="auto">
          <a:xfrm>
            <a:off x="5613286" y="1804033"/>
            <a:ext cx="817769" cy="980234"/>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35" name="Picture 4">
            <a:extLst>
              <a:ext uri="{FF2B5EF4-FFF2-40B4-BE49-F238E27FC236}">
                <a16:creationId xmlns:a16="http://schemas.microsoft.com/office/drawing/2014/main" id="{99FE86E0-2BC3-486F-9230-C9E60241BC24}"/>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2095" b="98762" l="3182" r="99545">
                        <a14:foregroundMark x1="65606" y1="14095" x2="37727" y2="19714"/>
                        <a14:foregroundMark x1="37727" y1="19714" x2="9697" y2="32857"/>
                        <a14:foregroundMark x1="9697" y1="32857" x2="9848" y2="84952"/>
                        <a14:foregroundMark x1="9848" y1="84952" x2="13485" y2="92000"/>
                        <a14:foregroundMark x1="13485" y1="92000" x2="15909" y2="60000"/>
                        <a14:foregroundMark x1="59394" y1="56571" x2="81061" y2="57429"/>
                        <a14:foregroundMark x1="85303" y1="55143" x2="83333" y2="84381"/>
                        <a14:foregroundMark x1="83333" y1="84381" x2="79697" y2="92286"/>
                        <a14:foregroundMark x1="79697" y1="92286" x2="78333" y2="93619"/>
                        <a14:foregroundMark x1="78333" y1="96286" x2="87273" y2="91619"/>
                        <a14:foregroundMark x1="21212" y1="98762" x2="22576" y2="98571"/>
                        <a14:foregroundMark x1="3182" y1="50000" x2="4545" y2="37524"/>
                        <a14:foregroundMark x1="4697" y1="33048" x2="7424" y2="9238"/>
                        <a14:foregroundMark x1="7424" y1="9238" x2="63939" y2="3238"/>
                        <a14:foregroundMark x1="63939" y1="3238" x2="77576" y2="5048"/>
                        <a14:foregroundMark x1="77576" y1="5048" x2="88636" y2="9143"/>
                        <a14:foregroundMark x1="88636" y1="9143" x2="94545" y2="22286"/>
                        <a14:foregroundMark x1="94545" y1="22286" x2="93182" y2="30762"/>
                        <a14:foregroundMark x1="93182" y1="30762" x2="93030" y2="30857"/>
                        <a14:foregroundMark x1="86818" y1="37143" x2="65000" y2="18762"/>
                        <a14:foregroundMark x1="84091" y1="6095" x2="42121" y2="5429"/>
                        <a14:foregroundMark x1="74697" y1="2190" x2="58030" y2="3238"/>
                        <a14:foregroundMark x1="38636" y1="59619" x2="38636" y2="59619"/>
                        <a14:foregroundMark x1="32273" y1="59714" x2="28939" y2="59810"/>
                        <a14:foregroundMark x1="24697" y1="60476" x2="31667" y2="59905"/>
                        <a14:foregroundMark x1="41364" y1="59333" x2="25000" y2="59429"/>
                        <a14:foregroundMark x1="39394" y1="59810" x2="33182" y2="59810"/>
                        <a14:foregroundMark x1="42727" y1="58952" x2="42121" y2="59524"/>
                        <a14:foregroundMark x1="59545" y1="62190" x2="68485" y2="61048"/>
                        <a14:foregroundMark x1="76667" y1="61238" x2="64848" y2="61524"/>
                        <a14:foregroundMark x1="64848" y1="61524" x2="64242" y2="61714"/>
                        <a14:foregroundMark x1="58030" y1="61333" x2="73939" y2="61619"/>
                        <a14:foregroundMark x1="67273" y1="62095" x2="67273" y2="62095"/>
                        <a14:foregroundMark x1="65455" y1="62286" x2="62727" y2="62571"/>
                        <a14:foregroundMark x1="68333" y1="62000" x2="72121" y2="61619"/>
                        <a14:foregroundMark x1="99545" y1="26381" x2="99545" y2="26381"/>
                        <a14:foregroundMark x1="56364" y1="61429" x2="56364" y2="61429"/>
                        <a14:foregroundMark x1="74697" y1="95810" x2="75606" y2="96000"/>
                        <a14:foregroundMark x1="73636" y1="96190" x2="72879" y2="96000"/>
                        <a14:foregroundMark x1="71515" y1="95810" x2="71515" y2="95810"/>
                        <a14:foregroundMark x1="84394" y1="96381" x2="84394" y2="96381"/>
                        <a14:foregroundMark x1="83939" y1="96857" x2="83939" y2="96857"/>
                        <a14:foregroundMark x1="11061" y1="96381" x2="11061" y2="96381"/>
                        <a14:foregroundMark x1="6970" y1="93810" x2="8030" y2="94190"/>
                        <a14:foregroundMark x1="8333" y1="94476" x2="13788" y2="98095"/>
                        <a14:foregroundMark x1="6667" y1="93619" x2="5303" y2="92476"/>
                        <a14:backgroundMark x1="74697" y1="95" x2="74697" y2="95"/>
                        <a14:backgroundMark x1="76061" y1="0" x2="76061" y2="0"/>
                        <a14:backgroundMark x1="77576" y1="0" x2="77576" y2="0"/>
                        <a14:backgroundMark x1="6970" y1="54762" x2="6970" y2="54762"/>
                      </a14:backgroundRemoval>
                    </a14:imgEffect>
                  </a14:imgLayer>
                </a14:imgProps>
              </a:ext>
              <a:ext uri="{28A0092B-C50C-407E-A947-70E740481C1C}">
                <a14:useLocalDpi xmlns:a14="http://schemas.microsoft.com/office/drawing/2010/main" val="0"/>
              </a:ext>
            </a:extLst>
          </a:blip>
          <a:srcRect/>
          <a:stretch>
            <a:fillRect/>
          </a:stretch>
        </p:blipFill>
        <p:spPr bwMode="auto">
          <a:xfrm>
            <a:off x="9539226" y="1858616"/>
            <a:ext cx="616050" cy="980234"/>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44" name="Textplatzhalter 4">
            <a:extLst>
              <a:ext uri="{FF2B5EF4-FFF2-40B4-BE49-F238E27FC236}">
                <a16:creationId xmlns:a16="http://schemas.microsoft.com/office/drawing/2014/main" id="{1D483A52-0052-4B6D-BF21-DAEDD17120EE}"/>
              </a:ext>
            </a:extLst>
          </p:cNvPr>
          <p:cNvSpPr txBox="1">
            <a:spLocks/>
          </p:cNvSpPr>
          <p:nvPr/>
        </p:nvSpPr>
        <p:spPr>
          <a:xfrm>
            <a:off x="929496" y="2915755"/>
            <a:ext cx="1542582" cy="236446"/>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de-DE" sz="1600" b="1" dirty="0"/>
              <a:t>GEH 6000 Series</a:t>
            </a:r>
          </a:p>
        </p:txBody>
      </p:sp>
      <p:sp>
        <p:nvSpPr>
          <p:cNvPr id="52" name="Textplatzhalter 4">
            <a:extLst>
              <a:ext uri="{FF2B5EF4-FFF2-40B4-BE49-F238E27FC236}">
                <a16:creationId xmlns:a16="http://schemas.microsoft.com/office/drawing/2014/main" id="{C3A442BB-491C-49D7-9608-9BA28E83AB17}"/>
              </a:ext>
            </a:extLst>
          </p:cNvPr>
          <p:cNvSpPr txBox="1">
            <a:spLocks/>
          </p:cNvSpPr>
          <p:nvPr/>
        </p:nvSpPr>
        <p:spPr>
          <a:xfrm>
            <a:off x="5538309" y="2901130"/>
            <a:ext cx="1732099" cy="321870"/>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de-DE" sz="1600" b="1" dirty="0"/>
              <a:t>EGU Series</a:t>
            </a:r>
          </a:p>
        </p:txBody>
      </p:sp>
      <p:pic>
        <p:nvPicPr>
          <p:cNvPr id="6" name="Grafik 5">
            <a:extLst>
              <a:ext uri="{FF2B5EF4-FFF2-40B4-BE49-F238E27FC236}">
                <a16:creationId xmlns:a16="http://schemas.microsoft.com/office/drawing/2014/main" id="{06AB1557-247B-41E9-9C98-A896A7EDAB6B}"/>
              </a:ext>
            </a:extLst>
          </p:cNvPr>
          <p:cNvPicPr>
            <a:picLocks noChangeAspect="1"/>
          </p:cNvPicPr>
          <p:nvPr/>
        </p:nvPicPr>
        <p:blipFill>
          <a:blip r:embed="rId8"/>
          <a:stretch>
            <a:fillRect/>
          </a:stretch>
        </p:blipFill>
        <p:spPr>
          <a:xfrm>
            <a:off x="2827082" y="1829343"/>
            <a:ext cx="881245" cy="1053087"/>
          </a:xfrm>
          <a:prstGeom prst="rect">
            <a:avLst/>
          </a:prstGeom>
        </p:spPr>
      </p:pic>
      <p:sp>
        <p:nvSpPr>
          <p:cNvPr id="59" name="Textplatzhalter 4">
            <a:extLst>
              <a:ext uri="{FF2B5EF4-FFF2-40B4-BE49-F238E27FC236}">
                <a16:creationId xmlns:a16="http://schemas.microsoft.com/office/drawing/2014/main" id="{82F47162-234E-4517-938C-B331B6ED5C75}"/>
              </a:ext>
            </a:extLst>
          </p:cNvPr>
          <p:cNvSpPr txBox="1">
            <a:spLocks/>
          </p:cNvSpPr>
          <p:nvPr/>
        </p:nvSpPr>
        <p:spPr>
          <a:xfrm>
            <a:off x="2907097" y="2916218"/>
            <a:ext cx="1759168" cy="309216"/>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de-DE" sz="1600" b="1" dirty="0"/>
              <a:t>GEH 8000</a:t>
            </a:r>
          </a:p>
        </p:txBody>
      </p:sp>
      <p:sp>
        <p:nvSpPr>
          <p:cNvPr id="60" name="Textplatzhalter 4">
            <a:extLst>
              <a:ext uri="{FF2B5EF4-FFF2-40B4-BE49-F238E27FC236}">
                <a16:creationId xmlns:a16="http://schemas.microsoft.com/office/drawing/2014/main" id="{E89DAD6C-296F-44F5-83CF-8A189C03ED16}"/>
              </a:ext>
            </a:extLst>
          </p:cNvPr>
          <p:cNvSpPr txBox="1">
            <a:spLocks/>
          </p:cNvSpPr>
          <p:nvPr/>
        </p:nvSpPr>
        <p:spPr>
          <a:xfrm>
            <a:off x="9457016" y="2945383"/>
            <a:ext cx="1759246" cy="233364"/>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de-DE" sz="1600" b="1" dirty="0"/>
              <a:t>EGK Series</a:t>
            </a:r>
          </a:p>
        </p:txBody>
      </p:sp>
      <p:graphicFrame>
        <p:nvGraphicFramePr>
          <p:cNvPr id="10" name="Tabelle 10">
            <a:extLst>
              <a:ext uri="{FF2B5EF4-FFF2-40B4-BE49-F238E27FC236}">
                <a16:creationId xmlns:a16="http://schemas.microsoft.com/office/drawing/2014/main" id="{9EFEDA5F-D782-47CD-8C4B-E308BE046E78}"/>
              </a:ext>
            </a:extLst>
          </p:cNvPr>
          <p:cNvGraphicFramePr>
            <a:graphicFrameLocks noGrp="1"/>
          </p:cNvGraphicFramePr>
          <p:nvPr>
            <p:extLst>
              <p:ext uri="{D42A27DB-BD31-4B8C-83A1-F6EECF244321}">
                <p14:modId xmlns:p14="http://schemas.microsoft.com/office/powerpoint/2010/main" val="535558342"/>
              </p:ext>
            </p:extLst>
          </p:nvPr>
        </p:nvGraphicFramePr>
        <p:xfrm>
          <a:off x="526584" y="3352370"/>
          <a:ext cx="3823825" cy="2159306"/>
        </p:xfrm>
        <a:graphic>
          <a:graphicData uri="http://schemas.openxmlformats.org/drawingml/2006/table">
            <a:tbl>
              <a:tblPr firstRow="1" bandRow="1">
                <a:tableStyleId>{5C22544A-7EE6-4342-B048-85BDC9FD1C3A}</a:tableStyleId>
              </a:tblPr>
              <a:tblGrid>
                <a:gridCol w="1133012">
                  <a:extLst>
                    <a:ext uri="{9D8B030D-6E8A-4147-A177-3AD203B41FA5}">
                      <a16:colId xmlns:a16="http://schemas.microsoft.com/office/drawing/2014/main" val="2376178094"/>
                    </a:ext>
                  </a:extLst>
                </a:gridCol>
                <a:gridCol w="708129">
                  <a:extLst>
                    <a:ext uri="{9D8B030D-6E8A-4147-A177-3AD203B41FA5}">
                      <a16:colId xmlns:a16="http://schemas.microsoft.com/office/drawing/2014/main" val="719917977"/>
                    </a:ext>
                  </a:extLst>
                </a:gridCol>
                <a:gridCol w="828000">
                  <a:extLst>
                    <a:ext uri="{9D8B030D-6E8A-4147-A177-3AD203B41FA5}">
                      <a16:colId xmlns:a16="http://schemas.microsoft.com/office/drawing/2014/main" val="591581711"/>
                    </a:ext>
                  </a:extLst>
                </a:gridCol>
                <a:gridCol w="542684">
                  <a:extLst>
                    <a:ext uri="{9D8B030D-6E8A-4147-A177-3AD203B41FA5}">
                      <a16:colId xmlns:a16="http://schemas.microsoft.com/office/drawing/2014/main" val="2886476368"/>
                    </a:ext>
                  </a:extLst>
                </a:gridCol>
                <a:gridCol w="612000">
                  <a:extLst>
                    <a:ext uri="{9D8B030D-6E8A-4147-A177-3AD203B41FA5}">
                      <a16:colId xmlns:a16="http://schemas.microsoft.com/office/drawing/2014/main" val="1124382707"/>
                    </a:ext>
                  </a:extLst>
                </a:gridCol>
              </a:tblGrid>
              <a:tr h="452426">
                <a:tc>
                  <a:txBody>
                    <a:bodyPr/>
                    <a:lstStyle/>
                    <a:p>
                      <a:r>
                        <a:rPr lang="de-DE" sz="1000" dirty="0"/>
                        <a:t>Type</a:t>
                      </a:r>
                      <a:endParaRPr lang="en-US" sz="1000" dirty="0"/>
                    </a:p>
                  </a:txBody>
                  <a:tcPr/>
                </a:tc>
                <a:tc>
                  <a:txBody>
                    <a:bodyPr/>
                    <a:lstStyle/>
                    <a:p>
                      <a:r>
                        <a:rPr lang="de-DE" sz="1000" dirty="0" err="1"/>
                        <a:t>Stroke</a:t>
                      </a:r>
                      <a:r>
                        <a:rPr lang="de-DE" sz="1000" dirty="0"/>
                        <a:t>/</a:t>
                      </a:r>
                      <a:br>
                        <a:rPr lang="de-DE" sz="1000" dirty="0"/>
                      </a:br>
                      <a:r>
                        <a:rPr lang="de-DE" sz="1000" dirty="0" err="1"/>
                        <a:t>jaw</a:t>
                      </a:r>
                      <a:r>
                        <a:rPr lang="de-DE" sz="1000" dirty="0"/>
                        <a:t>[mm]</a:t>
                      </a:r>
                      <a:endParaRPr lang="en-US" sz="1000" dirty="0"/>
                    </a:p>
                  </a:txBody>
                  <a:tcPr/>
                </a:tc>
                <a:tc>
                  <a:txBody>
                    <a:bodyPr/>
                    <a:lstStyle/>
                    <a:p>
                      <a:r>
                        <a:rPr lang="de-DE" sz="1000" dirty="0"/>
                        <a:t>Force [N]</a:t>
                      </a:r>
                      <a:endParaRPr lang="en-US" sz="1000" dirty="0"/>
                    </a:p>
                  </a:txBody>
                  <a:tcPr/>
                </a:tc>
                <a:tc>
                  <a:txBody>
                    <a:bodyPr/>
                    <a:lstStyle/>
                    <a:p>
                      <a:r>
                        <a:rPr lang="de-DE" sz="1000" dirty="0" err="1"/>
                        <a:t>Mass</a:t>
                      </a:r>
                      <a:r>
                        <a:rPr lang="de-DE" sz="1000" dirty="0"/>
                        <a:t> [kg]</a:t>
                      </a:r>
                      <a:endParaRPr lang="en-US" sz="1000" dirty="0"/>
                    </a:p>
                  </a:txBody>
                  <a:tcPr/>
                </a:tc>
                <a:tc>
                  <a:txBody>
                    <a:bodyPr/>
                    <a:lstStyle/>
                    <a:p>
                      <a:r>
                        <a:rPr lang="de-DE" sz="1000" dirty="0"/>
                        <a:t>Price</a:t>
                      </a:r>
                      <a:endParaRPr lang="en-US" sz="1000" dirty="0"/>
                    </a:p>
                  </a:txBody>
                  <a:tcPr/>
                </a:tc>
                <a:extLst>
                  <a:ext uri="{0D108BD9-81ED-4DB2-BD59-A6C34878D82A}">
                    <a16:rowId xmlns:a16="http://schemas.microsoft.com/office/drawing/2014/main" val="2714034612"/>
                  </a:ext>
                </a:extLst>
              </a:tr>
              <a:tr h="0">
                <a:tc>
                  <a:txBody>
                    <a:bodyPr/>
                    <a:lstStyle/>
                    <a:p>
                      <a:r>
                        <a:rPr lang="en-US" sz="1000" dirty="0"/>
                        <a:t>GEH6040IL-03-B</a:t>
                      </a:r>
                    </a:p>
                  </a:txBody>
                  <a:tcPr/>
                </a:tc>
                <a:tc>
                  <a:txBody>
                    <a:bodyPr/>
                    <a:lstStyle/>
                    <a:p>
                      <a:r>
                        <a:rPr lang="de-DE" sz="1000" dirty="0"/>
                        <a:t>40</a:t>
                      </a:r>
                      <a:endParaRPr lang="en-US" sz="1000" dirty="0"/>
                    </a:p>
                  </a:txBody>
                  <a:tcPr/>
                </a:tc>
                <a:tc>
                  <a:txBody>
                    <a:bodyPr/>
                    <a:lstStyle/>
                    <a:p>
                      <a:r>
                        <a:rPr lang="de-DE" sz="1000" dirty="0"/>
                        <a:t>50 - 500</a:t>
                      </a:r>
                      <a:endParaRPr lang="en-US" sz="1000" dirty="0"/>
                    </a:p>
                  </a:txBody>
                  <a:tcPr/>
                </a:tc>
                <a:tc>
                  <a:txBody>
                    <a:bodyPr/>
                    <a:lstStyle/>
                    <a:p>
                      <a:r>
                        <a:rPr lang="de-DE" sz="1000" dirty="0"/>
                        <a:t>0,7</a:t>
                      </a:r>
                      <a:endParaRPr lang="en-US" sz="1000" dirty="0"/>
                    </a:p>
                  </a:txBody>
                  <a:tcPr/>
                </a:tc>
                <a:tc>
                  <a:txBody>
                    <a:bodyPr/>
                    <a:lstStyle/>
                    <a:p>
                      <a:r>
                        <a:rPr lang="en-US" sz="1000" dirty="0"/>
                        <a:t>2.730 € </a:t>
                      </a:r>
                    </a:p>
                  </a:txBody>
                  <a:tcPr/>
                </a:tc>
                <a:extLst>
                  <a:ext uri="{0D108BD9-81ED-4DB2-BD59-A6C34878D82A}">
                    <a16:rowId xmlns:a16="http://schemas.microsoft.com/office/drawing/2014/main" val="213199853"/>
                  </a:ext>
                </a:extLst>
              </a:tr>
              <a:tr h="0">
                <a:tc>
                  <a:txBody>
                    <a:bodyPr/>
                    <a:lstStyle/>
                    <a:p>
                      <a:r>
                        <a:rPr lang="en-US" sz="1000" dirty="0"/>
                        <a:t>GEH6060IL-03-B</a:t>
                      </a:r>
                    </a:p>
                  </a:txBody>
                  <a:tcPr/>
                </a:tc>
                <a:tc>
                  <a:txBody>
                    <a:bodyPr/>
                    <a:lstStyle/>
                    <a:p>
                      <a:r>
                        <a:rPr lang="de-DE" sz="1000" dirty="0"/>
                        <a:t>60</a:t>
                      </a:r>
                      <a:endParaRPr lang="en-US" sz="1000" dirty="0"/>
                    </a:p>
                  </a:txBody>
                  <a:tcPr/>
                </a:tc>
                <a:tc>
                  <a:txBody>
                    <a:bodyPr/>
                    <a:lstStyle/>
                    <a:p>
                      <a:r>
                        <a:rPr lang="de-DE" sz="1000" dirty="0"/>
                        <a:t>50 - 500</a:t>
                      </a:r>
                      <a:endParaRPr lang="en-US" sz="1000" dirty="0"/>
                    </a:p>
                  </a:txBody>
                  <a:tcPr/>
                </a:tc>
                <a:tc>
                  <a:txBody>
                    <a:bodyPr/>
                    <a:lstStyle/>
                    <a:p>
                      <a:r>
                        <a:rPr lang="de-DE" sz="1000" dirty="0"/>
                        <a:t>0,9</a:t>
                      </a:r>
                      <a:endParaRPr lang="en-US" sz="1000" dirty="0"/>
                    </a:p>
                  </a:txBody>
                  <a:tcPr/>
                </a:tc>
                <a:tc>
                  <a:txBody>
                    <a:bodyPr/>
                    <a:lstStyle/>
                    <a:p>
                      <a:r>
                        <a:rPr lang="en-US" sz="1000" dirty="0"/>
                        <a:t>2.800 € </a:t>
                      </a:r>
                    </a:p>
                  </a:txBody>
                  <a:tcPr/>
                </a:tc>
                <a:extLst>
                  <a:ext uri="{0D108BD9-81ED-4DB2-BD59-A6C34878D82A}">
                    <a16:rowId xmlns:a16="http://schemas.microsoft.com/office/drawing/2014/main" val="3764477364"/>
                  </a:ext>
                </a:extLst>
              </a:tr>
              <a:tr h="0">
                <a:tc>
                  <a:txBody>
                    <a:bodyPr/>
                    <a:lstStyle/>
                    <a:p>
                      <a:r>
                        <a:rPr lang="en-US" sz="1000" dirty="0"/>
                        <a:t>GEH6140IL-03-B</a:t>
                      </a:r>
                    </a:p>
                  </a:txBody>
                  <a:tcPr/>
                </a:tc>
                <a:tc>
                  <a:txBody>
                    <a:bodyPr/>
                    <a:lstStyle/>
                    <a:p>
                      <a:r>
                        <a:rPr lang="de-DE" sz="1000" dirty="0"/>
                        <a:t>40</a:t>
                      </a:r>
                      <a:endParaRPr lang="en-US" sz="1000" dirty="0"/>
                    </a:p>
                  </a:txBody>
                  <a:tcPr/>
                </a:tc>
                <a:tc>
                  <a:txBody>
                    <a:bodyPr/>
                    <a:lstStyle/>
                    <a:p>
                      <a:r>
                        <a:rPr lang="de-DE" sz="1000" dirty="0"/>
                        <a:t>125 - 1150</a:t>
                      </a:r>
                      <a:endParaRPr lang="en-US" sz="1000" dirty="0"/>
                    </a:p>
                  </a:txBody>
                  <a:tcPr/>
                </a:tc>
                <a:tc>
                  <a:txBody>
                    <a:bodyPr/>
                    <a:lstStyle/>
                    <a:p>
                      <a:r>
                        <a:rPr lang="de-DE" sz="1000" dirty="0"/>
                        <a:t>1,9</a:t>
                      </a:r>
                      <a:endParaRPr lang="en-US" sz="1000" dirty="0"/>
                    </a:p>
                  </a:txBody>
                  <a:tcPr/>
                </a:tc>
                <a:tc>
                  <a:txBody>
                    <a:bodyPr/>
                    <a:lstStyle/>
                    <a:p>
                      <a:r>
                        <a:rPr lang="en-US" sz="1000" dirty="0"/>
                        <a:t>2.925 € </a:t>
                      </a:r>
                    </a:p>
                  </a:txBody>
                  <a:tcPr/>
                </a:tc>
                <a:extLst>
                  <a:ext uri="{0D108BD9-81ED-4DB2-BD59-A6C34878D82A}">
                    <a16:rowId xmlns:a16="http://schemas.microsoft.com/office/drawing/2014/main" val="1074274555"/>
                  </a:ext>
                </a:extLst>
              </a:tr>
              <a:tr h="0">
                <a:tc>
                  <a:txBody>
                    <a:bodyPr/>
                    <a:lstStyle/>
                    <a:p>
                      <a:r>
                        <a:rPr lang="en-US" sz="1000" dirty="0"/>
                        <a:t>GEH6180IL-03-B</a:t>
                      </a:r>
                    </a:p>
                  </a:txBody>
                  <a:tcPr/>
                </a:tc>
                <a:tc>
                  <a:txBody>
                    <a:bodyPr/>
                    <a:lstStyle/>
                    <a:p>
                      <a:r>
                        <a:rPr lang="de-DE" sz="1000" dirty="0"/>
                        <a:t>80</a:t>
                      </a:r>
                      <a:endParaRPr lang="en-US" sz="1000" dirty="0"/>
                    </a:p>
                  </a:txBody>
                  <a:tcPr/>
                </a:tc>
                <a:tc>
                  <a:txBody>
                    <a:bodyPr/>
                    <a:lstStyle/>
                    <a:p>
                      <a:r>
                        <a:rPr lang="de-DE" sz="1000" dirty="0"/>
                        <a:t>125 - 1150</a:t>
                      </a:r>
                      <a:endParaRPr lang="en-US" sz="1000" dirty="0"/>
                    </a:p>
                  </a:txBody>
                  <a:tcPr/>
                </a:tc>
                <a:tc>
                  <a:txBody>
                    <a:bodyPr/>
                    <a:lstStyle/>
                    <a:p>
                      <a:r>
                        <a:rPr lang="de-DE" sz="1000" dirty="0"/>
                        <a:t>2,6</a:t>
                      </a:r>
                      <a:endParaRPr lang="en-US" sz="1000" dirty="0"/>
                    </a:p>
                  </a:txBody>
                  <a:tcPr/>
                </a:tc>
                <a:tc>
                  <a:txBody>
                    <a:bodyPr/>
                    <a:lstStyle/>
                    <a:p>
                      <a:r>
                        <a:rPr lang="en-US" sz="1000" dirty="0"/>
                        <a:t> 3.110 € </a:t>
                      </a:r>
                    </a:p>
                  </a:txBody>
                  <a:tcPr/>
                </a:tc>
                <a:extLst>
                  <a:ext uri="{0D108BD9-81ED-4DB2-BD59-A6C34878D82A}">
                    <a16:rowId xmlns:a16="http://schemas.microsoft.com/office/drawing/2014/main" val="1860706012"/>
                  </a:ext>
                </a:extLst>
              </a:tr>
              <a:tr h="0">
                <a:tc>
                  <a:txBody>
                    <a:bodyPr/>
                    <a:lstStyle/>
                    <a:p>
                      <a:r>
                        <a:rPr lang="en-US" sz="1000" dirty="0"/>
                        <a:t>GEH6040IL-31-B</a:t>
                      </a:r>
                    </a:p>
                  </a:txBody>
                  <a:tcPr/>
                </a:tc>
                <a:tc>
                  <a:txBody>
                    <a:bodyPr/>
                    <a:lstStyle/>
                    <a:p>
                      <a:r>
                        <a:rPr lang="de-DE" sz="1000" dirty="0"/>
                        <a:t>40</a:t>
                      </a:r>
                      <a:endParaRPr lang="en-US" sz="1000" dirty="0"/>
                    </a:p>
                  </a:txBody>
                  <a:tcPr/>
                </a:tc>
                <a:tc>
                  <a:txBody>
                    <a:bodyPr/>
                    <a:lstStyle/>
                    <a:p>
                      <a:r>
                        <a:rPr lang="de-DE" sz="1000" dirty="0"/>
                        <a:t>22 - 185</a:t>
                      </a:r>
                      <a:endParaRPr lang="en-US" sz="1000" dirty="0"/>
                    </a:p>
                  </a:txBody>
                  <a:tcPr/>
                </a:tc>
                <a:tc>
                  <a:txBody>
                    <a:bodyPr/>
                    <a:lstStyle/>
                    <a:p>
                      <a:r>
                        <a:rPr lang="de-DE" sz="1000" dirty="0"/>
                        <a:t>0,7</a:t>
                      </a:r>
                      <a:endParaRPr lang="en-US" sz="1000" dirty="0"/>
                    </a:p>
                  </a:txBody>
                  <a:tcPr/>
                </a:tc>
                <a:tc>
                  <a:txBody>
                    <a:bodyPr/>
                    <a:lstStyle/>
                    <a:p>
                      <a:r>
                        <a:rPr lang="en-US" sz="1000" dirty="0"/>
                        <a:t>2.995 € </a:t>
                      </a:r>
                    </a:p>
                  </a:txBody>
                  <a:tcPr/>
                </a:tc>
                <a:extLst>
                  <a:ext uri="{0D108BD9-81ED-4DB2-BD59-A6C34878D82A}">
                    <a16:rowId xmlns:a16="http://schemas.microsoft.com/office/drawing/2014/main" val="86517163"/>
                  </a:ext>
                </a:extLst>
              </a:tr>
              <a:tr h="0">
                <a:tc>
                  <a:txBody>
                    <a:bodyPr/>
                    <a:lstStyle/>
                    <a:p>
                      <a:r>
                        <a:rPr lang="en-US" sz="1000" dirty="0"/>
                        <a:t>GEH6060IL-31-B</a:t>
                      </a:r>
                    </a:p>
                  </a:txBody>
                  <a:tcPr/>
                </a:tc>
                <a:tc>
                  <a:txBody>
                    <a:bodyPr/>
                    <a:lstStyle/>
                    <a:p>
                      <a:r>
                        <a:rPr lang="de-DE" sz="1000" dirty="0"/>
                        <a:t>60</a:t>
                      </a:r>
                      <a:endParaRPr lang="en-US"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00" dirty="0"/>
                        <a:t>22 – 185</a:t>
                      </a:r>
                      <a:endParaRPr lang="en-US" sz="1000" dirty="0"/>
                    </a:p>
                  </a:txBody>
                  <a:tcPr/>
                </a:tc>
                <a:tc>
                  <a:txBody>
                    <a:bodyPr/>
                    <a:lstStyle/>
                    <a:p>
                      <a:r>
                        <a:rPr lang="de-DE" sz="1000" dirty="0"/>
                        <a:t>0,9</a:t>
                      </a:r>
                      <a:endParaRPr lang="en-US" sz="1000" dirty="0"/>
                    </a:p>
                  </a:txBody>
                  <a:tcPr/>
                </a:tc>
                <a:tc>
                  <a:txBody>
                    <a:bodyPr/>
                    <a:lstStyle/>
                    <a:p>
                      <a:r>
                        <a:rPr lang="en-US" sz="1000" dirty="0"/>
                        <a:t>3.060 € </a:t>
                      </a:r>
                    </a:p>
                  </a:txBody>
                  <a:tcPr/>
                </a:tc>
                <a:extLst>
                  <a:ext uri="{0D108BD9-81ED-4DB2-BD59-A6C34878D82A}">
                    <a16:rowId xmlns:a16="http://schemas.microsoft.com/office/drawing/2014/main" val="685461026"/>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dirty="0"/>
                        <a:t>GEH 8860*</a:t>
                      </a:r>
                    </a:p>
                  </a:txBody>
                  <a:tcPr/>
                </a:tc>
                <a:tc>
                  <a:txBody>
                    <a:bodyPr/>
                    <a:lstStyle/>
                    <a:p>
                      <a:r>
                        <a:rPr lang="de-DE" sz="1000" dirty="0"/>
                        <a:t>60</a:t>
                      </a:r>
                      <a:endParaRPr lang="en-US"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00" dirty="0"/>
                        <a:t>200 – 3000</a:t>
                      </a:r>
                      <a:endParaRPr lang="en-US" sz="1000" dirty="0"/>
                    </a:p>
                  </a:txBody>
                  <a:tcPr/>
                </a:tc>
                <a:tc>
                  <a:txBody>
                    <a:bodyPr/>
                    <a:lstStyle/>
                    <a:p>
                      <a:r>
                        <a:rPr lang="de-DE" sz="1000" dirty="0"/>
                        <a:t>9,3</a:t>
                      </a:r>
                      <a:endParaRPr lang="en-US" sz="1000" dirty="0"/>
                    </a:p>
                  </a:txBody>
                  <a:tcPr/>
                </a:tc>
                <a:tc>
                  <a:txBody>
                    <a:bodyPr/>
                    <a:lstStyle/>
                    <a:p>
                      <a:r>
                        <a:rPr lang="de-DE" sz="1000" dirty="0"/>
                        <a:t>4.420 €</a:t>
                      </a:r>
                      <a:endParaRPr lang="en-US" sz="1000" dirty="0"/>
                    </a:p>
                  </a:txBody>
                  <a:tcPr/>
                </a:tc>
                <a:extLst>
                  <a:ext uri="{0D108BD9-81ED-4DB2-BD59-A6C34878D82A}">
                    <a16:rowId xmlns:a16="http://schemas.microsoft.com/office/drawing/2014/main" val="2382313267"/>
                  </a:ext>
                </a:extLst>
              </a:tr>
            </a:tbl>
          </a:graphicData>
        </a:graphic>
      </p:graphicFrame>
      <p:graphicFrame>
        <p:nvGraphicFramePr>
          <p:cNvPr id="53" name="Tabelle 10">
            <a:extLst>
              <a:ext uri="{FF2B5EF4-FFF2-40B4-BE49-F238E27FC236}">
                <a16:creationId xmlns:a16="http://schemas.microsoft.com/office/drawing/2014/main" id="{0F92EDBF-F0E6-4122-993A-1302CF4A1E46}"/>
              </a:ext>
            </a:extLst>
          </p:cNvPr>
          <p:cNvGraphicFramePr>
            <a:graphicFrameLocks noGrp="1"/>
          </p:cNvGraphicFramePr>
          <p:nvPr>
            <p:extLst>
              <p:ext uri="{D42A27DB-BD31-4B8C-83A1-F6EECF244321}">
                <p14:modId xmlns:p14="http://schemas.microsoft.com/office/powerpoint/2010/main" val="2500459654"/>
              </p:ext>
            </p:extLst>
          </p:nvPr>
        </p:nvGraphicFramePr>
        <p:xfrm>
          <a:off x="4698282" y="3346697"/>
          <a:ext cx="3384000" cy="1371600"/>
        </p:xfrm>
        <a:graphic>
          <a:graphicData uri="http://schemas.openxmlformats.org/drawingml/2006/table">
            <a:tbl>
              <a:tblPr firstRow="1" bandRow="1">
                <a:tableStyleId>{5C22544A-7EE6-4342-B048-85BDC9FD1C3A}</a:tableStyleId>
              </a:tblPr>
              <a:tblGrid>
                <a:gridCol w="720000">
                  <a:extLst>
                    <a:ext uri="{9D8B030D-6E8A-4147-A177-3AD203B41FA5}">
                      <a16:colId xmlns:a16="http://schemas.microsoft.com/office/drawing/2014/main" val="2376178094"/>
                    </a:ext>
                  </a:extLst>
                </a:gridCol>
                <a:gridCol w="720000">
                  <a:extLst>
                    <a:ext uri="{9D8B030D-6E8A-4147-A177-3AD203B41FA5}">
                      <a16:colId xmlns:a16="http://schemas.microsoft.com/office/drawing/2014/main" val="1030696979"/>
                    </a:ext>
                  </a:extLst>
                </a:gridCol>
                <a:gridCol w="900000">
                  <a:extLst>
                    <a:ext uri="{9D8B030D-6E8A-4147-A177-3AD203B41FA5}">
                      <a16:colId xmlns:a16="http://schemas.microsoft.com/office/drawing/2014/main" val="152311537"/>
                    </a:ext>
                  </a:extLst>
                </a:gridCol>
                <a:gridCol w="468000">
                  <a:extLst>
                    <a:ext uri="{9D8B030D-6E8A-4147-A177-3AD203B41FA5}">
                      <a16:colId xmlns:a16="http://schemas.microsoft.com/office/drawing/2014/main" val="3373103590"/>
                    </a:ext>
                  </a:extLst>
                </a:gridCol>
                <a:gridCol w="576000">
                  <a:extLst>
                    <a:ext uri="{9D8B030D-6E8A-4147-A177-3AD203B41FA5}">
                      <a16:colId xmlns:a16="http://schemas.microsoft.com/office/drawing/2014/main" val="1124382707"/>
                    </a:ext>
                  </a:extLst>
                </a:gridCol>
              </a:tblGrid>
              <a:tr h="0">
                <a:tc>
                  <a:txBody>
                    <a:bodyPr/>
                    <a:lstStyle/>
                    <a:p>
                      <a:r>
                        <a:rPr lang="de-DE" sz="1000" dirty="0"/>
                        <a:t>Type</a:t>
                      </a:r>
                      <a:endParaRPr lang="en-US"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00" dirty="0" err="1"/>
                        <a:t>Stroke</a:t>
                      </a:r>
                      <a:r>
                        <a:rPr lang="de-DE" sz="1000" dirty="0"/>
                        <a:t>/</a:t>
                      </a:r>
                      <a:br>
                        <a:rPr lang="de-DE" sz="1000" dirty="0"/>
                      </a:br>
                      <a:r>
                        <a:rPr lang="de-DE" sz="1000" dirty="0" err="1"/>
                        <a:t>jaw</a:t>
                      </a:r>
                      <a:r>
                        <a:rPr lang="de-DE" sz="1000" dirty="0"/>
                        <a:t>[mm]</a:t>
                      </a:r>
                      <a:endParaRPr lang="en-US"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00" dirty="0"/>
                        <a:t>Force [N]</a:t>
                      </a:r>
                      <a:endParaRPr lang="en-US"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00" dirty="0" err="1"/>
                        <a:t>Mass</a:t>
                      </a:r>
                      <a:r>
                        <a:rPr lang="de-DE" sz="1000" dirty="0"/>
                        <a:t> [kg]</a:t>
                      </a:r>
                      <a:endParaRPr lang="en-US" sz="1000" dirty="0"/>
                    </a:p>
                  </a:txBody>
                  <a:tcPr/>
                </a:tc>
                <a:tc>
                  <a:txBody>
                    <a:bodyPr/>
                    <a:lstStyle/>
                    <a:p>
                      <a:r>
                        <a:rPr lang="de-DE" sz="1000" dirty="0"/>
                        <a:t>Price</a:t>
                      </a:r>
                      <a:endParaRPr lang="en-US" sz="1000" dirty="0"/>
                    </a:p>
                  </a:txBody>
                  <a:tcPr/>
                </a:tc>
                <a:extLst>
                  <a:ext uri="{0D108BD9-81ED-4DB2-BD59-A6C34878D82A}">
                    <a16:rowId xmlns:a16="http://schemas.microsoft.com/office/drawing/2014/main" val="2714034612"/>
                  </a:ext>
                </a:extLst>
              </a:tr>
              <a:tr h="0">
                <a:tc>
                  <a:txBody>
                    <a:bodyPr/>
                    <a:lstStyle/>
                    <a:p>
                      <a:r>
                        <a:rPr lang="en-US" sz="1000" b="0" dirty="0"/>
                        <a:t>EGU 50 IL</a:t>
                      </a:r>
                    </a:p>
                  </a:txBody>
                  <a:tcPr/>
                </a:tc>
                <a:tc>
                  <a:txBody>
                    <a:bodyPr/>
                    <a:lstStyle/>
                    <a:p>
                      <a:r>
                        <a:rPr lang="de-DE" sz="1000" dirty="0"/>
                        <a:t>51</a:t>
                      </a:r>
                      <a:endParaRPr lang="en-US" sz="1000" dirty="0"/>
                    </a:p>
                  </a:txBody>
                  <a:tcPr/>
                </a:tc>
                <a:tc>
                  <a:txBody>
                    <a:bodyPr/>
                    <a:lstStyle/>
                    <a:p>
                      <a:r>
                        <a:rPr lang="de-DE" sz="1000" dirty="0"/>
                        <a:t>150 - 440</a:t>
                      </a:r>
                      <a:endParaRPr lang="en-US" sz="1000" dirty="0"/>
                    </a:p>
                  </a:txBody>
                  <a:tcPr/>
                </a:tc>
                <a:tc>
                  <a:txBody>
                    <a:bodyPr/>
                    <a:lstStyle/>
                    <a:p>
                      <a:r>
                        <a:rPr lang="de-DE" sz="1000" dirty="0"/>
                        <a:t>1,49</a:t>
                      </a:r>
                      <a:endParaRPr lang="en-US" sz="1000" dirty="0"/>
                    </a:p>
                  </a:txBody>
                  <a:tcPr/>
                </a:tc>
                <a:tc>
                  <a:txBody>
                    <a:bodyPr/>
                    <a:lstStyle/>
                    <a:p>
                      <a:r>
                        <a:rPr lang="en-US" sz="1000" dirty="0"/>
                        <a:t>2550 € </a:t>
                      </a:r>
                    </a:p>
                  </a:txBody>
                  <a:tcPr/>
                </a:tc>
                <a:extLst>
                  <a:ext uri="{0D108BD9-81ED-4DB2-BD59-A6C34878D82A}">
                    <a16:rowId xmlns:a16="http://schemas.microsoft.com/office/drawing/2014/main" val="213199853"/>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b="0" dirty="0"/>
                        <a:t>EGU 60 IL</a:t>
                      </a:r>
                    </a:p>
                  </a:txBody>
                  <a:tcPr/>
                </a:tc>
                <a:tc>
                  <a:txBody>
                    <a:bodyPr/>
                    <a:lstStyle/>
                    <a:p>
                      <a:r>
                        <a:rPr lang="de-DE" sz="1000" dirty="0"/>
                        <a:t>60</a:t>
                      </a:r>
                      <a:endParaRPr lang="en-US" sz="1000" dirty="0"/>
                    </a:p>
                  </a:txBody>
                  <a:tcPr/>
                </a:tc>
                <a:tc>
                  <a:txBody>
                    <a:bodyPr/>
                    <a:lstStyle/>
                    <a:p>
                      <a:r>
                        <a:rPr lang="de-DE" sz="1000" dirty="0"/>
                        <a:t>350 - 950</a:t>
                      </a:r>
                      <a:endParaRPr lang="en-US" sz="1000" dirty="0"/>
                    </a:p>
                  </a:txBody>
                  <a:tcPr/>
                </a:tc>
                <a:tc>
                  <a:txBody>
                    <a:bodyPr/>
                    <a:lstStyle/>
                    <a:p>
                      <a:r>
                        <a:rPr lang="de-DE" sz="1000" dirty="0"/>
                        <a:t>2,90</a:t>
                      </a:r>
                      <a:endParaRPr lang="en-US" sz="1000" dirty="0"/>
                    </a:p>
                  </a:txBody>
                  <a:tcPr/>
                </a:tc>
                <a:tc>
                  <a:txBody>
                    <a:bodyPr/>
                    <a:lstStyle/>
                    <a:p>
                      <a:r>
                        <a:rPr lang="de-DE" sz="1000" dirty="0"/>
                        <a:t>2850 €</a:t>
                      </a:r>
                      <a:endParaRPr lang="en-US" sz="1000" dirty="0"/>
                    </a:p>
                  </a:txBody>
                  <a:tcPr/>
                </a:tc>
                <a:extLst>
                  <a:ext uri="{0D108BD9-81ED-4DB2-BD59-A6C34878D82A}">
                    <a16:rowId xmlns:a16="http://schemas.microsoft.com/office/drawing/2014/main" val="4222434289"/>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b="0" dirty="0"/>
                        <a:t>EGU 70 L</a:t>
                      </a:r>
                    </a:p>
                  </a:txBody>
                  <a:tcPr/>
                </a:tc>
                <a:tc>
                  <a:txBody>
                    <a:bodyPr/>
                    <a:lstStyle/>
                    <a:p>
                      <a:r>
                        <a:rPr lang="de-DE" sz="1000" dirty="0"/>
                        <a:t>70</a:t>
                      </a:r>
                      <a:endParaRPr lang="en-US" sz="1000" dirty="0"/>
                    </a:p>
                  </a:txBody>
                  <a:tcPr/>
                </a:tc>
                <a:tc>
                  <a:txBody>
                    <a:bodyPr/>
                    <a:lstStyle/>
                    <a:p>
                      <a:r>
                        <a:rPr lang="de-DE" sz="1000" dirty="0"/>
                        <a:t>660 - 1850</a:t>
                      </a:r>
                      <a:endParaRPr lang="en-US" sz="1000" dirty="0"/>
                    </a:p>
                  </a:txBody>
                  <a:tcPr/>
                </a:tc>
                <a:tc>
                  <a:txBody>
                    <a:bodyPr/>
                    <a:lstStyle/>
                    <a:p>
                      <a:r>
                        <a:rPr lang="de-DE" sz="1000" dirty="0"/>
                        <a:t>4,52</a:t>
                      </a:r>
                      <a:endParaRPr lang="en-US" sz="1000" dirty="0"/>
                    </a:p>
                  </a:txBody>
                  <a:tcPr/>
                </a:tc>
                <a:tc>
                  <a:txBody>
                    <a:bodyPr/>
                    <a:lstStyle/>
                    <a:p>
                      <a:r>
                        <a:rPr lang="de-DE" sz="1000" dirty="0"/>
                        <a:t>3150 €</a:t>
                      </a:r>
                      <a:endParaRPr lang="en-US" sz="1000" dirty="0"/>
                    </a:p>
                  </a:txBody>
                  <a:tcPr/>
                </a:tc>
                <a:extLst>
                  <a:ext uri="{0D108BD9-81ED-4DB2-BD59-A6C34878D82A}">
                    <a16:rowId xmlns:a16="http://schemas.microsoft.com/office/drawing/2014/main" val="976818211"/>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b="0" dirty="0"/>
                        <a:t>EGU 80 IL</a:t>
                      </a:r>
                    </a:p>
                  </a:txBody>
                  <a:tcPr/>
                </a:tc>
                <a:tc>
                  <a:txBody>
                    <a:bodyPr/>
                    <a:lstStyle/>
                    <a:p>
                      <a:r>
                        <a:rPr lang="de-DE" sz="1000" dirty="0"/>
                        <a:t>80</a:t>
                      </a:r>
                      <a:endParaRPr lang="en-US" sz="1000" dirty="0"/>
                    </a:p>
                  </a:txBody>
                  <a:tcPr/>
                </a:tc>
                <a:tc>
                  <a:txBody>
                    <a:bodyPr/>
                    <a:lstStyle/>
                    <a:p>
                      <a:r>
                        <a:rPr lang="de-DE" sz="1000" dirty="0"/>
                        <a:t>1100 - 2500</a:t>
                      </a:r>
                      <a:endParaRPr lang="en-US" sz="1000" dirty="0"/>
                    </a:p>
                  </a:txBody>
                  <a:tcPr/>
                </a:tc>
                <a:tc>
                  <a:txBody>
                    <a:bodyPr/>
                    <a:lstStyle/>
                    <a:p>
                      <a:r>
                        <a:rPr lang="de-DE" sz="1000" dirty="0"/>
                        <a:t>7,72</a:t>
                      </a:r>
                      <a:endParaRPr lang="en-US" sz="1000" dirty="0"/>
                    </a:p>
                  </a:txBody>
                  <a:tcPr/>
                </a:tc>
                <a:tc>
                  <a:txBody>
                    <a:bodyPr/>
                    <a:lstStyle/>
                    <a:p>
                      <a:r>
                        <a:rPr lang="de-DE" sz="1000" dirty="0"/>
                        <a:t>3450 €</a:t>
                      </a:r>
                      <a:endParaRPr lang="en-US" sz="1000" dirty="0"/>
                    </a:p>
                  </a:txBody>
                  <a:tcPr/>
                </a:tc>
                <a:extLst>
                  <a:ext uri="{0D108BD9-81ED-4DB2-BD59-A6C34878D82A}">
                    <a16:rowId xmlns:a16="http://schemas.microsoft.com/office/drawing/2014/main" val="1407874256"/>
                  </a:ext>
                </a:extLst>
              </a:tr>
            </a:tbl>
          </a:graphicData>
        </a:graphic>
      </p:graphicFrame>
      <p:sp>
        <p:nvSpPr>
          <p:cNvPr id="54" name="Textfeld 53">
            <a:extLst>
              <a:ext uri="{FF2B5EF4-FFF2-40B4-BE49-F238E27FC236}">
                <a16:creationId xmlns:a16="http://schemas.microsoft.com/office/drawing/2014/main" id="{D27417E6-39BB-4D3E-A4D0-EC68D2839EF3}"/>
              </a:ext>
            </a:extLst>
          </p:cNvPr>
          <p:cNvSpPr txBox="1"/>
          <p:nvPr/>
        </p:nvSpPr>
        <p:spPr>
          <a:xfrm>
            <a:off x="719483" y="5624359"/>
            <a:ext cx="2965372" cy="524693"/>
          </a:xfrm>
          <a:prstGeom prst="rect">
            <a:avLst/>
          </a:prstGeom>
          <a:noFill/>
        </p:spPr>
        <p:txBody>
          <a:bodyPr wrap="none" lIns="0" tIns="0" rIns="0" bIns="0" rtlCol="0">
            <a:noAutofit/>
          </a:bodyPr>
          <a:lstStyle/>
          <a:p>
            <a:pPr algn="ctr">
              <a:lnSpc>
                <a:spcPct val="90000"/>
              </a:lnSpc>
              <a:spcBef>
                <a:spcPts val="300"/>
              </a:spcBef>
              <a:buClr>
                <a:srgbClr val="009EE0"/>
              </a:buClr>
            </a:pPr>
            <a:r>
              <a:rPr kumimoji="0" lang="de-DE" sz="1200" b="0" i="0" u="none" strike="noStrike" kern="1200" cap="none" spc="0" normalizeH="0" baseline="0" noProof="0" dirty="0">
                <a:ln>
                  <a:noFill/>
                </a:ln>
                <a:solidFill>
                  <a:srgbClr val="003D6A"/>
                </a:solidFill>
                <a:effectLst/>
                <a:uLnTx/>
                <a:uFillTx/>
                <a:ea typeface="+mn-ea"/>
                <a:cs typeface="+mn-cs"/>
              </a:rPr>
              <a:t>*</a:t>
            </a:r>
            <a:r>
              <a:rPr kumimoji="0" lang="de-DE" sz="1200" b="0" i="0" u="none" strike="noStrike" kern="1200" cap="none" spc="0" normalizeH="0" baseline="0" noProof="0" dirty="0" err="1">
                <a:ln>
                  <a:noFill/>
                </a:ln>
                <a:solidFill>
                  <a:srgbClr val="003D6A"/>
                </a:solidFill>
                <a:effectLst/>
                <a:uLnTx/>
                <a:uFillTx/>
                <a:ea typeface="+mn-ea"/>
                <a:cs typeface="+mn-cs"/>
              </a:rPr>
              <a:t>price</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without</a:t>
            </a:r>
            <a:r>
              <a:rPr kumimoji="0" lang="de-DE" sz="1200" b="0" i="0" u="none" strike="noStrike" kern="1200" cap="none" spc="0" normalizeH="0" baseline="0" noProof="0" dirty="0">
                <a:ln>
                  <a:noFill/>
                </a:ln>
                <a:solidFill>
                  <a:srgbClr val="003D6A"/>
                </a:solidFill>
                <a:effectLst/>
                <a:uLnTx/>
                <a:uFillTx/>
                <a:ea typeface="+mn-ea"/>
                <a:cs typeface="+mn-cs"/>
              </a:rPr>
              <a:t> external </a:t>
            </a:r>
            <a:r>
              <a:rPr kumimoji="0" lang="de-DE" sz="1200" b="0" i="0" u="none" strike="noStrike" kern="1200" cap="none" spc="0" normalizeH="0" baseline="0" noProof="0" dirty="0" err="1">
                <a:ln>
                  <a:noFill/>
                </a:ln>
                <a:solidFill>
                  <a:srgbClr val="003D6A"/>
                </a:solidFill>
                <a:effectLst/>
                <a:uLnTx/>
                <a:uFillTx/>
                <a:ea typeface="+mn-ea"/>
                <a:cs typeface="+mn-cs"/>
              </a:rPr>
              <a:t>controller</a:t>
            </a:r>
            <a:r>
              <a:rPr kumimoji="0" lang="de-DE" sz="1200" b="0" i="0" u="none" strike="noStrike" kern="1200" cap="none" spc="0" normalizeH="0" baseline="0" noProof="0" dirty="0">
                <a:ln>
                  <a:noFill/>
                </a:ln>
                <a:solidFill>
                  <a:srgbClr val="003D6A"/>
                </a:solidFill>
                <a:effectLst/>
                <a:uLnTx/>
                <a:uFillTx/>
                <a:ea typeface="+mn-ea"/>
                <a:cs typeface="+mn-cs"/>
              </a:rPr>
              <a:t> and </a:t>
            </a:r>
            <a:r>
              <a:rPr kumimoji="0" lang="de-DE" sz="1200" b="0" i="0" u="none" strike="noStrike" kern="1200" cap="none" spc="0" normalizeH="0" baseline="0" noProof="0" dirty="0" err="1">
                <a:ln>
                  <a:noFill/>
                </a:ln>
                <a:solidFill>
                  <a:srgbClr val="003D6A"/>
                </a:solidFill>
                <a:effectLst/>
                <a:uLnTx/>
                <a:uFillTx/>
                <a:ea typeface="+mn-ea"/>
                <a:cs typeface="+mn-cs"/>
              </a:rPr>
              <a:t>cabeling</a:t>
            </a:r>
            <a:endParaRPr kumimoji="0" lang="en-US" sz="1200" b="0" i="0" u="none" strike="noStrike" kern="1200" cap="none" spc="0" normalizeH="0" baseline="0" noProof="0" dirty="0">
              <a:ln>
                <a:noFill/>
              </a:ln>
              <a:solidFill>
                <a:srgbClr val="003D6A"/>
              </a:solidFill>
              <a:effectLst/>
              <a:uLnTx/>
              <a:uFillTx/>
              <a:ea typeface="+mn-ea"/>
              <a:cs typeface="+mn-cs"/>
            </a:endParaRPr>
          </a:p>
        </p:txBody>
      </p:sp>
      <p:graphicFrame>
        <p:nvGraphicFramePr>
          <p:cNvPr id="58" name="Tabelle 10">
            <a:extLst>
              <a:ext uri="{FF2B5EF4-FFF2-40B4-BE49-F238E27FC236}">
                <a16:creationId xmlns:a16="http://schemas.microsoft.com/office/drawing/2014/main" id="{FC8D9F16-01E8-409A-B312-5FBC561319A9}"/>
              </a:ext>
            </a:extLst>
          </p:cNvPr>
          <p:cNvGraphicFramePr>
            <a:graphicFrameLocks noGrp="1"/>
          </p:cNvGraphicFramePr>
          <p:nvPr>
            <p:extLst>
              <p:ext uri="{D42A27DB-BD31-4B8C-83A1-F6EECF244321}">
                <p14:modId xmlns:p14="http://schemas.microsoft.com/office/powerpoint/2010/main" val="3565642142"/>
              </p:ext>
            </p:extLst>
          </p:nvPr>
        </p:nvGraphicFramePr>
        <p:xfrm>
          <a:off x="8425416" y="3352370"/>
          <a:ext cx="3240000" cy="1128959"/>
        </p:xfrm>
        <a:graphic>
          <a:graphicData uri="http://schemas.openxmlformats.org/drawingml/2006/table">
            <a:tbl>
              <a:tblPr firstRow="1" bandRow="1">
                <a:tableStyleId>{5C22544A-7EE6-4342-B048-85BDC9FD1C3A}</a:tableStyleId>
              </a:tblPr>
              <a:tblGrid>
                <a:gridCol w="720000">
                  <a:extLst>
                    <a:ext uri="{9D8B030D-6E8A-4147-A177-3AD203B41FA5}">
                      <a16:colId xmlns:a16="http://schemas.microsoft.com/office/drawing/2014/main" val="2376178094"/>
                    </a:ext>
                  </a:extLst>
                </a:gridCol>
                <a:gridCol w="756000">
                  <a:extLst>
                    <a:ext uri="{9D8B030D-6E8A-4147-A177-3AD203B41FA5}">
                      <a16:colId xmlns:a16="http://schemas.microsoft.com/office/drawing/2014/main" val="2960044581"/>
                    </a:ext>
                  </a:extLst>
                </a:gridCol>
                <a:gridCol w="720000">
                  <a:extLst>
                    <a:ext uri="{9D8B030D-6E8A-4147-A177-3AD203B41FA5}">
                      <a16:colId xmlns:a16="http://schemas.microsoft.com/office/drawing/2014/main" val="4190962965"/>
                    </a:ext>
                  </a:extLst>
                </a:gridCol>
                <a:gridCol w="468000">
                  <a:extLst>
                    <a:ext uri="{9D8B030D-6E8A-4147-A177-3AD203B41FA5}">
                      <a16:colId xmlns:a16="http://schemas.microsoft.com/office/drawing/2014/main" val="3756504347"/>
                    </a:ext>
                  </a:extLst>
                </a:gridCol>
                <a:gridCol w="576000">
                  <a:extLst>
                    <a:ext uri="{9D8B030D-6E8A-4147-A177-3AD203B41FA5}">
                      <a16:colId xmlns:a16="http://schemas.microsoft.com/office/drawing/2014/main" val="1124382707"/>
                    </a:ext>
                  </a:extLst>
                </a:gridCol>
              </a:tblGrid>
              <a:tr h="396662">
                <a:tc>
                  <a:txBody>
                    <a:bodyPr/>
                    <a:lstStyle/>
                    <a:p>
                      <a:r>
                        <a:rPr lang="de-DE" sz="1000" dirty="0"/>
                        <a:t>Type</a:t>
                      </a:r>
                      <a:endParaRPr lang="en-US"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00" dirty="0" err="1"/>
                        <a:t>Stroke</a:t>
                      </a:r>
                      <a:r>
                        <a:rPr lang="de-DE" sz="1000" dirty="0"/>
                        <a:t>/</a:t>
                      </a:r>
                      <a:br>
                        <a:rPr lang="de-DE" sz="1000" dirty="0"/>
                      </a:br>
                      <a:r>
                        <a:rPr lang="de-DE" sz="1000" dirty="0" err="1"/>
                        <a:t>jaw</a:t>
                      </a:r>
                      <a:r>
                        <a:rPr lang="de-DE" sz="1000" dirty="0"/>
                        <a:t> [mm]</a:t>
                      </a:r>
                      <a:endParaRPr lang="en-US"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00" dirty="0"/>
                        <a:t>Force [N]</a:t>
                      </a:r>
                      <a:endParaRPr lang="en-US" sz="1000" dirty="0"/>
                    </a:p>
                    <a:p>
                      <a:endParaRPr lang="en-US"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00" dirty="0" err="1"/>
                        <a:t>Mass</a:t>
                      </a:r>
                      <a:r>
                        <a:rPr lang="de-DE" sz="1000" dirty="0"/>
                        <a:t> [kg]</a:t>
                      </a:r>
                      <a:endParaRPr lang="en-US" sz="1000" dirty="0"/>
                    </a:p>
                  </a:txBody>
                  <a:tcPr/>
                </a:tc>
                <a:tc>
                  <a:txBody>
                    <a:bodyPr/>
                    <a:lstStyle/>
                    <a:p>
                      <a:r>
                        <a:rPr lang="de-DE" sz="1000" dirty="0"/>
                        <a:t>Price</a:t>
                      </a:r>
                      <a:endParaRPr lang="en-US" sz="1000" dirty="0"/>
                    </a:p>
                  </a:txBody>
                  <a:tcPr/>
                </a:tc>
                <a:extLst>
                  <a:ext uri="{0D108BD9-81ED-4DB2-BD59-A6C34878D82A}">
                    <a16:rowId xmlns:a16="http://schemas.microsoft.com/office/drawing/2014/main" val="2714034612"/>
                  </a:ext>
                </a:extLst>
              </a:tr>
              <a:tr h="244099">
                <a:tc>
                  <a:txBody>
                    <a:bodyPr/>
                    <a:lstStyle/>
                    <a:p>
                      <a:r>
                        <a:rPr lang="en-US" sz="1000" dirty="0"/>
                        <a:t>EGK 25 IL</a:t>
                      </a:r>
                    </a:p>
                  </a:txBody>
                  <a:tcPr/>
                </a:tc>
                <a:tc>
                  <a:txBody>
                    <a:bodyPr/>
                    <a:lstStyle/>
                    <a:p>
                      <a:r>
                        <a:rPr lang="de-DE" sz="1000" dirty="0"/>
                        <a:t>26.5</a:t>
                      </a:r>
                      <a:endParaRPr lang="en-US" sz="1000" dirty="0"/>
                    </a:p>
                  </a:txBody>
                  <a:tcPr/>
                </a:tc>
                <a:tc>
                  <a:txBody>
                    <a:bodyPr/>
                    <a:lstStyle/>
                    <a:p>
                      <a:r>
                        <a:rPr lang="de-DE" sz="1000" dirty="0"/>
                        <a:t>20 – 50</a:t>
                      </a:r>
                      <a:endParaRPr lang="en-US" sz="1000" dirty="0"/>
                    </a:p>
                  </a:txBody>
                  <a:tcPr/>
                </a:tc>
                <a:tc>
                  <a:txBody>
                    <a:bodyPr/>
                    <a:lstStyle/>
                    <a:p>
                      <a:r>
                        <a:rPr lang="de-DE" sz="1000" dirty="0"/>
                        <a:t>0.62</a:t>
                      </a:r>
                      <a:endParaRPr lang="en-US" sz="1000" dirty="0"/>
                    </a:p>
                  </a:txBody>
                  <a:tcPr/>
                </a:tc>
                <a:tc>
                  <a:txBody>
                    <a:bodyPr/>
                    <a:lstStyle/>
                    <a:p>
                      <a:r>
                        <a:rPr lang="en-US" sz="1000" dirty="0"/>
                        <a:t>2300 € </a:t>
                      </a:r>
                    </a:p>
                  </a:txBody>
                  <a:tcPr/>
                </a:tc>
                <a:extLst>
                  <a:ext uri="{0D108BD9-81ED-4DB2-BD59-A6C34878D82A}">
                    <a16:rowId xmlns:a16="http://schemas.microsoft.com/office/drawing/2014/main" val="213199853"/>
                  </a:ext>
                </a:extLst>
              </a:tr>
              <a:tr h="24409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dirty="0"/>
                        <a:t>EGK 40 IL</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00" dirty="0"/>
                        <a:t>41.5</a:t>
                      </a:r>
                      <a:endParaRPr lang="en-US"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00" dirty="0"/>
                        <a:t>55 – 150</a:t>
                      </a:r>
                      <a:endParaRPr lang="en-US"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00" dirty="0"/>
                        <a:t>1.02</a:t>
                      </a:r>
                      <a:endParaRPr lang="en-US" sz="1000" dirty="0"/>
                    </a:p>
                  </a:txBody>
                  <a:tcPr/>
                </a:tc>
                <a:tc>
                  <a:txBody>
                    <a:bodyPr/>
                    <a:lstStyle/>
                    <a:p>
                      <a:r>
                        <a:rPr lang="de-DE" sz="1000" dirty="0"/>
                        <a:t>2500 €</a:t>
                      </a:r>
                      <a:endParaRPr lang="en-US" sz="1000" dirty="0"/>
                    </a:p>
                  </a:txBody>
                  <a:tcPr/>
                </a:tc>
                <a:extLst>
                  <a:ext uri="{0D108BD9-81ED-4DB2-BD59-A6C34878D82A}">
                    <a16:rowId xmlns:a16="http://schemas.microsoft.com/office/drawing/2014/main" val="4222434289"/>
                  </a:ext>
                </a:extLst>
              </a:tr>
              <a:tr h="24409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dirty="0"/>
                        <a:t>EGK 50 IL</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00" dirty="0"/>
                        <a:t>51.5</a:t>
                      </a:r>
                      <a:endParaRPr lang="en-US"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00" dirty="0"/>
                        <a:t>150 - 300</a:t>
                      </a:r>
                      <a:endParaRPr lang="en-US"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00" dirty="0"/>
                        <a:t>1.63</a:t>
                      </a:r>
                      <a:endParaRPr lang="en-US" sz="1000" dirty="0"/>
                    </a:p>
                  </a:txBody>
                  <a:tcPr/>
                </a:tc>
                <a:tc>
                  <a:txBody>
                    <a:bodyPr/>
                    <a:lstStyle/>
                    <a:p>
                      <a:r>
                        <a:rPr lang="de-DE" sz="1000" dirty="0"/>
                        <a:t>2800 €</a:t>
                      </a:r>
                      <a:endParaRPr lang="en-US" sz="1000" dirty="0"/>
                    </a:p>
                  </a:txBody>
                  <a:tcPr/>
                </a:tc>
                <a:extLst>
                  <a:ext uri="{0D108BD9-81ED-4DB2-BD59-A6C34878D82A}">
                    <a16:rowId xmlns:a16="http://schemas.microsoft.com/office/drawing/2014/main" val="976818211"/>
                  </a:ext>
                </a:extLst>
              </a:tr>
            </a:tbl>
          </a:graphicData>
        </a:graphic>
      </p:graphicFrame>
      <p:sp>
        <p:nvSpPr>
          <p:cNvPr id="63" name="Textfeld 62">
            <a:extLst>
              <a:ext uri="{FF2B5EF4-FFF2-40B4-BE49-F238E27FC236}">
                <a16:creationId xmlns:a16="http://schemas.microsoft.com/office/drawing/2014/main" id="{A22F988E-9F23-4C9C-9918-1F4F0377F026}"/>
              </a:ext>
            </a:extLst>
          </p:cNvPr>
          <p:cNvSpPr txBox="1"/>
          <p:nvPr/>
        </p:nvSpPr>
        <p:spPr>
          <a:xfrm>
            <a:off x="5613286" y="4931060"/>
            <a:ext cx="5406989" cy="1015663"/>
          </a:xfrm>
          <a:prstGeom prst="rect">
            <a:avLst/>
          </a:prstGeom>
          <a:noFill/>
        </p:spPr>
        <p:txBody>
          <a:bodyPr wrap="square">
            <a:spAutoFit/>
          </a:bodyPr>
          <a:lstStyle/>
          <a:p>
            <a:pPr>
              <a:buClr>
                <a:schemeClr val="bg2"/>
              </a:buClr>
            </a:pPr>
            <a:r>
              <a:rPr lang="en-US" sz="1200" dirty="0">
                <a:solidFill>
                  <a:schemeClr val="accent1"/>
                </a:solidFill>
              </a:rPr>
              <a:t>Changes depending on the version:</a:t>
            </a:r>
          </a:p>
          <a:p>
            <a:pPr>
              <a:buClr>
                <a:schemeClr val="bg2"/>
              </a:buClr>
            </a:pPr>
            <a:endParaRPr lang="en-US" sz="1200" dirty="0">
              <a:solidFill>
                <a:schemeClr val="accent1"/>
              </a:solidFill>
            </a:endParaRPr>
          </a:p>
          <a:p>
            <a:pPr marL="285750" indent="-285750">
              <a:buClr>
                <a:schemeClr val="bg2"/>
              </a:buClr>
              <a:buFont typeface="Fago Pro" panose="02000506040000020004" pitchFamily="2" charset="0"/>
              <a:buChar char="→"/>
            </a:pPr>
            <a:r>
              <a:rPr lang="en-US" sz="1200" dirty="0">
                <a:solidFill>
                  <a:schemeClr val="accent1"/>
                </a:solidFill>
              </a:rPr>
              <a:t>Industrial Ethernet (PN/EI/EC) or Modbus RTU versions: </a:t>
            </a:r>
            <a:r>
              <a:rPr lang="en-US" sz="1200" b="1" dirty="0">
                <a:solidFill>
                  <a:schemeClr val="accent1"/>
                </a:solidFill>
              </a:rPr>
              <a:t>+300 €</a:t>
            </a:r>
          </a:p>
          <a:p>
            <a:pPr marL="285750" indent="-285750">
              <a:buClr>
                <a:schemeClr val="bg2"/>
              </a:buClr>
              <a:buFont typeface="Fago Pro" panose="02000506040000020004" pitchFamily="2" charset="0"/>
              <a:buChar char="→"/>
            </a:pPr>
            <a:r>
              <a:rPr lang="en-US" sz="1200" dirty="0">
                <a:solidFill>
                  <a:schemeClr val="accent1"/>
                </a:solidFill>
              </a:rPr>
              <a:t>Version with dust-tight protection (only EGU): </a:t>
            </a:r>
            <a:r>
              <a:rPr lang="en-US" sz="1200" b="1" dirty="0">
                <a:solidFill>
                  <a:schemeClr val="accent1"/>
                </a:solidFill>
              </a:rPr>
              <a:t>+250 €</a:t>
            </a:r>
          </a:p>
          <a:p>
            <a:pPr marL="285750" indent="-285750">
              <a:buClr>
                <a:schemeClr val="bg2"/>
              </a:buClr>
              <a:buFont typeface="Fago Pro" panose="02000506040000020004" pitchFamily="2" charset="0"/>
              <a:buChar char="→"/>
            </a:pPr>
            <a:r>
              <a:rPr lang="en-US" sz="1200" dirty="0">
                <a:solidFill>
                  <a:schemeClr val="accent1"/>
                </a:solidFill>
              </a:rPr>
              <a:t>Version without gripping force maintenance: </a:t>
            </a:r>
            <a:r>
              <a:rPr lang="en-US" sz="1200" b="1" dirty="0">
                <a:solidFill>
                  <a:schemeClr val="accent1"/>
                </a:solidFill>
              </a:rPr>
              <a:t>-100 €</a:t>
            </a:r>
          </a:p>
        </p:txBody>
      </p:sp>
      <p:sp>
        <p:nvSpPr>
          <p:cNvPr id="65" name="Textfeld 64">
            <a:extLst>
              <a:ext uri="{FF2B5EF4-FFF2-40B4-BE49-F238E27FC236}">
                <a16:creationId xmlns:a16="http://schemas.microsoft.com/office/drawing/2014/main" id="{8B96812D-C8E6-40F1-B31A-69D4DAEA0429}"/>
              </a:ext>
            </a:extLst>
          </p:cNvPr>
          <p:cNvSpPr txBox="1"/>
          <p:nvPr/>
        </p:nvSpPr>
        <p:spPr>
          <a:xfrm>
            <a:off x="526584" y="6333307"/>
            <a:ext cx="9320667" cy="524693"/>
          </a:xfrm>
          <a:prstGeom prst="rect">
            <a:avLst/>
          </a:prstGeom>
          <a:noFill/>
        </p:spPr>
        <p:txBody>
          <a:bodyPr wrap="none" lIns="0" tIns="0" rIns="0" bIns="0" rtlCol="0">
            <a:noAutofit/>
          </a:bodyPr>
          <a:lstStyle/>
          <a:p>
            <a:pPr>
              <a:lnSpc>
                <a:spcPct val="90000"/>
              </a:lnSpc>
              <a:spcBef>
                <a:spcPts val="300"/>
              </a:spcBef>
              <a:buClr>
                <a:srgbClr val="009EE0"/>
              </a:buClr>
            </a:pPr>
            <a:r>
              <a:rPr kumimoji="0" lang="de-DE" sz="1200" b="1" i="0" u="none" strike="noStrike" kern="1200" cap="none" spc="0" normalizeH="0" baseline="0" noProof="0" dirty="0">
                <a:ln>
                  <a:noFill/>
                </a:ln>
                <a:solidFill>
                  <a:srgbClr val="003D6A"/>
                </a:solidFill>
                <a:effectLst/>
                <a:uLnTx/>
                <a:uFillTx/>
                <a:ea typeface="+mn-ea"/>
                <a:cs typeface="+mn-cs"/>
              </a:rPr>
              <a:t>Note: </a:t>
            </a:r>
            <a:r>
              <a:rPr kumimoji="0" lang="de-DE" sz="1200" b="0" i="0" u="none" strike="noStrike" kern="1200" cap="none" spc="0" normalizeH="0" baseline="0" noProof="0" dirty="0">
                <a:ln>
                  <a:noFill/>
                </a:ln>
                <a:solidFill>
                  <a:srgbClr val="003D6A"/>
                </a:solidFill>
                <a:effectLst/>
                <a:uLnTx/>
                <a:uFillTx/>
                <a:ea typeface="+mn-ea"/>
                <a:cs typeface="+mn-cs"/>
              </a:rPr>
              <a:t>Pricing </a:t>
            </a:r>
            <a:r>
              <a:rPr kumimoji="0" lang="de-DE" sz="1200" b="0" i="0" u="none" strike="noStrike" kern="1200" cap="none" spc="0" normalizeH="0" baseline="0" noProof="0" dirty="0" err="1">
                <a:ln>
                  <a:noFill/>
                </a:ln>
                <a:solidFill>
                  <a:srgbClr val="003D6A"/>
                </a:solidFill>
                <a:effectLst/>
                <a:uLnTx/>
                <a:uFillTx/>
                <a:ea typeface="+mn-ea"/>
                <a:cs typeface="+mn-cs"/>
              </a:rPr>
              <a:t>is</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partly</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estimated</a:t>
            </a:r>
            <a:r>
              <a:rPr kumimoji="0" lang="de-DE" sz="1200" b="0" i="0" u="none" strike="noStrike" kern="1200" cap="none" spc="0" normalizeH="0" baseline="0" noProof="0" dirty="0">
                <a:ln>
                  <a:noFill/>
                </a:ln>
                <a:solidFill>
                  <a:srgbClr val="003D6A"/>
                </a:solidFill>
                <a:effectLst/>
                <a:uLnTx/>
                <a:uFillTx/>
                <a:ea typeface="+mn-ea"/>
                <a:cs typeface="+mn-cs"/>
              </a:rPr>
              <a:t> on </a:t>
            </a:r>
            <a:r>
              <a:rPr kumimoji="0" lang="de-DE" sz="1200" b="0" i="0" u="none" strike="noStrike" kern="1200" cap="none" spc="0" normalizeH="0" baseline="0" noProof="0" dirty="0" err="1">
                <a:ln>
                  <a:noFill/>
                </a:ln>
                <a:solidFill>
                  <a:srgbClr val="003D6A"/>
                </a:solidFill>
                <a:effectLst/>
                <a:uLnTx/>
                <a:uFillTx/>
                <a:ea typeface="+mn-ea"/>
                <a:cs typeface="+mn-cs"/>
              </a:rPr>
              <a:t>basis</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of</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exisiting</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prices</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for</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some</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versions</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Including</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latest</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price</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increase</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with</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approx</a:t>
            </a:r>
            <a:r>
              <a:rPr kumimoji="0" lang="de-DE" sz="1200" b="0" i="0" u="none" strike="noStrike" kern="1200" cap="none" spc="0" normalizeH="0" baseline="0" noProof="0" dirty="0">
                <a:ln>
                  <a:noFill/>
                </a:ln>
                <a:solidFill>
                  <a:srgbClr val="003D6A"/>
                </a:solidFill>
                <a:effectLst/>
                <a:uLnTx/>
                <a:uFillTx/>
                <a:ea typeface="+mn-ea"/>
                <a:cs typeface="+mn-cs"/>
              </a:rPr>
              <a:t>. 6%. Status </a:t>
            </a:r>
            <a:r>
              <a:rPr kumimoji="0" lang="de-DE" sz="1200" b="0" i="0" u="none" strike="noStrike" kern="1200" cap="none" spc="0" normalizeH="0" baseline="0" noProof="0" dirty="0" err="1">
                <a:ln>
                  <a:noFill/>
                </a:ln>
                <a:solidFill>
                  <a:srgbClr val="003D6A"/>
                </a:solidFill>
                <a:effectLst/>
                <a:uLnTx/>
                <a:uFillTx/>
                <a:ea typeface="+mn-ea"/>
                <a:cs typeface="+mn-cs"/>
              </a:rPr>
              <a:t>from</a:t>
            </a:r>
            <a:r>
              <a:rPr kumimoji="0" lang="de-DE" sz="1200" b="0" i="0" u="none" strike="noStrike" kern="1200" cap="none" spc="0" normalizeH="0" baseline="0" noProof="0" dirty="0">
                <a:ln>
                  <a:noFill/>
                </a:ln>
                <a:solidFill>
                  <a:srgbClr val="003D6A"/>
                </a:solidFill>
                <a:effectLst/>
                <a:uLnTx/>
                <a:uFillTx/>
                <a:ea typeface="+mn-ea"/>
                <a:cs typeface="+mn-cs"/>
              </a:rPr>
              <a:t> 13.09.2022. </a:t>
            </a:r>
            <a:endParaRPr kumimoji="0" lang="en-US" sz="1200" b="0" i="0" u="none" strike="noStrike" kern="1200" cap="none" spc="0" normalizeH="0" baseline="0" noProof="0" dirty="0">
              <a:ln>
                <a:noFill/>
              </a:ln>
              <a:solidFill>
                <a:srgbClr val="003D6A"/>
              </a:solidFill>
              <a:effectLst/>
              <a:uLnTx/>
              <a:uFillTx/>
              <a:ea typeface="+mn-ea"/>
              <a:cs typeface="+mn-cs"/>
            </a:endParaRPr>
          </a:p>
        </p:txBody>
      </p:sp>
      <p:sp>
        <p:nvSpPr>
          <p:cNvPr id="15" name="Textfeld 14">
            <a:extLst>
              <a:ext uri="{FF2B5EF4-FFF2-40B4-BE49-F238E27FC236}">
                <a16:creationId xmlns:a16="http://schemas.microsoft.com/office/drawing/2014/main" id="{ACA10B34-3FED-48E2-9C86-86E9B1B80290}"/>
              </a:ext>
            </a:extLst>
          </p:cNvPr>
          <p:cNvSpPr txBox="1"/>
          <p:nvPr/>
        </p:nvSpPr>
        <p:spPr>
          <a:xfrm>
            <a:off x="6658836" y="1166709"/>
            <a:ext cx="4485264" cy="313357"/>
          </a:xfrm>
          <a:prstGeom prst="rect">
            <a:avLst/>
          </a:prstGeom>
          <a:solidFill>
            <a:srgbClr val="BCCF00"/>
          </a:solidFill>
        </p:spPr>
        <p:txBody>
          <a:bodyPr wrap="none" lIns="0" tIns="0" rIns="0" bIns="0" rtlCol="0">
            <a:noAutofit/>
          </a:bodyPr>
          <a:lstStyle/>
          <a:p>
            <a:pPr marR="0" algn="l" defTabSz="914400" rtl="0" eaLnBrk="1" fontAlgn="auto" latinLnBrk="0" hangingPunct="1">
              <a:lnSpc>
                <a:spcPct val="90000"/>
              </a:lnSpc>
              <a:spcBef>
                <a:spcPts val="300"/>
              </a:spcBef>
              <a:spcAft>
                <a:spcPts val="0"/>
              </a:spcAft>
              <a:buClr>
                <a:srgbClr val="009EE0"/>
              </a:buClr>
              <a:buSzTx/>
              <a:tabLst/>
            </a:pPr>
            <a:r>
              <a:rPr lang="de-DE" sz="2200" dirty="0" err="1">
                <a:solidFill>
                  <a:schemeClr val="bg1">
                    <a:lumMod val="95000"/>
                  </a:schemeClr>
                </a:solidFill>
              </a:rPr>
              <a:t>Comparison</a:t>
            </a:r>
            <a:r>
              <a:rPr lang="de-DE" sz="2200" dirty="0">
                <a:solidFill>
                  <a:schemeClr val="bg1">
                    <a:lumMod val="95000"/>
                  </a:schemeClr>
                </a:solidFill>
              </a:rPr>
              <a:t> @ 50 mm </a:t>
            </a:r>
            <a:r>
              <a:rPr lang="de-DE" sz="2200" dirty="0" err="1">
                <a:solidFill>
                  <a:schemeClr val="bg1">
                    <a:lumMod val="95000"/>
                  </a:schemeClr>
                </a:solidFill>
              </a:rPr>
              <a:t>finger</a:t>
            </a:r>
            <a:r>
              <a:rPr lang="de-DE" sz="2200" dirty="0">
                <a:solidFill>
                  <a:schemeClr val="bg1">
                    <a:lumMod val="95000"/>
                  </a:schemeClr>
                </a:solidFill>
              </a:rPr>
              <a:t> </a:t>
            </a:r>
            <a:r>
              <a:rPr lang="de-DE" sz="2200" dirty="0" err="1">
                <a:solidFill>
                  <a:schemeClr val="bg1">
                    <a:lumMod val="95000"/>
                  </a:schemeClr>
                </a:solidFill>
              </a:rPr>
              <a:t>length</a:t>
            </a:r>
            <a:endParaRPr kumimoji="0" lang="en-US" sz="2200" b="0" i="0" u="none" strike="noStrike" kern="1200" cap="none" spc="0" normalizeH="0" baseline="0" noProof="0" dirty="0">
              <a:ln>
                <a:noFill/>
              </a:ln>
              <a:solidFill>
                <a:schemeClr val="bg1">
                  <a:lumMod val="95000"/>
                </a:schemeClr>
              </a:solidFill>
              <a:effectLst/>
              <a:uLnTx/>
              <a:uFillTx/>
              <a:ea typeface="+mn-ea"/>
              <a:cs typeface="+mn-cs"/>
            </a:endParaRPr>
          </a:p>
        </p:txBody>
      </p:sp>
    </p:spTree>
    <p:extLst>
      <p:ext uri="{BB962C8B-B14F-4D97-AF65-F5344CB8AC3E}">
        <p14:creationId xmlns:p14="http://schemas.microsoft.com/office/powerpoint/2010/main" val="13071299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3C5DD83-31B7-45A3-8FC8-686D68669429}"/>
              </a:ext>
            </a:extLst>
          </p:cNvPr>
          <p:cNvSpPr>
            <a:spLocks noGrp="1"/>
          </p:cNvSpPr>
          <p:nvPr>
            <p:ph type="title"/>
          </p:nvPr>
        </p:nvSpPr>
        <p:spPr/>
        <p:txBody>
          <a:bodyPr/>
          <a:lstStyle/>
          <a:p>
            <a:r>
              <a:rPr lang="de-DE" dirty="0" err="1"/>
              <a:t>Competitive</a:t>
            </a:r>
            <a:r>
              <a:rPr lang="de-DE" dirty="0"/>
              <a:t> Environment</a:t>
            </a:r>
            <a:endParaRPr lang="en-US" dirty="0"/>
          </a:p>
        </p:txBody>
      </p:sp>
      <p:sp>
        <p:nvSpPr>
          <p:cNvPr id="3" name="Foliennummernplatzhalter 2">
            <a:extLst>
              <a:ext uri="{FF2B5EF4-FFF2-40B4-BE49-F238E27FC236}">
                <a16:creationId xmlns:a16="http://schemas.microsoft.com/office/drawing/2014/main" id="{DD7F679C-F78B-4FBE-94ED-103C14DFBA84}"/>
              </a:ext>
            </a:extLst>
          </p:cNvPr>
          <p:cNvSpPr>
            <a:spLocks noGrp="1"/>
          </p:cNvSpPr>
          <p:nvPr>
            <p:ph type="sldNum" sz="quarter" idx="10"/>
          </p:nvPr>
        </p:nvSpPr>
        <p:spPr/>
        <p:txBody>
          <a:bodyPr/>
          <a:lstStyle/>
          <a:p>
            <a:fld id="{73F7D4EC-FAF2-48D2-B8E5-457915FC50F3}" type="slidenum">
              <a:rPr lang="de-DE" smtClean="0"/>
              <a:pPr/>
              <a:t>54</a:t>
            </a:fld>
            <a:endParaRPr lang="de-DE" dirty="0"/>
          </a:p>
        </p:txBody>
      </p:sp>
      <p:sp>
        <p:nvSpPr>
          <p:cNvPr id="4" name="Textplatzhalter 3">
            <a:extLst>
              <a:ext uri="{FF2B5EF4-FFF2-40B4-BE49-F238E27FC236}">
                <a16:creationId xmlns:a16="http://schemas.microsoft.com/office/drawing/2014/main" id="{10BA97E7-0294-4BE2-994E-91BD417DF5C2}"/>
              </a:ext>
            </a:extLst>
          </p:cNvPr>
          <p:cNvSpPr>
            <a:spLocks noGrp="1"/>
          </p:cNvSpPr>
          <p:nvPr>
            <p:ph type="body" sz="quarter" idx="11"/>
          </p:nvPr>
        </p:nvSpPr>
        <p:spPr/>
        <p:txBody>
          <a:bodyPr/>
          <a:lstStyle/>
          <a:p>
            <a:r>
              <a:rPr lang="de-DE" dirty="0" err="1"/>
              <a:t>Product</a:t>
            </a:r>
            <a:r>
              <a:rPr lang="de-DE" dirty="0"/>
              <a:t> Training EGU &amp; EGK</a:t>
            </a:r>
            <a:endParaRPr lang="en-US" dirty="0"/>
          </a:p>
          <a:p>
            <a:endParaRPr lang="en-US" dirty="0"/>
          </a:p>
          <a:p>
            <a:endParaRPr lang="en-US" dirty="0"/>
          </a:p>
        </p:txBody>
      </p:sp>
      <p:sp>
        <p:nvSpPr>
          <p:cNvPr id="5" name="Textplatzhalter 4">
            <a:extLst>
              <a:ext uri="{FF2B5EF4-FFF2-40B4-BE49-F238E27FC236}">
                <a16:creationId xmlns:a16="http://schemas.microsoft.com/office/drawing/2014/main" id="{0D736E8F-3D4E-46AD-B1BC-392E0493D267}"/>
              </a:ext>
            </a:extLst>
          </p:cNvPr>
          <p:cNvSpPr>
            <a:spLocks noGrp="1"/>
          </p:cNvSpPr>
          <p:nvPr>
            <p:ph type="body" sz="quarter" idx="12"/>
          </p:nvPr>
        </p:nvSpPr>
        <p:spPr>
          <a:xfrm>
            <a:off x="658814" y="1346853"/>
            <a:ext cx="4332348" cy="365125"/>
          </a:xfrm>
        </p:spPr>
        <p:txBody>
          <a:bodyPr/>
          <a:lstStyle/>
          <a:p>
            <a:pPr marL="0" indent="0">
              <a:buNone/>
            </a:pPr>
            <a:r>
              <a:rPr lang="de-DE" b="1" dirty="0"/>
              <a:t>EGU &amp; EGK vs. ZIMMER</a:t>
            </a:r>
            <a:endParaRPr lang="en-US" b="1" dirty="0"/>
          </a:p>
        </p:txBody>
      </p:sp>
      <p:pic>
        <p:nvPicPr>
          <p:cNvPr id="30" name="Picture 4">
            <a:extLst>
              <a:ext uri="{FF2B5EF4-FFF2-40B4-BE49-F238E27FC236}">
                <a16:creationId xmlns:a16="http://schemas.microsoft.com/office/drawing/2014/main" id="{5C35FEC1-685E-48A4-B31D-2A0FFCB642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3995" y="2069389"/>
            <a:ext cx="1040963" cy="668791"/>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2">
            <a:extLst>
              <a:ext uri="{FF2B5EF4-FFF2-40B4-BE49-F238E27FC236}">
                <a16:creationId xmlns:a16="http://schemas.microsoft.com/office/drawing/2014/main" id="{18188D88-BBAC-463C-BBDE-949E35C7E2F5}"/>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336" b="98320" l="1611" r="98792">
                        <a14:foregroundMark x1="8591" y1="10190" x2="75973" y2="26316"/>
                        <a14:foregroundMark x1="67114" y1="25868" x2="49262" y2="31243"/>
                        <a14:foregroundMark x1="49262" y1="31243" x2="19329" y2="50056"/>
                        <a14:foregroundMark x1="19329" y1="50056" x2="12617" y2="84770"/>
                        <a14:foregroundMark x1="12617" y1="84770" x2="13557" y2="92609"/>
                        <a14:foregroundMark x1="13557" y1="92609" x2="20134" y2="95297"/>
                        <a14:foregroundMark x1="74228" y1="96081" x2="82282" y2="91377"/>
                        <a14:foregroundMark x1="71275" y1="94961" x2="71275" y2="94961"/>
                        <a14:foregroundMark x1="21611" y1="99328" x2="12617" y2="95521"/>
                        <a14:foregroundMark x1="12617" y1="95521" x2="12617" y2="95521"/>
                        <a14:foregroundMark x1="9664" y1="32027" x2="13557" y2="24524"/>
                        <a14:foregroundMark x1="13557" y1="24524" x2="25235" y2="14782"/>
                        <a14:foregroundMark x1="88322" y1="6271" x2="4698" y2="7727"/>
                        <a14:foregroundMark x1="4698" y1="7727" x2="1611" y2="16797"/>
                        <a14:foregroundMark x1="1611" y1="16797" x2="2953" y2="42777"/>
                        <a14:foregroundMark x1="12752" y1="5375" x2="30604" y2="5263"/>
                        <a14:foregroundMark x1="75839" y1="3359" x2="71141" y2="3807"/>
                        <a14:foregroundMark x1="81342" y1="3919" x2="86174" y2="39418"/>
                        <a14:foregroundMark x1="96242" y1="21725" x2="90604" y2="26316"/>
                        <a14:foregroundMark x1="97718" y1="23852" x2="97718" y2="23852"/>
                        <a14:foregroundMark x1="98926" y1="23628" x2="96644" y2="24860"/>
                        <a14:foregroundMark x1="76268" y1="1734" x2="65235" y2="1232"/>
                        <a14:foregroundMark x1="80000" y1="1904" x2="76882" y2="1762"/>
                        <a14:foregroundMark x1="65235" y1="1232" x2="65235" y2="1232"/>
                        <a14:foregroundMark x1="34094" y1="58343" x2="30067" y2="58679"/>
                        <a14:foregroundMark x1="24698" y1="59015" x2="21208" y2="59239"/>
                        <a14:foregroundMark x1="70336" y1="59462" x2="61745" y2="59910"/>
                        <a14:foregroundMark x1="61745" y1="59910" x2="59597" y2="58791"/>
                        <a14:foregroundMark x1="73020" y1="59239" x2="70738" y2="59351"/>
                        <a14:foregroundMark x1="9396" y1="94289" x2="13826" y2="98208"/>
                        <a14:foregroundMark x1="8591" y1="93617" x2="10067" y2="94289"/>
                        <a14:foregroundMark x1="75023" y1="514" x2="74094" y2="560"/>
                        <a14:foregroundMark x1="79463" y1="672" x2="79009" y2="638"/>
                        <a14:foregroundMark x1="79597" y1="560" x2="79060" y2="448"/>
                        <a14:foregroundMark x1="79195" y1="336" x2="79195" y2="336"/>
                        <a14:foregroundMark x1="79463" y1="336" x2="78779" y2="336"/>
                        <a14:foregroundMark x1="78792" y1="336" x2="79463" y2="448"/>
                        <a14:foregroundMark x1="79329" y1="560" x2="79329" y2="672"/>
                        <a14:foregroundMark x1="79463" y1="672" x2="78792" y2="448"/>
                        <a14:backgroundMark x1="72617" y1="112" x2="73695" y2="56"/>
                        <a14:backgroundMark x1="77315" y1="0" x2="74631" y2="0"/>
                        <a14:backgroundMark x1="78523" y1="0" x2="77181" y2="0"/>
                        <a14:backgroundMark x1="79463" y1="224" x2="79463" y2="224"/>
                      </a14:backgroundRemoval>
                    </a14:imgEffect>
                  </a14:imgLayer>
                </a14:imgProps>
              </a:ext>
              <a:ext uri="{28A0092B-C50C-407E-A947-70E740481C1C}">
                <a14:useLocalDpi xmlns:a14="http://schemas.microsoft.com/office/drawing/2010/main" val="0"/>
              </a:ext>
            </a:extLst>
          </a:blip>
          <a:srcRect/>
          <a:stretch>
            <a:fillRect/>
          </a:stretch>
        </p:blipFill>
        <p:spPr bwMode="auto">
          <a:xfrm>
            <a:off x="5613286" y="1804033"/>
            <a:ext cx="817769" cy="980234"/>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35" name="Picture 4">
            <a:extLst>
              <a:ext uri="{FF2B5EF4-FFF2-40B4-BE49-F238E27FC236}">
                <a16:creationId xmlns:a16="http://schemas.microsoft.com/office/drawing/2014/main" id="{99FE86E0-2BC3-486F-9230-C9E60241BC24}"/>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2095" b="98762" l="3182" r="99545">
                        <a14:foregroundMark x1="65606" y1="14095" x2="37727" y2="19714"/>
                        <a14:foregroundMark x1="37727" y1="19714" x2="9697" y2="32857"/>
                        <a14:foregroundMark x1="9697" y1="32857" x2="9848" y2="84952"/>
                        <a14:foregroundMark x1="9848" y1="84952" x2="13485" y2="92000"/>
                        <a14:foregroundMark x1="13485" y1="92000" x2="15909" y2="60000"/>
                        <a14:foregroundMark x1="59394" y1="56571" x2="81061" y2="57429"/>
                        <a14:foregroundMark x1="85303" y1="55143" x2="83333" y2="84381"/>
                        <a14:foregroundMark x1="83333" y1="84381" x2="79697" y2="92286"/>
                        <a14:foregroundMark x1="79697" y1="92286" x2="78333" y2="93619"/>
                        <a14:foregroundMark x1="78333" y1="96286" x2="87273" y2="91619"/>
                        <a14:foregroundMark x1="21212" y1="98762" x2="22576" y2="98571"/>
                        <a14:foregroundMark x1="3182" y1="50000" x2="4545" y2="37524"/>
                        <a14:foregroundMark x1="4697" y1="33048" x2="7424" y2="9238"/>
                        <a14:foregroundMark x1="7424" y1="9238" x2="63939" y2="3238"/>
                        <a14:foregroundMark x1="63939" y1="3238" x2="77576" y2="5048"/>
                        <a14:foregroundMark x1="77576" y1="5048" x2="88636" y2="9143"/>
                        <a14:foregroundMark x1="88636" y1="9143" x2="94545" y2="22286"/>
                        <a14:foregroundMark x1="94545" y1="22286" x2="93182" y2="30762"/>
                        <a14:foregroundMark x1="93182" y1="30762" x2="93030" y2="30857"/>
                        <a14:foregroundMark x1="86818" y1="37143" x2="65000" y2="18762"/>
                        <a14:foregroundMark x1="84091" y1="6095" x2="42121" y2="5429"/>
                        <a14:foregroundMark x1="74697" y1="2190" x2="58030" y2="3238"/>
                        <a14:foregroundMark x1="38636" y1="59619" x2="38636" y2="59619"/>
                        <a14:foregroundMark x1="32273" y1="59714" x2="28939" y2="59810"/>
                        <a14:foregroundMark x1="24697" y1="60476" x2="31667" y2="59905"/>
                        <a14:foregroundMark x1="41364" y1="59333" x2="25000" y2="59429"/>
                        <a14:foregroundMark x1="39394" y1="59810" x2="33182" y2="59810"/>
                        <a14:foregroundMark x1="42727" y1="58952" x2="42121" y2="59524"/>
                        <a14:foregroundMark x1="59545" y1="62190" x2="68485" y2="61048"/>
                        <a14:foregroundMark x1="76667" y1="61238" x2="64848" y2="61524"/>
                        <a14:foregroundMark x1="64848" y1="61524" x2="64242" y2="61714"/>
                        <a14:foregroundMark x1="58030" y1="61333" x2="73939" y2="61619"/>
                        <a14:foregroundMark x1="67273" y1="62095" x2="67273" y2="62095"/>
                        <a14:foregroundMark x1="65455" y1="62286" x2="62727" y2="62571"/>
                        <a14:foregroundMark x1="68333" y1="62000" x2="72121" y2="61619"/>
                        <a14:foregroundMark x1="99545" y1="26381" x2="99545" y2="26381"/>
                        <a14:foregroundMark x1="56364" y1="61429" x2="56364" y2="61429"/>
                        <a14:foregroundMark x1="74697" y1="95810" x2="75606" y2="96000"/>
                        <a14:foregroundMark x1="73636" y1="96190" x2="72879" y2="96000"/>
                        <a14:foregroundMark x1="71515" y1="95810" x2="71515" y2="95810"/>
                        <a14:foregroundMark x1="84394" y1="96381" x2="84394" y2="96381"/>
                        <a14:foregroundMark x1="83939" y1="96857" x2="83939" y2="96857"/>
                        <a14:foregroundMark x1="11061" y1="96381" x2="11061" y2="96381"/>
                        <a14:foregroundMark x1="6970" y1="93810" x2="8030" y2="94190"/>
                        <a14:foregroundMark x1="8333" y1="94476" x2="13788" y2="98095"/>
                        <a14:foregroundMark x1="6667" y1="93619" x2="5303" y2="92476"/>
                        <a14:backgroundMark x1="74697" y1="95" x2="74697" y2="95"/>
                        <a14:backgroundMark x1="76061" y1="0" x2="76061" y2="0"/>
                        <a14:backgroundMark x1="77576" y1="0" x2="77576" y2="0"/>
                        <a14:backgroundMark x1="6970" y1="54762" x2="6970" y2="54762"/>
                      </a14:backgroundRemoval>
                    </a14:imgEffect>
                  </a14:imgLayer>
                </a14:imgProps>
              </a:ext>
              <a:ext uri="{28A0092B-C50C-407E-A947-70E740481C1C}">
                <a14:useLocalDpi xmlns:a14="http://schemas.microsoft.com/office/drawing/2010/main" val="0"/>
              </a:ext>
            </a:extLst>
          </a:blip>
          <a:srcRect/>
          <a:stretch>
            <a:fillRect/>
          </a:stretch>
        </p:blipFill>
        <p:spPr bwMode="auto">
          <a:xfrm>
            <a:off x="9539226" y="1858616"/>
            <a:ext cx="616050" cy="980234"/>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44" name="Textplatzhalter 4">
            <a:extLst>
              <a:ext uri="{FF2B5EF4-FFF2-40B4-BE49-F238E27FC236}">
                <a16:creationId xmlns:a16="http://schemas.microsoft.com/office/drawing/2014/main" id="{1D483A52-0052-4B6D-BF21-DAEDD17120EE}"/>
              </a:ext>
            </a:extLst>
          </p:cNvPr>
          <p:cNvSpPr txBox="1">
            <a:spLocks/>
          </p:cNvSpPr>
          <p:nvPr/>
        </p:nvSpPr>
        <p:spPr>
          <a:xfrm>
            <a:off x="929496" y="2915755"/>
            <a:ext cx="1542582" cy="236446"/>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de-DE" sz="1600" b="1" dirty="0"/>
              <a:t>GEH 6000 Series</a:t>
            </a:r>
          </a:p>
        </p:txBody>
      </p:sp>
      <p:sp>
        <p:nvSpPr>
          <p:cNvPr id="52" name="Textplatzhalter 4">
            <a:extLst>
              <a:ext uri="{FF2B5EF4-FFF2-40B4-BE49-F238E27FC236}">
                <a16:creationId xmlns:a16="http://schemas.microsoft.com/office/drawing/2014/main" id="{C3A442BB-491C-49D7-9608-9BA28E83AB17}"/>
              </a:ext>
            </a:extLst>
          </p:cNvPr>
          <p:cNvSpPr txBox="1">
            <a:spLocks/>
          </p:cNvSpPr>
          <p:nvPr/>
        </p:nvSpPr>
        <p:spPr>
          <a:xfrm>
            <a:off x="5538309" y="2901130"/>
            <a:ext cx="1732099" cy="321870"/>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de-DE" sz="1600" b="1" dirty="0"/>
              <a:t>EGU Series</a:t>
            </a:r>
          </a:p>
        </p:txBody>
      </p:sp>
      <p:pic>
        <p:nvPicPr>
          <p:cNvPr id="6" name="Grafik 5">
            <a:extLst>
              <a:ext uri="{FF2B5EF4-FFF2-40B4-BE49-F238E27FC236}">
                <a16:creationId xmlns:a16="http://schemas.microsoft.com/office/drawing/2014/main" id="{06AB1557-247B-41E9-9C98-A896A7EDAB6B}"/>
              </a:ext>
            </a:extLst>
          </p:cNvPr>
          <p:cNvPicPr>
            <a:picLocks noChangeAspect="1"/>
          </p:cNvPicPr>
          <p:nvPr/>
        </p:nvPicPr>
        <p:blipFill>
          <a:blip r:embed="rId8"/>
          <a:stretch>
            <a:fillRect/>
          </a:stretch>
        </p:blipFill>
        <p:spPr>
          <a:xfrm>
            <a:off x="2827082" y="1829343"/>
            <a:ext cx="881245" cy="1053087"/>
          </a:xfrm>
          <a:prstGeom prst="rect">
            <a:avLst/>
          </a:prstGeom>
        </p:spPr>
      </p:pic>
      <p:sp>
        <p:nvSpPr>
          <p:cNvPr id="59" name="Textplatzhalter 4">
            <a:extLst>
              <a:ext uri="{FF2B5EF4-FFF2-40B4-BE49-F238E27FC236}">
                <a16:creationId xmlns:a16="http://schemas.microsoft.com/office/drawing/2014/main" id="{82F47162-234E-4517-938C-B331B6ED5C75}"/>
              </a:ext>
            </a:extLst>
          </p:cNvPr>
          <p:cNvSpPr txBox="1">
            <a:spLocks/>
          </p:cNvSpPr>
          <p:nvPr/>
        </p:nvSpPr>
        <p:spPr>
          <a:xfrm>
            <a:off x="2907097" y="2916218"/>
            <a:ext cx="1759168" cy="309216"/>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de-DE" sz="1600" b="1" dirty="0"/>
              <a:t>GEH 8000</a:t>
            </a:r>
          </a:p>
        </p:txBody>
      </p:sp>
      <p:sp>
        <p:nvSpPr>
          <p:cNvPr id="60" name="Textplatzhalter 4">
            <a:extLst>
              <a:ext uri="{FF2B5EF4-FFF2-40B4-BE49-F238E27FC236}">
                <a16:creationId xmlns:a16="http://schemas.microsoft.com/office/drawing/2014/main" id="{E89DAD6C-296F-44F5-83CF-8A189C03ED16}"/>
              </a:ext>
            </a:extLst>
          </p:cNvPr>
          <p:cNvSpPr txBox="1">
            <a:spLocks/>
          </p:cNvSpPr>
          <p:nvPr/>
        </p:nvSpPr>
        <p:spPr>
          <a:xfrm>
            <a:off x="9457016" y="2945383"/>
            <a:ext cx="1759246" cy="233364"/>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de-DE" sz="1600" b="1" dirty="0"/>
              <a:t>EGK Series</a:t>
            </a:r>
          </a:p>
        </p:txBody>
      </p:sp>
      <p:graphicFrame>
        <p:nvGraphicFramePr>
          <p:cNvPr id="10" name="Tabelle 10">
            <a:extLst>
              <a:ext uri="{FF2B5EF4-FFF2-40B4-BE49-F238E27FC236}">
                <a16:creationId xmlns:a16="http://schemas.microsoft.com/office/drawing/2014/main" id="{9EFEDA5F-D782-47CD-8C4B-E308BE046E78}"/>
              </a:ext>
            </a:extLst>
          </p:cNvPr>
          <p:cNvGraphicFramePr>
            <a:graphicFrameLocks noGrp="1"/>
          </p:cNvGraphicFramePr>
          <p:nvPr>
            <p:extLst>
              <p:ext uri="{D42A27DB-BD31-4B8C-83A1-F6EECF244321}">
                <p14:modId xmlns:p14="http://schemas.microsoft.com/office/powerpoint/2010/main" val="352740361"/>
              </p:ext>
            </p:extLst>
          </p:nvPr>
        </p:nvGraphicFramePr>
        <p:xfrm>
          <a:off x="526584" y="3352370"/>
          <a:ext cx="3823825" cy="2159306"/>
        </p:xfrm>
        <a:graphic>
          <a:graphicData uri="http://schemas.openxmlformats.org/drawingml/2006/table">
            <a:tbl>
              <a:tblPr firstRow="1" bandRow="1">
                <a:tableStyleId>{5C22544A-7EE6-4342-B048-85BDC9FD1C3A}</a:tableStyleId>
              </a:tblPr>
              <a:tblGrid>
                <a:gridCol w="1133012">
                  <a:extLst>
                    <a:ext uri="{9D8B030D-6E8A-4147-A177-3AD203B41FA5}">
                      <a16:colId xmlns:a16="http://schemas.microsoft.com/office/drawing/2014/main" val="2376178094"/>
                    </a:ext>
                  </a:extLst>
                </a:gridCol>
                <a:gridCol w="708129">
                  <a:extLst>
                    <a:ext uri="{9D8B030D-6E8A-4147-A177-3AD203B41FA5}">
                      <a16:colId xmlns:a16="http://schemas.microsoft.com/office/drawing/2014/main" val="719917977"/>
                    </a:ext>
                  </a:extLst>
                </a:gridCol>
                <a:gridCol w="828000">
                  <a:extLst>
                    <a:ext uri="{9D8B030D-6E8A-4147-A177-3AD203B41FA5}">
                      <a16:colId xmlns:a16="http://schemas.microsoft.com/office/drawing/2014/main" val="591581711"/>
                    </a:ext>
                  </a:extLst>
                </a:gridCol>
                <a:gridCol w="542684">
                  <a:extLst>
                    <a:ext uri="{9D8B030D-6E8A-4147-A177-3AD203B41FA5}">
                      <a16:colId xmlns:a16="http://schemas.microsoft.com/office/drawing/2014/main" val="2886476368"/>
                    </a:ext>
                  </a:extLst>
                </a:gridCol>
                <a:gridCol w="612000">
                  <a:extLst>
                    <a:ext uri="{9D8B030D-6E8A-4147-A177-3AD203B41FA5}">
                      <a16:colId xmlns:a16="http://schemas.microsoft.com/office/drawing/2014/main" val="1124382707"/>
                    </a:ext>
                  </a:extLst>
                </a:gridCol>
              </a:tblGrid>
              <a:tr h="452426">
                <a:tc>
                  <a:txBody>
                    <a:bodyPr/>
                    <a:lstStyle/>
                    <a:p>
                      <a:r>
                        <a:rPr lang="de-DE" sz="1000" dirty="0"/>
                        <a:t>Type</a:t>
                      </a:r>
                      <a:endParaRPr lang="en-US" sz="1000" dirty="0"/>
                    </a:p>
                  </a:txBody>
                  <a:tcPr/>
                </a:tc>
                <a:tc>
                  <a:txBody>
                    <a:bodyPr/>
                    <a:lstStyle/>
                    <a:p>
                      <a:r>
                        <a:rPr lang="de-DE" sz="1000" dirty="0" err="1"/>
                        <a:t>Stroke</a:t>
                      </a:r>
                      <a:r>
                        <a:rPr lang="de-DE" sz="1000" dirty="0"/>
                        <a:t>/</a:t>
                      </a:r>
                      <a:br>
                        <a:rPr lang="de-DE" sz="1000" dirty="0"/>
                      </a:br>
                      <a:r>
                        <a:rPr lang="de-DE" sz="1000" dirty="0" err="1"/>
                        <a:t>jaw</a:t>
                      </a:r>
                      <a:r>
                        <a:rPr lang="de-DE" sz="1000" dirty="0"/>
                        <a:t>[mm]</a:t>
                      </a:r>
                      <a:endParaRPr lang="en-US" sz="1000" dirty="0"/>
                    </a:p>
                  </a:txBody>
                  <a:tcPr/>
                </a:tc>
                <a:tc>
                  <a:txBody>
                    <a:bodyPr/>
                    <a:lstStyle/>
                    <a:p>
                      <a:r>
                        <a:rPr lang="de-DE" sz="1000" dirty="0"/>
                        <a:t>Force [N]</a:t>
                      </a:r>
                      <a:endParaRPr lang="en-US" sz="1000" dirty="0"/>
                    </a:p>
                  </a:txBody>
                  <a:tcPr/>
                </a:tc>
                <a:tc>
                  <a:txBody>
                    <a:bodyPr/>
                    <a:lstStyle/>
                    <a:p>
                      <a:r>
                        <a:rPr lang="de-DE" sz="1000" dirty="0" err="1"/>
                        <a:t>Mass</a:t>
                      </a:r>
                      <a:r>
                        <a:rPr lang="de-DE" sz="1000" dirty="0"/>
                        <a:t> [kg]</a:t>
                      </a:r>
                      <a:endParaRPr lang="en-US" sz="1000" dirty="0"/>
                    </a:p>
                  </a:txBody>
                  <a:tcPr/>
                </a:tc>
                <a:tc>
                  <a:txBody>
                    <a:bodyPr/>
                    <a:lstStyle/>
                    <a:p>
                      <a:r>
                        <a:rPr lang="de-DE" sz="1000" dirty="0"/>
                        <a:t>Price</a:t>
                      </a:r>
                      <a:endParaRPr lang="en-US" sz="1000" dirty="0"/>
                    </a:p>
                  </a:txBody>
                  <a:tcPr/>
                </a:tc>
                <a:extLst>
                  <a:ext uri="{0D108BD9-81ED-4DB2-BD59-A6C34878D82A}">
                    <a16:rowId xmlns:a16="http://schemas.microsoft.com/office/drawing/2014/main" val="2714034612"/>
                  </a:ext>
                </a:extLst>
              </a:tr>
              <a:tr h="0">
                <a:tc>
                  <a:txBody>
                    <a:bodyPr/>
                    <a:lstStyle/>
                    <a:p>
                      <a:r>
                        <a:rPr lang="en-US" sz="1000" dirty="0"/>
                        <a:t>GEH6040IL-03-B</a:t>
                      </a:r>
                    </a:p>
                  </a:txBody>
                  <a:tcPr/>
                </a:tc>
                <a:tc>
                  <a:txBody>
                    <a:bodyPr/>
                    <a:lstStyle/>
                    <a:p>
                      <a:r>
                        <a:rPr lang="de-DE" sz="1000" dirty="0"/>
                        <a:t>40</a:t>
                      </a:r>
                      <a:endParaRPr lang="en-US" sz="1000" dirty="0"/>
                    </a:p>
                  </a:txBody>
                  <a:tcPr/>
                </a:tc>
                <a:tc>
                  <a:txBody>
                    <a:bodyPr/>
                    <a:lstStyle/>
                    <a:p>
                      <a:r>
                        <a:rPr lang="de-DE" sz="1000" dirty="0"/>
                        <a:t>50 - 350</a:t>
                      </a:r>
                      <a:endParaRPr lang="en-US" sz="1000" dirty="0"/>
                    </a:p>
                  </a:txBody>
                  <a:tcPr/>
                </a:tc>
                <a:tc>
                  <a:txBody>
                    <a:bodyPr/>
                    <a:lstStyle/>
                    <a:p>
                      <a:r>
                        <a:rPr lang="de-DE" sz="1000" dirty="0"/>
                        <a:t>0,7</a:t>
                      </a:r>
                      <a:endParaRPr lang="en-US" sz="1000" dirty="0"/>
                    </a:p>
                  </a:txBody>
                  <a:tcPr/>
                </a:tc>
                <a:tc>
                  <a:txBody>
                    <a:bodyPr/>
                    <a:lstStyle/>
                    <a:p>
                      <a:r>
                        <a:rPr lang="en-US" sz="1000" dirty="0"/>
                        <a:t>2.730 € </a:t>
                      </a:r>
                    </a:p>
                  </a:txBody>
                  <a:tcPr/>
                </a:tc>
                <a:extLst>
                  <a:ext uri="{0D108BD9-81ED-4DB2-BD59-A6C34878D82A}">
                    <a16:rowId xmlns:a16="http://schemas.microsoft.com/office/drawing/2014/main" val="213199853"/>
                  </a:ext>
                </a:extLst>
              </a:tr>
              <a:tr h="0">
                <a:tc>
                  <a:txBody>
                    <a:bodyPr/>
                    <a:lstStyle/>
                    <a:p>
                      <a:r>
                        <a:rPr lang="en-US" sz="1000" dirty="0"/>
                        <a:t>GEH6060IL-03-B</a:t>
                      </a:r>
                    </a:p>
                  </a:txBody>
                  <a:tcPr/>
                </a:tc>
                <a:tc>
                  <a:txBody>
                    <a:bodyPr/>
                    <a:lstStyle/>
                    <a:p>
                      <a:r>
                        <a:rPr lang="de-DE" sz="1000" dirty="0"/>
                        <a:t>60</a:t>
                      </a:r>
                      <a:endParaRPr lang="en-US" sz="1000" dirty="0"/>
                    </a:p>
                  </a:txBody>
                  <a:tcPr/>
                </a:tc>
                <a:tc>
                  <a:txBody>
                    <a:bodyPr/>
                    <a:lstStyle/>
                    <a:p>
                      <a:r>
                        <a:rPr lang="de-DE" sz="1000" dirty="0"/>
                        <a:t>50 - 350</a:t>
                      </a:r>
                      <a:endParaRPr lang="en-US" sz="1000" dirty="0"/>
                    </a:p>
                  </a:txBody>
                  <a:tcPr/>
                </a:tc>
                <a:tc>
                  <a:txBody>
                    <a:bodyPr/>
                    <a:lstStyle/>
                    <a:p>
                      <a:r>
                        <a:rPr lang="de-DE" sz="1000" dirty="0"/>
                        <a:t>0,9</a:t>
                      </a:r>
                      <a:endParaRPr lang="en-US" sz="1000" dirty="0"/>
                    </a:p>
                  </a:txBody>
                  <a:tcPr/>
                </a:tc>
                <a:tc>
                  <a:txBody>
                    <a:bodyPr/>
                    <a:lstStyle/>
                    <a:p>
                      <a:r>
                        <a:rPr lang="en-US" sz="1000" dirty="0"/>
                        <a:t>2.800 € </a:t>
                      </a:r>
                    </a:p>
                  </a:txBody>
                  <a:tcPr/>
                </a:tc>
                <a:extLst>
                  <a:ext uri="{0D108BD9-81ED-4DB2-BD59-A6C34878D82A}">
                    <a16:rowId xmlns:a16="http://schemas.microsoft.com/office/drawing/2014/main" val="3764477364"/>
                  </a:ext>
                </a:extLst>
              </a:tr>
              <a:tr h="0">
                <a:tc>
                  <a:txBody>
                    <a:bodyPr/>
                    <a:lstStyle/>
                    <a:p>
                      <a:r>
                        <a:rPr lang="en-US" sz="1000" dirty="0"/>
                        <a:t>GEH6140IL-03-B</a:t>
                      </a:r>
                    </a:p>
                  </a:txBody>
                  <a:tcPr/>
                </a:tc>
                <a:tc>
                  <a:txBody>
                    <a:bodyPr/>
                    <a:lstStyle/>
                    <a:p>
                      <a:r>
                        <a:rPr lang="de-DE" sz="1000" dirty="0"/>
                        <a:t>40</a:t>
                      </a:r>
                      <a:endParaRPr lang="en-US" sz="1000" dirty="0"/>
                    </a:p>
                  </a:txBody>
                  <a:tcPr/>
                </a:tc>
                <a:tc>
                  <a:txBody>
                    <a:bodyPr/>
                    <a:lstStyle/>
                    <a:p>
                      <a:r>
                        <a:rPr lang="de-DE" sz="1000" dirty="0"/>
                        <a:t>125 - 900</a:t>
                      </a:r>
                      <a:endParaRPr lang="en-US" sz="1000" dirty="0"/>
                    </a:p>
                  </a:txBody>
                  <a:tcPr/>
                </a:tc>
                <a:tc>
                  <a:txBody>
                    <a:bodyPr/>
                    <a:lstStyle/>
                    <a:p>
                      <a:r>
                        <a:rPr lang="de-DE" sz="1000" dirty="0"/>
                        <a:t>1,9</a:t>
                      </a:r>
                      <a:endParaRPr lang="en-US" sz="1000" dirty="0"/>
                    </a:p>
                  </a:txBody>
                  <a:tcPr/>
                </a:tc>
                <a:tc>
                  <a:txBody>
                    <a:bodyPr/>
                    <a:lstStyle/>
                    <a:p>
                      <a:r>
                        <a:rPr lang="en-US" sz="1000" dirty="0"/>
                        <a:t>2.925 € </a:t>
                      </a:r>
                    </a:p>
                  </a:txBody>
                  <a:tcPr/>
                </a:tc>
                <a:extLst>
                  <a:ext uri="{0D108BD9-81ED-4DB2-BD59-A6C34878D82A}">
                    <a16:rowId xmlns:a16="http://schemas.microsoft.com/office/drawing/2014/main" val="1074274555"/>
                  </a:ext>
                </a:extLst>
              </a:tr>
              <a:tr h="0">
                <a:tc>
                  <a:txBody>
                    <a:bodyPr/>
                    <a:lstStyle/>
                    <a:p>
                      <a:r>
                        <a:rPr lang="en-US" sz="1000" dirty="0"/>
                        <a:t>GEH6180IL-03-B</a:t>
                      </a:r>
                    </a:p>
                  </a:txBody>
                  <a:tcPr/>
                </a:tc>
                <a:tc>
                  <a:txBody>
                    <a:bodyPr/>
                    <a:lstStyle/>
                    <a:p>
                      <a:r>
                        <a:rPr lang="de-DE" sz="1000" dirty="0"/>
                        <a:t>80</a:t>
                      </a:r>
                      <a:endParaRPr lang="en-US" sz="1000" dirty="0"/>
                    </a:p>
                  </a:txBody>
                  <a:tcPr/>
                </a:tc>
                <a:tc>
                  <a:txBody>
                    <a:bodyPr/>
                    <a:lstStyle/>
                    <a:p>
                      <a:r>
                        <a:rPr lang="de-DE" sz="1000" dirty="0"/>
                        <a:t>125 – 1000</a:t>
                      </a:r>
                      <a:endParaRPr lang="en-US" sz="1000" dirty="0"/>
                    </a:p>
                  </a:txBody>
                  <a:tcPr/>
                </a:tc>
                <a:tc>
                  <a:txBody>
                    <a:bodyPr/>
                    <a:lstStyle/>
                    <a:p>
                      <a:r>
                        <a:rPr lang="de-DE" sz="1000" dirty="0"/>
                        <a:t>2,6</a:t>
                      </a:r>
                      <a:endParaRPr lang="en-US" sz="1000" dirty="0"/>
                    </a:p>
                  </a:txBody>
                  <a:tcPr/>
                </a:tc>
                <a:tc>
                  <a:txBody>
                    <a:bodyPr/>
                    <a:lstStyle/>
                    <a:p>
                      <a:r>
                        <a:rPr lang="en-US" sz="1000" dirty="0"/>
                        <a:t> 3.110 € </a:t>
                      </a:r>
                    </a:p>
                  </a:txBody>
                  <a:tcPr/>
                </a:tc>
                <a:extLst>
                  <a:ext uri="{0D108BD9-81ED-4DB2-BD59-A6C34878D82A}">
                    <a16:rowId xmlns:a16="http://schemas.microsoft.com/office/drawing/2014/main" val="1860706012"/>
                  </a:ext>
                </a:extLst>
              </a:tr>
              <a:tr h="0">
                <a:tc>
                  <a:txBody>
                    <a:bodyPr/>
                    <a:lstStyle/>
                    <a:p>
                      <a:r>
                        <a:rPr lang="en-US" sz="1000" dirty="0"/>
                        <a:t>GEH6040IL-31-B</a:t>
                      </a:r>
                    </a:p>
                  </a:txBody>
                  <a:tcPr/>
                </a:tc>
                <a:tc>
                  <a:txBody>
                    <a:bodyPr/>
                    <a:lstStyle/>
                    <a:p>
                      <a:r>
                        <a:rPr lang="de-DE" sz="1000" dirty="0"/>
                        <a:t>40</a:t>
                      </a:r>
                      <a:endParaRPr lang="en-US" sz="1000" dirty="0"/>
                    </a:p>
                  </a:txBody>
                  <a:tcPr/>
                </a:tc>
                <a:tc>
                  <a:txBody>
                    <a:bodyPr/>
                    <a:lstStyle/>
                    <a:p>
                      <a:r>
                        <a:rPr lang="de-DE" sz="1000" dirty="0"/>
                        <a:t>17 - 170</a:t>
                      </a:r>
                      <a:endParaRPr lang="en-US" sz="1000" dirty="0"/>
                    </a:p>
                  </a:txBody>
                  <a:tcPr/>
                </a:tc>
                <a:tc>
                  <a:txBody>
                    <a:bodyPr/>
                    <a:lstStyle/>
                    <a:p>
                      <a:r>
                        <a:rPr lang="de-DE" sz="1000" dirty="0"/>
                        <a:t>0,7</a:t>
                      </a:r>
                      <a:endParaRPr lang="en-US" sz="1000" dirty="0"/>
                    </a:p>
                  </a:txBody>
                  <a:tcPr/>
                </a:tc>
                <a:tc>
                  <a:txBody>
                    <a:bodyPr/>
                    <a:lstStyle/>
                    <a:p>
                      <a:r>
                        <a:rPr lang="en-US" sz="1000" dirty="0"/>
                        <a:t>2.995 € </a:t>
                      </a:r>
                    </a:p>
                  </a:txBody>
                  <a:tcPr/>
                </a:tc>
                <a:extLst>
                  <a:ext uri="{0D108BD9-81ED-4DB2-BD59-A6C34878D82A}">
                    <a16:rowId xmlns:a16="http://schemas.microsoft.com/office/drawing/2014/main" val="86517163"/>
                  </a:ext>
                </a:extLst>
              </a:tr>
              <a:tr h="0">
                <a:tc>
                  <a:txBody>
                    <a:bodyPr/>
                    <a:lstStyle/>
                    <a:p>
                      <a:r>
                        <a:rPr lang="en-US" sz="1000" dirty="0"/>
                        <a:t>GEH6060IL-31-B</a:t>
                      </a:r>
                    </a:p>
                  </a:txBody>
                  <a:tcPr/>
                </a:tc>
                <a:tc>
                  <a:txBody>
                    <a:bodyPr/>
                    <a:lstStyle/>
                    <a:p>
                      <a:r>
                        <a:rPr lang="de-DE" sz="1000" dirty="0"/>
                        <a:t>60</a:t>
                      </a:r>
                      <a:endParaRPr lang="en-US" sz="1000" dirty="0"/>
                    </a:p>
                  </a:txBody>
                  <a:tcPr/>
                </a:tc>
                <a:tc>
                  <a:txBody>
                    <a:bodyPr/>
                    <a:lstStyle/>
                    <a:p>
                      <a:r>
                        <a:rPr lang="de-DE" sz="1000" dirty="0"/>
                        <a:t>17 - 170</a:t>
                      </a:r>
                      <a:endParaRPr lang="en-US" sz="1000" dirty="0"/>
                    </a:p>
                  </a:txBody>
                  <a:tcPr/>
                </a:tc>
                <a:tc>
                  <a:txBody>
                    <a:bodyPr/>
                    <a:lstStyle/>
                    <a:p>
                      <a:r>
                        <a:rPr lang="de-DE" sz="1000" dirty="0"/>
                        <a:t>0,9</a:t>
                      </a:r>
                      <a:endParaRPr lang="en-US" sz="1000" dirty="0"/>
                    </a:p>
                  </a:txBody>
                  <a:tcPr/>
                </a:tc>
                <a:tc>
                  <a:txBody>
                    <a:bodyPr/>
                    <a:lstStyle/>
                    <a:p>
                      <a:r>
                        <a:rPr lang="en-US" sz="1000" dirty="0"/>
                        <a:t>3.060 € </a:t>
                      </a:r>
                    </a:p>
                  </a:txBody>
                  <a:tcPr/>
                </a:tc>
                <a:extLst>
                  <a:ext uri="{0D108BD9-81ED-4DB2-BD59-A6C34878D82A}">
                    <a16:rowId xmlns:a16="http://schemas.microsoft.com/office/drawing/2014/main" val="685461026"/>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dirty="0"/>
                        <a:t>GEH 8860*</a:t>
                      </a:r>
                    </a:p>
                  </a:txBody>
                  <a:tcPr/>
                </a:tc>
                <a:tc>
                  <a:txBody>
                    <a:bodyPr/>
                    <a:lstStyle/>
                    <a:p>
                      <a:r>
                        <a:rPr lang="de-DE" sz="1000" dirty="0"/>
                        <a:t>60</a:t>
                      </a:r>
                      <a:endParaRPr lang="en-US"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00" dirty="0"/>
                        <a:t>200 – 2900</a:t>
                      </a:r>
                      <a:endParaRPr lang="en-US" sz="1000" dirty="0"/>
                    </a:p>
                  </a:txBody>
                  <a:tcPr/>
                </a:tc>
                <a:tc>
                  <a:txBody>
                    <a:bodyPr/>
                    <a:lstStyle/>
                    <a:p>
                      <a:r>
                        <a:rPr lang="de-DE" sz="1000" dirty="0"/>
                        <a:t>9,3</a:t>
                      </a:r>
                      <a:endParaRPr lang="en-US" sz="1000" dirty="0"/>
                    </a:p>
                  </a:txBody>
                  <a:tcPr/>
                </a:tc>
                <a:tc>
                  <a:txBody>
                    <a:bodyPr/>
                    <a:lstStyle/>
                    <a:p>
                      <a:r>
                        <a:rPr lang="de-DE" sz="1000" dirty="0"/>
                        <a:t>4.420 €</a:t>
                      </a:r>
                      <a:endParaRPr lang="en-US" sz="1000" dirty="0"/>
                    </a:p>
                  </a:txBody>
                  <a:tcPr/>
                </a:tc>
                <a:extLst>
                  <a:ext uri="{0D108BD9-81ED-4DB2-BD59-A6C34878D82A}">
                    <a16:rowId xmlns:a16="http://schemas.microsoft.com/office/drawing/2014/main" val="2382313267"/>
                  </a:ext>
                </a:extLst>
              </a:tr>
            </a:tbl>
          </a:graphicData>
        </a:graphic>
      </p:graphicFrame>
      <p:graphicFrame>
        <p:nvGraphicFramePr>
          <p:cNvPr id="53" name="Tabelle 10">
            <a:extLst>
              <a:ext uri="{FF2B5EF4-FFF2-40B4-BE49-F238E27FC236}">
                <a16:creationId xmlns:a16="http://schemas.microsoft.com/office/drawing/2014/main" id="{0F92EDBF-F0E6-4122-993A-1302CF4A1E46}"/>
              </a:ext>
            </a:extLst>
          </p:cNvPr>
          <p:cNvGraphicFramePr>
            <a:graphicFrameLocks noGrp="1"/>
          </p:cNvGraphicFramePr>
          <p:nvPr>
            <p:extLst>
              <p:ext uri="{D42A27DB-BD31-4B8C-83A1-F6EECF244321}">
                <p14:modId xmlns:p14="http://schemas.microsoft.com/office/powerpoint/2010/main" val="3021658848"/>
              </p:ext>
            </p:extLst>
          </p:nvPr>
        </p:nvGraphicFramePr>
        <p:xfrm>
          <a:off x="4698282" y="3346697"/>
          <a:ext cx="3384000" cy="1371600"/>
        </p:xfrm>
        <a:graphic>
          <a:graphicData uri="http://schemas.openxmlformats.org/drawingml/2006/table">
            <a:tbl>
              <a:tblPr firstRow="1" bandRow="1">
                <a:tableStyleId>{5C22544A-7EE6-4342-B048-85BDC9FD1C3A}</a:tableStyleId>
              </a:tblPr>
              <a:tblGrid>
                <a:gridCol w="720000">
                  <a:extLst>
                    <a:ext uri="{9D8B030D-6E8A-4147-A177-3AD203B41FA5}">
                      <a16:colId xmlns:a16="http://schemas.microsoft.com/office/drawing/2014/main" val="2376178094"/>
                    </a:ext>
                  </a:extLst>
                </a:gridCol>
                <a:gridCol w="720000">
                  <a:extLst>
                    <a:ext uri="{9D8B030D-6E8A-4147-A177-3AD203B41FA5}">
                      <a16:colId xmlns:a16="http://schemas.microsoft.com/office/drawing/2014/main" val="1030696979"/>
                    </a:ext>
                  </a:extLst>
                </a:gridCol>
                <a:gridCol w="900000">
                  <a:extLst>
                    <a:ext uri="{9D8B030D-6E8A-4147-A177-3AD203B41FA5}">
                      <a16:colId xmlns:a16="http://schemas.microsoft.com/office/drawing/2014/main" val="152311537"/>
                    </a:ext>
                  </a:extLst>
                </a:gridCol>
                <a:gridCol w="468000">
                  <a:extLst>
                    <a:ext uri="{9D8B030D-6E8A-4147-A177-3AD203B41FA5}">
                      <a16:colId xmlns:a16="http://schemas.microsoft.com/office/drawing/2014/main" val="3373103590"/>
                    </a:ext>
                  </a:extLst>
                </a:gridCol>
                <a:gridCol w="576000">
                  <a:extLst>
                    <a:ext uri="{9D8B030D-6E8A-4147-A177-3AD203B41FA5}">
                      <a16:colId xmlns:a16="http://schemas.microsoft.com/office/drawing/2014/main" val="1124382707"/>
                    </a:ext>
                  </a:extLst>
                </a:gridCol>
              </a:tblGrid>
              <a:tr h="0">
                <a:tc>
                  <a:txBody>
                    <a:bodyPr/>
                    <a:lstStyle/>
                    <a:p>
                      <a:r>
                        <a:rPr lang="de-DE" sz="1000" dirty="0"/>
                        <a:t>Type</a:t>
                      </a:r>
                      <a:endParaRPr lang="en-US"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00" dirty="0" err="1"/>
                        <a:t>Stroke</a:t>
                      </a:r>
                      <a:r>
                        <a:rPr lang="de-DE" sz="1000" dirty="0"/>
                        <a:t>/</a:t>
                      </a:r>
                      <a:br>
                        <a:rPr lang="de-DE" sz="1000" dirty="0"/>
                      </a:br>
                      <a:r>
                        <a:rPr lang="de-DE" sz="1000" dirty="0" err="1"/>
                        <a:t>jaw</a:t>
                      </a:r>
                      <a:r>
                        <a:rPr lang="de-DE" sz="1000" dirty="0"/>
                        <a:t>[mm]</a:t>
                      </a:r>
                      <a:endParaRPr lang="en-US"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00" dirty="0"/>
                        <a:t>Force [N]</a:t>
                      </a:r>
                      <a:endParaRPr lang="en-US"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00" dirty="0" err="1"/>
                        <a:t>Mass</a:t>
                      </a:r>
                      <a:r>
                        <a:rPr lang="de-DE" sz="1000" dirty="0"/>
                        <a:t> [kg]</a:t>
                      </a:r>
                      <a:endParaRPr lang="en-US" sz="1000" dirty="0"/>
                    </a:p>
                  </a:txBody>
                  <a:tcPr/>
                </a:tc>
                <a:tc>
                  <a:txBody>
                    <a:bodyPr/>
                    <a:lstStyle/>
                    <a:p>
                      <a:r>
                        <a:rPr lang="de-DE" sz="1000" dirty="0"/>
                        <a:t>Price</a:t>
                      </a:r>
                      <a:endParaRPr lang="en-US" sz="1000" dirty="0"/>
                    </a:p>
                  </a:txBody>
                  <a:tcPr/>
                </a:tc>
                <a:extLst>
                  <a:ext uri="{0D108BD9-81ED-4DB2-BD59-A6C34878D82A}">
                    <a16:rowId xmlns:a16="http://schemas.microsoft.com/office/drawing/2014/main" val="2714034612"/>
                  </a:ext>
                </a:extLst>
              </a:tr>
              <a:tr h="0">
                <a:tc>
                  <a:txBody>
                    <a:bodyPr/>
                    <a:lstStyle/>
                    <a:p>
                      <a:r>
                        <a:rPr lang="en-US" sz="1000" b="0" dirty="0"/>
                        <a:t>EGU 50 IL</a:t>
                      </a:r>
                    </a:p>
                  </a:txBody>
                  <a:tcPr/>
                </a:tc>
                <a:tc>
                  <a:txBody>
                    <a:bodyPr/>
                    <a:lstStyle/>
                    <a:p>
                      <a:r>
                        <a:rPr lang="de-DE" sz="1000" dirty="0"/>
                        <a:t>51</a:t>
                      </a:r>
                      <a:endParaRPr lang="en-US" sz="1000" dirty="0"/>
                    </a:p>
                  </a:txBody>
                  <a:tcPr/>
                </a:tc>
                <a:tc>
                  <a:txBody>
                    <a:bodyPr/>
                    <a:lstStyle/>
                    <a:p>
                      <a:r>
                        <a:rPr lang="de-DE" sz="1000" dirty="0"/>
                        <a:t>155 - 400</a:t>
                      </a:r>
                      <a:endParaRPr lang="en-US" sz="1000" dirty="0"/>
                    </a:p>
                  </a:txBody>
                  <a:tcPr/>
                </a:tc>
                <a:tc>
                  <a:txBody>
                    <a:bodyPr/>
                    <a:lstStyle/>
                    <a:p>
                      <a:r>
                        <a:rPr lang="de-DE" sz="1000" dirty="0"/>
                        <a:t>1,49</a:t>
                      </a:r>
                      <a:endParaRPr lang="en-US" sz="1000" dirty="0"/>
                    </a:p>
                  </a:txBody>
                  <a:tcPr/>
                </a:tc>
                <a:tc>
                  <a:txBody>
                    <a:bodyPr/>
                    <a:lstStyle/>
                    <a:p>
                      <a:r>
                        <a:rPr lang="en-US" sz="1000" dirty="0"/>
                        <a:t>2550 € </a:t>
                      </a:r>
                    </a:p>
                  </a:txBody>
                  <a:tcPr/>
                </a:tc>
                <a:extLst>
                  <a:ext uri="{0D108BD9-81ED-4DB2-BD59-A6C34878D82A}">
                    <a16:rowId xmlns:a16="http://schemas.microsoft.com/office/drawing/2014/main" val="213199853"/>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b="0" dirty="0"/>
                        <a:t>EGU 60 IL</a:t>
                      </a:r>
                    </a:p>
                  </a:txBody>
                  <a:tcPr/>
                </a:tc>
                <a:tc>
                  <a:txBody>
                    <a:bodyPr/>
                    <a:lstStyle/>
                    <a:p>
                      <a:r>
                        <a:rPr lang="de-DE" sz="1000" dirty="0"/>
                        <a:t>60</a:t>
                      </a:r>
                      <a:endParaRPr lang="en-US" sz="1000" dirty="0"/>
                    </a:p>
                  </a:txBody>
                  <a:tcPr/>
                </a:tc>
                <a:tc>
                  <a:txBody>
                    <a:bodyPr/>
                    <a:lstStyle/>
                    <a:p>
                      <a:r>
                        <a:rPr lang="de-DE" sz="1000" dirty="0"/>
                        <a:t>325 - 875</a:t>
                      </a:r>
                      <a:endParaRPr lang="en-US" sz="1000" dirty="0"/>
                    </a:p>
                  </a:txBody>
                  <a:tcPr/>
                </a:tc>
                <a:tc>
                  <a:txBody>
                    <a:bodyPr/>
                    <a:lstStyle/>
                    <a:p>
                      <a:r>
                        <a:rPr lang="de-DE" sz="1000" dirty="0"/>
                        <a:t>2,90</a:t>
                      </a:r>
                      <a:endParaRPr lang="en-US" sz="1000" dirty="0"/>
                    </a:p>
                  </a:txBody>
                  <a:tcPr/>
                </a:tc>
                <a:tc>
                  <a:txBody>
                    <a:bodyPr/>
                    <a:lstStyle/>
                    <a:p>
                      <a:r>
                        <a:rPr lang="de-DE" sz="1000" dirty="0"/>
                        <a:t>2850 €</a:t>
                      </a:r>
                      <a:endParaRPr lang="en-US" sz="1000" dirty="0"/>
                    </a:p>
                  </a:txBody>
                  <a:tcPr/>
                </a:tc>
                <a:extLst>
                  <a:ext uri="{0D108BD9-81ED-4DB2-BD59-A6C34878D82A}">
                    <a16:rowId xmlns:a16="http://schemas.microsoft.com/office/drawing/2014/main" val="4222434289"/>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b="0" dirty="0"/>
                        <a:t>EGU 70 L</a:t>
                      </a:r>
                    </a:p>
                  </a:txBody>
                  <a:tcPr/>
                </a:tc>
                <a:tc>
                  <a:txBody>
                    <a:bodyPr/>
                    <a:lstStyle/>
                    <a:p>
                      <a:r>
                        <a:rPr lang="de-DE" sz="1000" dirty="0"/>
                        <a:t>70</a:t>
                      </a:r>
                      <a:endParaRPr lang="en-US" sz="1000" dirty="0"/>
                    </a:p>
                  </a:txBody>
                  <a:tcPr/>
                </a:tc>
                <a:tc>
                  <a:txBody>
                    <a:bodyPr/>
                    <a:lstStyle/>
                    <a:p>
                      <a:r>
                        <a:rPr lang="de-DE" sz="1000" dirty="0"/>
                        <a:t>650 - 1700</a:t>
                      </a:r>
                      <a:endParaRPr lang="en-US" sz="1000" dirty="0"/>
                    </a:p>
                  </a:txBody>
                  <a:tcPr/>
                </a:tc>
                <a:tc>
                  <a:txBody>
                    <a:bodyPr/>
                    <a:lstStyle/>
                    <a:p>
                      <a:r>
                        <a:rPr lang="de-DE" sz="1000" dirty="0"/>
                        <a:t>4,52</a:t>
                      </a:r>
                      <a:endParaRPr lang="en-US" sz="1000" dirty="0"/>
                    </a:p>
                  </a:txBody>
                  <a:tcPr/>
                </a:tc>
                <a:tc>
                  <a:txBody>
                    <a:bodyPr/>
                    <a:lstStyle/>
                    <a:p>
                      <a:r>
                        <a:rPr lang="de-DE" sz="1000" dirty="0"/>
                        <a:t>3150 €</a:t>
                      </a:r>
                      <a:endParaRPr lang="en-US" sz="1000" dirty="0"/>
                    </a:p>
                  </a:txBody>
                  <a:tcPr/>
                </a:tc>
                <a:extLst>
                  <a:ext uri="{0D108BD9-81ED-4DB2-BD59-A6C34878D82A}">
                    <a16:rowId xmlns:a16="http://schemas.microsoft.com/office/drawing/2014/main" val="976818211"/>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b="0" dirty="0"/>
                        <a:t>EGU 80 IL</a:t>
                      </a:r>
                    </a:p>
                  </a:txBody>
                  <a:tcPr/>
                </a:tc>
                <a:tc>
                  <a:txBody>
                    <a:bodyPr/>
                    <a:lstStyle/>
                    <a:p>
                      <a:r>
                        <a:rPr lang="de-DE" sz="1000" dirty="0"/>
                        <a:t>80</a:t>
                      </a:r>
                      <a:endParaRPr lang="en-US" sz="1000" dirty="0"/>
                    </a:p>
                  </a:txBody>
                  <a:tcPr/>
                </a:tc>
                <a:tc>
                  <a:txBody>
                    <a:bodyPr/>
                    <a:lstStyle/>
                    <a:p>
                      <a:r>
                        <a:rPr lang="de-DE" sz="1000" dirty="0"/>
                        <a:t>1000 - 3000</a:t>
                      </a:r>
                      <a:endParaRPr lang="en-US" sz="1000" dirty="0"/>
                    </a:p>
                  </a:txBody>
                  <a:tcPr/>
                </a:tc>
                <a:tc>
                  <a:txBody>
                    <a:bodyPr/>
                    <a:lstStyle/>
                    <a:p>
                      <a:r>
                        <a:rPr lang="de-DE" sz="1000" dirty="0"/>
                        <a:t>7,72</a:t>
                      </a:r>
                      <a:endParaRPr lang="en-US" sz="1000" dirty="0"/>
                    </a:p>
                  </a:txBody>
                  <a:tcPr/>
                </a:tc>
                <a:tc>
                  <a:txBody>
                    <a:bodyPr/>
                    <a:lstStyle/>
                    <a:p>
                      <a:r>
                        <a:rPr lang="de-DE" sz="1000" dirty="0"/>
                        <a:t>3450 €</a:t>
                      </a:r>
                      <a:endParaRPr lang="en-US" sz="1000" dirty="0"/>
                    </a:p>
                  </a:txBody>
                  <a:tcPr/>
                </a:tc>
                <a:extLst>
                  <a:ext uri="{0D108BD9-81ED-4DB2-BD59-A6C34878D82A}">
                    <a16:rowId xmlns:a16="http://schemas.microsoft.com/office/drawing/2014/main" val="1407874256"/>
                  </a:ext>
                </a:extLst>
              </a:tr>
            </a:tbl>
          </a:graphicData>
        </a:graphic>
      </p:graphicFrame>
      <p:sp>
        <p:nvSpPr>
          <p:cNvPr id="54" name="Textfeld 53">
            <a:extLst>
              <a:ext uri="{FF2B5EF4-FFF2-40B4-BE49-F238E27FC236}">
                <a16:creationId xmlns:a16="http://schemas.microsoft.com/office/drawing/2014/main" id="{D27417E6-39BB-4D3E-A4D0-EC68D2839EF3}"/>
              </a:ext>
            </a:extLst>
          </p:cNvPr>
          <p:cNvSpPr txBox="1"/>
          <p:nvPr/>
        </p:nvSpPr>
        <p:spPr>
          <a:xfrm>
            <a:off x="719483" y="5624359"/>
            <a:ext cx="2965372" cy="524693"/>
          </a:xfrm>
          <a:prstGeom prst="rect">
            <a:avLst/>
          </a:prstGeom>
          <a:noFill/>
        </p:spPr>
        <p:txBody>
          <a:bodyPr wrap="none" lIns="0" tIns="0" rIns="0" bIns="0" rtlCol="0">
            <a:noAutofit/>
          </a:bodyPr>
          <a:lstStyle/>
          <a:p>
            <a:pPr algn="ctr">
              <a:lnSpc>
                <a:spcPct val="90000"/>
              </a:lnSpc>
              <a:spcBef>
                <a:spcPts val="300"/>
              </a:spcBef>
              <a:buClr>
                <a:srgbClr val="009EE0"/>
              </a:buClr>
            </a:pPr>
            <a:r>
              <a:rPr kumimoji="0" lang="de-DE" sz="1200" b="0" i="0" u="none" strike="noStrike" kern="1200" cap="none" spc="0" normalizeH="0" baseline="0" noProof="0" dirty="0">
                <a:ln>
                  <a:noFill/>
                </a:ln>
                <a:solidFill>
                  <a:srgbClr val="003D6A"/>
                </a:solidFill>
                <a:effectLst/>
                <a:uLnTx/>
                <a:uFillTx/>
                <a:ea typeface="+mn-ea"/>
                <a:cs typeface="+mn-cs"/>
              </a:rPr>
              <a:t>*</a:t>
            </a:r>
            <a:r>
              <a:rPr kumimoji="0" lang="de-DE" sz="1200" b="0" i="0" u="none" strike="noStrike" kern="1200" cap="none" spc="0" normalizeH="0" baseline="0" noProof="0" dirty="0" err="1">
                <a:ln>
                  <a:noFill/>
                </a:ln>
                <a:solidFill>
                  <a:srgbClr val="003D6A"/>
                </a:solidFill>
                <a:effectLst/>
                <a:uLnTx/>
                <a:uFillTx/>
                <a:ea typeface="+mn-ea"/>
                <a:cs typeface="+mn-cs"/>
              </a:rPr>
              <a:t>price</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without</a:t>
            </a:r>
            <a:r>
              <a:rPr kumimoji="0" lang="de-DE" sz="1200" b="0" i="0" u="none" strike="noStrike" kern="1200" cap="none" spc="0" normalizeH="0" baseline="0" noProof="0" dirty="0">
                <a:ln>
                  <a:noFill/>
                </a:ln>
                <a:solidFill>
                  <a:srgbClr val="003D6A"/>
                </a:solidFill>
                <a:effectLst/>
                <a:uLnTx/>
                <a:uFillTx/>
                <a:ea typeface="+mn-ea"/>
                <a:cs typeface="+mn-cs"/>
              </a:rPr>
              <a:t> external </a:t>
            </a:r>
            <a:r>
              <a:rPr kumimoji="0" lang="de-DE" sz="1200" b="0" i="0" u="none" strike="noStrike" kern="1200" cap="none" spc="0" normalizeH="0" baseline="0" noProof="0" dirty="0" err="1">
                <a:ln>
                  <a:noFill/>
                </a:ln>
                <a:solidFill>
                  <a:srgbClr val="003D6A"/>
                </a:solidFill>
                <a:effectLst/>
                <a:uLnTx/>
                <a:uFillTx/>
                <a:ea typeface="+mn-ea"/>
                <a:cs typeface="+mn-cs"/>
              </a:rPr>
              <a:t>controller</a:t>
            </a:r>
            <a:r>
              <a:rPr kumimoji="0" lang="de-DE" sz="1200" b="0" i="0" u="none" strike="noStrike" kern="1200" cap="none" spc="0" normalizeH="0" baseline="0" noProof="0" dirty="0">
                <a:ln>
                  <a:noFill/>
                </a:ln>
                <a:solidFill>
                  <a:srgbClr val="003D6A"/>
                </a:solidFill>
                <a:effectLst/>
                <a:uLnTx/>
                <a:uFillTx/>
                <a:ea typeface="+mn-ea"/>
                <a:cs typeface="+mn-cs"/>
              </a:rPr>
              <a:t> and </a:t>
            </a:r>
            <a:r>
              <a:rPr kumimoji="0" lang="de-DE" sz="1200" b="0" i="0" u="none" strike="noStrike" kern="1200" cap="none" spc="0" normalizeH="0" baseline="0" noProof="0" dirty="0" err="1">
                <a:ln>
                  <a:noFill/>
                </a:ln>
                <a:solidFill>
                  <a:srgbClr val="003D6A"/>
                </a:solidFill>
                <a:effectLst/>
                <a:uLnTx/>
                <a:uFillTx/>
                <a:ea typeface="+mn-ea"/>
                <a:cs typeface="+mn-cs"/>
              </a:rPr>
              <a:t>cabeling</a:t>
            </a:r>
            <a:endParaRPr kumimoji="0" lang="en-US" sz="1200" b="0" i="0" u="none" strike="noStrike" kern="1200" cap="none" spc="0" normalizeH="0" baseline="0" noProof="0" dirty="0">
              <a:ln>
                <a:noFill/>
              </a:ln>
              <a:solidFill>
                <a:srgbClr val="003D6A"/>
              </a:solidFill>
              <a:effectLst/>
              <a:uLnTx/>
              <a:uFillTx/>
              <a:ea typeface="+mn-ea"/>
              <a:cs typeface="+mn-cs"/>
            </a:endParaRPr>
          </a:p>
        </p:txBody>
      </p:sp>
      <p:graphicFrame>
        <p:nvGraphicFramePr>
          <p:cNvPr id="58" name="Tabelle 10">
            <a:extLst>
              <a:ext uri="{FF2B5EF4-FFF2-40B4-BE49-F238E27FC236}">
                <a16:creationId xmlns:a16="http://schemas.microsoft.com/office/drawing/2014/main" id="{FC8D9F16-01E8-409A-B312-5FBC561319A9}"/>
              </a:ext>
            </a:extLst>
          </p:cNvPr>
          <p:cNvGraphicFramePr>
            <a:graphicFrameLocks noGrp="1"/>
          </p:cNvGraphicFramePr>
          <p:nvPr/>
        </p:nvGraphicFramePr>
        <p:xfrm>
          <a:off x="8425416" y="3352370"/>
          <a:ext cx="3240000" cy="1128959"/>
        </p:xfrm>
        <a:graphic>
          <a:graphicData uri="http://schemas.openxmlformats.org/drawingml/2006/table">
            <a:tbl>
              <a:tblPr firstRow="1" bandRow="1">
                <a:tableStyleId>{5C22544A-7EE6-4342-B048-85BDC9FD1C3A}</a:tableStyleId>
              </a:tblPr>
              <a:tblGrid>
                <a:gridCol w="720000">
                  <a:extLst>
                    <a:ext uri="{9D8B030D-6E8A-4147-A177-3AD203B41FA5}">
                      <a16:colId xmlns:a16="http://schemas.microsoft.com/office/drawing/2014/main" val="2376178094"/>
                    </a:ext>
                  </a:extLst>
                </a:gridCol>
                <a:gridCol w="756000">
                  <a:extLst>
                    <a:ext uri="{9D8B030D-6E8A-4147-A177-3AD203B41FA5}">
                      <a16:colId xmlns:a16="http://schemas.microsoft.com/office/drawing/2014/main" val="2960044581"/>
                    </a:ext>
                  </a:extLst>
                </a:gridCol>
                <a:gridCol w="720000">
                  <a:extLst>
                    <a:ext uri="{9D8B030D-6E8A-4147-A177-3AD203B41FA5}">
                      <a16:colId xmlns:a16="http://schemas.microsoft.com/office/drawing/2014/main" val="4190962965"/>
                    </a:ext>
                  </a:extLst>
                </a:gridCol>
                <a:gridCol w="468000">
                  <a:extLst>
                    <a:ext uri="{9D8B030D-6E8A-4147-A177-3AD203B41FA5}">
                      <a16:colId xmlns:a16="http://schemas.microsoft.com/office/drawing/2014/main" val="3756504347"/>
                    </a:ext>
                  </a:extLst>
                </a:gridCol>
                <a:gridCol w="576000">
                  <a:extLst>
                    <a:ext uri="{9D8B030D-6E8A-4147-A177-3AD203B41FA5}">
                      <a16:colId xmlns:a16="http://schemas.microsoft.com/office/drawing/2014/main" val="1124382707"/>
                    </a:ext>
                  </a:extLst>
                </a:gridCol>
              </a:tblGrid>
              <a:tr h="396662">
                <a:tc>
                  <a:txBody>
                    <a:bodyPr/>
                    <a:lstStyle/>
                    <a:p>
                      <a:r>
                        <a:rPr lang="de-DE" sz="1000" dirty="0"/>
                        <a:t>Type</a:t>
                      </a:r>
                      <a:endParaRPr lang="en-US"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00" dirty="0" err="1"/>
                        <a:t>Stroke</a:t>
                      </a:r>
                      <a:r>
                        <a:rPr lang="de-DE" sz="1000" dirty="0"/>
                        <a:t>/</a:t>
                      </a:r>
                      <a:br>
                        <a:rPr lang="de-DE" sz="1000" dirty="0"/>
                      </a:br>
                      <a:r>
                        <a:rPr lang="de-DE" sz="1000" dirty="0" err="1"/>
                        <a:t>jaw</a:t>
                      </a:r>
                      <a:r>
                        <a:rPr lang="de-DE" sz="1000" dirty="0"/>
                        <a:t> [mm]</a:t>
                      </a:r>
                      <a:endParaRPr lang="en-US"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00" dirty="0"/>
                        <a:t>Force [N]</a:t>
                      </a:r>
                      <a:endParaRPr lang="en-US" sz="1000" dirty="0"/>
                    </a:p>
                    <a:p>
                      <a:endParaRPr lang="en-US"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00" dirty="0" err="1"/>
                        <a:t>Mass</a:t>
                      </a:r>
                      <a:r>
                        <a:rPr lang="de-DE" sz="1000" dirty="0"/>
                        <a:t> [kg]</a:t>
                      </a:r>
                      <a:endParaRPr lang="en-US" sz="1000" dirty="0"/>
                    </a:p>
                  </a:txBody>
                  <a:tcPr/>
                </a:tc>
                <a:tc>
                  <a:txBody>
                    <a:bodyPr/>
                    <a:lstStyle/>
                    <a:p>
                      <a:r>
                        <a:rPr lang="de-DE" sz="1000" dirty="0"/>
                        <a:t>Price</a:t>
                      </a:r>
                      <a:endParaRPr lang="en-US" sz="1000" dirty="0"/>
                    </a:p>
                  </a:txBody>
                  <a:tcPr/>
                </a:tc>
                <a:extLst>
                  <a:ext uri="{0D108BD9-81ED-4DB2-BD59-A6C34878D82A}">
                    <a16:rowId xmlns:a16="http://schemas.microsoft.com/office/drawing/2014/main" val="2714034612"/>
                  </a:ext>
                </a:extLst>
              </a:tr>
              <a:tr h="244099">
                <a:tc>
                  <a:txBody>
                    <a:bodyPr/>
                    <a:lstStyle/>
                    <a:p>
                      <a:r>
                        <a:rPr lang="en-US" sz="1000" dirty="0"/>
                        <a:t>EGK 25 IL</a:t>
                      </a:r>
                    </a:p>
                  </a:txBody>
                  <a:tcPr/>
                </a:tc>
                <a:tc>
                  <a:txBody>
                    <a:bodyPr/>
                    <a:lstStyle/>
                    <a:p>
                      <a:r>
                        <a:rPr lang="de-DE" sz="1000" dirty="0"/>
                        <a:t>26.5</a:t>
                      </a:r>
                      <a:endParaRPr lang="en-US" sz="1000" dirty="0"/>
                    </a:p>
                  </a:txBody>
                  <a:tcPr/>
                </a:tc>
                <a:tc>
                  <a:txBody>
                    <a:bodyPr/>
                    <a:lstStyle/>
                    <a:p>
                      <a:r>
                        <a:rPr lang="de-DE" sz="1000" dirty="0"/>
                        <a:t>20 – 50</a:t>
                      </a:r>
                      <a:endParaRPr lang="en-US" sz="1000" dirty="0"/>
                    </a:p>
                  </a:txBody>
                  <a:tcPr/>
                </a:tc>
                <a:tc>
                  <a:txBody>
                    <a:bodyPr/>
                    <a:lstStyle/>
                    <a:p>
                      <a:r>
                        <a:rPr lang="de-DE" sz="1000" dirty="0"/>
                        <a:t>0.62</a:t>
                      </a:r>
                      <a:endParaRPr lang="en-US" sz="1000" dirty="0"/>
                    </a:p>
                  </a:txBody>
                  <a:tcPr/>
                </a:tc>
                <a:tc>
                  <a:txBody>
                    <a:bodyPr/>
                    <a:lstStyle/>
                    <a:p>
                      <a:r>
                        <a:rPr lang="en-US" sz="1000" dirty="0"/>
                        <a:t>2300 € </a:t>
                      </a:r>
                    </a:p>
                  </a:txBody>
                  <a:tcPr/>
                </a:tc>
                <a:extLst>
                  <a:ext uri="{0D108BD9-81ED-4DB2-BD59-A6C34878D82A}">
                    <a16:rowId xmlns:a16="http://schemas.microsoft.com/office/drawing/2014/main" val="213199853"/>
                  </a:ext>
                </a:extLst>
              </a:tr>
              <a:tr h="24409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dirty="0"/>
                        <a:t>EGK 40 IL</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00" dirty="0"/>
                        <a:t>41.5</a:t>
                      </a:r>
                      <a:endParaRPr lang="en-US"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00" dirty="0"/>
                        <a:t>55 – 150</a:t>
                      </a:r>
                      <a:endParaRPr lang="en-US"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00" dirty="0"/>
                        <a:t>1.02</a:t>
                      </a:r>
                      <a:endParaRPr lang="en-US" sz="1000" dirty="0"/>
                    </a:p>
                  </a:txBody>
                  <a:tcPr/>
                </a:tc>
                <a:tc>
                  <a:txBody>
                    <a:bodyPr/>
                    <a:lstStyle/>
                    <a:p>
                      <a:r>
                        <a:rPr lang="de-DE" sz="1000" dirty="0"/>
                        <a:t>2500 €</a:t>
                      </a:r>
                      <a:endParaRPr lang="en-US" sz="1000" dirty="0"/>
                    </a:p>
                  </a:txBody>
                  <a:tcPr/>
                </a:tc>
                <a:extLst>
                  <a:ext uri="{0D108BD9-81ED-4DB2-BD59-A6C34878D82A}">
                    <a16:rowId xmlns:a16="http://schemas.microsoft.com/office/drawing/2014/main" val="4222434289"/>
                  </a:ext>
                </a:extLst>
              </a:tr>
              <a:tr h="24409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dirty="0"/>
                        <a:t>EGK 50 IL</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00" dirty="0"/>
                        <a:t>51.5</a:t>
                      </a:r>
                      <a:endParaRPr lang="en-US"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00" dirty="0"/>
                        <a:t>150 - 300</a:t>
                      </a:r>
                      <a:endParaRPr lang="en-US"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00" dirty="0"/>
                        <a:t>1.63</a:t>
                      </a:r>
                      <a:endParaRPr lang="en-US" sz="1000" dirty="0"/>
                    </a:p>
                  </a:txBody>
                  <a:tcPr/>
                </a:tc>
                <a:tc>
                  <a:txBody>
                    <a:bodyPr/>
                    <a:lstStyle/>
                    <a:p>
                      <a:r>
                        <a:rPr lang="de-DE" sz="1000" dirty="0"/>
                        <a:t>2800 €</a:t>
                      </a:r>
                      <a:endParaRPr lang="en-US" sz="1000" dirty="0"/>
                    </a:p>
                  </a:txBody>
                  <a:tcPr/>
                </a:tc>
                <a:extLst>
                  <a:ext uri="{0D108BD9-81ED-4DB2-BD59-A6C34878D82A}">
                    <a16:rowId xmlns:a16="http://schemas.microsoft.com/office/drawing/2014/main" val="976818211"/>
                  </a:ext>
                </a:extLst>
              </a:tr>
            </a:tbl>
          </a:graphicData>
        </a:graphic>
      </p:graphicFrame>
      <p:sp>
        <p:nvSpPr>
          <p:cNvPr id="63" name="Textfeld 62">
            <a:extLst>
              <a:ext uri="{FF2B5EF4-FFF2-40B4-BE49-F238E27FC236}">
                <a16:creationId xmlns:a16="http://schemas.microsoft.com/office/drawing/2014/main" id="{A22F988E-9F23-4C9C-9918-1F4F0377F026}"/>
              </a:ext>
            </a:extLst>
          </p:cNvPr>
          <p:cNvSpPr txBox="1"/>
          <p:nvPr/>
        </p:nvSpPr>
        <p:spPr>
          <a:xfrm>
            <a:off x="5613286" y="4931060"/>
            <a:ext cx="5406989" cy="1015663"/>
          </a:xfrm>
          <a:prstGeom prst="rect">
            <a:avLst/>
          </a:prstGeom>
          <a:noFill/>
        </p:spPr>
        <p:txBody>
          <a:bodyPr wrap="square">
            <a:spAutoFit/>
          </a:bodyPr>
          <a:lstStyle/>
          <a:p>
            <a:pPr>
              <a:buClr>
                <a:schemeClr val="bg2"/>
              </a:buClr>
            </a:pPr>
            <a:r>
              <a:rPr lang="en-US" sz="1200" dirty="0">
                <a:solidFill>
                  <a:schemeClr val="accent1"/>
                </a:solidFill>
              </a:rPr>
              <a:t>Changes depending on the version:</a:t>
            </a:r>
          </a:p>
          <a:p>
            <a:pPr>
              <a:buClr>
                <a:schemeClr val="bg2"/>
              </a:buClr>
            </a:pPr>
            <a:endParaRPr lang="en-US" sz="1200" dirty="0">
              <a:solidFill>
                <a:schemeClr val="accent1"/>
              </a:solidFill>
            </a:endParaRPr>
          </a:p>
          <a:p>
            <a:pPr marL="285750" indent="-285750">
              <a:buClr>
                <a:schemeClr val="bg2"/>
              </a:buClr>
              <a:buFont typeface="Fago Pro" panose="02000506040000020004" pitchFamily="2" charset="0"/>
              <a:buChar char="→"/>
            </a:pPr>
            <a:r>
              <a:rPr lang="en-US" sz="1200" dirty="0">
                <a:solidFill>
                  <a:schemeClr val="accent1"/>
                </a:solidFill>
              </a:rPr>
              <a:t>Industrial Ethernet (PN/EI/EC) or Modbus RTU versions: </a:t>
            </a:r>
            <a:r>
              <a:rPr lang="en-US" sz="1200" b="1" dirty="0">
                <a:solidFill>
                  <a:schemeClr val="accent1"/>
                </a:solidFill>
              </a:rPr>
              <a:t>+300 €</a:t>
            </a:r>
          </a:p>
          <a:p>
            <a:pPr marL="285750" indent="-285750">
              <a:buClr>
                <a:schemeClr val="bg2"/>
              </a:buClr>
              <a:buFont typeface="Fago Pro" panose="02000506040000020004" pitchFamily="2" charset="0"/>
              <a:buChar char="→"/>
            </a:pPr>
            <a:r>
              <a:rPr lang="en-US" sz="1200" dirty="0">
                <a:solidFill>
                  <a:schemeClr val="accent1"/>
                </a:solidFill>
              </a:rPr>
              <a:t>Version with dust-tight protection (only EGU): </a:t>
            </a:r>
            <a:r>
              <a:rPr lang="en-US" sz="1200" b="1" dirty="0">
                <a:solidFill>
                  <a:schemeClr val="accent1"/>
                </a:solidFill>
              </a:rPr>
              <a:t>+250 €</a:t>
            </a:r>
          </a:p>
          <a:p>
            <a:pPr marL="285750" indent="-285750">
              <a:buClr>
                <a:schemeClr val="bg2"/>
              </a:buClr>
              <a:buFont typeface="Fago Pro" panose="02000506040000020004" pitchFamily="2" charset="0"/>
              <a:buChar char="→"/>
            </a:pPr>
            <a:r>
              <a:rPr lang="en-US" sz="1200" dirty="0">
                <a:solidFill>
                  <a:schemeClr val="accent1"/>
                </a:solidFill>
              </a:rPr>
              <a:t>Version without gripping force maintenance: </a:t>
            </a:r>
            <a:r>
              <a:rPr lang="en-US" sz="1200" b="1" dirty="0">
                <a:solidFill>
                  <a:schemeClr val="accent1"/>
                </a:solidFill>
              </a:rPr>
              <a:t>-100 €</a:t>
            </a:r>
          </a:p>
        </p:txBody>
      </p:sp>
      <p:sp>
        <p:nvSpPr>
          <p:cNvPr id="65" name="Textfeld 64">
            <a:extLst>
              <a:ext uri="{FF2B5EF4-FFF2-40B4-BE49-F238E27FC236}">
                <a16:creationId xmlns:a16="http://schemas.microsoft.com/office/drawing/2014/main" id="{8B96812D-C8E6-40F1-B31A-69D4DAEA0429}"/>
              </a:ext>
            </a:extLst>
          </p:cNvPr>
          <p:cNvSpPr txBox="1"/>
          <p:nvPr/>
        </p:nvSpPr>
        <p:spPr>
          <a:xfrm>
            <a:off x="526584" y="6333307"/>
            <a:ext cx="9320667" cy="524693"/>
          </a:xfrm>
          <a:prstGeom prst="rect">
            <a:avLst/>
          </a:prstGeom>
          <a:noFill/>
        </p:spPr>
        <p:txBody>
          <a:bodyPr wrap="none" lIns="0" tIns="0" rIns="0" bIns="0" rtlCol="0">
            <a:noAutofit/>
          </a:bodyPr>
          <a:lstStyle/>
          <a:p>
            <a:pPr>
              <a:lnSpc>
                <a:spcPct val="90000"/>
              </a:lnSpc>
              <a:spcBef>
                <a:spcPts val="300"/>
              </a:spcBef>
              <a:buClr>
                <a:srgbClr val="009EE0"/>
              </a:buClr>
            </a:pPr>
            <a:r>
              <a:rPr kumimoji="0" lang="de-DE" sz="1200" b="1" i="0" u="none" strike="noStrike" kern="1200" cap="none" spc="0" normalizeH="0" baseline="0" noProof="0" dirty="0">
                <a:ln>
                  <a:noFill/>
                </a:ln>
                <a:solidFill>
                  <a:srgbClr val="003D6A"/>
                </a:solidFill>
                <a:effectLst/>
                <a:uLnTx/>
                <a:uFillTx/>
                <a:ea typeface="+mn-ea"/>
                <a:cs typeface="+mn-cs"/>
              </a:rPr>
              <a:t>Note: </a:t>
            </a:r>
            <a:r>
              <a:rPr kumimoji="0" lang="de-DE" sz="1200" b="0" i="0" u="none" strike="noStrike" kern="1200" cap="none" spc="0" normalizeH="0" baseline="0" noProof="0" dirty="0">
                <a:ln>
                  <a:noFill/>
                </a:ln>
                <a:solidFill>
                  <a:srgbClr val="003D6A"/>
                </a:solidFill>
                <a:effectLst/>
                <a:uLnTx/>
                <a:uFillTx/>
                <a:ea typeface="+mn-ea"/>
                <a:cs typeface="+mn-cs"/>
              </a:rPr>
              <a:t>Pricing </a:t>
            </a:r>
            <a:r>
              <a:rPr kumimoji="0" lang="de-DE" sz="1200" b="0" i="0" u="none" strike="noStrike" kern="1200" cap="none" spc="0" normalizeH="0" baseline="0" noProof="0" dirty="0" err="1">
                <a:ln>
                  <a:noFill/>
                </a:ln>
                <a:solidFill>
                  <a:srgbClr val="003D6A"/>
                </a:solidFill>
                <a:effectLst/>
                <a:uLnTx/>
                <a:uFillTx/>
                <a:ea typeface="+mn-ea"/>
                <a:cs typeface="+mn-cs"/>
              </a:rPr>
              <a:t>is</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partly</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estimated</a:t>
            </a:r>
            <a:r>
              <a:rPr kumimoji="0" lang="de-DE" sz="1200" b="0" i="0" u="none" strike="noStrike" kern="1200" cap="none" spc="0" normalizeH="0" baseline="0" noProof="0" dirty="0">
                <a:ln>
                  <a:noFill/>
                </a:ln>
                <a:solidFill>
                  <a:srgbClr val="003D6A"/>
                </a:solidFill>
                <a:effectLst/>
                <a:uLnTx/>
                <a:uFillTx/>
                <a:ea typeface="+mn-ea"/>
                <a:cs typeface="+mn-cs"/>
              </a:rPr>
              <a:t> on </a:t>
            </a:r>
            <a:r>
              <a:rPr kumimoji="0" lang="de-DE" sz="1200" b="0" i="0" u="none" strike="noStrike" kern="1200" cap="none" spc="0" normalizeH="0" baseline="0" noProof="0" dirty="0" err="1">
                <a:ln>
                  <a:noFill/>
                </a:ln>
                <a:solidFill>
                  <a:srgbClr val="003D6A"/>
                </a:solidFill>
                <a:effectLst/>
                <a:uLnTx/>
                <a:uFillTx/>
                <a:ea typeface="+mn-ea"/>
                <a:cs typeface="+mn-cs"/>
              </a:rPr>
              <a:t>basis</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of</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exisiting</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prices</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for</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some</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versions</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Including</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latest</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price</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increase</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with</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approx</a:t>
            </a:r>
            <a:r>
              <a:rPr kumimoji="0" lang="de-DE" sz="1200" b="0" i="0" u="none" strike="noStrike" kern="1200" cap="none" spc="0" normalizeH="0" baseline="0" noProof="0" dirty="0">
                <a:ln>
                  <a:noFill/>
                </a:ln>
                <a:solidFill>
                  <a:srgbClr val="003D6A"/>
                </a:solidFill>
                <a:effectLst/>
                <a:uLnTx/>
                <a:uFillTx/>
                <a:ea typeface="+mn-ea"/>
                <a:cs typeface="+mn-cs"/>
              </a:rPr>
              <a:t>. 6%. Status </a:t>
            </a:r>
            <a:r>
              <a:rPr kumimoji="0" lang="de-DE" sz="1200" b="0" i="0" u="none" strike="noStrike" kern="1200" cap="none" spc="0" normalizeH="0" baseline="0" noProof="0" dirty="0" err="1">
                <a:ln>
                  <a:noFill/>
                </a:ln>
                <a:solidFill>
                  <a:srgbClr val="003D6A"/>
                </a:solidFill>
                <a:effectLst/>
                <a:uLnTx/>
                <a:uFillTx/>
                <a:ea typeface="+mn-ea"/>
                <a:cs typeface="+mn-cs"/>
              </a:rPr>
              <a:t>from</a:t>
            </a:r>
            <a:r>
              <a:rPr kumimoji="0" lang="de-DE" sz="1200" b="0" i="0" u="none" strike="noStrike" kern="1200" cap="none" spc="0" normalizeH="0" baseline="0" noProof="0" dirty="0">
                <a:ln>
                  <a:noFill/>
                </a:ln>
                <a:solidFill>
                  <a:srgbClr val="003D6A"/>
                </a:solidFill>
                <a:effectLst/>
                <a:uLnTx/>
                <a:uFillTx/>
                <a:ea typeface="+mn-ea"/>
                <a:cs typeface="+mn-cs"/>
              </a:rPr>
              <a:t> 13.09.2022. </a:t>
            </a:r>
            <a:endParaRPr kumimoji="0" lang="en-US" sz="1200" b="0" i="0" u="none" strike="noStrike" kern="1200" cap="none" spc="0" normalizeH="0" baseline="0" noProof="0" dirty="0">
              <a:ln>
                <a:noFill/>
              </a:ln>
              <a:solidFill>
                <a:srgbClr val="003D6A"/>
              </a:solidFill>
              <a:effectLst/>
              <a:uLnTx/>
              <a:uFillTx/>
              <a:ea typeface="+mn-ea"/>
              <a:cs typeface="+mn-cs"/>
            </a:endParaRPr>
          </a:p>
        </p:txBody>
      </p:sp>
      <p:sp>
        <p:nvSpPr>
          <p:cNvPr id="15" name="Textfeld 14">
            <a:extLst>
              <a:ext uri="{FF2B5EF4-FFF2-40B4-BE49-F238E27FC236}">
                <a16:creationId xmlns:a16="http://schemas.microsoft.com/office/drawing/2014/main" id="{ACA10B34-3FED-48E2-9C86-86E9B1B80290}"/>
              </a:ext>
            </a:extLst>
          </p:cNvPr>
          <p:cNvSpPr txBox="1"/>
          <p:nvPr/>
        </p:nvSpPr>
        <p:spPr>
          <a:xfrm>
            <a:off x="6658836" y="1166709"/>
            <a:ext cx="4656864" cy="313357"/>
          </a:xfrm>
          <a:prstGeom prst="rect">
            <a:avLst/>
          </a:prstGeom>
          <a:solidFill>
            <a:srgbClr val="BCCF00"/>
          </a:solidFill>
        </p:spPr>
        <p:txBody>
          <a:bodyPr wrap="none" lIns="0" tIns="0" rIns="0" bIns="0" rtlCol="0">
            <a:noAutofit/>
          </a:bodyPr>
          <a:lstStyle/>
          <a:p>
            <a:pPr marR="0" algn="l" defTabSz="914400" rtl="0" eaLnBrk="1" fontAlgn="auto" latinLnBrk="0" hangingPunct="1">
              <a:lnSpc>
                <a:spcPct val="90000"/>
              </a:lnSpc>
              <a:spcBef>
                <a:spcPts val="300"/>
              </a:spcBef>
              <a:spcAft>
                <a:spcPts val="0"/>
              </a:spcAft>
              <a:buClr>
                <a:srgbClr val="009EE0"/>
              </a:buClr>
              <a:buSzTx/>
              <a:tabLst/>
            </a:pPr>
            <a:r>
              <a:rPr lang="de-DE" sz="2200" dirty="0" err="1">
                <a:solidFill>
                  <a:schemeClr val="bg1">
                    <a:lumMod val="95000"/>
                  </a:schemeClr>
                </a:solidFill>
              </a:rPr>
              <a:t>Comparison</a:t>
            </a:r>
            <a:r>
              <a:rPr lang="de-DE" sz="2200" dirty="0">
                <a:solidFill>
                  <a:schemeClr val="bg1">
                    <a:lumMod val="95000"/>
                  </a:schemeClr>
                </a:solidFill>
              </a:rPr>
              <a:t> @ 80 mm </a:t>
            </a:r>
            <a:r>
              <a:rPr lang="de-DE" sz="2200" dirty="0" err="1">
                <a:solidFill>
                  <a:schemeClr val="bg1">
                    <a:lumMod val="95000"/>
                  </a:schemeClr>
                </a:solidFill>
              </a:rPr>
              <a:t>finger</a:t>
            </a:r>
            <a:r>
              <a:rPr lang="de-DE" sz="2200" dirty="0">
                <a:solidFill>
                  <a:schemeClr val="bg1">
                    <a:lumMod val="95000"/>
                  </a:schemeClr>
                </a:solidFill>
              </a:rPr>
              <a:t> </a:t>
            </a:r>
            <a:r>
              <a:rPr lang="de-DE" sz="2200" dirty="0" err="1">
                <a:solidFill>
                  <a:schemeClr val="bg1">
                    <a:lumMod val="95000"/>
                  </a:schemeClr>
                </a:solidFill>
              </a:rPr>
              <a:t>length</a:t>
            </a:r>
            <a:endParaRPr kumimoji="0" lang="en-US" sz="2200" b="0" i="0" u="none" strike="noStrike" kern="1200" cap="none" spc="0" normalizeH="0" baseline="0" noProof="0" dirty="0">
              <a:ln>
                <a:noFill/>
              </a:ln>
              <a:solidFill>
                <a:schemeClr val="bg1">
                  <a:lumMod val="95000"/>
                </a:schemeClr>
              </a:solidFill>
              <a:effectLst/>
              <a:uLnTx/>
              <a:uFillTx/>
              <a:ea typeface="+mn-ea"/>
              <a:cs typeface="+mn-cs"/>
            </a:endParaRPr>
          </a:p>
        </p:txBody>
      </p:sp>
    </p:spTree>
    <p:extLst>
      <p:ext uri="{BB962C8B-B14F-4D97-AF65-F5344CB8AC3E}">
        <p14:creationId xmlns:p14="http://schemas.microsoft.com/office/powerpoint/2010/main" val="347576315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3C5DD83-31B7-45A3-8FC8-686D68669429}"/>
              </a:ext>
            </a:extLst>
          </p:cNvPr>
          <p:cNvSpPr>
            <a:spLocks noGrp="1"/>
          </p:cNvSpPr>
          <p:nvPr>
            <p:ph type="title"/>
          </p:nvPr>
        </p:nvSpPr>
        <p:spPr/>
        <p:txBody>
          <a:bodyPr/>
          <a:lstStyle/>
          <a:p>
            <a:r>
              <a:rPr lang="de-DE" dirty="0" err="1"/>
              <a:t>Competitive</a:t>
            </a:r>
            <a:r>
              <a:rPr lang="de-DE" dirty="0"/>
              <a:t> Environment</a:t>
            </a:r>
            <a:endParaRPr lang="en-US" dirty="0"/>
          </a:p>
        </p:txBody>
      </p:sp>
      <p:sp>
        <p:nvSpPr>
          <p:cNvPr id="3" name="Foliennummernplatzhalter 2">
            <a:extLst>
              <a:ext uri="{FF2B5EF4-FFF2-40B4-BE49-F238E27FC236}">
                <a16:creationId xmlns:a16="http://schemas.microsoft.com/office/drawing/2014/main" id="{DD7F679C-F78B-4FBE-94ED-103C14DFBA84}"/>
              </a:ext>
            </a:extLst>
          </p:cNvPr>
          <p:cNvSpPr>
            <a:spLocks noGrp="1"/>
          </p:cNvSpPr>
          <p:nvPr>
            <p:ph type="sldNum" sz="quarter" idx="10"/>
          </p:nvPr>
        </p:nvSpPr>
        <p:spPr/>
        <p:txBody>
          <a:bodyPr/>
          <a:lstStyle/>
          <a:p>
            <a:fld id="{73F7D4EC-FAF2-48D2-B8E5-457915FC50F3}" type="slidenum">
              <a:rPr lang="de-DE" smtClean="0"/>
              <a:pPr/>
              <a:t>55</a:t>
            </a:fld>
            <a:endParaRPr lang="de-DE" dirty="0"/>
          </a:p>
        </p:txBody>
      </p:sp>
      <p:sp>
        <p:nvSpPr>
          <p:cNvPr id="4" name="Textplatzhalter 3">
            <a:extLst>
              <a:ext uri="{FF2B5EF4-FFF2-40B4-BE49-F238E27FC236}">
                <a16:creationId xmlns:a16="http://schemas.microsoft.com/office/drawing/2014/main" id="{10BA97E7-0294-4BE2-994E-91BD417DF5C2}"/>
              </a:ext>
            </a:extLst>
          </p:cNvPr>
          <p:cNvSpPr>
            <a:spLocks noGrp="1"/>
          </p:cNvSpPr>
          <p:nvPr>
            <p:ph type="body" sz="quarter" idx="11"/>
          </p:nvPr>
        </p:nvSpPr>
        <p:spPr/>
        <p:txBody>
          <a:bodyPr/>
          <a:lstStyle/>
          <a:p>
            <a:r>
              <a:rPr lang="de-DE" dirty="0" err="1"/>
              <a:t>Product</a:t>
            </a:r>
            <a:r>
              <a:rPr lang="de-DE" dirty="0"/>
              <a:t> Training EGU &amp; EGK</a:t>
            </a:r>
            <a:endParaRPr lang="en-US" dirty="0"/>
          </a:p>
          <a:p>
            <a:endParaRPr lang="en-US" dirty="0"/>
          </a:p>
          <a:p>
            <a:endParaRPr lang="en-US" dirty="0"/>
          </a:p>
        </p:txBody>
      </p:sp>
      <p:sp>
        <p:nvSpPr>
          <p:cNvPr id="5" name="Textplatzhalter 4">
            <a:extLst>
              <a:ext uri="{FF2B5EF4-FFF2-40B4-BE49-F238E27FC236}">
                <a16:creationId xmlns:a16="http://schemas.microsoft.com/office/drawing/2014/main" id="{0D736E8F-3D4E-46AD-B1BC-392E0493D267}"/>
              </a:ext>
            </a:extLst>
          </p:cNvPr>
          <p:cNvSpPr>
            <a:spLocks noGrp="1"/>
          </p:cNvSpPr>
          <p:nvPr>
            <p:ph type="body" sz="quarter" idx="12"/>
          </p:nvPr>
        </p:nvSpPr>
        <p:spPr>
          <a:xfrm>
            <a:off x="658814" y="1346853"/>
            <a:ext cx="4332348" cy="365125"/>
          </a:xfrm>
        </p:spPr>
        <p:txBody>
          <a:bodyPr/>
          <a:lstStyle/>
          <a:p>
            <a:pPr marL="0" indent="0">
              <a:buNone/>
            </a:pPr>
            <a:r>
              <a:rPr lang="de-DE" b="1" dirty="0"/>
              <a:t>EGU &amp; EGK vs. ZIMMER</a:t>
            </a:r>
            <a:endParaRPr lang="en-US" b="1" dirty="0"/>
          </a:p>
        </p:txBody>
      </p:sp>
      <p:pic>
        <p:nvPicPr>
          <p:cNvPr id="30" name="Picture 4">
            <a:extLst>
              <a:ext uri="{FF2B5EF4-FFF2-40B4-BE49-F238E27FC236}">
                <a16:creationId xmlns:a16="http://schemas.microsoft.com/office/drawing/2014/main" id="{5C35FEC1-685E-48A4-B31D-2A0FFCB642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42098" y="1750788"/>
            <a:ext cx="1040963" cy="668791"/>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2">
            <a:extLst>
              <a:ext uri="{FF2B5EF4-FFF2-40B4-BE49-F238E27FC236}">
                <a16:creationId xmlns:a16="http://schemas.microsoft.com/office/drawing/2014/main" id="{18188D88-BBAC-463C-BBDE-949E35C7E2F5}"/>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336" b="98320" l="1611" r="98792">
                        <a14:foregroundMark x1="8591" y1="10190" x2="75973" y2="26316"/>
                        <a14:foregroundMark x1="67114" y1="25868" x2="49262" y2="31243"/>
                        <a14:foregroundMark x1="49262" y1="31243" x2="19329" y2="50056"/>
                        <a14:foregroundMark x1="19329" y1="50056" x2="12617" y2="84770"/>
                        <a14:foregroundMark x1="12617" y1="84770" x2="13557" y2="92609"/>
                        <a14:foregroundMark x1="13557" y1="92609" x2="20134" y2="95297"/>
                        <a14:foregroundMark x1="74228" y1="96081" x2="82282" y2="91377"/>
                        <a14:foregroundMark x1="71275" y1="94961" x2="71275" y2="94961"/>
                        <a14:foregroundMark x1="21611" y1="99328" x2="12617" y2="95521"/>
                        <a14:foregroundMark x1="12617" y1="95521" x2="12617" y2="95521"/>
                        <a14:foregroundMark x1="9664" y1="32027" x2="13557" y2="24524"/>
                        <a14:foregroundMark x1="13557" y1="24524" x2="25235" y2="14782"/>
                        <a14:foregroundMark x1="88322" y1="6271" x2="4698" y2="7727"/>
                        <a14:foregroundMark x1="4698" y1="7727" x2="1611" y2="16797"/>
                        <a14:foregroundMark x1="1611" y1="16797" x2="2953" y2="42777"/>
                        <a14:foregroundMark x1="12752" y1="5375" x2="30604" y2="5263"/>
                        <a14:foregroundMark x1="75839" y1="3359" x2="71141" y2="3807"/>
                        <a14:foregroundMark x1="81342" y1="3919" x2="86174" y2="39418"/>
                        <a14:foregroundMark x1="96242" y1="21725" x2="90604" y2="26316"/>
                        <a14:foregroundMark x1="97718" y1="23852" x2="97718" y2="23852"/>
                        <a14:foregroundMark x1="98926" y1="23628" x2="96644" y2="24860"/>
                        <a14:foregroundMark x1="76268" y1="1734" x2="65235" y2="1232"/>
                        <a14:foregroundMark x1="80000" y1="1904" x2="76882" y2="1762"/>
                        <a14:foregroundMark x1="65235" y1="1232" x2="65235" y2="1232"/>
                        <a14:foregroundMark x1="34094" y1="58343" x2="30067" y2="58679"/>
                        <a14:foregroundMark x1="24698" y1="59015" x2="21208" y2="59239"/>
                        <a14:foregroundMark x1="70336" y1="59462" x2="61745" y2="59910"/>
                        <a14:foregroundMark x1="61745" y1="59910" x2="59597" y2="58791"/>
                        <a14:foregroundMark x1="73020" y1="59239" x2="70738" y2="59351"/>
                        <a14:foregroundMark x1="9396" y1="94289" x2="13826" y2="98208"/>
                        <a14:foregroundMark x1="8591" y1="93617" x2="10067" y2="94289"/>
                        <a14:foregroundMark x1="75023" y1="514" x2="74094" y2="560"/>
                        <a14:foregroundMark x1="79463" y1="672" x2="79009" y2="638"/>
                        <a14:foregroundMark x1="79597" y1="560" x2="79060" y2="448"/>
                        <a14:foregroundMark x1="79195" y1="336" x2="79195" y2="336"/>
                        <a14:foregroundMark x1="79463" y1="336" x2="78779" y2="336"/>
                        <a14:foregroundMark x1="78792" y1="336" x2="79463" y2="448"/>
                        <a14:foregroundMark x1="79329" y1="560" x2="79329" y2="672"/>
                        <a14:foregroundMark x1="79463" y1="672" x2="78792" y2="448"/>
                        <a14:backgroundMark x1="72617" y1="112" x2="73695" y2="56"/>
                        <a14:backgroundMark x1="77315" y1="0" x2="74631" y2="0"/>
                        <a14:backgroundMark x1="78523" y1="0" x2="77181" y2="0"/>
                        <a14:backgroundMark x1="79463" y1="224" x2="79463" y2="224"/>
                      </a14:backgroundRemoval>
                    </a14:imgEffect>
                  </a14:imgLayer>
                </a14:imgProps>
              </a:ext>
              <a:ext uri="{28A0092B-C50C-407E-A947-70E740481C1C}">
                <a14:useLocalDpi xmlns:a14="http://schemas.microsoft.com/office/drawing/2010/main" val="0"/>
              </a:ext>
            </a:extLst>
          </a:blip>
          <a:srcRect/>
          <a:stretch>
            <a:fillRect/>
          </a:stretch>
        </p:blipFill>
        <p:spPr bwMode="auto">
          <a:xfrm>
            <a:off x="7932643" y="1463952"/>
            <a:ext cx="817769" cy="980234"/>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35" name="Picture 4">
            <a:extLst>
              <a:ext uri="{FF2B5EF4-FFF2-40B4-BE49-F238E27FC236}">
                <a16:creationId xmlns:a16="http://schemas.microsoft.com/office/drawing/2014/main" id="{99FE86E0-2BC3-486F-9230-C9E60241BC24}"/>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2095" b="98762" l="3182" r="99545">
                        <a14:foregroundMark x1="65606" y1="14095" x2="37727" y2="19714"/>
                        <a14:foregroundMark x1="37727" y1="19714" x2="9697" y2="32857"/>
                        <a14:foregroundMark x1="9697" y1="32857" x2="9848" y2="84952"/>
                        <a14:foregroundMark x1="9848" y1="84952" x2="13485" y2="92000"/>
                        <a14:foregroundMark x1="13485" y1="92000" x2="15909" y2="60000"/>
                        <a14:foregroundMark x1="59394" y1="56571" x2="81061" y2="57429"/>
                        <a14:foregroundMark x1="85303" y1="55143" x2="83333" y2="84381"/>
                        <a14:foregroundMark x1="83333" y1="84381" x2="79697" y2="92286"/>
                        <a14:foregroundMark x1="79697" y1="92286" x2="78333" y2="93619"/>
                        <a14:foregroundMark x1="78333" y1="96286" x2="87273" y2="91619"/>
                        <a14:foregroundMark x1="21212" y1="98762" x2="22576" y2="98571"/>
                        <a14:foregroundMark x1="3182" y1="50000" x2="4545" y2="37524"/>
                        <a14:foregroundMark x1="4697" y1="33048" x2="7424" y2="9238"/>
                        <a14:foregroundMark x1="7424" y1="9238" x2="63939" y2="3238"/>
                        <a14:foregroundMark x1="63939" y1="3238" x2="77576" y2="5048"/>
                        <a14:foregroundMark x1="77576" y1="5048" x2="88636" y2="9143"/>
                        <a14:foregroundMark x1="88636" y1="9143" x2="94545" y2="22286"/>
                        <a14:foregroundMark x1="94545" y1="22286" x2="93182" y2="30762"/>
                        <a14:foregroundMark x1="93182" y1="30762" x2="93030" y2="30857"/>
                        <a14:foregroundMark x1="86818" y1="37143" x2="65000" y2="18762"/>
                        <a14:foregroundMark x1="84091" y1="6095" x2="42121" y2="5429"/>
                        <a14:foregroundMark x1="74697" y1="2190" x2="58030" y2="3238"/>
                        <a14:foregroundMark x1="38636" y1="59619" x2="38636" y2="59619"/>
                        <a14:foregroundMark x1="32273" y1="59714" x2="28939" y2="59810"/>
                        <a14:foregroundMark x1="24697" y1="60476" x2="31667" y2="59905"/>
                        <a14:foregroundMark x1="41364" y1="59333" x2="25000" y2="59429"/>
                        <a14:foregroundMark x1="39394" y1="59810" x2="33182" y2="59810"/>
                        <a14:foregroundMark x1="42727" y1="58952" x2="42121" y2="59524"/>
                        <a14:foregroundMark x1="59545" y1="62190" x2="68485" y2="61048"/>
                        <a14:foregroundMark x1="76667" y1="61238" x2="64848" y2="61524"/>
                        <a14:foregroundMark x1="64848" y1="61524" x2="64242" y2="61714"/>
                        <a14:foregroundMark x1="58030" y1="61333" x2="73939" y2="61619"/>
                        <a14:foregroundMark x1="67273" y1="62095" x2="67273" y2="62095"/>
                        <a14:foregroundMark x1="65455" y1="62286" x2="62727" y2="62571"/>
                        <a14:foregroundMark x1="68333" y1="62000" x2="72121" y2="61619"/>
                        <a14:foregroundMark x1="99545" y1="26381" x2="99545" y2="26381"/>
                        <a14:foregroundMark x1="56364" y1="61429" x2="56364" y2="61429"/>
                        <a14:foregroundMark x1="74697" y1="95810" x2="75606" y2="96000"/>
                        <a14:foregroundMark x1="73636" y1="96190" x2="72879" y2="96000"/>
                        <a14:foregroundMark x1="71515" y1="95810" x2="71515" y2="95810"/>
                        <a14:foregroundMark x1="84394" y1="96381" x2="84394" y2="96381"/>
                        <a14:foregroundMark x1="83939" y1="96857" x2="83939" y2="96857"/>
                        <a14:foregroundMark x1="11061" y1="96381" x2="11061" y2="96381"/>
                        <a14:foregroundMark x1="6970" y1="93810" x2="8030" y2="94190"/>
                        <a14:foregroundMark x1="8333" y1="94476" x2="13788" y2="98095"/>
                        <a14:foregroundMark x1="6667" y1="93619" x2="5303" y2="92476"/>
                        <a14:backgroundMark x1="74697" y1="95" x2="74697" y2="95"/>
                        <a14:backgroundMark x1="76061" y1="0" x2="76061" y2="0"/>
                        <a14:backgroundMark x1="77576" y1="0" x2="77576" y2="0"/>
                        <a14:backgroundMark x1="6970" y1="54762" x2="6970" y2="54762"/>
                      </a14:backgroundRemoval>
                    </a14:imgEffect>
                  </a14:imgLayer>
                </a14:imgProps>
              </a:ext>
              <a:ext uri="{28A0092B-C50C-407E-A947-70E740481C1C}">
                <a14:useLocalDpi xmlns:a14="http://schemas.microsoft.com/office/drawing/2010/main" val="0"/>
              </a:ext>
            </a:extLst>
          </a:blip>
          <a:srcRect/>
          <a:stretch>
            <a:fillRect/>
          </a:stretch>
        </p:blipFill>
        <p:spPr bwMode="auto">
          <a:xfrm>
            <a:off x="10011413" y="1458988"/>
            <a:ext cx="616050" cy="980234"/>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44" name="Textplatzhalter 4">
            <a:extLst>
              <a:ext uri="{FF2B5EF4-FFF2-40B4-BE49-F238E27FC236}">
                <a16:creationId xmlns:a16="http://schemas.microsoft.com/office/drawing/2014/main" id="{1D483A52-0052-4B6D-BF21-DAEDD17120EE}"/>
              </a:ext>
            </a:extLst>
          </p:cNvPr>
          <p:cNvSpPr txBox="1">
            <a:spLocks/>
          </p:cNvSpPr>
          <p:nvPr/>
        </p:nvSpPr>
        <p:spPr>
          <a:xfrm>
            <a:off x="3307599" y="2597154"/>
            <a:ext cx="1542582" cy="236446"/>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de-DE" sz="1600" b="1" dirty="0"/>
              <a:t>GEH 6000 Series</a:t>
            </a:r>
          </a:p>
        </p:txBody>
      </p:sp>
      <p:sp>
        <p:nvSpPr>
          <p:cNvPr id="52" name="Textplatzhalter 4">
            <a:extLst>
              <a:ext uri="{FF2B5EF4-FFF2-40B4-BE49-F238E27FC236}">
                <a16:creationId xmlns:a16="http://schemas.microsoft.com/office/drawing/2014/main" id="{C3A442BB-491C-49D7-9608-9BA28E83AB17}"/>
              </a:ext>
            </a:extLst>
          </p:cNvPr>
          <p:cNvSpPr txBox="1">
            <a:spLocks/>
          </p:cNvSpPr>
          <p:nvPr/>
        </p:nvSpPr>
        <p:spPr>
          <a:xfrm>
            <a:off x="7932643" y="2560937"/>
            <a:ext cx="1732099" cy="321870"/>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de-DE" sz="1600" b="1" dirty="0"/>
              <a:t>EGU Series</a:t>
            </a:r>
          </a:p>
        </p:txBody>
      </p:sp>
      <p:pic>
        <p:nvPicPr>
          <p:cNvPr id="6" name="Grafik 5">
            <a:extLst>
              <a:ext uri="{FF2B5EF4-FFF2-40B4-BE49-F238E27FC236}">
                <a16:creationId xmlns:a16="http://schemas.microsoft.com/office/drawing/2014/main" id="{06AB1557-247B-41E9-9C98-A896A7EDAB6B}"/>
              </a:ext>
            </a:extLst>
          </p:cNvPr>
          <p:cNvPicPr>
            <a:picLocks noChangeAspect="1"/>
          </p:cNvPicPr>
          <p:nvPr/>
        </p:nvPicPr>
        <p:blipFill>
          <a:blip r:embed="rId7"/>
          <a:stretch>
            <a:fillRect/>
          </a:stretch>
        </p:blipFill>
        <p:spPr>
          <a:xfrm>
            <a:off x="5636814" y="1442515"/>
            <a:ext cx="881245" cy="1053087"/>
          </a:xfrm>
          <a:prstGeom prst="rect">
            <a:avLst/>
          </a:prstGeom>
        </p:spPr>
      </p:pic>
      <p:sp>
        <p:nvSpPr>
          <p:cNvPr id="59" name="Textplatzhalter 4">
            <a:extLst>
              <a:ext uri="{FF2B5EF4-FFF2-40B4-BE49-F238E27FC236}">
                <a16:creationId xmlns:a16="http://schemas.microsoft.com/office/drawing/2014/main" id="{82F47162-234E-4517-938C-B331B6ED5C75}"/>
              </a:ext>
            </a:extLst>
          </p:cNvPr>
          <p:cNvSpPr txBox="1">
            <a:spLocks/>
          </p:cNvSpPr>
          <p:nvPr/>
        </p:nvSpPr>
        <p:spPr>
          <a:xfrm>
            <a:off x="5729481" y="2588988"/>
            <a:ext cx="1759168" cy="309216"/>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de-DE" sz="1600" b="1" dirty="0"/>
              <a:t>GEH 8000</a:t>
            </a:r>
          </a:p>
        </p:txBody>
      </p:sp>
      <p:sp>
        <p:nvSpPr>
          <p:cNvPr id="60" name="Textplatzhalter 4">
            <a:extLst>
              <a:ext uri="{FF2B5EF4-FFF2-40B4-BE49-F238E27FC236}">
                <a16:creationId xmlns:a16="http://schemas.microsoft.com/office/drawing/2014/main" id="{E89DAD6C-296F-44F5-83CF-8A189C03ED16}"/>
              </a:ext>
            </a:extLst>
          </p:cNvPr>
          <p:cNvSpPr txBox="1">
            <a:spLocks/>
          </p:cNvSpPr>
          <p:nvPr/>
        </p:nvSpPr>
        <p:spPr>
          <a:xfrm>
            <a:off x="9921928" y="2558981"/>
            <a:ext cx="1759246" cy="233364"/>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de-DE" sz="1600" b="1" dirty="0"/>
              <a:t>EGK Series</a:t>
            </a:r>
          </a:p>
        </p:txBody>
      </p:sp>
      <p:sp>
        <p:nvSpPr>
          <p:cNvPr id="61" name="Textplatzhalter 4">
            <a:extLst>
              <a:ext uri="{FF2B5EF4-FFF2-40B4-BE49-F238E27FC236}">
                <a16:creationId xmlns:a16="http://schemas.microsoft.com/office/drawing/2014/main" id="{FEF1A3B7-498E-4846-A587-F73205C859D1}"/>
              </a:ext>
            </a:extLst>
          </p:cNvPr>
          <p:cNvSpPr txBox="1">
            <a:spLocks/>
          </p:cNvSpPr>
          <p:nvPr/>
        </p:nvSpPr>
        <p:spPr>
          <a:xfrm>
            <a:off x="524752" y="5396158"/>
            <a:ext cx="2342286" cy="233364"/>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de-DE" sz="1600" b="1" dirty="0"/>
              <a:t>Connectivity</a:t>
            </a:r>
          </a:p>
        </p:txBody>
      </p:sp>
      <p:sp>
        <p:nvSpPr>
          <p:cNvPr id="62" name="Textplatzhalter 4">
            <a:extLst>
              <a:ext uri="{FF2B5EF4-FFF2-40B4-BE49-F238E27FC236}">
                <a16:creationId xmlns:a16="http://schemas.microsoft.com/office/drawing/2014/main" id="{58B412F8-C19B-47CC-9C06-E11241A67020}"/>
              </a:ext>
            </a:extLst>
          </p:cNvPr>
          <p:cNvSpPr txBox="1">
            <a:spLocks/>
          </p:cNvSpPr>
          <p:nvPr/>
        </p:nvSpPr>
        <p:spPr>
          <a:xfrm>
            <a:off x="513003" y="3649798"/>
            <a:ext cx="2342286" cy="233364"/>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de-DE" sz="1600" b="1" dirty="0"/>
              <a:t>Embedded Systems</a:t>
            </a:r>
          </a:p>
        </p:txBody>
      </p:sp>
      <p:pic>
        <p:nvPicPr>
          <p:cNvPr id="67" name="Grafik 66">
            <a:extLst>
              <a:ext uri="{FF2B5EF4-FFF2-40B4-BE49-F238E27FC236}">
                <a16:creationId xmlns:a16="http://schemas.microsoft.com/office/drawing/2014/main" id="{B8DA3199-5172-4D1E-AB7C-A27C74CB5467}"/>
              </a:ext>
            </a:extLst>
          </p:cNvPr>
          <p:cNvPicPr>
            <a:picLocks noChangeAspect="1"/>
          </p:cNvPicPr>
          <p:nvPr/>
        </p:nvPicPr>
        <p:blipFill>
          <a:blip r:embed="rId8"/>
          <a:stretch>
            <a:fillRect/>
          </a:stretch>
        </p:blipFill>
        <p:spPr>
          <a:xfrm>
            <a:off x="3468413" y="5345925"/>
            <a:ext cx="1139930" cy="243591"/>
          </a:xfrm>
          <a:prstGeom prst="rect">
            <a:avLst/>
          </a:prstGeom>
        </p:spPr>
      </p:pic>
      <p:grpSp>
        <p:nvGrpSpPr>
          <p:cNvPr id="75" name="Gruppieren 74">
            <a:extLst>
              <a:ext uri="{FF2B5EF4-FFF2-40B4-BE49-F238E27FC236}">
                <a16:creationId xmlns:a16="http://schemas.microsoft.com/office/drawing/2014/main" id="{F5ED1EA9-F307-4957-94C6-87D8008068E3}"/>
              </a:ext>
            </a:extLst>
          </p:cNvPr>
          <p:cNvGrpSpPr/>
          <p:nvPr/>
        </p:nvGrpSpPr>
        <p:grpSpPr>
          <a:xfrm>
            <a:off x="9905909" y="5617689"/>
            <a:ext cx="963017" cy="600550"/>
            <a:chOff x="2896532" y="3044986"/>
            <a:chExt cx="963017" cy="600550"/>
          </a:xfrm>
        </p:grpSpPr>
        <p:sp>
          <p:nvSpPr>
            <p:cNvPr id="76" name="Rechteck 75">
              <a:extLst>
                <a:ext uri="{FF2B5EF4-FFF2-40B4-BE49-F238E27FC236}">
                  <a16:creationId xmlns:a16="http://schemas.microsoft.com/office/drawing/2014/main" id="{A4CD1BA9-8373-4DC3-BD37-EC2601C8E8F1}"/>
                </a:ext>
              </a:extLst>
            </p:cNvPr>
            <p:cNvSpPr/>
            <p:nvPr/>
          </p:nvSpPr>
          <p:spPr>
            <a:xfrm>
              <a:off x="2966380" y="3212031"/>
              <a:ext cx="841239" cy="25497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7" name="Grafik 76">
              <a:extLst>
                <a:ext uri="{FF2B5EF4-FFF2-40B4-BE49-F238E27FC236}">
                  <a16:creationId xmlns:a16="http://schemas.microsoft.com/office/drawing/2014/main" id="{3ECB8A3C-900C-416B-B27B-48DA1F5247BE}"/>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9895" b="89895" l="9537" r="89902">
                          <a14:foregroundMark x1="9537" y1="46526" x2="9537" y2="46526"/>
                          <a14:foregroundMark x1="48527" y1="55368" x2="48527" y2="55368"/>
                          <a14:foregroundMark x1="53015" y1="54105" x2="53015" y2="54105"/>
                          <a14:foregroundMark x1="61711" y1="52421" x2="61711" y2="52421"/>
                          <a14:foregroundMark x1="73212" y1="51789" x2="73212" y2="51789"/>
                          <a14:foregroundMark x1="83871" y1="52211" x2="83871" y2="52211"/>
                          <a14:foregroundMark x1="81627" y1="32000" x2="81627" y2="32000"/>
                          <a14:foregroundMark x1="74053" y1="32000" x2="74053" y2="32000"/>
                          <a14:foregroundMark x1="85554" y1="32211" x2="85554" y2="32211"/>
                          <a14:backgroundMark x1="74895" y1="33263" x2="74895" y2="33263"/>
                          <a14:backgroundMark x1="61992" y1="46316" x2="61992" y2="46316"/>
                          <a14:backgroundMark x1="61431" y1="52632" x2="61431" y2="52632"/>
                          <a14:backgroundMark x1="36466" y1="40842" x2="36466" y2="40842"/>
                          <a14:backgroundMark x1="36325" y1="26947" x2="25386" y2="26105"/>
                          <a14:backgroundMark x1="35624" y1="63158" x2="27069" y2="71579"/>
                          <a14:backgroundMark x1="36606" y1="49684" x2="36606" y2="50316"/>
                          <a14:backgroundMark x1="37167" y1="47368" x2="37167" y2="47368"/>
                          <a14:backgroundMark x1="61431" y1="52000" x2="61431" y2="52000"/>
                        </a14:backgroundRemoval>
                      </a14:imgEffect>
                    </a14:imgLayer>
                  </a14:imgProps>
                </a:ext>
              </a:extLst>
            </a:blip>
            <a:stretch>
              <a:fillRect/>
            </a:stretch>
          </p:blipFill>
          <p:spPr>
            <a:xfrm>
              <a:off x="2896532" y="3044986"/>
              <a:ext cx="963017" cy="600550"/>
            </a:xfrm>
            <a:prstGeom prst="rect">
              <a:avLst/>
            </a:prstGeom>
          </p:spPr>
        </p:pic>
      </p:grpSp>
      <p:pic>
        <p:nvPicPr>
          <p:cNvPr id="78" name="Picture 8" descr="EtherCAT | NANOTEC">
            <a:extLst>
              <a:ext uri="{FF2B5EF4-FFF2-40B4-BE49-F238E27FC236}">
                <a16:creationId xmlns:a16="http://schemas.microsoft.com/office/drawing/2014/main" id="{9EC42169-2973-458B-91B4-D5375240CAA4}"/>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9369924" y="5351630"/>
            <a:ext cx="1032913" cy="262923"/>
          </a:xfrm>
          <a:prstGeom prst="rect">
            <a:avLst/>
          </a:prstGeom>
          <a:noFill/>
          <a:extLst>
            <a:ext uri="{909E8E84-426E-40DD-AFC4-6F175D3DCCD1}">
              <a14:hiddenFill xmlns:a14="http://schemas.microsoft.com/office/drawing/2010/main">
                <a:solidFill>
                  <a:srgbClr val="FFFFFF"/>
                </a:solidFill>
              </a14:hiddenFill>
            </a:ext>
          </a:extLst>
        </p:spPr>
      </p:pic>
      <p:grpSp>
        <p:nvGrpSpPr>
          <p:cNvPr id="79" name="Gruppieren 78">
            <a:extLst>
              <a:ext uri="{FF2B5EF4-FFF2-40B4-BE49-F238E27FC236}">
                <a16:creationId xmlns:a16="http://schemas.microsoft.com/office/drawing/2014/main" id="{3C34AD59-7DEA-4C11-82CB-3096C1FFB2EF}"/>
              </a:ext>
            </a:extLst>
          </p:cNvPr>
          <p:cNvGrpSpPr/>
          <p:nvPr/>
        </p:nvGrpSpPr>
        <p:grpSpPr>
          <a:xfrm>
            <a:off x="10533424" y="5112288"/>
            <a:ext cx="1191655" cy="797717"/>
            <a:chOff x="3527222" y="2555537"/>
            <a:chExt cx="1191655" cy="797717"/>
          </a:xfrm>
        </p:grpSpPr>
        <p:sp>
          <p:nvSpPr>
            <p:cNvPr id="80" name="Rechteck 79">
              <a:extLst>
                <a:ext uri="{FF2B5EF4-FFF2-40B4-BE49-F238E27FC236}">
                  <a16:creationId xmlns:a16="http://schemas.microsoft.com/office/drawing/2014/main" id="{263FAC32-AF65-4282-85D9-D63F5C498ECE}"/>
                </a:ext>
              </a:extLst>
            </p:cNvPr>
            <p:cNvSpPr/>
            <p:nvPr/>
          </p:nvSpPr>
          <p:spPr>
            <a:xfrm>
              <a:off x="3527222" y="2796084"/>
              <a:ext cx="1191655" cy="27433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1" name="Picture 6" descr="Leistungsregelung - Ethernet IP - Gefran">
              <a:extLst>
                <a:ext uri="{FF2B5EF4-FFF2-40B4-BE49-F238E27FC236}">
                  <a16:creationId xmlns:a16="http://schemas.microsoft.com/office/drawing/2014/main" id="{E82BC570-6555-4A95-B04A-4A4ECF4E5C97}"/>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3533133" y="2555537"/>
              <a:ext cx="1180514" cy="797717"/>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82" name="Gruppieren 81">
            <a:extLst>
              <a:ext uri="{FF2B5EF4-FFF2-40B4-BE49-F238E27FC236}">
                <a16:creationId xmlns:a16="http://schemas.microsoft.com/office/drawing/2014/main" id="{C60C94CE-3195-464C-A8B9-FB7569195C72}"/>
              </a:ext>
            </a:extLst>
          </p:cNvPr>
          <p:cNvGrpSpPr/>
          <p:nvPr/>
        </p:nvGrpSpPr>
        <p:grpSpPr>
          <a:xfrm>
            <a:off x="8295507" y="5288793"/>
            <a:ext cx="921586" cy="389697"/>
            <a:chOff x="1289305" y="2732042"/>
            <a:chExt cx="921586" cy="389697"/>
          </a:xfrm>
        </p:grpSpPr>
        <p:sp>
          <p:nvSpPr>
            <p:cNvPr id="83" name="Rechteck 82">
              <a:extLst>
                <a:ext uri="{FF2B5EF4-FFF2-40B4-BE49-F238E27FC236}">
                  <a16:creationId xmlns:a16="http://schemas.microsoft.com/office/drawing/2014/main" id="{50370DFB-64F4-4ECD-AEB2-10699E4F2447}"/>
                </a:ext>
              </a:extLst>
            </p:cNvPr>
            <p:cNvSpPr/>
            <p:nvPr/>
          </p:nvSpPr>
          <p:spPr>
            <a:xfrm>
              <a:off x="1289305" y="2732042"/>
              <a:ext cx="921586" cy="3896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4" name="Picture 4" descr="PROFINET">
              <a:extLst>
                <a:ext uri="{FF2B5EF4-FFF2-40B4-BE49-F238E27FC236}">
                  <a16:creationId xmlns:a16="http://schemas.microsoft.com/office/drawing/2014/main" id="{B17F3490-1D90-42CB-9815-029575B12A4A}"/>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308397" y="2750807"/>
              <a:ext cx="873322" cy="345532"/>
            </a:xfrm>
            <a:prstGeom prst="rect">
              <a:avLst/>
            </a:prstGeom>
            <a:noFill/>
            <a:extLst>
              <a:ext uri="{909E8E84-426E-40DD-AFC4-6F175D3DCCD1}">
                <a14:hiddenFill xmlns:a14="http://schemas.microsoft.com/office/drawing/2010/main">
                  <a:solidFill>
                    <a:srgbClr val="FFFFFF"/>
                  </a:solidFill>
                </a14:hiddenFill>
              </a:ext>
            </a:extLst>
          </p:spPr>
        </p:pic>
      </p:grpSp>
      <p:pic>
        <p:nvPicPr>
          <p:cNvPr id="85" name="Grafik 84">
            <a:extLst>
              <a:ext uri="{FF2B5EF4-FFF2-40B4-BE49-F238E27FC236}">
                <a16:creationId xmlns:a16="http://schemas.microsoft.com/office/drawing/2014/main" id="{1570949C-5EF7-424F-A49B-5BC8A2B1F1FC}"/>
              </a:ext>
            </a:extLst>
          </p:cNvPr>
          <p:cNvPicPr>
            <a:picLocks noChangeAspect="1"/>
          </p:cNvPicPr>
          <p:nvPr/>
        </p:nvPicPr>
        <p:blipFill>
          <a:blip r:embed="rId8"/>
          <a:stretch>
            <a:fillRect/>
          </a:stretch>
        </p:blipFill>
        <p:spPr>
          <a:xfrm>
            <a:off x="8674823" y="5765362"/>
            <a:ext cx="1139930" cy="243591"/>
          </a:xfrm>
          <a:prstGeom prst="rect">
            <a:avLst/>
          </a:prstGeom>
        </p:spPr>
      </p:pic>
      <p:pic>
        <p:nvPicPr>
          <p:cNvPr id="86" name="Picture 8" descr="EtherCAT | NANOTEC">
            <a:extLst>
              <a:ext uri="{FF2B5EF4-FFF2-40B4-BE49-F238E27FC236}">
                <a16:creationId xmlns:a16="http://schemas.microsoft.com/office/drawing/2014/main" id="{51ECA8B9-AD41-4D5D-A7DC-EE666E934F38}"/>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905975" y="5265587"/>
            <a:ext cx="623438" cy="158693"/>
          </a:xfrm>
          <a:prstGeom prst="rect">
            <a:avLst/>
          </a:prstGeom>
          <a:noFill/>
          <a:extLst>
            <a:ext uri="{909E8E84-426E-40DD-AFC4-6F175D3DCCD1}">
              <a14:hiddenFill xmlns:a14="http://schemas.microsoft.com/office/drawing/2010/main">
                <a:solidFill>
                  <a:srgbClr val="FFFFFF"/>
                </a:solidFill>
              </a14:hiddenFill>
            </a:ext>
          </a:extLst>
        </p:spPr>
      </p:pic>
      <p:grpSp>
        <p:nvGrpSpPr>
          <p:cNvPr id="87" name="Gruppieren 86">
            <a:extLst>
              <a:ext uri="{FF2B5EF4-FFF2-40B4-BE49-F238E27FC236}">
                <a16:creationId xmlns:a16="http://schemas.microsoft.com/office/drawing/2014/main" id="{03590652-5074-4B98-92C4-CAA6B2253D74}"/>
              </a:ext>
            </a:extLst>
          </p:cNvPr>
          <p:cNvGrpSpPr>
            <a:grpSpLocks noChangeAspect="1"/>
          </p:cNvGrpSpPr>
          <p:nvPr/>
        </p:nvGrpSpPr>
        <p:grpSpPr>
          <a:xfrm>
            <a:off x="6268535" y="5171718"/>
            <a:ext cx="594597" cy="398035"/>
            <a:chOff x="3527222" y="2555537"/>
            <a:chExt cx="1191655" cy="797717"/>
          </a:xfrm>
        </p:grpSpPr>
        <p:sp>
          <p:nvSpPr>
            <p:cNvPr id="88" name="Rechteck 87">
              <a:extLst>
                <a:ext uri="{FF2B5EF4-FFF2-40B4-BE49-F238E27FC236}">
                  <a16:creationId xmlns:a16="http://schemas.microsoft.com/office/drawing/2014/main" id="{A3BCF597-0AE2-4752-BAC1-CD57EB648C09}"/>
                </a:ext>
              </a:extLst>
            </p:cNvPr>
            <p:cNvSpPr/>
            <p:nvPr/>
          </p:nvSpPr>
          <p:spPr>
            <a:xfrm>
              <a:off x="3527222" y="2796084"/>
              <a:ext cx="1191655" cy="27433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9" name="Picture 6" descr="Leistungsregelung - Ethernet IP - Gefran">
              <a:extLst>
                <a:ext uri="{FF2B5EF4-FFF2-40B4-BE49-F238E27FC236}">
                  <a16:creationId xmlns:a16="http://schemas.microsoft.com/office/drawing/2014/main" id="{8F5929E0-893D-4ABC-BD0E-B3B0FA7695DD}"/>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3533133" y="2555537"/>
              <a:ext cx="1180514" cy="797717"/>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90" name="Gruppieren 89">
            <a:extLst>
              <a:ext uri="{FF2B5EF4-FFF2-40B4-BE49-F238E27FC236}">
                <a16:creationId xmlns:a16="http://schemas.microsoft.com/office/drawing/2014/main" id="{519C346B-27A4-4EFD-B134-76499C3D299C}"/>
              </a:ext>
            </a:extLst>
          </p:cNvPr>
          <p:cNvGrpSpPr>
            <a:grpSpLocks/>
          </p:cNvGrpSpPr>
          <p:nvPr/>
        </p:nvGrpSpPr>
        <p:grpSpPr>
          <a:xfrm>
            <a:off x="5883787" y="5244639"/>
            <a:ext cx="375021" cy="215170"/>
            <a:chOff x="1289305" y="2732042"/>
            <a:chExt cx="921586" cy="389697"/>
          </a:xfrm>
        </p:grpSpPr>
        <p:sp>
          <p:nvSpPr>
            <p:cNvPr id="91" name="Rechteck 90">
              <a:extLst>
                <a:ext uri="{FF2B5EF4-FFF2-40B4-BE49-F238E27FC236}">
                  <a16:creationId xmlns:a16="http://schemas.microsoft.com/office/drawing/2014/main" id="{333608CA-1799-4D4C-AA89-176832846028}"/>
                </a:ext>
              </a:extLst>
            </p:cNvPr>
            <p:cNvSpPr/>
            <p:nvPr/>
          </p:nvSpPr>
          <p:spPr>
            <a:xfrm>
              <a:off x="1289305" y="2732042"/>
              <a:ext cx="921586" cy="3896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2" name="Picture 4" descr="PROFINET">
              <a:extLst>
                <a:ext uri="{FF2B5EF4-FFF2-40B4-BE49-F238E27FC236}">
                  <a16:creationId xmlns:a16="http://schemas.microsoft.com/office/drawing/2014/main" id="{66B8677F-0B85-45E0-9905-B8B32BB4468A}"/>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308397" y="2750807"/>
              <a:ext cx="873322" cy="345532"/>
            </a:xfrm>
            <a:prstGeom prst="rect">
              <a:avLst/>
            </a:prstGeom>
            <a:noFill/>
            <a:extLst>
              <a:ext uri="{909E8E84-426E-40DD-AFC4-6F175D3DCCD1}">
                <a14:hiddenFill xmlns:a14="http://schemas.microsoft.com/office/drawing/2010/main">
                  <a:solidFill>
                    <a:srgbClr val="FFFFFF"/>
                  </a:solidFill>
                </a14:hiddenFill>
              </a:ext>
            </a:extLst>
          </p:spPr>
        </p:pic>
      </p:grpSp>
      <p:pic>
        <p:nvPicPr>
          <p:cNvPr id="1026" name="Picture 2" descr="netSWITCH die Ethernet-Verbindung für SERCOS III">
            <a:extLst>
              <a:ext uri="{FF2B5EF4-FFF2-40B4-BE49-F238E27FC236}">
                <a16:creationId xmlns:a16="http://schemas.microsoft.com/office/drawing/2014/main" id="{AC9F25A6-975C-452D-8446-E33FE1C6CC5B}"/>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6677988" y="5498245"/>
            <a:ext cx="619587" cy="177872"/>
          </a:xfrm>
          <a:prstGeom prst="rect">
            <a:avLst/>
          </a:prstGeom>
          <a:noFill/>
          <a:extLst>
            <a:ext uri="{909E8E84-426E-40DD-AFC4-6F175D3DCCD1}">
              <a14:hiddenFill xmlns:a14="http://schemas.microsoft.com/office/drawing/2010/main">
                <a:solidFill>
                  <a:srgbClr val="FFFFFF"/>
                </a:solidFill>
              </a14:hiddenFill>
            </a:ext>
          </a:extLst>
        </p:spPr>
      </p:pic>
      <p:pic>
        <p:nvPicPr>
          <p:cNvPr id="7" name="Grafik 6">
            <a:extLst>
              <a:ext uri="{FF2B5EF4-FFF2-40B4-BE49-F238E27FC236}">
                <a16:creationId xmlns:a16="http://schemas.microsoft.com/office/drawing/2014/main" id="{AFD73A86-31EE-4F62-BA23-FED9AD6BC405}"/>
              </a:ext>
            </a:extLst>
          </p:cNvPr>
          <p:cNvPicPr>
            <a:picLocks noChangeAspect="1"/>
          </p:cNvPicPr>
          <p:nvPr/>
        </p:nvPicPr>
        <p:blipFill>
          <a:blip r:embed="rId15"/>
          <a:stretch>
            <a:fillRect/>
          </a:stretch>
        </p:blipFill>
        <p:spPr>
          <a:xfrm>
            <a:off x="6038269" y="5456145"/>
            <a:ext cx="583647" cy="309217"/>
          </a:xfrm>
          <a:prstGeom prst="rect">
            <a:avLst/>
          </a:prstGeom>
        </p:spPr>
      </p:pic>
      <p:grpSp>
        <p:nvGrpSpPr>
          <p:cNvPr id="94" name="Gruppieren 93">
            <a:extLst>
              <a:ext uri="{FF2B5EF4-FFF2-40B4-BE49-F238E27FC236}">
                <a16:creationId xmlns:a16="http://schemas.microsoft.com/office/drawing/2014/main" id="{62E3C8FF-AD75-45B6-872A-FEB1B78AF785}"/>
              </a:ext>
            </a:extLst>
          </p:cNvPr>
          <p:cNvGrpSpPr/>
          <p:nvPr/>
        </p:nvGrpSpPr>
        <p:grpSpPr>
          <a:xfrm>
            <a:off x="3306645" y="5583601"/>
            <a:ext cx="640978" cy="489909"/>
            <a:chOff x="2896532" y="3044986"/>
            <a:chExt cx="963017" cy="600550"/>
          </a:xfrm>
        </p:grpSpPr>
        <p:sp>
          <p:nvSpPr>
            <p:cNvPr id="95" name="Rechteck 94">
              <a:extLst>
                <a:ext uri="{FF2B5EF4-FFF2-40B4-BE49-F238E27FC236}">
                  <a16:creationId xmlns:a16="http://schemas.microsoft.com/office/drawing/2014/main" id="{03297BBC-8FF1-4D8C-8F02-99C3F8E8A6B8}"/>
                </a:ext>
              </a:extLst>
            </p:cNvPr>
            <p:cNvSpPr/>
            <p:nvPr/>
          </p:nvSpPr>
          <p:spPr>
            <a:xfrm>
              <a:off x="2966380" y="3212031"/>
              <a:ext cx="841239" cy="25497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6" name="Grafik 95">
              <a:extLst>
                <a:ext uri="{FF2B5EF4-FFF2-40B4-BE49-F238E27FC236}">
                  <a16:creationId xmlns:a16="http://schemas.microsoft.com/office/drawing/2014/main" id="{D0C3D9DD-C4CE-47EB-9DEF-1F045B623291}"/>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9895" b="89895" l="9537" r="89902">
                          <a14:foregroundMark x1="9537" y1="46526" x2="9537" y2="46526"/>
                          <a14:foregroundMark x1="48527" y1="55368" x2="48527" y2="55368"/>
                          <a14:foregroundMark x1="53015" y1="54105" x2="53015" y2="54105"/>
                          <a14:foregroundMark x1="61711" y1="52421" x2="61711" y2="52421"/>
                          <a14:foregroundMark x1="73212" y1="51789" x2="73212" y2="51789"/>
                          <a14:foregroundMark x1="83871" y1="52211" x2="83871" y2="52211"/>
                          <a14:foregroundMark x1="81627" y1="32000" x2="81627" y2="32000"/>
                          <a14:foregroundMark x1="74053" y1="32000" x2="74053" y2="32000"/>
                          <a14:foregroundMark x1="85554" y1="32211" x2="85554" y2="32211"/>
                          <a14:backgroundMark x1="74895" y1="33263" x2="74895" y2="33263"/>
                          <a14:backgroundMark x1="61992" y1="46316" x2="61992" y2="46316"/>
                          <a14:backgroundMark x1="61431" y1="52632" x2="61431" y2="52632"/>
                          <a14:backgroundMark x1="36466" y1="40842" x2="36466" y2="40842"/>
                          <a14:backgroundMark x1="36325" y1="26947" x2="25386" y2="26105"/>
                          <a14:backgroundMark x1="35624" y1="63158" x2="27069" y2="71579"/>
                          <a14:backgroundMark x1="36606" y1="49684" x2="36606" y2="50316"/>
                          <a14:backgroundMark x1="37167" y1="47368" x2="37167" y2="47368"/>
                          <a14:backgroundMark x1="61431" y1="52000" x2="61431" y2="52000"/>
                        </a14:backgroundRemoval>
                      </a14:imgEffect>
                    </a14:imgLayer>
                  </a14:imgProps>
                </a:ext>
              </a:extLst>
            </a:blip>
            <a:stretch>
              <a:fillRect/>
            </a:stretch>
          </p:blipFill>
          <p:spPr>
            <a:xfrm>
              <a:off x="2896532" y="3044986"/>
              <a:ext cx="963017" cy="600550"/>
            </a:xfrm>
            <a:prstGeom prst="rect">
              <a:avLst/>
            </a:prstGeom>
          </p:spPr>
        </p:pic>
      </p:grpSp>
      <p:sp>
        <p:nvSpPr>
          <p:cNvPr id="100" name="Textfeld 99">
            <a:extLst>
              <a:ext uri="{FF2B5EF4-FFF2-40B4-BE49-F238E27FC236}">
                <a16:creationId xmlns:a16="http://schemas.microsoft.com/office/drawing/2014/main" id="{D7FB163F-514F-4398-A86D-E641BF16C50B}"/>
              </a:ext>
            </a:extLst>
          </p:cNvPr>
          <p:cNvSpPr txBox="1"/>
          <p:nvPr/>
        </p:nvSpPr>
        <p:spPr>
          <a:xfrm>
            <a:off x="3614584" y="5914797"/>
            <a:ext cx="914400" cy="352673"/>
          </a:xfrm>
          <a:prstGeom prst="rect">
            <a:avLst/>
          </a:prstGeom>
          <a:noFill/>
        </p:spPr>
        <p:txBody>
          <a:bodyPr wrap="none" lIns="0" tIns="0" rIns="0" bIns="0" rtlCol="0">
            <a:noAutofit/>
          </a:bodyPr>
          <a:lstStyle/>
          <a:p>
            <a:pPr marR="0" algn="ctr" defTabSz="914400" rtl="0" eaLnBrk="1" fontAlgn="auto" latinLnBrk="0" hangingPunct="1">
              <a:lnSpc>
                <a:spcPct val="90000"/>
              </a:lnSpc>
              <a:spcBef>
                <a:spcPts val="300"/>
              </a:spcBef>
              <a:spcAft>
                <a:spcPts val="0"/>
              </a:spcAft>
              <a:buClr>
                <a:srgbClr val="009EE0"/>
              </a:buClr>
              <a:buSzTx/>
              <a:tabLst/>
            </a:pPr>
            <a:r>
              <a:rPr kumimoji="0" lang="de-DE" sz="1200" b="0" i="0" u="none" strike="noStrike" kern="1200" cap="none" spc="0" normalizeH="0" baseline="0" noProof="0" dirty="0">
                <a:ln>
                  <a:noFill/>
                </a:ln>
                <a:solidFill>
                  <a:srgbClr val="003D6A"/>
                </a:solidFill>
                <a:effectLst/>
                <a:uLnTx/>
                <a:uFillTx/>
                <a:ea typeface="+mn-ea"/>
                <a:cs typeface="+mn-cs"/>
              </a:rPr>
              <a:t>via MATCH </a:t>
            </a:r>
            <a:r>
              <a:rPr kumimoji="0" lang="de-DE" sz="1200" b="0" i="0" u="none" strike="noStrike" kern="1200" cap="none" spc="0" normalizeH="0" baseline="0" noProof="0" dirty="0" err="1">
                <a:ln>
                  <a:noFill/>
                </a:ln>
                <a:solidFill>
                  <a:srgbClr val="003D6A"/>
                </a:solidFill>
                <a:effectLst/>
                <a:uLnTx/>
                <a:uFillTx/>
                <a:ea typeface="+mn-ea"/>
                <a:cs typeface="+mn-cs"/>
              </a:rPr>
              <a:t>or</a:t>
            </a:r>
            <a:r>
              <a:rPr kumimoji="0" lang="de-DE" sz="1200" b="0" i="0" u="none" strike="noStrike" kern="1200" cap="none" spc="0" normalizeH="0" baseline="0" noProof="0" dirty="0">
                <a:ln>
                  <a:noFill/>
                </a:ln>
                <a:solidFill>
                  <a:srgbClr val="003D6A"/>
                </a:solidFill>
                <a:effectLst/>
                <a:uLnTx/>
                <a:uFillTx/>
                <a:ea typeface="+mn-ea"/>
                <a:cs typeface="+mn-cs"/>
              </a:rPr>
              <a:t> </a:t>
            </a:r>
            <a:br>
              <a:rPr kumimoji="0" lang="de-DE" sz="1200" b="0" i="0" u="none" strike="noStrike" kern="1200" cap="none" spc="0" normalizeH="0" baseline="0" noProof="0" dirty="0">
                <a:ln>
                  <a:noFill/>
                </a:ln>
                <a:solidFill>
                  <a:srgbClr val="003D6A"/>
                </a:solidFill>
                <a:effectLst/>
                <a:uLnTx/>
                <a:uFillTx/>
                <a:ea typeface="+mn-ea"/>
                <a:cs typeface="+mn-cs"/>
              </a:rPr>
            </a:br>
            <a:r>
              <a:rPr kumimoji="0" lang="de-DE" sz="1200" b="0" i="0" u="none" strike="noStrike" kern="1200" cap="none" spc="0" normalizeH="0" baseline="0" noProof="0" dirty="0">
                <a:ln>
                  <a:noFill/>
                </a:ln>
                <a:solidFill>
                  <a:srgbClr val="003D6A"/>
                </a:solidFill>
                <a:effectLst/>
                <a:uLnTx/>
                <a:uFillTx/>
                <a:ea typeface="+mn-ea"/>
                <a:cs typeface="+mn-cs"/>
              </a:rPr>
              <a:t>SCM external </a:t>
            </a:r>
            <a:r>
              <a:rPr kumimoji="0" lang="de-DE" sz="1200" b="0" i="0" u="none" strike="noStrike" kern="1200" cap="none" spc="0" normalizeH="0" baseline="0" noProof="0" dirty="0" err="1">
                <a:ln>
                  <a:noFill/>
                </a:ln>
                <a:solidFill>
                  <a:srgbClr val="003D6A"/>
                </a:solidFill>
                <a:effectLst/>
                <a:uLnTx/>
                <a:uFillTx/>
                <a:ea typeface="+mn-ea"/>
                <a:cs typeface="+mn-cs"/>
              </a:rPr>
              <a:t>gateway</a:t>
            </a:r>
            <a:endParaRPr kumimoji="0" lang="en-US" sz="1200" b="0" i="0" u="none" strike="noStrike" kern="1200" cap="none" spc="0" normalizeH="0" baseline="0" noProof="0" dirty="0">
              <a:ln>
                <a:noFill/>
              </a:ln>
              <a:solidFill>
                <a:srgbClr val="003D6A"/>
              </a:solidFill>
              <a:effectLst/>
              <a:uLnTx/>
              <a:uFillTx/>
              <a:ea typeface="+mn-ea"/>
              <a:cs typeface="+mn-cs"/>
            </a:endParaRPr>
          </a:p>
        </p:txBody>
      </p:sp>
      <p:sp>
        <p:nvSpPr>
          <p:cNvPr id="101" name="Rechteck 100">
            <a:extLst>
              <a:ext uri="{FF2B5EF4-FFF2-40B4-BE49-F238E27FC236}">
                <a16:creationId xmlns:a16="http://schemas.microsoft.com/office/drawing/2014/main" id="{F363E17C-740C-4A8B-9647-BAD644CE14EC}"/>
              </a:ext>
            </a:extLst>
          </p:cNvPr>
          <p:cNvSpPr/>
          <p:nvPr/>
        </p:nvSpPr>
        <p:spPr>
          <a:xfrm>
            <a:off x="3899804" y="5633173"/>
            <a:ext cx="1290792" cy="307777"/>
          </a:xfrm>
          <a:prstGeom prst="rect">
            <a:avLst/>
          </a:prstGeom>
        </p:spPr>
        <p:txBody>
          <a:bodyPr wrap="square">
            <a:spAutoFit/>
          </a:bodyPr>
          <a:lstStyle/>
          <a:p>
            <a:r>
              <a:rPr lang="en-US" sz="1400" b="1" dirty="0"/>
              <a:t>Digital I/O</a:t>
            </a:r>
          </a:p>
        </p:txBody>
      </p:sp>
      <p:sp>
        <p:nvSpPr>
          <p:cNvPr id="102" name="Textplatzhalter 4">
            <a:extLst>
              <a:ext uri="{FF2B5EF4-FFF2-40B4-BE49-F238E27FC236}">
                <a16:creationId xmlns:a16="http://schemas.microsoft.com/office/drawing/2014/main" id="{E7F4248C-A9BF-4D70-B800-EDE9A5FA483A}"/>
              </a:ext>
            </a:extLst>
          </p:cNvPr>
          <p:cNvSpPr txBox="1">
            <a:spLocks/>
          </p:cNvSpPr>
          <p:nvPr/>
        </p:nvSpPr>
        <p:spPr>
          <a:xfrm>
            <a:off x="3061940" y="3217716"/>
            <a:ext cx="2456608" cy="1883927"/>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pPr>
            <a:r>
              <a:rPr lang="de-DE" sz="1200" dirty="0"/>
              <a:t>BLDC Motor</a:t>
            </a:r>
          </a:p>
          <a:p>
            <a:pPr>
              <a:spcBef>
                <a:spcPts val="0"/>
              </a:spcBef>
            </a:pPr>
            <a:r>
              <a:rPr lang="de-DE" sz="1200" dirty="0"/>
              <a:t>Integrated Electronics</a:t>
            </a:r>
          </a:p>
          <a:p>
            <a:pPr>
              <a:spcBef>
                <a:spcPts val="0"/>
              </a:spcBef>
            </a:pPr>
            <a:r>
              <a:rPr lang="de-DE" sz="1200" dirty="0" err="1"/>
              <a:t>Incremental</a:t>
            </a:r>
            <a:r>
              <a:rPr lang="de-DE" sz="1200" dirty="0"/>
              <a:t> Encoder</a:t>
            </a:r>
          </a:p>
          <a:p>
            <a:pPr>
              <a:spcBef>
                <a:spcPts val="0"/>
              </a:spcBef>
            </a:pPr>
            <a:r>
              <a:rPr lang="de-DE" sz="1200" dirty="0"/>
              <a:t>Passive </a:t>
            </a:r>
            <a:r>
              <a:rPr lang="de-DE" sz="1200" dirty="0" err="1"/>
              <a:t>gripping</a:t>
            </a:r>
            <a:r>
              <a:rPr lang="de-DE" sz="1200" dirty="0"/>
              <a:t> </a:t>
            </a:r>
            <a:r>
              <a:rPr lang="de-DE" sz="1200" dirty="0" err="1"/>
              <a:t>force</a:t>
            </a:r>
            <a:r>
              <a:rPr lang="de-DE" sz="1200" dirty="0"/>
              <a:t> </a:t>
            </a:r>
            <a:r>
              <a:rPr lang="de-DE" sz="1200" dirty="0" err="1"/>
              <a:t>maintenance</a:t>
            </a:r>
            <a:r>
              <a:rPr lang="de-DE" sz="1200" dirty="0"/>
              <a:t> </a:t>
            </a:r>
            <a:r>
              <a:rPr lang="de-DE" sz="1200" dirty="0" err="1"/>
              <a:t>self-locking</a:t>
            </a:r>
            <a:r>
              <a:rPr lang="de-DE" sz="1200" dirty="0"/>
              <a:t> </a:t>
            </a:r>
            <a:r>
              <a:rPr lang="de-DE" sz="1200" dirty="0" err="1"/>
              <a:t>drive</a:t>
            </a:r>
            <a:r>
              <a:rPr lang="de-DE" sz="1200" dirty="0"/>
              <a:t> (</a:t>
            </a:r>
            <a:r>
              <a:rPr lang="de-DE" sz="1200" dirty="0" err="1"/>
              <a:t>only</a:t>
            </a:r>
            <a:r>
              <a:rPr lang="de-DE" sz="1200" dirty="0"/>
              <a:t> -03 powerful </a:t>
            </a:r>
            <a:r>
              <a:rPr lang="de-DE" sz="1200" dirty="0" err="1"/>
              <a:t>version</a:t>
            </a:r>
            <a:r>
              <a:rPr lang="de-DE" sz="1200" dirty="0"/>
              <a:t>)</a:t>
            </a:r>
          </a:p>
          <a:p>
            <a:pPr>
              <a:spcBef>
                <a:spcPts val="0"/>
              </a:spcBef>
            </a:pPr>
            <a:r>
              <a:rPr lang="de-DE" sz="1200" dirty="0"/>
              <a:t>IP54</a:t>
            </a:r>
          </a:p>
          <a:p>
            <a:pPr>
              <a:spcBef>
                <a:spcPts val="0"/>
              </a:spcBef>
            </a:pPr>
            <a:r>
              <a:rPr lang="de-DE" sz="1200" dirty="0"/>
              <a:t>STO </a:t>
            </a:r>
            <a:r>
              <a:rPr lang="de-DE" sz="1200" dirty="0" err="1"/>
              <a:t>function</a:t>
            </a:r>
            <a:r>
              <a:rPr lang="de-DE" sz="1200" dirty="0"/>
              <a:t> in a </a:t>
            </a:r>
            <a:r>
              <a:rPr lang="de-DE" sz="1200" dirty="0" err="1"/>
              <a:t>customer</a:t>
            </a:r>
            <a:r>
              <a:rPr lang="de-DE" sz="1200" dirty="0"/>
              <a:t> </a:t>
            </a:r>
            <a:r>
              <a:rPr lang="de-DE" sz="1200" dirty="0" err="1"/>
              <a:t>specific</a:t>
            </a:r>
            <a:r>
              <a:rPr lang="de-DE" sz="1200" dirty="0"/>
              <a:t> </a:t>
            </a:r>
            <a:r>
              <a:rPr lang="de-DE" sz="1200" dirty="0" err="1"/>
              <a:t>version</a:t>
            </a:r>
            <a:endParaRPr lang="de-DE" sz="1200" dirty="0"/>
          </a:p>
          <a:p>
            <a:pPr>
              <a:spcBef>
                <a:spcPts val="0"/>
              </a:spcBef>
            </a:pPr>
            <a:r>
              <a:rPr lang="de-DE" sz="1200" dirty="0"/>
              <a:t>5 Mio. </a:t>
            </a:r>
            <a:r>
              <a:rPr lang="de-DE" sz="1200" dirty="0" err="1"/>
              <a:t>cycles</a:t>
            </a:r>
            <a:r>
              <a:rPr lang="de-DE" sz="1200" dirty="0"/>
              <a:t> </a:t>
            </a:r>
            <a:r>
              <a:rPr lang="de-DE" sz="1200" dirty="0" err="1"/>
              <a:t>warranty</a:t>
            </a:r>
            <a:endParaRPr lang="de-DE" sz="1200" dirty="0"/>
          </a:p>
        </p:txBody>
      </p:sp>
      <p:sp>
        <p:nvSpPr>
          <p:cNvPr id="103" name="Textplatzhalter 4">
            <a:extLst>
              <a:ext uri="{FF2B5EF4-FFF2-40B4-BE49-F238E27FC236}">
                <a16:creationId xmlns:a16="http://schemas.microsoft.com/office/drawing/2014/main" id="{504F4BF3-92D0-410E-A80D-A263CC783EC2}"/>
              </a:ext>
            </a:extLst>
          </p:cNvPr>
          <p:cNvSpPr txBox="1">
            <a:spLocks/>
          </p:cNvSpPr>
          <p:nvPr/>
        </p:nvSpPr>
        <p:spPr>
          <a:xfrm>
            <a:off x="5720003" y="3213233"/>
            <a:ext cx="2255153" cy="1612327"/>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pPr>
            <a:r>
              <a:rPr lang="de-DE" sz="1200" dirty="0"/>
              <a:t>BLDC Motor</a:t>
            </a:r>
          </a:p>
          <a:p>
            <a:pPr>
              <a:spcBef>
                <a:spcPts val="0"/>
              </a:spcBef>
            </a:pPr>
            <a:r>
              <a:rPr lang="de-DE" sz="1200" dirty="0"/>
              <a:t>External Electronics</a:t>
            </a:r>
          </a:p>
          <a:p>
            <a:pPr>
              <a:spcBef>
                <a:spcPts val="0"/>
              </a:spcBef>
            </a:pPr>
            <a:r>
              <a:rPr lang="de-DE" sz="1200" dirty="0"/>
              <a:t>Singleturn Absolut Encoder (Multiturn </a:t>
            </a:r>
            <a:r>
              <a:rPr lang="de-DE" sz="1200" dirty="0" err="1"/>
              <a:t>with</a:t>
            </a:r>
            <a:r>
              <a:rPr lang="de-DE" sz="1200" dirty="0"/>
              <a:t> </a:t>
            </a:r>
            <a:r>
              <a:rPr lang="de-DE" sz="1200" dirty="0" err="1"/>
              <a:t>battery</a:t>
            </a:r>
            <a:r>
              <a:rPr lang="de-DE" sz="1200" dirty="0"/>
              <a:t>)</a:t>
            </a:r>
          </a:p>
          <a:p>
            <a:pPr>
              <a:spcBef>
                <a:spcPts val="0"/>
              </a:spcBef>
            </a:pPr>
            <a:r>
              <a:rPr lang="de-DE" sz="1200" dirty="0"/>
              <a:t>Passive </a:t>
            </a:r>
            <a:r>
              <a:rPr lang="de-DE" sz="1200" dirty="0" err="1"/>
              <a:t>gripping</a:t>
            </a:r>
            <a:r>
              <a:rPr lang="de-DE" sz="1200" dirty="0"/>
              <a:t> </a:t>
            </a:r>
            <a:r>
              <a:rPr lang="de-DE" sz="1200" dirty="0" err="1"/>
              <a:t>force</a:t>
            </a:r>
            <a:r>
              <a:rPr lang="de-DE" sz="1200" dirty="0"/>
              <a:t> </a:t>
            </a:r>
            <a:r>
              <a:rPr lang="de-DE" sz="1200" dirty="0" err="1"/>
              <a:t>maintenance</a:t>
            </a:r>
            <a:r>
              <a:rPr lang="de-DE" sz="1200" dirty="0"/>
              <a:t> </a:t>
            </a:r>
            <a:r>
              <a:rPr lang="de-DE" sz="1200" dirty="0" err="1"/>
              <a:t>self-locking</a:t>
            </a:r>
            <a:r>
              <a:rPr lang="de-DE" sz="1200" dirty="0"/>
              <a:t> </a:t>
            </a:r>
            <a:r>
              <a:rPr lang="de-DE" sz="1200" dirty="0" err="1"/>
              <a:t>drive</a:t>
            </a:r>
            <a:endParaRPr lang="de-DE" sz="1200" dirty="0"/>
          </a:p>
          <a:p>
            <a:pPr>
              <a:spcBef>
                <a:spcPts val="0"/>
              </a:spcBef>
            </a:pPr>
            <a:r>
              <a:rPr lang="de-DE" sz="1200" dirty="0"/>
              <a:t>IP 54</a:t>
            </a:r>
          </a:p>
          <a:p>
            <a:pPr>
              <a:spcBef>
                <a:spcPts val="0"/>
              </a:spcBef>
            </a:pPr>
            <a:r>
              <a:rPr lang="de-DE" sz="1200" dirty="0"/>
              <a:t>10 Mio. </a:t>
            </a:r>
            <a:r>
              <a:rPr lang="de-DE" sz="1200" dirty="0" err="1"/>
              <a:t>cycles</a:t>
            </a:r>
            <a:r>
              <a:rPr lang="de-DE" sz="1200" dirty="0"/>
              <a:t> </a:t>
            </a:r>
            <a:r>
              <a:rPr lang="de-DE" sz="1200" dirty="0" err="1"/>
              <a:t>warranty</a:t>
            </a:r>
            <a:endParaRPr lang="de-DE" sz="1200" dirty="0"/>
          </a:p>
        </p:txBody>
      </p:sp>
      <p:sp>
        <p:nvSpPr>
          <p:cNvPr id="104" name="Textplatzhalter 4">
            <a:extLst>
              <a:ext uri="{FF2B5EF4-FFF2-40B4-BE49-F238E27FC236}">
                <a16:creationId xmlns:a16="http://schemas.microsoft.com/office/drawing/2014/main" id="{B04801CF-2127-49BF-99A9-BAB492A5192D}"/>
              </a:ext>
            </a:extLst>
          </p:cNvPr>
          <p:cNvSpPr txBox="1">
            <a:spLocks/>
          </p:cNvSpPr>
          <p:nvPr/>
        </p:nvSpPr>
        <p:spPr>
          <a:xfrm>
            <a:off x="8255702" y="3235196"/>
            <a:ext cx="3466833" cy="1738116"/>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pPr>
            <a:r>
              <a:rPr lang="de-DE" sz="1200" dirty="0"/>
              <a:t>BLDC Flat-Motor</a:t>
            </a:r>
          </a:p>
          <a:p>
            <a:pPr>
              <a:spcBef>
                <a:spcPts val="0"/>
              </a:spcBef>
            </a:pPr>
            <a:r>
              <a:rPr lang="de-DE" sz="1200" dirty="0"/>
              <a:t>Integrated Electronics</a:t>
            </a:r>
          </a:p>
          <a:p>
            <a:pPr>
              <a:spcBef>
                <a:spcPts val="0"/>
              </a:spcBef>
            </a:pPr>
            <a:r>
              <a:rPr lang="de-DE" sz="1200" dirty="0" err="1"/>
              <a:t>Incremental</a:t>
            </a:r>
            <a:r>
              <a:rPr lang="de-DE" sz="1200" dirty="0"/>
              <a:t> and Absolut Encoder</a:t>
            </a:r>
          </a:p>
          <a:p>
            <a:pPr>
              <a:spcBef>
                <a:spcPts val="0"/>
              </a:spcBef>
            </a:pPr>
            <a:r>
              <a:rPr lang="de-DE" sz="1200" dirty="0" err="1"/>
              <a:t>Active</a:t>
            </a:r>
            <a:r>
              <a:rPr lang="de-DE" sz="1200" dirty="0"/>
              <a:t> </a:t>
            </a:r>
            <a:r>
              <a:rPr lang="de-DE" sz="1200" dirty="0" err="1"/>
              <a:t>gripping</a:t>
            </a:r>
            <a:r>
              <a:rPr lang="de-DE" sz="1200" dirty="0"/>
              <a:t> </a:t>
            </a:r>
            <a:r>
              <a:rPr lang="de-DE" sz="1200" dirty="0" err="1"/>
              <a:t>force</a:t>
            </a:r>
            <a:r>
              <a:rPr lang="de-DE" sz="1200" dirty="0"/>
              <a:t> and </a:t>
            </a:r>
            <a:r>
              <a:rPr lang="de-DE" sz="1200" dirty="0" err="1"/>
              <a:t>position</a:t>
            </a:r>
            <a:r>
              <a:rPr lang="de-DE" sz="1200" dirty="0"/>
              <a:t> </a:t>
            </a:r>
            <a:r>
              <a:rPr lang="de-DE" sz="1200" dirty="0" err="1"/>
              <a:t>maintenance</a:t>
            </a:r>
            <a:r>
              <a:rPr lang="de-DE" sz="1200" dirty="0"/>
              <a:t> </a:t>
            </a:r>
            <a:r>
              <a:rPr lang="de-DE" sz="1200" dirty="0" err="1"/>
              <a:t>by</a:t>
            </a:r>
            <a:r>
              <a:rPr lang="de-DE" sz="1200" dirty="0"/>
              <a:t> </a:t>
            </a:r>
            <a:r>
              <a:rPr lang="de-DE" sz="1200" dirty="0" err="1"/>
              <a:t>electromagnetic</a:t>
            </a:r>
            <a:r>
              <a:rPr lang="de-DE" sz="1200" dirty="0"/>
              <a:t> </a:t>
            </a:r>
            <a:r>
              <a:rPr lang="de-DE" sz="1200" dirty="0" err="1"/>
              <a:t>brake</a:t>
            </a:r>
            <a:endParaRPr lang="de-DE" sz="1200" dirty="0"/>
          </a:p>
          <a:p>
            <a:pPr>
              <a:spcBef>
                <a:spcPts val="0"/>
              </a:spcBef>
            </a:pPr>
            <a:r>
              <a:rPr lang="de-DE" sz="1200" dirty="0"/>
              <a:t>IP 67</a:t>
            </a:r>
          </a:p>
          <a:p>
            <a:pPr>
              <a:spcBef>
                <a:spcPts val="0"/>
              </a:spcBef>
            </a:pPr>
            <a:r>
              <a:rPr lang="de-DE" sz="1200" dirty="0"/>
              <a:t>STO </a:t>
            </a:r>
            <a:r>
              <a:rPr lang="de-DE" sz="1200" dirty="0" err="1"/>
              <a:t>function</a:t>
            </a:r>
            <a:r>
              <a:rPr lang="de-DE" sz="1200" dirty="0"/>
              <a:t> </a:t>
            </a:r>
            <a:r>
              <a:rPr lang="de-DE" sz="1200" dirty="0" err="1"/>
              <a:t>by</a:t>
            </a:r>
            <a:r>
              <a:rPr lang="de-DE" sz="1200" dirty="0"/>
              <a:t> external </a:t>
            </a:r>
            <a:r>
              <a:rPr lang="de-DE" sz="1200" dirty="0" err="1"/>
              <a:t>safety</a:t>
            </a:r>
            <a:r>
              <a:rPr lang="de-DE" sz="1200" dirty="0"/>
              <a:t> </a:t>
            </a:r>
            <a:r>
              <a:rPr lang="de-DE" sz="1200" dirty="0" err="1"/>
              <a:t>relay</a:t>
            </a:r>
            <a:r>
              <a:rPr lang="de-DE" sz="1200" dirty="0"/>
              <a:t> (</a:t>
            </a:r>
            <a:r>
              <a:rPr lang="de-DE" sz="1200" dirty="0" err="1"/>
              <a:t>preparation</a:t>
            </a:r>
            <a:r>
              <a:rPr lang="de-DE" sz="1200" dirty="0"/>
              <a:t>)</a:t>
            </a:r>
          </a:p>
          <a:p>
            <a:pPr>
              <a:spcBef>
                <a:spcPts val="0"/>
              </a:spcBef>
            </a:pPr>
            <a:r>
              <a:rPr lang="de-DE" sz="1200" dirty="0"/>
              <a:t>5 Mio. </a:t>
            </a:r>
            <a:r>
              <a:rPr lang="de-DE" sz="1200" dirty="0" err="1"/>
              <a:t>cycles</a:t>
            </a:r>
            <a:r>
              <a:rPr lang="de-DE" sz="1200" dirty="0"/>
              <a:t> </a:t>
            </a:r>
            <a:r>
              <a:rPr lang="de-DE" sz="1200" dirty="0" err="1"/>
              <a:t>warranty</a:t>
            </a:r>
            <a:r>
              <a:rPr lang="de-DE" sz="1200" dirty="0"/>
              <a:t> (</a:t>
            </a:r>
            <a:r>
              <a:rPr lang="de-DE" sz="1200" dirty="0" err="1"/>
              <a:t>StrongGrip</a:t>
            </a:r>
            <a:r>
              <a:rPr lang="de-DE" sz="1200" dirty="0"/>
              <a:t> </a:t>
            </a:r>
            <a:r>
              <a:rPr lang="de-DE" sz="1200" dirty="0" err="1"/>
              <a:t>only</a:t>
            </a:r>
            <a:r>
              <a:rPr lang="de-DE" sz="1200" dirty="0"/>
              <a:t> 3 Mio.)</a:t>
            </a:r>
          </a:p>
        </p:txBody>
      </p:sp>
      <p:sp>
        <p:nvSpPr>
          <p:cNvPr id="108" name="Textfeld 107">
            <a:extLst>
              <a:ext uri="{FF2B5EF4-FFF2-40B4-BE49-F238E27FC236}">
                <a16:creationId xmlns:a16="http://schemas.microsoft.com/office/drawing/2014/main" id="{6AE4C8F1-A150-4C8B-9E53-017AC6BEBCAC}"/>
              </a:ext>
            </a:extLst>
          </p:cNvPr>
          <p:cNvSpPr txBox="1"/>
          <p:nvPr/>
        </p:nvSpPr>
        <p:spPr>
          <a:xfrm>
            <a:off x="5525019" y="5863439"/>
            <a:ext cx="2456608" cy="524693"/>
          </a:xfrm>
          <a:prstGeom prst="rect">
            <a:avLst/>
          </a:prstGeom>
          <a:noFill/>
        </p:spPr>
        <p:txBody>
          <a:bodyPr wrap="none" lIns="0" tIns="0" rIns="0" bIns="0" rtlCol="0">
            <a:noAutofit/>
          </a:bodyPr>
          <a:lstStyle/>
          <a:p>
            <a:pPr algn="ctr">
              <a:lnSpc>
                <a:spcPct val="90000"/>
              </a:lnSpc>
              <a:spcBef>
                <a:spcPts val="300"/>
              </a:spcBef>
              <a:buClr>
                <a:srgbClr val="009EE0"/>
              </a:buClr>
            </a:pPr>
            <a:r>
              <a:rPr kumimoji="0" lang="de-DE" sz="1200" b="0" i="0" u="none" strike="noStrike" kern="1200" cap="none" spc="0" normalizeH="0" baseline="0" noProof="0" dirty="0">
                <a:ln>
                  <a:noFill/>
                </a:ln>
                <a:solidFill>
                  <a:srgbClr val="003D6A"/>
                </a:solidFill>
                <a:effectLst/>
                <a:uLnTx/>
                <a:uFillTx/>
                <a:ea typeface="+mn-ea"/>
                <a:cs typeface="+mn-cs"/>
              </a:rPr>
              <a:t>(via external BOSCH </a:t>
            </a:r>
            <a:r>
              <a:rPr kumimoji="0" lang="de-DE" sz="1200" b="0" i="0" u="none" strike="noStrike" kern="1200" cap="none" spc="0" normalizeH="0" baseline="0" noProof="0" dirty="0" err="1">
                <a:ln>
                  <a:noFill/>
                </a:ln>
                <a:solidFill>
                  <a:srgbClr val="003D6A"/>
                </a:solidFill>
                <a:effectLst/>
                <a:uLnTx/>
                <a:uFillTx/>
                <a:ea typeface="+mn-ea"/>
                <a:cs typeface="+mn-cs"/>
              </a:rPr>
              <a:t>controller</a:t>
            </a:r>
            <a:r>
              <a:rPr kumimoji="0" lang="de-DE" sz="1200" b="0" i="0" u="none" strike="noStrike" kern="1200" cap="none" spc="0" normalizeH="0" baseline="0" noProof="0" dirty="0">
                <a:ln>
                  <a:noFill/>
                </a:ln>
                <a:solidFill>
                  <a:srgbClr val="003D6A"/>
                </a:solidFill>
                <a:effectLst/>
                <a:uLnTx/>
                <a:uFillTx/>
                <a:ea typeface="+mn-ea"/>
                <a:cs typeface="+mn-cs"/>
              </a:rPr>
              <a:t>)</a:t>
            </a:r>
            <a:br>
              <a:rPr lang="en-US" sz="1200" dirty="0">
                <a:solidFill>
                  <a:srgbClr val="003D6A"/>
                </a:solidFill>
              </a:rPr>
            </a:br>
            <a:r>
              <a:rPr kumimoji="0" lang="de-DE" sz="1200" b="0" i="0" u="none" strike="noStrike" kern="1200" cap="none" spc="0" normalizeH="0" baseline="0" noProof="0" dirty="0" err="1">
                <a:ln>
                  <a:noFill/>
                </a:ln>
                <a:solidFill>
                  <a:srgbClr val="003D6A"/>
                </a:solidFill>
                <a:effectLst/>
                <a:uLnTx/>
                <a:uFillTx/>
                <a:ea typeface="+mn-ea"/>
                <a:cs typeface="+mn-cs"/>
              </a:rPr>
              <a:t>No</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further</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consideration</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of</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services</a:t>
            </a:r>
            <a:br>
              <a:rPr kumimoji="0" lang="de-DE" sz="1200" b="0" i="0" u="none" strike="noStrike" kern="1200" cap="none" spc="0" normalizeH="0" baseline="0" noProof="0" dirty="0">
                <a:ln>
                  <a:noFill/>
                </a:ln>
                <a:solidFill>
                  <a:srgbClr val="003D6A"/>
                </a:solidFill>
                <a:effectLst/>
                <a:uLnTx/>
                <a:uFillTx/>
                <a:ea typeface="+mn-ea"/>
                <a:cs typeface="+mn-cs"/>
              </a:rPr>
            </a:br>
            <a:r>
              <a:rPr kumimoji="0" lang="de-DE" sz="1200" b="0" i="0" u="none" strike="noStrike" kern="1200" cap="none" spc="0" normalizeH="0" baseline="0" noProof="0" dirty="0" err="1">
                <a:ln>
                  <a:noFill/>
                </a:ln>
                <a:solidFill>
                  <a:srgbClr val="003D6A"/>
                </a:solidFill>
                <a:effectLst/>
                <a:uLnTx/>
                <a:uFillTx/>
                <a:ea typeface="+mn-ea"/>
                <a:cs typeface="+mn-cs"/>
              </a:rPr>
              <a:t>Product</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can</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be</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controlled</a:t>
            </a:r>
            <a:r>
              <a:rPr kumimoji="0" lang="de-DE" sz="1200" b="0" i="0" u="none" strike="noStrike" kern="1200" cap="none" spc="0" normalizeH="0" baseline="0" noProof="0" dirty="0">
                <a:ln>
                  <a:noFill/>
                </a:ln>
                <a:solidFill>
                  <a:srgbClr val="003D6A"/>
                </a:solidFill>
                <a:effectLst/>
                <a:uLnTx/>
                <a:uFillTx/>
                <a:ea typeface="+mn-ea"/>
                <a:cs typeface="+mn-cs"/>
              </a:rPr>
              <a:t> like a </a:t>
            </a:r>
            <a:r>
              <a:rPr kumimoji="0" lang="de-DE" sz="1200" b="0" i="0" u="none" strike="noStrike" kern="1200" cap="none" spc="0" normalizeH="0" baseline="0" noProof="0" dirty="0" err="1">
                <a:ln>
                  <a:noFill/>
                </a:ln>
                <a:solidFill>
                  <a:srgbClr val="003D6A"/>
                </a:solidFill>
                <a:effectLst/>
                <a:uLnTx/>
                <a:uFillTx/>
                <a:ea typeface="+mn-ea"/>
                <a:cs typeface="+mn-cs"/>
              </a:rPr>
              <a:t>servodrive</a:t>
            </a:r>
            <a:br>
              <a:rPr kumimoji="0" lang="de-DE" sz="1200" b="0" i="0" u="none" strike="noStrike" kern="1200" cap="none" spc="0" normalizeH="0" baseline="0" noProof="0" dirty="0">
                <a:ln>
                  <a:noFill/>
                </a:ln>
                <a:solidFill>
                  <a:srgbClr val="003D6A"/>
                </a:solidFill>
                <a:effectLst/>
                <a:uLnTx/>
                <a:uFillTx/>
                <a:ea typeface="+mn-ea"/>
                <a:cs typeface="+mn-cs"/>
              </a:rPr>
            </a:br>
            <a:r>
              <a:rPr kumimoji="0" lang="de-DE" sz="1200" b="0" i="0" u="none" strike="noStrike" kern="1200" cap="none" spc="0" normalizeH="0" baseline="0" noProof="0" dirty="0" err="1">
                <a:ln>
                  <a:noFill/>
                </a:ln>
                <a:solidFill>
                  <a:srgbClr val="003D6A"/>
                </a:solidFill>
                <a:effectLst/>
                <a:uLnTx/>
                <a:uFillTx/>
                <a:ea typeface="+mn-ea"/>
                <a:cs typeface="+mn-cs"/>
              </a:rPr>
              <a:t>which</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offers</a:t>
            </a:r>
            <a:r>
              <a:rPr kumimoji="0" lang="de-DE" sz="1200" b="0" i="0" u="none" strike="noStrike" kern="1200" cap="none" spc="0" normalizeH="0" baseline="0" noProof="0" dirty="0">
                <a:ln>
                  <a:noFill/>
                </a:ln>
                <a:solidFill>
                  <a:srgbClr val="003D6A"/>
                </a:solidFill>
                <a:effectLst/>
                <a:uLnTx/>
                <a:uFillTx/>
                <a:ea typeface="+mn-ea"/>
                <a:cs typeface="+mn-cs"/>
              </a:rPr>
              <a:t> a </a:t>
            </a:r>
            <a:r>
              <a:rPr kumimoji="0" lang="de-DE" sz="1200" b="0" i="0" u="none" strike="noStrike" kern="1200" cap="none" spc="0" normalizeH="0" baseline="0" noProof="0" dirty="0" err="1">
                <a:ln>
                  <a:noFill/>
                </a:ln>
                <a:solidFill>
                  <a:srgbClr val="003D6A"/>
                </a:solidFill>
                <a:effectLst/>
                <a:uLnTx/>
                <a:uFillTx/>
                <a:ea typeface="+mn-ea"/>
                <a:cs typeface="+mn-cs"/>
              </a:rPr>
              <a:t>lot</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of</a:t>
            </a:r>
            <a:r>
              <a:rPr kumimoji="0" lang="de-DE" sz="1200" b="0" i="0" u="none" strike="noStrike" kern="1200" cap="none" spc="0" normalizeH="0" baseline="0" noProof="0" dirty="0">
                <a:ln>
                  <a:noFill/>
                </a:ln>
                <a:solidFill>
                  <a:srgbClr val="003D6A"/>
                </a:solidFill>
                <a:effectLst/>
                <a:uLnTx/>
                <a:uFillTx/>
                <a:ea typeface="+mn-ea"/>
                <a:cs typeface="+mn-cs"/>
              </a:rPr>
              <a:t> </a:t>
            </a:r>
            <a:br>
              <a:rPr kumimoji="0" lang="de-DE" sz="1200" b="0" i="0" u="none" strike="noStrike" kern="1200" cap="none" spc="0" normalizeH="0" baseline="0" noProof="0" dirty="0">
                <a:ln>
                  <a:noFill/>
                </a:ln>
                <a:solidFill>
                  <a:srgbClr val="003D6A"/>
                </a:solidFill>
                <a:effectLst/>
                <a:uLnTx/>
                <a:uFillTx/>
                <a:ea typeface="+mn-ea"/>
                <a:cs typeface="+mn-cs"/>
              </a:rPr>
            </a:br>
            <a:r>
              <a:rPr kumimoji="0" lang="de-DE" sz="1200" b="0" i="0" u="none" strike="noStrike" kern="1200" cap="none" spc="0" normalizeH="0" baseline="0" noProof="0" dirty="0" err="1">
                <a:ln>
                  <a:noFill/>
                </a:ln>
                <a:solidFill>
                  <a:srgbClr val="003D6A"/>
                </a:solidFill>
                <a:effectLst/>
                <a:uLnTx/>
                <a:uFillTx/>
                <a:ea typeface="+mn-ea"/>
                <a:cs typeface="+mn-cs"/>
              </a:rPr>
              <a:t>possibilities</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with</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highest</a:t>
            </a:r>
            <a:r>
              <a:rPr kumimoji="0" lang="de-DE" sz="1200" b="0" i="0" u="none" strike="noStrike" kern="1200" cap="none" spc="0" normalizeH="0" baseline="0" noProof="0" dirty="0">
                <a:ln>
                  <a:noFill/>
                </a:ln>
                <a:solidFill>
                  <a:srgbClr val="003D6A"/>
                </a:solidFill>
                <a:effectLst/>
                <a:uLnTx/>
                <a:uFillTx/>
                <a:ea typeface="+mn-ea"/>
                <a:cs typeface="+mn-cs"/>
              </a:rPr>
              <a:t> </a:t>
            </a:r>
            <a:r>
              <a:rPr kumimoji="0" lang="de-DE" sz="1200" b="0" i="0" u="none" strike="noStrike" kern="1200" cap="none" spc="0" normalizeH="0" baseline="0" noProof="0" dirty="0" err="1">
                <a:ln>
                  <a:noFill/>
                </a:ln>
                <a:solidFill>
                  <a:srgbClr val="003D6A"/>
                </a:solidFill>
                <a:effectLst/>
                <a:uLnTx/>
                <a:uFillTx/>
                <a:ea typeface="+mn-ea"/>
                <a:cs typeface="+mn-cs"/>
              </a:rPr>
              <a:t>complexity</a:t>
            </a:r>
            <a:endParaRPr kumimoji="0" lang="en-US" sz="1200" b="0" i="0" u="none" strike="noStrike" kern="1200" cap="none" spc="0" normalizeH="0" baseline="0" noProof="0" dirty="0">
              <a:ln>
                <a:noFill/>
              </a:ln>
              <a:solidFill>
                <a:srgbClr val="003D6A"/>
              </a:solidFill>
              <a:effectLst/>
              <a:uLnTx/>
              <a:uFillTx/>
              <a:ea typeface="+mn-ea"/>
              <a:cs typeface="+mn-cs"/>
            </a:endParaRPr>
          </a:p>
        </p:txBody>
      </p:sp>
      <p:sp>
        <p:nvSpPr>
          <p:cNvPr id="8" name="Eckige Klammer links 7">
            <a:extLst>
              <a:ext uri="{FF2B5EF4-FFF2-40B4-BE49-F238E27FC236}">
                <a16:creationId xmlns:a16="http://schemas.microsoft.com/office/drawing/2014/main" id="{43F5F942-BC53-4C6F-A782-A0D26E2AC5D1}"/>
              </a:ext>
            </a:extLst>
          </p:cNvPr>
          <p:cNvSpPr/>
          <p:nvPr/>
        </p:nvSpPr>
        <p:spPr>
          <a:xfrm>
            <a:off x="3243902" y="5632495"/>
            <a:ext cx="85775" cy="682188"/>
          </a:xfrm>
          <a:prstGeom prst="leftBracket">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64" name="Eckige Klammer links 63">
            <a:extLst>
              <a:ext uri="{FF2B5EF4-FFF2-40B4-BE49-F238E27FC236}">
                <a16:creationId xmlns:a16="http://schemas.microsoft.com/office/drawing/2014/main" id="{49672720-376B-4B16-8968-C5A873117D9C}"/>
              </a:ext>
            </a:extLst>
          </p:cNvPr>
          <p:cNvSpPr/>
          <p:nvPr/>
        </p:nvSpPr>
        <p:spPr>
          <a:xfrm flipH="1">
            <a:off x="4833353" y="5612306"/>
            <a:ext cx="109233" cy="682188"/>
          </a:xfrm>
          <a:prstGeom prst="leftBracket">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418488034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3C5DD83-31B7-45A3-8FC8-686D68669429}"/>
              </a:ext>
            </a:extLst>
          </p:cNvPr>
          <p:cNvSpPr>
            <a:spLocks noGrp="1"/>
          </p:cNvSpPr>
          <p:nvPr>
            <p:ph type="title"/>
          </p:nvPr>
        </p:nvSpPr>
        <p:spPr/>
        <p:txBody>
          <a:bodyPr/>
          <a:lstStyle/>
          <a:p>
            <a:r>
              <a:rPr lang="de-DE" dirty="0" err="1"/>
              <a:t>Competitive</a:t>
            </a:r>
            <a:r>
              <a:rPr lang="de-DE" dirty="0"/>
              <a:t> Environment</a:t>
            </a:r>
            <a:endParaRPr lang="en-US" dirty="0"/>
          </a:p>
        </p:txBody>
      </p:sp>
      <p:sp>
        <p:nvSpPr>
          <p:cNvPr id="3" name="Foliennummernplatzhalter 2">
            <a:extLst>
              <a:ext uri="{FF2B5EF4-FFF2-40B4-BE49-F238E27FC236}">
                <a16:creationId xmlns:a16="http://schemas.microsoft.com/office/drawing/2014/main" id="{DD7F679C-F78B-4FBE-94ED-103C14DFBA84}"/>
              </a:ext>
            </a:extLst>
          </p:cNvPr>
          <p:cNvSpPr>
            <a:spLocks noGrp="1"/>
          </p:cNvSpPr>
          <p:nvPr>
            <p:ph type="sldNum" sz="quarter" idx="10"/>
          </p:nvPr>
        </p:nvSpPr>
        <p:spPr/>
        <p:txBody>
          <a:bodyPr/>
          <a:lstStyle/>
          <a:p>
            <a:fld id="{73F7D4EC-FAF2-48D2-B8E5-457915FC50F3}" type="slidenum">
              <a:rPr lang="de-DE" smtClean="0"/>
              <a:pPr/>
              <a:t>56</a:t>
            </a:fld>
            <a:endParaRPr lang="de-DE" dirty="0"/>
          </a:p>
        </p:txBody>
      </p:sp>
      <p:sp>
        <p:nvSpPr>
          <p:cNvPr id="4" name="Textplatzhalter 3">
            <a:extLst>
              <a:ext uri="{FF2B5EF4-FFF2-40B4-BE49-F238E27FC236}">
                <a16:creationId xmlns:a16="http://schemas.microsoft.com/office/drawing/2014/main" id="{10BA97E7-0294-4BE2-994E-91BD417DF5C2}"/>
              </a:ext>
            </a:extLst>
          </p:cNvPr>
          <p:cNvSpPr>
            <a:spLocks noGrp="1"/>
          </p:cNvSpPr>
          <p:nvPr>
            <p:ph type="body" sz="quarter" idx="11"/>
          </p:nvPr>
        </p:nvSpPr>
        <p:spPr/>
        <p:txBody>
          <a:bodyPr/>
          <a:lstStyle/>
          <a:p>
            <a:r>
              <a:rPr lang="de-DE" dirty="0" err="1"/>
              <a:t>Product</a:t>
            </a:r>
            <a:r>
              <a:rPr lang="de-DE" dirty="0"/>
              <a:t> Training EGU &amp; EGK</a:t>
            </a:r>
            <a:endParaRPr lang="en-US" dirty="0"/>
          </a:p>
          <a:p>
            <a:endParaRPr lang="en-US" dirty="0"/>
          </a:p>
          <a:p>
            <a:endParaRPr lang="en-US" dirty="0"/>
          </a:p>
        </p:txBody>
      </p:sp>
      <p:sp>
        <p:nvSpPr>
          <p:cNvPr id="5" name="Textplatzhalter 4">
            <a:extLst>
              <a:ext uri="{FF2B5EF4-FFF2-40B4-BE49-F238E27FC236}">
                <a16:creationId xmlns:a16="http://schemas.microsoft.com/office/drawing/2014/main" id="{0D736E8F-3D4E-46AD-B1BC-392E0493D267}"/>
              </a:ext>
            </a:extLst>
          </p:cNvPr>
          <p:cNvSpPr>
            <a:spLocks noGrp="1"/>
          </p:cNvSpPr>
          <p:nvPr>
            <p:ph type="body" sz="quarter" idx="12"/>
          </p:nvPr>
        </p:nvSpPr>
        <p:spPr>
          <a:xfrm>
            <a:off x="658814" y="1346853"/>
            <a:ext cx="4332348" cy="365125"/>
          </a:xfrm>
        </p:spPr>
        <p:txBody>
          <a:bodyPr/>
          <a:lstStyle/>
          <a:p>
            <a:pPr marL="0" indent="0">
              <a:buNone/>
            </a:pPr>
            <a:r>
              <a:rPr lang="de-DE" b="1" dirty="0"/>
              <a:t>EGU &amp; EGK vs. ZIMMER</a:t>
            </a:r>
            <a:endParaRPr lang="en-US" b="1" dirty="0"/>
          </a:p>
        </p:txBody>
      </p:sp>
      <p:pic>
        <p:nvPicPr>
          <p:cNvPr id="30" name="Picture 4">
            <a:extLst>
              <a:ext uri="{FF2B5EF4-FFF2-40B4-BE49-F238E27FC236}">
                <a16:creationId xmlns:a16="http://schemas.microsoft.com/office/drawing/2014/main" id="{5C35FEC1-685E-48A4-B31D-2A0FFCB642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37026" y="1758240"/>
            <a:ext cx="1040963" cy="668791"/>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2">
            <a:extLst>
              <a:ext uri="{FF2B5EF4-FFF2-40B4-BE49-F238E27FC236}">
                <a16:creationId xmlns:a16="http://schemas.microsoft.com/office/drawing/2014/main" id="{18188D88-BBAC-463C-BBDE-949E35C7E2F5}"/>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336" b="98320" l="1611" r="98792">
                        <a14:foregroundMark x1="8591" y1="10190" x2="75973" y2="26316"/>
                        <a14:foregroundMark x1="67114" y1="25868" x2="49262" y2="31243"/>
                        <a14:foregroundMark x1="49262" y1="31243" x2="19329" y2="50056"/>
                        <a14:foregroundMark x1="19329" y1="50056" x2="12617" y2="84770"/>
                        <a14:foregroundMark x1="12617" y1="84770" x2="13557" y2="92609"/>
                        <a14:foregroundMark x1="13557" y1="92609" x2="20134" y2="95297"/>
                        <a14:foregroundMark x1="74228" y1="96081" x2="82282" y2="91377"/>
                        <a14:foregroundMark x1="71275" y1="94961" x2="71275" y2="94961"/>
                        <a14:foregroundMark x1="21611" y1="99328" x2="12617" y2="95521"/>
                        <a14:foregroundMark x1="12617" y1="95521" x2="12617" y2="95521"/>
                        <a14:foregroundMark x1="9664" y1="32027" x2="13557" y2="24524"/>
                        <a14:foregroundMark x1="13557" y1="24524" x2="25235" y2="14782"/>
                        <a14:foregroundMark x1="88322" y1="6271" x2="4698" y2="7727"/>
                        <a14:foregroundMark x1="4698" y1="7727" x2="1611" y2="16797"/>
                        <a14:foregroundMark x1="1611" y1="16797" x2="2953" y2="42777"/>
                        <a14:foregroundMark x1="12752" y1="5375" x2="30604" y2="5263"/>
                        <a14:foregroundMark x1="75839" y1="3359" x2="71141" y2="3807"/>
                        <a14:foregroundMark x1="81342" y1="3919" x2="86174" y2="39418"/>
                        <a14:foregroundMark x1="96242" y1="21725" x2="90604" y2="26316"/>
                        <a14:foregroundMark x1="97718" y1="23852" x2="97718" y2="23852"/>
                        <a14:foregroundMark x1="98926" y1="23628" x2="96644" y2="24860"/>
                        <a14:foregroundMark x1="76268" y1="1734" x2="65235" y2="1232"/>
                        <a14:foregroundMark x1="80000" y1="1904" x2="76882" y2="1762"/>
                        <a14:foregroundMark x1="65235" y1="1232" x2="65235" y2="1232"/>
                        <a14:foregroundMark x1="34094" y1="58343" x2="30067" y2="58679"/>
                        <a14:foregroundMark x1="24698" y1="59015" x2="21208" y2="59239"/>
                        <a14:foregroundMark x1="70336" y1="59462" x2="61745" y2="59910"/>
                        <a14:foregroundMark x1="61745" y1="59910" x2="59597" y2="58791"/>
                        <a14:foregroundMark x1="73020" y1="59239" x2="70738" y2="59351"/>
                        <a14:foregroundMark x1="9396" y1="94289" x2="13826" y2="98208"/>
                        <a14:foregroundMark x1="8591" y1="93617" x2="10067" y2="94289"/>
                        <a14:foregroundMark x1="75023" y1="514" x2="74094" y2="560"/>
                        <a14:foregroundMark x1="79463" y1="672" x2="79009" y2="638"/>
                        <a14:foregroundMark x1="79597" y1="560" x2="79060" y2="448"/>
                        <a14:foregroundMark x1="79195" y1="336" x2="79195" y2="336"/>
                        <a14:foregroundMark x1="79463" y1="336" x2="78779" y2="336"/>
                        <a14:foregroundMark x1="78792" y1="336" x2="79463" y2="448"/>
                        <a14:foregroundMark x1="79329" y1="560" x2="79329" y2="672"/>
                        <a14:foregroundMark x1="79463" y1="672" x2="78792" y2="448"/>
                        <a14:backgroundMark x1="72617" y1="112" x2="73695" y2="56"/>
                        <a14:backgroundMark x1="77315" y1="0" x2="74631" y2="0"/>
                        <a14:backgroundMark x1="78523" y1="0" x2="77181" y2="0"/>
                        <a14:backgroundMark x1="79463" y1="224" x2="79463" y2="224"/>
                      </a14:backgroundRemoval>
                    </a14:imgEffect>
                  </a14:imgLayer>
                </a14:imgProps>
              </a:ext>
              <a:ext uri="{28A0092B-C50C-407E-A947-70E740481C1C}">
                <a14:useLocalDpi xmlns:a14="http://schemas.microsoft.com/office/drawing/2010/main" val="0"/>
              </a:ext>
            </a:extLst>
          </a:blip>
          <a:srcRect/>
          <a:stretch>
            <a:fillRect/>
          </a:stretch>
        </p:blipFill>
        <p:spPr bwMode="auto">
          <a:xfrm>
            <a:off x="7784655" y="1544276"/>
            <a:ext cx="817769" cy="980234"/>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35" name="Picture 4">
            <a:extLst>
              <a:ext uri="{FF2B5EF4-FFF2-40B4-BE49-F238E27FC236}">
                <a16:creationId xmlns:a16="http://schemas.microsoft.com/office/drawing/2014/main" id="{99FE86E0-2BC3-486F-9230-C9E60241BC24}"/>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2095" b="98762" l="3182" r="99545">
                        <a14:foregroundMark x1="65606" y1="14095" x2="37727" y2="19714"/>
                        <a14:foregroundMark x1="37727" y1="19714" x2="9697" y2="32857"/>
                        <a14:foregroundMark x1="9697" y1="32857" x2="9848" y2="84952"/>
                        <a14:foregroundMark x1="9848" y1="84952" x2="13485" y2="92000"/>
                        <a14:foregroundMark x1="13485" y1="92000" x2="15909" y2="60000"/>
                        <a14:foregroundMark x1="59394" y1="56571" x2="81061" y2="57429"/>
                        <a14:foregroundMark x1="85303" y1="55143" x2="83333" y2="84381"/>
                        <a14:foregroundMark x1="83333" y1="84381" x2="79697" y2="92286"/>
                        <a14:foregroundMark x1="79697" y1="92286" x2="78333" y2="93619"/>
                        <a14:foregroundMark x1="78333" y1="96286" x2="87273" y2="91619"/>
                        <a14:foregroundMark x1="21212" y1="98762" x2="22576" y2="98571"/>
                        <a14:foregroundMark x1="3182" y1="50000" x2="4545" y2="37524"/>
                        <a14:foregroundMark x1="4697" y1="33048" x2="7424" y2="9238"/>
                        <a14:foregroundMark x1="7424" y1="9238" x2="63939" y2="3238"/>
                        <a14:foregroundMark x1="63939" y1="3238" x2="77576" y2="5048"/>
                        <a14:foregroundMark x1="77576" y1="5048" x2="88636" y2="9143"/>
                        <a14:foregroundMark x1="88636" y1="9143" x2="94545" y2="22286"/>
                        <a14:foregroundMark x1="94545" y1="22286" x2="93182" y2="30762"/>
                        <a14:foregroundMark x1="93182" y1="30762" x2="93030" y2="30857"/>
                        <a14:foregroundMark x1="86818" y1="37143" x2="65000" y2="18762"/>
                        <a14:foregroundMark x1="84091" y1="6095" x2="42121" y2="5429"/>
                        <a14:foregroundMark x1="74697" y1="2190" x2="58030" y2="3238"/>
                        <a14:foregroundMark x1="38636" y1="59619" x2="38636" y2="59619"/>
                        <a14:foregroundMark x1="32273" y1="59714" x2="28939" y2="59810"/>
                        <a14:foregroundMark x1="24697" y1="60476" x2="31667" y2="59905"/>
                        <a14:foregroundMark x1="41364" y1="59333" x2="25000" y2="59429"/>
                        <a14:foregroundMark x1="39394" y1="59810" x2="33182" y2="59810"/>
                        <a14:foregroundMark x1="42727" y1="58952" x2="42121" y2="59524"/>
                        <a14:foregroundMark x1="59545" y1="62190" x2="68485" y2="61048"/>
                        <a14:foregroundMark x1="76667" y1="61238" x2="64848" y2="61524"/>
                        <a14:foregroundMark x1="64848" y1="61524" x2="64242" y2="61714"/>
                        <a14:foregroundMark x1="58030" y1="61333" x2="73939" y2="61619"/>
                        <a14:foregroundMark x1="67273" y1="62095" x2="67273" y2="62095"/>
                        <a14:foregroundMark x1="65455" y1="62286" x2="62727" y2="62571"/>
                        <a14:foregroundMark x1="68333" y1="62000" x2="72121" y2="61619"/>
                        <a14:foregroundMark x1="99545" y1="26381" x2="99545" y2="26381"/>
                        <a14:foregroundMark x1="56364" y1="61429" x2="56364" y2="61429"/>
                        <a14:foregroundMark x1="74697" y1="95810" x2="75606" y2="96000"/>
                        <a14:foregroundMark x1="73636" y1="96190" x2="72879" y2="96000"/>
                        <a14:foregroundMark x1="71515" y1="95810" x2="71515" y2="95810"/>
                        <a14:foregroundMark x1="84394" y1="96381" x2="84394" y2="96381"/>
                        <a14:foregroundMark x1="83939" y1="96857" x2="83939" y2="96857"/>
                        <a14:foregroundMark x1="11061" y1="96381" x2="11061" y2="96381"/>
                        <a14:foregroundMark x1="6970" y1="93810" x2="8030" y2="94190"/>
                        <a14:foregroundMark x1="8333" y1="94476" x2="13788" y2="98095"/>
                        <a14:foregroundMark x1="6667" y1="93619" x2="5303" y2="92476"/>
                        <a14:backgroundMark x1="74697" y1="95" x2="74697" y2="95"/>
                        <a14:backgroundMark x1="76061" y1="0" x2="76061" y2="0"/>
                        <a14:backgroundMark x1="77576" y1="0" x2="77576" y2="0"/>
                        <a14:backgroundMark x1="6970" y1="54762" x2="6970" y2="54762"/>
                      </a14:backgroundRemoval>
                    </a14:imgEffect>
                  </a14:imgLayer>
                </a14:imgProps>
              </a:ext>
              <a:ext uri="{28A0092B-C50C-407E-A947-70E740481C1C}">
                <a14:useLocalDpi xmlns:a14="http://schemas.microsoft.com/office/drawing/2010/main" val="0"/>
              </a:ext>
            </a:extLst>
          </a:blip>
          <a:srcRect/>
          <a:stretch>
            <a:fillRect/>
          </a:stretch>
        </p:blipFill>
        <p:spPr bwMode="auto">
          <a:xfrm>
            <a:off x="9863425" y="1539312"/>
            <a:ext cx="616050" cy="980234"/>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44" name="Textplatzhalter 4">
            <a:extLst>
              <a:ext uri="{FF2B5EF4-FFF2-40B4-BE49-F238E27FC236}">
                <a16:creationId xmlns:a16="http://schemas.microsoft.com/office/drawing/2014/main" id="{1D483A52-0052-4B6D-BF21-DAEDD17120EE}"/>
              </a:ext>
            </a:extLst>
          </p:cNvPr>
          <p:cNvSpPr txBox="1">
            <a:spLocks/>
          </p:cNvSpPr>
          <p:nvPr/>
        </p:nvSpPr>
        <p:spPr>
          <a:xfrm>
            <a:off x="3702527" y="2604606"/>
            <a:ext cx="1542582" cy="236446"/>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de-DE" sz="1600" b="1" dirty="0"/>
              <a:t>GEH 6000 Series</a:t>
            </a:r>
          </a:p>
        </p:txBody>
      </p:sp>
      <p:sp>
        <p:nvSpPr>
          <p:cNvPr id="52" name="Textplatzhalter 4">
            <a:extLst>
              <a:ext uri="{FF2B5EF4-FFF2-40B4-BE49-F238E27FC236}">
                <a16:creationId xmlns:a16="http://schemas.microsoft.com/office/drawing/2014/main" id="{C3A442BB-491C-49D7-9608-9BA28E83AB17}"/>
              </a:ext>
            </a:extLst>
          </p:cNvPr>
          <p:cNvSpPr txBox="1">
            <a:spLocks/>
          </p:cNvSpPr>
          <p:nvPr/>
        </p:nvSpPr>
        <p:spPr>
          <a:xfrm>
            <a:off x="7784655" y="2641261"/>
            <a:ext cx="1732099" cy="321870"/>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de-DE" sz="1600" b="1" dirty="0"/>
              <a:t>EGU Series</a:t>
            </a:r>
          </a:p>
        </p:txBody>
      </p:sp>
      <p:sp>
        <p:nvSpPr>
          <p:cNvPr id="60" name="Textplatzhalter 4">
            <a:extLst>
              <a:ext uri="{FF2B5EF4-FFF2-40B4-BE49-F238E27FC236}">
                <a16:creationId xmlns:a16="http://schemas.microsoft.com/office/drawing/2014/main" id="{E89DAD6C-296F-44F5-83CF-8A189C03ED16}"/>
              </a:ext>
            </a:extLst>
          </p:cNvPr>
          <p:cNvSpPr txBox="1">
            <a:spLocks/>
          </p:cNvSpPr>
          <p:nvPr/>
        </p:nvSpPr>
        <p:spPr>
          <a:xfrm>
            <a:off x="9773940" y="2639305"/>
            <a:ext cx="1759246" cy="233364"/>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de-DE" sz="1600" b="1" dirty="0"/>
              <a:t>EGK Series</a:t>
            </a:r>
          </a:p>
        </p:txBody>
      </p:sp>
      <p:sp>
        <p:nvSpPr>
          <p:cNvPr id="63" name="Textplatzhalter 4">
            <a:extLst>
              <a:ext uri="{FF2B5EF4-FFF2-40B4-BE49-F238E27FC236}">
                <a16:creationId xmlns:a16="http://schemas.microsoft.com/office/drawing/2014/main" id="{B90CF84A-4FBD-42AD-AADF-BEB9F93A702D}"/>
              </a:ext>
            </a:extLst>
          </p:cNvPr>
          <p:cNvSpPr txBox="1">
            <a:spLocks/>
          </p:cNvSpPr>
          <p:nvPr/>
        </p:nvSpPr>
        <p:spPr>
          <a:xfrm>
            <a:off x="449628" y="3341209"/>
            <a:ext cx="2342286" cy="233364"/>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de-DE" sz="1600" b="1" dirty="0"/>
              <a:t>Services</a:t>
            </a:r>
          </a:p>
        </p:txBody>
      </p:sp>
      <p:sp>
        <p:nvSpPr>
          <p:cNvPr id="105" name="Textplatzhalter 4">
            <a:extLst>
              <a:ext uri="{FF2B5EF4-FFF2-40B4-BE49-F238E27FC236}">
                <a16:creationId xmlns:a16="http://schemas.microsoft.com/office/drawing/2014/main" id="{1F4795B0-A848-47DE-B1F3-5806515609F7}"/>
              </a:ext>
            </a:extLst>
          </p:cNvPr>
          <p:cNvSpPr txBox="1">
            <a:spLocks/>
          </p:cNvSpPr>
          <p:nvPr/>
        </p:nvSpPr>
        <p:spPr>
          <a:xfrm>
            <a:off x="2289313" y="3366118"/>
            <a:ext cx="4332349" cy="3234856"/>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None/>
            </a:pPr>
            <a:r>
              <a:rPr lang="de-DE" sz="1200" u="sng" dirty="0" err="1"/>
              <a:t>Functions</a:t>
            </a:r>
            <a:r>
              <a:rPr lang="de-DE" sz="1200" u="sng" dirty="0"/>
              <a:t>:</a:t>
            </a:r>
          </a:p>
          <a:p>
            <a:pPr marL="0" indent="0">
              <a:spcBef>
                <a:spcPts val="0"/>
              </a:spcBef>
              <a:buNone/>
            </a:pPr>
            <a:endParaRPr lang="de-DE" sz="1200" dirty="0"/>
          </a:p>
          <a:p>
            <a:pPr>
              <a:spcBef>
                <a:spcPts val="0"/>
              </a:spcBef>
            </a:pPr>
            <a:r>
              <a:rPr lang="de-DE" sz="1200" dirty="0"/>
              <a:t>Grip </a:t>
            </a:r>
            <a:r>
              <a:rPr lang="de-DE" sz="1200" dirty="0" err="1"/>
              <a:t>Workpiece</a:t>
            </a:r>
            <a:r>
              <a:rPr lang="de-DE" sz="1200" dirty="0"/>
              <a:t> </a:t>
            </a:r>
            <a:r>
              <a:rPr lang="de-DE" sz="1200" dirty="0" err="1"/>
              <a:t>with</a:t>
            </a:r>
            <a:r>
              <a:rPr lang="de-DE" sz="1200" dirty="0"/>
              <a:t> different </a:t>
            </a:r>
            <a:r>
              <a:rPr lang="de-DE" sz="1200" dirty="0" err="1"/>
              <a:t>force</a:t>
            </a:r>
            <a:r>
              <a:rPr lang="de-DE" sz="1200" dirty="0"/>
              <a:t> </a:t>
            </a:r>
            <a:r>
              <a:rPr lang="de-DE" sz="1200" dirty="0" err="1"/>
              <a:t>profiles</a:t>
            </a:r>
            <a:endParaRPr lang="de-DE" sz="1200" dirty="0"/>
          </a:p>
          <a:p>
            <a:pPr>
              <a:spcBef>
                <a:spcPts val="0"/>
              </a:spcBef>
            </a:pPr>
            <a:r>
              <a:rPr lang="de-DE" sz="1200" dirty="0" err="1"/>
              <a:t>Positioning</a:t>
            </a:r>
            <a:endParaRPr lang="de-DE" sz="1200" dirty="0"/>
          </a:p>
          <a:p>
            <a:pPr>
              <a:spcBef>
                <a:spcPts val="0"/>
              </a:spcBef>
            </a:pPr>
            <a:r>
              <a:rPr lang="de-DE" sz="1200" dirty="0"/>
              <a:t>Gripping Force </a:t>
            </a:r>
            <a:r>
              <a:rPr lang="de-DE" sz="1200" dirty="0" err="1"/>
              <a:t>adjustment</a:t>
            </a:r>
            <a:endParaRPr lang="de-DE" sz="1200" dirty="0"/>
          </a:p>
          <a:p>
            <a:pPr>
              <a:spcBef>
                <a:spcPts val="0"/>
              </a:spcBef>
            </a:pPr>
            <a:r>
              <a:rPr lang="de-DE" sz="1200" dirty="0" err="1"/>
              <a:t>Workpiece</a:t>
            </a:r>
            <a:r>
              <a:rPr lang="de-DE" sz="1200" dirty="0"/>
              <a:t> lost </a:t>
            </a:r>
            <a:r>
              <a:rPr lang="de-DE" sz="1200" dirty="0" err="1"/>
              <a:t>detection</a:t>
            </a:r>
            <a:r>
              <a:rPr lang="de-DE" sz="1200" dirty="0"/>
              <a:t> (</a:t>
            </a:r>
            <a:r>
              <a:rPr lang="de-DE" sz="1200" dirty="0" err="1"/>
              <a:t>depending</a:t>
            </a:r>
            <a:r>
              <a:rPr lang="de-DE" sz="1200" dirty="0"/>
              <a:t> on </a:t>
            </a:r>
            <a:r>
              <a:rPr lang="de-DE" sz="1200" dirty="0" err="1"/>
              <a:t>force</a:t>
            </a:r>
            <a:r>
              <a:rPr lang="de-DE" sz="1200" dirty="0"/>
              <a:t> </a:t>
            </a:r>
            <a:r>
              <a:rPr lang="de-DE" sz="1200" dirty="0" err="1"/>
              <a:t>profile</a:t>
            </a:r>
            <a:r>
              <a:rPr lang="de-DE" sz="1200" dirty="0"/>
              <a:t>)</a:t>
            </a:r>
          </a:p>
          <a:p>
            <a:pPr>
              <a:spcBef>
                <a:spcPts val="0"/>
              </a:spcBef>
            </a:pPr>
            <a:endParaRPr lang="de-DE" sz="1200" dirty="0"/>
          </a:p>
          <a:p>
            <a:pPr marL="0" indent="0">
              <a:spcBef>
                <a:spcPts val="0"/>
              </a:spcBef>
              <a:buNone/>
            </a:pPr>
            <a:r>
              <a:rPr lang="de-DE" sz="1200" u="sng" dirty="0"/>
              <a:t>SW-Services:</a:t>
            </a:r>
          </a:p>
          <a:p>
            <a:pPr marL="0" indent="0">
              <a:spcBef>
                <a:spcPts val="0"/>
              </a:spcBef>
              <a:buNone/>
            </a:pPr>
            <a:endParaRPr lang="de-DE" sz="1200" dirty="0"/>
          </a:p>
          <a:p>
            <a:pPr>
              <a:spcBef>
                <a:spcPts val="0"/>
              </a:spcBef>
            </a:pPr>
            <a:r>
              <a:rPr lang="de-DE" sz="1200" dirty="0"/>
              <a:t>PLC Blocks </a:t>
            </a:r>
            <a:r>
              <a:rPr lang="de-DE" sz="1200" dirty="0" err="1"/>
              <a:t>for</a:t>
            </a:r>
            <a:r>
              <a:rPr lang="de-DE" sz="1200" dirty="0"/>
              <a:t> Beckhoff and Siemens</a:t>
            </a:r>
          </a:p>
          <a:p>
            <a:pPr>
              <a:spcBef>
                <a:spcPts val="0"/>
              </a:spcBef>
            </a:pPr>
            <a:r>
              <a:rPr lang="de-DE" sz="1200" dirty="0"/>
              <a:t>Robot </a:t>
            </a:r>
            <a:r>
              <a:rPr lang="de-DE" sz="1200" dirty="0" err="1"/>
              <a:t>integration</a:t>
            </a:r>
            <a:r>
              <a:rPr lang="de-DE" sz="1200" dirty="0"/>
              <a:t> </a:t>
            </a:r>
            <a:r>
              <a:rPr lang="de-DE" sz="1200" dirty="0" err="1"/>
              <a:t>with</a:t>
            </a:r>
            <a:r>
              <a:rPr lang="de-DE" sz="1200" dirty="0"/>
              <a:t> Plugins via MATCH and external </a:t>
            </a:r>
            <a:r>
              <a:rPr lang="de-DE" sz="1200" dirty="0" err="1"/>
              <a:t>gateway</a:t>
            </a:r>
            <a:r>
              <a:rPr lang="de-DE" sz="1200" dirty="0"/>
              <a:t> SCM (UR, TM, HANWHA, Mitsubishi, FANUC, Doosan, ABB, HORST, Yaskawa, Elite, KUKA)</a:t>
            </a:r>
          </a:p>
          <a:p>
            <a:pPr>
              <a:spcBef>
                <a:spcPts val="0"/>
              </a:spcBef>
            </a:pPr>
            <a:r>
              <a:rPr lang="de-DE" sz="1200" dirty="0" err="1"/>
              <a:t>ControlZ</a:t>
            </a:r>
            <a:r>
              <a:rPr lang="de-DE" sz="1200" dirty="0"/>
              <a:t> </a:t>
            </a:r>
            <a:r>
              <a:rPr lang="de-DE" sz="1200" dirty="0" err="1"/>
              <a:t>commissioning</a:t>
            </a:r>
            <a:r>
              <a:rPr lang="de-DE" sz="1200" dirty="0"/>
              <a:t> </a:t>
            </a:r>
            <a:r>
              <a:rPr lang="de-DE" sz="1200" dirty="0" err="1"/>
              <a:t>software</a:t>
            </a:r>
            <a:r>
              <a:rPr lang="de-DE" sz="1200" dirty="0"/>
              <a:t> (</a:t>
            </a:r>
            <a:r>
              <a:rPr lang="de-DE" sz="1200" dirty="0" err="1"/>
              <a:t>requires</a:t>
            </a:r>
            <a:r>
              <a:rPr lang="de-DE" sz="1200" dirty="0"/>
              <a:t> a SCM </a:t>
            </a:r>
            <a:r>
              <a:rPr lang="de-DE" sz="1200" dirty="0" err="1"/>
              <a:t>module</a:t>
            </a:r>
            <a:r>
              <a:rPr lang="de-DE" sz="1200" dirty="0"/>
              <a:t>)</a:t>
            </a:r>
          </a:p>
        </p:txBody>
      </p:sp>
      <p:sp>
        <p:nvSpPr>
          <p:cNvPr id="107" name="Textplatzhalter 4">
            <a:extLst>
              <a:ext uri="{FF2B5EF4-FFF2-40B4-BE49-F238E27FC236}">
                <a16:creationId xmlns:a16="http://schemas.microsoft.com/office/drawing/2014/main" id="{F783BD7B-83CC-41E4-BC43-99AB2C2472FA}"/>
              </a:ext>
            </a:extLst>
          </p:cNvPr>
          <p:cNvSpPr txBox="1">
            <a:spLocks/>
          </p:cNvSpPr>
          <p:nvPr/>
        </p:nvSpPr>
        <p:spPr>
          <a:xfrm>
            <a:off x="7025698" y="3341209"/>
            <a:ext cx="4082998" cy="2864901"/>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None/>
            </a:pPr>
            <a:r>
              <a:rPr lang="de-DE" sz="1200" u="sng" dirty="0" err="1"/>
              <a:t>Functions</a:t>
            </a:r>
            <a:r>
              <a:rPr lang="de-DE" sz="1200" u="sng" dirty="0"/>
              <a:t>:</a:t>
            </a:r>
          </a:p>
          <a:p>
            <a:pPr marL="0" indent="0">
              <a:spcBef>
                <a:spcPts val="0"/>
              </a:spcBef>
              <a:buNone/>
            </a:pPr>
            <a:endParaRPr lang="de-DE" sz="1200" dirty="0"/>
          </a:p>
          <a:p>
            <a:pPr>
              <a:spcBef>
                <a:spcPts val="0"/>
              </a:spcBef>
            </a:pPr>
            <a:r>
              <a:rPr lang="de-DE" sz="1200" dirty="0"/>
              <a:t>Grip </a:t>
            </a:r>
            <a:r>
              <a:rPr lang="de-DE" sz="1200" dirty="0" err="1"/>
              <a:t>Workpiece</a:t>
            </a:r>
            <a:r>
              <a:rPr lang="de-DE" sz="1200" dirty="0"/>
              <a:t> </a:t>
            </a:r>
            <a:r>
              <a:rPr lang="de-DE" sz="1200" dirty="0" err="1"/>
              <a:t>with</a:t>
            </a:r>
            <a:r>
              <a:rPr lang="de-DE" sz="1200" dirty="0"/>
              <a:t> different </a:t>
            </a:r>
            <a:r>
              <a:rPr lang="de-DE" sz="1200" dirty="0" err="1"/>
              <a:t>force</a:t>
            </a:r>
            <a:r>
              <a:rPr lang="de-DE" sz="1200" dirty="0"/>
              <a:t> </a:t>
            </a:r>
            <a:r>
              <a:rPr lang="de-DE" sz="1200" dirty="0" err="1"/>
              <a:t>profiles</a:t>
            </a:r>
            <a:endParaRPr lang="de-DE" sz="1200" dirty="0"/>
          </a:p>
          <a:p>
            <a:pPr>
              <a:spcBef>
                <a:spcPts val="0"/>
              </a:spcBef>
            </a:pPr>
            <a:r>
              <a:rPr lang="de-DE" sz="1200" dirty="0" err="1"/>
              <a:t>Positioning</a:t>
            </a:r>
            <a:endParaRPr lang="de-DE" sz="1200" dirty="0"/>
          </a:p>
          <a:p>
            <a:pPr>
              <a:spcBef>
                <a:spcPts val="0"/>
              </a:spcBef>
            </a:pPr>
            <a:r>
              <a:rPr lang="de-DE" sz="1200" dirty="0"/>
              <a:t>Gripping Force </a:t>
            </a:r>
            <a:r>
              <a:rPr lang="de-DE" sz="1200" dirty="0" err="1"/>
              <a:t>adjustment</a:t>
            </a:r>
            <a:endParaRPr lang="de-DE" sz="1200" dirty="0"/>
          </a:p>
          <a:p>
            <a:pPr>
              <a:spcBef>
                <a:spcPts val="0"/>
              </a:spcBef>
            </a:pPr>
            <a:r>
              <a:rPr lang="de-DE" sz="1200" dirty="0" err="1"/>
              <a:t>Workpiece</a:t>
            </a:r>
            <a:r>
              <a:rPr lang="de-DE" sz="1200" dirty="0"/>
              <a:t> lost </a:t>
            </a:r>
            <a:r>
              <a:rPr lang="de-DE" sz="1200" dirty="0" err="1"/>
              <a:t>detection</a:t>
            </a:r>
            <a:r>
              <a:rPr lang="de-DE" sz="1200" dirty="0"/>
              <a:t> (</a:t>
            </a:r>
            <a:r>
              <a:rPr lang="de-DE" sz="1200" dirty="0" err="1"/>
              <a:t>active</a:t>
            </a:r>
            <a:r>
              <a:rPr lang="de-DE" sz="1200" dirty="0"/>
              <a:t> </a:t>
            </a:r>
            <a:r>
              <a:rPr lang="de-DE" sz="1200" dirty="0" err="1"/>
              <a:t>detection</a:t>
            </a:r>
            <a:r>
              <a:rPr lang="de-DE" sz="1200" dirty="0"/>
              <a:t> </a:t>
            </a:r>
            <a:r>
              <a:rPr lang="de-DE" sz="1200" dirty="0" err="1"/>
              <a:t>with</a:t>
            </a:r>
            <a:r>
              <a:rPr lang="de-DE" sz="1200" dirty="0"/>
              <a:t> </a:t>
            </a:r>
            <a:r>
              <a:rPr lang="de-DE" sz="1200" dirty="0" err="1"/>
              <a:t>active</a:t>
            </a:r>
            <a:r>
              <a:rPr lang="de-DE" sz="1200" dirty="0"/>
              <a:t> </a:t>
            </a:r>
            <a:r>
              <a:rPr lang="de-DE" sz="1200" dirty="0" err="1"/>
              <a:t>motor</a:t>
            </a:r>
            <a:r>
              <a:rPr lang="de-DE" sz="1200" dirty="0"/>
              <a:t> </a:t>
            </a:r>
            <a:r>
              <a:rPr lang="de-DE" sz="1200" dirty="0" err="1"/>
              <a:t>control</a:t>
            </a:r>
            <a:r>
              <a:rPr lang="de-DE" sz="1200" dirty="0"/>
              <a:t>, passive </a:t>
            </a:r>
            <a:r>
              <a:rPr lang="de-DE" sz="1200" dirty="0" err="1"/>
              <a:t>detection</a:t>
            </a:r>
            <a:r>
              <a:rPr lang="de-DE" sz="1200" dirty="0"/>
              <a:t> </a:t>
            </a:r>
            <a:r>
              <a:rPr lang="de-DE" sz="1200" dirty="0" err="1"/>
              <a:t>with</a:t>
            </a:r>
            <a:r>
              <a:rPr lang="de-DE" sz="1200" dirty="0"/>
              <a:t> </a:t>
            </a:r>
            <a:r>
              <a:rPr lang="de-DE" sz="1200" dirty="0" err="1"/>
              <a:t>activated</a:t>
            </a:r>
            <a:r>
              <a:rPr lang="de-DE" sz="1200" dirty="0"/>
              <a:t> </a:t>
            </a:r>
            <a:r>
              <a:rPr lang="de-DE" sz="1200" dirty="0" err="1"/>
              <a:t>gripping</a:t>
            </a:r>
            <a:r>
              <a:rPr lang="de-DE" sz="1200" dirty="0"/>
              <a:t> </a:t>
            </a:r>
            <a:r>
              <a:rPr lang="de-DE" sz="1200" dirty="0" err="1"/>
              <a:t>force</a:t>
            </a:r>
            <a:r>
              <a:rPr lang="de-DE" sz="1200" dirty="0"/>
              <a:t> </a:t>
            </a:r>
            <a:r>
              <a:rPr lang="de-DE" sz="1200" dirty="0" err="1"/>
              <a:t>maintenance</a:t>
            </a:r>
            <a:r>
              <a:rPr lang="de-DE" sz="1200" dirty="0"/>
              <a:t>)</a:t>
            </a:r>
          </a:p>
          <a:p>
            <a:pPr>
              <a:spcBef>
                <a:spcPts val="0"/>
              </a:spcBef>
            </a:pPr>
            <a:endParaRPr lang="de-DE" sz="1200" dirty="0"/>
          </a:p>
          <a:p>
            <a:pPr marL="0" indent="0">
              <a:spcBef>
                <a:spcPts val="0"/>
              </a:spcBef>
              <a:buNone/>
            </a:pPr>
            <a:r>
              <a:rPr lang="de-DE" sz="1200" u="sng" dirty="0"/>
              <a:t>SW-Services:</a:t>
            </a:r>
          </a:p>
          <a:p>
            <a:pPr marL="0" indent="0">
              <a:spcBef>
                <a:spcPts val="0"/>
              </a:spcBef>
              <a:buNone/>
            </a:pPr>
            <a:endParaRPr lang="de-DE" sz="1200" dirty="0"/>
          </a:p>
          <a:p>
            <a:pPr>
              <a:spcBef>
                <a:spcPts val="0"/>
              </a:spcBef>
            </a:pPr>
            <a:r>
              <a:rPr lang="de-DE" sz="1200" dirty="0"/>
              <a:t>PLC Blocks </a:t>
            </a:r>
            <a:r>
              <a:rPr lang="de-DE" sz="1200" dirty="0" err="1"/>
              <a:t>for</a:t>
            </a:r>
            <a:r>
              <a:rPr lang="de-DE" sz="1200" dirty="0"/>
              <a:t> Beckhoff, Siemens and Allen Bradley</a:t>
            </a:r>
          </a:p>
          <a:p>
            <a:pPr>
              <a:spcBef>
                <a:spcPts val="0"/>
              </a:spcBef>
            </a:pPr>
            <a:r>
              <a:rPr lang="de-DE" sz="1200" dirty="0"/>
              <a:t>Robot </a:t>
            </a:r>
            <a:r>
              <a:rPr lang="de-DE" sz="1200" dirty="0" err="1"/>
              <a:t>integration</a:t>
            </a:r>
            <a:r>
              <a:rPr lang="de-DE" sz="1200" dirty="0"/>
              <a:t> </a:t>
            </a:r>
            <a:r>
              <a:rPr lang="de-DE" sz="1200" dirty="0" err="1"/>
              <a:t>without</a:t>
            </a:r>
            <a:r>
              <a:rPr lang="de-DE" sz="1200" dirty="0"/>
              <a:t> external </a:t>
            </a:r>
            <a:r>
              <a:rPr lang="de-DE" sz="1200" dirty="0" err="1"/>
              <a:t>gateways</a:t>
            </a:r>
            <a:r>
              <a:rPr lang="de-DE" sz="1200" dirty="0"/>
              <a:t> </a:t>
            </a:r>
            <a:r>
              <a:rPr lang="de-DE" sz="1200" dirty="0" err="1"/>
              <a:t>to</a:t>
            </a:r>
            <a:r>
              <a:rPr lang="de-DE" sz="1200" dirty="0"/>
              <a:t> FANUC, UR, ABB and Yaskawa (TM, Doosan and KUKA </a:t>
            </a:r>
            <a:r>
              <a:rPr lang="de-DE" sz="1200" dirty="0" err="1"/>
              <a:t>coming</a:t>
            </a:r>
            <a:r>
              <a:rPr lang="de-DE" sz="1200" dirty="0"/>
              <a:t>)</a:t>
            </a:r>
          </a:p>
          <a:p>
            <a:pPr>
              <a:spcBef>
                <a:spcPts val="0"/>
              </a:spcBef>
            </a:pPr>
            <a:r>
              <a:rPr lang="de-DE" sz="1200" dirty="0"/>
              <a:t>MTSN2 </a:t>
            </a:r>
            <a:r>
              <a:rPr lang="de-DE" sz="1200" dirty="0" err="1"/>
              <a:t>commissioning</a:t>
            </a:r>
            <a:r>
              <a:rPr lang="de-DE" sz="1200" dirty="0"/>
              <a:t> </a:t>
            </a:r>
            <a:r>
              <a:rPr lang="de-DE" sz="1200" dirty="0" err="1"/>
              <a:t>software</a:t>
            </a:r>
            <a:r>
              <a:rPr lang="de-DE" sz="1200" dirty="0"/>
              <a:t> (</a:t>
            </a:r>
            <a:r>
              <a:rPr lang="de-DE" sz="1200" dirty="0" err="1"/>
              <a:t>for</a:t>
            </a:r>
            <a:r>
              <a:rPr lang="de-DE" sz="1200" dirty="0"/>
              <a:t> </a:t>
            </a:r>
            <a:r>
              <a:rPr lang="de-DE" sz="1200" dirty="0" err="1"/>
              <a:t>industrial</a:t>
            </a:r>
            <a:r>
              <a:rPr lang="de-DE" sz="1200" dirty="0"/>
              <a:t> </a:t>
            </a:r>
            <a:r>
              <a:rPr lang="de-DE" sz="1200" dirty="0" err="1"/>
              <a:t>ethernet</a:t>
            </a:r>
            <a:r>
              <a:rPr lang="de-DE" sz="1200" dirty="0"/>
              <a:t> </a:t>
            </a:r>
            <a:r>
              <a:rPr lang="de-DE" sz="1200" dirty="0" err="1"/>
              <a:t>versions</a:t>
            </a:r>
            <a:r>
              <a:rPr lang="de-DE" sz="1200" dirty="0"/>
              <a:t>)</a:t>
            </a:r>
          </a:p>
          <a:p>
            <a:pPr>
              <a:spcBef>
                <a:spcPts val="0"/>
              </a:spcBef>
            </a:pPr>
            <a:r>
              <a:rPr lang="de-DE" sz="1200" dirty="0"/>
              <a:t>FGR </a:t>
            </a:r>
            <a:r>
              <a:rPr lang="de-DE" sz="1200" dirty="0" err="1"/>
              <a:t>finger</a:t>
            </a:r>
            <a:r>
              <a:rPr lang="de-DE" sz="1200" dirty="0"/>
              <a:t> </a:t>
            </a:r>
            <a:r>
              <a:rPr lang="de-DE" sz="1200" dirty="0" err="1"/>
              <a:t>designer</a:t>
            </a:r>
            <a:endParaRPr lang="de-DE" sz="1200" dirty="0"/>
          </a:p>
          <a:p>
            <a:pPr>
              <a:spcBef>
                <a:spcPts val="0"/>
              </a:spcBef>
            </a:pPr>
            <a:endParaRPr lang="de-DE" sz="1200" dirty="0"/>
          </a:p>
        </p:txBody>
      </p:sp>
    </p:spTree>
    <p:extLst>
      <p:ext uri="{BB962C8B-B14F-4D97-AF65-F5344CB8AC3E}">
        <p14:creationId xmlns:p14="http://schemas.microsoft.com/office/powerpoint/2010/main" val="103414027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3C5DD83-31B7-45A3-8FC8-686D68669429}"/>
              </a:ext>
            </a:extLst>
          </p:cNvPr>
          <p:cNvSpPr>
            <a:spLocks noGrp="1"/>
          </p:cNvSpPr>
          <p:nvPr>
            <p:ph type="title"/>
          </p:nvPr>
        </p:nvSpPr>
        <p:spPr/>
        <p:txBody>
          <a:bodyPr/>
          <a:lstStyle/>
          <a:p>
            <a:r>
              <a:rPr lang="de-DE" dirty="0" err="1"/>
              <a:t>Competitive</a:t>
            </a:r>
            <a:r>
              <a:rPr lang="de-DE" dirty="0"/>
              <a:t> Environment</a:t>
            </a:r>
            <a:endParaRPr lang="en-US" dirty="0"/>
          </a:p>
        </p:txBody>
      </p:sp>
      <p:sp>
        <p:nvSpPr>
          <p:cNvPr id="3" name="Foliennummernplatzhalter 2">
            <a:extLst>
              <a:ext uri="{FF2B5EF4-FFF2-40B4-BE49-F238E27FC236}">
                <a16:creationId xmlns:a16="http://schemas.microsoft.com/office/drawing/2014/main" id="{DD7F679C-F78B-4FBE-94ED-103C14DFBA84}"/>
              </a:ext>
            </a:extLst>
          </p:cNvPr>
          <p:cNvSpPr>
            <a:spLocks noGrp="1"/>
          </p:cNvSpPr>
          <p:nvPr>
            <p:ph type="sldNum" sz="quarter" idx="10"/>
          </p:nvPr>
        </p:nvSpPr>
        <p:spPr/>
        <p:txBody>
          <a:bodyPr/>
          <a:lstStyle/>
          <a:p>
            <a:fld id="{73F7D4EC-FAF2-48D2-B8E5-457915FC50F3}" type="slidenum">
              <a:rPr lang="de-DE" smtClean="0"/>
              <a:pPr/>
              <a:t>57</a:t>
            </a:fld>
            <a:endParaRPr lang="de-DE" dirty="0"/>
          </a:p>
        </p:txBody>
      </p:sp>
      <p:sp>
        <p:nvSpPr>
          <p:cNvPr id="4" name="Textplatzhalter 3">
            <a:extLst>
              <a:ext uri="{FF2B5EF4-FFF2-40B4-BE49-F238E27FC236}">
                <a16:creationId xmlns:a16="http://schemas.microsoft.com/office/drawing/2014/main" id="{10BA97E7-0294-4BE2-994E-91BD417DF5C2}"/>
              </a:ext>
            </a:extLst>
          </p:cNvPr>
          <p:cNvSpPr>
            <a:spLocks noGrp="1"/>
          </p:cNvSpPr>
          <p:nvPr>
            <p:ph type="body" sz="quarter" idx="11"/>
          </p:nvPr>
        </p:nvSpPr>
        <p:spPr/>
        <p:txBody>
          <a:bodyPr/>
          <a:lstStyle/>
          <a:p>
            <a:r>
              <a:rPr lang="de-DE" dirty="0" err="1"/>
              <a:t>Product</a:t>
            </a:r>
            <a:r>
              <a:rPr lang="de-DE" dirty="0"/>
              <a:t> Training EGU &amp; EGK</a:t>
            </a:r>
            <a:endParaRPr lang="en-US" dirty="0"/>
          </a:p>
          <a:p>
            <a:endParaRPr lang="en-US" dirty="0"/>
          </a:p>
          <a:p>
            <a:endParaRPr lang="en-US" dirty="0"/>
          </a:p>
        </p:txBody>
      </p:sp>
      <p:sp>
        <p:nvSpPr>
          <p:cNvPr id="5" name="Textplatzhalter 4">
            <a:extLst>
              <a:ext uri="{FF2B5EF4-FFF2-40B4-BE49-F238E27FC236}">
                <a16:creationId xmlns:a16="http://schemas.microsoft.com/office/drawing/2014/main" id="{0D736E8F-3D4E-46AD-B1BC-392E0493D267}"/>
              </a:ext>
            </a:extLst>
          </p:cNvPr>
          <p:cNvSpPr>
            <a:spLocks noGrp="1"/>
          </p:cNvSpPr>
          <p:nvPr>
            <p:ph type="body" sz="quarter" idx="12"/>
          </p:nvPr>
        </p:nvSpPr>
        <p:spPr>
          <a:xfrm>
            <a:off x="658813" y="1346853"/>
            <a:ext cx="5809811" cy="365125"/>
          </a:xfrm>
        </p:spPr>
        <p:txBody>
          <a:bodyPr/>
          <a:lstStyle/>
          <a:p>
            <a:pPr marL="0" indent="0">
              <a:buNone/>
            </a:pPr>
            <a:r>
              <a:rPr lang="de-DE" b="1" dirty="0"/>
              <a:t>Summary EGU &amp; EGK vs. ZIMMER</a:t>
            </a:r>
            <a:endParaRPr lang="en-US" b="1" dirty="0"/>
          </a:p>
        </p:txBody>
      </p:sp>
      <p:pic>
        <p:nvPicPr>
          <p:cNvPr id="45" name="Grafik 44" descr="Häkchen mit einfarbiger Füllung">
            <a:extLst>
              <a:ext uri="{FF2B5EF4-FFF2-40B4-BE49-F238E27FC236}">
                <a16:creationId xmlns:a16="http://schemas.microsoft.com/office/drawing/2014/main" id="{C7F83F50-CA97-4084-82A6-10D7EBCDA9F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764205" y="3943419"/>
            <a:ext cx="232124" cy="232124"/>
          </a:xfrm>
          <a:prstGeom prst="rect">
            <a:avLst/>
          </a:prstGeom>
        </p:spPr>
      </p:pic>
      <p:pic>
        <p:nvPicPr>
          <p:cNvPr id="31" name="Picture 4">
            <a:extLst>
              <a:ext uri="{FF2B5EF4-FFF2-40B4-BE49-F238E27FC236}">
                <a16:creationId xmlns:a16="http://schemas.microsoft.com/office/drawing/2014/main" id="{AE01D65D-9074-44BD-B0DD-2E243FD08FC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72854" y="2013705"/>
            <a:ext cx="1040963" cy="668791"/>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2">
            <a:extLst>
              <a:ext uri="{FF2B5EF4-FFF2-40B4-BE49-F238E27FC236}">
                <a16:creationId xmlns:a16="http://schemas.microsoft.com/office/drawing/2014/main" id="{D6A286FB-BC2B-4615-8B13-15B363FC03AE}"/>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336" b="98320" l="1611" r="98792">
                        <a14:foregroundMark x1="8591" y1="10190" x2="75973" y2="26316"/>
                        <a14:foregroundMark x1="67114" y1="25868" x2="49262" y2="31243"/>
                        <a14:foregroundMark x1="49262" y1="31243" x2="19329" y2="50056"/>
                        <a14:foregroundMark x1="19329" y1="50056" x2="12617" y2="84770"/>
                        <a14:foregroundMark x1="12617" y1="84770" x2="13557" y2="92609"/>
                        <a14:foregroundMark x1="13557" y1="92609" x2="20134" y2="95297"/>
                        <a14:foregroundMark x1="74228" y1="96081" x2="82282" y2="91377"/>
                        <a14:foregroundMark x1="71275" y1="94961" x2="71275" y2="94961"/>
                        <a14:foregroundMark x1="21611" y1="99328" x2="12617" y2="95521"/>
                        <a14:foregroundMark x1="12617" y1="95521" x2="12617" y2="95521"/>
                        <a14:foregroundMark x1="9664" y1="32027" x2="13557" y2="24524"/>
                        <a14:foregroundMark x1="13557" y1="24524" x2="25235" y2="14782"/>
                        <a14:foregroundMark x1="88322" y1="6271" x2="4698" y2="7727"/>
                        <a14:foregroundMark x1="4698" y1="7727" x2="1611" y2="16797"/>
                        <a14:foregroundMark x1="1611" y1="16797" x2="2953" y2="42777"/>
                        <a14:foregroundMark x1="12752" y1="5375" x2="30604" y2="5263"/>
                        <a14:foregroundMark x1="75839" y1="3359" x2="71141" y2="3807"/>
                        <a14:foregroundMark x1="81342" y1="3919" x2="86174" y2="39418"/>
                        <a14:foregroundMark x1="96242" y1="21725" x2="90604" y2="26316"/>
                        <a14:foregroundMark x1="97718" y1="23852" x2="97718" y2="23852"/>
                        <a14:foregroundMark x1="98926" y1="23628" x2="96644" y2="24860"/>
                        <a14:foregroundMark x1="76268" y1="1734" x2="65235" y2="1232"/>
                        <a14:foregroundMark x1="80000" y1="1904" x2="76882" y2="1762"/>
                        <a14:foregroundMark x1="65235" y1="1232" x2="65235" y2="1232"/>
                        <a14:foregroundMark x1="34094" y1="58343" x2="30067" y2="58679"/>
                        <a14:foregroundMark x1="24698" y1="59015" x2="21208" y2="59239"/>
                        <a14:foregroundMark x1="70336" y1="59462" x2="61745" y2="59910"/>
                        <a14:foregroundMark x1="61745" y1="59910" x2="59597" y2="58791"/>
                        <a14:foregroundMark x1="73020" y1="59239" x2="70738" y2="59351"/>
                        <a14:foregroundMark x1="9396" y1="94289" x2="13826" y2="98208"/>
                        <a14:foregroundMark x1="8591" y1="93617" x2="10067" y2="94289"/>
                        <a14:foregroundMark x1="75023" y1="514" x2="74094" y2="560"/>
                        <a14:foregroundMark x1="79463" y1="672" x2="79009" y2="638"/>
                        <a14:foregroundMark x1="79597" y1="560" x2="79060" y2="448"/>
                        <a14:foregroundMark x1="79195" y1="336" x2="79195" y2="336"/>
                        <a14:foregroundMark x1="79463" y1="336" x2="78779" y2="336"/>
                        <a14:foregroundMark x1="78792" y1="336" x2="79463" y2="448"/>
                        <a14:foregroundMark x1="79329" y1="560" x2="79329" y2="672"/>
                        <a14:foregroundMark x1="79463" y1="672" x2="78792" y2="448"/>
                        <a14:backgroundMark x1="72617" y1="112" x2="73695" y2="56"/>
                        <a14:backgroundMark x1="77315" y1="0" x2="74631" y2="0"/>
                        <a14:backgroundMark x1="78523" y1="0" x2="77181" y2="0"/>
                        <a14:backgroundMark x1="79463" y1="224" x2="79463" y2="224"/>
                      </a14:backgroundRemoval>
                    </a14:imgEffect>
                  </a14:imgLayer>
                </a14:imgProps>
              </a:ext>
              <a:ext uri="{28A0092B-C50C-407E-A947-70E740481C1C}">
                <a14:useLocalDpi xmlns:a14="http://schemas.microsoft.com/office/drawing/2010/main" val="0"/>
              </a:ext>
            </a:extLst>
          </a:blip>
          <a:srcRect/>
          <a:stretch>
            <a:fillRect/>
          </a:stretch>
        </p:blipFill>
        <p:spPr bwMode="auto">
          <a:xfrm>
            <a:off x="6946516" y="1720228"/>
            <a:ext cx="817769" cy="980234"/>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34" name="Picture 4">
            <a:extLst>
              <a:ext uri="{FF2B5EF4-FFF2-40B4-BE49-F238E27FC236}">
                <a16:creationId xmlns:a16="http://schemas.microsoft.com/office/drawing/2014/main" id="{D565DF85-8621-48F6-8517-515DBF7743E0}"/>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backgroundRemoval t="2095" b="98762" l="3182" r="99545">
                        <a14:foregroundMark x1="65606" y1="14095" x2="37727" y2="19714"/>
                        <a14:foregroundMark x1="37727" y1="19714" x2="9697" y2="32857"/>
                        <a14:foregroundMark x1="9697" y1="32857" x2="9848" y2="84952"/>
                        <a14:foregroundMark x1="9848" y1="84952" x2="13485" y2="92000"/>
                        <a14:foregroundMark x1="13485" y1="92000" x2="15909" y2="60000"/>
                        <a14:foregroundMark x1="59394" y1="56571" x2="81061" y2="57429"/>
                        <a14:foregroundMark x1="85303" y1="55143" x2="83333" y2="84381"/>
                        <a14:foregroundMark x1="83333" y1="84381" x2="79697" y2="92286"/>
                        <a14:foregroundMark x1="79697" y1="92286" x2="78333" y2="93619"/>
                        <a14:foregroundMark x1="78333" y1="96286" x2="87273" y2="91619"/>
                        <a14:foregroundMark x1="21212" y1="98762" x2="22576" y2="98571"/>
                        <a14:foregroundMark x1="3182" y1="50000" x2="4545" y2="37524"/>
                        <a14:foregroundMark x1="4697" y1="33048" x2="7424" y2="9238"/>
                        <a14:foregroundMark x1="7424" y1="9238" x2="63939" y2="3238"/>
                        <a14:foregroundMark x1="63939" y1="3238" x2="77576" y2="5048"/>
                        <a14:foregroundMark x1="77576" y1="5048" x2="88636" y2="9143"/>
                        <a14:foregroundMark x1="88636" y1="9143" x2="94545" y2="22286"/>
                        <a14:foregroundMark x1="94545" y1="22286" x2="93182" y2="30762"/>
                        <a14:foregroundMark x1="93182" y1="30762" x2="93030" y2="30857"/>
                        <a14:foregroundMark x1="86818" y1="37143" x2="65000" y2="18762"/>
                        <a14:foregroundMark x1="84091" y1="6095" x2="42121" y2="5429"/>
                        <a14:foregroundMark x1="74697" y1="2190" x2="58030" y2="3238"/>
                        <a14:foregroundMark x1="38636" y1="59619" x2="38636" y2="59619"/>
                        <a14:foregroundMark x1="32273" y1="59714" x2="28939" y2="59810"/>
                        <a14:foregroundMark x1="24697" y1="60476" x2="31667" y2="59905"/>
                        <a14:foregroundMark x1="41364" y1="59333" x2="25000" y2="59429"/>
                        <a14:foregroundMark x1="39394" y1="59810" x2="33182" y2="59810"/>
                        <a14:foregroundMark x1="42727" y1="58952" x2="42121" y2="59524"/>
                        <a14:foregroundMark x1="59545" y1="62190" x2="68485" y2="61048"/>
                        <a14:foregroundMark x1="76667" y1="61238" x2="64848" y2="61524"/>
                        <a14:foregroundMark x1="64848" y1="61524" x2="64242" y2="61714"/>
                        <a14:foregroundMark x1="58030" y1="61333" x2="73939" y2="61619"/>
                        <a14:foregroundMark x1="67273" y1="62095" x2="67273" y2="62095"/>
                        <a14:foregroundMark x1="65455" y1="62286" x2="62727" y2="62571"/>
                        <a14:foregroundMark x1="68333" y1="62000" x2="72121" y2="61619"/>
                        <a14:foregroundMark x1="99545" y1="26381" x2="99545" y2="26381"/>
                        <a14:foregroundMark x1="56364" y1="61429" x2="56364" y2="61429"/>
                        <a14:foregroundMark x1="74697" y1="95810" x2="75606" y2="96000"/>
                        <a14:foregroundMark x1="73636" y1="96190" x2="72879" y2="96000"/>
                        <a14:foregroundMark x1="71515" y1="95810" x2="71515" y2="95810"/>
                        <a14:foregroundMark x1="84394" y1="96381" x2="84394" y2="96381"/>
                        <a14:foregroundMark x1="83939" y1="96857" x2="83939" y2="96857"/>
                        <a14:foregroundMark x1="11061" y1="96381" x2="11061" y2="96381"/>
                        <a14:foregroundMark x1="6970" y1="93810" x2="8030" y2="94190"/>
                        <a14:foregroundMark x1="8333" y1="94476" x2="13788" y2="98095"/>
                        <a14:foregroundMark x1="6667" y1="93619" x2="5303" y2="92476"/>
                        <a14:backgroundMark x1="74697" y1="95" x2="74697" y2="95"/>
                        <a14:backgroundMark x1="76061" y1="0" x2="76061" y2="0"/>
                        <a14:backgroundMark x1="77576" y1="0" x2="77576" y2="0"/>
                        <a14:backgroundMark x1="6970" y1="54762" x2="6970" y2="54762"/>
                      </a14:backgroundRemoval>
                    </a14:imgEffect>
                  </a14:imgLayer>
                </a14:imgProps>
              </a:ext>
              <a:ext uri="{28A0092B-C50C-407E-A947-70E740481C1C}">
                <a14:useLocalDpi xmlns:a14="http://schemas.microsoft.com/office/drawing/2010/main" val="0"/>
              </a:ext>
            </a:extLst>
          </a:blip>
          <a:srcRect/>
          <a:stretch>
            <a:fillRect/>
          </a:stretch>
        </p:blipFill>
        <p:spPr bwMode="auto">
          <a:xfrm>
            <a:off x="8659525" y="1718041"/>
            <a:ext cx="616050" cy="980234"/>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36" name="Textplatzhalter 4">
            <a:extLst>
              <a:ext uri="{FF2B5EF4-FFF2-40B4-BE49-F238E27FC236}">
                <a16:creationId xmlns:a16="http://schemas.microsoft.com/office/drawing/2014/main" id="{08B34D31-1199-41F2-ADF2-187A666364A5}"/>
              </a:ext>
            </a:extLst>
          </p:cNvPr>
          <p:cNvSpPr txBox="1">
            <a:spLocks/>
          </p:cNvSpPr>
          <p:nvPr/>
        </p:nvSpPr>
        <p:spPr>
          <a:xfrm>
            <a:off x="1877054" y="2881456"/>
            <a:ext cx="1542582" cy="236446"/>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de-DE" sz="1600" b="1" dirty="0"/>
              <a:t>GEH 6000 Series</a:t>
            </a:r>
          </a:p>
        </p:txBody>
      </p:sp>
      <p:sp>
        <p:nvSpPr>
          <p:cNvPr id="37" name="Textplatzhalter 4">
            <a:extLst>
              <a:ext uri="{FF2B5EF4-FFF2-40B4-BE49-F238E27FC236}">
                <a16:creationId xmlns:a16="http://schemas.microsoft.com/office/drawing/2014/main" id="{FF04E455-9E67-4CBA-8553-4DDE563963D5}"/>
              </a:ext>
            </a:extLst>
          </p:cNvPr>
          <p:cNvSpPr txBox="1">
            <a:spLocks/>
          </p:cNvSpPr>
          <p:nvPr/>
        </p:nvSpPr>
        <p:spPr>
          <a:xfrm>
            <a:off x="6946516" y="2817213"/>
            <a:ext cx="1732099" cy="321870"/>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de-DE" sz="1600" b="1" dirty="0"/>
              <a:t>EGU Series</a:t>
            </a:r>
          </a:p>
        </p:txBody>
      </p:sp>
      <p:pic>
        <p:nvPicPr>
          <p:cNvPr id="38" name="Grafik 37">
            <a:extLst>
              <a:ext uri="{FF2B5EF4-FFF2-40B4-BE49-F238E27FC236}">
                <a16:creationId xmlns:a16="http://schemas.microsoft.com/office/drawing/2014/main" id="{BA5D9E08-A3C0-433C-A42A-580088F9F780}"/>
              </a:ext>
            </a:extLst>
          </p:cNvPr>
          <p:cNvPicPr>
            <a:picLocks noChangeAspect="1"/>
          </p:cNvPicPr>
          <p:nvPr/>
        </p:nvPicPr>
        <p:blipFill>
          <a:blip r:embed="rId9"/>
          <a:stretch>
            <a:fillRect/>
          </a:stretch>
        </p:blipFill>
        <p:spPr>
          <a:xfrm>
            <a:off x="3964611" y="1744835"/>
            <a:ext cx="881245" cy="1053087"/>
          </a:xfrm>
          <a:prstGeom prst="rect">
            <a:avLst/>
          </a:prstGeom>
        </p:spPr>
      </p:pic>
      <p:sp>
        <p:nvSpPr>
          <p:cNvPr id="43" name="Textplatzhalter 4">
            <a:extLst>
              <a:ext uri="{FF2B5EF4-FFF2-40B4-BE49-F238E27FC236}">
                <a16:creationId xmlns:a16="http://schemas.microsoft.com/office/drawing/2014/main" id="{68202D02-6C70-482A-8823-4D615FD3BA87}"/>
              </a:ext>
            </a:extLst>
          </p:cNvPr>
          <p:cNvSpPr txBox="1">
            <a:spLocks/>
          </p:cNvSpPr>
          <p:nvPr/>
        </p:nvSpPr>
        <p:spPr>
          <a:xfrm>
            <a:off x="4051987" y="2881456"/>
            <a:ext cx="1759168" cy="309216"/>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de-DE" sz="1600" b="1" dirty="0"/>
              <a:t>GEH 8000</a:t>
            </a:r>
          </a:p>
        </p:txBody>
      </p:sp>
      <p:sp>
        <p:nvSpPr>
          <p:cNvPr id="51" name="Textplatzhalter 4">
            <a:extLst>
              <a:ext uri="{FF2B5EF4-FFF2-40B4-BE49-F238E27FC236}">
                <a16:creationId xmlns:a16="http://schemas.microsoft.com/office/drawing/2014/main" id="{14863230-7482-4E5B-87FD-6E6BE2C51742}"/>
              </a:ext>
            </a:extLst>
          </p:cNvPr>
          <p:cNvSpPr txBox="1">
            <a:spLocks/>
          </p:cNvSpPr>
          <p:nvPr/>
        </p:nvSpPr>
        <p:spPr>
          <a:xfrm>
            <a:off x="8533790" y="2807365"/>
            <a:ext cx="1759246" cy="233364"/>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Fago Pro" panose="02000506040000020004" pitchFamily="50" charset="0"/>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Fago Pro" panose="02000506040000020004" pitchFamily="50" charset="0"/>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Fago Pro" panose="02000506040000020004" pitchFamily="50" charset="0"/>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Fago Pro" panose="02000506040000020004" pitchFamily="50" charset="0"/>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Fago Pro" panose="02000506040000020004"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de-DE" sz="1600" b="1" dirty="0"/>
              <a:t>EGK Series</a:t>
            </a:r>
          </a:p>
        </p:txBody>
      </p:sp>
      <p:sp>
        <p:nvSpPr>
          <p:cNvPr id="64" name="Textfeld 63">
            <a:extLst>
              <a:ext uri="{FF2B5EF4-FFF2-40B4-BE49-F238E27FC236}">
                <a16:creationId xmlns:a16="http://schemas.microsoft.com/office/drawing/2014/main" id="{5DDF0EAB-27D4-47B7-8446-259CF3B4125C}"/>
              </a:ext>
            </a:extLst>
          </p:cNvPr>
          <p:cNvSpPr txBox="1"/>
          <p:nvPr/>
        </p:nvSpPr>
        <p:spPr>
          <a:xfrm>
            <a:off x="6468624" y="3188278"/>
            <a:ext cx="4655447" cy="3539430"/>
          </a:xfrm>
          <a:prstGeom prst="rect">
            <a:avLst/>
          </a:prstGeom>
          <a:noFill/>
        </p:spPr>
        <p:txBody>
          <a:bodyPr wrap="square">
            <a:spAutoFit/>
          </a:bodyPr>
          <a:lstStyle/>
          <a:p>
            <a:r>
              <a:rPr lang="en-US" sz="1400" dirty="0"/>
              <a:t>No starting distance for workpiece gripping or dependence of the gripping force to speed</a:t>
            </a:r>
          </a:p>
          <a:p>
            <a:endParaRPr lang="en-US" sz="1400" dirty="0"/>
          </a:p>
          <a:p>
            <a:r>
              <a:rPr lang="en-US" sz="1400" dirty="0"/>
              <a:t>Always referenced due to </a:t>
            </a:r>
            <a:r>
              <a:rPr lang="en-US" sz="1400" dirty="0" err="1"/>
              <a:t>absolut</a:t>
            </a:r>
            <a:r>
              <a:rPr lang="en-US" sz="1400" dirty="0"/>
              <a:t> encoder</a:t>
            </a:r>
          </a:p>
          <a:p>
            <a:endParaRPr lang="en-US" sz="1400" dirty="0"/>
          </a:p>
          <a:p>
            <a:r>
              <a:rPr lang="en-US" sz="1400" dirty="0"/>
              <a:t>Permanent gripping force possible (not with </a:t>
            </a:r>
            <a:r>
              <a:rPr lang="en-US" sz="1400" dirty="0" err="1"/>
              <a:t>StrongGrip</a:t>
            </a:r>
            <a:r>
              <a:rPr lang="en-US" sz="1400" dirty="0"/>
              <a:t>)</a:t>
            </a:r>
          </a:p>
          <a:p>
            <a:endParaRPr lang="en-US" sz="1400" dirty="0"/>
          </a:p>
          <a:p>
            <a:r>
              <a:rPr lang="en-US" sz="1400" dirty="0"/>
              <a:t>“Real” gripping force maintenance</a:t>
            </a:r>
          </a:p>
          <a:p>
            <a:endParaRPr lang="en-US" sz="1400" dirty="0"/>
          </a:p>
          <a:p>
            <a:r>
              <a:rPr lang="en-US" sz="1400" dirty="0"/>
              <a:t>Attractive Pricing</a:t>
            </a:r>
          </a:p>
          <a:p>
            <a:endParaRPr lang="en-US" sz="1400" dirty="0"/>
          </a:p>
          <a:p>
            <a:r>
              <a:rPr lang="en-US" sz="1400" dirty="0"/>
              <a:t>Higher IP Rating</a:t>
            </a:r>
          </a:p>
          <a:p>
            <a:endParaRPr lang="en-US" sz="1400" dirty="0"/>
          </a:p>
          <a:p>
            <a:r>
              <a:rPr lang="en-US" sz="1400" dirty="0"/>
              <a:t>Ethernet Interfaces</a:t>
            </a:r>
          </a:p>
          <a:p>
            <a:endParaRPr lang="en-US" sz="1400" dirty="0"/>
          </a:p>
          <a:p>
            <a:r>
              <a:rPr lang="en-US" sz="1400" dirty="0"/>
              <a:t>Dust protected version (EGU only)</a:t>
            </a:r>
          </a:p>
        </p:txBody>
      </p:sp>
      <p:sp>
        <p:nvSpPr>
          <p:cNvPr id="66" name="Textfeld 65">
            <a:extLst>
              <a:ext uri="{FF2B5EF4-FFF2-40B4-BE49-F238E27FC236}">
                <a16:creationId xmlns:a16="http://schemas.microsoft.com/office/drawing/2014/main" id="{11AD2B38-16AC-4F79-9462-4E76623771F0}"/>
              </a:ext>
            </a:extLst>
          </p:cNvPr>
          <p:cNvSpPr txBox="1"/>
          <p:nvPr/>
        </p:nvSpPr>
        <p:spPr>
          <a:xfrm>
            <a:off x="1970160" y="3188278"/>
            <a:ext cx="3153971" cy="2246769"/>
          </a:xfrm>
          <a:prstGeom prst="rect">
            <a:avLst/>
          </a:prstGeom>
          <a:noFill/>
        </p:spPr>
        <p:txBody>
          <a:bodyPr wrap="square">
            <a:spAutoFit/>
          </a:bodyPr>
          <a:lstStyle/>
          <a:p>
            <a:r>
              <a:rPr lang="en-US" sz="1400" dirty="0"/>
              <a:t>Lower installation space and lower mass (exception GEH 8000)</a:t>
            </a:r>
          </a:p>
          <a:p>
            <a:endParaRPr lang="en-US" sz="1400" dirty="0"/>
          </a:p>
          <a:p>
            <a:r>
              <a:rPr lang="en-US" sz="1400" dirty="0"/>
              <a:t>Higher gripping forces with very low finger length, depending on size and gripping situation</a:t>
            </a:r>
          </a:p>
          <a:p>
            <a:endParaRPr lang="en-US" sz="1400" dirty="0"/>
          </a:p>
          <a:p>
            <a:r>
              <a:rPr lang="en-US" sz="1400" dirty="0"/>
              <a:t>Partly lower gripping forces, depending on finger length and type</a:t>
            </a:r>
          </a:p>
          <a:p>
            <a:endParaRPr lang="en-US" sz="1400" dirty="0"/>
          </a:p>
        </p:txBody>
      </p:sp>
      <p:pic>
        <p:nvPicPr>
          <p:cNvPr id="41" name="Grafik 40" descr="Häkchen mit einfarbiger Füllung">
            <a:extLst>
              <a:ext uri="{FF2B5EF4-FFF2-40B4-BE49-F238E27FC236}">
                <a16:creationId xmlns:a16="http://schemas.microsoft.com/office/drawing/2014/main" id="{270BCBF0-B561-4BE3-8EBE-7D304025694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764205" y="3304471"/>
            <a:ext cx="232124" cy="232124"/>
          </a:xfrm>
          <a:prstGeom prst="rect">
            <a:avLst/>
          </a:prstGeom>
        </p:spPr>
      </p:pic>
      <p:pic>
        <p:nvPicPr>
          <p:cNvPr id="44" name="Grafik 43" descr="Häkchen mit einfarbiger Füllung">
            <a:extLst>
              <a:ext uri="{FF2B5EF4-FFF2-40B4-BE49-F238E27FC236}">
                <a16:creationId xmlns:a16="http://schemas.microsoft.com/office/drawing/2014/main" id="{6D3FD21D-A2F2-4E37-B892-6DCB2F86079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764205" y="4795086"/>
            <a:ext cx="232124" cy="232124"/>
          </a:xfrm>
          <a:prstGeom prst="rect">
            <a:avLst/>
          </a:prstGeom>
        </p:spPr>
      </p:pic>
      <p:pic>
        <p:nvPicPr>
          <p:cNvPr id="52" name="Grafik 51" descr="Häkchen mit einfarbiger Füllung">
            <a:extLst>
              <a:ext uri="{FF2B5EF4-FFF2-40B4-BE49-F238E27FC236}">
                <a16:creationId xmlns:a16="http://schemas.microsoft.com/office/drawing/2014/main" id="{BEE7A7CC-8C1C-47CF-B0A6-A970CF335EA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36500" y="3253967"/>
            <a:ext cx="232124" cy="232124"/>
          </a:xfrm>
          <a:prstGeom prst="rect">
            <a:avLst/>
          </a:prstGeom>
        </p:spPr>
      </p:pic>
      <p:pic>
        <p:nvPicPr>
          <p:cNvPr id="60" name="Grafik 59" descr="Häkchen mit einfarbiger Füllung">
            <a:extLst>
              <a:ext uri="{FF2B5EF4-FFF2-40B4-BE49-F238E27FC236}">
                <a16:creationId xmlns:a16="http://schemas.microsoft.com/office/drawing/2014/main" id="{D29C430D-A4C4-4E7E-88B9-085711DF59C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36500" y="3870249"/>
            <a:ext cx="232124" cy="232124"/>
          </a:xfrm>
          <a:prstGeom prst="rect">
            <a:avLst/>
          </a:prstGeom>
        </p:spPr>
      </p:pic>
      <p:pic>
        <p:nvPicPr>
          <p:cNvPr id="63" name="Grafik 62" descr="Häkchen mit einfarbiger Füllung">
            <a:extLst>
              <a:ext uri="{FF2B5EF4-FFF2-40B4-BE49-F238E27FC236}">
                <a16:creationId xmlns:a16="http://schemas.microsoft.com/office/drawing/2014/main" id="{DBA54BC1-B678-4753-8301-C484CE5DBA1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36500" y="4316491"/>
            <a:ext cx="232124" cy="232124"/>
          </a:xfrm>
          <a:prstGeom prst="rect">
            <a:avLst/>
          </a:prstGeom>
        </p:spPr>
      </p:pic>
      <p:pic>
        <p:nvPicPr>
          <p:cNvPr id="67" name="Grafik 66" descr="Häkchen mit einfarbiger Füllung">
            <a:extLst>
              <a:ext uri="{FF2B5EF4-FFF2-40B4-BE49-F238E27FC236}">
                <a16:creationId xmlns:a16="http://schemas.microsoft.com/office/drawing/2014/main" id="{D3605D23-BF37-41E7-A964-B127553CC0D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36500" y="4723281"/>
            <a:ext cx="232124" cy="232124"/>
          </a:xfrm>
          <a:prstGeom prst="rect">
            <a:avLst/>
          </a:prstGeom>
        </p:spPr>
      </p:pic>
      <p:pic>
        <p:nvPicPr>
          <p:cNvPr id="68" name="Grafik 67" descr="Häkchen mit einfarbiger Füllung">
            <a:extLst>
              <a:ext uri="{FF2B5EF4-FFF2-40B4-BE49-F238E27FC236}">
                <a16:creationId xmlns:a16="http://schemas.microsoft.com/office/drawing/2014/main" id="{FE9AAF3C-7CB3-417E-9B01-FE17C68A2B3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36500" y="5149708"/>
            <a:ext cx="232124" cy="232124"/>
          </a:xfrm>
          <a:prstGeom prst="rect">
            <a:avLst/>
          </a:prstGeom>
        </p:spPr>
      </p:pic>
      <p:pic>
        <p:nvPicPr>
          <p:cNvPr id="69" name="Grafik 68" descr="Häkchen mit einfarbiger Füllung">
            <a:extLst>
              <a:ext uri="{FF2B5EF4-FFF2-40B4-BE49-F238E27FC236}">
                <a16:creationId xmlns:a16="http://schemas.microsoft.com/office/drawing/2014/main" id="{0BE89E0E-73A8-408F-BE44-D3B1C97F7F7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36500" y="5589738"/>
            <a:ext cx="232124" cy="232124"/>
          </a:xfrm>
          <a:prstGeom prst="rect">
            <a:avLst/>
          </a:prstGeom>
        </p:spPr>
      </p:pic>
      <p:pic>
        <p:nvPicPr>
          <p:cNvPr id="70" name="Grafik 69" descr="Häkchen mit einfarbiger Füllung">
            <a:extLst>
              <a:ext uri="{FF2B5EF4-FFF2-40B4-BE49-F238E27FC236}">
                <a16:creationId xmlns:a16="http://schemas.microsoft.com/office/drawing/2014/main" id="{AD2529F3-0A19-4262-8150-0275B3FB492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36500" y="6007350"/>
            <a:ext cx="232124" cy="232124"/>
          </a:xfrm>
          <a:prstGeom prst="rect">
            <a:avLst/>
          </a:prstGeom>
        </p:spPr>
      </p:pic>
      <p:pic>
        <p:nvPicPr>
          <p:cNvPr id="71" name="Grafik 70" descr="Häkchen mit einfarbiger Füllung">
            <a:extLst>
              <a:ext uri="{FF2B5EF4-FFF2-40B4-BE49-F238E27FC236}">
                <a16:creationId xmlns:a16="http://schemas.microsoft.com/office/drawing/2014/main" id="{D42C7C99-B740-41F6-9E25-C1F67DA62F5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36500" y="6442770"/>
            <a:ext cx="232124" cy="232124"/>
          </a:xfrm>
          <a:prstGeom prst="rect">
            <a:avLst/>
          </a:prstGeom>
        </p:spPr>
      </p:pic>
    </p:spTree>
    <p:extLst>
      <p:ext uri="{BB962C8B-B14F-4D97-AF65-F5344CB8AC3E}">
        <p14:creationId xmlns:p14="http://schemas.microsoft.com/office/powerpoint/2010/main" val="343810388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3C5DD83-31B7-45A3-8FC8-686D68669429}"/>
              </a:ext>
            </a:extLst>
          </p:cNvPr>
          <p:cNvSpPr>
            <a:spLocks noGrp="1"/>
          </p:cNvSpPr>
          <p:nvPr>
            <p:ph type="title"/>
          </p:nvPr>
        </p:nvSpPr>
        <p:spPr/>
        <p:txBody>
          <a:bodyPr/>
          <a:lstStyle/>
          <a:p>
            <a:r>
              <a:rPr lang="de-DE" dirty="0" err="1"/>
              <a:t>Competitive</a:t>
            </a:r>
            <a:r>
              <a:rPr lang="de-DE" dirty="0"/>
              <a:t> Environment</a:t>
            </a:r>
            <a:endParaRPr lang="en-US" dirty="0"/>
          </a:p>
        </p:txBody>
      </p:sp>
      <p:sp>
        <p:nvSpPr>
          <p:cNvPr id="3" name="Foliennummernplatzhalter 2">
            <a:extLst>
              <a:ext uri="{FF2B5EF4-FFF2-40B4-BE49-F238E27FC236}">
                <a16:creationId xmlns:a16="http://schemas.microsoft.com/office/drawing/2014/main" id="{DD7F679C-F78B-4FBE-94ED-103C14DFBA84}"/>
              </a:ext>
            </a:extLst>
          </p:cNvPr>
          <p:cNvSpPr>
            <a:spLocks noGrp="1"/>
          </p:cNvSpPr>
          <p:nvPr>
            <p:ph type="sldNum" sz="quarter" idx="10"/>
          </p:nvPr>
        </p:nvSpPr>
        <p:spPr/>
        <p:txBody>
          <a:bodyPr/>
          <a:lstStyle/>
          <a:p>
            <a:fld id="{73F7D4EC-FAF2-48D2-B8E5-457915FC50F3}" type="slidenum">
              <a:rPr lang="de-DE" smtClean="0"/>
              <a:pPr/>
              <a:t>58</a:t>
            </a:fld>
            <a:endParaRPr lang="de-DE" dirty="0"/>
          </a:p>
        </p:txBody>
      </p:sp>
      <p:sp>
        <p:nvSpPr>
          <p:cNvPr id="4" name="Textplatzhalter 3">
            <a:extLst>
              <a:ext uri="{FF2B5EF4-FFF2-40B4-BE49-F238E27FC236}">
                <a16:creationId xmlns:a16="http://schemas.microsoft.com/office/drawing/2014/main" id="{10BA97E7-0294-4BE2-994E-91BD417DF5C2}"/>
              </a:ext>
            </a:extLst>
          </p:cNvPr>
          <p:cNvSpPr>
            <a:spLocks noGrp="1"/>
          </p:cNvSpPr>
          <p:nvPr>
            <p:ph type="body" sz="quarter" idx="11"/>
          </p:nvPr>
        </p:nvSpPr>
        <p:spPr/>
        <p:txBody>
          <a:bodyPr/>
          <a:lstStyle/>
          <a:p>
            <a:r>
              <a:rPr lang="de-DE" dirty="0" err="1"/>
              <a:t>Product</a:t>
            </a:r>
            <a:r>
              <a:rPr lang="de-DE" dirty="0"/>
              <a:t> Training EGU &amp; EGK</a:t>
            </a:r>
            <a:endParaRPr lang="en-US" dirty="0"/>
          </a:p>
          <a:p>
            <a:endParaRPr lang="en-US" dirty="0"/>
          </a:p>
          <a:p>
            <a:endParaRPr lang="en-US" dirty="0"/>
          </a:p>
        </p:txBody>
      </p:sp>
      <p:sp>
        <p:nvSpPr>
          <p:cNvPr id="5" name="Textplatzhalter 4">
            <a:extLst>
              <a:ext uri="{FF2B5EF4-FFF2-40B4-BE49-F238E27FC236}">
                <a16:creationId xmlns:a16="http://schemas.microsoft.com/office/drawing/2014/main" id="{0D736E8F-3D4E-46AD-B1BC-392E0493D267}"/>
              </a:ext>
            </a:extLst>
          </p:cNvPr>
          <p:cNvSpPr>
            <a:spLocks noGrp="1"/>
          </p:cNvSpPr>
          <p:nvPr>
            <p:ph type="body" sz="quarter" idx="12"/>
          </p:nvPr>
        </p:nvSpPr>
        <p:spPr>
          <a:xfrm>
            <a:off x="658813" y="1346853"/>
            <a:ext cx="5809811" cy="365125"/>
          </a:xfrm>
        </p:spPr>
        <p:txBody>
          <a:bodyPr/>
          <a:lstStyle/>
          <a:p>
            <a:pPr marL="0" indent="0">
              <a:buNone/>
            </a:pPr>
            <a:r>
              <a:rPr lang="de-DE" b="1" dirty="0" err="1"/>
              <a:t>Comparison</a:t>
            </a:r>
            <a:r>
              <a:rPr lang="de-DE" b="1" dirty="0"/>
              <a:t> in </a:t>
            </a:r>
            <a:r>
              <a:rPr lang="de-DE" b="1" dirty="0" err="1"/>
              <a:t>creation</a:t>
            </a:r>
            <a:r>
              <a:rPr lang="de-DE" b="1" dirty="0"/>
              <a:t>:</a:t>
            </a:r>
            <a:endParaRPr lang="en-US" b="1" dirty="0"/>
          </a:p>
        </p:txBody>
      </p:sp>
      <p:grpSp>
        <p:nvGrpSpPr>
          <p:cNvPr id="27" name="Gruppieren 26">
            <a:extLst>
              <a:ext uri="{FF2B5EF4-FFF2-40B4-BE49-F238E27FC236}">
                <a16:creationId xmlns:a16="http://schemas.microsoft.com/office/drawing/2014/main" id="{C79F9F93-ED38-469B-90EE-413AD0C3CE05}"/>
              </a:ext>
            </a:extLst>
          </p:cNvPr>
          <p:cNvGrpSpPr/>
          <p:nvPr/>
        </p:nvGrpSpPr>
        <p:grpSpPr>
          <a:xfrm>
            <a:off x="1290624" y="3911492"/>
            <a:ext cx="1675292" cy="850821"/>
            <a:chOff x="795234" y="4326382"/>
            <a:chExt cx="1675292" cy="850821"/>
          </a:xfrm>
        </p:grpSpPr>
        <p:pic>
          <p:nvPicPr>
            <p:cNvPr id="28" name="Grafik 27">
              <a:extLst>
                <a:ext uri="{FF2B5EF4-FFF2-40B4-BE49-F238E27FC236}">
                  <a16:creationId xmlns:a16="http://schemas.microsoft.com/office/drawing/2014/main" id="{8F6761B6-3C6F-4FB1-9DA3-8CD77108AE70}"/>
                </a:ext>
              </a:extLst>
            </p:cNvPr>
            <p:cNvPicPr>
              <a:picLocks noChangeAspect="1"/>
            </p:cNvPicPr>
            <p:nvPr/>
          </p:nvPicPr>
          <p:blipFill rotWithShape="1">
            <a:blip r:embed="rId2"/>
            <a:srcRect t="33115" b="37801"/>
            <a:stretch/>
          </p:blipFill>
          <p:spPr>
            <a:xfrm>
              <a:off x="915344" y="4326382"/>
              <a:ext cx="1219519" cy="354691"/>
            </a:xfrm>
            <a:prstGeom prst="rect">
              <a:avLst/>
            </a:prstGeom>
          </p:spPr>
        </p:pic>
        <p:sp>
          <p:nvSpPr>
            <p:cNvPr id="29" name="Textfeld 28">
              <a:extLst>
                <a:ext uri="{FF2B5EF4-FFF2-40B4-BE49-F238E27FC236}">
                  <a16:creationId xmlns:a16="http://schemas.microsoft.com/office/drawing/2014/main" id="{C7FFBDE2-BF7C-4F34-BA51-2FF27C67478E}"/>
                </a:ext>
              </a:extLst>
            </p:cNvPr>
            <p:cNvSpPr txBox="1"/>
            <p:nvPr/>
          </p:nvSpPr>
          <p:spPr>
            <a:xfrm>
              <a:off x="1360069" y="4596796"/>
              <a:ext cx="1110457" cy="461665"/>
            </a:xfrm>
            <a:prstGeom prst="rect">
              <a:avLst/>
            </a:prstGeom>
            <a:noFill/>
          </p:spPr>
          <p:txBody>
            <a:bodyPr wrap="square">
              <a:spAutoFit/>
            </a:bodyPr>
            <a:lstStyle/>
            <a:p>
              <a:r>
                <a:rPr lang="de-DE" sz="1200" dirty="0">
                  <a:solidFill>
                    <a:srgbClr val="003D6A"/>
                  </a:solidFill>
                </a:rPr>
                <a:t>Hand-E </a:t>
              </a:r>
              <a:br>
                <a:rPr lang="de-DE" sz="1200" dirty="0">
                  <a:solidFill>
                    <a:srgbClr val="003D6A"/>
                  </a:solidFill>
                </a:rPr>
              </a:br>
              <a:r>
                <a:rPr lang="de-DE" sz="1200" dirty="0">
                  <a:solidFill>
                    <a:srgbClr val="003D6A"/>
                  </a:solidFill>
                </a:rPr>
                <a:t>(vs. EGU 50)</a:t>
              </a:r>
              <a:endParaRPr lang="en-US" sz="1200" dirty="0">
                <a:solidFill>
                  <a:srgbClr val="003D6A"/>
                </a:solidFill>
              </a:endParaRPr>
            </a:p>
          </p:txBody>
        </p:sp>
        <p:pic>
          <p:nvPicPr>
            <p:cNvPr id="30" name="Picture 6" descr="Hand-E Adaptiver Robotergreifer - Robotiq">
              <a:extLst>
                <a:ext uri="{FF2B5EF4-FFF2-40B4-BE49-F238E27FC236}">
                  <a16:creationId xmlns:a16="http://schemas.microsoft.com/office/drawing/2014/main" id="{9E53C28A-D17E-4FD3-8E3F-FE1E42B4A8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5234" y="4568443"/>
              <a:ext cx="890406" cy="608760"/>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33" name="Gruppieren 32">
            <a:extLst>
              <a:ext uri="{FF2B5EF4-FFF2-40B4-BE49-F238E27FC236}">
                <a16:creationId xmlns:a16="http://schemas.microsoft.com/office/drawing/2014/main" id="{48ED34B4-EBA2-4E8C-AEEB-CC3CC5916915}"/>
              </a:ext>
            </a:extLst>
          </p:cNvPr>
          <p:cNvGrpSpPr/>
          <p:nvPr/>
        </p:nvGrpSpPr>
        <p:grpSpPr>
          <a:xfrm>
            <a:off x="3742847" y="4158548"/>
            <a:ext cx="2828750" cy="1524411"/>
            <a:chOff x="6672191" y="2027773"/>
            <a:chExt cx="2828750" cy="1524411"/>
          </a:xfrm>
        </p:grpSpPr>
        <p:pic>
          <p:nvPicPr>
            <p:cNvPr id="35" name="Picture 14" descr="Zwei-Finger-Greifer für kollaborative und leichte Industrieroboter">
              <a:extLst>
                <a:ext uri="{FF2B5EF4-FFF2-40B4-BE49-F238E27FC236}">
                  <a16:creationId xmlns:a16="http://schemas.microsoft.com/office/drawing/2014/main" id="{0F51451F-9BBD-46B1-AA79-2AA7D9BD175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42266" y="2394070"/>
              <a:ext cx="683272" cy="683272"/>
            </a:xfrm>
            <a:prstGeom prst="rect">
              <a:avLst/>
            </a:prstGeom>
            <a:noFill/>
            <a:extLst>
              <a:ext uri="{909E8E84-426E-40DD-AFC4-6F175D3DCCD1}">
                <a14:hiddenFill xmlns:a14="http://schemas.microsoft.com/office/drawing/2010/main">
                  <a:solidFill>
                    <a:srgbClr val="FFFFFF"/>
                  </a:solidFill>
                </a14:hiddenFill>
              </a:ext>
            </a:extLst>
          </p:spPr>
        </p:pic>
        <p:sp>
          <p:nvSpPr>
            <p:cNvPr id="39" name="Textfeld 38">
              <a:extLst>
                <a:ext uri="{FF2B5EF4-FFF2-40B4-BE49-F238E27FC236}">
                  <a16:creationId xmlns:a16="http://schemas.microsoft.com/office/drawing/2014/main" id="{C429A030-7BCD-4D88-8C05-C8B981970A07}"/>
                </a:ext>
              </a:extLst>
            </p:cNvPr>
            <p:cNvSpPr txBox="1"/>
            <p:nvPr/>
          </p:nvSpPr>
          <p:spPr>
            <a:xfrm>
              <a:off x="6672191" y="2802598"/>
              <a:ext cx="1906693" cy="461665"/>
            </a:xfrm>
            <a:prstGeom prst="rect">
              <a:avLst/>
            </a:prstGeom>
            <a:noFill/>
          </p:spPr>
          <p:txBody>
            <a:bodyPr wrap="square">
              <a:spAutoFit/>
            </a:bodyPr>
            <a:lstStyle/>
            <a:p>
              <a:r>
                <a:rPr lang="de-DE" sz="1200" dirty="0">
                  <a:solidFill>
                    <a:srgbClr val="003D6A"/>
                  </a:solidFill>
                </a:rPr>
                <a:t>2FG7 </a:t>
              </a:r>
              <a:br>
                <a:rPr lang="de-DE" sz="1200" dirty="0">
                  <a:solidFill>
                    <a:srgbClr val="003D6A"/>
                  </a:solidFill>
                </a:rPr>
              </a:br>
              <a:r>
                <a:rPr lang="de-DE" sz="1200" dirty="0">
                  <a:solidFill>
                    <a:srgbClr val="003D6A"/>
                  </a:solidFill>
                </a:rPr>
                <a:t>(vs. EGU 50)</a:t>
              </a:r>
              <a:endParaRPr lang="en-US" sz="1200" dirty="0">
                <a:solidFill>
                  <a:srgbClr val="003D6A"/>
                </a:solidFill>
              </a:endParaRPr>
            </a:p>
          </p:txBody>
        </p:sp>
        <p:pic>
          <p:nvPicPr>
            <p:cNvPr id="40" name="Picture 16" descr="Startseite">
              <a:extLst>
                <a:ext uri="{FF2B5EF4-FFF2-40B4-BE49-F238E27FC236}">
                  <a16:creationId xmlns:a16="http://schemas.microsoft.com/office/drawing/2014/main" id="{EEE3EB46-2FD5-4CD2-96C6-D9774DD0F62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24435" y="2027773"/>
              <a:ext cx="832301" cy="337927"/>
            </a:xfrm>
            <a:prstGeom prst="rect">
              <a:avLst/>
            </a:prstGeom>
            <a:noFill/>
            <a:extLst>
              <a:ext uri="{909E8E84-426E-40DD-AFC4-6F175D3DCCD1}">
                <a14:hiddenFill xmlns:a14="http://schemas.microsoft.com/office/drawing/2010/main">
                  <a:solidFill>
                    <a:srgbClr val="FFFFFF"/>
                  </a:solidFill>
                </a14:hiddenFill>
              </a:ext>
            </a:extLst>
          </p:spPr>
        </p:pic>
        <p:pic>
          <p:nvPicPr>
            <p:cNvPr id="42" name="Grafik 41">
              <a:extLst>
                <a:ext uri="{FF2B5EF4-FFF2-40B4-BE49-F238E27FC236}">
                  <a16:creationId xmlns:a16="http://schemas.microsoft.com/office/drawing/2014/main" id="{4C685B0B-6E57-4C31-90A0-FCDB01C23032}"/>
                </a:ext>
              </a:extLst>
            </p:cNvPr>
            <p:cNvPicPr>
              <a:picLocks noChangeAspect="1"/>
            </p:cNvPicPr>
            <p:nvPr/>
          </p:nvPicPr>
          <p:blipFill>
            <a:blip r:embed="rId6"/>
            <a:stretch>
              <a:fillRect/>
            </a:stretch>
          </p:blipFill>
          <p:spPr>
            <a:xfrm>
              <a:off x="7814106" y="2332381"/>
              <a:ext cx="833839" cy="833839"/>
            </a:xfrm>
            <a:prstGeom prst="rect">
              <a:avLst/>
            </a:prstGeom>
          </p:spPr>
        </p:pic>
        <p:pic>
          <p:nvPicPr>
            <p:cNvPr id="46" name="Grafik 45">
              <a:extLst>
                <a:ext uri="{FF2B5EF4-FFF2-40B4-BE49-F238E27FC236}">
                  <a16:creationId xmlns:a16="http://schemas.microsoft.com/office/drawing/2014/main" id="{55E9DD89-9FC1-4429-9F58-71C7B1D9AE4A}"/>
                </a:ext>
              </a:extLst>
            </p:cNvPr>
            <p:cNvPicPr>
              <a:picLocks noChangeAspect="1"/>
            </p:cNvPicPr>
            <p:nvPr/>
          </p:nvPicPr>
          <p:blipFill>
            <a:blip r:embed="rId7"/>
            <a:stretch>
              <a:fillRect/>
            </a:stretch>
          </p:blipFill>
          <p:spPr>
            <a:xfrm>
              <a:off x="7594248" y="2383965"/>
              <a:ext cx="409658" cy="749586"/>
            </a:xfrm>
            <a:prstGeom prst="rect">
              <a:avLst/>
            </a:prstGeom>
          </p:spPr>
        </p:pic>
        <p:sp>
          <p:nvSpPr>
            <p:cNvPr id="47" name="Textfeld 46">
              <a:extLst>
                <a:ext uri="{FF2B5EF4-FFF2-40B4-BE49-F238E27FC236}">
                  <a16:creationId xmlns:a16="http://schemas.microsoft.com/office/drawing/2014/main" id="{20CF747E-AC1A-4218-BF8B-A9C544BA4DCB}"/>
                </a:ext>
              </a:extLst>
            </p:cNvPr>
            <p:cNvSpPr txBox="1"/>
            <p:nvPr/>
          </p:nvSpPr>
          <p:spPr>
            <a:xfrm>
              <a:off x="7594248" y="3090519"/>
              <a:ext cx="1906693" cy="461665"/>
            </a:xfrm>
            <a:prstGeom prst="rect">
              <a:avLst/>
            </a:prstGeom>
            <a:noFill/>
          </p:spPr>
          <p:txBody>
            <a:bodyPr wrap="square">
              <a:spAutoFit/>
            </a:bodyPr>
            <a:lstStyle/>
            <a:p>
              <a:r>
                <a:rPr lang="de-DE" sz="1200" dirty="0">
                  <a:solidFill>
                    <a:srgbClr val="003D6A"/>
                  </a:solidFill>
                </a:rPr>
                <a:t>RG2 &amp; RG6</a:t>
              </a:r>
              <a:br>
                <a:rPr lang="de-DE" sz="1200" dirty="0">
                  <a:solidFill>
                    <a:srgbClr val="003D6A"/>
                  </a:solidFill>
                </a:rPr>
              </a:br>
              <a:r>
                <a:rPr lang="de-DE" sz="1200" dirty="0">
                  <a:solidFill>
                    <a:srgbClr val="003D6A"/>
                  </a:solidFill>
                </a:rPr>
                <a:t>(vs. EGK)</a:t>
              </a:r>
              <a:endParaRPr lang="en-US" sz="1200" dirty="0">
                <a:solidFill>
                  <a:srgbClr val="003D6A"/>
                </a:solidFill>
              </a:endParaRPr>
            </a:p>
          </p:txBody>
        </p:sp>
      </p:grpSp>
      <p:grpSp>
        <p:nvGrpSpPr>
          <p:cNvPr id="48" name="Gruppieren 47">
            <a:extLst>
              <a:ext uri="{FF2B5EF4-FFF2-40B4-BE49-F238E27FC236}">
                <a16:creationId xmlns:a16="http://schemas.microsoft.com/office/drawing/2014/main" id="{2630C79A-DB89-4954-AC29-88D1B7402CEC}"/>
              </a:ext>
            </a:extLst>
          </p:cNvPr>
          <p:cNvGrpSpPr/>
          <p:nvPr/>
        </p:nvGrpSpPr>
        <p:grpSpPr>
          <a:xfrm>
            <a:off x="1129064" y="2472248"/>
            <a:ext cx="2577943" cy="940132"/>
            <a:chOff x="3212685" y="2027773"/>
            <a:chExt cx="2577943" cy="940132"/>
          </a:xfrm>
        </p:grpSpPr>
        <p:pic>
          <p:nvPicPr>
            <p:cNvPr id="49" name="Picture 16" descr="Elektrischer Greifer, 2-Finger, Langhub - LEHF">
              <a:extLst>
                <a:ext uri="{FF2B5EF4-FFF2-40B4-BE49-F238E27FC236}">
                  <a16:creationId xmlns:a16="http://schemas.microsoft.com/office/drawing/2014/main" id="{28BC4511-7623-460C-B39A-BE7700BDDFE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212685" y="2293242"/>
              <a:ext cx="674663" cy="674663"/>
            </a:xfrm>
            <a:prstGeom prst="rect">
              <a:avLst/>
            </a:prstGeom>
            <a:noFill/>
            <a:extLst>
              <a:ext uri="{909E8E84-426E-40DD-AFC4-6F175D3DCCD1}">
                <a14:hiddenFill xmlns:a14="http://schemas.microsoft.com/office/drawing/2010/main">
                  <a:solidFill>
                    <a:srgbClr val="FFFFFF"/>
                  </a:solidFill>
                </a14:hiddenFill>
              </a:ext>
            </a:extLst>
          </p:spPr>
        </p:pic>
        <p:pic>
          <p:nvPicPr>
            <p:cNvPr id="50" name="Picture 6">
              <a:extLst>
                <a:ext uri="{FF2B5EF4-FFF2-40B4-BE49-F238E27FC236}">
                  <a16:creationId xmlns:a16="http://schemas.microsoft.com/office/drawing/2014/main" id="{3BD071EB-3B72-40EC-A473-88E1291DFAA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305581" y="2027773"/>
              <a:ext cx="1050348" cy="335161"/>
            </a:xfrm>
            <a:prstGeom prst="rect">
              <a:avLst/>
            </a:prstGeom>
            <a:noFill/>
            <a:extLst>
              <a:ext uri="{909E8E84-426E-40DD-AFC4-6F175D3DCCD1}">
                <a14:hiddenFill xmlns:a14="http://schemas.microsoft.com/office/drawing/2010/main">
                  <a:solidFill>
                    <a:srgbClr val="FFFFFF"/>
                  </a:solidFill>
                </a14:hiddenFill>
              </a:ext>
            </a:extLst>
          </p:spPr>
        </p:pic>
        <p:sp>
          <p:nvSpPr>
            <p:cNvPr id="53" name="Textfeld 52">
              <a:extLst>
                <a:ext uri="{FF2B5EF4-FFF2-40B4-BE49-F238E27FC236}">
                  <a16:creationId xmlns:a16="http://schemas.microsoft.com/office/drawing/2014/main" id="{E568301C-C469-4510-B480-A62FFB963DA4}"/>
                </a:ext>
              </a:extLst>
            </p:cNvPr>
            <p:cNvSpPr txBox="1"/>
            <p:nvPr/>
          </p:nvSpPr>
          <p:spPr>
            <a:xfrm>
              <a:off x="3883935" y="2371586"/>
              <a:ext cx="1906693" cy="461665"/>
            </a:xfrm>
            <a:prstGeom prst="rect">
              <a:avLst/>
            </a:prstGeom>
            <a:noFill/>
          </p:spPr>
          <p:txBody>
            <a:bodyPr wrap="square">
              <a:spAutoFit/>
            </a:bodyPr>
            <a:lstStyle/>
            <a:p>
              <a:r>
                <a:rPr lang="de-DE" sz="1200" dirty="0">
                  <a:solidFill>
                    <a:srgbClr val="003D6A"/>
                  </a:solidFill>
                </a:rPr>
                <a:t>LEHF</a:t>
              </a:r>
              <a:br>
                <a:rPr lang="de-DE" sz="1200" dirty="0">
                  <a:solidFill>
                    <a:srgbClr val="003D6A"/>
                  </a:solidFill>
                </a:rPr>
              </a:br>
              <a:r>
                <a:rPr lang="de-DE" sz="1200" dirty="0">
                  <a:solidFill>
                    <a:srgbClr val="003D6A"/>
                  </a:solidFill>
                </a:rPr>
                <a:t>(vs. EGK)</a:t>
              </a:r>
              <a:endParaRPr lang="en-US" sz="1200" dirty="0">
                <a:solidFill>
                  <a:srgbClr val="003D6A"/>
                </a:solidFill>
              </a:endParaRPr>
            </a:p>
          </p:txBody>
        </p:sp>
      </p:grpSp>
      <p:grpSp>
        <p:nvGrpSpPr>
          <p:cNvPr id="54" name="Gruppieren 53">
            <a:extLst>
              <a:ext uri="{FF2B5EF4-FFF2-40B4-BE49-F238E27FC236}">
                <a16:creationId xmlns:a16="http://schemas.microsoft.com/office/drawing/2014/main" id="{3C150DB3-8264-4851-B9B7-412A41C67941}"/>
              </a:ext>
            </a:extLst>
          </p:cNvPr>
          <p:cNvGrpSpPr/>
          <p:nvPr/>
        </p:nvGrpSpPr>
        <p:grpSpPr>
          <a:xfrm>
            <a:off x="3886707" y="2472248"/>
            <a:ext cx="3784453" cy="1174890"/>
            <a:chOff x="7227743" y="5710078"/>
            <a:chExt cx="3784453" cy="1174890"/>
          </a:xfrm>
        </p:grpSpPr>
        <p:grpSp>
          <p:nvGrpSpPr>
            <p:cNvPr id="55" name="Gruppieren 54">
              <a:extLst>
                <a:ext uri="{FF2B5EF4-FFF2-40B4-BE49-F238E27FC236}">
                  <a16:creationId xmlns:a16="http://schemas.microsoft.com/office/drawing/2014/main" id="{D2E63DA8-8DA7-41EA-AD99-EA8D1A31AE2E}"/>
                </a:ext>
              </a:extLst>
            </p:cNvPr>
            <p:cNvGrpSpPr/>
            <p:nvPr/>
          </p:nvGrpSpPr>
          <p:grpSpPr>
            <a:xfrm>
              <a:off x="7282923" y="5919169"/>
              <a:ext cx="3729273" cy="965799"/>
              <a:chOff x="7282923" y="5919169"/>
              <a:chExt cx="3729273" cy="965799"/>
            </a:xfrm>
          </p:grpSpPr>
          <p:pic>
            <p:nvPicPr>
              <p:cNvPr id="57" name="Grafik 56">
                <a:extLst>
                  <a:ext uri="{FF2B5EF4-FFF2-40B4-BE49-F238E27FC236}">
                    <a16:creationId xmlns:a16="http://schemas.microsoft.com/office/drawing/2014/main" id="{B3A26207-EB18-45D0-8AC2-EAF3C57360A5}"/>
                  </a:ext>
                </a:extLst>
              </p:cNvPr>
              <p:cNvPicPr>
                <a:picLocks noChangeAspect="1"/>
              </p:cNvPicPr>
              <p:nvPr/>
            </p:nvPicPr>
            <p:blipFill>
              <a:blip r:embed="rId10"/>
              <a:stretch>
                <a:fillRect/>
              </a:stretch>
            </p:blipFill>
            <p:spPr>
              <a:xfrm>
                <a:off x="8384832" y="6031225"/>
                <a:ext cx="608967" cy="518801"/>
              </a:xfrm>
              <a:prstGeom prst="rect">
                <a:avLst/>
              </a:prstGeom>
            </p:spPr>
          </p:pic>
          <p:pic>
            <p:nvPicPr>
              <p:cNvPr id="58" name="Grafik 57">
                <a:extLst>
                  <a:ext uri="{FF2B5EF4-FFF2-40B4-BE49-F238E27FC236}">
                    <a16:creationId xmlns:a16="http://schemas.microsoft.com/office/drawing/2014/main" id="{43FF5A43-9B2F-4190-A8FE-05D07DF037D7}"/>
                  </a:ext>
                </a:extLst>
              </p:cNvPr>
              <p:cNvPicPr>
                <a:picLocks noChangeAspect="1"/>
              </p:cNvPicPr>
              <p:nvPr/>
            </p:nvPicPr>
            <p:blipFill>
              <a:blip r:embed="rId11"/>
              <a:stretch>
                <a:fillRect/>
              </a:stretch>
            </p:blipFill>
            <p:spPr>
              <a:xfrm>
                <a:off x="7661358" y="5943042"/>
                <a:ext cx="700087" cy="527888"/>
              </a:xfrm>
              <a:prstGeom prst="rect">
                <a:avLst/>
              </a:prstGeom>
            </p:spPr>
          </p:pic>
          <p:pic>
            <p:nvPicPr>
              <p:cNvPr id="59" name="Grafik 58">
                <a:extLst>
                  <a:ext uri="{FF2B5EF4-FFF2-40B4-BE49-F238E27FC236}">
                    <a16:creationId xmlns:a16="http://schemas.microsoft.com/office/drawing/2014/main" id="{0D1CE39D-EB70-47F0-A295-9D0705C56CD4}"/>
                  </a:ext>
                </a:extLst>
              </p:cNvPr>
              <p:cNvPicPr>
                <a:picLocks noChangeAspect="1"/>
              </p:cNvPicPr>
              <p:nvPr/>
            </p:nvPicPr>
            <p:blipFill>
              <a:blip r:embed="rId12"/>
              <a:stretch>
                <a:fillRect/>
              </a:stretch>
            </p:blipFill>
            <p:spPr>
              <a:xfrm>
                <a:off x="9150935" y="5926402"/>
                <a:ext cx="716662" cy="571984"/>
              </a:xfrm>
              <a:prstGeom prst="rect">
                <a:avLst/>
              </a:prstGeom>
            </p:spPr>
          </p:pic>
          <p:pic>
            <p:nvPicPr>
              <p:cNvPr id="61" name="Grafik 60">
                <a:extLst>
                  <a:ext uri="{FF2B5EF4-FFF2-40B4-BE49-F238E27FC236}">
                    <a16:creationId xmlns:a16="http://schemas.microsoft.com/office/drawing/2014/main" id="{C420E7E0-7052-4683-BE78-909336BE62D4}"/>
                  </a:ext>
                </a:extLst>
              </p:cNvPr>
              <p:cNvPicPr>
                <a:picLocks noChangeAspect="1"/>
              </p:cNvPicPr>
              <p:nvPr/>
            </p:nvPicPr>
            <p:blipFill>
              <a:blip r:embed="rId13"/>
              <a:stretch>
                <a:fillRect/>
              </a:stretch>
            </p:blipFill>
            <p:spPr>
              <a:xfrm>
                <a:off x="10005315" y="5919169"/>
                <a:ext cx="744459" cy="414792"/>
              </a:xfrm>
              <a:prstGeom prst="rect">
                <a:avLst/>
              </a:prstGeom>
            </p:spPr>
          </p:pic>
          <p:pic>
            <p:nvPicPr>
              <p:cNvPr id="62" name="Grafik 61">
                <a:extLst>
                  <a:ext uri="{FF2B5EF4-FFF2-40B4-BE49-F238E27FC236}">
                    <a16:creationId xmlns:a16="http://schemas.microsoft.com/office/drawing/2014/main" id="{DA535EEE-9DD1-48A4-9293-ECCE15C39C8D}"/>
                  </a:ext>
                </a:extLst>
              </p:cNvPr>
              <p:cNvPicPr>
                <a:picLocks noChangeAspect="1"/>
              </p:cNvPicPr>
              <p:nvPr/>
            </p:nvPicPr>
            <p:blipFill>
              <a:blip r:embed="rId14"/>
              <a:stretch>
                <a:fillRect/>
              </a:stretch>
            </p:blipFill>
            <p:spPr>
              <a:xfrm>
                <a:off x="7282923" y="6517281"/>
                <a:ext cx="1718439" cy="367687"/>
              </a:xfrm>
              <a:prstGeom prst="rect">
                <a:avLst/>
              </a:prstGeom>
            </p:spPr>
          </p:pic>
          <p:sp>
            <p:nvSpPr>
              <p:cNvPr id="65" name="Textfeld 64">
                <a:extLst>
                  <a:ext uri="{FF2B5EF4-FFF2-40B4-BE49-F238E27FC236}">
                    <a16:creationId xmlns:a16="http://schemas.microsoft.com/office/drawing/2014/main" id="{A6F9F66D-6DE8-42E4-AA48-E6B5AE964D5B}"/>
                  </a:ext>
                </a:extLst>
              </p:cNvPr>
              <p:cNvSpPr txBox="1"/>
              <p:nvPr/>
            </p:nvSpPr>
            <p:spPr>
              <a:xfrm>
                <a:off x="9209165" y="6450605"/>
                <a:ext cx="914400" cy="347746"/>
              </a:xfrm>
              <a:prstGeom prst="rect">
                <a:avLst/>
              </a:prstGeom>
              <a:noFill/>
            </p:spPr>
            <p:txBody>
              <a:bodyPr wrap="none" lIns="0" tIns="0" rIns="0" bIns="0" rtlCol="0">
                <a:noAutofit/>
              </a:bodyPr>
              <a:lstStyle/>
              <a:p>
                <a:pPr marR="0" algn="l" defTabSz="914400" rtl="0" eaLnBrk="1" fontAlgn="auto" latinLnBrk="0" hangingPunct="1">
                  <a:lnSpc>
                    <a:spcPct val="90000"/>
                  </a:lnSpc>
                  <a:spcBef>
                    <a:spcPts val="300"/>
                  </a:spcBef>
                  <a:spcAft>
                    <a:spcPts val="0"/>
                  </a:spcAft>
                  <a:buClr>
                    <a:srgbClr val="009EE0"/>
                  </a:buClr>
                  <a:buSzTx/>
                  <a:tabLst/>
                </a:pPr>
                <a:r>
                  <a:rPr lang="de-DE" sz="1200" dirty="0">
                    <a:solidFill>
                      <a:srgbClr val="003D6A"/>
                    </a:solidFill>
                  </a:rPr>
                  <a:t>WPG</a:t>
                </a:r>
                <a:br>
                  <a:rPr lang="de-DE" sz="1200" dirty="0">
                    <a:solidFill>
                      <a:srgbClr val="003D6A"/>
                    </a:solidFill>
                  </a:rPr>
                </a:br>
                <a:r>
                  <a:rPr lang="de-DE" sz="1200" dirty="0">
                    <a:solidFill>
                      <a:srgbClr val="003D6A"/>
                    </a:solidFill>
                  </a:rPr>
                  <a:t>(vs. EGK 50)</a:t>
                </a:r>
                <a:endParaRPr lang="en-US" sz="1200" dirty="0">
                  <a:solidFill>
                    <a:srgbClr val="003D6A"/>
                  </a:solidFill>
                </a:endParaRPr>
              </a:p>
            </p:txBody>
          </p:sp>
          <p:sp>
            <p:nvSpPr>
              <p:cNvPr id="72" name="Textfeld 71">
                <a:extLst>
                  <a:ext uri="{FF2B5EF4-FFF2-40B4-BE49-F238E27FC236}">
                    <a16:creationId xmlns:a16="http://schemas.microsoft.com/office/drawing/2014/main" id="{972FB775-DB85-40E6-B00D-2DB45A92C3DB}"/>
                  </a:ext>
                </a:extLst>
              </p:cNvPr>
              <p:cNvSpPr txBox="1"/>
              <p:nvPr/>
            </p:nvSpPr>
            <p:spPr>
              <a:xfrm>
                <a:off x="10097796" y="6343408"/>
                <a:ext cx="914400" cy="347746"/>
              </a:xfrm>
              <a:prstGeom prst="rect">
                <a:avLst/>
              </a:prstGeom>
              <a:noFill/>
            </p:spPr>
            <p:txBody>
              <a:bodyPr wrap="none" lIns="0" tIns="0" rIns="0" bIns="0" rtlCol="0">
                <a:noAutofit/>
              </a:bodyPr>
              <a:lstStyle/>
              <a:p>
                <a:pPr marR="0" algn="l" defTabSz="914400" rtl="0" eaLnBrk="1" fontAlgn="auto" latinLnBrk="0" hangingPunct="1">
                  <a:lnSpc>
                    <a:spcPct val="90000"/>
                  </a:lnSpc>
                  <a:spcBef>
                    <a:spcPts val="300"/>
                  </a:spcBef>
                  <a:spcAft>
                    <a:spcPts val="0"/>
                  </a:spcAft>
                  <a:buClr>
                    <a:srgbClr val="009EE0"/>
                  </a:buClr>
                  <a:buSzTx/>
                  <a:tabLst/>
                </a:pPr>
                <a:r>
                  <a:rPr lang="de-DE" sz="1200" dirty="0">
                    <a:solidFill>
                      <a:srgbClr val="003D6A"/>
                    </a:solidFill>
                  </a:rPr>
                  <a:t>CRG Series</a:t>
                </a:r>
                <a:br>
                  <a:rPr lang="de-DE" sz="1200" dirty="0">
                    <a:solidFill>
                      <a:srgbClr val="003D6A"/>
                    </a:solidFill>
                  </a:rPr>
                </a:br>
                <a:r>
                  <a:rPr lang="de-DE" sz="1200" dirty="0">
                    <a:solidFill>
                      <a:srgbClr val="003D6A"/>
                    </a:solidFill>
                  </a:rPr>
                  <a:t>(vs. EGK)</a:t>
                </a:r>
                <a:endParaRPr lang="en-US" sz="1200" dirty="0">
                  <a:solidFill>
                    <a:srgbClr val="003D6A"/>
                  </a:solidFill>
                </a:endParaRPr>
              </a:p>
            </p:txBody>
          </p:sp>
        </p:grpSp>
        <p:sp>
          <p:nvSpPr>
            <p:cNvPr id="56" name="Textfeld 55">
              <a:extLst>
                <a:ext uri="{FF2B5EF4-FFF2-40B4-BE49-F238E27FC236}">
                  <a16:creationId xmlns:a16="http://schemas.microsoft.com/office/drawing/2014/main" id="{63D76F53-8337-4679-BCD1-160F53A47B36}"/>
                </a:ext>
              </a:extLst>
            </p:cNvPr>
            <p:cNvSpPr txBox="1"/>
            <p:nvPr/>
          </p:nvSpPr>
          <p:spPr>
            <a:xfrm>
              <a:off x="7227743" y="5710078"/>
              <a:ext cx="914400" cy="914400"/>
            </a:xfrm>
            <a:prstGeom prst="rect">
              <a:avLst/>
            </a:prstGeom>
            <a:noFill/>
          </p:spPr>
          <p:txBody>
            <a:bodyPr wrap="none" lIns="0" tIns="0" rIns="0" bIns="0" rtlCol="0">
              <a:noAutofit/>
            </a:bodyPr>
            <a:lstStyle/>
            <a:p>
              <a:pPr marR="0" algn="l" defTabSz="914400" rtl="0" eaLnBrk="1" fontAlgn="auto" latinLnBrk="0" hangingPunct="1">
                <a:lnSpc>
                  <a:spcPct val="90000"/>
                </a:lnSpc>
                <a:spcBef>
                  <a:spcPts val="300"/>
                </a:spcBef>
                <a:spcAft>
                  <a:spcPts val="0"/>
                </a:spcAft>
                <a:buClr>
                  <a:srgbClr val="009EE0"/>
                </a:buClr>
                <a:buSzTx/>
                <a:tabLst/>
              </a:pPr>
              <a:r>
                <a:rPr lang="de-DE" sz="1200" dirty="0">
                  <a:solidFill>
                    <a:srgbClr val="003D6A"/>
                  </a:solidFill>
                </a:rPr>
                <a:t>IEG &amp; IEG-Plus Series</a:t>
              </a:r>
              <a:br>
                <a:rPr lang="de-DE" sz="1200" dirty="0">
                  <a:solidFill>
                    <a:srgbClr val="003D6A"/>
                  </a:solidFill>
                </a:rPr>
              </a:br>
              <a:r>
                <a:rPr lang="de-DE" sz="1200" dirty="0">
                  <a:solidFill>
                    <a:srgbClr val="003D6A"/>
                  </a:solidFill>
                </a:rPr>
                <a:t>(vs. EGK)</a:t>
              </a:r>
              <a:endParaRPr lang="en-US" sz="1200" dirty="0">
                <a:solidFill>
                  <a:srgbClr val="003D6A"/>
                </a:solidFill>
              </a:endParaRPr>
            </a:p>
          </p:txBody>
        </p:sp>
      </p:grpSp>
      <p:sp>
        <p:nvSpPr>
          <p:cNvPr id="73" name="Textfeld 72">
            <a:extLst>
              <a:ext uri="{FF2B5EF4-FFF2-40B4-BE49-F238E27FC236}">
                <a16:creationId xmlns:a16="http://schemas.microsoft.com/office/drawing/2014/main" id="{3E956422-DBFF-422E-BDB6-AD00AFCD77C7}"/>
              </a:ext>
            </a:extLst>
          </p:cNvPr>
          <p:cNvSpPr txBox="1"/>
          <p:nvPr/>
        </p:nvSpPr>
        <p:spPr>
          <a:xfrm>
            <a:off x="1952121" y="4689922"/>
            <a:ext cx="1261735" cy="461665"/>
          </a:xfrm>
          <a:prstGeom prst="rect">
            <a:avLst/>
          </a:prstGeom>
          <a:noFill/>
        </p:spPr>
        <p:txBody>
          <a:bodyPr wrap="square">
            <a:spAutoFit/>
          </a:bodyPr>
          <a:lstStyle/>
          <a:p>
            <a:r>
              <a:rPr lang="de-DE" sz="1200" dirty="0">
                <a:solidFill>
                  <a:srgbClr val="003D6A"/>
                </a:solidFill>
              </a:rPr>
              <a:t>2F-85 &amp; 2F-140 </a:t>
            </a:r>
            <a:br>
              <a:rPr lang="de-DE" sz="1200" dirty="0">
                <a:solidFill>
                  <a:srgbClr val="003D6A"/>
                </a:solidFill>
              </a:rPr>
            </a:br>
            <a:r>
              <a:rPr lang="de-DE" sz="1200" dirty="0">
                <a:solidFill>
                  <a:srgbClr val="003D6A"/>
                </a:solidFill>
              </a:rPr>
              <a:t>(vs. EGK)</a:t>
            </a:r>
            <a:endParaRPr lang="en-US" sz="1200" dirty="0">
              <a:solidFill>
                <a:srgbClr val="003D6A"/>
              </a:solidFill>
            </a:endParaRPr>
          </a:p>
        </p:txBody>
      </p:sp>
      <p:pic>
        <p:nvPicPr>
          <p:cNvPr id="74" name="Grafik 73">
            <a:extLst>
              <a:ext uri="{FF2B5EF4-FFF2-40B4-BE49-F238E27FC236}">
                <a16:creationId xmlns:a16="http://schemas.microsoft.com/office/drawing/2014/main" id="{CB216A70-31D1-4A4A-8751-9C8DE4529779}"/>
              </a:ext>
            </a:extLst>
          </p:cNvPr>
          <p:cNvPicPr>
            <a:picLocks noChangeAspect="1"/>
          </p:cNvPicPr>
          <p:nvPr/>
        </p:nvPicPr>
        <p:blipFill rotWithShape="1">
          <a:blip r:embed="rId15"/>
          <a:srcRect t="18797" b="18797"/>
          <a:stretch/>
        </p:blipFill>
        <p:spPr>
          <a:xfrm>
            <a:off x="1129064" y="4830409"/>
            <a:ext cx="771580" cy="481508"/>
          </a:xfrm>
          <a:prstGeom prst="rect">
            <a:avLst/>
          </a:prstGeom>
        </p:spPr>
      </p:pic>
      <p:pic>
        <p:nvPicPr>
          <p:cNvPr id="7" name="Grafik 6">
            <a:extLst>
              <a:ext uri="{FF2B5EF4-FFF2-40B4-BE49-F238E27FC236}">
                <a16:creationId xmlns:a16="http://schemas.microsoft.com/office/drawing/2014/main" id="{F6A845FF-996C-414E-9AA5-C64847C41499}"/>
              </a:ext>
            </a:extLst>
          </p:cNvPr>
          <p:cNvPicPr>
            <a:picLocks noChangeAspect="1"/>
          </p:cNvPicPr>
          <p:nvPr/>
        </p:nvPicPr>
        <p:blipFill>
          <a:blip r:embed="rId16"/>
          <a:stretch>
            <a:fillRect/>
          </a:stretch>
        </p:blipFill>
        <p:spPr>
          <a:xfrm>
            <a:off x="7146238" y="4181906"/>
            <a:ext cx="1287630" cy="368787"/>
          </a:xfrm>
          <a:prstGeom prst="rect">
            <a:avLst/>
          </a:prstGeom>
        </p:spPr>
      </p:pic>
    </p:spTree>
    <p:extLst>
      <p:ext uri="{BB962C8B-B14F-4D97-AF65-F5344CB8AC3E}">
        <p14:creationId xmlns:p14="http://schemas.microsoft.com/office/powerpoint/2010/main" val="324588982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0615461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67D69FD-780C-4BD9-9279-913C0FC22D3E}"/>
              </a:ext>
            </a:extLst>
          </p:cNvPr>
          <p:cNvSpPr>
            <a:spLocks noGrp="1"/>
          </p:cNvSpPr>
          <p:nvPr>
            <p:ph type="title"/>
          </p:nvPr>
        </p:nvSpPr>
        <p:spPr/>
        <p:txBody>
          <a:bodyPr/>
          <a:lstStyle/>
          <a:p>
            <a:r>
              <a:rPr lang="de-DE" dirty="0"/>
              <a:t>Competitive Environment</a:t>
            </a:r>
            <a:endParaRPr lang="en-US" dirty="0"/>
          </a:p>
        </p:txBody>
      </p:sp>
      <p:sp>
        <p:nvSpPr>
          <p:cNvPr id="3" name="Foliennummernplatzhalter 2">
            <a:extLst>
              <a:ext uri="{FF2B5EF4-FFF2-40B4-BE49-F238E27FC236}">
                <a16:creationId xmlns:a16="http://schemas.microsoft.com/office/drawing/2014/main" id="{93330755-4F7F-4572-B0BC-28D39E325D04}"/>
              </a:ext>
            </a:extLst>
          </p:cNvPr>
          <p:cNvSpPr>
            <a:spLocks noGrp="1"/>
          </p:cNvSpPr>
          <p:nvPr>
            <p:ph type="sldNum" sz="quarter" idx="10"/>
          </p:nvPr>
        </p:nvSpPr>
        <p:spPr/>
        <p:txBody>
          <a:bodyPr/>
          <a:lstStyle/>
          <a:p>
            <a:fld id="{73F7D4EC-FAF2-48D2-B8E5-457915FC50F3}" type="slidenum">
              <a:rPr lang="de-DE" smtClean="0"/>
              <a:pPr/>
              <a:t>60</a:t>
            </a:fld>
            <a:endParaRPr lang="de-DE" dirty="0"/>
          </a:p>
        </p:txBody>
      </p:sp>
      <p:sp>
        <p:nvSpPr>
          <p:cNvPr id="4" name="Textplatzhalter 3">
            <a:extLst>
              <a:ext uri="{FF2B5EF4-FFF2-40B4-BE49-F238E27FC236}">
                <a16:creationId xmlns:a16="http://schemas.microsoft.com/office/drawing/2014/main" id="{C5ACDBB0-C016-4179-92C9-846CEEC301F0}"/>
              </a:ext>
            </a:extLst>
          </p:cNvPr>
          <p:cNvSpPr>
            <a:spLocks noGrp="1"/>
          </p:cNvSpPr>
          <p:nvPr>
            <p:ph type="body" sz="quarter" idx="11"/>
          </p:nvPr>
        </p:nvSpPr>
        <p:spPr/>
        <p:txBody>
          <a:bodyPr/>
          <a:lstStyle/>
          <a:p>
            <a:r>
              <a:rPr lang="de-DE" dirty="0"/>
              <a:t>Product Training EGU &amp; EGK</a:t>
            </a:r>
            <a:endParaRPr lang="en-US" dirty="0"/>
          </a:p>
          <a:p>
            <a:endParaRPr lang="en-US" dirty="0"/>
          </a:p>
        </p:txBody>
      </p:sp>
      <p:sp>
        <p:nvSpPr>
          <p:cNvPr id="7" name="Textplatzhalter 6">
            <a:extLst>
              <a:ext uri="{FF2B5EF4-FFF2-40B4-BE49-F238E27FC236}">
                <a16:creationId xmlns:a16="http://schemas.microsoft.com/office/drawing/2014/main" id="{E5A979D3-761F-427B-8013-CC652C22F82A}"/>
              </a:ext>
            </a:extLst>
          </p:cNvPr>
          <p:cNvSpPr>
            <a:spLocks noGrp="1"/>
          </p:cNvSpPr>
          <p:nvPr>
            <p:ph type="body" sz="quarter" idx="12"/>
          </p:nvPr>
        </p:nvSpPr>
        <p:spPr/>
        <p:txBody>
          <a:bodyPr/>
          <a:lstStyle/>
          <a:p>
            <a:endParaRPr lang="en-US" dirty="0"/>
          </a:p>
        </p:txBody>
      </p:sp>
    </p:spTree>
    <p:extLst>
      <p:ext uri="{BB962C8B-B14F-4D97-AF65-F5344CB8AC3E}">
        <p14:creationId xmlns:p14="http://schemas.microsoft.com/office/powerpoint/2010/main" val="142691288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67D69FD-780C-4BD9-9279-913C0FC22D3E}"/>
              </a:ext>
            </a:extLst>
          </p:cNvPr>
          <p:cNvSpPr>
            <a:spLocks noGrp="1"/>
          </p:cNvSpPr>
          <p:nvPr>
            <p:ph type="title"/>
          </p:nvPr>
        </p:nvSpPr>
        <p:spPr/>
        <p:txBody>
          <a:bodyPr/>
          <a:lstStyle/>
          <a:p>
            <a:r>
              <a:rPr lang="de-DE" dirty="0"/>
              <a:t>Availability</a:t>
            </a:r>
            <a:endParaRPr lang="en-US" dirty="0"/>
          </a:p>
        </p:txBody>
      </p:sp>
      <p:sp>
        <p:nvSpPr>
          <p:cNvPr id="3" name="Foliennummernplatzhalter 2">
            <a:extLst>
              <a:ext uri="{FF2B5EF4-FFF2-40B4-BE49-F238E27FC236}">
                <a16:creationId xmlns:a16="http://schemas.microsoft.com/office/drawing/2014/main" id="{93330755-4F7F-4572-B0BC-28D39E325D04}"/>
              </a:ext>
            </a:extLst>
          </p:cNvPr>
          <p:cNvSpPr>
            <a:spLocks noGrp="1"/>
          </p:cNvSpPr>
          <p:nvPr>
            <p:ph type="sldNum" sz="quarter" idx="10"/>
          </p:nvPr>
        </p:nvSpPr>
        <p:spPr/>
        <p:txBody>
          <a:bodyPr/>
          <a:lstStyle/>
          <a:p>
            <a:fld id="{73F7D4EC-FAF2-48D2-B8E5-457915FC50F3}" type="slidenum">
              <a:rPr lang="de-DE" smtClean="0"/>
              <a:pPr/>
              <a:t>61</a:t>
            </a:fld>
            <a:endParaRPr lang="de-DE" dirty="0"/>
          </a:p>
        </p:txBody>
      </p:sp>
      <p:sp>
        <p:nvSpPr>
          <p:cNvPr id="4" name="Textplatzhalter 3">
            <a:extLst>
              <a:ext uri="{FF2B5EF4-FFF2-40B4-BE49-F238E27FC236}">
                <a16:creationId xmlns:a16="http://schemas.microsoft.com/office/drawing/2014/main" id="{C5ACDBB0-C016-4179-92C9-846CEEC301F0}"/>
              </a:ext>
            </a:extLst>
          </p:cNvPr>
          <p:cNvSpPr>
            <a:spLocks noGrp="1"/>
          </p:cNvSpPr>
          <p:nvPr>
            <p:ph type="body" sz="quarter" idx="11"/>
          </p:nvPr>
        </p:nvSpPr>
        <p:spPr/>
        <p:txBody>
          <a:bodyPr/>
          <a:lstStyle/>
          <a:p>
            <a:r>
              <a:rPr lang="de-DE" dirty="0"/>
              <a:t>Product Training EGU &amp; EGK</a:t>
            </a:r>
            <a:endParaRPr lang="en-US" dirty="0"/>
          </a:p>
          <a:p>
            <a:endParaRPr lang="en-US" dirty="0"/>
          </a:p>
        </p:txBody>
      </p:sp>
      <p:sp>
        <p:nvSpPr>
          <p:cNvPr id="7" name="Textplatzhalter 6">
            <a:extLst>
              <a:ext uri="{FF2B5EF4-FFF2-40B4-BE49-F238E27FC236}">
                <a16:creationId xmlns:a16="http://schemas.microsoft.com/office/drawing/2014/main" id="{E5A979D3-761F-427B-8013-CC652C22F82A}"/>
              </a:ext>
            </a:extLst>
          </p:cNvPr>
          <p:cNvSpPr>
            <a:spLocks noGrp="1"/>
          </p:cNvSpPr>
          <p:nvPr>
            <p:ph type="body" sz="quarter" idx="12"/>
          </p:nvPr>
        </p:nvSpPr>
        <p:spPr/>
        <p:txBody>
          <a:bodyPr/>
          <a:lstStyle/>
          <a:p>
            <a:endParaRPr lang="en-US" dirty="0"/>
          </a:p>
        </p:txBody>
      </p:sp>
    </p:spTree>
    <p:extLst>
      <p:ext uri="{BB962C8B-B14F-4D97-AF65-F5344CB8AC3E}">
        <p14:creationId xmlns:p14="http://schemas.microsoft.com/office/powerpoint/2010/main" val="187142026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 name="Titel 15">
            <a:extLst>
              <a:ext uri="{FF2B5EF4-FFF2-40B4-BE49-F238E27FC236}">
                <a16:creationId xmlns:a16="http://schemas.microsoft.com/office/drawing/2014/main" id="{30F49E9D-82C1-4E75-B253-CE716E1B7ED0}"/>
              </a:ext>
            </a:extLst>
          </p:cNvPr>
          <p:cNvSpPr>
            <a:spLocks noGrp="1"/>
          </p:cNvSpPr>
          <p:nvPr>
            <p:ph type="title"/>
          </p:nvPr>
        </p:nvSpPr>
        <p:spPr/>
        <p:txBody>
          <a:bodyPr/>
          <a:lstStyle/>
          <a:p>
            <a:r>
              <a:rPr lang="de-DE" dirty="0"/>
              <a:t>EGU – Pricing vs. our competitors</a:t>
            </a:r>
          </a:p>
        </p:txBody>
      </p:sp>
      <p:sp>
        <p:nvSpPr>
          <p:cNvPr id="3" name="Foliennummernplatzhalter 2">
            <a:extLst>
              <a:ext uri="{FF2B5EF4-FFF2-40B4-BE49-F238E27FC236}">
                <a16:creationId xmlns:a16="http://schemas.microsoft.com/office/drawing/2014/main" id="{0C847251-10BC-423D-AD48-8D5221E925AA}"/>
              </a:ext>
            </a:extLst>
          </p:cNvPr>
          <p:cNvSpPr>
            <a:spLocks noGrp="1"/>
          </p:cNvSpPr>
          <p:nvPr>
            <p:ph type="sldNum" sz="quarter" idx="10"/>
          </p:nvPr>
        </p:nvSpPr>
        <p:spPr/>
        <p:txBody>
          <a:bodyPr/>
          <a:lstStyle/>
          <a:p>
            <a:fld id="{73F7D4EC-FAF2-48D2-B8E5-457915FC50F3}" type="slidenum">
              <a:rPr lang="de-DE" smtClean="0"/>
              <a:pPr/>
              <a:t>62</a:t>
            </a:fld>
            <a:endParaRPr lang="de-DE" dirty="0"/>
          </a:p>
        </p:txBody>
      </p:sp>
      <p:sp>
        <p:nvSpPr>
          <p:cNvPr id="4" name="Textplatzhalter 3">
            <a:extLst>
              <a:ext uri="{FF2B5EF4-FFF2-40B4-BE49-F238E27FC236}">
                <a16:creationId xmlns:a16="http://schemas.microsoft.com/office/drawing/2014/main" id="{58790943-6C44-43EB-AA22-12868A136A8E}"/>
              </a:ext>
            </a:extLst>
          </p:cNvPr>
          <p:cNvSpPr>
            <a:spLocks noGrp="1"/>
          </p:cNvSpPr>
          <p:nvPr>
            <p:ph type="body" sz="quarter" idx="11"/>
          </p:nvPr>
        </p:nvSpPr>
        <p:spPr/>
        <p:txBody>
          <a:bodyPr/>
          <a:lstStyle/>
          <a:p>
            <a:r>
              <a:rPr lang="en-US" dirty="0"/>
              <a:t>ExpertGroup Mechatronics | 2022-07-06</a:t>
            </a:r>
            <a:endParaRPr lang="de-DE" dirty="0"/>
          </a:p>
        </p:txBody>
      </p:sp>
      <p:grpSp>
        <p:nvGrpSpPr>
          <p:cNvPr id="20" name="Gruppieren 19">
            <a:extLst>
              <a:ext uri="{FF2B5EF4-FFF2-40B4-BE49-F238E27FC236}">
                <a16:creationId xmlns:a16="http://schemas.microsoft.com/office/drawing/2014/main" id="{DBA7B449-0868-4779-88C7-5510ED078640}"/>
              </a:ext>
            </a:extLst>
          </p:cNvPr>
          <p:cNvGrpSpPr/>
          <p:nvPr/>
        </p:nvGrpSpPr>
        <p:grpSpPr>
          <a:xfrm>
            <a:off x="1167116" y="1260600"/>
            <a:ext cx="9158743" cy="2537893"/>
            <a:chOff x="1240293" y="2556382"/>
            <a:chExt cx="9158743" cy="2537893"/>
          </a:xfrm>
        </p:grpSpPr>
        <p:cxnSp>
          <p:nvCxnSpPr>
            <p:cNvPr id="8" name="Gerade Verbindung mit Pfeil 7">
              <a:extLst>
                <a:ext uri="{FF2B5EF4-FFF2-40B4-BE49-F238E27FC236}">
                  <a16:creationId xmlns:a16="http://schemas.microsoft.com/office/drawing/2014/main" id="{03539FD9-51DA-4672-97B1-9D8875E3A9A8}"/>
                </a:ext>
              </a:extLst>
            </p:cNvPr>
            <p:cNvCxnSpPr>
              <a:cxnSpLocks/>
            </p:cNvCxnSpPr>
            <p:nvPr/>
          </p:nvCxnSpPr>
          <p:spPr>
            <a:xfrm flipV="1">
              <a:off x="1240293" y="3649313"/>
              <a:ext cx="9158743" cy="28777"/>
            </a:xfrm>
            <a:prstGeom prst="straightConnector1">
              <a:avLst/>
            </a:prstGeom>
            <a:ln w="25400">
              <a:headEnd type="triangle"/>
              <a:tailEnd type="triangle"/>
            </a:ln>
          </p:spPr>
          <p:style>
            <a:lnRef idx="1">
              <a:schemeClr val="accent1"/>
            </a:lnRef>
            <a:fillRef idx="0">
              <a:schemeClr val="accent1"/>
            </a:fillRef>
            <a:effectRef idx="0">
              <a:schemeClr val="accent1"/>
            </a:effectRef>
            <a:fontRef idx="minor">
              <a:schemeClr val="tx1"/>
            </a:fontRef>
          </p:style>
        </p:cxnSp>
        <p:grpSp>
          <p:nvGrpSpPr>
            <p:cNvPr id="10" name="Gruppieren 9">
              <a:extLst>
                <a:ext uri="{FF2B5EF4-FFF2-40B4-BE49-F238E27FC236}">
                  <a16:creationId xmlns:a16="http://schemas.microsoft.com/office/drawing/2014/main" id="{718BA60E-0F89-4F4D-B906-2A6BF694A8D9}"/>
                </a:ext>
              </a:extLst>
            </p:cNvPr>
            <p:cNvGrpSpPr/>
            <p:nvPr/>
          </p:nvGrpSpPr>
          <p:grpSpPr>
            <a:xfrm>
              <a:off x="4227354" y="2764700"/>
              <a:ext cx="2415613" cy="1120701"/>
              <a:chOff x="2344327" y="3662894"/>
              <a:chExt cx="2415613" cy="1120701"/>
            </a:xfrm>
          </p:grpSpPr>
          <p:pic>
            <p:nvPicPr>
              <p:cNvPr id="7" name="Picture 2">
                <a:extLst>
                  <a:ext uri="{FF2B5EF4-FFF2-40B4-BE49-F238E27FC236}">
                    <a16:creationId xmlns:a16="http://schemas.microsoft.com/office/drawing/2014/main" id="{4D475DF6-574E-4C58-B46F-6496602AD486}"/>
                  </a:ext>
                </a:extLst>
              </p:cNvPr>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3064269" y="4013219"/>
                <a:ext cx="674290" cy="770376"/>
              </a:xfrm>
              <a:prstGeom prst="rect">
                <a:avLst/>
              </a:prstGeom>
              <a:noFill/>
              <a:extLst>
                <a:ext uri="{909E8E84-426E-40DD-AFC4-6F175D3DCCD1}">
                  <a14:hiddenFill xmlns:a14="http://schemas.microsoft.com/office/drawing/2010/main">
                    <a:solidFill>
                      <a:srgbClr val="FFFFFF"/>
                    </a:solidFill>
                  </a14:hiddenFill>
                </a:ext>
              </a:extLst>
            </p:spPr>
          </p:pic>
          <p:sp>
            <p:nvSpPr>
              <p:cNvPr id="14" name="Textfeld 13">
                <a:extLst>
                  <a:ext uri="{FF2B5EF4-FFF2-40B4-BE49-F238E27FC236}">
                    <a16:creationId xmlns:a16="http://schemas.microsoft.com/office/drawing/2014/main" id="{745280A9-E5AB-42FE-896D-82819FB796EE}"/>
                  </a:ext>
                </a:extLst>
              </p:cNvPr>
              <p:cNvSpPr txBox="1"/>
              <p:nvPr/>
            </p:nvSpPr>
            <p:spPr>
              <a:xfrm>
                <a:off x="2344327" y="3662894"/>
                <a:ext cx="2415613" cy="646331"/>
              </a:xfrm>
              <a:prstGeom prst="rect">
                <a:avLst/>
              </a:prstGeom>
              <a:noFill/>
            </p:spPr>
            <p:txBody>
              <a:bodyPr wrap="square">
                <a:spAutoFit/>
              </a:bodyPr>
              <a:lstStyle/>
              <a:p>
                <a:r>
                  <a:rPr lang="de-DE" b="1" dirty="0">
                    <a:solidFill>
                      <a:schemeClr val="tx2"/>
                    </a:solidFill>
                    <a:latin typeface="Fago Pro" panose="02000506040000020004" pitchFamily="50" charset="0"/>
                  </a:rPr>
                  <a:t>Zimmer GEH6040</a:t>
                </a:r>
              </a:p>
              <a:p>
                <a:r>
                  <a:rPr lang="de-DE" b="1" dirty="0">
                    <a:solidFill>
                      <a:schemeClr val="bg2"/>
                    </a:solidFill>
                    <a:latin typeface="Fago Pro" panose="02000506040000020004" pitchFamily="50" charset="0"/>
                  </a:rPr>
                  <a:t>2.732€</a:t>
                </a:r>
                <a:endParaRPr lang="en-US" dirty="0"/>
              </a:p>
            </p:txBody>
          </p:sp>
        </p:grpSp>
        <p:grpSp>
          <p:nvGrpSpPr>
            <p:cNvPr id="2" name="Gruppieren 1">
              <a:extLst>
                <a:ext uri="{FF2B5EF4-FFF2-40B4-BE49-F238E27FC236}">
                  <a16:creationId xmlns:a16="http://schemas.microsoft.com/office/drawing/2014/main" id="{3DCD3206-BF2C-4F3F-A878-9F9E0462E9BE}"/>
                </a:ext>
              </a:extLst>
            </p:cNvPr>
            <p:cNvGrpSpPr/>
            <p:nvPr/>
          </p:nvGrpSpPr>
          <p:grpSpPr>
            <a:xfrm>
              <a:off x="3388155" y="3482858"/>
              <a:ext cx="2374833" cy="1301696"/>
              <a:chOff x="2982266" y="3944401"/>
              <a:chExt cx="2374833" cy="1301696"/>
            </a:xfrm>
          </p:grpSpPr>
          <p:pic>
            <p:nvPicPr>
              <p:cNvPr id="9" name="Picture 2">
                <a:extLst>
                  <a:ext uri="{FF2B5EF4-FFF2-40B4-BE49-F238E27FC236}">
                    <a16:creationId xmlns:a16="http://schemas.microsoft.com/office/drawing/2014/main" id="{F653618F-8599-4564-8A9F-119511DF9E36}"/>
                  </a:ext>
                </a:extLst>
              </p:cNvPr>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3024" b="98880" l="2550" r="97584">
                            <a14:foregroundMark x1="8591" y1="6607" x2="96107" y2="24524"/>
                            <a14:foregroundMark x1="96107" y1="24524" x2="96107" y2="24188"/>
                            <a14:foregroundMark x1="86443" y1="6719" x2="24698" y2="10750"/>
                            <a14:foregroundMark x1="12483" y1="11870" x2="8725" y2="51288"/>
                            <a14:foregroundMark x1="8725" y1="51288" x2="14228" y2="88578"/>
                            <a14:foregroundMark x1="14228" y1="88578" x2="20134" y2="95857"/>
                            <a14:foregroundMark x1="20134" y1="95857" x2="21074" y2="96417"/>
                            <a14:foregroundMark x1="19597" y1="99328" x2="19597" y2="99328"/>
                            <a14:foregroundMark x1="8456" y1="93169" x2="11679" y2="96016"/>
                            <a14:foregroundMark x1="82685" y1="92049" x2="76242" y2="95073"/>
                            <a14:foregroundMark x1="74497" y1="95857" x2="78792" y2="95521"/>
                            <a14:foregroundMark x1="73557" y1="96193" x2="71409" y2="93505"/>
                            <a14:foregroundMark x1="71544" y1="94961" x2="73423" y2="96529"/>
                            <a14:foregroundMark x1="97450" y1="25084" x2="97718" y2="22956"/>
                            <a14:foregroundMark x1="93154" y1="17469" x2="91812" y2="24188"/>
                            <a14:foregroundMark x1="80537" y1="3024" x2="30201" y2="5375"/>
                            <a14:foregroundMark x1="4698" y1="6607" x2="2550" y2="39530"/>
                            <a14:foregroundMark x1="34228" y1="57111" x2="32752" y2="58791"/>
                            <a14:foregroundMark x1="35034" y1="58231" x2="35034" y2="58231"/>
                            <a14:foregroundMark x1="11946" y1="96417" x2="11946" y2="96417"/>
                            <a14:foregroundMark x1="31141" y1="58343" x2="21342" y2="59015"/>
                            <a14:foregroundMark x1="17450" y1="60022" x2="17987" y2="59127"/>
                            <a14:foregroundMark x1="18792" y1="59015" x2="19195" y2="60918"/>
                            <a14:foregroundMark x1="15973" y1="59351" x2="16107" y2="60918"/>
                            <a14:foregroundMark x1="59463" y1="59239" x2="73289" y2="58679"/>
                            <a14:foregroundMark x1="72483" y1="59351" x2="69664" y2="59462"/>
                            <a14:foregroundMark x1="64161" y1="59910" x2="61477" y2="59910"/>
                            <a14:foregroundMark x1="96644" y1="20605" x2="96644" y2="20605"/>
                            <a14:foregroundMark x1="97181" y1="20381" x2="97181" y2="20381"/>
                            <a14:foregroundMark x1="14899" y1="98544" x2="14362" y2="98320"/>
                            <a14:foregroundMark x1="13020" y1="97424" x2="13020" y2="97424"/>
                            <a14:foregroundMark x1="12617" y1="96753" x2="13960" y2="98096"/>
                            <a14:backgroundMark x1="32483" y1="59462" x2="32349" y2="59462"/>
                            <a14:backgroundMark x1="32483" y1="59239" x2="31862" y2="59239"/>
                            <a14:backgroundMark x1="22048" y1="59892" x2="21301" y2="59916"/>
                            <a14:backgroundMark x1="11766" y1="97246" x2="10336" y2="96417"/>
                            <a14:backgroundMark x1="15168" y1="99216" x2="13598" y2="98306"/>
                          </a14:backgroundRemoval>
                        </a14:imgEffect>
                      </a14:imgLayer>
                    </a14:imgProps>
                  </a:ext>
                  <a:ext uri="{28A0092B-C50C-407E-A947-70E740481C1C}">
                    <a14:useLocalDpi xmlns:a14="http://schemas.microsoft.com/office/drawing/2010/main"/>
                  </a:ext>
                </a:extLst>
              </a:blip>
              <a:srcRect/>
              <a:stretch>
                <a:fillRect/>
              </a:stretch>
            </p:blipFill>
            <p:spPr bwMode="auto">
              <a:xfrm>
                <a:off x="3744954" y="3944401"/>
                <a:ext cx="592823" cy="710597"/>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030" name="Picture 6" descr="Überblick: Was ist IO-Link? - WIKA-Blog">
                <a:extLst>
                  <a:ext uri="{FF2B5EF4-FFF2-40B4-BE49-F238E27FC236}">
                    <a16:creationId xmlns:a16="http://schemas.microsoft.com/office/drawing/2014/main" id="{E1984650-1B20-4D85-9CCE-CE6C13FDE982}"/>
                  </a:ext>
                </a:extLst>
              </p:cNvPr>
              <p:cNvPicPr>
                <a:picLocks noChangeAspect="1" noChangeArrowheads="1"/>
              </p:cNvPicPr>
              <p:nvPr/>
            </p:nvPicPr>
            <p:blipFill rotWithShape="1">
              <a:blip r:embed="rId6" cstate="print">
                <a:extLst>
                  <a:ext uri="{28A0092B-C50C-407E-A947-70E740481C1C}">
                    <a14:useLocalDpi xmlns:a14="http://schemas.microsoft.com/office/drawing/2010/main"/>
                  </a:ext>
                </a:extLst>
              </a:blip>
              <a:srcRect l="11737" t="34998" r="13087" b="34673"/>
              <a:stretch/>
            </p:blipFill>
            <p:spPr bwMode="auto">
              <a:xfrm>
                <a:off x="3278779" y="5023897"/>
                <a:ext cx="979899" cy="22220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36" name="Textfeld 35">
                <a:extLst>
                  <a:ext uri="{FF2B5EF4-FFF2-40B4-BE49-F238E27FC236}">
                    <a16:creationId xmlns:a16="http://schemas.microsoft.com/office/drawing/2014/main" id="{E12D0AA4-EDBC-49ED-B5D5-8416D5D348CF}"/>
                  </a:ext>
                </a:extLst>
              </p:cNvPr>
              <p:cNvSpPr txBox="1"/>
              <p:nvPr/>
            </p:nvSpPr>
            <p:spPr>
              <a:xfrm>
                <a:off x="2982266" y="4407476"/>
                <a:ext cx="2374833" cy="646331"/>
              </a:xfrm>
              <a:prstGeom prst="rect">
                <a:avLst/>
              </a:prstGeom>
              <a:noFill/>
            </p:spPr>
            <p:txBody>
              <a:bodyPr wrap="square">
                <a:spAutoFit/>
              </a:bodyPr>
              <a:lstStyle/>
              <a:p>
                <a:r>
                  <a:rPr lang="de-DE" b="1" dirty="0">
                    <a:solidFill>
                      <a:schemeClr val="bg2"/>
                    </a:solidFill>
                    <a:latin typeface="Fago Pro" panose="02000506040000020004" pitchFamily="50" charset="0"/>
                  </a:rPr>
                  <a:t>2.550€</a:t>
                </a:r>
                <a:endParaRPr lang="de-DE" b="1" dirty="0">
                  <a:solidFill>
                    <a:schemeClr val="tx2"/>
                  </a:solidFill>
                  <a:latin typeface="Fago Pro" panose="02000506040000020004" pitchFamily="50" charset="0"/>
                </a:endParaRPr>
              </a:p>
              <a:p>
                <a:r>
                  <a:rPr lang="de-DE" b="1" dirty="0">
                    <a:solidFill>
                      <a:schemeClr val="tx2"/>
                    </a:solidFill>
                    <a:latin typeface="Fago Pro" panose="02000506040000020004" pitchFamily="50" charset="0"/>
                  </a:rPr>
                  <a:t>EGU50 with GKS</a:t>
                </a:r>
              </a:p>
            </p:txBody>
          </p:sp>
        </p:grpSp>
        <p:grpSp>
          <p:nvGrpSpPr>
            <p:cNvPr id="18" name="Gruppieren 17">
              <a:extLst>
                <a:ext uri="{FF2B5EF4-FFF2-40B4-BE49-F238E27FC236}">
                  <a16:creationId xmlns:a16="http://schemas.microsoft.com/office/drawing/2014/main" id="{9BC91C18-8EE0-402B-A7EA-1E46EC9474D9}"/>
                </a:ext>
              </a:extLst>
            </p:cNvPr>
            <p:cNvGrpSpPr/>
            <p:nvPr/>
          </p:nvGrpSpPr>
          <p:grpSpPr>
            <a:xfrm>
              <a:off x="5645970" y="3440533"/>
              <a:ext cx="2027819" cy="1653742"/>
              <a:chOff x="3167602" y="4335572"/>
              <a:chExt cx="2027819" cy="1653742"/>
            </a:xfrm>
          </p:grpSpPr>
          <p:grpSp>
            <p:nvGrpSpPr>
              <p:cNvPr id="6" name="Gruppieren 5">
                <a:extLst>
                  <a:ext uri="{FF2B5EF4-FFF2-40B4-BE49-F238E27FC236}">
                    <a16:creationId xmlns:a16="http://schemas.microsoft.com/office/drawing/2014/main" id="{AB65956F-6CF5-4BAB-911D-869A65A84662}"/>
                  </a:ext>
                </a:extLst>
              </p:cNvPr>
              <p:cNvGrpSpPr/>
              <p:nvPr/>
            </p:nvGrpSpPr>
            <p:grpSpPr>
              <a:xfrm>
                <a:off x="3209241" y="4335572"/>
                <a:ext cx="1986180" cy="1653742"/>
                <a:chOff x="4936422" y="4774231"/>
                <a:chExt cx="1986180" cy="1653742"/>
              </a:xfrm>
            </p:grpSpPr>
            <p:pic>
              <p:nvPicPr>
                <p:cNvPr id="1028" name="Picture 4" descr="Modbus RTU Grundlagen – KUNBUS GmbH">
                  <a:extLst>
                    <a:ext uri="{FF2B5EF4-FFF2-40B4-BE49-F238E27FC236}">
                      <a16:creationId xmlns:a16="http://schemas.microsoft.com/office/drawing/2014/main" id="{A9073CA6-B3FB-40A1-8993-5505D5EA8DF2}"/>
                    </a:ext>
                  </a:extLst>
                </p:cNvPr>
                <p:cNvPicPr>
                  <a:picLocks noChangeAspect="1" noChangeArrowheads="1"/>
                </p:cNvPicPr>
                <p:nvPr/>
              </p:nvPicPr>
              <p:blipFill>
                <a:blip r:embed="rId7" cstate="print">
                  <a:extLst>
                    <a:ext uri="{28A0092B-C50C-407E-A947-70E740481C1C}">
                      <a14:useLocalDpi xmlns:a14="http://schemas.microsoft.com/office/drawing/2010/main"/>
                    </a:ext>
                  </a:extLst>
                </a:blip>
                <a:srcRect/>
                <a:stretch>
                  <a:fillRect/>
                </a:stretch>
              </p:blipFill>
              <p:spPr bwMode="auto">
                <a:xfrm>
                  <a:off x="5331512" y="5974163"/>
                  <a:ext cx="726096" cy="453810"/>
                </a:xfrm>
                <a:prstGeom prst="rect">
                  <a:avLst/>
                </a:prstGeom>
                <a:noFill/>
                <a:extLst>
                  <a:ext uri="{909E8E84-426E-40DD-AFC4-6F175D3DCCD1}">
                    <a14:hiddenFill xmlns:a14="http://schemas.microsoft.com/office/drawing/2010/main">
                      <a:solidFill>
                        <a:srgbClr val="FFFFFF"/>
                      </a:solidFill>
                    </a14:hiddenFill>
                  </a:ext>
                </a:extLst>
              </p:spPr>
            </p:pic>
            <p:sp>
              <p:nvSpPr>
                <p:cNvPr id="39" name="Textfeld 38">
                  <a:extLst>
                    <a:ext uri="{FF2B5EF4-FFF2-40B4-BE49-F238E27FC236}">
                      <a16:creationId xmlns:a16="http://schemas.microsoft.com/office/drawing/2014/main" id="{94E86737-B5E9-4936-B1D2-F1A20E33EC81}"/>
                    </a:ext>
                  </a:extLst>
                </p:cNvPr>
                <p:cNvSpPr txBox="1"/>
                <p:nvPr/>
              </p:nvSpPr>
              <p:spPr>
                <a:xfrm>
                  <a:off x="4936422" y="5239590"/>
                  <a:ext cx="1986180" cy="646331"/>
                </a:xfrm>
                <a:prstGeom prst="rect">
                  <a:avLst/>
                </a:prstGeom>
                <a:noFill/>
              </p:spPr>
              <p:txBody>
                <a:bodyPr wrap="square">
                  <a:spAutoFit/>
                </a:bodyPr>
                <a:lstStyle/>
                <a:p>
                  <a:r>
                    <a:rPr lang="de-DE" b="1" dirty="0">
                      <a:solidFill>
                        <a:schemeClr val="bg2"/>
                      </a:solidFill>
                      <a:latin typeface="Fago Pro" panose="02000506040000020004" pitchFamily="50" charset="0"/>
                    </a:rPr>
                    <a:t>2.850€</a:t>
                  </a:r>
                  <a:endParaRPr lang="de-DE" b="1" dirty="0">
                    <a:solidFill>
                      <a:schemeClr val="tx2"/>
                    </a:solidFill>
                    <a:latin typeface="Fago Pro" panose="02000506040000020004" pitchFamily="50" charset="0"/>
                  </a:endParaRPr>
                </a:p>
                <a:p>
                  <a:r>
                    <a:rPr lang="de-DE" b="1" dirty="0">
                      <a:solidFill>
                        <a:schemeClr val="tx2"/>
                      </a:solidFill>
                      <a:latin typeface="Fago Pro" panose="02000506040000020004" pitchFamily="50" charset="0"/>
                    </a:rPr>
                    <a:t>EGU50 with GKS</a:t>
                  </a:r>
                </a:p>
              </p:txBody>
            </p:sp>
            <p:pic>
              <p:nvPicPr>
                <p:cNvPr id="51" name="Picture 2">
                  <a:extLst>
                    <a:ext uri="{FF2B5EF4-FFF2-40B4-BE49-F238E27FC236}">
                      <a16:creationId xmlns:a16="http://schemas.microsoft.com/office/drawing/2014/main" id="{38BC51D1-4A97-4078-92EE-C24F097768DD}"/>
                    </a:ext>
                  </a:extLst>
                </p:cNvPr>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3024" b="98880" l="2550" r="97584">
                              <a14:foregroundMark x1="8591" y1="6607" x2="96107" y2="24524"/>
                              <a14:foregroundMark x1="96107" y1="24524" x2="96107" y2="24188"/>
                              <a14:foregroundMark x1="86443" y1="6719" x2="24698" y2="10750"/>
                              <a14:foregroundMark x1="12483" y1="11870" x2="8725" y2="51288"/>
                              <a14:foregroundMark x1="8725" y1="51288" x2="14228" y2="88578"/>
                              <a14:foregroundMark x1="14228" y1="88578" x2="20134" y2="95857"/>
                              <a14:foregroundMark x1="20134" y1="95857" x2="21074" y2="96417"/>
                              <a14:foregroundMark x1="19597" y1="99328" x2="19597" y2="99328"/>
                              <a14:foregroundMark x1="8456" y1="93169" x2="11679" y2="96016"/>
                              <a14:foregroundMark x1="82685" y1="92049" x2="76242" y2="95073"/>
                              <a14:foregroundMark x1="74497" y1="95857" x2="78792" y2="95521"/>
                              <a14:foregroundMark x1="73557" y1="96193" x2="71409" y2="93505"/>
                              <a14:foregroundMark x1="71544" y1="94961" x2="73423" y2="96529"/>
                              <a14:foregroundMark x1="97450" y1="25084" x2="97718" y2="22956"/>
                              <a14:foregroundMark x1="93154" y1="17469" x2="91812" y2="24188"/>
                              <a14:foregroundMark x1="80537" y1="3024" x2="30201" y2="5375"/>
                              <a14:foregroundMark x1="4698" y1="6607" x2="2550" y2="39530"/>
                              <a14:foregroundMark x1="34228" y1="57111" x2="32752" y2="58791"/>
                              <a14:foregroundMark x1="35034" y1="58231" x2="35034" y2="58231"/>
                              <a14:foregroundMark x1="11946" y1="96417" x2="11946" y2="96417"/>
                              <a14:foregroundMark x1="31141" y1="58343" x2="21342" y2="59015"/>
                              <a14:foregroundMark x1="17450" y1="60022" x2="17987" y2="59127"/>
                              <a14:foregroundMark x1="18792" y1="59015" x2="19195" y2="60918"/>
                              <a14:foregroundMark x1="15973" y1="59351" x2="16107" y2="60918"/>
                              <a14:foregroundMark x1="59463" y1="59239" x2="73289" y2="58679"/>
                              <a14:foregroundMark x1="72483" y1="59351" x2="69664" y2="59462"/>
                              <a14:foregroundMark x1="64161" y1="59910" x2="61477" y2="59910"/>
                              <a14:foregroundMark x1="96644" y1="20605" x2="96644" y2="20605"/>
                              <a14:foregroundMark x1="97181" y1="20381" x2="97181" y2="20381"/>
                              <a14:foregroundMark x1="14899" y1="98544" x2="14362" y2="98320"/>
                              <a14:foregroundMark x1="13020" y1="97424" x2="13020" y2="97424"/>
                              <a14:foregroundMark x1="12617" y1="96753" x2="13960" y2="98096"/>
                              <a14:backgroundMark x1="32483" y1="59462" x2="32349" y2="59462"/>
                              <a14:backgroundMark x1="32483" y1="59239" x2="31862" y2="59239"/>
                              <a14:backgroundMark x1="22048" y1="59892" x2="21301" y2="59916"/>
                              <a14:backgroundMark x1="11766" y1="97246" x2="10336" y2="96417"/>
                              <a14:backgroundMark x1="15168" y1="99216" x2="13598" y2="98306"/>
                            </a14:backgroundRemoval>
                          </a14:imgEffect>
                        </a14:imgLayer>
                      </a14:imgProps>
                    </a:ext>
                    <a:ext uri="{28A0092B-C50C-407E-A947-70E740481C1C}">
                      <a14:useLocalDpi xmlns:a14="http://schemas.microsoft.com/office/drawing/2010/main"/>
                    </a:ext>
                  </a:extLst>
                </a:blip>
                <a:srcRect/>
                <a:stretch>
                  <a:fillRect/>
                </a:stretch>
              </p:blipFill>
              <p:spPr bwMode="auto">
                <a:xfrm>
                  <a:off x="5721490" y="4774231"/>
                  <a:ext cx="592823" cy="710597"/>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pic>
            <p:nvPicPr>
              <p:cNvPr id="11" name="Picture 2" descr="Profinet – Wikipedia">
                <a:extLst>
                  <a:ext uri="{FF2B5EF4-FFF2-40B4-BE49-F238E27FC236}">
                    <a16:creationId xmlns:a16="http://schemas.microsoft.com/office/drawing/2014/main" id="{4D44E157-9EB1-4F0C-9064-2CFFF8173D72}"/>
                  </a:ext>
                </a:extLst>
              </p:cNvPr>
              <p:cNvPicPr>
                <a:picLocks noChangeAspect="1" noChangeArrowheads="1"/>
              </p:cNvPicPr>
              <p:nvPr/>
            </p:nvPicPr>
            <p:blipFill>
              <a:blip r:embed="rId8" cstate="print">
                <a:extLst>
                  <a:ext uri="{28A0092B-C50C-407E-A947-70E740481C1C}">
                    <a14:useLocalDpi xmlns:a14="http://schemas.microsoft.com/office/drawing/2010/main"/>
                  </a:ext>
                </a:extLst>
              </a:blip>
              <a:srcRect/>
              <a:stretch>
                <a:fillRect/>
              </a:stretch>
            </p:blipFill>
            <p:spPr bwMode="auto">
              <a:xfrm>
                <a:off x="3167602" y="5398852"/>
                <a:ext cx="491204" cy="259929"/>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EtherCAT | NANOTEC">
                <a:extLst>
                  <a:ext uri="{FF2B5EF4-FFF2-40B4-BE49-F238E27FC236}">
                    <a16:creationId xmlns:a16="http://schemas.microsoft.com/office/drawing/2014/main" id="{01A10A40-18BB-4A9B-A308-36DA0342A136}"/>
                  </a:ext>
                </a:extLst>
              </p:cNvPr>
              <p:cNvPicPr>
                <a:picLocks noChangeAspect="1" noChangeArrowheads="1"/>
              </p:cNvPicPr>
              <p:nvPr/>
            </p:nvPicPr>
            <p:blipFill>
              <a:blip r:embed="rId9" cstate="print">
                <a:extLst>
                  <a:ext uri="{28A0092B-C50C-407E-A947-70E740481C1C}">
                    <a14:useLocalDpi xmlns:a14="http://schemas.microsoft.com/office/drawing/2010/main"/>
                  </a:ext>
                </a:extLst>
              </a:blip>
              <a:srcRect/>
              <a:stretch>
                <a:fillRect/>
              </a:stretch>
            </p:blipFill>
            <p:spPr bwMode="auto">
              <a:xfrm>
                <a:off x="3674915" y="5447262"/>
                <a:ext cx="584929" cy="148891"/>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6" descr="EtherNet/IP-Technologie | Endress+Hauser">
                <a:extLst>
                  <a:ext uri="{FF2B5EF4-FFF2-40B4-BE49-F238E27FC236}">
                    <a16:creationId xmlns:a16="http://schemas.microsoft.com/office/drawing/2014/main" id="{763B68FA-9FDF-484B-83FF-EF98DC88CC8E}"/>
                  </a:ext>
                </a:extLst>
              </p:cNvPr>
              <p:cNvPicPr>
                <a:picLocks noChangeAspect="1" noChangeArrowheads="1"/>
              </p:cNvPicPr>
              <p:nvPr/>
            </p:nvPicPr>
            <p:blipFill rotWithShape="1">
              <a:blip r:embed="rId10" cstate="print">
                <a:extLst>
                  <a:ext uri="{28A0092B-C50C-407E-A947-70E740481C1C}">
                    <a14:useLocalDpi xmlns:a14="http://schemas.microsoft.com/office/drawing/2010/main"/>
                  </a:ext>
                </a:extLst>
              </a:blip>
              <a:srcRect t="38317" b="37881"/>
              <a:stretch/>
            </p:blipFill>
            <p:spPr bwMode="auto">
              <a:xfrm>
                <a:off x="4297968" y="5484327"/>
                <a:ext cx="665479" cy="105595"/>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7" name="Gruppieren 16">
              <a:extLst>
                <a:ext uri="{FF2B5EF4-FFF2-40B4-BE49-F238E27FC236}">
                  <a16:creationId xmlns:a16="http://schemas.microsoft.com/office/drawing/2014/main" id="{FF028282-D455-497C-9D5B-6132DE3DD7AE}"/>
                </a:ext>
              </a:extLst>
            </p:cNvPr>
            <p:cNvGrpSpPr/>
            <p:nvPr/>
          </p:nvGrpSpPr>
          <p:grpSpPr>
            <a:xfrm>
              <a:off x="8022842" y="3993311"/>
              <a:ext cx="2133426" cy="804598"/>
              <a:chOff x="8255620" y="5084417"/>
              <a:chExt cx="2133426" cy="804598"/>
            </a:xfrm>
          </p:grpSpPr>
          <p:sp>
            <p:nvSpPr>
              <p:cNvPr id="13" name="Textfeld 12">
                <a:extLst>
                  <a:ext uri="{FF2B5EF4-FFF2-40B4-BE49-F238E27FC236}">
                    <a16:creationId xmlns:a16="http://schemas.microsoft.com/office/drawing/2014/main" id="{1F56748D-357B-4429-BEED-EB69F8913C59}"/>
                  </a:ext>
                </a:extLst>
              </p:cNvPr>
              <p:cNvSpPr txBox="1"/>
              <p:nvPr/>
            </p:nvSpPr>
            <p:spPr>
              <a:xfrm>
                <a:off x="8255620" y="5084417"/>
                <a:ext cx="2133426" cy="646331"/>
              </a:xfrm>
              <a:prstGeom prst="rect">
                <a:avLst/>
              </a:prstGeom>
              <a:noFill/>
            </p:spPr>
            <p:txBody>
              <a:bodyPr wrap="square">
                <a:spAutoFit/>
              </a:bodyPr>
              <a:lstStyle/>
              <a:p>
                <a:pPr algn="r"/>
                <a:r>
                  <a:rPr lang="de-DE" b="1" dirty="0">
                    <a:solidFill>
                      <a:schemeClr val="bg2"/>
                    </a:solidFill>
                    <a:latin typeface="Fago Pro" panose="02000506040000020004" pitchFamily="50" charset="0"/>
                  </a:rPr>
                  <a:t>3.640€</a:t>
                </a:r>
                <a:endParaRPr lang="en-US" dirty="0"/>
              </a:p>
              <a:p>
                <a:pPr algn="r"/>
                <a:r>
                  <a:rPr lang="de-DE" b="1" dirty="0">
                    <a:solidFill>
                      <a:schemeClr val="tx2"/>
                    </a:solidFill>
                    <a:latin typeface="Fago Pro" panose="02000506040000020004" pitchFamily="50" charset="0"/>
                  </a:rPr>
                  <a:t>SCHUNK EGL 90</a:t>
                </a:r>
              </a:p>
            </p:txBody>
          </p:sp>
          <p:pic>
            <p:nvPicPr>
              <p:cNvPr id="34" name="Picture 2" descr="Profinet – Wikipedia">
                <a:extLst>
                  <a:ext uri="{FF2B5EF4-FFF2-40B4-BE49-F238E27FC236}">
                    <a16:creationId xmlns:a16="http://schemas.microsoft.com/office/drawing/2014/main" id="{0464532B-BDDB-4561-83AE-8CA7902A521C}"/>
                  </a:ext>
                </a:extLst>
              </p:cNvPr>
              <p:cNvPicPr>
                <a:picLocks noChangeAspect="1" noChangeArrowheads="1"/>
              </p:cNvPicPr>
              <p:nvPr/>
            </p:nvPicPr>
            <p:blipFill>
              <a:blip r:embed="rId8" cstate="print">
                <a:extLst>
                  <a:ext uri="{28A0092B-C50C-407E-A947-70E740481C1C}">
                    <a14:useLocalDpi xmlns:a14="http://schemas.microsoft.com/office/drawing/2010/main"/>
                  </a:ext>
                </a:extLst>
              </a:blip>
              <a:srcRect/>
              <a:stretch>
                <a:fillRect/>
              </a:stretch>
            </p:blipFill>
            <p:spPr bwMode="auto">
              <a:xfrm>
                <a:off x="9322333" y="5629086"/>
                <a:ext cx="491204" cy="259929"/>
              </a:xfrm>
              <a:prstGeom prst="rect">
                <a:avLst/>
              </a:prstGeom>
              <a:noFill/>
              <a:extLst>
                <a:ext uri="{909E8E84-426E-40DD-AFC4-6F175D3DCCD1}">
                  <a14:hiddenFill xmlns:a14="http://schemas.microsoft.com/office/drawing/2010/main">
                    <a:solidFill>
                      <a:srgbClr val="FFFFFF"/>
                    </a:solidFill>
                  </a14:hiddenFill>
                </a:ext>
              </a:extLst>
            </p:spPr>
          </p:pic>
        </p:grpSp>
        <p:pic>
          <p:nvPicPr>
            <p:cNvPr id="40" name="Picture 6" descr="Überblick: Was ist IO-Link? - WIKA-Blog">
              <a:extLst>
                <a:ext uri="{FF2B5EF4-FFF2-40B4-BE49-F238E27FC236}">
                  <a16:creationId xmlns:a16="http://schemas.microsoft.com/office/drawing/2014/main" id="{7E6A60A0-C82F-46CC-9F60-2E73884400AE}"/>
                </a:ext>
              </a:extLst>
            </p:cNvPr>
            <p:cNvPicPr>
              <a:picLocks noChangeAspect="1" noChangeArrowheads="1"/>
            </p:cNvPicPr>
            <p:nvPr/>
          </p:nvPicPr>
          <p:blipFill rotWithShape="1">
            <a:blip r:embed="rId6" cstate="print">
              <a:extLst>
                <a:ext uri="{28A0092B-C50C-407E-A947-70E740481C1C}">
                  <a14:useLocalDpi xmlns:a14="http://schemas.microsoft.com/office/drawing/2010/main"/>
                </a:ext>
              </a:extLst>
            </a:blip>
            <a:srcRect l="11737" t="34998" r="13087" b="34673"/>
            <a:stretch/>
          </p:blipFill>
          <p:spPr bwMode="auto">
            <a:xfrm>
              <a:off x="4785341" y="2556382"/>
              <a:ext cx="979899" cy="22220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41" name="Picture 14">
              <a:extLst>
                <a:ext uri="{FF2B5EF4-FFF2-40B4-BE49-F238E27FC236}">
                  <a16:creationId xmlns:a16="http://schemas.microsoft.com/office/drawing/2014/main" id="{99937428-6142-4F07-B36A-203652B1AA1D}"/>
                </a:ext>
              </a:extLst>
            </p:cNvPr>
            <p:cNvPicPr>
              <a:picLocks noChangeAspect="1" noChangeArrowheads="1"/>
            </p:cNvPicPr>
            <p:nvPr/>
          </p:nvPicPr>
          <p:blipFill>
            <a:blip r:embed="rId11" cstate="print">
              <a:extLst>
                <a:ext uri="{BEBA8EAE-BF5A-486C-A8C5-ECC9F3942E4B}">
                  <a14:imgProps xmlns:a14="http://schemas.microsoft.com/office/drawing/2010/main">
                    <a14:imgLayer r:embed="rId12">
                      <a14:imgEffect>
                        <a14:backgroundRemoval t="2667" b="99143" l="4296" r="96392">
                          <a14:foregroundMark x1="47766" y1="7905" x2="35911" y2="36476"/>
                          <a14:foregroundMark x1="22337" y1="93333" x2="28007" y2="59714"/>
                          <a14:foregroundMark x1="72852" y1="79905" x2="77148" y2="54381"/>
                          <a14:foregroundMark x1="71306" y1="50667" x2="27148" y2="50667"/>
                          <a14:foregroundMark x1="14948" y1="57048" x2="25945" y2="48095"/>
                          <a14:foregroundMark x1="5326" y1="39810" x2="62199" y2="4762"/>
                          <a14:foregroundMark x1="62199" y1="4762" x2="64948" y2="4762"/>
                          <a14:foregroundMark x1="15636" y1="28190" x2="54639" y2="25905"/>
                          <a14:foregroundMark x1="7732" y1="28190" x2="9278" y2="11048"/>
                          <a14:foregroundMark x1="4983" y1="27429" x2="4467" y2="33429"/>
                          <a14:foregroundMark x1="93127" y1="26381" x2="93127" y2="26381"/>
                          <a14:foregroundMark x1="94674" y1="18476" x2="94674" y2="18476"/>
                          <a14:foregroundMark x1="73196" y1="2667" x2="33162" y2="3524"/>
                          <a14:foregroundMark x1="84708" y1="42571" x2="84708" y2="42571"/>
                          <a14:foregroundMark x1="68041" y1="84857" x2="65292" y2="74095"/>
                          <a14:foregroundMark x1="67354" y1="95429" x2="75601" y2="84667"/>
                          <a14:foregroundMark x1="74055" y1="94571" x2="79553" y2="84190"/>
                          <a14:foregroundMark x1="79553" y1="74857" x2="80412" y2="68286"/>
                          <a14:foregroundMark x1="28351" y1="97714" x2="18385" y2="89238"/>
                          <a14:foregroundMark x1="31100" y1="82571" x2="31615" y2="62476"/>
                          <a14:foregroundMark x1="34708" y1="83429" x2="33162" y2="76381"/>
                          <a14:foregroundMark x1="87457" y1="54654" x2="87457" y2="55810"/>
                          <a14:foregroundMark x1="87457" y1="43810" x2="87457" y2="46765"/>
                          <a14:foregroundMark x1="88660" y1="45583" x2="88660" y2="43524"/>
                          <a14:foregroundMark x1="88917" y1="45620" x2="89175" y2="39810"/>
                          <a14:foregroundMark x1="86254" y1="38190" x2="86770" y2="27143"/>
                          <a14:foregroundMark x1="86770" y1="42095" x2="87113" y2="21143"/>
                          <a14:foregroundMark x1="34192" y1="91619" x2="34192" y2="90190"/>
                          <a14:foregroundMark x1="79847" y1="95853" x2="77148" y2="67143"/>
                          <a14:foregroundMark x1="69072" y1="92476" x2="69072" y2="92476"/>
                          <a14:foregroundMark x1="67526" y1="95333" x2="67526" y2="95333"/>
                          <a14:foregroundMark x1="95331" y1="22762" x2="95361" y2="22571"/>
                          <a14:foregroundMark x1="91634" y1="46011" x2="94870" y2="25659"/>
                          <a14:foregroundMark x1="88660" y1="32286" x2="88660" y2="15333"/>
                          <a14:foregroundMark x1="90550" y1="19238" x2="90550" y2="19238"/>
                          <a14:foregroundMark x1="93299" y1="14190" x2="93616" y2="14487"/>
                          <a14:foregroundMark x1="93821" y1="14508" x2="92955" y2="13524"/>
                          <a14:foregroundMark x1="96392" y1="17429" x2="95370" y2="16268"/>
                          <a14:foregroundMark x1="95017" y1="38952" x2="94674" y2="37524"/>
                          <a14:foregroundMark x1="94502" y1="37238" x2="94330" y2="31714"/>
                          <a14:foregroundMark x1="94781" y1="17254" x2="95361" y2="19048"/>
                          <a14:foregroundMark x1="94424" y1="16147" x2="94587" y2="16651"/>
                          <a14:foregroundMark x1="93299" y1="12667" x2="93897" y2="14516"/>
                          <a14:foregroundMark x1="95189" y1="14667" x2="94330" y2="13143"/>
                          <a14:foregroundMark x1="93299" y1="14762" x2="91924" y2="18095"/>
                          <a14:foregroundMark x1="65120" y1="93714" x2="70962" y2="97238"/>
                          <a14:backgroundMark x1="95361" y1="72952" x2="95361" y2="72952"/>
                          <a14:backgroundMark x1="95704" y1="71524" x2="95704" y2="60095"/>
                          <a14:backgroundMark x1="92612" y1="68857" x2="94502" y2="48476"/>
                          <a14:backgroundMark x1="93814" y1="52476" x2="97766" y2="47048"/>
                          <a14:backgroundMark x1="97423" y1="34667" x2="99141" y2="38381"/>
                          <a14:backgroundMark x1="97423" y1="23429" x2="99141" y2="33429"/>
                          <a14:backgroundMark x1="94845" y1="22762" x2="94845" y2="24286"/>
                          <a14:backgroundMark x1="95521" y1="15039" x2="96220" y2="11810"/>
                          <a14:backgroundMark x1="95361" y1="14667" x2="95247" y2="15005"/>
                          <a14:backgroundMark x1="90893" y1="45905" x2="87285" y2="53429"/>
                          <a14:backgroundMark x1="89863" y1="52571" x2="91065" y2="57143"/>
                          <a14:backgroundMark x1="34192" y1="54571" x2="37457" y2="59238"/>
                          <a14:backgroundMark x1="90722" y1="51238" x2="91581" y2="61810"/>
                          <a14:backgroundMark x1="79381" y1="96476" x2="82302" y2="94667"/>
                          <a14:backgroundMark x1="71478" y1="99524" x2="58591" y2="99429"/>
                        </a14:backgroundRemoval>
                      </a14:imgEffect>
                    </a14:imgLayer>
                  </a14:imgProps>
                </a:ext>
                <a:ext uri="{28A0092B-C50C-407E-A947-70E740481C1C}">
                  <a14:useLocalDpi xmlns:a14="http://schemas.microsoft.com/office/drawing/2010/main"/>
                </a:ext>
              </a:extLst>
            </a:blip>
            <a:srcRect/>
            <a:stretch>
              <a:fillRect/>
            </a:stretch>
          </p:blipFill>
          <p:spPr bwMode="auto">
            <a:xfrm>
              <a:off x="8793420" y="3143842"/>
              <a:ext cx="592269" cy="1133532"/>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68" name="Gruppieren 67">
            <a:extLst>
              <a:ext uri="{FF2B5EF4-FFF2-40B4-BE49-F238E27FC236}">
                <a16:creationId xmlns:a16="http://schemas.microsoft.com/office/drawing/2014/main" id="{6ED79FC2-E34A-48BC-B577-5CB79290AE4D}"/>
              </a:ext>
            </a:extLst>
          </p:cNvPr>
          <p:cNvGrpSpPr/>
          <p:nvPr/>
        </p:nvGrpSpPr>
        <p:grpSpPr>
          <a:xfrm>
            <a:off x="1240293" y="3892309"/>
            <a:ext cx="10105969" cy="2800344"/>
            <a:chOff x="1082751" y="3714986"/>
            <a:chExt cx="10105969" cy="2800344"/>
          </a:xfrm>
        </p:grpSpPr>
        <p:grpSp>
          <p:nvGrpSpPr>
            <p:cNvPr id="69" name="Gruppieren 68">
              <a:extLst>
                <a:ext uri="{FF2B5EF4-FFF2-40B4-BE49-F238E27FC236}">
                  <a16:creationId xmlns:a16="http://schemas.microsoft.com/office/drawing/2014/main" id="{00B5DD5A-19CC-403B-9AF4-52FC10D84E4B}"/>
                </a:ext>
              </a:extLst>
            </p:cNvPr>
            <p:cNvGrpSpPr/>
            <p:nvPr/>
          </p:nvGrpSpPr>
          <p:grpSpPr>
            <a:xfrm>
              <a:off x="4834377" y="5602261"/>
              <a:ext cx="2652079" cy="913069"/>
              <a:chOff x="4019920" y="5455766"/>
              <a:chExt cx="2652079" cy="913069"/>
            </a:xfrm>
          </p:grpSpPr>
          <p:sp>
            <p:nvSpPr>
              <p:cNvPr id="95" name="Textfeld 94">
                <a:extLst>
                  <a:ext uri="{FF2B5EF4-FFF2-40B4-BE49-F238E27FC236}">
                    <a16:creationId xmlns:a16="http://schemas.microsoft.com/office/drawing/2014/main" id="{34FACD33-2A5C-4748-9C8B-4FD3E75E3C20}"/>
                  </a:ext>
                </a:extLst>
              </p:cNvPr>
              <p:cNvSpPr txBox="1"/>
              <p:nvPr/>
            </p:nvSpPr>
            <p:spPr>
              <a:xfrm>
                <a:off x="4331269" y="5455766"/>
                <a:ext cx="2340730" cy="646331"/>
              </a:xfrm>
              <a:prstGeom prst="rect">
                <a:avLst/>
              </a:prstGeom>
              <a:noFill/>
            </p:spPr>
            <p:txBody>
              <a:bodyPr wrap="square">
                <a:spAutoFit/>
              </a:bodyPr>
              <a:lstStyle/>
              <a:p>
                <a:r>
                  <a:rPr lang="de-DE" b="1" dirty="0">
                    <a:solidFill>
                      <a:schemeClr val="bg2"/>
                    </a:solidFill>
                    <a:latin typeface="Fago Pro" panose="02000506040000020004" pitchFamily="50" charset="0"/>
                  </a:rPr>
                  <a:t>2.800€</a:t>
                </a:r>
                <a:endParaRPr lang="de-DE" b="1" dirty="0">
                  <a:solidFill>
                    <a:schemeClr val="tx2"/>
                  </a:solidFill>
                  <a:latin typeface="Fago Pro" panose="02000506040000020004" pitchFamily="50" charset="0"/>
                </a:endParaRPr>
              </a:p>
              <a:p>
                <a:r>
                  <a:rPr lang="de-DE" b="1" dirty="0">
                    <a:solidFill>
                      <a:schemeClr val="tx2"/>
                    </a:solidFill>
                    <a:latin typeface="Fago Pro" panose="02000506040000020004" pitchFamily="50" charset="0"/>
                  </a:rPr>
                  <a:t>EGK 40 with GKS</a:t>
                </a:r>
              </a:p>
            </p:txBody>
          </p:sp>
          <p:pic>
            <p:nvPicPr>
              <p:cNvPr id="96" name="Picture 4" descr="Modbus RTU Grundlagen – KUNBUS GmbH">
                <a:extLst>
                  <a:ext uri="{FF2B5EF4-FFF2-40B4-BE49-F238E27FC236}">
                    <a16:creationId xmlns:a16="http://schemas.microsoft.com/office/drawing/2014/main" id="{B2AD378F-4321-4705-85CB-BA895095F209}"/>
                  </a:ext>
                </a:extLst>
              </p:cNvPr>
              <p:cNvPicPr>
                <a:picLocks noChangeAspect="1" noChangeArrowheads="1"/>
              </p:cNvPicPr>
              <p:nvPr/>
            </p:nvPicPr>
            <p:blipFill>
              <a:blip r:embed="rId7" cstate="print">
                <a:extLst>
                  <a:ext uri="{28A0092B-C50C-407E-A947-70E740481C1C}">
                    <a14:useLocalDpi xmlns:a14="http://schemas.microsoft.com/office/drawing/2010/main"/>
                  </a:ext>
                </a:extLst>
              </a:blip>
              <a:srcRect/>
              <a:stretch>
                <a:fillRect/>
              </a:stretch>
            </p:blipFill>
            <p:spPr bwMode="auto">
              <a:xfrm>
                <a:off x="5811048" y="5915025"/>
                <a:ext cx="726096" cy="453810"/>
              </a:xfrm>
              <a:prstGeom prst="rect">
                <a:avLst/>
              </a:prstGeom>
              <a:noFill/>
              <a:extLst>
                <a:ext uri="{909E8E84-426E-40DD-AFC4-6F175D3DCCD1}">
                  <a14:hiddenFill xmlns:a14="http://schemas.microsoft.com/office/drawing/2010/main">
                    <a:solidFill>
                      <a:srgbClr val="FFFFFF"/>
                    </a:solidFill>
                  </a14:hiddenFill>
                </a:ext>
              </a:extLst>
            </p:spPr>
          </p:pic>
          <p:pic>
            <p:nvPicPr>
              <p:cNvPr id="97" name="Picture 2" descr="Profinet – Wikipedia">
                <a:extLst>
                  <a:ext uri="{FF2B5EF4-FFF2-40B4-BE49-F238E27FC236}">
                    <a16:creationId xmlns:a16="http://schemas.microsoft.com/office/drawing/2014/main" id="{3EBFD098-F16A-4DF2-9444-1E1D311CF56A}"/>
                  </a:ext>
                </a:extLst>
              </p:cNvPr>
              <p:cNvPicPr>
                <a:picLocks noChangeAspect="1" noChangeArrowheads="1"/>
              </p:cNvPicPr>
              <p:nvPr/>
            </p:nvPicPr>
            <p:blipFill>
              <a:blip r:embed="rId8" cstate="print">
                <a:extLst>
                  <a:ext uri="{28A0092B-C50C-407E-A947-70E740481C1C}">
                    <a14:useLocalDpi xmlns:a14="http://schemas.microsoft.com/office/drawing/2010/main"/>
                  </a:ext>
                </a:extLst>
              </a:blip>
              <a:srcRect/>
              <a:stretch>
                <a:fillRect/>
              </a:stretch>
            </p:blipFill>
            <p:spPr bwMode="auto">
              <a:xfrm>
                <a:off x="4019920" y="6019075"/>
                <a:ext cx="491204" cy="259929"/>
              </a:xfrm>
              <a:prstGeom prst="rect">
                <a:avLst/>
              </a:prstGeom>
              <a:noFill/>
              <a:extLst>
                <a:ext uri="{909E8E84-426E-40DD-AFC4-6F175D3DCCD1}">
                  <a14:hiddenFill xmlns:a14="http://schemas.microsoft.com/office/drawing/2010/main">
                    <a:solidFill>
                      <a:srgbClr val="FFFFFF"/>
                    </a:solidFill>
                  </a14:hiddenFill>
                </a:ext>
              </a:extLst>
            </p:spPr>
          </p:pic>
          <p:pic>
            <p:nvPicPr>
              <p:cNvPr id="98" name="Picture 4" descr="EtherCAT | NANOTEC">
                <a:extLst>
                  <a:ext uri="{FF2B5EF4-FFF2-40B4-BE49-F238E27FC236}">
                    <a16:creationId xmlns:a16="http://schemas.microsoft.com/office/drawing/2014/main" id="{CE1F698B-C258-4BF4-ADCF-7AFFB6A18693}"/>
                  </a:ext>
                </a:extLst>
              </p:cNvPr>
              <p:cNvPicPr>
                <a:picLocks noChangeAspect="1" noChangeArrowheads="1"/>
              </p:cNvPicPr>
              <p:nvPr/>
            </p:nvPicPr>
            <p:blipFill>
              <a:blip r:embed="rId9" cstate="print">
                <a:extLst>
                  <a:ext uri="{28A0092B-C50C-407E-A947-70E740481C1C}">
                    <a14:useLocalDpi xmlns:a14="http://schemas.microsoft.com/office/drawing/2010/main"/>
                  </a:ext>
                </a:extLst>
              </a:blip>
              <a:srcRect/>
              <a:stretch>
                <a:fillRect/>
              </a:stretch>
            </p:blipFill>
            <p:spPr bwMode="auto">
              <a:xfrm>
                <a:off x="4527233" y="6067485"/>
                <a:ext cx="584929" cy="148891"/>
              </a:xfrm>
              <a:prstGeom prst="rect">
                <a:avLst/>
              </a:prstGeom>
              <a:noFill/>
              <a:extLst>
                <a:ext uri="{909E8E84-426E-40DD-AFC4-6F175D3DCCD1}">
                  <a14:hiddenFill xmlns:a14="http://schemas.microsoft.com/office/drawing/2010/main">
                    <a:solidFill>
                      <a:srgbClr val="FFFFFF"/>
                    </a:solidFill>
                  </a14:hiddenFill>
                </a:ext>
              </a:extLst>
            </p:spPr>
          </p:pic>
          <p:pic>
            <p:nvPicPr>
              <p:cNvPr id="99" name="Picture 6" descr="EtherNet/IP-Technologie | Endress+Hauser">
                <a:extLst>
                  <a:ext uri="{FF2B5EF4-FFF2-40B4-BE49-F238E27FC236}">
                    <a16:creationId xmlns:a16="http://schemas.microsoft.com/office/drawing/2014/main" id="{F13FA85A-45B4-4105-BAA9-68C43C10B51F}"/>
                  </a:ext>
                </a:extLst>
              </p:cNvPr>
              <p:cNvPicPr>
                <a:picLocks noChangeAspect="1" noChangeArrowheads="1"/>
              </p:cNvPicPr>
              <p:nvPr/>
            </p:nvPicPr>
            <p:blipFill rotWithShape="1">
              <a:blip r:embed="rId10" cstate="print">
                <a:extLst>
                  <a:ext uri="{28A0092B-C50C-407E-A947-70E740481C1C}">
                    <a14:useLocalDpi xmlns:a14="http://schemas.microsoft.com/office/drawing/2010/main"/>
                  </a:ext>
                </a:extLst>
              </a:blip>
              <a:srcRect t="38317" b="37881"/>
              <a:stretch/>
            </p:blipFill>
            <p:spPr bwMode="auto">
              <a:xfrm>
                <a:off x="5150286" y="6104550"/>
                <a:ext cx="665479" cy="105595"/>
              </a:xfrm>
              <a:prstGeom prst="rect">
                <a:avLst/>
              </a:prstGeom>
              <a:noFill/>
              <a:extLst>
                <a:ext uri="{909E8E84-426E-40DD-AFC4-6F175D3DCCD1}">
                  <a14:hiddenFill xmlns:a14="http://schemas.microsoft.com/office/drawing/2010/main">
                    <a:solidFill>
                      <a:srgbClr val="FFFFFF"/>
                    </a:solidFill>
                  </a14:hiddenFill>
                </a:ext>
              </a:extLst>
            </p:spPr>
          </p:pic>
        </p:grpSp>
        <p:cxnSp>
          <p:nvCxnSpPr>
            <p:cNvPr id="70" name="Gerade Verbindung mit Pfeil 69">
              <a:extLst>
                <a:ext uri="{FF2B5EF4-FFF2-40B4-BE49-F238E27FC236}">
                  <a16:creationId xmlns:a16="http://schemas.microsoft.com/office/drawing/2014/main" id="{CDD8E0DC-2D48-4424-8F4F-EFE1919D34C8}"/>
                </a:ext>
              </a:extLst>
            </p:cNvPr>
            <p:cNvCxnSpPr>
              <a:cxnSpLocks/>
            </p:cNvCxnSpPr>
            <p:nvPr/>
          </p:nvCxnSpPr>
          <p:spPr>
            <a:xfrm flipV="1">
              <a:off x="1082751" y="5080146"/>
              <a:ext cx="10105969" cy="45240"/>
            </a:xfrm>
            <a:prstGeom prst="straightConnector1">
              <a:avLst/>
            </a:prstGeom>
            <a:ln w="25400">
              <a:headEnd type="triangle"/>
              <a:tailEnd type="triangle"/>
            </a:ln>
          </p:spPr>
          <p:style>
            <a:lnRef idx="1">
              <a:schemeClr val="accent1"/>
            </a:lnRef>
            <a:fillRef idx="0">
              <a:schemeClr val="accent1"/>
            </a:fillRef>
            <a:effectRef idx="0">
              <a:schemeClr val="accent1"/>
            </a:effectRef>
            <a:fontRef idx="minor">
              <a:schemeClr val="tx1"/>
            </a:fontRef>
          </p:style>
        </p:cxnSp>
        <p:pic>
          <p:nvPicPr>
            <p:cNvPr id="71" name="Picture 6" descr="Überblick: Was ist IO-Link? - WIKA-Blog">
              <a:extLst>
                <a:ext uri="{FF2B5EF4-FFF2-40B4-BE49-F238E27FC236}">
                  <a16:creationId xmlns:a16="http://schemas.microsoft.com/office/drawing/2014/main" id="{AE6E9711-7020-4489-A43A-AFEE2394A90B}"/>
                </a:ext>
              </a:extLst>
            </p:cNvPr>
            <p:cNvPicPr>
              <a:picLocks noChangeAspect="1" noChangeArrowheads="1"/>
            </p:cNvPicPr>
            <p:nvPr/>
          </p:nvPicPr>
          <p:blipFill rotWithShape="1">
            <a:blip r:embed="rId6" cstate="print">
              <a:extLst>
                <a:ext uri="{28A0092B-C50C-407E-A947-70E740481C1C}">
                  <a14:useLocalDpi xmlns:a14="http://schemas.microsoft.com/office/drawing/2010/main"/>
                </a:ext>
              </a:extLst>
            </a:blip>
            <a:srcRect l="11737" t="34998" r="13087" b="34673"/>
            <a:stretch/>
          </p:blipFill>
          <p:spPr bwMode="auto">
            <a:xfrm>
              <a:off x="3312618" y="5934499"/>
              <a:ext cx="965886" cy="219023"/>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72" name="Textfeld 71">
              <a:extLst>
                <a:ext uri="{FF2B5EF4-FFF2-40B4-BE49-F238E27FC236}">
                  <a16:creationId xmlns:a16="http://schemas.microsoft.com/office/drawing/2014/main" id="{4A3FBCE6-4B5D-4489-9AEF-603782CA48B7}"/>
                </a:ext>
              </a:extLst>
            </p:cNvPr>
            <p:cNvSpPr txBox="1"/>
            <p:nvPr/>
          </p:nvSpPr>
          <p:spPr>
            <a:xfrm>
              <a:off x="2924240" y="5304738"/>
              <a:ext cx="2360087" cy="646331"/>
            </a:xfrm>
            <a:prstGeom prst="rect">
              <a:avLst/>
            </a:prstGeom>
            <a:noFill/>
          </p:spPr>
          <p:txBody>
            <a:bodyPr wrap="square">
              <a:spAutoFit/>
            </a:bodyPr>
            <a:lstStyle/>
            <a:p>
              <a:r>
                <a:rPr lang="de-DE" b="1" dirty="0">
                  <a:solidFill>
                    <a:schemeClr val="bg2"/>
                  </a:solidFill>
                  <a:latin typeface="Fago Pro" panose="02000506040000020004" pitchFamily="50" charset="0"/>
                </a:rPr>
                <a:t>2.500€</a:t>
              </a:r>
              <a:endParaRPr lang="de-DE" b="1" dirty="0">
                <a:solidFill>
                  <a:schemeClr val="tx2"/>
                </a:solidFill>
                <a:latin typeface="Fago Pro" panose="02000506040000020004" pitchFamily="50" charset="0"/>
              </a:endParaRPr>
            </a:p>
            <a:p>
              <a:r>
                <a:rPr lang="de-DE" b="1" dirty="0">
                  <a:solidFill>
                    <a:schemeClr val="tx2"/>
                  </a:solidFill>
                  <a:latin typeface="Fago Pro" panose="02000506040000020004" pitchFamily="50" charset="0"/>
                </a:rPr>
                <a:t>EGK 40 with  GKS</a:t>
              </a:r>
            </a:p>
          </p:txBody>
        </p:sp>
        <p:pic>
          <p:nvPicPr>
            <p:cNvPr id="73" name="Picture 4">
              <a:extLst>
                <a:ext uri="{FF2B5EF4-FFF2-40B4-BE49-F238E27FC236}">
                  <a16:creationId xmlns:a16="http://schemas.microsoft.com/office/drawing/2014/main" id="{00021759-A4C7-4356-9DFE-02F1FFA6430B}"/>
                </a:ext>
              </a:extLst>
            </p:cNvPr>
            <p:cNvPicPr>
              <a:picLocks noChangeAspect="1" noChangeArrowheads="1"/>
            </p:cNvPicPr>
            <p:nvPr/>
          </p:nvPicPr>
          <p:blipFill>
            <a:blip r:embed="rId13" cstate="print">
              <a:extLst>
                <a:ext uri="{BEBA8EAE-BF5A-486C-A8C5-ECC9F3942E4B}">
                  <a14:imgProps xmlns:a14="http://schemas.microsoft.com/office/drawing/2010/main">
                    <a14:imgLayer r:embed="rId14">
                      <a14:imgEffect>
                        <a14:backgroundRemoval t="2762" b="98952" l="3788" r="95758">
                          <a14:foregroundMark x1="17576" y1="9143" x2="22424" y2="26571"/>
                          <a14:foregroundMark x1="22424" y1="26571" x2="12273" y2="49429"/>
                          <a14:foregroundMark x1="12273" y1="49429" x2="28636" y2="56286"/>
                          <a14:foregroundMark x1="28636" y1="56286" x2="36667" y2="56190"/>
                          <a14:foregroundMark x1="67273" y1="58667" x2="89848" y2="18381"/>
                          <a14:foregroundMark x1="89848" y1="18381" x2="89848" y2="16571"/>
                          <a14:foregroundMark x1="88030" y1="6095" x2="38788" y2="6476"/>
                          <a14:foregroundMark x1="38788" y1="6476" x2="38788" y2="6476"/>
                          <a14:foregroundMark x1="7121" y1="5524" x2="65758" y2="21905"/>
                          <a14:foregroundMark x1="4091" y1="6476" x2="12576" y2="39714"/>
                          <a14:foregroundMark x1="12576" y1="39714" x2="4394" y2="47810"/>
                          <a14:foregroundMark x1="4394" y1="47810" x2="3939" y2="48952"/>
                          <a14:foregroundMark x1="10758" y1="56571" x2="18182" y2="96095"/>
                          <a14:foregroundMark x1="84848" y1="92952" x2="90303" y2="84286"/>
                          <a14:foregroundMark x1="90303" y1="84286" x2="88636" y2="48381"/>
                          <a14:foregroundMark x1="95909" y1="42952" x2="95000" y2="10095"/>
                          <a14:foregroundMark x1="68182" y1="2762" x2="21970" y2="4476"/>
                          <a14:foregroundMark x1="22424" y1="98952" x2="16515" y2="98095"/>
                          <a14:foregroundMark x1="77121" y1="96476" x2="88182" y2="92190"/>
                          <a14:foregroundMark x1="88182" y1="92190" x2="89545" y2="91048"/>
                          <a14:foregroundMark x1="74545" y1="96667" x2="74545" y2="96667"/>
                          <a14:foregroundMark x1="73485" y1="86190" x2="73485" y2="86190"/>
                          <a14:foregroundMark x1="59545" y1="62190" x2="72879" y2="60857"/>
                          <a14:foregroundMark x1="72879" y1="60857" x2="73182" y2="60762"/>
                          <a14:foregroundMark x1="71212" y1="61810" x2="59697" y2="62286"/>
                          <a14:foregroundMark x1="59697" y1="62286" x2="57879" y2="61619"/>
                          <a14:foregroundMark x1="56667" y1="61619" x2="58636" y2="62095"/>
                          <a14:foregroundMark x1="55758" y1="61429" x2="55758" y2="61429"/>
                          <a14:foregroundMark x1="73636" y1="61714" x2="69242" y2="61810"/>
                          <a14:foregroundMark x1="42727" y1="58571" x2="30455" y2="60476"/>
                          <a14:foregroundMark x1="30455" y1="60476" x2="23788" y2="60286"/>
                          <a14:foregroundMark x1="37424" y1="60000" x2="41515" y2="59238"/>
                          <a14:foregroundMark x1="5909" y1="93238" x2="5909" y2="93238"/>
                          <a14:foregroundMark x1="7121" y1="93905" x2="14394" y2="97905"/>
                          <a14:foregroundMark x1="9394" y1="95524" x2="9394" y2="95524"/>
                          <a14:foregroundMark x1="11061" y1="96476" x2="11061" y2="96476"/>
                          <a14:foregroundMark x1="13636" y1="97905" x2="13636" y2="97905"/>
                          <a14:foregroundMark x1="72273" y1="96190" x2="71667" y2="95619"/>
                          <a14:foregroundMark x1="75909" y1="97143" x2="82424" y2="96762"/>
                          <a14:foregroundMark x1="84242" y1="96571" x2="84242" y2="96571"/>
                          <a14:foregroundMark x1="87121" y1="95048" x2="87121" y2="95048"/>
                          <a14:foregroundMark x1="83939" y1="96952" x2="83939" y2="96952"/>
                          <a14:foregroundMark x1="83333" y1="97143" x2="81818" y2="97238"/>
                          <a14:backgroundMark x1="73485" y1="95" x2="73485" y2="95"/>
                          <a14:backgroundMark x1="75455" y1="95" x2="75455" y2="95"/>
                          <a14:backgroundMark x1="77424" y1="95" x2="77424" y2="95"/>
                        </a14:backgroundRemoval>
                      </a14:imgEffect>
                    </a14:imgLayer>
                  </a14:imgProps>
                </a:ext>
                <a:ext uri="{28A0092B-C50C-407E-A947-70E740481C1C}">
                  <a14:useLocalDpi xmlns:a14="http://schemas.microsoft.com/office/drawing/2010/main"/>
                </a:ext>
              </a:extLst>
            </a:blip>
            <a:srcRect/>
            <a:stretch>
              <a:fillRect/>
            </a:stretch>
          </p:blipFill>
          <p:spPr bwMode="auto">
            <a:xfrm>
              <a:off x="3688270" y="4738158"/>
              <a:ext cx="544803" cy="866869"/>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nvGrpSpPr>
            <p:cNvPr id="74" name="Gruppieren 73">
              <a:extLst>
                <a:ext uri="{FF2B5EF4-FFF2-40B4-BE49-F238E27FC236}">
                  <a16:creationId xmlns:a16="http://schemas.microsoft.com/office/drawing/2014/main" id="{12CC7666-93F7-47F5-8615-FF8E7760A7C9}"/>
                </a:ext>
              </a:extLst>
            </p:cNvPr>
            <p:cNvGrpSpPr/>
            <p:nvPr/>
          </p:nvGrpSpPr>
          <p:grpSpPr>
            <a:xfrm>
              <a:off x="7526093" y="4843716"/>
              <a:ext cx="2133426" cy="1521325"/>
              <a:chOff x="7807852" y="4765956"/>
              <a:chExt cx="2133426" cy="1521325"/>
            </a:xfrm>
          </p:grpSpPr>
          <p:sp>
            <p:nvSpPr>
              <p:cNvPr id="90" name="Textfeld 89">
                <a:extLst>
                  <a:ext uri="{FF2B5EF4-FFF2-40B4-BE49-F238E27FC236}">
                    <a16:creationId xmlns:a16="http://schemas.microsoft.com/office/drawing/2014/main" id="{3FAA3328-C343-421E-9629-675070D21386}"/>
                  </a:ext>
                </a:extLst>
              </p:cNvPr>
              <p:cNvSpPr txBox="1"/>
              <p:nvPr/>
            </p:nvSpPr>
            <p:spPr>
              <a:xfrm>
                <a:off x="7807852" y="5441479"/>
                <a:ext cx="2133426" cy="646331"/>
              </a:xfrm>
              <a:prstGeom prst="rect">
                <a:avLst/>
              </a:prstGeom>
              <a:noFill/>
            </p:spPr>
            <p:txBody>
              <a:bodyPr wrap="square">
                <a:spAutoFit/>
              </a:bodyPr>
              <a:lstStyle/>
              <a:p>
                <a:pPr algn="r"/>
                <a:r>
                  <a:rPr lang="de-DE" b="1" dirty="0">
                    <a:solidFill>
                      <a:schemeClr val="bg2"/>
                    </a:solidFill>
                    <a:latin typeface="Fago Pro" panose="02000506040000020004" pitchFamily="50" charset="0"/>
                  </a:rPr>
                  <a:t>3.640€</a:t>
                </a:r>
                <a:endParaRPr lang="en-US" dirty="0"/>
              </a:p>
              <a:p>
                <a:pPr algn="r"/>
                <a:r>
                  <a:rPr lang="de-DE" b="1" dirty="0">
                    <a:solidFill>
                      <a:schemeClr val="tx2"/>
                    </a:solidFill>
                    <a:latin typeface="Fago Pro" panose="02000506040000020004" pitchFamily="50" charset="0"/>
                  </a:rPr>
                  <a:t>SCHUNK EGI 80</a:t>
                </a:r>
              </a:p>
            </p:txBody>
          </p:sp>
          <p:pic>
            <p:nvPicPr>
              <p:cNvPr id="91" name="Picture 10">
                <a:extLst>
                  <a:ext uri="{FF2B5EF4-FFF2-40B4-BE49-F238E27FC236}">
                    <a16:creationId xmlns:a16="http://schemas.microsoft.com/office/drawing/2014/main" id="{757AF0F5-F635-41D2-B1F1-C4FA67A5D6C0}"/>
                  </a:ext>
                </a:extLst>
              </p:cNvPr>
              <p:cNvPicPr>
                <a:picLocks noChangeAspect="1" noChangeArrowheads="1"/>
              </p:cNvPicPr>
              <p:nvPr/>
            </p:nvPicPr>
            <p:blipFill>
              <a:blip r:embed="rId15" cstate="print">
                <a:extLst>
                  <a:ext uri="{BEBA8EAE-BF5A-486C-A8C5-ECC9F3942E4B}">
                    <a14:imgProps xmlns:a14="http://schemas.microsoft.com/office/drawing/2010/main">
                      <a14:imgLayer r:embed="rId16">
                        <a14:imgEffect>
                          <a14:backgroundRemoval t="2789" b="97311" l="537" r="94631">
                            <a14:foregroundMark x1="7517" y1="11255" x2="9128" y2="34661"/>
                            <a14:foregroundMark x1="14631" y1="52888" x2="16242" y2="77888"/>
                            <a14:foregroundMark x1="82148" y1="40139" x2="78389" y2="75598"/>
                            <a14:foregroundMark x1="75436" y1="90837" x2="82550" y2="80378"/>
                            <a14:foregroundMark x1="22013" y1="97311" x2="20000" y2="94124"/>
                            <a14:foregroundMark x1="76107" y1="6972" x2="79463" y2="6972"/>
                            <a14:foregroundMark x1="89262" y1="7470" x2="60940" y2="33964"/>
                            <a14:foregroundMark x1="44832" y1="41633" x2="15302" y2="44920"/>
                            <a14:foregroundMark x1="37718" y1="41932" x2="90872" y2="36653"/>
                            <a14:foregroundMark x1="94631" y1="20219" x2="90604" y2="39442"/>
                            <a14:foregroundMark x1="88188" y1="2988" x2="68725" y2="2789"/>
                            <a14:foregroundMark x1="11141" y1="34462" x2="17987" y2="31673"/>
                            <a14:foregroundMark x1="19597" y1="34661" x2="19597" y2="32171"/>
                            <a14:foregroundMark x1="81074" y1="91833" x2="81074" y2="91833"/>
                            <a14:foregroundMark x1="537" y1="20120" x2="537" y2="20120"/>
                          </a14:backgroundRemoval>
                        </a14:imgEffect>
                      </a14:imgLayer>
                    </a14:imgProps>
                  </a:ext>
                  <a:ext uri="{28A0092B-C50C-407E-A947-70E740481C1C}">
                    <a14:useLocalDpi xmlns:a14="http://schemas.microsoft.com/office/drawing/2010/main"/>
                  </a:ext>
                </a:extLst>
              </a:blip>
              <a:srcRect/>
              <a:stretch>
                <a:fillRect/>
              </a:stretch>
            </p:blipFill>
            <p:spPr bwMode="auto">
              <a:xfrm>
                <a:off x="8462848" y="4765956"/>
                <a:ext cx="708262" cy="954365"/>
              </a:xfrm>
              <a:prstGeom prst="rect">
                <a:avLst/>
              </a:prstGeom>
              <a:noFill/>
              <a:extLst>
                <a:ext uri="{909E8E84-426E-40DD-AFC4-6F175D3DCCD1}">
                  <a14:hiddenFill xmlns:a14="http://schemas.microsoft.com/office/drawing/2010/main">
                    <a:solidFill>
                      <a:srgbClr val="FFFFFF"/>
                    </a:solidFill>
                  </a14:hiddenFill>
                </a:ext>
              </a:extLst>
            </p:spPr>
          </p:pic>
          <p:pic>
            <p:nvPicPr>
              <p:cNvPr id="92" name="Picture 2" descr="Profinet – Wikipedia">
                <a:extLst>
                  <a:ext uri="{FF2B5EF4-FFF2-40B4-BE49-F238E27FC236}">
                    <a16:creationId xmlns:a16="http://schemas.microsoft.com/office/drawing/2014/main" id="{95D7D954-BB84-4347-B540-0FF0B42B29E4}"/>
                  </a:ext>
                </a:extLst>
              </p:cNvPr>
              <p:cNvPicPr>
                <a:picLocks noChangeAspect="1" noChangeArrowheads="1"/>
              </p:cNvPicPr>
              <p:nvPr/>
            </p:nvPicPr>
            <p:blipFill>
              <a:blip r:embed="rId8" cstate="print">
                <a:extLst>
                  <a:ext uri="{28A0092B-C50C-407E-A947-70E740481C1C}">
                    <a14:useLocalDpi xmlns:a14="http://schemas.microsoft.com/office/drawing/2010/main"/>
                  </a:ext>
                </a:extLst>
              </a:blip>
              <a:srcRect/>
              <a:stretch>
                <a:fillRect/>
              </a:stretch>
            </p:blipFill>
            <p:spPr bwMode="auto">
              <a:xfrm>
                <a:off x="8074788" y="6027352"/>
                <a:ext cx="491204" cy="259929"/>
              </a:xfrm>
              <a:prstGeom prst="rect">
                <a:avLst/>
              </a:prstGeom>
              <a:noFill/>
              <a:extLst>
                <a:ext uri="{909E8E84-426E-40DD-AFC4-6F175D3DCCD1}">
                  <a14:hiddenFill xmlns:a14="http://schemas.microsoft.com/office/drawing/2010/main">
                    <a:solidFill>
                      <a:srgbClr val="FFFFFF"/>
                    </a:solidFill>
                  </a14:hiddenFill>
                </a:ext>
              </a:extLst>
            </p:spPr>
          </p:pic>
          <p:pic>
            <p:nvPicPr>
              <p:cNvPr id="93" name="Picture 4" descr="EtherCAT | NANOTEC">
                <a:extLst>
                  <a:ext uri="{FF2B5EF4-FFF2-40B4-BE49-F238E27FC236}">
                    <a16:creationId xmlns:a16="http://schemas.microsoft.com/office/drawing/2014/main" id="{C130D426-87C7-473E-B374-D612AAB88100}"/>
                  </a:ext>
                </a:extLst>
              </p:cNvPr>
              <p:cNvPicPr>
                <a:picLocks noChangeAspect="1" noChangeArrowheads="1"/>
              </p:cNvPicPr>
              <p:nvPr/>
            </p:nvPicPr>
            <p:blipFill>
              <a:blip r:embed="rId9" cstate="print">
                <a:extLst>
                  <a:ext uri="{28A0092B-C50C-407E-A947-70E740481C1C}">
                    <a14:useLocalDpi xmlns:a14="http://schemas.microsoft.com/office/drawing/2010/main"/>
                  </a:ext>
                </a:extLst>
              </a:blip>
              <a:srcRect/>
              <a:stretch>
                <a:fillRect/>
              </a:stretch>
            </p:blipFill>
            <p:spPr bwMode="auto">
              <a:xfrm>
                <a:off x="8582101" y="6075762"/>
                <a:ext cx="584929" cy="148891"/>
              </a:xfrm>
              <a:prstGeom prst="rect">
                <a:avLst/>
              </a:prstGeom>
              <a:noFill/>
              <a:extLst>
                <a:ext uri="{909E8E84-426E-40DD-AFC4-6F175D3DCCD1}">
                  <a14:hiddenFill xmlns:a14="http://schemas.microsoft.com/office/drawing/2010/main">
                    <a:solidFill>
                      <a:srgbClr val="FFFFFF"/>
                    </a:solidFill>
                  </a14:hiddenFill>
                </a:ext>
              </a:extLst>
            </p:spPr>
          </p:pic>
          <p:pic>
            <p:nvPicPr>
              <p:cNvPr id="94" name="Picture 6" descr="EtherNet/IP-Technologie | Endress+Hauser">
                <a:extLst>
                  <a:ext uri="{FF2B5EF4-FFF2-40B4-BE49-F238E27FC236}">
                    <a16:creationId xmlns:a16="http://schemas.microsoft.com/office/drawing/2014/main" id="{60C54646-DD56-4524-997C-23332986AE8C}"/>
                  </a:ext>
                </a:extLst>
              </p:cNvPr>
              <p:cNvPicPr>
                <a:picLocks noChangeAspect="1" noChangeArrowheads="1"/>
              </p:cNvPicPr>
              <p:nvPr/>
            </p:nvPicPr>
            <p:blipFill rotWithShape="1">
              <a:blip r:embed="rId10" cstate="print">
                <a:extLst>
                  <a:ext uri="{28A0092B-C50C-407E-A947-70E740481C1C}">
                    <a14:useLocalDpi xmlns:a14="http://schemas.microsoft.com/office/drawing/2010/main"/>
                  </a:ext>
                </a:extLst>
              </a:blip>
              <a:srcRect t="38317" b="37881"/>
              <a:stretch/>
            </p:blipFill>
            <p:spPr bwMode="auto">
              <a:xfrm>
                <a:off x="9205154" y="6112827"/>
                <a:ext cx="665479" cy="105595"/>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75" name="Gruppieren 74">
              <a:extLst>
                <a:ext uri="{FF2B5EF4-FFF2-40B4-BE49-F238E27FC236}">
                  <a16:creationId xmlns:a16="http://schemas.microsoft.com/office/drawing/2014/main" id="{FCB6B58C-3A9B-4363-B0B4-A493DB245DBF}"/>
                </a:ext>
              </a:extLst>
            </p:cNvPr>
            <p:cNvGrpSpPr/>
            <p:nvPr/>
          </p:nvGrpSpPr>
          <p:grpSpPr>
            <a:xfrm>
              <a:off x="4494700" y="3714986"/>
              <a:ext cx="3238782" cy="1321071"/>
              <a:chOff x="4228419" y="3955189"/>
              <a:chExt cx="3238782" cy="1321071"/>
            </a:xfrm>
          </p:grpSpPr>
          <p:sp>
            <p:nvSpPr>
              <p:cNvPr id="87" name="Textfeld 86">
                <a:extLst>
                  <a:ext uri="{FF2B5EF4-FFF2-40B4-BE49-F238E27FC236}">
                    <a16:creationId xmlns:a16="http://schemas.microsoft.com/office/drawing/2014/main" id="{977106FD-3CE3-4ABC-B114-AA3215D3FFED}"/>
                  </a:ext>
                </a:extLst>
              </p:cNvPr>
              <p:cNvSpPr txBox="1"/>
              <p:nvPr/>
            </p:nvSpPr>
            <p:spPr>
              <a:xfrm>
                <a:off x="4228419" y="4174212"/>
                <a:ext cx="3238782" cy="923330"/>
              </a:xfrm>
              <a:prstGeom prst="rect">
                <a:avLst/>
              </a:prstGeom>
              <a:noFill/>
            </p:spPr>
            <p:txBody>
              <a:bodyPr wrap="square">
                <a:spAutoFit/>
              </a:bodyPr>
              <a:lstStyle/>
              <a:p>
                <a:pPr algn="r"/>
                <a:r>
                  <a:rPr lang="de-DE" b="1" dirty="0">
                    <a:solidFill>
                      <a:schemeClr val="tx2"/>
                    </a:solidFill>
                    <a:latin typeface="Fago Pro" panose="02000506040000020004" pitchFamily="50" charset="0"/>
                  </a:rPr>
                  <a:t>Zimmer GEH6040 </a:t>
                </a:r>
                <a:br>
                  <a:rPr lang="de-DE" b="1" dirty="0">
                    <a:solidFill>
                      <a:schemeClr val="tx2"/>
                    </a:solidFill>
                    <a:latin typeface="Fago Pro" panose="02000506040000020004" pitchFamily="50" charset="0"/>
                  </a:rPr>
                </a:br>
                <a:r>
                  <a:rPr lang="de-DE" b="1" dirty="0">
                    <a:solidFill>
                      <a:schemeClr val="tx2"/>
                    </a:solidFill>
                    <a:latin typeface="Fago Pro" panose="02000506040000020004" pitchFamily="50" charset="0"/>
                  </a:rPr>
                  <a:t>(sensitive)</a:t>
                </a:r>
              </a:p>
              <a:p>
                <a:pPr algn="ctr"/>
                <a:r>
                  <a:rPr lang="de-DE" b="1" dirty="0">
                    <a:solidFill>
                      <a:schemeClr val="bg2"/>
                    </a:solidFill>
                    <a:latin typeface="Fago Pro" panose="02000506040000020004" pitchFamily="50" charset="0"/>
                  </a:rPr>
                  <a:t>                     2.925€</a:t>
                </a:r>
                <a:endParaRPr lang="en-US" dirty="0"/>
              </a:p>
            </p:txBody>
          </p:sp>
          <p:pic>
            <p:nvPicPr>
              <p:cNvPr id="88" name="Picture 2">
                <a:extLst>
                  <a:ext uri="{FF2B5EF4-FFF2-40B4-BE49-F238E27FC236}">
                    <a16:creationId xmlns:a16="http://schemas.microsoft.com/office/drawing/2014/main" id="{C40F53C0-8687-45ED-8842-F2AD5F8F99D2}"/>
                  </a:ext>
                </a:extLst>
              </p:cNvPr>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5569043" y="4505884"/>
                <a:ext cx="674290" cy="770376"/>
              </a:xfrm>
              <a:prstGeom prst="rect">
                <a:avLst/>
              </a:prstGeom>
              <a:noFill/>
              <a:extLst>
                <a:ext uri="{909E8E84-426E-40DD-AFC4-6F175D3DCCD1}">
                  <a14:hiddenFill xmlns:a14="http://schemas.microsoft.com/office/drawing/2010/main">
                    <a:solidFill>
                      <a:srgbClr val="FFFFFF"/>
                    </a:solidFill>
                  </a14:hiddenFill>
                </a:ext>
              </a:extLst>
            </p:spPr>
          </p:pic>
          <p:pic>
            <p:nvPicPr>
              <p:cNvPr id="89" name="Picture 6" descr="Überblick: Was ist IO-Link? - WIKA-Blog">
                <a:extLst>
                  <a:ext uri="{FF2B5EF4-FFF2-40B4-BE49-F238E27FC236}">
                    <a16:creationId xmlns:a16="http://schemas.microsoft.com/office/drawing/2014/main" id="{F234F645-9E75-4D09-B4EC-16183C683E5A}"/>
                  </a:ext>
                </a:extLst>
              </p:cNvPr>
              <p:cNvPicPr>
                <a:picLocks noChangeAspect="1" noChangeArrowheads="1"/>
              </p:cNvPicPr>
              <p:nvPr/>
            </p:nvPicPr>
            <p:blipFill rotWithShape="1">
              <a:blip r:embed="rId6" cstate="print">
                <a:extLst>
                  <a:ext uri="{28A0092B-C50C-407E-A947-70E740481C1C}">
                    <a14:useLocalDpi xmlns:a14="http://schemas.microsoft.com/office/drawing/2010/main"/>
                  </a:ext>
                </a:extLst>
              </a:blip>
              <a:srcRect l="11737" t="34998" r="13087" b="34673"/>
              <a:stretch/>
            </p:blipFill>
            <p:spPr bwMode="auto">
              <a:xfrm>
                <a:off x="5696645" y="3955189"/>
                <a:ext cx="965886" cy="219023"/>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grpSp>
        <p:grpSp>
          <p:nvGrpSpPr>
            <p:cNvPr id="76" name="Gruppieren 75">
              <a:extLst>
                <a:ext uri="{FF2B5EF4-FFF2-40B4-BE49-F238E27FC236}">
                  <a16:creationId xmlns:a16="http://schemas.microsoft.com/office/drawing/2014/main" id="{7428A5AB-B22D-4344-A78F-4B2D6C3CC876}"/>
                </a:ext>
              </a:extLst>
            </p:cNvPr>
            <p:cNvGrpSpPr/>
            <p:nvPr/>
          </p:nvGrpSpPr>
          <p:grpSpPr>
            <a:xfrm>
              <a:off x="3810462" y="4015023"/>
              <a:ext cx="1995710" cy="1503923"/>
              <a:chOff x="3473571" y="3999984"/>
              <a:chExt cx="1995710" cy="1503923"/>
            </a:xfrm>
          </p:grpSpPr>
          <p:pic>
            <p:nvPicPr>
              <p:cNvPr id="81" name="Picture 6" descr="LEHF, 2 Finger, Langhub">
                <a:extLst>
                  <a:ext uri="{FF2B5EF4-FFF2-40B4-BE49-F238E27FC236}">
                    <a16:creationId xmlns:a16="http://schemas.microsoft.com/office/drawing/2014/main" id="{D1128845-A80A-4A92-AE48-F0771A8DD327}"/>
                  </a:ext>
                </a:extLst>
              </p:cNvPr>
              <p:cNvPicPr>
                <a:picLocks noChangeAspect="1" noChangeArrowheads="1"/>
              </p:cNvPicPr>
              <p:nvPr/>
            </p:nvPicPr>
            <p:blipFill>
              <a:blip r:embed="rId17" cstate="print">
                <a:extLst>
                  <a:ext uri="{BEBA8EAE-BF5A-486C-A8C5-ECC9F3942E4B}">
                    <a14:imgProps xmlns:a14="http://schemas.microsoft.com/office/drawing/2010/main">
                      <a14:imgLayer r:embed="rId18">
                        <a14:imgEffect>
                          <a14:backgroundRemoval t="10000" b="90000" l="7667" r="90667">
                            <a14:foregroundMark x1="23000" y1="25667" x2="19000" y2="26333"/>
                            <a14:foregroundMark x1="90333" y1="27000" x2="90667" y2="65333"/>
                            <a14:foregroundMark x1="90667" y1="65333" x2="16333" y2="78000"/>
                            <a14:foregroundMark x1="16333" y1="78000" x2="16000" y2="78000"/>
                            <a14:foregroundMark x1="11667" y1="75333" x2="7667" y2="69333"/>
                            <a14:foregroundMark x1="23667" y1="80667" x2="38333" y2="77000"/>
                            <a14:foregroundMark x1="32333" y1="80667" x2="90667" y2="70333"/>
                          </a14:backgroundRemoval>
                        </a14:imgEffect>
                      </a14:imgLayer>
                    </a14:imgProps>
                  </a:ext>
                  <a:ext uri="{28A0092B-C50C-407E-A947-70E740481C1C}">
                    <a14:useLocalDpi xmlns:a14="http://schemas.microsoft.com/office/drawing/2010/main"/>
                  </a:ext>
                </a:extLst>
              </a:blip>
              <a:srcRect/>
              <a:stretch>
                <a:fillRect/>
              </a:stretch>
            </p:blipFill>
            <p:spPr bwMode="auto">
              <a:xfrm>
                <a:off x="4003876" y="4637038"/>
                <a:ext cx="866869" cy="866869"/>
              </a:xfrm>
              <a:prstGeom prst="rect">
                <a:avLst/>
              </a:prstGeom>
              <a:noFill/>
              <a:extLst>
                <a:ext uri="{909E8E84-426E-40DD-AFC4-6F175D3DCCD1}">
                  <a14:hiddenFill xmlns:a14="http://schemas.microsoft.com/office/drawing/2010/main">
                    <a:solidFill>
                      <a:srgbClr val="FFFFFF"/>
                    </a:solidFill>
                  </a14:hiddenFill>
                </a:ext>
              </a:extLst>
            </p:spPr>
          </p:pic>
          <p:grpSp>
            <p:nvGrpSpPr>
              <p:cNvPr id="82" name="Gruppieren 81">
                <a:extLst>
                  <a:ext uri="{FF2B5EF4-FFF2-40B4-BE49-F238E27FC236}">
                    <a16:creationId xmlns:a16="http://schemas.microsoft.com/office/drawing/2014/main" id="{521B5C54-B24F-46DD-8D95-E579529E7BFD}"/>
                  </a:ext>
                </a:extLst>
              </p:cNvPr>
              <p:cNvGrpSpPr/>
              <p:nvPr/>
            </p:nvGrpSpPr>
            <p:grpSpPr>
              <a:xfrm>
                <a:off x="3473571" y="3999984"/>
                <a:ext cx="1995710" cy="846191"/>
                <a:chOff x="3255363" y="3911466"/>
                <a:chExt cx="1995710" cy="846191"/>
              </a:xfrm>
            </p:grpSpPr>
            <p:sp>
              <p:nvSpPr>
                <p:cNvPr id="83" name="Textfeld 82">
                  <a:extLst>
                    <a:ext uri="{FF2B5EF4-FFF2-40B4-BE49-F238E27FC236}">
                      <a16:creationId xmlns:a16="http://schemas.microsoft.com/office/drawing/2014/main" id="{5153E5D4-37E9-4CBB-B0AD-007BD6C98CFD}"/>
                    </a:ext>
                  </a:extLst>
                </p:cNvPr>
                <p:cNvSpPr txBox="1"/>
                <p:nvPr/>
              </p:nvSpPr>
              <p:spPr>
                <a:xfrm>
                  <a:off x="3255363" y="4111326"/>
                  <a:ext cx="1995710" cy="646331"/>
                </a:xfrm>
                <a:prstGeom prst="rect">
                  <a:avLst/>
                </a:prstGeom>
                <a:noFill/>
              </p:spPr>
              <p:txBody>
                <a:bodyPr wrap="square">
                  <a:spAutoFit/>
                </a:bodyPr>
                <a:lstStyle/>
                <a:p>
                  <a:pPr algn="ctr"/>
                  <a:r>
                    <a:rPr lang="de-DE" b="1" dirty="0">
                      <a:solidFill>
                        <a:schemeClr val="tx2"/>
                      </a:solidFill>
                      <a:latin typeface="Fago Pro" panose="02000506040000020004" pitchFamily="50" charset="0"/>
                    </a:rPr>
                    <a:t>SMC LEHF 40-80</a:t>
                  </a:r>
                </a:p>
                <a:p>
                  <a:pPr algn="ctr"/>
                  <a:r>
                    <a:rPr lang="de-DE" b="1" dirty="0">
                      <a:solidFill>
                        <a:schemeClr val="bg2"/>
                      </a:solidFill>
                      <a:latin typeface="Fago Pro" panose="02000506040000020004" pitchFamily="50" charset="0"/>
                    </a:rPr>
                    <a:t>2.700€</a:t>
                  </a:r>
                  <a:endParaRPr lang="de-DE" b="1" dirty="0">
                    <a:solidFill>
                      <a:schemeClr val="tx2"/>
                    </a:solidFill>
                    <a:latin typeface="Fago Pro" panose="02000506040000020004" pitchFamily="50" charset="0"/>
                  </a:endParaRPr>
                </a:p>
              </p:txBody>
            </p:sp>
            <p:pic>
              <p:nvPicPr>
                <p:cNvPr id="84" name="Picture 2" descr="Profinet – Wikipedia">
                  <a:extLst>
                    <a:ext uri="{FF2B5EF4-FFF2-40B4-BE49-F238E27FC236}">
                      <a16:creationId xmlns:a16="http://schemas.microsoft.com/office/drawing/2014/main" id="{EB22749B-A64D-434B-8CA6-80E8851DEE5C}"/>
                    </a:ext>
                  </a:extLst>
                </p:cNvPr>
                <p:cNvPicPr>
                  <a:picLocks noChangeAspect="1" noChangeArrowheads="1"/>
                </p:cNvPicPr>
                <p:nvPr/>
              </p:nvPicPr>
              <p:blipFill>
                <a:blip r:embed="rId8" cstate="print">
                  <a:extLst>
                    <a:ext uri="{28A0092B-C50C-407E-A947-70E740481C1C}">
                      <a14:useLocalDpi xmlns:a14="http://schemas.microsoft.com/office/drawing/2010/main"/>
                    </a:ext>
                  </a:extLst>
                </a:blip>
                <a:srcRect/>
                <a:stretch>
                  <a:fillRect/>
                </a:stretch>
              </p:blipFill>
              <p:spPr bwMode="auto">
                <a:xfrm>
                  <a:off x="3385476" y="3911466"/>
                  <a:ext cx="491204" cy="259929"/>
                </a:xfrm>
                <a:prstGeom prst="rect">
                  <a:avLst/>
                </a:prstGeom>
                <a:noFill/>
                <a:extLst>
                  <a:ext uri="{909E8E84-426E-40DD-AFC4-6F175D3DCCD1}">
                    <a14:hiddenFill xmlns:a14="http://schemas.microsoft.com/office/drawing/2010/main">
                      <a:solidFill>
                        <a:srgbClr val="FFFFFF"/>
                      </a:solidFill>
                    </a14:hiddenFill>
                  </a:ext>
                </a:extLst>
              </p:spPr>
            </p:pic>
            <p:pic>
              <p:nvPicPr>
                <p:cNvPr id="85" name="Picture 4" descr="EtherCAT | NANOTEC">
                  <a:extLst>
                    <a:ext uri="{FF2B5EF4-FFF2-40B4-BE49-F238E27FC236}">
                      <a16:creationId xmlns:a16="http://schemas.microsoft.com/office/drawing/2014/main" id="{9EF361F1-1436-4D65-9BA8-2682236F8B5C}"/>
                    </a:ext>
                  </a:extLst>
                </p:cNvPr>
                <p:cNvPicPr>
                  <a:picLocks noChangeAspect="1" noChangeArrowheads="1"/>
                </p:cNvPicPr>
                <p:nvPr/>
              </p:nvPicPr>
              <p:blipFill>
                <a:blip r:embed="rId9" cstate="print">
                  <a:extLst>
                    <a:ext uri="{28A0092B-C50C-407E-A947-70E740481C1C}">
                      <a14:useLocalDpi xmlns:a14="http://schemas.microsoft.com/office/drawing/2010/main"/>
                    </a:ext>
                  </a:extLst>
                </a:blip>
                <a:srcRect/>
                <a:stretch>
                  <a:fillRect/>
                </a:stretch>
              </p:blipFill>
              <p:spPr bwMode="auto">
                <a:xfrm>
                  <a:off x="3884605" y="3968899"/>
                  <a:ext cx="584929" cy="148891"/>
                </a:xfrm>
                <a:prstGeom prst="rect">
                  <a:avLst/>
                </a:prstGeom>
                <a:noFill/>
                <a:extLst>
                  <a:ext uri="{909E8E84-426E-40DD-AFC4-6F175D3DCCD1}">
                    <a14:hiddenFill xmlns:a14="http://schemas.microsoft.com/office/drawing/2010/main">
                      <a:solidFill>
                        <a:srgbClr val="FFFFFF"/>
                      </a:solidFill>
                    </a14:hiddenFill>
                  </a:ext>
                </a:extLst>
              </p:spPr>
            </p:pic>
            <p:pic>
              <p:nvPicPr>
                <p:cNvPr id="86" name="Picture 6" descr="EtherNet/IP-Technologie | Endress+Hauser">
                  <a:extLst>
                    <a:ext uri="{FF2B5EF4-FFF2-40B4-BE49-F238E27FC236}">
                      <a16:creationId xmlns:a16="http://schemas.microsoft.com/office/drawing/2014/main" id="{2273E332-58DD-45DE-93EB-B361346DBC5B}"/>
                    </a:ext>
                  </a:extLst>
                </p:cNvPr>
                <p:cNvPicPr>
                  <a:picLocks noChangeAspect="1" noChangeArrowheads="1"/>
                </p:cNvPicPr>
                <p:nvPr/>
              </p:nvPicPr>
              <p:blipFill rotWithShape="1">
                <a:blip r:embed="rId10" cstate="print">
                  <a:extLst>
                    <a:ext uri="{28A0092B-C50C-407E-A947-70E740481C1C}">
                      <a14:useLocalDpi xmlns:a14="http://schemas.microsoft.com/office/drawing/2010/main"/>
                    </a:ext>
                  </a:extLst>
                </a:blip>
                <a:srcRect t="38317" b="37881"/>
                <a:stretch/>
              </p:blipFill>
              <p:spPr bwMode="auto">
                <a:xfrm>
                  <a:off x="4507658" y="4005964"/>
                  <a:ext cx="665479" cy="105595"/>
                </a:xfrm>
                <a:prstGeom prst="rect">
                  <a:avLst/>
                </a:prstGeom>
                <a:noFill/>
                <a:extLst>
                  <a:ext uri="{909E8E84-426E-40DD-AFC4-6F175D3DCCD1}">
                    <a14:hiddenFill xmlns:a14="http://schemas.microsoft.com/office/drawing/2010/main">
                      <a:solidFill>
                        <a:srgbClr val="FFFFFF"/>
                      </a:solidFill>
                    </a14:hiddenFill>
                  </a:ext>
                </a:extLst>
              </p:spPr>
            </p:pic>
          </p:grpSp>
        </p:grpSp>
        <p:pic>
          <p:nvPicPr>
            <p:cNvPr id="77" name="Picture 4">
              <a:extLst>
                <a:ext uri="{FF2B5EF4-FFF2-40B4-BE49-F238E27FC236}">
                  <a16:creationId xmlns:a16="http://schemas.microsoft.com/office/drawing/2014/main" id="{4DEACB90-472F-4C3F-8DF4-855BCC0837E2}"/>
                </a:ext>
              </a:extLst>
            </p:cNvPr>
            <p:cNvPicPr>
              <a:picLocks noChangeAspect="1" noChangeArrowheads="1"/>
            </p:cNvPicPr>
            <p:nvPr/>
          </p:nvPicPr>
          <p:blipFill>
            <a:blip r:embed="rId13" cstate="print">
              <a:extLst>
                <a:ext uri="{BEBA8EAE-BF5A-486C-A8C5-ECC9F3942E4B}">
                  <a14:imgProps xmlns:a14="http://schemas.microsoft.com/office/drawing/2010/main">
                    <a14:imgLayer r:embed="rId14">
                      <a14:imgEffect>
                        <a14:backgroundRemoval t="2762" b="98952" l="3788" r="95758">
                          <a14:foregroundMark x1="17576" y1="9143" x2="22424" y2="26571"/>
                          <a14:foregroundMark x1="22424" y1="26571" x2="12273" y2="49429"/>
                          <a14:foregroundMark x1="12273" y1="49429" x2="28636" y2="56286"/>
                          <a14:foregroundMark x1="28636" y1="56286" x2="36667" y2="56190"/>
                          <a14:foregroundMark x1="67273" y1="58667" x2="89848" y2="18381"/>
                          <a14:foregroundMark x1="89848" y1="18381" x2="89848" y2="16571"/>
                          <a14:foregroundMark x1="88030" y1="6095" x2="38788" y2="6476"/>
                          <a14:foregroundMark x1="38788" y1="6476" x2="38788" y2="6476"/>
                          <a14:foregroundMark x1="7121" y1="5524" x2="65758" y2="21905"/>
                          <a14:foregroundMark x1="4091" y1="6476" x2="12576" y2="39714"/>
                          <a14:foregroundMark x1="12576" y1="39714" x2="4394" y2="47810"/>
                          <a14:foregroundMark x1="4394" y1="47810" x2="3939" y2="48952"/>
                          <a14:foregroundMark x1="10758" y1="56571" x2="18182" y2="96095"/>
                          <a14:foregroundMark x1="84848" y1="92952" x2="90303" y2="84286"/>
                          <a14:foregroundMark x1="90303" y1="84286" x2="88636" y2="48381"/>
                          <a14:foregroundMark x1="95909" y1="42952" x2="95000" y2="10095"/>
                          <a14:foregroundMark x1="68182" y1="2762" x2="21970" y2="4476"/>
                          <a14:foregroundMark x1="22424" y1="98952" x2="16515" y2="98095"/>
                          <a14:foregroundMark x1="77121" y1="96476" x2="88182" y2="92190"/>
                          <a14:foregroundMark x1="88182" y1="92190" x2="89545" y2="91048"/>
                          <a14:foregroundMark x1="74545" y1="96667" x2="74545" y2="96667"/>
                          <a14:foregroundMark x1="73485" y1="86190" x2="73485" y2="86190"/>
                          <a14:foregroundMark x1="59545" y1="62190" x2="72879" y2="60857"/>
                          <a14:foregroundMark x1="72879" y1="60857" x2="73182" y2="60762"/>
                          <a14:foregroundMark x1="71212" y1="61810" x2="59697" y2="62286"/>
                          <a14:foregroundMark x1="59697" y1="62286" x2="57879" y2="61619"/>
                          <a14:foregroundMark x1="56667" y1="61619" x2="58636" y2="62095"/>
                          <a14:foregroundMark x1="55758" y1="61429" x2="55758" y2="61429"/>
                          <a14:foregroundMark x1="73636" y1="61714" x2="69242" y2="61810"/>
                          <a14:foregroundMark x1="42727" y1="58571" x2="30455" y2="60476"/>
                          <a14:foregroundMark x1="30455" y1="60476" x2="23788" y2="60286"/>
                          <a14:foregroundMark x1="37424" y1="60000" x2="41515" y2="59238"/>
                          <a14:foregroundMark x1="5909" y1="93238" x2="5909" y2="93238"/>
                          <a14:foregroundMark x1="7121" y1="93905" x2="14394" y2="97905"/>
                          <a14:foregroundMark x1="9394" y1="95524" x2="9394" y2="95524"/>
                          <a14:foregroundMark x1="11061" y1="96476" x2="11061" y2="96476"/>
                          <a14:foregroundMark x1="13636" y1="97905" x2="13636" y2="97905"/>
                          <a14:foregroundMark x1="72273" y1="96190" x2="71667" y2="95619"/>
                          <a14:foregroundMark x1="75909" y1="97143" x2="82424" y2="96762"/>
                          <a14:foregroundMark x1="84242" y1="96571" x2="84242" y2="96571"/>
                          <a14:foregroundMark x1="87121" y1="95048" x2="87121" y2="95048"/>
                          <a14:foregroundMark x1="83939" y1="96952" x2="83939" y2="96952"/>
                          <a14:foregroundMark x1="83333" y1="97143" x2="81818" y2="97238"/>
                          <a14:backgroundMark x1="73485" y1="95" x2="73485" y2="95"/>
                          <a14:backgroundMark x1="75455" y1="95" x2="75455" y2="95"/>
                          <a14:backgroundMark x1="77424" y1="95" x2="77424" y2="95"/>
                        </a14:backgroundRemoval>
                      </a14:imgEffect>
                    </a14:imgLayer>
                  </a14:imgProps>
                </a:ext>
                <a:ext uri="{28A0092B-C50C-407E-A947-70E740481C1C}">
                  <a14:useLocalDpi xmlns:a14="http://schemas.microsoft.com/office/drawing/2010/main"/>
                </a:ext>
              </a:extLst>
            </a:blip>
            <a:srcRect/>
            <a:stretch>
              <a:fillRect/>
            </a:stretch>
          </p:blipFill>
          <p:spPr bwMode="auto">
            <a:xfrm>
              <a:off x="5233158" y="4776466"/>
              <a:ext cx="544803" cy="866869"/>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78" name="Picture 12">
              <a:extLst>
                <a:ext uri="{FF2B5EF4-FFF2-40B4-BE49-F238E27FC236}">
                  <a16:creationId xmlns:a16="http://schemas.microsoft.com/office/drawing/2014/main" id="{0BDBDD22-0309-4963-BB3B-38F3CB5DCB93}"/>
                </a:ext>
              </a:extLst>
            </p:cNvPr>
            <p:cNvPicPr>
              <a:picLocks noChangeAspect="1" noChangeArrowheads="1"/>
            </p:cNvPicPr>
            <p:nvPr/>
          </p:nvPicPr>
          <p:blipFill rotWithShape="1">
            <a:blip r:embed="rId19" cstate="print">
              <a:extLst>
                <a:ext uri="{28A0092B-C50C-407E-A947-70E740481C1C}">
                  <a14:useLocalDpi xmlns:a14="http://schemas.microsoft.com/office/drawing/2010/main"/>
                </a:ext>
              </a:extLst>
            </a:blip>
            <a:srcRect l="11078" t="18132" r="11726" b="22955"/>
            <a:stretch/>
          </p:blipFill>
          <p:spPr bwMode="auto">
            <a:xfrm>
              <a:off x="9135205" y="4776466"/>
              <a:ext cx="783381" cy="597839"/>
            </a:xfrm>
            <a:prstGeom prst="rect">
              <a:avLst/>
            </a:prstGeom>
            <a:noFill/>
            <a:extLst>
              <a:ext uri="{909E8E84-426E-40DD-AFC4-6F175D3DCCD1}">
                <a14:hiddenFill xmlns:a14="http://schemas.microsoft.com/office/drawing/2010/main">
                  <a:solidFill>
                    <a:srgbClr val="FFFFFF"/>
                  </a:solidFill>
                </a14:hiddenFill>
              </a:ext>
            </a:extLst>
          </p:spPr>
        </p:pic>
        <p:sp>
          <p:nvSpPr>
            <p:cNvPr id="79" name="Textfeld 78">
              <a:extLst>
                <a:ext uri="{FF2B5EF4-FFF2-40B4-BE49-F238E27FC236}">
                  <a16:creationId xmlns:a16="http://schemas.microsoft.com/office/drawing/2014/main" id="{6EE73FC9-2C24-4CD9-8A7B-8E70EDDA94E3}"/>
                </a:ext>
              </a:extLst>
            </p:cNvPr>
            <p:cNvSpPr txBox="1"/>
            <p:nvPr/>
          </p:nvSpPr>
          <p:spPr>
            <a:xfrm>
              <a:off x="8562701" y="4389726"/>
              <a:ext cx="2251710" cy="646331"/>
            </a:xfrm>
            <a:prstGeom prst="rect">
              <a:avLst/>
            </a:prstGeom>
            <a:noFill/>
          </p:spPr>
          <p:txBody>
            <a:bodyPr wrap="square">
              <a:spAutoFit/>
            </a:bodyPr>
            <a:lstStyle/>
            <a:p>
              <a:pPr algn="r"/>
              <a:r>
                <a:rPr lang="de-DE" b="1" dirty="0">
                  <a:solidFill>
                    <a:schemeClr val="tx2"/>
                  </a:solidFill>
                  <a:latin typeface="Fago Pro" panose="02000506040000020004" pitchFamily="50" charset="0"/>
                </a:rPr>
                <a:t>Weiss CRG 200-085</a:t>
              </a:r>
            </a:p>
            <a:p>
              <a:pPr algn="r"/>
              <a:r>
                <a:rPr lang="de-DE" b="1" dirty="0">
                  <a:solidFill>
                    <a:schemeClr val="bg2"/>
                  </a:solidFill>
                  <a:latin typeface="Fago Pro" panose="02000506040000020004" pitchFamily="50" charset="0"/>
                </a:rPr>
                <a:t>3.738€</a:t>
              </a:r>
              <a:endParaRPr lang="en-US" dirty="0"/>
            </a:p>
          </p:txBody>
        </p:sp>
        <p:pic>
          <p:nvPicPr>
            <p:cNvPr id="80" name="Picture 6" descr="Überblick: Was ist IO-Link? - WIKA-Blog">
              <a:extLst>
                <a:ext uri="{FF2B5EF4-FFF2-40B4-BE49-F238E27FC236}">
                  <a16:creationId xmlns:a16="http://schemas.microsoft.com/office/drawing/2014/main" id="{CF86EF0A-5D27-4957-B019-160E9BEE0E9B}"/>
                </a:ext>
              </a:extLst>
            </p:cNvPr>
            <p:cNvPicPr>
              <a:picLocks noChangeAspect="1" noChangeArrowheads="1"/>
            </p:cNvPicPr>
            <p:nvPr/>
          </p:nvPicPr>
          <p:blipFill rotWithShape="1">
            <a:blip r:embed="rId6" cstate="print">
              <a:extLst>
                <a:ext uri="{28A0092B-C50C-407E-A947-70E740481C1C}">
                  <a14:useLocalDpi xmlns:a14="http://schemas.microsoft.com/office/drawing/2010/main"/>
                </a:ext>
              </a:extLst>
            </a:blip>
            <a:srcRect l="11737" t="34998" r="13087" b="34673"/>
            <a:stretch/>
          </p:blipFill>
          <p:spPr bwMode="auto">
            <a:xfrm>
              <a:off x="9144155" y="4170703"/>
              <a:ext cx="965886" cy="219023"/>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grpSp>
      <p:sp>
        <p:nvSpPr>
          <p:cNvPr id="100" name="Textfeld 99">
            <a:extLst>
              <a:ext uri="{FF2B5EF4-FFF2-40B4-BE49-F238E27FC236}">
                <a16:creationId xmlns:a16="http://schemas.microsoft.com/office/drawing/2014/main" id="{CCF97BA7-D2B7-42D2-8E8D-22F2D01D3A23}"/>
              </a:ext>
            </a:extLst>
          </p:cNvPr>
          <p:cNvSpPr txBox="1"/>
          <p:nvPr/>
        </p:nvSpPr>
        <p:spPr>
          <a:xfrm rot="16200000">
            <a:off x="284373" y="4997778"/>
            <a:ext cx="914400" cy="609861"/>
          </a:xfrm>
          <a:prstGeom prst="rect">
            <a:avLst/>
          </a:prstGeom>
          <a:noFill/>
        </p:spPr>
        <p:txBody>
          <a:bodyPr wrap="none" lIns="0" tIns="0" rIns="0" bIns="0" rtlCol="0">
            <a:noAutofit/>
          </a:bodyPr>
          <a:lstStyle/>
          <a:p>
            <a:pPr marR="0" algn="ctr" defTabSz="914400" rtl="0" eaLnBrk="1" fontAlgn="auto" latinLnBrk="0" hangingPunct="1">
              <a:lnSpc>
                <a:spcPct val="90000"/>
              </a:lnSpc>
              <a:spcBef>
                <a:spcPts val="300"/>
              </a:spcBef>
              <a:spcAft>
                <a:spcPts val="0"/>
              </a:spcAft>
              <a:buClr>
                <a:srgbClr val="009EE0"/>
              </a:buClr>
              <a:buSzTx/>
              <a:tabLst/>
            </a:pPr>
            <a:r>
              <a:rPr kumimoji="0" lang="de-DE" sz="4400" b="1" u="none" strike="noStrike" kern="1200" cap="none" spc="0" normalizeH="0" baseline="0" noProof="0" dirty="0">
                <a:ln>
                  <a:noFill/>
                </a:ln>
                <a:solidFill>
                  <a:srgbClr val="003D6A"/>
                </a:solidFill>
                <a:effectLst/>
                <a:uLnTx/>
                <a:uFillTx/>
                <a:ea typeface="+mn-ea"/>
                <a:cs typeface="+mn-cs"/>
              </a:rPr>
              <a:t>EGK</a:t>
            </a:r>
          </a:p>
        </p:txBody>
      </p:sp>
      <p:sp>
        <p:nvSpPr>
          <p:cNvPr id="101" name="Textfeld 100">
            <a:extLst>
              <a:ext uri="{FF2B5EF4-FFF2-40B4-BE49-F238E27FC236}">
                <a16:creationId xmlns:a16="http://schemas.microsoft.com/office/drawing/2014/main" id="{5E7D5259-FA4F-4158-AFC8-17EF4798F8F9}"/>
              </a:ext>
            </a:extLst>
          </p:cNvPr>
          <p:cNvSpPr txBox="1"/>
          <p:nvPr/>
        </p:nvSpPr>
        <p:spPr>
          <a:xfrm rot="16200000">
            <a:off x="284372" y="2093217"/>
            <a:ext cx="914400" cy="609861"/>
          </a:xfrm>
          <a:prstGeom prst="rect">
            <a:avLst/>
          </a:prstGeom>
          <a:noFill/>
        </p:spPr>
        <p:txBody>
          <a:bodyPr wrap="none" lIns="0" tIns="0" rIns="0" bIns="0" rtlCol="0">
            <a:noAutofit/>
          </a:bodyPr>
          <a:lstStyle/>
          <a:p>
            <a:pPr marR="0" algn="ctr" defTabSz="914400" rtl="0" eaLnBrk="1" fontAlgn="auto" latinLnBrk="0" hangingPunct="1">
              <a:lnSpc>
                <a:spcPct val="90000"/>
              </a:lnSpc>
              <a:spcBef>
                <a:spcPts val="300"/>
              </a:spcBef>
              <a:spcAft>
                <a:spcPts val="0"/>
              </a:spcAft>
              <a:buClr>
                <a:srgbClr val="009EE0"/>
              </a:buClr>
              <a:buSzTx/>
              <a:tabLst/>
            </a:pPr>
            <a:r>
              <a:rPr kumimoji="0" lang="de-DE" sz="4400" b="1" u="none" strike="noStrike" kern="1200" cap="none" spc="0" normalizeH="0" baseline="0" noProof="0" dirty="0">
                <a:ln>
                  <a:noFill/>
                </a:ln>
                <a:solidFill>
                  <a:srgbClr val="003D6A"/>
                </a:solidFill>
                <a:effectLst/>
                <a:uLnTx/>
                <a:uFillTx/>
                <a:ea typeface="+mn-ea"/>
                <a:cs typeface="+mn-cs"/>
              </a:rPr>
              <a:t>EGU</a:t>
            </a:r>
          </a:p>
        </p:txBody>
      </p:sp>
    </p:spTree>
    <p:extLst>
      <p:ext uri="{BB962C8B-B14F-4D97-AF65-F5344CB8AC3E}">
        <p14:creationId xmlns:p14="http://schemas.microsoft.com/office/powerpoint/2010/main" val="264724465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3" name="Grafik 2">
            <a:extLst>
              <a:ext uri="{FF2B5EF4-FFF2-40B4-BE49-F238E27FC236}">
                <a16:creationId xmlns:a16="http://schemas.microsoft.com/office/drawing/2014/main" id="{E1E40421-2BBA-4428-BC1C-205672772A8F}"/>
              </a:ext>
            </a:extLst>
          </p:cNvPr>
          <p:cNvPicPr>
            <a:picLocks noChangeAspect="1"/>
          </p:cNvPicPr>
          <p:nvPr/>
        </p:nvPicPr>
        <p:blipFill rotWithShape="1">
          <a:blip r:embed="rId4"/>
          <a:srcRect l="11493" r="7537"/>
          <a:stretch/>
        </p:blipFill>
        <p:spPr>
          <a:xfrm>
            <a:off x="6444346" y="1"/>
            <a:ext cx="5747655" cy="5989753"/>
          </a:xfrm>
          <a:prstGeom prst="rect">
            <a:avLst/>
          </a:prstGeom>
        </p:spPr>
      </p:pic>
      <p:pic>
        <p:nvPicPr>
          <p:cNvPr id="5" name="Grafik 4">
            <a:extLst>
              <a:ext uri="{FF2B5EF4-FFF2-40B4-BE49-F238E27FC236}">
                <a16:creationId xmlns:a16="http://schemas.microsoft.com/office/drawing/2014/main" id="{822364AD-D3AE-4A7D-AC5C-C5C5DCC88E53}"/>
              </a:ext>
            </a:extLst>
          </p:cNvPr>
          <p:cNvPicPr>
            <a:picLocks noChangeAspect="1"/>
          </p:cNvPicPr>
          <p:nvPr/>
        </p:nvPicPr>
        <p:blipFill>
          <a:blip r:embed="rId5"/>
          <a:stretch>
            <a:fillRect/>
          </a:stretch>
        </p:blipFill>
        <p:spPr>
          <a:xfrm>
            <a:off x="1" y="0"/>
            <a:ext cx="6444343" cy="5896632"/>
          </a:xfrm>
          <a:prstGeom prst="rect">
            <a:avLst/>
          </a:prstGeom>
        </p:spPr>
      </p:pic>
      <p:sp>
        <p:nvSpPr>
          <p:cNvPr id="50" name="Rechteck 49"/>
          <p:cNvSpPr/>
          <p:nvPr/>
        </p:nvSpPr>
        <p:spPr>
          <a:xfrm>
            <a:off x="0" y="4461432"/>
            <a:ext cx="12192000" cy="1441529"/>
          </a:xfrm>
          <a:prstGeom prst="rect">
            <a:avLst/>
          </a:prstGeom>
          <a:solidFill>
            <a:srgbClr val="003D6A">
              <a:alpha val="60000"/>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609546">
              <a:defRPr/>
            </a:pPr>
            <a:endParaRPr lang="de-DE" sz="2400" dirty="0">
              <a:solidFill>
                <a:prstClr val="white"/>
              </a:solidFill>
              <a:latin typeface="Calibri"/>
            </a:endParaRPr>
          </a:p>
        </p:txBody>
      </p:sp>
      <p:sp>
        <p:nvSpPr>
          <p:cNvPr id="49" name="Titel 1"/>
          <p:cNvSpPr txBox="1">
            <a:spLocks/>
          </p:cNvSpPr>
          <p:nvPr/>
        </p:nvSpPr>
        <p:spPr>
          <a:xfrm>
            <a:off x="306866" y="4588769"/>
            <a:ext cx="11811516" cy="1119112"/>
          </a:xfrm>
          <a:prstGeom prst="rect">
            <a:avLst/>
          </a:prstGeom>
          <a:noFill/>
          <a:ln>
            <a:noFill/>
          </a:ln>
          <a:effectLst>
            <a:outerShdw blurRad="431800" dist="38100" dir="2700000">
              <a:srgbClr val="000000">
                <a:alpha val="43000"/>
              </a:srgbClr>
            </a:outerShdw>
          </a:effectLst>
        </p:spPr>
        <p:txBody>
          <a:bodyPr wrap="square" anchor="ctr" anchorCtr="0">
            <a:noAutofit/>
          </a:bodyPr>
          <a:lstStyle/>
          <a:p>
            <a:pPr marL="112181" defTabSz="609585">
              <a:spcBef>
                <a:spcPct val="0"/>
              </a:spcBef>
              <a:defRPr/>
            </a:pPr>
            <a:r>
              <a:rPr lang="de-DE" sz="4000" b="1" dirty="0">
                <a:solidFill>
                  <a:srgbClr val="FFFFFF"/>
                </a:solidFill>
                <a:latin typeface="Calibri"/>
              </a:rPr>
              <a:t>EGU/EGK vs. Zimmer &amp; Weiss Robotics</a:t>
            </a:r>
          </a:p>
          <a:p>
            <a:pPr marL="112181" defTabSz="609585">
              <a:spcBef>
                <a:spcPct val="0"/>
              </a:spcBef>
              <a:spcAft>
                <a:spcPts val="1600"/>
              </a:spcAft>
              <a:defRPr/>
            </a:pPr>
            <a:endParaRPr lang="de-DE" sz="2400" dirty="0">
              <a:solidFill>
                <a:srgbClr val="FFFFFF"/>
              </a:solidFill>
              <a:latin typeface="Calibri"/>
            </a:endParaRPr>
          </a:p>
        </p:txBody>
      </p:sp>
      <p:pic>
        <p:nvPicPr>
          <p:cNvPr id="22" name="Grafik 21"/>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283743" y="6496403"/>
            <a:ext cx="1794933" cy="119421"/>
          </a:xfrm>
          <a:prstGeom prst="rect">
            <a:avLst/>
          </a:prstGeom>
        </p:spPr>
      </p:pic>
      <p:pic>
        <p:nvPicPr>
          <p:cNvPr id="23" name="Grafik 22"/>
          <p:cNvPicPr>
            <a:picLocks noChangeAspect="1"/>
          </p:cNvPicPr>
          <p:nvPr/>
        </p:nvPicPr>
        <p:blipFill rotWithShape="1">
          <a:blip r:embed="rId7"/>
          <a:srcRect l="38113" b="2500"/>
          <a:stretch/>
        </p:blipFill>
        <p:spPr>
          <a:xfrm>
            <a:off x="628357" y="6286475"/>
            <a:ext cx="276683" cy="297205"/>
          </a:xfrm>
          <a:prstGeom prst="rect">
            <a:avLst/>
          </a:prstGeom>
        </p:spPr>
      </p:pic>
      <p:pic>
        <p:nvPicPr>
          <p:cNvPr id="7" name="Bild 4">
            <a:extLst>
              <a:ext uri="{FF2B5EF4-FFF2-40B4-BE49-F238E27FC236}">
                <a16:creationId xmlns:a16="http://schemas.microsoft.com/office/drawing/2014/main" id="{FF2BE00B-75A5-427F-855A-AFBD37CAD0AC}"/>
              </a:ext>
            </a:extLst>
          </p:cNvPr>
          <p:cNvPicPr>
            <a:picLocks noChangeAspect="1"/>
          </p:cNvPicPr>
          <p:nvPr/>
        </p:nvPicPr>
        <p:blipFill>
          <a:blip r:embed="rId8"/>
          <a:stretch>
            <a:fillRect/>
          </a:stretch>
        </p:blipFill>
        <p:spPr>
          <a:xfrm>
            <a:off x="0" y="5749160"/>
            <a:ext cx="12192000" cy="999067"/>
          </a:xfrm>
          <a:prstGeom prst="rect">
            <a:avLst/>
          </a:prstGeom>
        </p:spPr>
      </p:pic>
      <p:sp>
        <p:nvSpPr>
          <p:cNvPr id="6" name="Rechteck 5">
            <a:extLst>
              <a:ext uri="{FF2B5EF4-FFF2-40B4-BE49-F238E27FC236}">
                <a16:creationId xmlns:a16="http://schemas.microsoft.com/office/drawing/2014/main" id="{0DD73C13-02EE-4854-A726-B8D0CB03989B}"/>
              </a:ext>
            </a:extLst>
          </p:cNvPr>
          <p:cNvSpPr/>
          <p:nvPr/>
        </p:nvSpPr>
        <p:spPr>
          <a:xfrm>
            <a:off x="10422784" y="1"/>
            <a:ext cx="1769217" cy="394407"/>
          </a:xfrm>
          <a:prstGeom prst="rect">
            <a:avLst/>
          </a:prstGeom>
          <a:solidFill>
            <a:srgbClr val="92D05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2400" dirty="0"/>
              <a:t>Confidential</a:t>
            </a:r>
          </a:p>
        </p:txBody>
      </p:sp>
    </p:spTree>
    <p:custDataLst>
      <p:tags r:id="rId1"/>
    </p:custDataLst>
    <p:extLst>
      <p:ext uri="{BB962C8B-B14F-4D97-AF65-F5344CB8AC3E}">
        <p14:creationId xmlns:p14="http://schemas.microsoft.com/office/powerpoint/2010/main" val="271270019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el 2"/>
          <p:cNvSpPr>
            <a:spLocks noGrp="1"/>
          </p:cNvSpPr>
          <p:nvPr>
            <p:ph type="title"/>
          </p:nvPr>
        </p:nvSpPr>
        <p:spPr/>
        <p:txBody>
          <a:bodyPr>
            <a:normAutofit/>
          </a:bodyPr>
          <a:lstStyle/>
          <a:p>
            <a:r>
              <a:rPr lang="de-DE" dirty="0"/>
              <a:t>Inhaltsverzeichnis:</a:t>
            </a:r>
          </a:p>
        </p:txBody>
      </p:sp>
      <p:sp>
        <p:nvSpPr>
          <p:cNvPr id="6" name="Inhaltsplatzhalter 5"/>
          <p:cNvSpPr>
            <a:spLocks noGrp="1"/>
          </p:cNvSpPr>
          <p:nvPr>
            <p:ph sz="quarter" idx="11"/>
          </p:nvPr>
        </p:nvSpPr>
        <p:spPr/>
        <p:txBody>
          <a:bodyPr>
            <a:normAutofit/>
          </a:bodyPr>
          <a:lstStyle/>
          <a:p>
            <a:r>
              <a:rPr lang="de-DE" sz="2267" dirty="0"/>
              <a:t>3. EGK:</a:t>
            </a:r>
          </a:p>
          <a:p>
            <a:pPr marL="380990" indent="-380990">
              <a:buFont typeface="Arial" panose="020B0604020202020204" pitchFamily="34" charset="0"/>
              <a:buChar char="•"/>
            </a:pPr>
            <a:r>
              <a:rPr lang="de-DE" sz="2267" dirty="0"/>
              <a:t>Zimmer GEH6040IL-31-B</a:t>
            </a:r>
          </a:p>
          <a:p>
            <a:pPr marL="380990" indent="-380990">
              <a:buFont typeface="Arial" panose="020B0604020202020204" pitchFamily="34" charset="0"/>
              <a:buChar char="•"/>
            </a:pPr>
            <a:r>
              <a:rPr lang="de-DE" sz="2267" dirty="0"/>
              <a:t>Zimmer GEH6060IL-31-B</a:t>
            </a:r>
          </a:p>
          <a:p>
            <a:pPr marL="380990" indent="-380990">
              <a:buFont typeface="Arial" panose="020B0604020202020204" pitchFamily="34" charset="0"/>
              <a:buChar char="•"/>
            </a:pPr>
            <a:r>
              <a:rPr lang="de-DE" sz="2267" dirty="0"/>
              <a:t>Weiss CRG 30-050</a:t>
            </a:r>
          </a:p>
          <a:p>
            <a:pPr marL="380990" indent="-380990">
              <a:buFont typeface="Arial" panose="020B0604020202020204" pitchFamily="34" charset="0"/>
              <a:buChar char="•"/>
            </a:pPr>
            <a:r>
              <a:rPr lang="de-DE" sz="2267" dirty="0"/>
              <a:t>Weiss CRG 200-085</a:t>
            </a:r>
          </a:p>
          <a:p>
            <a:pPr marL="380990" indent="-380990">
              <a:buFont typeface="Arial" panose="020B0604020202020204" pitchFamily="34" charset="0"/>
              <a:buChar char="•"/>
            </a:pPr>
            <a:r>
              <a:rPr lang="de-DE" sz="2267" dirty="0"/>
              <a:t>Weiss IEG 55-020</a:t>
            </a:r>
          </a:p>
          <a:p>
            <a:pPr marL="380990" indent="-380990">
              <a:buFont typeface="Arial" panose="020B0604020202020204" pitchFamily="34" charset="0"/>
              <a:buChar char="•"/>
            </a:pPr>
            <a:r>
              <a:rPr lang="de-DE" sz="2267" dirty="0"/>
              <a:t>Weiss IEG 76-030</a:t>
            </a:r>
          </a:p>
          <a:p>
            <a:r>
              <a:rPr lang="de-DE" sz="2267" dirty="0"/>
              <a:t>4. Zusatz</a:t>
            </a:r>
          </a:p>
          <a:p>
            <a:pPr marL="380990" indent="-380990">
              <a:buFont typeface="Arial" panose="020B0604020202020204" pitchFamily="34" charset="0"/>
              <a:buChar char="•"/>
            </a:pPr>
            <a:r>
              <a:rPr lang="de-DE" sz="2267" dirty="0"/>
              <a:t>Erklärung IP-Schutzklassen</a:t>
            </a:r>
          </a:p>
          <a:p>
            <a:pPr marL="380990" indent="-380990">
              <a:buFont typeface="Arial" panose="020B0604020202020204" pitchFamily="34" charset="0"/>
              <a:buChar char="•"/>
            </a:pPr>
            <a:endParaRPr lang="de-DE" sz="2267" dirty="0"/>
          </a:p>
        </p:txBody>
      </p:sp>
      <p:sp>
        <p:nvSpPr>
          <p:cNvPr id="5" name="Textplatzhalter 4"/>
          <p:cNvSpPr>
            <a:spLocks noGrp="1"/>
          </p:cNvSpPr>
          <p:nvPr>
            <p:ph type="body" sz="quarter" idx="12"/>
          </p:nvPr>
        </p:nvSpPr>
        <p:spPr/>
        <p:txBody>
          <a:bodyPr>
            <a:noAutofit/>
          </a:bodyPr>
          <a:lstStyle/>
          <a:p>
            <a:r>
              <a:rPr lang="de-DE" sz="2267" dirty="0"/>
              <a:t>1. Generell:</a:t>
            </a:r>
          </a:p>
          <a:p>
            <a:pPr marL="457189" indent="-457189"/>
            <a:r>
              <a:rPr lang="de-DE" sz="2267" dirty="0"/>
              <a:t>Informationen zu den Folien</a:t>
            </a:r>
          </a:p>
          <a:p>
            <a:pPr marL="457189" indent="-457189"/>
            <a:r>
              <a:rPr lang="de-DE" sz="2267" dirty="0"/>
              <a:t>Funktion und Integration EGU/EGK</a:t>
            </a:r>
          </a:p>
          <a:p>
            <a:pPr marL="457189" indent="-457189"/>
            <a:r>
              <a:rPr lang="de-DE" sz="2267" dirty="0"/>
              <a:t>Vergleich Antriebskonzepte</a:t>
            </a:r>
          </a:p>
          <a:p>
            <a:r>
              <a:rPr lang="de-DE" sz="2267" dirty="0"/>
              <a:t>2. EGU:</a:t>
            </a:r>
          </a:p>
          <a:p>
            <a:pPr marL="457189" indent="-457189"/>
            <a:r>
              <a:rPr lang="de-DE" sz="2267" dirty="0"/>
              <a:t>Zimmer GEH6040IL-03-B</a:t>
            </a:r>
          </a:p>
          <a:p>
            <a:pPr marL="457189" indent="-457189"/>
            <a:r>
              <a:rPr lang="de-DE" sz="2267" dirty="0"/>
              <a:t>Zimmer GEH6060IL-03-B</a:t>
            </a:r>
          </a:p>
          <a:p>
            <a:pPr marL="457189" indent="-457189"/>
            <a:r>
              <a:rPr lang="de-DE" sz="2267" dirty="0"/>
              <a:t>Zimmer GEH6140IL-03-B</a:t>
            </a:r>
          </a:p>
          <a:p>
            <a:pPr marL="457189" indent="-457189"/>
            <a:r>
              <a:rPr lang="de-DE" sz="2267" dirty="0"/>
              <a:t>Zimmer GEH6180IL-03-B</a:t>
            </a:r>
          </a:p>
          <a:p>
            <a:pPr marL="457189" indent="-457189"/>
            <a:r>
              <a:rPr lang="de-DE" sz="2267" dirty="0"/>
              <a:t>Zimmer GEH8660-B</a:t>
            </a:r>
          </a:p>
        </p:txBody>
      </p:sp>
      <p:sp>
        <p:nvSpPr>
          <p:cNvPr id="7" name="Fußzeilenplatzhalter 1">
            <a:extLst>
              <a:ext uri="{FF2B5EF4-FFF2-40B4-BE49-F238E27FC236}">
                <a16:creationId xmlns:a16="http://schemas.microsoft.com/office/drawing/2014/main" id="{B17E4379-CA32-412B-A690-736A98942B61}"/>
              </a:ext>
            </a:extLst>
          </p:cNvPr>
          <p:cNvSpPr>
            <a:spLocks noGrp="1"/>
          </p:cNvSpPr>
          <p:nvPr>
            <p:ph type="ftr" sz="quarter" idx="10"/>
          </p:nvPr>
        </p:nvSpPr>
        <p:spPr>
          <a:xfrm>
            <a:off x="1092200" y="6318253"/>
            <a:ext cx="6975475" cy="366183"/>
          </a:xfrm>
        </p:spPr>
        <p:txBody>
          <a:bodyPr/>
          <a:lstStyle/>
          <a:p>
            <a:r>
              <a:rPr lang="de-DE" dirty="0"/>
              <a:t>Titel, Verfasser, Datum</a:t>
            </a:r>
          </a:p>
        </p:txBody>
      </p:sp>
      <p:sp>
        <p:nvSpPr>
          <p:cNvPr id="9" name="Rechteck 8">
            <a:extLst>
              <a:ext uri="{FF2B5EF4-FFF2-40B4-BE49-F238E27FC236}">
                <a16:creationId xmlns:a16="http://schemas.microsoft.com/office/drawing/2014/main" id="{1D21993A-0879-4897-89A3-19B1C3508DB4}"/>
              </a:ext>
            </a:extLst>
          </p:cNvPr>
          <p:cNvSpPr/>
          <p:nvPr/>
        </p:nvSpPr>
        <p:spPr>
          <a:xfrm>
            <a:off x="10422784" y="1"/>
            <a:ext cx="1769217" cy="394407"/>
          </a:xfrm>
          <a:prstGeom prst="rect">
            <a:avLst/>
          </a:prstGeom>
          <a:solidFill>
            <a:srgbClr val="92D05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2400" dirty="0"/>
              <a:t>Confidential</a:t>
            </a:r>
          </a:p>
        </p:txBody>
      </p:sp>
    </p:spTree>
    <p:custDataLst>
      <p:tags r:id="rId1"/>
    </p:custDataLst>
    <p:extLst>
      <p:ext uri="{BB962C8B-B14F-4D97-AF65-F5344CB8AC3E}">
        <p14:creationId xmlns:p14="http://schemas.microsoft.com/office/powerpoint/2010/main" val="44701224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hteck 1">
            <a:extLst>
              <a:ext uri="{FF2B5EF4-FFF2-40B4-BE49-F238E27FC236}">
                <a16:creationId xmlns:a16="http://schemas.microsoft.com/office/drawing/2014/main" id="{80BFF735-6088-48FD-A8E6-902D8536FEE2}"/>
              </a:ext>
            </a:extLst>
          </p:cNvPr>
          <p:cNvSpPr/>
          <p:nvPr/>
        </p:nvSpPr>
        <p:spPr>
          <a:xfrm>
            <a:off x="0" y="0"/>
            <a:ext cx="12192000" cy="5898776"/>
          </a:xfrm>
          <a:prstGeom prst="rect">
            <a:avLst/>
          </a:prstGeom>
          <a:solidFill>
            <a:srgbClr val="003D6A"/>
          </a:solidFill>
          <a:ln>
            <a:solidFill>
              <a:srgbClr val="003D6A"/>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sz="2400" dirty="0"/>
          </a:p>
        </p:txBody>
      </p:sp>
      <p:sp>
        <p:nvSpPr>
          <p:cNvPr id="7" name="Fußzeilenplatzhalter 1">
            <a:extLst>
              <a:ext uri="{FF2B5EF4-FFF2-40B4-BE49-F238E27FC236}">
                <a16:creationId xmlns:a16="http://schemas.microsoft.com/office/drawing/2014/main" id="{B17E4379-CA32-412B-A690-736A98942B61}"/>
              </a:ext>
            </a:extLst>
          </p:cNvPr>
          <p:cNvSpPr>
            <a:spLocks noGrp="1"/>
          </p:cNvSpPr>
          <p:nvPr>
            <p:ph type="ftr" sz="quarter" idx="10"/>
          </p:nvPr>
        </p:nvSpPr>
        <p:spPr>
          <a:xfrm>
            <a:off x="1092200" y="6318253"/>
            <a:ext cx="6975475" cy="366183"/>
          </a:xfrm>
        </p:spPr>
        <p:txBody>
          <a:bodyPr/>
          <a:lstStyle/>
          <a:p>
            <a:r>
              <a:rPr lang="de-DE" dirty="0"/>
              <a:t>Titel, Verfasser, Datum</a:t>
            </a:r>
          </a:p>
        </p:txBody>
      </p:sp>
      <p:sp>
        <p:nvSpPr>
          <p:cNvPr id="3" name="Titel 2"/>
          <p:cNvSpPr>
            <a:spLocks noGrp="1"/>
          </p:cNvSpPr>
          <p:nvPr>
            <p:ph type="title"/>
          </p:nvPr>
        </p:nvSpPr>
        <p:spPr>
          <a:xfrm>
            <a:off x="279400" y="4543739"/>
            <a:ext cx="10515600" cy="1152000"/>
          </a:xfrm>
        </p:spPr>
        <p:txBody>
          <a:bodyPr>
            <a:normAutofit/>
          </a:bodyPr>
          <a:lstStyle/>
          <a:p>
            <a:r>
              <a:rPr lang="de-DE" dirty="0">
                <a:solidFill>
                  <a:schemeClr val="bg1"/>
                </a:solidFill>
              </a:rPr>
              <a:t>1. Generell</a:t>
            </a:r>
          </a:p>
        </p:txBody>
      </p:sp>
      <p:pic>
        <p:nvPicPr>
          <p:cNvPr id="1026" name="Picture 2">
            <a:extLst>
              <a:ext uri="{FF2B5EF4-FFF2-40B4-BE49-F238E27FC236}">
                <a16:creationId xmlns:a16="http://schemas.microsoft.com/office/drawing/2014/main" id="{3C818D1A-10D0-4746-9929-27F56D70D8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45342" y="1585536"/>
            <a:ext cx="3338357" cy="2401275"/>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a:extLst>
              <a:ext uri="{FF2B5EF4-FFF2-40B4-BE49-F238E27FC236}">
                <a16:creationId xmlns:a16="http://schemas.microsoft.com/office/drawing/2014/main" id="{C67E78FD-403C-4C5D-8B9C-5B0A4D7FED0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51148" y="1585536"/>
            <a:ext cx="3455493" cy="2620904"/>
          </a:xfrm>
          <a:prstGeom prst="rect">
            <a:avLst/>
          </a:prstGeom>
          <a:noFill/>
          <a:extLst>
            <a:ext uri="{909E8E84-426E-40DD-AFC4-6F175D3DCCD1}">
              <a14:hiddenFill xmlns:a14="http://schemas.microsoft.com/office/drawing/2010/main">
                <a:solidFill>
                  <a:srgbClr val="FFFFFF"/>
                </a:solidFill>
              </a14:hiddenFill>
            </a:ext>
          </a:extLst>
        </p:spPr>
      </p:pic>
      <p:sp>
        <p:nvSpPr>
          <p:cNvPr id="20" name="Rechteck 19">
            <a:extLst>
              <a:ext uri="{FF2B5EF4-FFF2-40B4-BE49-F238E27FC236}">
                <a16:creationId xmlns:a16="http://schemas.microsoft.com/office/drawing/2014/main" id="{3A25B3CD-152B-4CC3-B45B-DC6B7DE452C3}"/>
              </a:ext>
            </a:extLst>
          </p:cNvPr>
          <p:cNvSpPr/>
          <p:nvPr/>
        </p:nvSpPr>
        <p:spPr>
          <a:xfrm>
            <a:off x="10422784" y="1"/>
            <a:ext cx="1769217" cy="394407"/>
          </a:xfrm>
          <a:prstGeom prst="rect">
            <a:avLst/>
          </a:prstGeom>
          <a:solidFill>
            <a:srgbClr val="92D05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2400" dirty="0"/>
              <a:t>Confidential</a:t>
            </a:r>
          </a:p>
        </p:txBody>
      </p:sp>
    </p:spTree>
    <p:custDataLst>
      <p:tags r:id="rId1"/>
    </p:custDataLst>
    <p:extLst>
      <p:ext uri="{BB962C8B-B14F-4D97-AF65-F5344CB8AC3E}">
        <p14:creationId xmlns:p14="http://schemas.microsoft.com/office/powerpoint/2010/main" val="140026506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el 2"/>
          <p:cNvSpPr>
            <a:spLocks noGrp="1"/>
          </p:cNvSpPr>
          <p:nvPr>
            <p:ph type="title"/>
          </p:nvPr>
        </p:nvSpPr>
        <p:spPr/>
        <p:txBody>
          <a:bodyPr>
            <a:normAutofit/>
          </a:bodyPr>
          <a:lstStyle/>
          <a:p>
            <a:r>
              <a:rPr lang="de-DE" dirty="0"/>
              <a:t>Inhaltsverzeichnis:</a:t>
            </a:r>
          </a:p>
        </p:txBody>
      </p:sp>
      <p:sp>
        <p:nvSpPr>
          <p:cNvPr id="6" name="Inhaltsplatzhalter 5"/>
          <p:cNvSpPr>
            <a:spLocks noGrp="1"/>
          </p:cNvSpPr>
          <p:nvPr>
            <p:ph sz="quarter" idx="11"/>
          </p:nvPr>
        </p:nvSpPr>
        <p:spPr/>
        <p:txBody>
          <a:bodyPr>
            <a:normAutofit/>
          </a:bodyPr>
          <a:lstStyle/>
          <a:p>
            <a:r>
              <a:rPr lang="de-DE" sz="2267" dirty="0"/>
              <a:t>3. EGK:</a:t>
            </a:r>
          </a:p>
          <a:p>
            <a:pPr marL="380990" indent="-380990">
              <a:buFont typeface="Arial" panose="020B0604020202020204" pitchFamily="34" charset="0"/>
              <a:buChar char="•"/>
            </a:pPr>
            <a:r>
              <a:rPr lang="de-DE" sz="2267" dirty="0"/>
              <a:t>Zimmer GEH6040IL-31-B</a:t>
            </a:r>
          </a:p>
          <a:p>
            <a:pPr marL="380990" indent="-380990">
              <a:buFont typeface="Arial" panose="020B0604020202020204" pitchFamily="34" charset="0"/>
              <a:buChar char="•"/>
            </a:pPr>
            <a:r>
              <a:rPr lang="de-DE" sz="2267" dirty="0"/>
              <a:t>Zimmer GEH6060IL-31-B</a:t>
            </a:r>
          </a:p>
          <a:p>
            <a:pPr marL="380990" indent="-380990">
              <a:buFont typeface="Arial" panose="020B0604020202020204" pitchFamily="34" charset="0"/>
              <a:buChar char="•"/>
            </a:pPr>
            <a:r>
              <a:rPr lang="de-DE" sz="2267" dirty="0"/>
              <a:t>Weiss CRG 30-050</a:t>
            </a:r>
          </a:p>
          <a:p>
            <a:pPr marL="380990" indent="-380990">
              <a:buFont typeface="Arial" panose="020B0604020202020204" pitchFamily="34" charset="0"/>
              <a:buChar char="•"/>
            </a:pPr>
            <a:r>
              <a:rPr lang="de-DE" sz="2267" dirty="0"/>
              <a:t>Weiss CRG 200-085</a:t>
            </a:r>
          </a:p>
          <a:p>
            <a:pPr marL="380990" indent="-380990">
              <a:buFont typeface="Arial" panose="020B0604020202020204" pitchFamily="34" charset="0"/>
              <a:buChar char="•"/>
            </a:pPr>
            <a:r>
              <a:rPr lang="de-DE" sz="2267" dirty="0"/>
              <a:t>Weiss IEG 55-020</a:t>
            </a:r>
          </a:p>
          <a:p>
            <a:pPr marL="380990" indent="-380990">
              <a:buFont typeface="Arial" panose="020B0604020202020204" pitchFamily="34" charset="0"/>
              <a:buChar char="•"/>
            </a:pPr>
            <a:r>
              <a:rPr lang="de-DE" sz="2267" dirty="0"/>
              <a:t>Weiss IEG 76-030</a:t>
            </a:r>
          </a:p>
          <a:p>
            <a:r>
              <a:rPr lang="de-DE" sz="2267" dirty="0"/>
              <a:t>4. Zusatz</a:t>
            </a:r>
          </a:p>
          <a:p>
            <a:pPr marL="380990" indent="-380990">
              <a:buFont typeface="Arial" panose="020B0604020202020204" pitchFamily="34" charset="0"/>
              <a:buChar char="•"/>
            </a:pPr>
            <a:r>
              <a:rPr lang="de-DE" sz="2267" dirty="0"/>
              <a:t>Erklärung IP-Schutzklassen</a:t>
            </a:r>
          </a:p>
          <a:p>
            <a:pPr marL="380990" indent="-380990">
              <a:buFont typeface="Arial" panose="020B0604020202020204" pitchFamily="34" charset="0"/>
              <a:buChar char="•"/>
            </a:pPr>
            <a:endParaRPr lang="de-DE" sz="2267" dirty="0"/>
          </a:p>
        </p:txBody>
      </p:sp>
      <p:sp>
        <p:nvSpPr>
          <p:cNvPr id="5" name="Textplatzhalter 4"/>
          <p:cNvSpPr>
            <a:spLocks noGrp="1"/>
          </p:cNvSpPr>
          <p:nvPr>
            <p:ph type="body" sz="quarter" idx="12"/>
          </p:nvPr>
        </p:nvSpPr>
        <p:spPr/>
        <p:txBody>
          <a:bodyPr>
            <a:noAutofit/>
          </a:bodyPr>
          <a:lstStyle/>
          <a:p>
            <a:r>
              <a:rPr lang="de-DE" sz="2267" dirty="0"/>
              <a:t>1. Generell:</a:t>
            </a:r>
          </a:p>
          <a:p>
            <a:pPr marL="457189" indent="-457189"/>
            <a:r>
              <a:rPr lang="de-DE" sz="2267" u="sng" dirty="0"/>
              <a:t>Informationen zu den Folien</a:t>
            </a:r>
          </a:p>
          <a:p>
            <a:pPr marL="457189" indent="-457189"/>
            <a:r>
              <a:rPr lang="de-DE" sz="2267" dirty="0"/>
              <a:t>Funktion und Integration EGU/EGK</a:t>
            </a:r>
          </a:p>
          <a:p>
            <a:pPr marL="457189" indent="-457189"/>
            <a:r>
              <a:rPr lang="de-DE" sz="2267" dirty="0"/>
              <a:t>Vergleich Antriebskonzepte</a:t>
            </a:r>
          </a:p>
          <a:p>
            <a:r>
              <a:rPr lang="de-DE" sz="2267" dirty="0"/>
              <a:t>2. EGU:</a:t>
            </a:r>
          </a:p>
          <a:p>
            <a:pPr marL="457189" indent="-457189"/>
            <a:r>
              <a:rPr lang="de-DE" sz="2267" dirty="0"/>
              <a:t>Zimmer GEH6040IL-03-B</a:t>
            </a:r>
          </a:p>
          <a:p>
            <a:pPr marL="457189" indent="-457189"/>
            <a:r>
              <a:rPr lang="de-DE" sz="2267" dirty="0"/>
              <a:t>Zimmer GEH6060IL-03-B</a:t>
            </a:r>
          </a:p>
          <a:p>
            <a:pPr marL="457189" indent="-457189"/>
            <a:r>
              <a:rPr lang="de-DE" sz="2267" dirty="0"/>
              <a:t>Zimmer GEH6140IL-03-B</a:t>
            </a:r>
          </a:p>
          <a:p>
            <a:pPr marL="457189" indent="-457189"/>
            <a:r>
              <a:rPr lang="de-DE" sz="2267" dirty="0"/>
              <a:t>Zimmer GEH6180IL-03-B</a:t>
            </a:r>
          </a:p>
          <a:p>
            <a:pPr marL="457189" indent="-457189"/>
            <a:r>
              <a:rPr lang="de-DE" sz="2267" dirty="0"/>
              <a:t>Zimmer GEH8660-B</a:t>
            </a:r>
          </a:p>
        </p:txBody>
      </p:sp>
      <p:sp>
        <p:nvSpPr>
          <p:cNvPr id="7" name="Fußzeilenplatzhalter 1">
            <a:extLst>
              <a:ext uri="{FF2B5EF4-FFF2-40B4-BE49-F238E27FC236}">
                <a16:creationId xmlns:a16="http://schemas.microsoft.com/office/drawing/2014/main" id="{B17E4379-CA32-412B-A690-736A98942B61}"/>
              </a:ext>
            </a:extLst>
          </p:cNvPr>
          <p:cNvSpPr>
            <a:spLocks noGrp="1"/>
          </p:cNvSpPr>
          <p:nvPr>
            <p:ph type="ftr" sz="quarter" idx="10"/>
          </p:nvPr>
        </p:nvSpPr>
        <p:spPr>
          <a:xfrm>
            <a:off x="1092200" y="6318253"/>
            <a:ext cx="6975475" cy="366183"/>
          </a:xfrm>
        </p:spPr>
        <p:txBody>
          <a:bodyPr/>
          <a:lstStyle/>
          <a:p>
            <a:r>
              <a:rPr lang="de-DE" dirty="0"/>
              <a:t>Titel, Verfasser, Datum</a:t>
            </a:r>
          </a:p>
        </p:txBody>
      </p:sp>
      <p:sp>
        <p:nvSpPr>
          <p:cNvPr id="9" name="Rechteck 8">
            <a:extLst>
              <a:ext uri="{FF2B5EF4-FFF2-40B4-BE49-F238E27FC236}">
                <a16:creationId xmlns:a16="http://schemas.microsoft.com/office/drawing/2014/main" id="{2AFA03D8-8272-44AD-BD42-C21A34D8D0D9}"/>
              </a:ext>
            </a:extLst>
          </p:cNvPr>
          <p:cNvSpPr/>
          <p:nvPr/>
        </p:nvSpPr>
        <p:spPr>
          <a:xfrm>
            <a:off x="10422784" y="1"/>
            <a:ext cx="1769217" cy="394407"/>
          </a:xfrm>
          <a:prstGeom prst="rect">
            <a:avLst/>
          </a:prstGeom>
          <a:solidFill>
            <a:srgbClr val="92D05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2400" dirty="0"/>
              <a:t>Confidential</a:t>
            </a:r>
          </a:p>
        </p:txBody>
      </p:sp>
    </p:spTree>
    <p:custDataLst>
      <p:tags r:id="rId1"/>
    </p:custDataLst>
    <p:extLst>
      <p:ext uri="{BB962C8B-B14F-4D97-AF65-F5344CB8AC3E}">
        <p14:creationId xmlns:p14="http://schemas.microsoft.com/office/powerpoint/2010/main" val="314946433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Titel 2">
            <a:extLst>
              <a:ext uri="{FF2B5EF4-FFF2-40B4-BE49-F238E27FC236}">
                <a16:creationId xmlns:a16="http://schemas.microsoft.com/office/drawing/2014/main" id="{D6DBC654-F0AF-42AF-BC93-77A9F9267BCE}"/>
              </a:ext>
            </a:extLst>
          </p:cNvPr>
          <p:cNvSpPr>
            <a:spLocks noGrp="1"/>
          </p:cNvSpPr>
          <p:nvPr>
            <p:ph type="title"/>
          </p:nvPr>
        </p:nvSpPr>
        <p:spPr>
          <a:xfrm>
            <a:off x="279400" y="213785"/>
            <a:ext cx="10515600" cy="1152000"/>
          </a:xfrm>
        </p:spPr>
        <p:txBody>
          <a:bodyPr>
            <a:normAutofit/>
          </a:bodyPr>
          <a:lstStyle/>
          <a:p>
            <a:r>
              <a:rPr lang="de-DE" dirty="0"/>
              <a:t>Informationen</a:t>
            </a:r>
          </a:p>
        </p:txBody>
      </p:sp>
      <p:sp>
        <p:nvSpPr>
          <p:cNvPr id="13" name="Textplatzhalter 3">
            <a:extLst>
              <a:ext uri="{FF2B5EF4-FFF2-40B4-BE49-F238E27FC236}">
                <a16:creationId xmlns:a16="http://schemas.microsoft.com/office/drawing/2014/main" id="{4F2FAF6B-9F77-43A2-B02D-62100DFD89A0}"/>
              </a:ext>
            </a:extLst>
          </p:cNvPr>
          <p:cNvSpPr>
            <a:spLocks noGrp="1"/>
          </p:cNvSpPr>
          <p:nvPr>
            <p:ph type="body" sz="quarter" idx="12"/>
          </p:nvPr>
        </p:nvSpPr>
        <p:spPr>
          <a:xfrm>
            <a:off x="279400" y="1483785"/>
            <a:ext cx="10515600" cy="3805767"/>
          </a:xfrm>
        </p:spPr>
        <p:txBody>
          <a:bodyPr/>
          <a:lstStyle/>
          <a:p>
            <a:pPr marL="457189" indent="-457189"/>
            <a:r>
              <a:rPr lang="de-DE" dirty="0"/>
              <a:t>Diese Präsentation umfasst Folien, die nur zur internen Verwendung freigegeben sind</a:t>
            </a:r>
          </a:p>
          <a:p>
            <a:pPr marL="457189" indent="-457189"/>
            <a:r>
              <a:rPr lang="de-DE" dirty="0">
                <a:solidFill>
                  <a:srgbClr val="009EE0"/>
                </a:solidFill>
              </a:rPr>
              <a:t>Schrift in dieser Farbe hebt die Eigenschaften der Konkurrenz hervor</a:t>
            </a:r>
          </a:p>
          <a:p>
            <a:pPr marL="457189" indent="-457189"/>
            <a:r>
              <a:rPr lang="de-DE" dirty="0">
                <a:solidFill>
                  <a:srgbClr val="429E82"/>
                </a:solidFill>
              </a:rPr>
              <a:t>Schrift in dieser Farbe hebt die Gemeinsamkeiten mit der Konkurrenz hervor</a:t>
            </a:r>
          </a:p>
          <a:p>
            <a:pPr marL="457189" indent="-457189"/>
            <a:r>
              <a:rPr lang="de-DE" dirty="0"/>
              <a:t>Stand der Präsentation 02.05.2022</a:t>
            </a:r>
          </a:p>
          <a:p>
            <a:pPr marL="457189" indent="-457189"/>
            <a:endParaRPr lang="de-DE" dirty="0"/>
          </a:p>
          <a:p>
            <a:endParaRPr lang="de-DE" dirty="0"/>
          </a:p>
        </p:txBody>
      </p:sp>
      <p:sp>
        <p:nvSpPr>
          <p:cNvPr id="5" name="Fußzeilenplatzhalter 1">
            <a:extLst>
              <a:ext uri="{FF2B5EF4-FFF2-40B4-BE49-F238E27FC236}">
                <a16:creationId xmlns:a16="http://schemas.microsoft.com/office/drawing/2014/main" id="{9E567F49-C06A-41DB-93EE-7E04F601031B}"/>
              </a:ext>
            </a:extLst>
          </p:cNvPr>
          <p:cNvSpPr>
            <a:spLocks noGrp="1"/>
          </p:cNvSpPr>
          <p:nvPr>
            <p:ph type="ftr" sz="quarter" idx="10"/>
          </p:nvPr>
        </p:nvSpPr>
        <p:spPr>
          <a:xfrm>
            <a:off x="1092200" y="6318253"/>
            <a:ext cx="6975475" cy="366183"/>
          </a:xfrm>
        </p:spPr>
        <p:txBody>
          <a:bodyPr/>
          <a:lstStyle/>
          <a:p>
            <a:r>
              <a:rPr lang="de-DE" dirty="0"/>
              <a:t>Titel, Verfasser, Datum</a:t>
            </a:r>
          </a:p>
        </p:txBody>
      </p:sp>
      <p:sp>
        <p:nvSpPr>
          <p:cNvPr id="7" name="Rechteck 6">
            <a:extLst>
              <a:ext uri="{FF2B5EF4-FFF2-40B4-BE49-F238E27FC236}">
                <a16:creationId xmlns:a16="http://schemas.microsoft.com/office/drawing/2014/main" id="{21AB6D9F-59F7-4273-BEBB-AB6DFD6AE780}"/>
              </a:ext>
            </a:extLst>
          </p:cNvPr>
          <p:cNvSpPr/>
          <p:nvPr/>
        </p:nvSpPr>
        <p:spPr>
          <a:xfrm>
            <a:off x="10422784" y="1"/>
            <a:ext cx="1769217" cy="394407"/>
          </a:xfrm>
          <a:prstGeom prst="rect">
            <a:avLst/>
          </a:prstGeom>
          <a:solidFill>
            <a:srgbClr val="92D05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2400" dirty="0"/>
              <a:t>Confidential</a:t>
            </a:r>
          </a:p>
        </p:txBody>
      </p:sp>
    </p:spTree>
    <p:custDataLst>
      <p:tags r:id="rId1"/>
    </p:custDataLst>
    <p:extLst>
      <p:ext uri="{BB962C8B-B14F-4D97-AF65-F5344CB8AC3E}">
        <p14:creationId xmlns:p14="http://schemas.microsoft.com/office/powerpoint/2010/main" val="255993441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el 2"/>
          <p:cNvSpPr>
            <a:spLocks noGrp="1"/>
          </p:cNvSpPr>
          <p:nvPr>
            <p:ph type="title"/>
          </p:nvPr>
        </p:nvSpPr>
        <p:spPr/>
        <p:txBody>
          <a:bodyPr>
            <a:normAutofit/>
          </a:bodyPr>
          <a:lstStyle/>
          <a:p>
            <a:r>
              <a:rPr lang="de-DE" dirty="0"/>
              <a:t>Inhaltsverzeichnis:</a:t>
            </a:r>
          </a:p>
        </p:txBody>
      </p:sp>
      <p:sp>
        <p:nvSpPr>
          <p:cNvPr id="6" name="Inhaltsplatzhalter 5"/>
          <p:cNvSpPr>
            <a:spLocks noGrp="1"/>
          </p:cNvSpPr>
          <p:nvPr>
            <p:ph sz="quarter" idx="11"/>
          </p:nvPr>
        </p:nvSpPr>
        <p:spPr/>
        <p:txBody>
          <a:bodyPr>
            <a:normAutofit/>
          </a:bodyPr>
          <a:lstStyle/>
          <a:p>
            <a:r>
              <a:rPr lang="de-DE" sz="2267" dirty="0"/>
              <a:t>3. EGK:</a:t>
            </a:r>
          </a:p>
          <a:p>
            <a:pPr marL="380990" indent="-380990">
              <a:buFont typeface="Arial" panose="020B0604020202020204" pitchFamily="34" charset="0"/>
              <a:buChar char="•"/>
            </a:pPr>
            <a:r>
              <a:rPr lang="de-DE" sz="2267" dirty="0"/>
              <a:t>Zimmer GEH6040IL-31-B</a:t>
            </a:r>
          </a:p>
          <a:p>
            <a:pPr marL="380990" indent="-380990">
              <a:buFont typeface="Arial" panose="020B0604020202020204" pitchFamily="34" charset="0"/>
              <a:buChar char="•"/>
            </a:pPr>
            <a:r>
              <a:rPr lang="de-DE" sz="2267" dirty="0"/>
              <a:t>Zimmer GEH6060IL-31-B</a:t>
            </a:r>
          </a:p>
          <a:p>
            <a:pPr marL="380990" indent="-380990">
              <a:buFont typeface="Arial" panose="020B0604020202020204" pitchFamily="34" charset="0"/>
              <a:buChar char="•"/>
            </a:pPr>
            <a:r>
              <a:rPr lang="de-DE" sz="2267" dirty="0"/>
              <a:t>Weiss CRG 30-050</a:t>
            </a:r>
          </a:p>
          <a:p>
            <a:pPr marL="380990" indent="-380990">
              <a:buFont typeface="Arial" panose="020B0604020202020204" pitchFamily="34" charset="0"/>
              <a:buChar char="•"/>
            </a:pPr>
            <a:r>
              <a:rPr lang="de-DE" sz="2267" dirty="0"/>
              <a:t>Weiss CRG 200-085</a:t>
            </a:r>
          </a:p>
          <a:p>
            <a:pPr marL="380990" indent="-380990">
              <a:buFont typeface="Arial" panose="020B0604020202020204" pitchFamily="34" charset="0"/>
              <a:buChar char="•"/>
            </a:pPr>
            <a:r>
              <a:rPr lang="de-DE" sz="2267" dirty="0"/>
              <a:t>Weiss IEG 55-020</a:t>
            </a:r>
          </a:p>
          <a:p>
            <a:pPr marL="380990" indent="-380990">
              <a:buFont typeface="Arial" panose="020B0604020202020204" pitchFamily="34" charset="0"/>
              <a:buChar char="•"/>
            </a:pPr>
            <a:r>
              <a:rPr lang="de-DE" sz="2267" dirty="0"/>
              <a:t>Weiss IEG 76-030</a:t>
            </a:r>
          </a:p>
          <a:p>
            <a:r>
              <a:rPr lang="de-DE" sz="2267" dirty="0"/>
              <a:t>4. Zusatz</a:t>
            </a:r>
          </a:p>
          <a:p>
            <a:pPr marL="380990" indent="-380990">
              <a:buFont typeface="Arial" panose="020B0604020202020204" pitchFamily="34" charset="0"/>
              <a:buChar char="•"/>
            </a:pPr>
            <a:r>
              <a:rPr lang="de-DE" sz="2267" dirty="0"/>
              <a:t>Erklärung IP-Schutzklassen</a:t>
            </a:r>
          </a:p>
          <a:p>
            <a:pPr marL="380990" indent="-380990">
              <a:buFont typeface="Arial" panose="020B0604020202020204" pitchFamily="34" charset="0"/>
              <a:buChar char="•"/>
            </a:pPr>
            <a:endParaRPr lang="de-DE" sz="2267" dirty="0"/>
          </a:p>
        </p:txBody>
      </p:sp>
      <p:sp>
        <p:nvSpPr>
          <p:cNvPr id="5" name="Textplatzhalter 4"/>
          <p:cNvSpPr>
            <a:spLocks noGrp="1"/>
          </p:cNvSpPr>
          <p:nvPr>
            <p:ph type="body" sz="quarter" idx="12"/>
          </p:nvPr>
        </p:nvSpPr>
        <p:spPr/>
        <p:txBody>
          <a:bodyPr>
            <a:noAutofit/>
          </a:bodyPr>
          <a:lstStyle/>
          <a:p>
            <a:r>
              <a:rPr lang="de-DE" sz="2267" dirty="0"/>
              <a:t>1. Generell:</a:t>
            </a:r>
          </a:p>
          <a:p>
            <a:pPr marL="457189" indent="-457189"/>
            <a:r>
              <a:rPr lang="de-DE" sz="2267" dirty="0"/>
              <a:t>Informationen zu den Folien</a:t>
            </a:r>
          </a:p>
          <a:p>
            <a:pPr marL="457189" indent="-457189"/>
            <a:r>
              <a:rPr lang="de-DE" sz="2267" u="sng" dirty="0"/>
              <a:t>Funktion und Integration EGU/EGK</a:t>
            </a:r>
          </a:p>
          <a:p>
            <a:pPr marL="457189" indent="-457189"/>
            <a:r>
              <a:rPr lang="de-DE" sz="2267" dirty="0"/>
              <a:t>Vergleich Antriebskonzepte</a:t>
            </a:r>
          </a:p>
          <a:p>
            <a:r>
              <a:rPr lang="de-DE" sz="2267" dirty="0"/>
              <a:t>2. EGU:</a:t>
            </a:r>
          </a:p>
          <a:p>
            <a:pPr marL="457189" indent="-457189"/>
            <a:r>
              <a:rPr lang="de-DE" sz="2267" dirty="0"/>
              <a:t>Zimmer GEH6040IL-03-B</a:t>
            </a:r>
          </a:p>
          <a:p>
            <a:pPr marL="457189" indent="-457189"/>
            <a:r>
              <a:rPr lang="de-DE" sz="2267" dirty="0"/>
              <a:t>Zimmer GEH6060IL-03-B</a:t>
            </a:r>
          </a:p>
          <a:p>
            <a:pPr marL="457189" indent="-457189"/>
            <a:r>
              <a:rPr lang="de-DE" sz="2267" dirty="0"/>
              <a:t>Zimmer GEH6140IL-03-B</a:t>
            </a:r>
          </a:p>
          <a:p>
            <a:pPr marL="457189" indent="-457189"/>
            <a:r>
              <a:rPr lang="de-DE" sz="2267" dirty="0"/>
              <a:t>Zimmer GEH6180IL-03-B</a:t>
            </a:r>
          </a:p>
          <a:p>
            <a:pPr marL="457189" indent="-457189"/>
            <a:r>
              <a:rPr lang="de-DE" sz="2267" dirty="0"/>
              <a:t>Zimmer GEH8660-B</a:t>
            </a:r>
          </a:p>
        </p:txBody>
      </p:sp>
      <p:sp>
        <p:nvSpPr>
          <p:cNvPr id="7" name="Fußzeilenplatzhalter 1">
            <a:extLst>
              <a:ext uri="{FF2B5EF4-FFF2-40B4-BE49-F238E27FC236}">
                <a16:creationId xmlns:a16="http://schemas.microsoft.com/office/drawing/2014/main" id="{B17E4379-CA32-412B-A690-736A98942B61}"/>
              </a:ext>
            </a:extLst>
          </p:cNvPr>
          <p:cNvSpPr>
            <a:spLocks noGrp="1"/>
          </p:cNvSpPr>
          <p:nvPr>
            <p:ph type="ftr" sz="quarter" idx="10"/>
          </p:nvPr>
        </p:nvSpPr>
        <p:spPr>
          <a:xfrm>
            <a:off x="1092200" y="6318253"/>
            <a:ext cx="6975475" cy="366183"/>
          </a:xfrm>
        </p:spPr>
        <p:txBody>
          <a:bodyPr/>
          <a:lstStyle/>
          <a:p>
            <a:r>
              <a:rPr lang="de-DE" dirty="0"/>
              <a:t>Titel, Verfasser, Datum</a:t>
            </a:r>
          </a:p>
        </p:txBody>
      </p:sp>
      <p:sp>
        <p:nvSpPr>
          <p:cNvPr id="10" name="Rechteck 9">
            <a:extLst>
              <a:ext uri="{FF2B5EF4-FFF2-40B4-BE49-F238E27FC236}">
                <a16:creationId xmlns:a16="http://schemas.microsoft.com/office/drawing/2014/main" id="{73E7585C-6310-4BF6-AA28-C43B131068EB}"/>
              </a:ext>
            </a:extLst>
          </p:cNvPr>
          <p:cNvSpPr/>
          <p:nvPr/>
        </p:nvSpPr>
        <p:spPr>
          <a:xfrm>
            <a:off x="10422784" y="1"/>
            <a:ext cx="1769217" cy="394407"/>
          </a:xfrm>
          <a:prstGeom prst="rect">
            <a:avLst/>
          </a:prstGeom>
          <a:solidFill>
            <a:srgbClr val="92D05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2400" dirty="0"/>
              <a:t>Confidential</a:t>
            </a:r>
          </a:p>
        </p:txBody>
      </p:sp>
    </p:spTree>
    <p:custDataLst>
      <p:tags r:id="rId1"/>
    </p:custDataLst>
    <p:extLst>
      <p:ext uri="{BB962C8B-B14F-4D97-AF65-F5344CB8AC3E}">
        <p14:creationId xmlns:p14="http://schemas.microsoft.com/office/powerpoint/2010/main" val="125048975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Fußzeilenplatzhalter 1">
            <a:extLst>
              <a:ext uri="{FF2B5EF4-FFF2-40B4-BE49-F238E27FC236}">
                <a16:creationId xmlns:a16="http://schemas.microsoft.com/office/drawing/2014/main" id="{9E567F49-C06A-41DB-93EE-7E04F601031B}"/>
              </a:ext>
            </a:extLst>
          </p:cNvPr>
          <p:cNvSpPr>
            <a:spLocks noGrp="1"/>
          </p:cNvSpPr>
          <p:nvPr>
            <p:ph type="ftr" sz="quarter" idx="10"/>
          </p:nvPr>
        </p:nvSpPr>
        <p:spPr>
          <a:xfrm>
            <a:off x="1092200" y="6318253"/>
            <a:ext cx="6975475" cy="366183"/>
          </a:xfrm>
        </p:spPr>
        <p:txBody>
          <a:bodyPr/>
          <a:lstStyle/>
          <a:p>
            <a:r>
              <a:rPr lang="de-DE" dirty="0"/>
              <a:t>Titel, Verfasser, Datum</a:t>
            </a:r>
          </a:p>
        </p:txBody>
      </p:sp>
      <p:cxnSp>
        <p:nvCxnSpPr>
          <p:cNvPr id="6" name="Gerader Verbinder 5">
            <a:extLst>
              <a:ext uri="{FF2B5EF4-FFF2-40B4-BE49-F238E27FC236}">
                <a16:creationId xmlns:a16="http://schemas.microsoft.com/office/drawing/2014/main" id="{3C04F350-74BE-4833-91F0-038F3E1DB631}"/>
              </a:ext>
            </a:extLst>
          </p:cNvPr>
          <p:cNvCxnSpPr>
            <a:cxnSpLocks/>
          </p:cNvCxnSpPr>
          <p:nvPr/>
        </p:nvCxnSpPr>
        <p:spPr>
          <a:xfrm>
            <a:off x="797859" y="35853"/>
            <a:ext cx="0" cy="5809128"/>
          </a:xfrm>
          <a:prstGeom prst="line">
            <a:avLst/>
          </a:prstGeom>
          <a:ln w="12700">
            <a:solidFill>
              <a:srgbClr val="D7E2ED"/>
            </a:solidFill>
          </a:ln>
        </p:spPr>
        <p:style>
          <a:lnRef idx="2">
            <a:schemeClr val="accent1"/>
          </a:lnRef>
          <a:fillRef idx="0">
            <a:schemeClr val="accent1"/>
          </a:fillRef>
          <a:effectRef idx="1">
            <a:schemeClr val="accent1"/>
          </a:effectRef>
          <a:fontRef idx="minor">
            <a:schemeClr val="tx1"/>
          </a:fontRef>
        </p:style>
      </p:cxnSp>
      <p:cxnSp>
        <p:nvCxnSpPr>
          <p:cNvPr id="11" name="Gerader Verbinder 10">
            <a:extLst>
              <a:ext uri="{FF2B5EF4-FFF2-40B4-BE49-F238E27FC236}">
                <a16:creationId xmlns:a16="http://schemas.microsoft.com/office/drawing/2014/main" id="{F839E989-A269-4832-A3F1-26A656325735}"/>
              </a:ext>
            </a:extLst>
          </p:cNvPr>
          <p:cNvCxnSpPr>
            <a:cxnSpLocks/>
          </p:cNvCxnSpPr>
          <p:nvPr/>
        </p:nvCxnSpPr>
        <p:spPr>
          <a:xfrm>
            <a:off x="0" y="3010276"/>
            <a:ext cx="12192000" cy="0"/>
          </a:xfrm>
          <a:prstGeom prst="line">
            <a:avLst/>
          </a:prstGeom>
          <a:ln w="12700">
            <a:solidFill>
              <a:srgbClr val="D7E2ED"/>
            </a:solidFill>
          </a:ln>
        </p:spPr>
        <p:style>
          <a:lnRef idx="2">
            <a:schemeClr val="accent1"/>
          </a:lnRef>
          <a:fillRef idx="0">
            <a:schemeClr val="accent1"/>
          </a:fillRef>
          <a:effectRef idx="1">
            <a:schemeClr val="accent1"/>
          </a:effectRef>
          <a:fontRef idx="minor">
            <a:schemeClr val="tx1"/>
          </a:fontRef>
        </p:style>
      </p:cxnSp>
      <p:sp>
        <p:nvSpPr>
          <p:cNvPr id="22" name="Textfeld 21">
            <a:extLst>
              <a:ext uri="{FF2B5EF4-FFF2-40B4-BE49-F238E27FC236}">
                <a16:creationId xmlns:a16="http://schemas.microsoft.com/office/drawing/2014/main" id="{AA631AD0-DAD0-4FDB-97B5-C3516E53BC67}"/>
              </a:ext>
            </a:extLst>
          </p:cNvPr>
          <p:cNvSpPr txBox="1"/>
          <p:nvPr/>
        </p:nvSpPr>
        <p:spPr>
          <a:xfrm rot="16200000">
            <a:off x="-393865" y="4012130"/>
            <a:ext cx="1649505" cy="830997"/>
          </a:xfrm>
          <a:prstGeom prst="rect">
            <a:avLst/>
          </a:prstGeom>
          <a:noFill/>
        </p:spPr>
        <p:txBody>
          <a:bodyPr wrap="square" rtlCol="0">
            <a:spAutoFit/>
          </a:bodyPr>
          <a:lstStyle/>
          <a:p>
            <a:pPr algn="ctr"/>
            <a:r>
              <a:rPr lang="de-DE" sz="2400" dirty="0">
                <a:solidFill>
                  <a:srgbClr val="009EE0"/>
                </a:solidFill>
              </a:rPr>
              <a:t>SCHUNK</a:t>
            </a:r>
          </a:p>
          <a:p>
            <a:pPr algn="ctr"/>
            <a:r>
              <a:rPr lang="de-DE" sz="2400" dirty="0">
                <a:solidFill>
                  <a:srgbClr val="00446B"/>
                </a:solidFill>
              </a:rPr>
              <a:t>Greifer</a:t>
            </a:r>
          </a:p>
        </p:txBody>
      </p:sp>
      <p:sp>
        <p:nvSpPr>
          <p:cNvPr id="23" name="Textfeld 22">
            <a:extLst>
              <a:ext uri="{FF2B5EF4-FFF2-40B4-BE49-F238E27FC236}">
                <a16:creationId xmlns:a16="http://schemas.microsoft.com/office/drawing/2014/main" id="{F887C02D-B427-4809-9DC6-724797F5A94E}"/>
              </a:ext>
            </a:extLst>
          </p:cNvPr>
          <p:cNvSpPr txBox="1"/>
          <p:nvPr/>
        </p:nvSpPr>
        <p:spPr>
          <a:xfrm rot="16200000">
            <a:off x="-1134478" y="1137915"/>
            <a:ext cx="3106827" cy="830997"/>
          </a:xfrm>
          <a:prstGeom prst="rect">
            <a:avLst/>
          </a:prstGeom>
          <a:noFill/>
        </p:spPr>
        <p:txBody>
          <a:bodyPr wrap="square" rtlCol="0">
            <a:spAutoFit/>
          </a:bodyPr>
          <a:lstStyle/>
          <a:p>
            <a:pPr algn="ctr"/>
            <a:r>
              <a:rPr lang="de-DE" sz="2400" dirty="0">
                <a:solidFill>
                  <a:srgbClr val="429E82"/>
                </a:solidFill>
              </a:rPr>
              <a:t>SIEMENS</a:t>
            </a:r>
          </a:p>
          <a:p>
            <a:pPr algn="ctr"/>
            <a:r>
              <a:rPr lang="de-DE" sz="2400" dirty="0">
                <a:solidFill>
                  <a:srgbClr val="00446B"/>
                </a:solidFill>
              </a:rPr>
              <a:t>Steuerung/Peripherie</a:t>
            </a:r>
          </a:p>
        </p:txBody>
      </p:sp>
      <p:cxnSp>
        <p:nvCxnSpPr>
          <p:cNvPr id="24" name="Gerader Verbinder 23">
            <a:extLst>
              <a:ext uri="{FF2B5EF4-FFF2-40B4-BE49-F238E27FC236}">
                <a16:creationId xmlns:a16="http://schemas.microsoft.com/office/drawing/2014/main" id="{F41E5AB6-471A-4379-AC42-0C86794004DF}"/>
              </a:ext>
            </a:extLst>
          </p:cNvPr>
          <p:cNvCxnSpPr>
            <a:cxnSpLocks/>
          </p:cNvCxnSpPr>
          <p:nvPr/>
        </p:nvCxnSpPr>
        <p:spPr>
          <a:xfrm>
            <a:off x="6211513" y="1694331"/>
            <a:ext cx="0" cy="4150651"/>
          </a:xfrm>
          <a:prstGeom prst="line">
            <a:avLst/>
          </a:prstGeom>
          <a:ln w="12700">
            <a:solidFill>
              <a:srgbClr val="D7E2ED"/>
            </a:solidFill>
            <a:prstDash val="dashDot"/>
          </a:ln>
        </p:spPr>
        <p:style>
          <a:lnRef idx="2">
            <a:schemeClr val="accent1"/>
          </a:lnRef>
          <a:fillRef idx="0">
            <a:schemeClr val="accent1"/>
          </a:fillRef>
          <a:effectRef idx="1">
            <a:schemeClr val="accent1"/>
          </a:effectRef>
          <a:fontRef idx="minor">
            <a:schemeClr val="tx1"/>
          </a:fontRef>
        </p:style>
      </p:cxnSp>
      <p:pic>
        <p:nvPicPr>
          <p:cNvPr id="1026" name="Picture 2" descr="Product">
            <a:extLst>
              <a:ext uri="{FF2B5EF4-FFF2-40B4-BE49-F238E27FC236}">
                <a16:creationId xmlns:a16="http://schemas.microsoft.com/office/drawing/2014/main" id="{A5EA9E9E-25F6-4D5B-A4B9-9B78017109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63439" y="0"/>
            <a:ext cx="1296149" cy="1296149"/>
          </a:xfrm>
          <a:prstGeom prst="rect">
            <a:avLst/>
          </a:prstGeom>
          <a:noFill/>
          <a:extLst>
            <a:ext uri="{909E8E84-426E-40DD-AFC4-6F175D3DCCD1}">
              <a14:hiddenFill xmlns:a14="http://schemas.microsoft.com/office/drawing/2010/main">
                <a:solidFill>
                  <a:srgbClr val="FFFFFF"/>
                </a:solidFill>
              </a14:hiddenFill>
            </a:ext>
          </a:extLst>
        </p:spPr>
      </p:pic>
      <p:cxnSp>
        <p:nvCxnSpPr>
          <p:cNvPr id="28" name="Gerader Verbinder 27">
            <a:extLst>
              <a:ext uri="{FF2B5EF4-FFF2-40B4-BE49-F238E27FC236}">
                <a16:creationId xmlns:a16="http://schemas.microsoft.com/office/drawing/2014/main" id="{8CBA5E47-8049-4F77-BB3B-01407DBDC6EE}"/>
              </a:ext>
            </a:extLst>
          </p:cNvPr>
          <p:cNvCxnSpPr>
            <a:cxnSpLocks/>
          </p:cNvCxnSpPr>
          <p:nvPr/>
        </p:nvCxnSpPr>
        <p:spPr>
          <a:xfrm flipV="1">
            <a:off x="3290047" y="1677661"/>
            <a:ext cx="6078071" cy="16671"/>
          </a:xfrm>
          <a:prstGeom prst="line">
            <a:avLst/>
          </a:prstGeom>
          <a:ln>
            <a:solidFill>
              <a:srgbClr val="92D050"/>
            </a:solidFill>
          </a:ln>
          <a:effectLst/>
        </p:spPr>
        <p:style>
          <a:lnRef idx="2">
            <a:schemeClr val="accent1"/>
          </a:lnRef>
          <a:fillRef idx="0">
            <a:schemeClr val="accent1"/>
          </a:fillRef>
          <a:effectRef idx="1">
            <a:schemeClr val="accent1"/>
          </a:effectRef>
          <a:fontRef idx="minor">
            <a:schemeClr val="tx1"/>
          </a:fontRef>
        </p:style>
      </p:cxnSp>
      <p:cxnSp>
        <p:nvCxnSpPr>
          <p:cNvPr id="35" name="Gerader Verbinder 34">
            <a:extLst>
              <a:ext uri="{FF2B5EF4-FFF2-40B4-BE49-F238E27FC236}">
                <a16:creationId xmlns:a16="http://schemas.microsoft.com/office/drawing/2014/main" id="{0A3ABF3B-0653-4259-A3CE-4E47658A30DE}"/>
              </a:ext>
            </a:extLst>
          </p:cNvPr>
          <p:cNvCxnSpPr>
            <a:cxnSpLocks/>
          </p:cNvCxnSpPr>
          <p:nvPr/>
        </p:nvCxnSpPr>
        <p:spPr>
          <a:xfrm flipV="1">
            <a:off x="6211513" y="1254590"/>
            <a:ext cx="0" cy="439741"/>
          </a:xfrm>
          <a:prstGeom prst="line">
            <a:avLst/>
          </a:prstGeom>
          <a:ln>
            <a:solidFill>
              <a:srgbClr val="92D050"/>
            </a:solidFill>
          </a:ln>
          <a:effectLst/>
        </p:spPr>
        <p:style>
          <a:lnRef idx="2">
            <a:schemeClr val="accent1"/>
          </a:lnRef>
          <a:fillRef idx="0">
            <a:schemeClr val="accent1"/>
          </a:fillRef>
          <a:effectRef idx="1">
            <a:schemeClr val="accent1"/>
          </a:effectRef>
          <a:fontRef idx="minor">
            <a:schemeClr val="tx1"/>
          </a:fontRef>
        </p:style>
      </p:cxnSp>
      <p:cxnSp>
        <p:nvCxnSpPr>
          <p:cNvPr id="38" name="Gerader Verbinder 37">
            <a:extLst>
              <a:ext uri="{FF2B5EF4-FFF2-40B4-BE49-F238E27FC236}">
                <a16:creationId xmlns:a16="http://schemas.microsoft.com/office/drawing/2014/main" id="{6F1CF6CD-1DE9-4DDE-A85E-BE2135DD3691}"/>
              </a:ext>
            </a:extLst>
          </p:cNvPr>
          <p:cNvCxnSpPr>
            <a:cxnSpLocks/>
          </p:cNvCxnSpPr>
          <p:nvPr/>
        </p:nvCxnSpPr>
        <p:spPr>
          <a:xfrm flipV="1">
            <a:off x="3290047" y="1677661"/>
            <a:ext cx="0" cy="222857"/>
          </a:xfrm>
          <a:prstGeom prst="line">
            <a:avLst/>
          </a:prstGeom>
          <a:ln>
            <a:solidFill>
              <a:srgbClr val="92D050"/>
            </a:solidFill>
          </a:ln>
          <a:effectLst/>
        </p:spPr>
        <p:style>
          <a:lnRef idx="2">
            <a:schemeClr val="accent1"/>
          </a:lnRef>
          <a:fillRef idx="0">
            <a:schemeClr val="accent1"/>
          </a:fillRef>
          <a:effectRef idx="1">
            <a:schemeClr val="accent1"/>
          </a:effectRef>
          <a:fontRef idx="minor">
            <a:schemeClr val="tx1"/>
          </a:fontRef>
        </p:style>
      </p:cxnSp>
      <p:cxnSp>
        <p:nvCxnSpPr>
          <p:cNvPr id="40" name="Gerader Verbinder 39">
            <a:extLst>
              <a:ext uri="{FF2B5EF4-FFF2-40B4-BE49-F238E27FC236}">
                <a16:creationId xmlns:a16="http://schemas.microsoft.com/office/drawing/2014/main" id="{7E2F7130-2ED7-45F5-B5D1-F1DA4EC9BC77}"/>
              </a:ext>
            </a:extLst>
          </p:cNvPr>
          <p:cNvCxnSpPr>
            <a:cxnSpLocks/>
          </p:cNvCxnSpPr>
          <p:nvPr/>
        </p:nvCxnSpPr>
        <p:spPr>
          <a:xfrm flipH="1" flipV="1">
            <a:off x="9350187" y="1694333"/>
            <a:ext cx="17931" cy="2277033"/>
          </a:xfrm>
          <a:prstGeom prst="line">
            <a:avLst/>
          </a:prstGeom>
          <a:ln>
            <a:solidFill>
              <a:srgbClr val="92D050"/>
            </a:solidFill>
          </a:ln>
          <a:effectLst/>
        </p:spPr>
        <p:style>
          <a:lnRef idx="2">
            <a:schemeClr val="accent1"/>
          </a:lnRef>
          <a:fillRef idx="0">
            <a:schemeClr val="accent1"/>
          </a:fillRef>
          <a:effectRef idx="1">
            <a:schemeClr val="accent1"/>
          </a:effectRef>
          <a:fontRef idx="minor">
            <a:schemeClr val="tx1"/>
          </a:fontRef>
        </p:style>
      </p:cxnSp>
      <p:pic>
        <p:nvPicPr>
          <p:cNvPr id="1034" name="Grafik 1033">
            <a:extLst>
              <a:ext uri="{FF2B5EF4-FFF2-40B4-BE49-F238E27FC236}">
                <a16:creationId xmlns:a16="http://schemas.microsoft.com/office/drawing/2014/main" id="{3B819A98-39FC-4A42-A050-C5B76F62EB6F}"/>
              </a:ext>
            </a:extLst>
          </p:cNvPr>
          <p:cNvPicPr>
            <a:picLocks noChangeAspect="1"/>
          </p:cNvPicPr>
          <p:nvPr/>
        </p:nvPicPr>
        <p:blipFill>
          <a:blip r:embed="rId4"/>
          <a:stretch>
            <a:fillRect/>
          </a:stretch>
        </p:blipFill>
        <p:spPr>
          <a:xfrm>
            <a:off x="2920729" y="1933077"/>
            <a:ext cx="738635" cy="1044641"/>
          </a:xfrm>
          <a:prstGeom prst="rect">
            <a:avLst/>
          </a:prstGeom>
        </p:spPr>
      </p:pic>
      <p:cxnSp>
        <p:nvCxnSpPr>
          <p:cNvPr id="46" name="Gerader Verbinder 45">
            <a:extLst>
              <a:ext uri="{FF2B5EF4-FFF2-40B4-BE49-F238E27FC236}">
                <a16:creationId xmlns:a16="http://schemas.microsoft.com/office/drawing/2014/main" id="{ADCC9F51-5287-4F80-8EA1-7C621FD56F30}"/>
              </a:ext>
            </a:extLst>
          </p:cNvPr>
          <p:cNvCxnSpPr>
            <a:cxnSpLocks/>
          </p:cNvCxnSpPr>
          <p:nvPr/>
        </p:nvCxnSpPr>
        <p:spPr>
          <a:xfrm flipV="1">
            <a:off x="3290047" y="3010279"/>
            <a:ext cx="0" cy="961087"/>
          </a:xfrm>
          <a:prstGeom prst="line">
            <a:avLst/>
          </a:prstGeom>
          <a:ln>
            <a:solidFill>
              <a:schemeClr val="accent6"/>
            </a:solidFill>
          </a:ln>
          <a:effectLst/>
        </p:spPr>
        <p:style>
          <a:lnRef idx="2">
            <a:schemeClr val="accent1"/>
          </a:lnRef>
          <a:fillRef idx="0">
            <a:schemeClr val="accent1"/>
          </a:fillRef>
          <a:effectRef idx="1">
            <a:schemeClr val="accent1"/>
          </a:effectRef>
          <a:fontRef idx="minor">
            <a:schemeClr val="tx1"/>
          </a:fontRef>
        </p:style>
      </p:cxnSp>
      <p:sp>
        <p:nvSpPr>
          <p:cNvPr id="1036" name="Textfeld 1035">
            <a:extLst>
              <a:ext uri="{FF2B5EF4-FFF2-40B4-BE49-F238E27FC236}">
                <a16:creationId xmlns:a16="http://schemas.microsoft.com/office/drawing/2014/main" id="{83A39C47-3E6A-4948-BAEE-BFDFD94727AB}"/>
              </a:ext>
            </a:extLst>
          </p:cNvPr>
          <p:cNvSpPr txBox="1"/>
          <p:nvPr/>
        </p:nvSpPr>
        <p:spPr>
          <a:xfrm>
            <a:off x="6859589" y="197572"/>
            <a:ext cx="3702420" cy="748795"/>
          </a:xfrm>
          <a:prstGeom prst="rect">
            <a:avLst/>
          </a:prstGeom>
          <a:noFill/>
        </p:spPr>
        <p:txBody>
          <a:bodyPr wrap="square" rtlCol="0">
            <a:spAutoFit/>
          </a:bodyPr>
          <a:lstStyle/>
          <a:p>
            <a:r>
              <a:rPr lang="de-DE" sz="2133" dirty="0">
                <a:solidFill>
                  <a:srgbClr val="00446B"/>
                </a:solidFill>
              </a:rPr>
              <a:t>SITOP PSU 8600</a:t>
            </a:r>
          </a:p>
          <a:p>
            <a:r>
              <a:rPr lang="de-DE" sz="2133" dirty="0">
                <a:solidFill>
                  <a:srgbClr val="00446B"/>
                </a:solidFill>
              </a:rPr>
              <a:t>24V Spannungsversorgung</a:t>
            </a:r>
          </a:p>
        </p:txBody>
      </p:sp>
      <p:sp>
        <p:nvSpPr>
          <p:cNvPr id="49" name="Textfeld 48">
            <a:extLst>
              <a:ext uri="{FF2B5EF4-FFF2-40B4-BE49-F238E27FC236}">
                <a16:creationId xmlns:a16="http://schemas.microsoft.com/office/drawing/2014/main" id="{B2E6BF87-F562-41C7-83BD-13DCD0E259A0}"/>
              </a:ext>
            </a:extLst>
          </p:cNvPr>
          <p:cNvSpPr txBox="1"/>
          <p:nvPr/>
        </p:nvSpPr>
        <p:spPr>
          <a:xfrm>
            <a:off x="3690140" y="1902826"/>
            <a:ext cx="1904075" cy="1405256"/>
          </a:xfrm>
          <a:prstGeom prst="rect">
            <a:avLst/>
          </a:prstGeom>
          <a:noFill/>
        </p:spPr>
        <p:txBody>
          <a:bodyPr wrap="square" rtlCol="0">
            <a:spAutoFit/>
          </a:bodyPr>
          <a:lstStyle/>
          <a:p>
            <a:r>
              <a:rPr lang="de-DE" sz="2133" dirty="0">
                <a:solidFill>
                  <a:srgbClr val="00446B"/>
                </a:solidFill>
              </a:rPr>
              <a:t>SIMATIC </a:t>
            </a:r>
          </a:p>
          <a:p>
            <a:r>
              <a:rPr lang="de-DE" sz="2133" dirty="0">
                <a:solidFill>
                  <a:srgbClr val="00446B"/>
                </a:solidFill>
              </a:rPr>
              <a:t>ET 200 eco PN IO-Link Master</a:t>
            </a:r>
          </a:p>
        </p:txBody>
      </p:sp>
      <p:sp>
        <p:nvSpPr>
          <p:cNvPr id="50" name="Textfeld 49">
            <a:extLst>
              <a:ext uri="{FF2B5EF4-FFF2-40B4-BE49-F238E27FC236}">
                <a16:creationId xmlns:a16="http://schemas.microsoft.com/office/drawing/2014/main" id="{EFD024E9-E326-4B5D-A540-4B0EAAF32267}"/>
              </a:ext>
            </a:extLst>
          </p:cNvPr>
          <p:cNvSpPr txBox="1"/>
          <p:nvPr/>
        </p:nvSpPr>
        <p:spPr>
          <a:xfrm>
            <a:off x="3278096" y="3042836"/>
            <a:ext cx="1904075" cy="420564"/>
          </a:xfrm>
          <a:prstGeom prst="rect">
            <a:avLst/>
          </a:prstGeom>
          <a:noFill/>
        </p:spPr>
        <p:txBody>
          <a:bodyPr wrap="square" rtlCol="0">
            <a:spAutoFit/>
          </a:bodyPr>
          <a:lstStyle/>
          <a:p>
            <a:r>
              <a:rPr lang="de-DE" sz="2133" dirty="0">
                <a:solidFill>
                  <a:schemeClr val="accent6"/>
                </a:solidFill>
              </a:rPr>
              <a:t>IO-Link</a:t>
            </a:r>
          </a:p>
        </p:txBody>
      </p:sp>
      <p:sp>
        <p:nvSpPr>
          <p:cNvPr id="51" name="Textfeld 50">
            <a:extLst>
              <a:ext uri="{FF2B5EF4-FFF2-40B4-BE49-F238E27FC236}">
                <a16:creationId xmlns:a16="http://schemas.microsoft.com/office/drawing/2014/main" id="{FDE60AB5-B11D-4F18-9EEB-5E86978328C4}"/>
              </a:ext>
            </a:extLst>
          </p:cNvPr>
          <p:cNvSpPr txBox="1"/>
          <p:nvPr/>
        </p:nvSpPr>
        <p:spPr>
          <a:xfrm>
            <a:off x="3173504" y="1296149"/>
            <a:ext cx="1904075" cy="420564"/>
          </a:xfrm>
          <a:prstGeom prst="rect">
            <a:avLst/>
          </a:prstGeom>
          <a:noFill/>
        </p:spPr>
        <p:txBody>
          <a:bodyPr wrap="square" rtlCol="0">
            <a:spAutoFit/>
          </a:bodyPr>
          <a:lstStyle/>
          <a:p>
            <a:r>
              <a:rPr lang="de-DE" sz="2133" dirty="0">
                <a:solidFill>
                  <a:srgbClr val="92D050"/>
                </a:solidFill>
              </a:rPr>
              <a:t>PROFINet</a:t>
            </a:r>
          </a:p>
        </p:txBody>
      </p:sp>
      <p:sp>
        <p:nvSpPr>
          <p:cNvPr id="52" name="Textfeld 51">
            <a:extLst>
              <a:ext uri="{FF2B5EF4-FFF2-40B4-BE49-F238E27FC236}">
                <a16:creationId xmlns:a16="http://schemas.microsoft.com/office/drawing/2014/main" id="{84A764CF-0044-445F-9F9E-114803CEFE62}"/>
              </a:ext>
            </a:extLst>
          </p:cNvPr>
          <p:cNvSpPr txBox="1"/>
          <p:nvPr/>
        </p:nvSpPr>
        <p:spPr>
          <a:xfrm>
            <a:off x="8115585" y="1296149"/>
            <a:ext cx="1904075" cy="420564"/>
          </a:xfrm>
          <a:prstGeom prst="rect">
            <a:avLst/>
          </a:prstGeom>
          <a:noFill/>
        </p:spPr>
        <p:txBody>
          <a:bodyPr wrap="square" rtlCol="0">
            <a:spAutoFit/>
          </a:bodyPr>
          <a:lstStyle/>
          <a:p>
            <a:r>
              <a:rPr lang="de-DE" sz="2133" dirty="0">
                <a:solidFill>
                  <a:srgbClr val="92D050"/>
                </a:solidFill>
              </a:rPr>
              <a:t>PROFINet</a:t>
            </a:r>
          </a:p>
        </p:txBody>
      </p:sp>
      <p:pic>
        <p:nvPicPr>
          <p:cNvPr id="1038" name="Picture 4">
            <a:extLst>
              <a:ext uri="{FF2B5EF4-FFF2-40B4-BE49-F238E27FC236}">
                <a16:creationId xmlns:a16="http://schemas.microsoft.com/office/drawing/2014/main" id="{3B964F2B-C3B6-41FF-9AD6-AE46CFB2045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536174" y="3858426"/>
            <a:ext cx="1722116" cy="1301529"/>
          </a:xfrm>
          <a:prstGeom prst="rect">
            <a:avLst/>
          </a:prstGeom>
          <a:noFill/>
          <a:extLst>
            <a:ext uri="{909E8E84-426E-40DD-AFC4-6F175D3DCCD1}">
              <a14:hiddenFill xmlns:a14="http://schemas.microsoft.com/office/drawing/2010/main">
                <a:solidFill>
                  <a:srgbClr val="FFFFFF"/>
                </a:solidFill>
              </a14:hiddenFill>
            </a:ext>
          </a:extLst>
        </p:spPr>
      </p:pic>
      <p:pic>
        <p:nvPicPr>
          <p:cNvPr id="55" name="Picture 4">
            <a:extLst>
              <a:ext uri="{FF2B5EF4-FFF2-40B4-BE49-F238E27FC236}">
                <a16:creationId xmlns:a16="http://schemas.microsoft.com/office/drawing/2014/main" id="{6A32AA33-CFFA-4CE7-9672-EF404BB6FAF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31082" y="3858426"/>
            <a:ext cx="1722116" cy="1301529"/>
          </a:xfrm>
          <a:prstGeom prst="rect">
            <a:avLst/>
          </a:prstGeom>
          <a:noFill/>
          <a:extLst>
            <a:ext uri="{909E8E84-426E-40DD-AFC4-6F175D3DCCD1}">
              <a14:hiddenFill xmlns:a14="http://schemas.microsoft.com/office/drawing/2010/main">
                <a:solidFill>
                  <a:srgbClr val="FFFFFF"/>
                </a:solidFill>
              </a14:hiddenFill>
            </a:ext>
          </a:extLst>
        </p:spPr>
      </p:pic>
      <p:pic>
        <p:nvPicPr>
          <p:cNvPr id="1039" name="Picture 6">
            <a:extLst>
              <a:ext uri="{FF2B5EF4-FFF2-40B4-BE49-F238E27FC236}">
                <a16:creationId xmlns:a16="http://schemas.microsoft.com/office/drawing/2014/main" id="{A865CF1C-0B8C-48D0-8A13-C428A3DEF25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83039" y="4065643"/>
            <a:ext cx="1329375" cy="958220"/>
          </a:xfrm>
          <a:prstGeom prst="rect">
            <a:avLst/>
          </a:prstGeom>
          <a:noFill/>
          <a:extLst>
            <a:ext uri="{909E8E84-426E-40DD-AFC4-6F175D3DCCD1}">
              <a14:hiddenFill xmlns:a14="http://schemas.microsoft.com/office/drawing/2010/main">
                <a:solidFill>
                  <a:srgbClr val="FFFFFF"/>
                </a:solidFill>
              </a14:hiddenFill>
            </a:ext>
          </a:extLst>
        </p:spPr>
      </p:pic>
      <p:pic>
        <p:nvPicPr>
          <p:cNvPr id="57" name="Picture 6">
            <a:extLst>
              <a:ext uri="{FF2B5EF4-FFF2-40B4-BE49-F238E27FC236}">
                <a16:creationId xmlns:a16="http://schemas.microsoft.com/office/drawing/2014/main" id="{2141FBF6-2C0C-4931-9912-D60202CC866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86099" y="4072706"/>
            <a:ext cx="1329375" cy="958220"/>
          </a:xfrm>
          <a:prstGeom prst="rect">
            <a:avLst/>
          </a:prstGeom>
          <a:noFill/>
          <a:extLst>
            <a:ext uri="{909E8E84-426E-40DD-AFC4-6F175D3DCCD1}">
              <a14:hiddenFill xmlns:a14="http://schemas.microsoft.com/office/drawing/2010/main">
                <a:solidFill>
                  <a:srgbClr val="FFFFFF"/>
                </a:solidFill>
              </a14:hiddenFill>
            </a:ext>
          </a:extLst>
        </p:spPr>
      </p:pic>
      <p:sp>
        <p:nvSpPr>
          <p:cNvPr id="1040" name="Textfeld 1039">
            <a:extLst>
              <a:ext uri="{FF2B5EF4-FFF2-40B4-BE49-F238E27FC236}">
                <a16:creationId xmlns:a16="http://schemas.microsoft.com/office/drawing/2014/main" id="{2E52567E-496F-4A9A-89D6-7C26B1DFD13A}"/>
              </a:ext>
            </a:extLst>
          </p:cNvPr>
          <p:cNvSpPr txBox="1"/>
          <p:nvPr/>
        </p:nvSpPr>
        <p:spPr>
          <a:xfrm>
            <a:off x="1563762" y="5180341"/>
            <a:ext cx="3452569" cy="830997"/>
          </a:xfrm>
          <a:prstGeom prst="rect">
            <a:avLst/>
          </a:prstGeom>
          <a:noFill/>
          <a:ln w="19050">
            <a:solidFill>
              <a:schemeClr val="bg1">
                <a:lumMod val="65000"/>
              </a:schemeClr>
            </a:solidFill>
          </a:ln>
        </p:spPr>
        <p:txBody>
          <a:bodyPr wrap="square" rtlCol="0">
            <a:spAutoFit/>
          </a:bodyPr>
          <a:lstStyle/>
          <a:p>
            <a:r>
              <a:rPr lang="de-DE" sz="2400" dirty="0">
                <a:solidFill>
                  <a:srgbClr val="00446B"/>
                </a:solidFill>
              </a:rPr>
              <a:t>Ansteuerung über IO-Link</a:t>
            </a:r>
          </a:p>
        </p:txBody>
      </p:sp>
      <p:sp>
        <p:nvSpPr>
          <p:cNvPr id="59" name="Textfeld 58">
            <a:extLst>
              <a:ext uri="{FF2B5EF4-FFF2-40B4-BE49-F238E27FC236}">
                <a16:creationId xmlns:a16="http://schemas.microsoft.com/office/drawing/2014/main" id="{E23F0915-A64E-4FA7-AD3E-27EBF23C1288}"/>
              </a:ext>
            </a:extLst>
          </p:cNvPr>
          <p:cNvSpPr txBox="1"/>
          <p:nvPr/>
        </p:nvSpPr>
        <p:spPr>
          <a:xfrm>
            <a:off x="6717439" y="5182146"/>
            <a:ext cx="5265496" cy="830997"/>
          </a:xfrm>
          <a:prstGeom prst="rect">
            <a:avLst/>
          </a:prstGeom>
          <a:noFill/>
          <a:ln w="19050">
            <a:solidFill>
              <a:schemeClr val="bg1">
                <a:lumMod val="65000"/>
              </a:schemeClr>
            </a:solidFill>
          </a:ln>
        </p:spPr>
        <p:txBody>
          <a:bodyPr wrap="square" rtlCol="0">
            <a:spAutoFit/>
          </a:bodyPr>
          <a:lstStyle/>
          <a:p>
            <a:r>
              <a:rPr lang="de-DE" sz="2400" dirty="0">
                <a:solidFill>
                  <a:srgbClr val="00446B"/>
                </a:solidFill>
              </a:rPr>
              <a:t>Ansteuerung über industrielles Ethernet</a:t>
            </a:r>
          </a:p>
        </p:txBody>
      </p:sp>
      <p:sp>
        <p:nvSpPr>
          <p:cNvPr id="27" name="Rechteck 26">
            <a:extLst>
              <a:ext uri="{FF2B5EF4-FFF2-40B4-BE49-F238E27FC236}">
                <a16:creationId xmlns:a16="http://schemas.microsoft.com/office/drawing/2014/main" id="{CB6B4536-93DB-476B-B216-3EFB7A239409}"/>
              </a:ext>
            </a:extLst>
          </p:cNvPr>
          <p:cNvSpPr/>
          <p:nvPr/>
        </p:nvSpPr>
        <p:spPr>
          <a:xfrm>
            <a:off x="10422784" y="1"/>
            <a:ext cx="1769217" cy="394407"/>
          </a:xfrm>
          <a:prstGeom prst="rect">
            <a:avLst/>
          </a:prstGeom>
          <a:solidFill>
            <a:srgbClr val="92D05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2400" dirty="0"/>
              <a:t>Confidential</a:t>
            </a:r>
          </a:p>
        </p:txBody>
      </p:sp>
    </p:spTree>
    <p:custDataLst>
      <p:tags r:id="rId1"/>
    </p:custDataLst>
    <p:extLst>
      <p:ext uri="{BB962C8B-B14F-4D97-AF65-F5344CB8AC3E}">
        <p14:creationId xmlns:p14="http://schemas.microsoft.com/office/powerpoint/2010/main" val="157427079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Titel 2">
            <a:extLst>
              <a:ext uri="{FF2B5EF4-FFF2-40B4-BE49-F238E27FC236}">
                <a16:creationId xmlns:a16="http://schemas.microsoft.com/office/drawing/2014/main" id="{D6DBC654-F0AF-42AF-BC93-77A9F9267BCE}"/>
              </a:ext>
            </a:extLst>
          </p:cNvPr>
          <p:cNvSpPr>
            <a:spLocks noGrp="1"/>
          </p:cNvSpPr>
          <p:nvPr>
            <p:ph type="title"/>
          </p:nvPr>
        </p:nvSpPr>
        <p:spPr>
          <a:xfrm>
            <a:off x="279400" y="213785"/>
            <a:ext cx="10515600" cy="1152000"/>
          </a:xfrm>
        </p:spPr>
        <p:txBody>
          <a:bodyPr>
            <a:normAutofit/>
          </a:bodyPr>
          <a:lstStyle/>
          <a:p>
            <a:r>
              <a:rPr lang="de-DE" dirty="0"/>
              <a:t>Basis Funktionen </a:t>
            </a:r>
          </a:p>
        </p:txBody>
      </p:sp>
      <p:sp>
        <p:nvSpPr>
          <p:cNvPr id="5" name="Fußzeilenplatzhalter 1">
            <a:extLst>
              <a:ext uri="{FF2B5EF4-FFF2-40B4-BE49-F238E27FC236}">
                <a16:creationId xmlns:a16="http://schemas.microsoft.com/office/drawing/2014/main" id="{9E567F49-C06A-41DB-93EE-7E04F601031B}"/>
              </a:ext>
            </a:extLst>
          </p:cNvPr>
          <p:cNvSpPr>
            <a:spLocks noGrp="1"/>
          </p:cNvSpPr>
          <p:nvPr>
            <p:ph type="ftr" sz="quarter" idx="10"/>
          </p:nvPr>
        </p:nvSpPr>
        <p:spPr>
          <a:xfrm>
            <a:off x="1092200" y="6318253"/>
            <a:ext cx="6975475" cy="366183"/>
          </a:xfrm>
        </p:spPr>
        <p:txBody>
          <a:bodyPr/>
          <a:lstStyle/>
          <a:p>
            <a:r>
              <a:rPr lang="de-DE" dirty="0"/>
              <a:t>Titel, Verfasser, Datum</a:t>
            </a:r>
          </a:p>
        </p:txBody>
      </p:sp>
      <p:graphicFrame>
        <p:nvGraphicFramePr>
          <p:cNvPr id="7" name="Inhaltsplatzhalter 3">
            <a:extLst>
              <a:ext uri="{FF2B5EF4-FFF2-40B4-BE49-F238E27FC236}">
                <a16:creationId xmlns:a16="http://schemas.microsoft.com/office/drawing/2014/main" id="{38C5C767-1298-4B99-8722-DE5F01E86D66}"/>
              </a:ext>
            </a:extLst>
          </p:cNvPr>
          <p:cNvGraphicFramePr>
            <a:graphicFrameLocks/>
          </p:cNvGraphicFramePr>
          <p:nvPr/>
        </p:nvGraphicFramePr>
        <p:xfrm>
          <a:off x="365849" y="1313707"/>
          <a:ext cx="11546752" cy="2760424"/>
        </p:xfrm>
        <a:graphic>
          <a:graphicData uri="http://schemas.openxmlformats.org/drawingml/2006/table">
            <a:tbl>
              <a:tblPr firstRow="1" bandRow="1">
                <a:tableStyleId>{5C22544A-7EE6-4342-B048-85BDC9FD1C3A}</a:tableStyleId>
              </a:tblPr>
              <a:tblGrid>
                <a:gridCol w="3228999">
                  <a:extLst>
                    <a:ext uri="{9D8B030D-6E8A-4147-A177-3AD203B41FA5}">
                      <a16:colId xmlns:a16="http://schemas.microsoft.com/office/drawing/2014/main" val="2813968014"/>
                    </a:ext>
                  </a:extLst>
                </a:gridCol>
                <a:gridCol w="1613648">
                  <a:extLst>
                    <a:ext uri="{9D8B030D-6E8A-4147-A177-3AD203B41FA5}">
                      <a16:colId xmlns:a16="http://schemas.microsoft.com/office/drawing/2014/main" val="2019016726"/>
                    </a:ext>
                  </a:extLst>
                </a:gridCol>
                <a:gridCol w="2115671">
                  <a:extLst>
                    <a:ext uri="{9D8B030D-6E8A-4147-A177-3AD203B41FA5}">
                      <a16:colId xmlns:a16="http://schemas.microsoft.com/office/drawing/2014/main" val="698185804"/>
                    </a:ext>
                  </a:extLst>
                </a:gridCol>
                <a:gridCol w="2277035">
                  <a:extLst>
                    <a:ext uri="{9D8B030D-6E8A-4147-A177-3AD203B41FA5}">
                      <a16:colId xmlns:a16="http://schemas.microsoft.com/office/drawing/2014/main" val="3642548204"/>
                    </a:ext>
                  </a:extLst>
                </a:gridCol>
                <a:gridCol w="2311399">
                  <a:extLst>
                    <a:ext uri="{9D8B030D-6E8A-4147-A177-3AD203B41FA5}">
                      <a16:colId xmlns:a16="http://schemas.microsoft.com/office/drawing/2014/main" val="1325218244"/>
                    </a:ext>
                  </a:extLst>
                </a:gridCol>
              </a:tblGrid>
              <a:tr h="603441">
                <a:tc>
                  <a:txBody>
                    <a:bodyPr/>
                    <a:lstStyle/>
                    <a:p>
                      <a:endParaRPr lang="de-DE" sz="1100" b="1" dirty="0">
                        <a:solidFill>
                          <a:schemeClr val="tx1"/>
                        </a:solidFill>
                      </a:endParaRPr>
                    </a:p>
                  </a:txBody>
                  <a:tcPr marL="122685" marR="122685" marT="61343" marB="61343">
                    <a:solidFill>
                      <a:srgbClr val="84D0F0"/>
                    </a:solidFill>
                  </a:tcPr>
                </a:tc>
                <a:tc>
                  <a:txBody>
                    <a:bodyPr/>
                    <a:lstStyle/>
                    <a:p>
                      <a:pPr algn="ctr"/>
                      <a:r>
                        <a:rPr lang="de-DE" sz="1200" b="0" dirty="0">
                          <a:solidFill>
                            <a:schemeClr val="tx1"/>
                          </a:solidFill>
                        </a:rPr>
                        <a:t>IO-Link EGU</a:t>
                      </a:r>
                    </a:p>
                  </a:txBody>
                  <a:tcPr marL="122685" marR="122685" marT="61343" marB="61343">
                    <a:solidFill>
                      <a:srgbClr val="84D0F0"/>
                    </a:solidFill>
                  </a:tcPr>
                </a:tc>
                <a:tc>
                  <a:txBody>
                    <a:bodyPr/>
                    <a:lstStyle/>
                    <a:p>
                      <a:pPr algn="ctr"/>
                      <a:r>
                        <a:rPr lang="de-DE" sz="1200" b="0" dirty="0">
                          <a:solidFill>
                            <a:schemeClr val="tx1"/>
                          </a:solidFill>
                        </a:rPr>
                        <a:t>IO-Link EGK</a:t>
                      </a:r>
                    </a:p>
                  </a:txBody>
                  <a:tcPr marL="122685" marR="122685" marT="61343" marB="61343">
                    <a:solidFill>
                      <a:srgbClr val="84D0F0"/>
                    </a:solidFill>
                  </a:tcPr>
                </a:tc>
                <a:tc>
                  <a:txBody>
                    <a:bodyPr/>
                    <a:lstStyle/>
                    <a:p>
                      <a:pPr algn="ctr"/>
                      <a:r>
                        <a:rPr lang="de-DE" sz="1200" b="0" dirty="0">
                          <a:solidFill>
                            <a:schemeClr val="tx1"/>
                          </a:solidFill>
                        </a:rPr>
                        <a:t>Industrielles Ethernet</a:t>
                      </a:r>
                    </a:p>
                    <a:p>
                      <a:pPr algn="ctr"/>
                      <a:r>
                        <a:rPr lang="de-DE" sz="1200" b="0" dirty="0">
                          <a:solidFill>
                            <a:schemeClr val="tx1"/>
                          </a:solidFill>
                        </a:rPr>
                        <a:t>EGU</a:t>
                      </a:r>
                    </a:p>
                  </a:txBody>
                  <a:tcPr marL="122685" marR="122685" marT="61343" marB="61343">
                    <a:solidFill>
                      <a:srgbClr val="84D0F0"/>
                    </a:solidFill>
                  </a:tcPr>
                </a:tc>
                <a:tc>
                  <a:txBody>
                    <a:bodyPr/>
                    <a:lstStyle/>
                    <a:p>
                      <a:pPr algn="ctr"/>
                      <a:r>
                        <a:rPr lang="de-DE" sz="1200" b="0" dirty="0">
                          <a:solidFill>
                            <a:schemeClr val="tx1"/>
                          </a:solidFill>
                        </a:rPr>
                        <a:t>Industrielles Ethernet EGK</a:t>
                      </a:r>
                    </a:p>
                  </a:txBody>
                  <a:tcPr marL="122685" marR="122685" marT="61343" marB="61343">
                    <a:solidFill>
                      <a:srgbClr val="84D0F0"/>
                    </a:solidFill>
                  </a:tcPr>
                </a:tc>
                <a:extLst>
                  <a:ext uri="{0D108BD9-81ED-4DB2-BD59-A6C34878D82A}">
                    <a16:rowId xmlns:a16="http://schemas.microsoft.com/office/drawing/2014/main" val="3454091461"/>
                  </a:ext>
                </a:extLst>
              </a:tr>
              <a:tr h="488445">
                <a:tc>
                  <a:txBody>
                    <a:bodyPr/>
                    <a:lstStyle/>
                    <a:p>
                      <a:r>
                        <a:rPr lang="de-DE" sz="1300" b="1" dirty="0"/>
                        <a:t>Greifen und öffnen</a:t>
                      </a:r>
                    </a:p>
                    <a:p>
                      <a:r>
                        <a:rPr lang="de-DE" sz="1100" dirty="0"/>
                        <a:t>zum Greifen und Halten von Werkstücken</a:t>
                      </a:r>
                    </a:p>
                  </a:txBody>
                  <a:tcPr marL="122685" marR="122685" marT="61343" marB="61343" anchor="ctr">
                    <a:solidFill>
                      <a:srgbClr val="EAF2F9"/>
                    </a:solidFill>
                  </a:tcPr>
                </a:tc>
                <a:tc>
                  <a:txBody>
                    <a:bodyPr/>
                    <a:lstStyle/>
                    <a:p>
                      <a:pPr marL="0" marR="0" lvl="0" indent="0" algn="ctr" defTabSz="457171" rtl="0" eaLnBrk="1" fontAlgn="auto" latinLnBrk="0" hangingPunct="1">
                        <a:lnSpc>
                          <a:spcPct val="100000"/>
                        </a:lnSpc>
                        <a:spcBef>
                          <a:spcPts val="0"/>
                        </a:spcBef>
                        <a:spcAft>
                          <a:spcPts val="0"/>
                        </a:spcAft>
                        <a:buClrTx/>
                        <a:buSzTx/>
                        <a:buFontTx/>
                        <a:buNone/>
                        <a:tabLst/>
                        <a:defRPr/>
                      </a:pPr>
                      <a:r>
                        <a:rPr lang="de-DE" sz="2400" b="0" i="0" kern="1200" dirty="0">
                          <a:solidFill>
                            <a:schemeClr val="dk1"/>
                          </a:solidFill>
                          <a:effectLst/>
                          <a:latin typeface="+mn-lt"/>
                          <a:ea typeface="+mn-ea"/>
                          <a:cs typeface="+mn-cs"/>
                        </a:rPr>
                        <a:t>✔</a:t>
                      </a:r>
                      <a:endParaRPr lang="de-DE" sz="1100" dirty="0"/>
                    </a:p>
                  </a:txBody>
                  <a:tcPr marL="122685" marR="122685" marT="61343" marB="61343" anchor="ctr">
                    <a:solidFill>
                      <a:srgbClr val="EAF2F9"/>
                    </a:solidFill>
                  </a:tcPr>
                </a:tc>
                <a:tc>
                  <a:txBody>
                    <a:bodyPr/>
                    <a:lstStyle/>
                    <a:p>
                      <a:pPr algn="ctr"/>
                      <a:r>
                        <a:rPr lang="de-DE" sz="2400" b="0" i="0" kern="1200" dirty="0">
                          <a:solidFill>
                            <a:schemeClr val="dk1"/>
                          </a:solidFill>
                          <a:effectLst/>
                          <a:latin typeface="+mn-lt"/>
                          <a:ea typeface="+mn-ea"/>
                          <a:cs typeface="+mn-cs"/>
                        </a:rPr>
                        <a:t>✔</a:t>
                      </a:r>
                      <a:endParaRPr lang="de-DE" sz="1100" dirty="0"/>
                    </a:p>
                  </a:txBody>
                  <a:tcPr marL="122685" marR="122685" marT="61343" marB="61343" anchor="ctr">
                    <a:solidFill>
                      <a:srgbClr val="EAF2F9"/>
                    </a:solidFill>
                  </a:tcPr>
                </a:tc>
                <a:tc>
                  <a:txBody>
                    <a:bodyPr/>
                    <a:lstStyle/>
                    <a:p>
                      <a:pPr algn="ctr"/>
                      <a:r>
                        <a:rPr lang="de-DE" sz="2400" b="0" i="0" kern="1200" dirty="0">
                          <a:solidFill>
                            <a:schemeClr val="dk1"/>
                          </a:solidFill>
                          <a:effectLst/>
                          <a:latin typeface="+mn-lt"/>
                          <a:ea typeface="+mn-ea"/>
                          <a:cs typeface="+mn-cs"/>
                        </a:rPr>
                        <a:t>✔</a:t>
                      </a:r>
                      <a:endParaRPr lang="de-DE" sz="1100" dirty="0"/>
                    </a:p>
                  </a:txBody>
                  <a:tcPr marL="122685" marR="122685" marT="61343" marB="61343" anchor="ctr">
                    <a:solidFill>
                      <a:srgbClr val="EAF2F9"/>
                    </a:solidFill>
                  </a:tcPr>
                </a:tc>
                <a:tc>
                  <a:txBody>
                    <a:bodyPr/>
                    <a:lstStyle/>
                    <a:p>
                      <a:pPr algn="ctr"/>
                      <a:r>
                        <a:rPr lang="de-DE" sz="2400" b="0" i="0" kern="1200" dirty="0">
                          <a:solidFill>
                            <a:schemeClr val="dk1"/>
                          </a:solidFill>
                          <a:effectLst/>
                          <a:latin typeface="+mn-lt"/>
                          <a:ea typeface="+mn-ea"/>
                          <a:cs typeface="+mn-cs"/>
                        </a:rPr>
                        <a:t>✔</a:t>
                      </a:r>
                      <a:endParaRPr lang="de-DE" sz="1100" dirty="0"/>
                    </a:p>
                  </a:txBody>
                  <a:tcPr marL="122685" marR="122685" marT="61343" marB="61343" anchor="ctr">
                    <a:solidFill>
                      <a:srgbClr val="EAF2F9"/>
                    </a:solidFill>
                  </a:tcPr>
                </a:tc>
                <a:extLst>
                  <a:ext uri="{0D108BD9-81ED-4DB2-BD59-A6C34878D82A}">
                    <a16:rowId xmlns:a16="http://schemas.microsoft.com/office/drawing/2014/main" val="1497056088"/>
                  </a:ext>
                </a:extLst>
              </a:tr>
              <a:tr h="488445">
                <a:tc>
                  <a:txBody>
                    <a:bodyPr/>
                    <a:lstStyle/>
                    <a:p>
                      <a:r>
                        <a:rPr lang="de-DE" sz="1300" b="1" dirty="0"/>
                        <a:t>Greifkraft Anpassung</a:t>
                      </a:r>
                    </a:p>
                    <a:p>
                      <a:r>
                        <a:rPr lang="de-DE" sz="1100" dirty="0"/>
                        <a:t>Anpassung an empfindliche Werkstücke</a:t>
                      </a:r>
                    </a:p>
                  </a:txBody>
                  <a:tcPr marL="122685" marR="122685" marT="61343" marB="61343" anchor="ctr">
                    <a:solidFill>
                      <a:srgbClr val="D7E2ED"/>
                    </a:solidFill>
                  </a:tcPr>
                </a:tc>
                <a:tc>
                  <a:txBody>
                    <a:bodyPr/>
                    <a:lstStyle/>
                    <a:p>
                      <a:pPr marL="0" marR="0" lvl="0" indent="0" algn="ctr" defTabSz="457171" rtl="0" eaLnBrk="1" fontAlgn="auto" latinLnBrk="0" hangingPunct="1">
                        <a:lnSpc>
                          <a:spcPct val="100000"/>
                        </a:lnSpc>
                        <a:spcBef>
                          <a:spcPts val="0"/>
                        </a:spcBef>
                        <a:spcAft>
                          <a:spcPts val="0"/>
                        </a:spcAft>
                        <a:buClrTx/>
                        <a:buSzTx/>
                        <a:buFontTx/>
                        <a:buNone/>
                        <a:tabLst/>
                        <a:defRPr/>
                      </a:pPr>
                      <a:r>
                        <a:rPr lang="de-DE" sz="2400" b="0" i="0" kern="1200" dirty="0">
                          <a:solidFill>
                            <a:schemeClr val="dk1"/>
                          </a:solidFill>
                          <a:effectLst/>
                          <a:latin typeface="+mn-lt"/>
                          <a:ea typeface="+mn-ea"/>
                          <a:cs typeface="+mn-cs"/>
                        </a:rPr>
                        <a:t>✔</a:t>
                      </a:r>
                      <a:endParaRPr lang="de-DE" sz="1100" dirty="0"/>
                    </a:p>
                  </a:txBody>
                  <a:tcPr marL="122685" marR="122685" marT="61343" marB="61343" anchor="ctr">
                    <a:solidFill>
                      <a:srgbClr val="D7E2ED"/>
                    </a:solidFill>
                  </a:tcPr>
                </a:tc>
                <a:tc>
                  <a:txBody>
                    <a:bodyPr/>
                    <a:lstStyle/>
                    <a:p>
                      <a:pPr algn="ctr"/>
                      <a:r>
                        <a:rPr lang="de-DE" sz="2400" b="0" i="0" kern="1200" dirty="0">
                          <a:solidFill>
                            <a:schemeClr val="dk1"/>
                          </a:solidFill>
                          <a:effectLst/>
                          <a:latin typeface="+mn-lt"/>
                          <a:ea typeface="+mn-ea"/>
                          <a:cs typeface="+mn-cs"/>
                        </a:rPr>
                        <a:t>✔</a:t>
                      </a:r>
                      <a:endParaRPr lang="de-DE" sz="1100" dirty="0"/>
                    </a:p>
                  </a:txBody>
                  <a:tcPr marL="122685" marR="122685" marT="61343" marB="61343" anchor="ctr">
                    <a:solidFill>
                      <a:srgbClr val="D7E2ED"/>
                    </a:solidFill>
                  </a:tcPr>
                </a:tc>
                <a:tc>
                  <a:txBody>
                    <a:bodyPr/>
                    <a:lstStyle/>
                    <a:p>
                      <a:pPr algn="ctr"/>
                      <a:r>
                        <a:rPr lang="de-DE" sz="2400" b="0" i="0" kern="1200" dirty="0">
                          <a:solidFill>
                            <a:schemeClr val="dk1"/>
                          </a:solidFill>
                          <a:effectLst/>
                          <a:latin typeface="+mn-lt"/>
                          <a:ea typeface="+mn-ea"/>
                          <a:cs typeface="+mn-cs"/>
                        </a:rPr>
                        <a:t>✔</a:t>
                      </a:r>
                      <a:endParaRPr lang="de-DE" sz="1100" dirty="0"/>
                    </a:p>
                  </a:txBody>
                  <a:tcPr marL="122685" marR="122685" marT="61343" marB="61343" anchor="ctr">
                    <a:solidFill>
                      <a:srgbClr val="D7E2ED"/>
                    </a:solidFill>
                  </a:tcPr>
                </a:tc>
                <a:tc>
                  <a:txBody>
                    <a:bodyPr/>
                    <a:lstStyle/>
                    <a:p>
                      <a:pPr algn="ctr"/>
                      <a:r>
                        <a:rPr lang="de-DE" sz="2400" b="0" i="0" kern="1200" dirty="0">
                          <a:solidFill>
                            <a:schemeClr val="dk1"/>
                          </a:solidFill>
                          <a:effectLst/>
                          <a:latin typeface="+mn-lt"/>
                          <a:ea typeface="+mn-ea"/>
                          <a:cs typeface="+mn-cs"/>
                        </a:rPr>
                        <a:t>✔</a:t>
                      </a:r>
                      <a:endParaRPr lang="de-DE" sz="1100" dirty="0"/>
                    </a:p>
                  </a:txBody>
                  <a:tcPr marL="122685" marR="122685" marT="61343" marB="61343" anchor="ctr">
                    <a:solidFill>
                      <a:srgbClr val="D7E2ED"/>
                    </a:solidFill>
                  </a:tcPr>
                </a:tc>
                <a:extLst>
                  <a:ext uri="{0D108BD9-81ED-4DB2-BD59-A6C34878D82A}">
                    <a16:rowId xmlns:a16="http://schemas.microsoft.com/office/drawing/2014/main" val="1392039654"/>
                  </a:ext>
                </a:extLst>
              </a:tr>
              <a:tr h="488445">
                <a:tc>
                  <a:txBody>
                    <a:bodyPr/>
                    <a:lstStyle/>
                    <a:p>
                      <a:r>
                        <a:rPr lang="de-DE" sz="1300" b="1" dirty="0"/>
                        <a:t>Positionierung</a:t>
                      </a:r>
                    </a:p>
                    <a:p>
                      <a:r>
                        <a:rPr lang="de-DE" sz="1100" dirty="0"/>
                        <a:t>zum vorpositionieren der Finger</a:t>
                      </a:r>
                    </a:p>
                  </a:txBody>
                  <a:tcPr marL="122685" marR="122685" marT="61343" marB="61343" anchor="ctr">
                    <a:solidFill>
                      <a:srgbClr val="EAF2F9"/>
                    </a:solidFill>
                  </a:tcPr>
                </a:tc>
                <a:tc>
                  <a:txBody>
                    <a:bodyPr/>
                    <a:lstStyle/>
                    <a:p>
                      <a:pPr marL="0" marR="0" lvl="0" indent="0" algn="ctr" defTabSz="457171" rtl="0" eaLnBrk="1" fontAlgn="auto" latinLnBrk="0" hangingPunct="1">
                        <a:lnSpc>
                          <a:spcPct val="100000"/>
                        </a:lnSpc>
                        <a:spcBef>
                          <a:spcPts val="0"/>
                        </a:spcBef>
                        <a:spcAft>
                          <a:spcPts val="0"/>
                        </a:spcAft>
                        <a:buClrTx/>
                        <a:buSzTx/>
                        <a:buFontTx/>
                        <a:buNone/>
                        <a:tabLst/>
                        <a:defRPr/>
                      </a:pPr>
                      <a:r>
                        <a:rPr lang="de-DE" sz="2400" b="0" i="0" kern="1200" dirty="0">
                          <a:solidFill>
                            <a:schemeClr val="dk1"/>
                          </a:solidFill>
                          <a:effectLst/>
                          <a:latin typeface="+mn-lt"/>
                          <a:ea typeface="+mn-ea"/>
                          <a:cs typeface="+mn-cs"/>
                        </a:rPr>
                        <a:t>✔</a:t>
                      </a:r>
                      <a:endParaRPr lang="de-DE" sz="1100" dirty="0"/>
                    </a:p>
                  </a:txBody>
                  <a:tcPr marL="122685" marR="122685" marT="61343" marB="61343" anchor="ctr">
                    <a:solidFill>
                      <a:srgbClr val="EAF2F9"/>
                    </a:solidFill>
                  </a:tcPr>
                </a:tc>
                <a:tc>
                  <a:txBody>
                    <a:bodyPr/>
                    <a:lstStyle/>
                    <a:p>
                      <a:pPr algn="ctr"/>
                      <a:r>
                        <a:rPr lang="de-DE" sz="2400" b="0" i="0" kern="1200" dirty="0">
                          <a:solidFill>
                            <a:schemeClr val="dk1"/>
                          </a:solidFill>
                          <a:effectLst/>
                          <a:latin typeface="+mn-lt"/>
                          <a:ea typeface="+mn-ea"/>
                          <a:cs typeface="+mn-cs"/>
                        </a:rPr>
                        <a:t>✔</a:t>
                      </a:r>
                      <a:endParaRPr lang="de-DE" sz="1100" dirty="0"/>
                    </a:p>
                  </a:txBody>
                  <a:tcPr marL="122685" marR="122685" marT="61343" marB="61343" anchor="ctr">
                    <a:solidFill>
                      <a:srgbClr val="EAF2F9"/>
                    </a:solidFill>
                  </a:tcPr>
                </a:tc>
                <a:tc>
                  <a:txBody>
                    <a:bodyPr/>
                    <a:lstStyle/>
                    <a:p>
                      <a:pPr algn="ctr"/>
                      <a:r>
                        <a:rPr lang="de-DE" sz="2400" b="0" i="0" kern="1200" dirty="0">
                          <a:solidFill>
                            <a:schemeClr val="dk1"/>
                          </a:solidFill>
                          <a:effectLst/>
                          <a:latin typeface="+mn-lt"/>
                          <a:ea typeface="+mn-ea"/>
                          <a:cs typeface="+mn-cs"/>
                        </a:rPr>
                        <a:t>✔</a:t>
                      </a:r>
                      <a:endParaRPr lang="de-DE" sz="1100" dirty="0"/>
                    </a:p>
                  </a:txBody>
                  <a:tcPr marL="122685" marR="122685" marT="61343" marB="61343" anchor="ctr">
                    <a:solidFill>
                      <a:srgbClr val="EAF2F9"/>
                    </a:solidFill>
                  </a:tcPr>
                </a:tc>
                <a:tc>
                  <a:txBody>
                    <a:bodyPr/>
                    <a:lstStyle/>
                    <a:p>
                      <a:pPr algn="ctr"/>
                      <a:r>
                        <a:rPr lang="de-DE" sz="2400" b="0" i="0" kern="1200" dirty="0">
                          <a:solidFill>
                            <a:schemeClr val="dk1"/>
                          </a:solidFill>
                          <a:effectLst/>
                          <a:latin typeface="+mn-lt"/>
                          <a:ea typeface="+mn-ea"/>
                          <a:cs typeface="+mn-cs"/>
                        </a:rPr>
                        <a:t>✔</a:t>
                      </a:r>
                      <a:endParaRPr lang="de-DE" sz="1100" dirty="0"/>
                    </a:p>
                  </a:txBody>
                  <a:tcPr marL="122685" marR="122685" marT="61343" marB="61343" anchor="ctr">
                    <a:solidFill>
                      <a:srgbClr val="EAF2F9"/>
                    </a:solidFill>
                  </a:tcPr>
                </a:tc>
                <a:extLst>
                  <a:ext uri="{0D108BD9-81ED-4DB2-BD59-A6C34878D82A}">
                    <a16:rowId xmlns:a16="http://schemas.microsoft.com/office/drawing/2014/main" val="3786807332"/>
                  </a:ext>
                </a:extLst>
              </a:tr>
              <a:tr h="691645">
                <a:tc>
                  <a:txBody>
                    <a:bodyPr/>
                    <a:lstStyle/>
                    <a:p>
                      <a:r>
                        <a:rPr lang="de-DE" sz="1300" b="1" dirty="0"/>
                        <a:t>Feinanpassung der Bewegungsabläufe</a:t>
                      </a:r>
                    </a:p>
                    <a:p>
                      <a:r>
                        <a:rPr lang="de-DE" sz="1100" dirty="0"/>
                        <a:t>z.B. Geschwindigkeit, Motorstrom usw.</a:t>
                      </a:r>
                    </a:p>
                  </a:txBody>
                  <a:tcPr marL="122685" marR="122685" marT="61343" marB="61343" anchor="ctr">
                    <a:solidFill>
                      <a:srgbClr val="D7E2ED"/>
                    </a:solidFill>
                  </a:tcPr>
                </a:tc>
                <a:tc>
                  <a:txBody>
                    <a:bodyPr/>
                    <a:lstStyle/>
                    <a:p>
                      <a:pPr marL="0" marR="0" lvl="0" indent="0" algn="ctr" defTabSz="457171" rtl="0" eaLnBrk="1" fontAlgn="auto" latinLnBrk="0" hangingPunct="1">
                        <a:lnSpc>
                          <a:spcPct val="100000"/>
                        </a:lnSpc>
                        <a:spcBef>
                          <a:spcPts val="0"/>
                        </a:spcBef>
                        <a:spcAft>
                          <a:spcPts val="0"/>
                        </a:spcAft>
                        <a:buClrTx/>
                        <a:buSzTx/>
                        <a:buFontTx/>
                        <a:buNone/>
                        <a:tabLst/>
                        <a:defRPr/>
                      </a:pPr>
                      <a:r>
                        <a:rPr lang="de-DE" sz="2400" dirty="0"/>
                        <a:t>-</a:t>
                      </a:r>
                    </a:p>
                  </a:txBody>
                  <a:tcPr marL="122685" marR="122685" marT="61343" marB="61343" anchor="ctr">
                    <a:solidFill>
                      <a:srgbClr val="D7E2ED"/>
                    </a:solidFill>
                  </a:tcPr>
                </a:tc>
                <a:tc>
                  <a:txBody>
                    <a:bodyPr/>
                    <a:lstStyle/>
                    <a:p>
                      <a:pPr algn="ctr"/>
                      <a:r>
                        <a:rPr lang="de-DE" sz="2400" dirty="0"/>
                        <a:t>-</a:t>
                      </a:r>
                    </a:p>
                  </a:txBody>
                  <a:tcPr marL="122685" marR="122685" marT="61343" marB="61343" anchor="ctr">
                    <a:solidFill>
                      <a:srgbClr val="D7E2ED"/>
                    </a:solidFill>
                  </a:tcPr>
                </a:tc>
                <a:tc>
                  <a:txBody>
                    <a:bodyPr/>
                    <a:lstStyle/>
                    <a:p>
                      <a:pPr algn="ctr"/>
                      <a:r>
                        <a:rPr lang="de-DE" sz="2400" b="0" i="0" kern="1200" dirty="0">
                          <a:solidFill>
                            <a:schemeClr val="dk1"/>
                          </a:solidFill>
                          <a:effectLst/>
                          <a:latin typeface="+mn-lt"/>
                          <a:ea typeface="+mn-ea"/>
                          <a:cs typeface="+mn-cs"/>
                        </a:rPr>
                        <a:t>✔</a:t>
                      </a:r>
                      <a:endParaRPr lang="de-DE" sz="1100" dirty="0"/>
                    </a:p>
                  </a:txBody>
                  <a:tcPr marL="122685" marR="122685" marT="61343" marB="61343" anchor="ctr">
                    <a:solidFill>
                      <a:srgbClr val="D7E2ED"/>
                    </a:solidFill>
                  </a:tcPr>
                </a:tc>
                <a:tc>
                  <a:txBody>
                    <a:bodyPr/>
                    <a:lstStyle/>
                    <a:p>
                      <a:pPr algn="ctr"/>
                      <a:r>
                        <a:rPr lang="de-DE" sz="2400" b="0" i="0" kern="1200" dirty="0">
                          <a:solidFill>
                            <a:schemeClr val="dk1"/>
                          </a:solidFill>
                          <a:effectLst/>
                          <a:latin typeface="+mn-lt"/>
                          <a:ea typeface="+mn-ea"/>
                          <a:cs typeface="+mn-cs"/>
                        </a:rPr>
                        <a:t>✔</a:t>
                      </a:r>
                      <a:endParaRPr lang="de-DE" sz="1100" dirty="0"/>
                    </a:p>
                  </a:txBody>
                  <a:tcPr marL="122685" marR="122685" marT="61343" marB="61343" anchor="ctr">
                    <a:solidFill>
                      <a:srgbClr val="D7E2ED"/>
                    </a:solidFill>
                  </a:tcPr>
                </a:tc>
                <a:extLst>
                  <a:ext uri="{0D108BD9-81ED-4DB2-BD59-A6C34878D82A}">
                    <a16:rowId xmlns:a16="http://schemas.microsoft.com/office/drawing/2014/main" val="1579973423"/>
                  </a:ext>
                </a:extLst>
              </a:tr>
            </a:tbl>
          </a:graphicData>
        </a:graphic>
      </p:graphicFrame>
      <p:sp>
        <p:nvSpPr>
          <p:cNvPr id="9" name="Rechteck 8">
            <a:extLst>
              <a:ext uri="{FF2B5EF4-FFF2-40B4-BE49-F238E27FC236}">
                <a16:creationId xmlns:a16="http://schemas.microsoft.com/office/drawing/2014/main" id="{C91721FB-67CA-45A5-A7CF-221F7C7B5087}"/>
              </a:ext>
            </a:extLst>
          </p:cNvPr>
          <p:cNvSpPr/>
          <p:nvPr/>
        </p:nvSpPr>
        <p:spPr>
          <a:xfrm>
            <a:off x="10422784" y="1"/>
            <a:ext cx="1769217" cy="394407"/>
          </a:xfrm>
          <a:prstGeom prst="rect">
            <a:avLst/>
          </a:prstGeom>
          <a:solidFill>
            <a:srgbClr val="92D05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2400" dirty="0"/>
              <a:t>Confidential</a:t>
            </a:r>
          </a:p>
        </p:txBody>
      </p:sp>
    </p:spTree>
    <p:custDataLst>
      <p:tags r:id="rId1"/>
    </p:custDataLst>
    <p:extLst>
      <p:ext uri="{BB962C8B-B14F-4D97-AF65-F5344CB8AC3E}">
        <p14:creationId xmlns:p14="http://schemas.microsoft.com/office/powerpoint/2010/main" val="3770280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Titel 2">
            <a:extLst>
              <a:ext uri="{FF2B5EF4-FFF2-40B4-BE49-F238E27FC236}">
                <a16:creationId xmlns:a16="http://schemas.microsoft.com/office/drawing/2014/main" id="{D6DBC654-F0AF-42AF-BC93-77A9F9267BCE}"/>
              </a:ext>
            </a:extLst>
          </p:cNvPr>
          <p:cNvSpPr>
            <a:spLocks noGrp="1"/>
          </p:cNvSpPr>
          <p:nvPr>
            <p:ph type="title"/>
          </p:nvPr>
        </p:nvSpPr>
        <p:spPr>
          <a:xfrm>
            <a:off x="279400" y="213785"/>
            <a:ext cx="10515600" cy="1152000"/>
          </a:xfrm>
        </p:spPr>
        <p:txBody>
          <a:bodyPr>
            <a:normAutofit/>
          </a:bodyPr>
          <a:lstStyle/>
          <a:p>
            <a:r>
              <a:rPr lang="de-DE" dirty="0"/>
              <a:t>Integrierte Sensoren und Diagnosefunktionen</a:t>
            </a:r>
          </a:p>
        </p:txBody>
      </p:sp>
      <p:sp>
        <p:nvSpPr>
          <p:cNvPr id="5" name="Fußzeilenplatzhalter 1">
            <a:extLst>
              <a:ext uri="{FF2B5EF4-FFF2-40B4-BE49-F238E27FC236}">
                <a16:creationId xmlns:a16="http://schemas.microsoft.com/office/drawing/2014/main" id="{9E567F49-C06A-41DB-93EE-7E04F601031B}"/>
              </a:ext>
            </a:extLst>
          </p:cNvPr>
          <p:cNvSpPr>
            <a:spLocks noGrp="1"/>
          </p:cNvSpPr>
          <p:nvPr>
            <p:ph type="ftr" sz="quarter" idx="10"/>
          </p:nvPr>
        </p:nvSpPr>
        <p:spPr>
          <a:xfrm>
            <a:off x="1092200" y="6318253"/>
            <a:ext cx="6975475" cy="366183"/>
          </a:xfrm>
        </p:spPr>
        <p:txBody>
          <a:bodyPr/>
          <a:lstStyle/>
          <a:p>
            <a:r>
              <a:rPr lang="de-DE" dirty="0"/>
              <a:t>Titel, Verfasser, Datum</a:t>
            </a:r>
          </a:p>
        </p:txBody>
      </p:sp>
      <p:graphicFrame>
        <p:nvGraphicFramePr>
          <p:cNvPr id="9" name="Inhaltsplatzhalter 3">
            <a:extLst>
              <a:ext uri="{FF2B5EF4-FFF2-40B4-BE49-F238E27FC236}">
                <a16:creationId xmlns:a16="http://schemas.microsoft.com/office/drawing/2014/main" id="{3B6269E8-72A7-4B8A-988A-9AE2F43CD491}"/>
              </a:ext>
            </a:extLst>
          </p:cNvPr>
          <p:cNvGraphicFramePr>
            <a:graphicFrameLocks/>
          </p:cNvGraphicFramePr>
          <p:nvPr/>
        </p:nvGraphicFramePr>
        <p:xfrm>
          <a:off x="365849" y="1313707"/>
          <a:ext cx="11546751" cy="3213311"/>
        </p:xfrm>
        <a:graphic>
          <a:graphicData uri="http://schemas.openxmlformats.org/drawingml/2006/table">
            <a:tbl>
              <a:tblPr firstRow="1" bandRow="1">
                <a:tableStyleId>{5C22544A-7EE6-4342-B048-85BDC9FD1C3A}</a:tableStyleId>
              </a:tblPr>
              <a:tblGrid>
                <a:gridCol w="3211069">
                  <a:extLst>
                    <a:ext uri="{9D8B030D-6E8A-4147-A177-3AD203B41FA5}">
                      <a16:colId xmlns:a16="http://schemas.microsoft.com/office/drawing/2014/main" val="2813968014"/>
                    </a:ext>
                  </a:extLst>
                </a:gridCol>
                <a:gridCol w="1658471">
                  <a:extLst>
                    <a:ext uri="{9D8B030D-6E8A-4147-A177-3AD203B41FA5}">
                      <a16:colId xmlns:a16="http://schemas.microsoft.com/office/drawing/2014/main" val="2019016726"/>
                    </a:ext>
                  </a:extLst>
                </a:gridCol>
                <a:gridCol w="2187388">
                  <a:extLst>
                    <a:ext uri="{9D8B030D-6E8A-4147-A177-3AD203B41FA5}">
                      <a16:colId xmlns:a16="http://schemas.microsoft.com/office/drawing/2014/main" val="698185804"/>
                    </a:ext>
                  </a:extLst>
                </a:gridCol>
                <a:gridCol w="2286000">
                  <a:extLst>
                    <a:ext uri="{9D8B030D-6E8A-4147-A177-3AD203B41FA5}">
                      <a16:colId xmlns:a16="http://schemas.microsoft.com/office/drawing/2014/main" val="3642548204"/>
                    </a:ext>
                  </a:extLst>
                </a:gridCol>
                <a:gridCol w="2203823">
                  <a:extLst>
                    <a:ext uri="{9D8B030D-6E8A-4147-A177-3AD203B41FA5}">
                      <a16:colId xmlns:a16="http://schemas.microsoft.com/office/drawing/2014/main" val="1325218244"/>
                    </a:ext>
                  </a:extLst>
                </a:gridCol>
              </a:tblGrid>
              <a:tr h="603441">
                <a:tc>
                  <a:txBody>
                    <a:bodyPr/>
                    <a:lstStyle/>
                    <a:p>
                      <a:endParaRPr lang="de-DE" sz="1100" b="1" dirty="0">
                        <a:solidFill>
                          <a:schemeClr val="tx1"/>
                        </a:solidFill>
                      </a:endParaRPr>
                    </a:p>
                  </a:txBody>
                  <a:tcPr marL="122685" marR="122685" marT="61343" marB="61343">
                    <a:solidFill>
                      <a:srgbClr val="84D0F0"/>
                    </a:solidFill>
                  </a:tcPr>
                </a:tc>
                <a:tc>
                  <a:txBody>
                    <a:bodyPr/>
                    <a:lstStyle/>
                    <a:p>
                      <a:pPr algn="ctr"/>
                      <a:r>
                        <a:rPr lang="de-DE" sz="1200" b="0" dirty="0">
                          <a:solidFill>
                            <a:schemeClr val="tx1"/>
                          </a:solidFill>
                        </a:rPr>
                        <a:t>IO-Link EGU</a:t>
                      </a:r>
                    </a:p>
                  </a:txBody>
                  <a:tcPr marL="122685" marR="122685" marT="61343" marB="61343">
                    <a:solidFill>
                      <a:srgbClr val="84D0F0"/>
                    </a:solidFill>
                  </a:tcPr>
                </a:tc>
                <a:tc>
                  <a:txBody>
                    <a:bodyPr/>
                    <a:lstStyle/>
                    <a:p>
                      <a:pPr algn="ctr"/>
                      <a:r>
                        <a:rPr lang="de-DE" sz="1200" b="0" dirty="0">
                          <a:solidFill>
                            <a:schemeClr val="tx1"/>
                          </a:solidFill>
                        </a:rPr>
                        <a:t>IO-Link EGK</a:t>
                      </a:r>
                    </a:p>
                  </a:txBody>
                  <a:tcPr marL="122685" marR="122685" marT="61343" marB="61343">
                    <a:solidFill>
                      <a:srgbClr val="84D0F0"/>
                    </a:solidFill>
                  </a:tcPr>
                </a:tc>
                <a:tc>
                  <a:txBody>
                    <a:bodyPr/>
                    <a:lstStyle/>
                    <a:p>
                      <a:pPr algn="ctr"/>
                      <a:r>
                        <a:rPr lang="de-DE" sz="1200" b="0" dirty="0">
                          <a:solidFill>
                            <a:schemeClr val="tx1"/>
                          </a:solidFill>
                        </a:rPr>
                        <a:t>Industrielles Ethernet</a:t>
                      </a:r>
                    </a:p>
                    <a:p>
                      <a:pPr algn="ctr"/>
                      <a:r>
                        <a:rPr lang="de-DE" sz="1200" b="0" dirty="0">
                          <a:solidFill>
                            <a:schemeClr val="tx1"/>
                          </a:solidFill>
                        </a:rPr>
                        <a:t>EGU</a:t>
                      </a:r>
                    </a:p>
                  </a:txBody>
                  <a:tcPr marL="122685" marR="122685" marT="61343" marB="61343">
                    <a:solidFill>
                      <a:srgbClr val="84D0F0"/>
                    </a:solidFill>
                  </a:tcPr>
                </a:tc>
                <a:tc>
                  <a:txBody>
                    <a:bodyPr/>
                    <a:lstStyle/>
                    <a:p>
                      <a:pPr algn="ctr"/>
                      <a:r>
                        <a:rPr lang="de-DE" sz="1200" b="0" dirty="0">
                          <a:solidFill>
                            <a:schemeClr val="tx1"/>
                          </a:solidFill>
                        </a:rPr>
                        <a:t>Industrielles Ethernet EGK</a:t>
                      </a:r>
                    </a:p>
                  </a:txBody>
                  <a:tcPr marL="122685" marR="122685" marT="61343" marB="61343">
                    <a:solidFill>
                      <a:srgbClr val="84D0F0"/>
                    </a:solidFill>
                  </a:tcPr>
                </a:tc>
                <a:extLst>
                  <a:ext uri="{0D108BD9-81ED-4DB2-BD59-A6C34878D82A}">
                    <a16:rowId xmlns:a16="http://schemas.microsoft.com/office/drawing/2014/main" val="3454091461"/>
                  </a:ext>
                </a:extLst>
              </a:tr>
              <a:tr h="488445">
                <a:tc>
                  <a:txBody>
                    <a:bodyPr/>
                    <a:lstStyle/>
                    <a:p>
                      <a:r>
                        <a:rPr lang="de-DE" sz="1300" b="1" dirty="0"/>
                        <a:t>Individuelle Positionen</a:t>
                      </a:r>
                    </a:p>
                    <a:p>
                      <a:r>
                        <a:rPr lang="de-DE" sz="1100" dirty="0"/>
                        <a:t>z.B. geöffnet, geschlossen, Werkstück gegriffen</a:t>
                      </a:r>
                    </a:p>
                  </a:txBody>
                  <a:tcPr marL="122685" marR="122685" marT="61343" marB="61343" anchor="ctr">
                    <a:solidFill>
                      <a:srgbClr val="EAF2F9"/>
                    </a:solidFill>
                  </a:tcPr>
                </a:tc>
                <a:tc>
                  <a:txBody>
                    <a:bodyPr/>
                    <a:lstStyle/>
                    <a:p>
                      <a:pPr marL="0" marR="0" lvl="0" indent="0" algn="ctr" defTabSz="457171" rtl="0" eaLnBrk="1" fontAlgn="auto" latinLnBrk="0" hangingPunct="1">
                        <a:lnSpc>
                          <a:spcPct val="100000"/>
                        </a:lnSpc>
                        <a:spcBef>
                          <a:spcPts val="0"/>
                        </a:spcBef>
                        <a:spcAft>
                          <a:spcPts val="0"/>
                        </a:spcAft>
                        <a:buClrTx/>
                        <a:buSzTx/>
                        <a:buFontTx/>
                        <a:buNone/>
                        <a:tabLst/>
                        <a:defRPr/>
                      </a:pPr>
                      <a:r>
                        <a:rPr lang="de-DE" sz="2400" b="0" i="0" kern="1200" dirty="0">
                          <a:solidFill>
                            <a:schemeClr val="dk1"/>
                          </a:solidFill>
                          <a:effectLst/>
                          <a:latin typeface="+mn-lt"/>
                          <a:ea typeface="+mn-ea"/>
                          <a:cs typeface="+mn-cs"/>
                        </a:rPr>
                        <a:t>✔</a:t>
                      </a:r>
                      <a:endParaRPr lang="de-DE" sz="1100" dirty="0"/>
                    </a:p>
                  </a:txBody>
                  <a:tcPr marL="122685" marR="122685" marT="61343" marB="61343" anchor="ctr">
                    <a:solidFill>
                      <a:srgbClr val="EAF2F9"/>
                    </a:solidFill>
                  </a:tcPr>
                </a:tc>
                <a:tc>
                  <a:txBody>
                    <a:bodyPr/>
                    <a:lstStyle/>
                    <a:p>
                      <a:pPr algn="ctr"/>
                      <a:r>
                        <a:rPr lang="de-DE" sz="2400" b="0" i="0" kern="1200" dirty="0">
                          <a:solidFill>
                            <a:schemeClr val="dk1"/>
                          </a:solidFill>
                          <a:effectLst/>
                          <a:latin typeface="+mn-lt"/>
                          <a:ea typeface="+mn-ea"/>
                          <a:cs typeface="+mn-cs"/>
                        </a:rPr>
                        <a:t>✔</a:t>
                      </a:r>
                      <a:endParaRPr lang="de-DE" sz="1100" dirty="0"/>
                    </a:p>
                  </a:txBody>
                  <a:tcPr marL="122685" marR="122685" marT="61343" marB="61343" anchor="ctr">
                    <a:solidFill>
                      <a:srgbClr val="EAF2F9"/>
                    </a:solidFill>
                  </a:tcPr>
                </a:tc>
                <a:tc>
                  <a:txBody>
                    <a:bodyPr/>
                    <a:lstStyle/>
                    <a:p>
                      <a:pPr algn="ctr"/>
                      <a:r>
                        <a:rPr lang="de-DE" sz="2400" b="0" i="0" kern="1200" dirty="0">
                          <a:solidFill>
                            <a:schemeClr val="dk1"/>
                          </a:solidFill>
                          <a:effectLst/>
                          <a:latin typeface="+mn-lt"/>
                          <a:ea typeface="+mn-ea"/>
                          <a:cs typeface="+mn-cs"/>
                        </a:rPr>
                        <a:t>✔</a:t>
                      </a:r>
                      <a:endParaRPr lang="de-DE" sz="1100" dirty="0"/>
                    </a:p>
                  </a:txBody>
                  <a:tcPr marL="122685" marR="122685" marT="61343" marB="61343" anchor="ctr">
                    <a:solidFill>
                      <a:srgbClr val="EAF2F9"/>
                    </a:solidFill>
                  </a:tcPr>
                </a:tc>
                <a:tc>
                  <a:txBody>
                    <a:bodyPr/>
                    <a:lstStyle/>
                    <a:p>
                      <a:pPr algn="ctr"/>
                      <a:r>
                        <a:rPr lang="de-DE" sz="2400" b="0" i="0" kern="1200" dirty="0">
                          <a:solidFill>
                            <a:schemeClr val="dk1"/>
                          </a:solidFill>
                          <a:effectLst/>
                          <a:latin typeface="+mn-lt"/>
                          <a:ea typeface="+mn-ea"/>
                          <a:cs typeface="+mn-cs"/>
                        </a:rPr>
                        <a:t>✔</a:t>
                      </a:r>
                      <a:endParaRPr lang="de-DE" sz="1100" dirty="0"/>
                    </a:p>
                  </a:txBody>
                  <a:tcPr marL="122685" marR="122685" marT="61343" marB="61343" anchor="ctr">
                    <a:solidFill>
                      <a:srgbClr val="EAF2F9"/>
                    </a:solidFill>
                  </a:tcPr>
                </a:tc>
                <a:extLst>
                  <a:ext uri="{0D108BD9-81ED-4DB2-BD59-A6C34878D82A}">
                    <a16:rowId xmlns:a16="http://schemas.microsoft.com/office/drawing/2014/main" val="1497056088"/>
                  </a:ext>
                </a:extLst>
              </a:tr>
              <a:tr h="488445">
                <a:tc>
                  <a:txBody>
                    <a:bodyPr/>
                    <a:lstStyle/>
                    <a:p>
                      <a:r>
                        <a:rPr lang="de-DE" sz="1300" b="1" dirty="0"/>
                        <a:t>Positionen über den kompletten Hub</a:t>
                      </a:r>
                    </a:p>
                    <a:p>
                      <a:r>
                        <a:rPr lang="de-DE" sz="1100" dirty="0"/>
                        <a:t>zur Werkstückerkennung und Inspektion</a:t>
                      </a:r>
                    </a:p>
                  </a:txBody>
                  <a:tcPr marL="122685" marR="122685" marT="61343" marB="61343" anchor="ctr">
                    <a:solidFill>
                      <a:srgbClr val="D7E2ED"/>
                    </a:solidFill>
                  </a:tcPr>
                </a:tc>
                <a:tc>
                  <a:txBody>
                    <a:bodyPr/>
                    <a:lstStyle/>
                    <a:p>
                      <a:pPr marL="0" marR="0" lvl="0" indent="0" algn="ctr" defTabSz="457171" rtl="0" eaLnBrk="1" fontAlgn="auto" latinLnBrk="0" hangingPunct="1">
                        <a:lnSpc>
                          <a:spcPct val="100000"/>
                        </a:lnSpc>
                        <a:spcBef>
                          <a:spcPts val="0"/>
                        </a:spcBef>
                        <a:spcAft>
                          <a:spcPts val="0"/>
                        </a:spcAft>
                        <a:buClrTx/>
                        <a:buSzTx/>
                        <a:buFontTx/>
                        <a:buNone/>
                        <a:tabLst/>
                        <a:defRPr/>
                      </a:pPr>
                      <a:r>
                        <a:rPr lang="de-DE" sz="2400" b="0" i="0" kern="1200" dirty="0">
                          <a:solidFill>
                            <a:schemeClr val="dk1"/>
                          </a:solidFill>
                          <a:effectLst/>
                          <a:latin typeface="+mn-lt"/>
                          <a:ea typeface="+mn-ea"/>
                          <a:cs typeface="+mn-cs"/>
                        </a:rPr>
                        <a:t>✔</a:t>
                      </a:r>
                      <a:endParaRPr lang="de-DE" sz="1100" dirty="0"/>
                    </a:p>
                  </a:txBody>
                  <a:tcPr marL="122685" marR="122685" marT="61343" marB="61343" anchor="ctr">
                    <a:solidFill>
                      <a:srgbClr val="D7E2ED"/>
                    </a:solidFill>
                  </a:tcPr>
                </a:tc>
                <a:tc>
                  <a:txBody>
                    <a:bodyPr/>
                    <a:lstStyle/>
                    <a:p>
                      <a:pPr algn="ctr"/>
                      <a:r>
                        <a:rPr lang="de-DE" sz="2400" b="0" i="0" kern="1200" dirty="0">
                          <a:solidFill>
                            <a:schemeClr val="dk1"/>
                          </a:solidFill>
                          <a:effectLst/>
                          <a:latin typeface="+mn-lt"/>
                          <a:ea typeface="+mn-ea"/>
                          <a:cs typeface="+mn-cs"/>
                        </a:rPr>
                        <a:t>✔</a:t>
                      </a:r>
                      <a:endParaRPr lang="de-DE" sz="1100" dirty="0"/>
                    </a:p>
                  </a:txBody>
                  <a:tcPr marL="122685" marR="122685" marT="61343" marB="61343" anchor="ctr">
                    <a:solidFill>
                      <a:srgbClr val="D7E2ED"/>
                    </a:solidFill>
                  </a:tcPr>
                </a:tc>
                <a:tc>
                  <a:txBody>
                    <a:bodyPr/>
                    <a:lstStyle/>
                    <a:p>
                      <a:pPr algn="ctr"/>
                      <a:r>
                        <a:rPr lang="de-DE" sz="2400" b="0" i="0" kern="1200" dirty="0">
                          <a:solidFill>
                            <a:schemeClr val="dk1"/>
                          </a:solidFill>
                          <a:effectLst/>
                          <a:latin typeface="+mn-lt"/>
                          <a:ea typeface="+mn-ea"/>
                          <a:cs typeface="+mn-cs"/>
                        </a:rPr>
                        <a:t>✔</a:t>
                      </a:r>
                      <a:endParaRPr lang="de-DE" sz="1100" dirty="0"/>
                    </a:p>
                  </a:txBody>
                  <a:tcPr marL="122685" marR="122685" marT="61343" marB="61343" anchor="ctr">
                    <a:solidFill>
                      <a:srgbClr val="D7E2ED"/>
                    </a:solidFill>
                  </a:tcPr>
                </a:tc>
                <a:tc>
                  <a:txBody>
                    <a:bodyPr/>
                    <a:lstStyle/>
                    <a:p>
                      <a:pPr algn="ctr"/>
                      <a:r>
                        <a:rPr lang="de-DE" sz="2400" b="0" i="0" kern="1200" dirty="0">
                          <a:solidFill>
                            <a:schemeClr val="dk1"/>
                          </a:solidFill>
                          <a:effectLst/>
                          <a:latin typeface="+mn-lt"/>
                          <a:ea typeface="+mn-ea"/>
                          <a:cs typeface="+mn-cs"/>
                        </a:rPr>
                        <a:t>✔</a:t>
                      </a:r>
                      <a:endParaRPr lang="de-DE" sz="1100" dirty="0"/>
                    </a:p>
                  </a:txBody>
                  <a:tcPr marL="122685" marR="122685" marT="61343" marB="61343" anchor="ctr">
                    <a:solidFill>
                      <a:srgbClr val="D7E2ED"/>
                    </a:solidFill>
                  </a:tcPr>
                </a:tc>
                <a:extLst>
                  <a:ext uri="{0D108BD9-81ED-4DB2-BD59-A6C34878D82A}">
                    <a16:rowId xmlns:a16="http://schemas.microsoft.com/office/drawing/2014/main" val="1392039654"/>
                  </a:ext>
                </a:extLst>
              </a:tr>
              <a:tr h="488445">
                <a:tc>
                  <a:txBody>
                    <a:bodyPr/>
                    <a:lstStyle/>
                    <a:p>
                      <a:r>
                        <a:rPr lang="de-DE" sz="1300" b="1" dirty="0"/>
                        <a:t>Wartungs- und Diagnosesignal</a:t>
                      </a:r>
                    </a:p>
                    <a:p>
                      <a:r>
                        <a:rPr lang="de-DE" sz="1100" dirty="0"/>
                        <a:t>z.B. Spannung, Temperatur, Zyklenzahl usw.</a:t>
                      </a:r>
                    </a:p>
                  </a:txBody>
                  <a:tcPr marL="122685" marR="122685" marT="61343" marB="61343" anchor="ctr">
                    <a:solidFill>
                      <a:srgbClr val="EAF2F9"/>
                    </a:solidFill>
                  </a:tcPr>
                </a:tc>
                <a:tc>
                  <a:txBody>
                    <a:bodyPr/>
                    <a:lstStyle/>
                    <a:p>
                      <a:pPr marL="0" marR="0" lvl="0" indent="0" algn="ctr" defTabSz="457171" rtl="0" eaLnBrk="1" fontAlgn="auto" latinLnBrk="0" hangingPunct="1">
                        <a:lnSpc>
                          <a:spcPct val="100000"/>
                        </a:lnSpc>
                        <a:spcBef>
                          <a:spcPts val="0"/>
                        </a:spcBef>
                        <a:spcAft>
                          <a:spcPts val="0"/>
                        </a:spcAft>
                        <a:buClrTx/>
                        <a:buSzTx/>
                        <a:buFontTx/>
                        <a:buNone/>
                        <a:tabLst/>
                        <a:defRPr/>
                      </a:pPr>
                      <a:r>
                        <a:rPr lang="de-DE" sz="2400" b="0" i="0" kern="1200" dirty="0">
                          <a:solidFill>
                            <a:schemeClr val="dk1"/>
                          </a:solidFill>
                          <a:effectLst/>
                          <a:latin typeface="+mn-lt"/>
                          <a:ea typeface="+mn-ea"/>
                          <a:cs typeface="+mn-cs"/>
                        </a:rPr>
                        <a:t>✔</a:t>
                      </a:r>
                      <a:endParaRPr lang="de-DE" sz="1100" dirty="0"/>
                    </a:p>
                  </a:txBody>
                  <a:tcPr marL="122685" marR="122685" marT="61343" marB="61343" anchor="ctr">
                    <a:solidFill>
                      <a:srgbClr val="EAF2F9"/>
                    </a:solidFill>
                  </a:tcPr>
                </a:tc>
                <a:tc>
                  <a:txBody>
                    <a:bodyPr/>
                    <a:lstStyle/>
                    <a:p>
                      <a:pPr algn="ctr"/>
                      <a:r>
                        <a:rPr lang="de-DE" sz="2400" b="0" i="0" kern="1200" dirty="0">
                          <a:solidFill>
                            <a:schemeClr val="dk1"/>
                          </a:solidFill>
                          <a:effectLst/>
                          <a:latin typeface="+mn-lt"/>
                          <a:ea typeface="+mn-ea"/>
                          <a:cs typeface="+mn-cs"/>
                        </a:rPr>
                        <a:t>✔</a:t>
                      </a:r>
                      <a:endParaRPr lang="de-DE" sz="1100" dirty="0"/>
                    </a:p>
                  </a:txBody>
                  <a:tcPr marL="122685" marR="122685" marT="61343" marB="61343" anchor="ctr">
                    <a:solidFill>
                      <a:srgbClr val="EAF2F9"/>
                    </a:solidFill>
                  </a:tcPr>
                </a:tc>
                <a:tc>
                  <a:txBody>
                    <a:bodyPr/>
                    <a:lstStyle/>
                    <a:p>
                      <a:pPr algn="ctr"/>
                      <a:r>
                        <a:rPr lang="de-DE" sz="2400" b="0" i="0" kern="1200" dirty="0">
                          <a:solidFill>
                            <a:schemeClr val="dk1"/>
                          </a:solidFill>
                          <a:effectLst/>
                          <a:latin typeface="+mn-lt"/>
                          <a:ea typeface="+mn-ea"/>
                          <a:cs typeface="+mn-cs"/>
                        </a:rPr>
                        <a:t>✔</a:t>
                      </a:r>
                      <a:endParaRPr lang="de-DE" sz="1100" dirty="0"/>
                    </a:p>
                  </a:txBody>
                  <a:tcPr marL="122685" marR="122685" marT="61343" marB="61343" anchor="ctr">
                    <a:solidFill>
                      <a:srgbClr val="EAF2F9"/>
                    </a:solidFill>
                  </a:tcPr>
                </a:tc>
                <a:tc>
                  <a:txBody>
                    <a:bodyPr/>
                    <a:lstStyle/>
                    <a:p>
                      <a:pPr algn="ctr"/>
                      <a:r>
                        <a:rPr lang="de-DE" sz="2400" b="0" i="0" kern="1200" dirty="0">
                          <a:solidFill>
                            <a:schemeClr val="dk1"/>
                          </a:solidFill>
                          <a:effectLst/>
                          <a:latin typeface="+mn-lt"/>
                          <a:ea typeface="+mn-ea"/>
                          <a:cs typeface="+mn-cs"/>
                        </a:rPr>
                        <a:t>✔</a:t>
                      </a:r>
                      <a:endParaRPr lang="de-DE" sz="1100" dirty="0"/>
                    </a:p>
                  </a:txBody>
                  <a:tcPr marL="122685" marR="122685" marT="61343" marB="61343" anchor="ctr">
                    <a:solidFill>
                      <a:srgbClr val="EAF2F9"/>
                    </a:solidFill>
                  </a:tcPr>
                </a:tc>
                <a:extLst>
                  <a:ext uri="{0D108BD9-81ED-4DB2-BD59-A6C34878D82A}">
                    <a16:rowId xmlns:a16="http://schemas.microsoft.com/office/drawing/2014/main" val="3786807332"/>
                  </a:ext>
                </a:extLst>
              </a:tr>
              <a:tr h="651005">
                <a:tc>
                  <a:txBody>
                    <a:bodyPr/>
                    <a:lstStyle/>
                    <a:p>
                      <a:r>
                        <a:rPr lang="de-DE" sz="1300" b="1" dirty="0"/>
                        <a:t>Identifikationsdaten</a:t>
                      </a:r>
                    </a:p>
                    <a:p>
                      <a:r>
                        <a:rPr lang="de-DE" sz="1100" dirty="0"/>
                        <a:t>z.B. Materialnummer, Seriennummer, Softwareversion</a:t>
                      </a:r>
                    </a:p>
                  </a:txBody>
                  <a:tcPr marL="122685" marR="122685" marT="61343" marB="61343" anchor="ctr">
                    <a:solidFill>
                      <a:srgbClr val="D7E2ED"/>
                    </a:solidFill>
                  </a:tcPr>
                </a:tc>
                <a:tc>
                  <a:txBody>
                    <a:bodyPr/>
                    <a:lstStyle/>
                    <a:p>
                      <a:pPr marL="0" marR="0" lvl="0" indent="0" algn="ctr" defTabSz="457171" rtl="0" eaLnBrk="1" fontAlgn="auto" latinLnBrk="0" hangingPunct="1">
                        <a:lnSpc>
                          <a:spcPct val="100000"/>
                        </a:lnSpc>
                        <a:spcBef>
                          <a:spcPts val="0"/>
                        </a:spcBef>
                        <a:spcAft>
                          <a:spcPts val="0"/>
                        </a:spcAft>
                        <a:buClrTx/>
                        <a:buSzTx/>
                        <a:buFontTx/>
                        <a:buNone/>
                        <a:tabLst/>
                        <a:defRPr/>
                      </a:pPr>
                      <a:r>
                        <a:rPr lang="de-DE" sz="2400" b="0" i="0" kern="1200" dirty="0">
                          <a:solidFill>
                            <a:schemeClr val="dk1"/>
                          </a:solidFill>
                          <a:effectLst/>
                          <a:latin typeface="+mn-lt"/>
                          <a:ea typeface="+mn-ea"/>
                          <a:cs typeface="+mn-cs"/>
                        </a:rPr>
                        <a:t>✔</a:t>
                      </a:r>
                      <a:endParaRPr lang="de-DE" sz="1100" dirty="0"/>
                    </a:p>
                  </a:txBody>
                  <a:tcPr marL="122685" marR="122685" marT="61343" marB="61343" anchor="ctr">
                    <a:solidFill>
                      <a:srgbClr val="D7E2ED"/>
                    </a:solidFill>
                  </a:tcPr>
                </a:tc>
                <a:tc>
                  <a:txBody>
                    <a:bodyPr/>
                    <a:lstStyle/>
                    <a:p>
                      <a:pPr algn="ctr"/>
                      <a:r>
                        <a:rPr lang="de-DE" sz="2400" b="0" i="0" kern="1200" dirty="0">
                          <a:solidFill>
                            <a:schemeClr val="dk1"/>
                          </a:solidFill>
                          <a:effectLst/>
                          <a:latin typeface="+mn-lt"/>
                          <a:ea typeface="+mn-ea"/>
                          <a:cs typeface="+mn-cs"/>
                        </a:rPr>
                        <a:t>✔</a:t>
                      </a:r>
                      <a:endParaRPr lang="de-DE" sz="1100" dirty="0"/>
                    </a:p>
                  </a:txBody>
                  <a:tcPr marL="122685" marR="122685" marT="61343" marB="61343" anchor="ctr">
                    <a:solidFill>
                      <a:srgbClr val="D7E2ED"/>
                    </a:solidFill>
                  </a:tcPr>
                </a:tc>
                <a:tc>
                  <a:txBody>
                    <a:bodyPr/>
                    <a:lstStyle/>
                    <a:p>
                      <a:pPr algn="ctr"/>
                      <a:r>
                        <a:rPr lang="de-DE" sz="2400" b="0" i="0" kern="1200" dirty="0">
                          <a:solidFill>
                            <a:schemeClr val="dk1"/>
                          </a:solidFill>
                          <a:effectLst/>
                          <a:latin typeface="+mn-lt"/>
                          <a:ea typeface="+mn-ea"/>
                          <a:cs typeface="+mn-cs"/>
                        </a:rPr>
                        <a:t>✔</a:t>
                      </a:r>
                      <a:endParaRPr lang="de-DE" sz="1100" dirty="0"/>
                    </a:p>
                  </a:txBody>
                  <a:tcPr marL="122685" marR="122685" marT="61343" marB="61343" anchor="ctr">
                    <a:solidFill>
                      <a:srgbClr val="D7E2ED"/>
                    </a:solidFill>
                  </a:tcPr>
                </a:tc>
                <a:tc>
                  <a:txBody>
                    <a:bodyPr/>
                    <a:lstStyle/>
                    <a:p>
                      <a:pPr algn="ctr"/>
                      <a:r>
                        <a:rPr lang="de-DE" sz="2400" b="0" i="0" kern="1200" dirty="0">
                          <a:solidFill>
                            <a:schemeClr val="dk1"/>
                          </a:solidFill>
                          <a:effectLst/>
                          <a:latin typeface="+mn-lt"/>
                          <a:ea typeface="+mn-ea"/>
                          <a:cs typeface="+mn-cs"/>
                        </a:rPr>
                        <a:t>✔</a:t>
                      </a:r>
                      <a:endParaRPr lang="de-DE" sz="1100" dirty="0"/>
                    </a:p>
                  </a:txBody>
                  <a:tcPr marL="122685" marR="122685" marT="61343" marB="61343" anchor="ctr">
                    <a:solidFill>
                      <a:srgbClr val="D7E2ED"/>
                    </a:solidFill>
                  </a:tcPr>
                </a:tc>
                <a:extLst>
                  <a:ext uri="{0D108BD9-81ED-4DB2-BD59-A6C34878D82A}">
                    <a16:rowId xmlns:a16="http://schemas.microsoft.com/office/drawing/2014/main" val="1579973423"/>
                  </a:ext>
                </a:extLst>
              </a:tr>
              <a:tr h="488445">
                <a:tc>
                  <a:txBody>
                    <a:bodyPr/>
                    <a:lstStyle/>
                    <a:p>
                      <a:r>
                        <a:rPr lang="de-DE" sz="1300" b="1" dirty="0"/>
                        <a:t>Zusätzliche Sensordaten</a:t>
                      </a:r>
                    </a:p>
                    <a:p>
                      <a:r>
                        <a:rPr lang="de-DE" sz="1100" dirty="0"/>
                        <a:t>z.B. Geschwindigkeit, Motorstrom usw.</a:t>
                      </a:r>
                    </a:p>
                  </a:txBody>
                  <a:tcPr marL="122685" marR="122685" marT="61343" marB="61343" anchor="ctr">
                    <a:solidFill>
                      <a:srgbClr val="EAF2F9"/>
                    </a:solidFill>
                  </a:tcPr>
                </a:tc>
                <a:tc>
                  <a:txBody>
                    <a:bodyPr/>
                    <a:lstStyle/>
                    <a:p>
                      <a:pPr marL="0" marR="0" lvl="0" indent="0" algn="ctr" defTabSz="457171" rtl="0" eaLnBrk="1" fontAlgn="auto" latinLnBrk="0" hangingPunct="1">
                        <a:lnSpc>
                          <a:spcPct val="100000"/>
                        </a:lnSpc>
                        <a:spcBef>
                          <a:spcPts val="0"/>
                        </a:spcBef>
                        <a:spcAft>
                          <a:spcPts val="0"/>
                        </a:spcAft>
                        <a:buClrTx/>
                        <a:buSzTx/>
                        <a:buFontTx/>
                        <a:buNone/>
                        <a:tabLst/>
                        <a:defRPr/>
                      </a:pPr>
                      <a:r>
                        <a:rPr lang="de-DE" sz="2400" dirty="0"/>
                        <a:t>-</a:t>
                      </a:r>
                    </a:p>
                  </a:txBody>
                  <a:tcPr marL="122685" marR="122685" marT="61343" marB="61343" anchor="ctr">
                    <a:solidFill>
                      <a:srgbClr val="EAF2F9"/>
                    </a:solidFill>
                  </a:tcPr>
                </a:tc>
                <a:tc>
                  <a:txBody>
                    <a:bodyPr/>
                    <a:lstStyle/>
                    <a:p>
                      <a:pPr algn="ctr"/>
                      <a:r>
                        <a:rPr lang="de-DE" sz="2400" dirty="0"/>
                        <a:t>-</a:t>
                      </a:r>
                    </a:p>
                  </a:txBody>
                  <a:tcPr marL="122685" marR="122685" marT="61343" marB="61343" anchor="ctr">
                    <a:solidFill>
                      <a:srgbClr val="EAF2F9"/>
                    </a:solidFill>
                  </a:tcPr>
                </a:tc>
                <a:tc>
                  <a:txBody>
                    <a:bodyPr/>
                    <a:lstStyle/>
                    <a:p>
                      <a:pPr algn="ctr"/>
                      <a:r>
                        <a:rPr lang="de-DE" sz="2400" b="0" i="0" kern="1200" dirty="0">
                          <a:solidFill>
                            <a:schemeClr val="dk1"/>
                          </a:solidFill>
                          <a:effectLst/>
                          <a:latin typeface="+mn-lt"/>
                          <a:ea typeface="+mn-ea"/>
                          <a:cs typeface="+mn-cs"/>
                        </a:rPr>
                        <a:t>✔</a:t>
                      </a:r>
                      <a:endParaRPr lang="de-DE" sz="1100" dirty="0"/>
                    </a:p>
                  </a:txBody>
                  <a:tcPr marL="122685" marR="122685" marT="61343" marB="61343" anchor="ctr">
                    <a:solidFill>
                      <a:srgbClr val="EAF2F9"/>
                    </a:solidFill>
                  </a:tcPr>
                </a:tc>
                <a:tc>
                  <a:txBody>
                    <a:bodyPr/>
                    <a:lstStyle/>
                    <a:p>
                      <a:pPr algn="ctr"/>
                      <a:r>
                        <a:rPr lang="de-DE" sz="2400" b="0" i="0" kern="1200" dirty="0">
                          <a:solidFill>
                            <a:schemeClr val="dk1"/>
                          </a:solidFill>
                          <a:effectLst/>
                          <a:latin typeface="+mn-lt"/>
                          <a:ea typeface="+mn-ea"/>
                          <a:cs typeface="+mn-cs"/>
                        </a:rPr>
                        <a:t>✔</a:t>
                      </a:r>
                      <a:endParaRPr lang="de-DE" sz="1100" dirty="0"/>
                    </a:p>
                  </a:txBody>
                  <a:tcPr marL="122685" marR="122685" marT="61343" marB="61343" anchor="ctr">
                    <a:solidFill>
                      <a:srgbClr val="EAF2F9"/>
                    </a:solidFill>
                  </a:tcPr>
                </a:tc>
                <a:extLst>
                  <a:ext uri="{0D108BD9-81ED-4DB2-BD59-A6C34878D82A}">
                    <a16:rowId xmlns:a16="http://schemas.microsoft.com/office/drawing/2014/main" val="4151209820"/>
                  </a:ext>
                </a:extLst>
              </a:tr>
            </a:tbl>
          </a:graphicData>
        </a:graphic>
      </p:graphicFrame>
      <p:sp>
        <p:nvSpPr>
          <p:cNvPr id="7" name="Rechteck 6">
            <a:extLst>
              <a:ext uri="{FF2B5EF4-FFF2-40B4-BE49-F238E27FC236}">
                <a16:creationId xmlns:a16="http://schemas.microsoft.com/office/drawing/2014/main" id="{2D920DC2-E23A-4B2D-84B3-02206D4E8C56}"/>
              </a:ext>
            </a:extLst>
          </p:cNvPr>
          <p:cNvSpPr/>
          <p:nvPr/>
        </p:nvSpPr>
        <p:spPr>
          <a:xfrm>
            <a:off x="10422784" y="1"/>
            <a:ext cx="1769217" cy="394407"/>
          </a:xfrm>
          <a:prstGeom prst="rect">
            <a:avLst/>
          </a:prstGeom>
          <a:solidFill>
            <a:srgbClr val="92D05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2400" dirty="0"/>
              <a:t>Confidential</a:t>
            </a:r>
          </a:p>
        </p:txBody>
      </p:sp>
    </p:spTree>
    <p:custDataLst>
      <p:tags r:id="rId1"/>
    </p:custDataLst>
    <p:extLst>
      <p:ext uri="{BB962C8B-B14F-4D97-AF65-F5344CB8AC3E}">
        <p14:creationId xmlns:p14="http://schemas.microsoft.com/office/powerpoint/2010/main" val="114415355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Titel 2">
            <a:extLst>
              <a:ext uri="{FF2B5EF4-FFF2-40B4-BE49-F238E27FC236}">
                <a16:creationId xmlns:a16="http://schemas.microsoft.com/office/drawing/2014/main" id="{D6DBC654-F0AF-42AF-BC93-77A9F9267BCE}"/>
              </a:ext>
            </a:extLst>
          </p:cNvPr>
          <p:cNvSpPr>
            <a:spLocks noGrp="1"/>
          </p:cNvSpPr>
          <p:nvPr>
            <p:ph type="title"/>
          </p:nvPr>
        </p:nvSpPr>
        <p:spPr>
          <a:xfrm>
            <a:off x="279400" y="213785"/>
            <a:ext cx="10515600" cy="1152000"/>
          </a:xfrm>
        </p:spPr>
        <p:txBody>
          <a:bodyPr>
            <a:normAutofit/>
          </a:bodyPr>
          <a:lstStyle/>
          <a:p>
            <a:r>
              <a:rPr lang="de-DE" dirty="0"/>
              <a:t>Integration und Konnektivität</a:t>
            </a:r>
          </a:p>
        </p:txBody>
      </p:sp>
      <p:sp>
        <p:nvSpPr>
          <p:cNvPr id="5" name="Fußzeilenplatzhalter 1">
            <a:extLst>
              <a:ext uri="{FF2B5EF4-FFF2-40B4-BE49-F238E27FC236}">
                <a16:creationId xmlns:a16="http://schemas.microsoft.com/office/drawing/2014/main" id="{9E567F49-C06A-41DB-93EE-7E04F601031B}"/>
              </a:ext>
            </a:extLst>
          </p:cNvPr>
          <p:cNvSpPr>
            <a:spLocks noGrp="1"/>
          </p:cNvSpPr>
          <p:nvPr>
            <p:ph type="ftr" sz="quarter" idx="10"/>
          </p:nvPr>
        </p:nvSpPr>
        <p:spPr>
          <a:xfrm>
            <a:off x="1092200" y="6318253"/>
            <a:ext cx="6975475" cy="366183"/>
          </a:xfrm>
        </p:spPr>
        <p:txBody>
          <a:bodyPr/>
          <a:lstStyle/>
          <a:p>
            <a:r>
              <a:rPr lang="de-DE" dirty="0"/>
              <a:t>Titel, Verfasser, Datum</a:t>
            </a:r>
          </a:p>
        </p:txBody>
      </p:sp>
      <p:graphicFrame>
        <p:nvGraphicFramePr>
          <p:cNvPr id="7" name="Inhaltsplatzhalter 3">
            <a:extLst>
              <a:ext uri="{FF2B5EF4-FFF2-40B4-BE49-F238E27FC236}">
                <a16:creationId xmlns:a16="http://schemas.microsoft.com/office/drawing/2014/main" id="{EA024FAA-59C0-4FC9-B87C-4F3AE946BB36}"/>
              </a:ext>
            </a:extLst>
          </p:cNvPr>
          <p:cNvGraphicFramePr>
            <a:graphicFrameLocks/>
          </p:cNvGraphicFramePr>
          <p:nvPr/>
        </p:nvGraphicFramePr>
        <p:xfrm>
          <a:off x="365849" y="1313707"/>
          <a:ext cx="11546750" cy="2928064"/>
        </p:xfrm>
        <a:graphic>
          <a:graphicData uri="http://schemas.openxmlformats.org/drawingml/2006/table">
            <a:tbl>
              <a:tblPr firstRow="1" bandRow="1">
                <a:tableStyleId>{5C22544A-7EE6-4342-B048-85BDC9FD1C3A}</a:tableStyleId>
              </a:tblPr>
              <a:tblGrid>
                <a:gridCol w="3202105">
                  <a:extLst>
                    <a:ext uri="{9D8B030D-6E8A-4147-A177-3AD203B41FA5}">
                      <a16:colId xmlns:a16="http://schemas.microsoft.com/office/drawing/2014/main" val="2813968014"/>
                    </a:ext>
                  </a:extLst>
                </a:gridCol>
                <a:gridCol w="1855693">
                  <a:extLst>
                    <a:ext uri="{9D8B030D-6E8A-4147-A177-3AD203B41FA5}">
                      <a16:colId xmlns:a16="http://schemas.microsoft.com/office/drawing/2014/main" val="2019016726"/>
                    </a:ext>
                  </a:extLst>
                </a:gridCol>
                <a:gridCol w="1944141">
                  <a:extLst>
                    <a:ext uri="{9D8B030D-6E8A-4147-A177-3AD203B41FA5}">
                      <a16:colId xmlns:a16="http://schemas.microsoft.com/office/drawing/2014/main" val="698185804"/>
                    </a:ext>
                  </a:extLst>
                </a:gridCol>
                <a:gridCol w="2260307">
                  <a:extLst>
                    <a:ext uri="{9D8B030D-6E8A-4147-A177-3AD203B41FA5}">
                      <a16:colId xmlns:a16="http://schemas.microsoft.com/office/drawing/2014/main" val="3642548204"/>
                    </a:ext>
                  </a:extLst>
                </a:gridCol>
                <a:gridCol w="2284504">
                  <a:extLst>
                    <a:ext uri="{9D8B030D-6E8A-4147-A177-3AD203B41FA5}">
                      <a16:colId xmlns:a16="http://schemas.microsoft.com/office/drawing/2014/main" val="1325218244"/>
                    </a:ext>
                  </a:extLst>
                </a:gridCol>
              </a:tblGrid>
              <a:tr h="603441">
                <a:tc>
                  <a:txBody>
                    <a:bodyPr/>
                    <a:lstStyle/>
                    <a:p>
                      <a:endParaRPr lang="de-DE" sz="1100" b="1" dirty="0">
                        <a:solidFill>
                          <a:schemeClr val="tx1"/>
                        </a:solidFill>
                      </a:endParaRPr>
                    </a:p>
                  </a:txBody>
                  <a:tcPr marL="122685" marR="122685" marT="61343" marB="61343">
                    <a:solidFill>
                      <a:srgbClr val="84D0F0"/>
                    </a:solidFill>
                  </a:tcPr>
                </a:tc>
                <a:tc>
                  <a:txBody>
                    <a:bodyPr/>
                    <a:lstStyle/>
                    <a:p>
                      <a:pPr algn="ctr"/>
                      <a:r>
                        <a:rPr lang="de-DE" sz="1200" b="0" dirty="0">
                          <a:solidFill>
                            <a:schemeClr val="tx1"/>
                          </a:solidFill>
                        </a:rPr>
                        <a:t>IO-Link EGU</a:t>
                      </a:r>
                    </a:p>
                  </a:txBody>
                  <a:tcPr marL="122685" marR="122685" marT="61343" marB="61343">
                    <a:solidFill>
                      <a:srgbClr val="84D0F0"/>
                    </a:solidFill>
                  </a:tcPr>
                </a:tc>
                <a:tc>
                  <a:txBody>
                    <a:bodyPr/>
                    <a:lstStyle/>
                    <a:p>
                      <a:pPr algn="ctr"/>
                      <a:r>
                        <a:rPr lang="de-DE" sz="1200" b="0" dirty="0">
                          <a:solidFill>
                            <a:schemeClr val="tx1"/>
                          </a:solidFill>
                        </a:rPr>
                        <a:t>IO-Link EGK</a:t>
                      </a:r>
                    </a:p>
                  </a:txBody>
                  <a:tcPr marL="122685" marR="122685" marT="61343" marB="61343">
                    <a:solidFill>
                      <a:srgbClr val="84D0F0"/>
                    </a:solidFill>
                  </a:tcPr>
                </a:tc>
                <a:tc>
                  <a:txBody>
                    <a:bodyPr/>
                    <a:lstStyle/>
                    <a:p>
                      <a:pPr algn="ctr"/>
                      <a:r>
                        <a:rPr lang="de-DE" sz="1200" b="0" dirty="0">
                          <a:solidFill>
                            <a:schemeClr val="tx1"/>
                          </a:solidFill>
                        </a:rPr>
                        <a:t>Industrielles Ethernet</a:t>
                      </a:r>
                    </a:p>
                    <a:p>
                      <a:pPr algn="ctr"/>
                      <a:r>
                        <a:rPr lang="de-DE" sz="1200" b="0" dirty="0">
                          <a:solidFill>
                            <a:schemeClr val="tx1"/>
                          </a:solidFill>
                        </a:rPr>
                        <a:t>EGU</a:t>
                      </a:r>
                    </a:p>
                  </a:txBody>
                  <a:tcPr marL="122685" marR="122685" marT="61343" marB="61343">
                    <a:solidFill>
                      <a:srgbClr val="84D0F0"/>
                    </a:solidFill>
                  </a:tcPr>
                </a:tc>
                <a:tc>
                  <a:txBody>
                    <a:bodyPr/>
                    <a:lstStyle/>
                    <a:p>
                      <a:pPr algn="ctr"/>
                      <a:r>
                        <a:rPr lang="de-DE" sz="1200" b="0" dirty="0">
                          <a:solidFill>
                            <a:schemeClr val="tx1"/>
                          </a:solidFill>
                        </a:rPr>
                        <a:t>Industrielles Ethernet EGK</a:t>
                      </a:r>
                    </a:p>
                  </a:txBody>
                  <a:tcPr marL="122685" marR="122685" marT="61343" marB="61343">
                    <a:solidFill>
                      <a:srgbClr val="84D0F0"/>
                    </a:solidFill>
                  </a:tcPr>
                </a:tc>
                <a:extLst>
                  <a:ext uri="{0D108BD9-81ED-4DB2-BD59-A6C34878D82A}">
                    <a16:rowId xmlns:a16="http://schemas.microsoft.com/office/drawing/2014/main" val="3454091461"/>
                  </a:ext>
                </a:extLst>
              </a:tr>
              <a:tr h="691645">
                <a:tc>
                  <a:txBody>
                    <a:bodyPr/>
                    <a:lstStyle/>
                    <a:p>
                      <a:r>
                        <a:rPr lang="de-DE" sz="1300" b="1" dirty="0"/>
                        <a:t>SPS Verbindung ohne zusätzliche Module</a:t>
                      </a:r>
                    </a:p>
                    <a:p>
                      <a:r>
                        <a:rPr lang="de-DE" sz="1100" dirty="0"/>
                        <a:t>für leichte Integration in die Maschine</a:t>
                      </a:r>
                    </a:p>
                  </a:txBody>
                  <a:tcPr marL="122685" marR="122685" marT="61343" marB="61343" anchor="ctr">
                    <a:solidFill>
                      <a:srgbClr val="EAF2F9"/>
                    </a:solidFill>
                  </a:tcPr>
                </a:tc>
                <a:tc>
                  <a:txBody>
                    <a:bodyPr/>
                    <a:lstStyle/>
                    <a:p>
                      <a:pPr marL="0" marR="0" lvl="0" indent="0" algn="ctr" defTabSz="457171" rtl="0" eaLnBrk="1" fontAlgn="auto" latinLnBrk="0" hangingPunct="1">
                        <a:lnSpc>
                          <a:spcPct val="100000"/>
                        </a:lnSpc>
                        <a:spcBef>
                          <a:spcPts val="0"/>
                        </a:spcBef>
                        <a:spcAft>
                          <a:spcPts val="0"/>
                        </a:spcAft>
                        <a:buClrTx/>
                        <a:buSzTx/>
                        <a:buFontTx/>
                        <a:buNone/>
                        <a:tabLst/>
                        <a:defRPr/>
                      </a:pPr>
                      <a:r>
                        <a:rPr lang="de-DE" sz="2400" dirty="0"/>
                        <a:t>-</a:t>
                      </a:r>
                    </a:p>
                  </a:txBody>
                  <a:tcPr marL="122685" marR="122685" marT="61343" marB="61343" anchor="ctr">
                    <a:solidFill>
                      <a:srgbClr val="EAF2F9"/>
                    </a:solidFill>
                  </a:tcPr>
                </a:tc>
                <a:tc>
                  <a:txBody>
                    <a:bodyPr/>
                    <a:lstStyle/>
                    <a:p>
                      <a:pPr algn="ctr"/>
                      <a:r>
                        <a:rPr lang="de-DE" sz="2400" dirty="0"/>
                        <a:t>-</a:t>
                      </a:r>
                    </a:p>
                  </a:txBody>
                  <a:tcPr marL="122685" marR="122685" marT="61343" marB="61343" anchor="ctr">
                    <a:solidFill>
                      <a:srgbClr val="EAF2F9"/>
                    </a:solidFill>
                  </a:tcPr>
                </a:tc>
                <a:tc>
                  <a:txBody>
                    <a:bodyPr/>
                    <a:lstStyle/>
                    <a:p>
                      <a:pPr algn="ctr"/>
                      <a:r>
                        <a:rPr lang="de-DE" sz="2400" b="0" i="0" kern="1200" dirty="0">
                          <a:solidFill>
                            <a:schemeClr val="dk1"/>
                          </a:solidFill>
                          <a:effectLst/>
                          <a:latin typeface="+mn-lt"/>
                          <a:ea typeface="+mn-ea"/>
                          <a:cs typeface="+mn-cs"/>
                        </a:rPr>
                        <a:t>✔</a:t>
                      </a:r>
                      <a:endParaRPr lang="de-DE" sz="1100" dirty="0"/>
                    </a:p>
                  </a:txBody>
                  <a:tcPr marL="122685" marR="122685" marT="61343" marB="61343" anchor="ctr">
                    <a:solidFill>
                      <a:srgbClr val="EAF2F9"/>
                    </a:solidFill>
                  </a:tcPr>
                </a:tc>
                <a:tc>
                  <a:txBody>
                    <a:bodyPr/>
                    <a:lstStyle/>
                    <a:p>
                      <a:pPr algn="ctr"/>
                      <a:r>
                        <a:rPr lang="de-DE" sz="2400" b="0" i="0" kern="1200" dirty="0">
                          <a:solidFill>
                            <a:schemeClr val="dk1"/>
                          </a:solidFill>
                          <a:effectLst/>
                          <a:latin typeface="+mn-lt"/>
                          <a:ea typeface="+mn-ea"/>
                          <a:cs typeface="+mn-cs"/>
                        </a:rPr>
                        <a:t>✔</a:t>
                      </a:r>
                      <a:endParaRPr lang="de-DE" sz="1100" dirty="0"/>
                    </a:p>
                  </a:txBody>
                  <a:tcPr marL="122685" marR="122685" marT="61343" marB="61343" anchor="ctr">
                    <a:solidFill>
                      <a:srgbClr val="EAF2F9"/>
                    </a:solidFill>
                  </a:tcPr>
                </a:tc>
                <a:extLst>
                  <a:ext uri="{0D108BD9-81ED-4DB2-BD59-A6C34878D82A}">
                    <a16:rowId xmlns:a16="http://schemas.microsoft.com/office/drawing/2014/main" val="1497056088"/>
                  </a:ext>
                </a:extLst>
              </a:tr>
              <a:tr h="488445">
                <a:tc>
                  <a:txBody>
                    <a:bodyPr/>
                    <a:lstStyle/>
                    <a:p>
                      <a:r>
                        <a:rPr lang="de-DE" sz="1300" b="1" dirty="0"/>
                        <a:t>Echtzeitfähig</a:t>
                      </a:r>
                    </a:p>
                    <a:p>
                      <a:r>
                        <a:rPr lang="de-DE" sz="1100" dirty="0"/>
                        <a:t>für zeitkritische Anwendungen</a:t>
                      </a:r>
                    </a:p>
                  </a:txBody>
                  <a:tcPr marL="122685" marR="122685" marT="61343" marB="61343" anchor="ctr">
                    <a:solidFill>
                      <a:srgbClr val="D7E2ED"/>
                    </a:solidFill>
                  </a:tcPr>
                </a:tc>
                <a:tc>
                  <a:txBody>
                    <a:bodyPr/>
                    <a:lstStyle/>
                    <a:p>
                      <a:pPr marL="0" marR="0" lvl="0" indent="0" algn="ctr" defTabSz="457171" rtl="0" eaLnBrk="1" fontAlgn="auto" latinLnBrk="0" hangingPunct="1">
                        <a:lnSpc>
                          <a:spcPct val="100000"/>
                        </a:lnSpc>
                        <a:spcBef>
                          <a:spcPts val="0"/>
                        </a:spcBef>
                        <a:spcAft>
                          <a:spcPts val="0"/>
                        </a:spcAft>
                        <a:buClrTx/>
                        <a:buSzTx/>
                        <a:buFontTx/>
                        <a:buNone/>
                        <a:tabLst/>
                        <a:defRPr/>
                      </a:pPr>
                      <a:r>
                        <a:rPr lang="de-DE" sz="2400" dirty="0"/>
                        <a:t>-</a:t>
                      </a:r>
                    </a:p>
                  </a:txBody>
                  <a:tcPr marL="122685" marR="122685" marT="61343" marB="61343" anchor="ctr">
                    <a:solidFill>
                      <a:srgbClr val="D7E2ED"/>
                    </a:solidFill>
                  </a:tcPr>
                </a:tc>
                <a:tc>
                  <a:txBody>
                    <a:bodyPr/>
                    <a:lstStyle/>
                    <a:p>
                      <a:pPr algn="ctr"/>
                      <a:r>
                        <a:rPr lang="de-DE" sz="2400" dirty="0"/>
                        <a:t>-</a:t>
                      </a:r>
                    </a:p>
                  </a:txBody>
                  <a:tcPr marL="122685" marR="122685" marT="61343" marB="61343" anchor="ctr">
                    <a:solidFill>
                      <a:srgbClr val="D7E2ED"/>
                    </a:solidFill>
                  </a:tcPr>
                </a:tc>
                <a:tc>
                  <a:txBody>
                    <a:bodyPr/>
                    <a:lstStyle/>
                    <a:p>
                      <a:pPr algn="ctr"/>
                      <a:r>
                        <a:rPr lang="de-DE" sz="2400" dirty="0"/>
                        <a:t>(</a:t>
                      </a:r>
                      <a:r>
                        <a:rPr lang="de-DE" sz="2400" b="0" i="0" kern="1200" dirty="0">
                          <a:solidFill>
                            <a:schemeClr val="dk1"/>
                          </a:solidFill>
                          <a:effectLst/>
                          <a:latin typeface="+mn-lt"/>
                          <a:ea typeface="+mn-ea"/>
                          <a:cs typeface="+mn-cs"/>
                        </a:rPr>
                        <a:t>✔)</a:t>
                      </a:r>
                      <a:endParaRPr lang="de-DE" sz="1100" dirty="0"/>
                    </a:p>
                  </a:txBody>
                  <a:tcPr marL="122685" marR="122685" marT="61343" marB="61343" anchor="ctr">
                    <a:solidFill>
                      <a:srgbClr val="D7E2ED"/>
                    </a:solidFill>
                  </a:tcPr>
                </a:tc>
                <a:tc>
                  <a:txBody>
                    <a:bodyPr/>
                    <a:lstStyle/>
                    <a:p>
                      <a:pPr algn="ctr"/>
                      <a:r>
                        <a:rPr lang="de-DE" sz="2400" b="0" i="0" kern="1200" dirty="0">
                          <a:solidFill>
                            <a:schemeClr val="dk1"/>
                          </a:solidFill>
                          <a:effectLst/>
                          <a:latin typeface="+mn-lt"/>
                          <a:ea typeface="+mn-ea"/>
                          <a:cs typeface="+mn-cs"/>
                        </a:rPr>
                        <a:t>(✔)</a:t>
                      </a:r>
                      <a:endParaRPr lang="de-DE" sz="1100" dirty="0"/>
                    </a:p>
                  </a:txBody>
                  <a:tcPr marL="122685" marR="122685" marT="61343" marB="61343" anchor="ctr">
                    <a:solidFill>
                      <a:srgbClr val="D7E2ED"/>
                    </a:solidFill>
                  </a:tcPr>
                </a:tc>
                <a:extLst>
                  <a:ext uri="{0D108BD9-81ED-4DB2-BD59-A6C34878D82A}">
                    <a16:rowId xmlns:a16="http://schemas.microsoft.com/office/drawing/2014/main" val="1392039654"/>
                  </a:ext>
                </a:extLst>
              </a:tr>
              <a:tr h="488445">
                <a:tc>
                  <a:txBody>
                    <a:bodyPr/>
                    <a:lstStyle/>
                    <a:p>
                      <a:r>
                        <a:rPr lang="de-DE" sz="1300" b="1" dirty="0"/>
                        <a:t>Webserver</a:t>
                      </a:r>
                    </a:p>
                    <a:p>
                      <a:r>
                        <a:rPr lang="de-DE" sz="1100" dirty="0"/>
                        <a:t>zur leichten Inbetriebnahme</a:t>
                      </a:r>
                    </a:p>
                  </a:txBody>
                  <a:tcPr marL="122685" marR="122685" marT="61343" marB="61343" anchor="ctr">
                    <a:solidFill>
                      <a:srgbClr val="EAF2F9"/>
                    </a:solidFill>
                  </a:tcPr>
                </a:tc>
                <a:tc>
                  <a:txBody>
                    <a:bodyPr/>
                    <a:lstStyle/>
                    <a:p>
                      <a:pPr marL="0" marR="0" lvl="0" indent="0" algn="ctr" defTabSz="457171" rtl="0" eaLnBrk="1" fontAlgn="auto" latinLnBrk="0" hangingPunct="1">
                        <a:lnSpc>
                          <a:spcPct val="100000"/>
                        </a:lnSpc>
                        <a:spcBef>
                          <a:spcPts val="0"/>
                        </a:spcBef>
                        <a:spcAft>
                          <a:spcPts val="0"/>
                        </a:spcAft>
                        <a:buClrTx/>
                        <a:buSzTx/>
                        <a:buFontTx/>
                        <a:buNone/>
                        <a:tabLst/>
                        <a:defRPr/>
                      </a:pPr>
                      <a:r>
                        <a:rPr lang="de-DE" sz="2400" dirty="0"/>
                        <a:t>-</a:t>
                      </a:r>
                    </a:p>
                  </a:txBody>
                  <a:tcPr marL="122685" marR="122685" marT="61343" marB="61343" anchor="ctr">
                    <a:solidFill>
                      <a:srgbClr val="EAF2F9"/>
                    </a:solidFill>
                  </a:tcPr>
                </a:tc>
                <a:tc>
                  <a:txBody>
                    <a:bodyPr/>
                    <a:lstStyle/>
                    <a:p>
                      <a:pPr algn="ctr"/>
                      <a:r>
                        <a:rPr lang="de-DE" sz="2400" dirty="0"/>
                        <a:t>-</a:t>
                      </a:r>
                    </a:p>
                  </a:txBody>
                  <a:tcPr marL="122685" marR="122685" marT="61343" marB="61343" anchor="ctr">
                    <a:solidFill>
                      <a:srgbClr val="EAF2F9"/>
                    </a:solidFill>
                  </a:tcPr>
                </a:tc>
                <a:tc>
                  <a:txBody>
                    <a:bodyPr/>
                    <a:lstStyle/>
                    <a:p>
                      <a:pPr algn="ctr"/>
                      <a:r>
                        <a:rPr lang="de-DE" sz="2400" b="0" i="0" kern="1200" dirty="0">
                          <a:solidFill>
                            <a:srgbClr val="00446B"/>
                          </a:solidFill>
                          <a:effectLst/>
                          <a:latin typeface="+mn-lt"/>
                          <a:ea typeface="+mn-ea"/>
                          <a:cs typeface="+mn-cs"/>
                        </a:rPr>
                        <a:t>✔</a:t>
                      </a:r>
                      <a:endParaRPr lang="de-DE" sz="1100" dirty="0">
                        <a:solidFill>
                          <a:srgbClr val="00446B"/>
                        </a:solidFill>
                      </a:endParaRPr>
                    </a:p>
                  </a:txBody>
                  <a:tcPr marL="122685" marR="122685" marT="61343" marB="61343" anchor="ctr">
                    <a:solidFill>
                      <a:srgbClr val="EAF2F9"/>
                    </a:solidFill>
                  </a:tcPr>
                </a:tc>
                <a:tc>
                  <a:txBody>
                    <a:bodyPr/>
                    <a:lstStyle/>
                    <a:p>
                      <a:pPr algn="ctr"/>
                      <a:r>
                        <a:rPr lang="de-DE" sz="2400" b="0" i="0" kern="1200" dirty="0">
                          <a:solidFill>
                            <a:schemeClr val="dk1"/>
                          </a:solidFill>
                          <a:effectLst/>
                          <a:latin typeface="+mn-lt"/>
                          <a:ea typeface="+mn-ea"/>
                          <a:cs typeface="+mn-cs"/>
                        </a:rPr>
                        <a:t>✔</a:t>
                      </a:r>
                      <a:endParaRPr lang="de-DE" sz="1100" dirty="0"/>
                    </a:p>
                  </a:txBody>
                  <a:tcPr marL="122685" marR="122685" marT="61343" marB="61343" anchor="ctr">
                    <a:solidFill>
                      <a:srgbClr val="EAF2F9"/>
                    </a:solidFill>
                  </a:tcPr>
                </a:tc>
                <a:extLst>
                  <a:ext uri="{0D108BD9-81ED-4DB2-BD59-A6C34878D82A}">
                    <a16:rowId xmlns:a16="http://schemas.microsoft.com/office/drawing/2014/main" val="3786807332"/>
                  </a:ext>
                </a:extLst>
              </a:tr>
              <a:tr h="651005">
                <a:tc>
                  <a:txBody>
                    <a:bodyPr/>
                    <a:lstStyle/>
                    <a:p>
                      <a:r>
                        <a:rPr lang="de-DE" sz="1300" b="1" dirty="0"/>
                        <a:t>Übertragungsrate und Bandbreite</a:t>
                      </a:r>
                    </a:p>
                    <a:p>
                      <a:r>
                        <a:rPr lang="de-DE" sz="1100" dirty="0"/>
                        <a:t>für intelligente Produktionen und Cloud-Anwendungen</a:t>
                      </a:r>
                    </a:p>
                  </a:txBody>
                  <a:tcPr marL="122685" marR="122685" marT="61343" marB="61343" anchor="ctr">
                    <a:solidFill>
                      <a:srgbClr val="D7E2ED"/>
                    </a:solidFill>
                  </a:tcPr>
                </a:tc>
                <a:tc>
                  <a:txBody>
                    <a:bodyPr/>
                    <a:lstStyle/>
                    <a:p>
                      <a:pPr marL="0" marR="0" lvl="0" indent="0" algn="ctr" defTabSz="457171" rtl="0" eaLnBrk="1" fontAlgn="auto" latinLnBrk="0" hangingPunct="1">
                        <a:lnSpc>
                          <a:spcPct val="100000"/>
                        </a:lnSpc>
                        <a:spcBef>
                          <a:spcPts val="0"/>
                        </a:spcBef>
                        <a:spcAft>
                          <a:spcPts val="0"/>
                        </a:spcAft>
                        <a:buClrTx/>
                        <a:buSzTx/>
                        <a:buFontTx/>
                        <a:buNone/>
                        <a:tabLst/>
                        <a:defRPr/>
                      </a:pPr>
                      <a:r>
                        <a:rPr lang="de-DE" sz="2400" dirty="0">
                          <a:solidFill>
                            <a:srgbClr val="009EE0"/>
                          </a:solidFill>
                        </a:rPr>
                        <a:t>+</a:t>
                      </a:r>
                    </a:p>
                  </a:txBody>
                  <a:tcPr marL="122685" marR="122685" marT="61343" marB="61343" anchor="ctr">
                    <a:solidFill>
                      <a:srgbClr val="D7E2ED"/>
                    </a:solidFill>
                  </a:tcPr>
                </a:tc>
                <a:tc>
                  <a:txBody>
                    <a:bodyPr/>
                    <a:lstStyle/>
                    <a:p>
                      <a:pPr algn="ctr"/>
                      <a:r>
                        <a:rPr lang="de-DE" sz="2400" dirty="0">
                          <a:solidFill>
                            <a:srgbClr val="009EE0"/>
                          </a:solidFill>
                        </a:rPr>
                        <a:t>+</a:t>
                      </a:r>
                    </a:p>
                  </a:txBody>
                  <a:tcPr marL="122685" marR="122685" marT="61343" marB="61343" anchor="ctr">
                    <a:solidFill>
                      <a:srgbClr val="D7E2ED"/>
                    </a:solidFill>
                  </a:tcPr>
                </a:tc>
                <a:tc>
                  <a:txBody>
                    <a:bodyPr/>
                    <a:lstStyle/>
                    <a:p>
                      <a:pPr algn="ctr"/>
                      <a:r>
                        <a:rPr lang="de-DE" sz="2400" dirty="0">
                          <a:solidFill>
                            <a:srgbClr val="009EE0"/>
                          </a:solidFill>
                        </a:rPr>
                        <a:t>++++</a:t>
                      </a:r>
                    </a:p>
                  </a:txBody>
                  <a:tcPr marL="122685" marR="122685" marT="61343" marB="61343" anchor="ctr">
                    <a:solidFill>
                      <a:srgbClr val="D7E2ED"/>
                    </a:solidFill>
                  </a:tcPr>
                </a:tc>
                <a:tc>
                  <a:txBody>
                    <a:bodyPr/>
                    <a:lstStyle/>
                    <a:p>
                      <a:pPr algn="ctr"/>
                      <a:r>
                        <a:rPr lang="de-DE" sz="2400" dirty="0">
                          <a:solidFill>
                            <a:srgbClr val="009EE0"/>
                          </a:solidFill>
                        </a:rPr>
                        <a:t>++++</a:t>
                      </a:r>
                    </a:p>
                  </a:txBody>
                  <a:tcPr marL="122685" marR="122685" marT="61343" marB="61343" anchor="ctr">
                    <a:solidFill>
                      <a:srgbClr val="D7E2ED"/>
                    </a:solidFill>
                  </a:tcPr>
                </a:tc>
                <a:extLst>
                  <a:ext uri="{0D108BD9-81ED-4DB2-BD59-A6C34878D82A}">
                    <a16:rowId xmlns:a16="http://schemas.microsoft.com/office/drawing/2014/main" val="1579973423"/>
                  </a:ext>
                </a:extLst>
              </a:tr>
            </a:tbl>
          </a:graphicData>
        </a:graphic>
      </p:graphicFrame>
      <p:sp>
        <p:nvSpPr>
          <p:cNvPr id="9" name="Rechteck 8">
            <a:extLst>
              <a:ext uri="{FF2B5EF4-FFF2-40B4-BE49-F238E27FC236}">
                <a16:creationId xmlns:a16="http://schemas.microsoft.com/office/drawing/2014/main" id="{2ABECDCD-06D2-4043-860F-EDB424D0D8B2}"/>
              </a:ext>
            </a:extLst>
          </p:cNvPr>
          <p:cNvSpPr/>
          <p:nvPr/>
        </p:nvSpPr>
        <p:spPr>
          <a:xfrm>
            <a:off x="10422784" y="1"/>
            <a:ext cx="1769217" cy="394407"/>
          </a:xfrm>
          <a:prstGeom prst="rect">
            <a:avLst/>
          </a:prstGeom>
          <a:solidFill>
            <a:srgbClr val="92D05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2400" dirty="0"/>
              <a:t>Confidential</a:t>
            </a:r>
          </a:p>
        </p:txBody>
      </p:sp>
    </p:spTree>
    <p:custDataLst>
      <p:tags r:id="rId1"/>
    </p:custDataLst>
    <p:extLst>
      <p:ext uri="{BB962C8B-B14F-4D97-AF65-F5344CB8AC3E}">
        <p14:creationId xmlns:p14="http://schemas.microsoft.com/office/powerpoint/2010/main" val="253709156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el 2"/>
          <p:cNvSpPr>
            <a:spLocks noGrp="1"/>
          </p:cNvSpPr>
          <p:nvPr>
            <p:ph type="title"/>
          </p:nvPr>
        </p:nvSpPr>
        <p:spPr/>
        <p:txBody>
          <a:bodyPr>
            <a:normAutofit/>
          </a:bodyPr>
          <a:lstStyle/>
          <a:p>
            <a:r>
              <a:rPr lang="de-DE" dirty="0"/>
              <a:t>Inhaltsverzeichnis:</a:t>
            </a:r>
          </a:p>
        </p:txBody>
      </p:sp>
      <p:sp>
        <p:nvSpPr>
          <p:cNvPr id="6" name="Inhaltsplatzhalter 5"/>
          <p:cNvSpPr>
            <a:spLocks noGrp="1"/>
          </p:cNvSpPr>
          <p:nvPr>
            <p:ph sz="quarter" idx="11"/>
          </p:nvPr>
        </p:nvSpPr>
        <p:spPr/>
        <p:txBody>
          <a:bodyPr>
            <a:normAutofit/>
          </a:bodyPr>
          <a:lstStyle/>
          <a:p>
            <a:r>
              <a:rPr lang="de-DE" sz="2267" dirty="0"/>
              <a:t>3. EGK:</a:t>
            </a:r>
          </a:p>
          <a:p>
            <a:pPr marL="380990" indent="-380990">
              <a:buFont typeface="Arial" panose="020B0604020202020204" pitchFamily="34" charset="0"/>
              <a:buChar char="•"/>
            </a:pPr>
            <a:r>
              <a:rPr lang="de-DE" sz="2267" dirty="0"/>
              <a:t>Zimmer GEH6040IL-31-B</a:t>
            </a:r>
          </a:p>
          <a:p>
            <a:pPr marL="380990" indent="-380990">
              <a:buFont typeface="Arial" panose="020B0604020202020204" pitchFamily="34" charset="0"/>
              <a:buChar char="•"/>
            </a:pPr>
            <a:r>
              <a:rPr lang="de-DE" sz="2267" dirty="0"/>
              <a:t>Zimmer GEH6060IL-31-B</a:t>
            </a:r>
          </a:p>
          <a:p>
            <a:pPr marL="380990" indent="-380990">
              <a:buFont typeface="Arial" panose="020B0604020202020204" pitchFamily="34" charset="0"/>
              <a:buChar char="•"/>
            </a:pPr>
            <a:r>
              <a:rPr lang="de-DE" sz="2267" dirty="0"/>
              <a:t>Weiss CRG 30-050</a:t>
            </a:r>
          </a:p>
          <a:p>
            <a:pPr marL="380990" indent="-380990">
              <a:buFont typeface="Arial" panose="020B0604020202020204" pitchFamily="34" charset="0"/>
              <a:buChar char="•"/>
            </a:pPr>
            <a:r>
              <a:rPr lang="de-DE" sz="2267" dirty="0"/>
              <a:t>Weiss CRG 200-085</a:t>
            </a:r>
          </a:p>
          <a:p>
            <a:pPr marL="380990" indent="-380990">
              <a:buFont typeface="Arial" panose="020B0604020202020204" pitchFamily="34" charset="0"/>
              <a:buChar char="•"/>
            </a:pPr>
            <a:r>
              <a:rPr lang="de-DE" sz="2267" dirty="0"/>
              <a:t>Weiss IEG 55-020</a:t>
            </a:r>
          </a:p>
          <a:p>
            <a:pPr marL="380990" indent="-380990">
              <a:buFont typeface="Arial" panose="020B0604020202020204" pitchFamily="34" charset="0"/>
              <a:buChar char="•"/>
            </a:pPr>
            <a:r>
              <a:rPr lang="de-DE" sz="2267" dirty="0"/>
              <a:t>Weiss IEG 76-030</a:t>
            </a:r>
          </a:p>
          <a:p>
            <a:r>
              <a:rPr lang="de-DE" sz="2267" dirty="0"/>
              <a:t>4. Zusatz</a:t>
            </a:r>
          </a:p>
          <a:p>
            <a:pPr marL="380990" indent="-380990">
              <a:buFont typeface="Arial" panose="020B0604020202020204" pitchFamily="34" charset="0"/>
              <a:buChar char="•"/>
            </a:pPr>
            <a:r>
              <a:rPr lang="de-DE" sz="2267" dirty="0"/>
              <a:t>Erklärung IP-Schutzklassen</a:t>
            </a:r>
          </a:p>
          <a:p>
            <a:pPr marL="380990" indent="-380990">
              <a:buFont typeface="Arial" panose="020B0604020202020204" pitchFamily="34" charset="0"/>
              <a:buChar char="•"/>
            </a:pPr>
            <a:endParaRPr lang="de-DE" sz="2267" b="1" dirty="0"/>
          </a:p>
        </p:txBody>
      </p:sp>
      <p:sp>
        <p:nvSpPr>
          <p:cNvPr id="5" name="Textplatzhalter 4"/>
          <p:cNvSpPr>
            <a:spLocks noGrp="1"/>
          </p:cNvSpPr>
          <p:nvPr>
            <p:ph type="body" sz="quarter" idx="12"/>
          </p:nvPr>
        </p:nvSpPr>
        <p:spPr/>
        <p:txBody>
          <a:bodyPr>
            <a:noAutofit/>
          </a:bodyPr>
          <a:lstStyle/>
          <a:p>
            <a:r>
              <a:rPr lang="de-DE" sz="2267" dirty="0"/>
              <a:t>1. Generell:</a:t>
            </a:r>
          </a:p>
          <a:p>
            <a:pPr marL="457189" indent="-457189"/>
            <a:r>
              <a:rPr lang="de-DE" sz="2267" dirty="0"/>
              <a:t>Informationen zu den Folien</a:t>
            </a:r>
          </a:p>
          <a:p>
            <a:pPr marL="457189" indent="-457189"/>
            <a:r>
              <a:rPr lang="de-DE" sz="2267" dirty="0"/>
              <a:t>Funktion und Integration EGU/EGK</a:t>
            </a:r>
          </a:p>
          <a:p>
            <a:pPr marL="457189" indent="-457189"/>
            <a:r>
              <a:rPr lang="de-DE" sz="2267" u="sng" dirty="0"/>
              <a:t>Vergleich Antriebskonzepte</a:t>
            </a:r>
          </a:p>
          <a:p>
            <a:r>
              <a:rPr lang="de-DE" sz="2267" dirty="0"/>
              <a:t>2. EGU:</a:t>
            </a:r>
          </a:p>
          <a:p>
            <a:pPr marL="457189" indent="-457189"/>
            <a:r>
              <a:rPr lang="de-DE" sz="2267" dirty="0"/>
              <a:t>Zimmer GEH6040IL-03-B</a:t>
            </a:r>
          </a:p>
          <a:p>
            <a:pPr marL="457189" indent="-457189"/>
            <a:r>
              <a:rPr lang="de-DE" sz="2267" dirty="0"/>
              <a:t>Zimmer GEH6060IL-03-B</a:t>
            </a:r>
          </a:p>
          <a:p>
            <a:pPr marL="457189" indent="-457189"/>
            <a:r>
              <a:rPr lang="de-DE" sz="2267" dirty="0"/>
              <a:t>Zimmer GEH6140IL-03-B</a:t>
            </a:r>
          </a:p>
          <a:p>
            <a:pPr marL="457189" indent="-457189"/>
            <a:r>
              <a:rPr lang="de-DE" sz="2267" dirty="0"/>
              <a:t>Zimmer GEH6180IL-03-B</a:t>
            </a:r>
          </a:p>
          <a:p>
            <a:pPr marL="457189" indent="-457189"/>
            <a:r>
              <a:rPr lang="de-DE" sz="2267" dirty="0"/>
              <a:t>Zimmer GEH8660-B</a:t>
            </a:r>
          </a:p>
        </p:txBody>
      </p:sp>
      <p:sp>
        <p:nvSpPr>
          <p:cNvPr id="7" name="Fußzeilenplatzhalter 1">
            <a:extLst>
              <a:ext uri="{FF2B5EF4-FFF2-40B4-BE49-F238E27FC236}">
                <a16:creationId xmlns:a16="http://schemas.microsoft.com/office/drawing/2014/main" id="{B17E4379-CA32-412B-A690-736A98942B61}"/>
              </a:ext>
            </a:extLst>
          </p:cNvPr>
          <p:cNvSpPr>
            <a:spLocks noGrp="1"/>
          </p:cNvSpPr>
          <p:nvPr>
            <p:ph type="ftr" sz="quarter" idx="10"/>
          </p:nvPr>
        </p:nvSpPr>
        <p:spPr>
          <a:xfrm>
            <a:off x="1092200" y="6318253"/>
            <a:ext cx="6975475" cy="366183"/>
          </a:xfrm>
        </p:spPr>
        <p:txBody>
          <a:bodyPr/>
          <a:lstStyle/>
          <a:p>
            <a:r>
              <a:rPr lang="de-DE" dirty="0"/>
              <a:t>Titel, Verfasser, Datum</a:t>
            </a:r>
          </a:p>
        </p:txBody>
      </p:sp>
      <p:sp>
        <p:nvSpPr>
          <p:cNvPr id="9" name="Rechteck 8">
            <a:extLst>
              <a:ext uri="{FF2B5EF4-FFF2-40B4-BE49-F238E27FC236}">
                <a16:creationId xmlns:a16="http://schemas.microsoft.com/office/drawing/2014/main" id="{7D6F8F45-8ED8-48E0-BFDF-A183CE6625BE}"/>
              </a:ext>
            </a:extLst>
          </p:cNvPr>
          <p:cNvSpPr/>
          <p:nvPr/>
        </p:nvSpPr>
        <p:spPr>
          <a:xfrm>
            <a:off x="10422784" y="1"/>
            <a:ext cx="1769217" cy="394407"/>
          </a:xfrm>
          <a:prstGeom prst="rect">
            <a:avLst/>
          </a:prstGeom>
          <a:solidFill>
            <a:srgbClr val="92D05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2400" dirty="0"/>
              <a:t>Confidential</a:t>
            </a:r>
          </a:p>
        </p:txBody>
      </p:sp>
    </p:spTree>
    <p:custDataLst>
      <p:tags r:id="rId1"/>
    </p:custDataLst>
    <p:extLst>
      <p:ext uri="{BB962C8B-B14F-4D97-AF65-F5344CB8AC3E}">
        <p14:creationId xmlns:p14="http://schemas.microsoft.com/office/powerpoint/2010/main" val="66526932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Titel 2">
            <a:extLst>
              <a:ext uri="{FF2B5EF4-FFF2-40B4-BE49-F238E27FC236}">
                <a16:creationId xmlns:a16="http://schemas.microsoft.com/office/drawing/2014/main" id="{D6DBC654-F0AF-42AF-BC93-77A9F9267BCE}"/>
              </a:ext>
            </a:extLst>
          </p:cNvPr>
          <p:cNvSpPr>
            <a:spLocks noGrp="1"/>
          </p:cNvSpPr>
          <p:nvPr>
            <p:ph type="title"/>
          </p:nvPr>
        </p:nvSpPr>
        <p:spPr>
          <a:xfrm>
            <a:off x="279400" y="213785"/>
            <a:ext cx="10515600" cy="1152000"/>
          </a:xfrm>
        </p:spPr>
        <p:txBody>
          <a:bodyPr>
            <a:normAutofit/>
          </a:bodyPr>
          <a:lstStyle/>
          <a:p>
            <a:r>
              <a:rPr lang="de-DE" dirty="0"/>
              <a:t>Vor- und Nachteile</a:t>
            </a:r>
          </a:p>
        </p:txBody>
      </p:sp>
      <p:sp>
        <p:nvSpPr>
          <p:cNvPr id="13" name="Textplatzhalter 3">
            <a:extLst>
              <a:ext uri="{FF2B5EF4-FFF2-40B4-BE49-F238E27FC236}">
                <a16:creationId xmlns:a16="http://schemas.microsoft.com/office/drawing/2014/main" id="{4F2FAF6B-9F77-43A2-B02D-62100DFD89A0}"/>
              </a:ext>
            </a:extLst>
          </p:cNvPr>
          <p:cNvSpPr>
            <a:spLocks noGrp="1"/>
          </p:cNvSpPr>
          <p:nvPr>
            <p:ph type="body" sz="quarter" idx="12"/>
          </p:nvPr>
        </p:nvSpPr>
        <p:spPr>
          <a:xfrm>
            <a:off x="279400" y="1483785"/>
            <a:ext cx="5816600" cy="3805767"/>
          </a:xfrm>
        </p:spPr>
        <p:txBody>
          <a:bodyPr/>
          <a:lstStyle/>
          <a:p>
            <a:r>
              <a:rPr lang="de-DE" u="sng" dirty="0">
                <a:solidFill>
                  <a:srgbClr val="009EE0"/>
                </a:solidFill>
              </a:rPr>
              <a:t>Antrieb Schnecke</a:t>
            </a:r>
          </a:p>
          <a:p>
            <a:r>
              <a:rPr lang="de-DE" sz="2133" dirty="0">
                <a:solidFill>
                  <a:srgbClr val="009EE0"/>
                </a:solidFill>
              </a:rPr>
              <a:t>Kinetische Energie (Impuls) bestimmt die Greifkraft</a:t>
            </a:r>
          </a:p>
          <a:p>
            <a:r>
              <a:rPr lang="de-DE" sz="2133" dirty="0">
                <a:solidFill>
                  <a:srgbClr val="009EE0"/>
                </a:solidFill>
              </a:rPr>
              <a:t>+	Selbsthemmung</a:t>
            </a:r>
          </a:p>
          <a:p>
            <a:r>
              <a:rPr lang="de-DE" sz="2133" dirty="0">
                <a:solidFill>
                  <a:srgbClr val="009EE0"/>
                </a:solidFill>
              </a:rPr>
              <a:t>+	Inhärente Greifkrafterhaltung</a:t>
            </a:r>
          </a:p>
          <a:p>
            <a:r>
              <a:rPr lang="de-DE" sz="2133" dirty="0">
                <a:solidFill>
                  <a:srgbClr val="009EE0"/>
                </a:solidFill>
              </a:rPr>
              <a:t>+	Kompakt</a:t>
            </a:r>
          </a:p>
          <a:p>
            <a:r>
              <a:rPr lang="de-DE" sz="2133" dirty="0">
                <a:solidFill>
                  <a:srgbClr val="009EE0"/>
                </a:solidFill>
              </a:rPr>
              <a:t>-	Niedriger Wirkungsgrad</a:t>
            </a:r>
          </a:p>
          <a:p>
            <a:r>
              <a:rPr lang="de-DE" sz="2133" dirty="0">
                <a:solidFill>
                  <a:srgbClr val="009EE0"/>
                </a:solidFill>
              </a:rPr>
              <a:t>-	Greifkraft geschwindigkeitsabhängig</a:t>
            </a:r>
          </a:p>
          <a:p>
            <a:r>
              <a:rPr lang="de-DE" sz="2133" dirty="0">
                <a:solidFill>
                  <a:srgbClr val="009EE0"/>
                </a:solidFill>
              </a:rPr>
              <a:t>-	Anlaufweg</a:t>
            </a:r>
          </a:p>
        </p:txBody>
      </p:sp>
      <p:sp>
        <p:nvSpPr>
          <p:cNvPr id="5" name="Fußzeilenplatzhalter 1">
            <a:extLst>
              <a:ext uri="{FF2B5EF4-FFF2-40B4-BE49-F238E27FC236}">
                <a16:creationId xmlns:a16="http://schemas.microsoft.com/office/drawing/2014/main" id="{9E567F49-C06A-41DB-93EE-7E04F601031B}"/>
              </a:ext>
            </a:extLst>
          </p:cNvPr>
          <p:cNvSpPr>
            <a:spLocks noGrp="1"/>
          </p:cNvSpPr>
          <p:nvPr>
            <p:ph type="ftr" sz="quarter" idx="10"/>
          </p:nvPr>
        </p:nvSpPr>
        <p:spPr>
          <a:xfrm>
            <a:off x="1092200" y="6318253"/>
            <a:ext cx="6975475" cy="366183"/>
          </a:xfrm>
        </p:spPr>
        <p:txBody>
          <a:bodyPr/>
          <a:lstStyle/>
          <a:p>
            <a:r>
              <a:rPr lang="de-DE" dirty="0"/>
              <a:t>Titel, Verfasser, Datum</a:t>
            </a:r>
          </a:p>
        </p:txBody>
      </p:sp>
      <p:sp>
        <p:nvSpPr>
          <p:cNvPr id="6" name="Textplatzhalter 3">
            <a:extLst>
              <a:ext uri="{FF2B5EF4-FFF2-40B4-BE49-F238E27FC236}">
                <a16:creationId xmlns:a16="http://schemas.microsoft.com/office/drawing/2014/main" id="{31080425-6D15-4D52-AA79-7E237E33CA39}"/>
              </a:ext>
            </a:extLst>
          </p:cNvPr>
          <p:cNvSpPr txBox="1">
            <a:spLocks/>
          </p:cNvSpPr>
          <p:nvPr/>
        </p:nvSpPr>
        <p:spPr>
          <a:xfrm>
            <a:off x="6096000" y="1483783"/>
            <a:ext cx="5816600" cy="3805767"/>
          </a:xfrm>
          <a:prstGeom prst="rect">
            <a:avLst/>
          </a:prstGeom>
        </p:spPr>
        <p:txBody>
          <a:bodyPr vert="horz" lIns="121920" tIns="60960" rIns="121920" bIns="60960" rtlCol="0">
            <a:normAutofit lnSpcReduction="10000"/>
          </a:bodyPr>
          <a:lstStyle>
            <a:lvl1pPr marL="0" indent="0" algn="l" defTabSz="457171" rtl="0" eaLnBrk="1" latinLnBrk="0" hangingPunct="1">
              <a:spcBef>
                <a:spcPct val="20000"/>
              </a:spcBef>
              <a:buFont typeface="Arial"/>
              <a:buNone/>
              <a:defRPr sz="2000" kern="1200">
                <a:solidFill>
                  <a:srgbClr val="00446B"/>
                </a:solidFill>
                <a:latin typeface="+mn-lt"/>
                <a:ea typeface="+mn-ea"/>
                <a:cs typeface="+mn-cs"/>
              </a:defRPr>
            </a:lvl1pPr>
            <a:lvl2pPr marL="457170" indent="0" algn="l" defTabSz="457171" rtl="0" eaLnBrk="1" latinLnBrk="0" hangingPunct="1">
              <a:spcBef>
                <a:spcPct val="20000"/>
              </a:spcBef>
              <a:buFont typeface="Arial"/>
              <a:buNone/>
              <a:defRPr sz="1800" kern="1200">
                <a:solidFill>
                  <a:srgbClr val="00446B"/>
                </a:solidFill>
                <a:latin typeface="+mn-lt"/>
                <a:ea typeface="+mn-ea"/>
                <a:cs typeface="+mn-cs"/>
              </a:defRPr>
            </a:lvl2pPr>
            <a:lvl3pPr marL="1142927" indent="-228585" algn="l" defTabSz="457171" rtl="0" eaLnBrk="1" latinLnBrk="0" hangingPunct="1">
              <a:spcBef>
                <a:spcPct val="20000"/>
              </a:spcBef>
              <a:buFont typeface="Arial"/>
              <a:buChar char="•"/>
              <a:defRPr sz="2000" kern="1200">
                <a:solidFill>
                  <a:srgbClr val="00446B"/>
                </a:solidFill>
                <a:latin typeface="+mn-lt"/>
                <a:ea typeface="+mn-ea"/>
                <a:cs typeface="+mn-cs"/>
              </a:defRPr>
            </a:lvl3pPr>
            <a:lvl4pPr marL="1600098" indent="-228585" algn="l" defTabSz="457171" rtl="0" eaLnBrk="1" latinLnBrk="0" hangingPunct="1">
              <a:spcBef>
                <a:spcPct val="20000"/>
              </a:spcBef>
              <a:buFont typeface="Arial"/>
              <a:buChar char="–"/>
              <a:defRPr sz="1800" kern="1200">
                <a:solidFill>
                  <a:srgbClr val="00446B"/>
                </a:solidFill>
                <a:latin typeface="+mn-lt"/>
                <a:ea typeface="+mn-ea"/>
                <a:cs typeface="+mn-cs"/>
              </a:defRPr>
            </a:lvl4pPr>
            <a:lvl5pPr marL="2057268" indent="-228585" algn="l" defTabSz="457171" rtl="0" eaLnBrk="1" latinLnBrk="0" hangingPunct="1">
              <a:spcBef>
                <a:spcPct val="20000"/>
              </a:spcBef>
              <a:buFont typeface="Arial"/>
              <a:buChar char="»"/>
              <a:defRPr sz="1800" kern="1200">
                <a:solidFill>
                  <a:srgbClr val="00446B"/>
                </a:solidFill>
                <a:latin typeface="+mn-lt"/>
                <a:ea typeface="+mn-ea"/>
                <a:cs typeface="+mn-cs"/>
              </a:defRPr>
            </a:lvl5pPr>
            <a:lvl6pPr marL="2514439" indent="-228585" algn="l" defTabSz="457171" rtl="0" eaLnBrk="1" latinLnBrk="0" hangingPunct="1">
              <a:spcBef>
                <a:spcPct val="20000"/>
              </a:spcBef>
              <a:buFont typeface="Arial"/>
              <a:buChar char="•"/>
              <a:defRPr sz="2000" kern="1200">
                <a:solidFill>
                  <a:schemeClr val="tx1"/>
                </a:solidFill>
                <a:latin typeface="+mn-lt"/>
                <a:ea typeface="+mn-ea"/>
                <a:cs typeface="+mn-cs"/>
              </a:defRPr>
            </a:lvl6pPr>
            <a:lvl7pPr marL="2971610" indent="-228585" algn="l" defTabSz="457171" rtl="0" eaLnBrk="1" latinLnBrk="0" hangingPunct="1">
              <a:spcBef>
                <a:spcPct val="20000"/>
              </a:spcBef>
              <a:buFont typeface="Arial"/>
              <a:buChar char="•"/>
              <a:defRPr sz="2000" kern="1200">
                <a:solidFill>
                  <a:schemeClr val="tx1"/>
                </a:solidFill>
                <a:latin typeface="+mn-lt"/>
                <a:ea typeface="+mn-ea"/>
                <a:cs typeface="+mn-cs"/>
              </a:defRPr>
            </a:lvl7pPr>
            <a:lvl8pPr marL="3428781" indent="-228585" algn="l" defTabSz="457171" rtl="0" eaLnBrk="1" latinLnBrk="0" hangingPunct="1">
              <a:spcBef>
                <a:spcPct val="20000"/>
              </a:spcBef>
              <a:buFont typeface="Arial"/>
              <a:buChar char="•"/>
              <a:defRPr sz="2000" kern="1200">
                <a:solidFill>
                  <a:schemeClr val="tx1"/>
                </a:solidFill>
                <a:latin typeface="+mn-lt"/>
                <a:ea typeface="+mn-ea"/>
                <a:cs typeface="+mn-cs"/>
              </a:defRPr>
            </a:lvl8pPr>
            <a:lvl9pPr marL="3885951" indent="-228585" algn="l" defTabSz="457171" rtl="0" eaLnBrk="1" latinLnBrk="0" hangingPunct="1">
              <a:spcBef>
                <a:spcPct val="20000"/>
              </a:spcBef>
              <a:buFont typeface="Arial"/>
              <a:buChar char="•"/>
              <a:defRPr sz="2000" kern="1200">
                <a:solidFill>
                  <a:schemeClr val="tx1"/>
                </a:solidFill>
                <a:latin typeface="+mn-lt"/>
                <a:ea typeface="+mn-ea"/>
                <a:cs typeface="+mn-cs"/>
              </a:defRPr>
            </a:lvl9pPr>
          </a:lstStyle>
          <a:p>
            <a:r>
              <a:rPr lang="de-DE" sz="2667" u="sng" dirty="0"/>
              <a:t>Antrieb Stirnrad</a:t>
            </a:r>
          </a:p>
          <a:p>
            <a:r>
              <a:rPr lang="de-DE" sz="2133" dirty="0"/>
              <a:t>Motormoment bestimmt die Greifkraft</a:t>
            </a:r>
          </a:p>
          <a:p>
            <a:endParaRPr lang="de-DE" sz="2133" dirty="0"/>
          </a:p>
          <a:p>
            <a:r>
              <a:rPr lang="de-DE" sz="2133" dirty="0"/>
              <a:t>+	Hoher Wirkungsgrad</a:t>
            </a:r>
          </a:p>
          <a:p>
            <a:r>
              <a:rPr lang="de-DE" sz="2133" dirty="0"/>
              <a:t>+	Geringer bzw. kein Anlaufweg</a:t>
            </a:r>
          </a:p>
          <a:p>
            <a:r>
              <a:rPr lang="de-DE" sz="2133" dirty="0"/>
              <a:t>+	Greifkraft Anwendungsunabhängig</a:t>
            </a:r>
          </a:p>
          <a:p>
            <a:r>
              <a:rPr lang="de-DE" sz="2133" dirty="0"/>
              <a:t>-	Keine Greifkrafterhaltung (durch Kinematik)</a:t>
            </a:r>
          </a:p>
          <a:p>
            <a:r>
              <a:rPr lang="de-DE" sz="2133" dirty="0"/>
              <a:t>-	Großer Bauraum</a:t>
            </a:r>
          </a:p>
          <a:p>
            <a:r>
              <a:rPr lang="de-DE" sz="2133" dirty="0"/>
              <a:t>-	Höhere Kosten</a:t>
            </a:r>
          </a:p>
          <a:p>
            <a:endParaRPr lang="de-DE" sz="2133" dirty="0"/>
          </a:p>
        </p:txBody>
      </p:sp>
      <p:pic>
        <p:nvPicPr>
          <p:cNvPr id="3" name="Grafik 2">
            <a:extLst>
              <a:ext uri="{FF2B5EF4-FFF2-40B4-BE49-F238E27FC236}">
                <a16:creationId xmlns:a16="http://schemas.microsoft.com/office/drawing/2014/main" id="{8310CD08-7B74-418C-ACED-159A10BA27B1}"/>
              </a:ext>
            </a:extLst>
          </p:cNvPr>
          <p:cNvPicPr>
            <a:picLocks noChangeAspect="1"/>
          </p:cNvPicPr>
          <p:nvPr/>
        </p:nvPicPr>
        <p:blipFill>
          <a:blip r:embed="rId3"/>
          <a:stretch>
            <a:fillRect/>
          </a:stretch>
        </p:blipFill>
        <p:spPr>
          <a:xfrm>
            <a:off x="2857275" y="4769597"/>
            <a:ext cx="1803291" cy="1004076"/>
          </a:xfrm>
          <a:prstGeom prst="rect">
            <a:avLst/>
          </a:prstGeom>
        </p:spPr>
      </p:pic>
      <p:pic>
        <p:nvPicPr>
          <p:cNvPr id="7" name="Grafik 6">
            <a:extLst>
              <a:ext uri="{FF2B5EF4-FFF2-40B4-BE49-F238E27FC236}">
                <a16:creationId xmlns:a16="http://schemas.microsoft.com/office/drawing/2014/main" id="{A4632CBF-F7A1-4DC8-9EB6-970115D3774E}"/>
              </a:ext>
            </a:extLst>
          </p:cNvPr>
          <p:cNvPicPr>
            <a:picLocks noChangeAspect="1"/>
          </p:cNvPicPr>
          <p:nvPr/>
        </p:nvPicPr>
        <p:blipFill>
          <a:blip r:embed="rId4"/>
          <a:stretch>
            <a:fillRect/>
          </a:stretch>
        </p:blipFill>
        <p:spPr>
          <a:xfrm>
            <a:off x="8871017" y="626160"/>
            <a:ext cx="2276995" cy="1325320"/>
          </a:xfrm>
          <a:prstGeom prst="rect">
            <a:avLst/>
          </a:prstGeom>
        </p:spPr>
      </p:pic>
      <p:sp>
        <p:nvSpPr>
          <p:cNvPr id="10" name="Rechteck 9">
            <a:extLst>
              <a:ext uri="{FF2B5EF4-FFF2-40B4-BE49-F238E27FC236}">
                <a16:creationId xmlns:a16="http://schemas.microsoft.com/office/drawing/2014/main" id="{83D07864-E7AD-462F-BD9C-6C337FBA0915}"/>
              </a:ext>
            </a:extLst>
          </p:cNvPr>
          <p:cNvSpPr/>
          <p:nvPr/>
        </p:nvSpPr>
        <p:spPr>
          <a:xfrm>
            <a:off x="10422784" y="1"/>
            <a:ext cx="1769217" cy="394407"/>
          </a:xfrm>
          <a:prstGeom prst="rect">
            <a:avLst/>
          </a:prstGeom>
          <a:solidFill>
            <a:srgbClr val="92D05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2400" dirty="0"/>
              <a:t>Confidential</a:t>
            </a:r>
          </a:p>
        </p:txBody>
      </p:sp>
    </p:spTree>
    <p:custDataLst>
      <p:tags r:id="rId1"/>
    </p:custDataLst>
    <p:extLst>
      <p:ext uri="{BB962C8B-B14F-4D97-AF65-F5344CB8AC3E}">
        <p14:creationId xmlns:p14="http://schemas.microsoft.com/office/powerpoint/2010/main" val="420687431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9" name="Grafik 28" descr="Ein Bild, das drinnen enthält.&#10;&#10;Automatisch generierte Beschreibung">
            <a:extLst>
              <a:ext uri="{FF2B5EF4-FFF2-40B4-BE49-F238E27FC236}">
                <a16:creationId xmlns:a16="http://schemas.microsoft.com/office/drawing/2014/main" id="{9CB968B4-CFBF-405F-A1D5-9661717B952B}"/>
              </a:ext>
            </a:extLst>
          </p:cNvPr>
          <p:cNvPicPr>
            <a:picLocks noChangeAspect="1"/>
          </p:cNvPicPr>
          <p:nvPr/>
        </p:nvPicPr>
        <p:blipFill rotWithShape="1">
          <a:blip r:embed="rId2">
            <a:extLst>
              <a:ext uri="{28A0092B-C50C-407E-A947-70E740481C1C}">
                <a14:useLocalDpi xmlns:a14="http://schemas.microsoft.com/office/drawing/2010/main" val="0"/>
              </a:ext>
            </a:extLst>
          </a:blip>
          <a:srcRect l="10078" t="22718" r="1879" b="2997"/>
          <a:stretch/>
        </p:blipFill>
        <p:spPr>
          <a:xfrm>
            <a:off x="0" y="0"/>
            <a:ext cx="12192000" cy="6858000"/>
          </a:xfrm>
          <a:prstGeom prst="rect">
            <a:avLst/>
          </a:prstGeom>
        </p:spPr>
      </p:pic>
      <p:pic>
        <p:nvPicPr>
          <p:cNvPr id="5" name="Grafik 4">
            <a:extLst>
              <a:ext uri="{FF2B5EF4-FFF2-40B4-BE49-F238E27FC236}">
                <a16:creationId xmlns:a16="http://schemas.microsoft.com/office/drawing/2014/main" id="{23DAB44E-30DF-F695-8D41-8274374F9C8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220200" y="330418"/>
            <a:ext cx="2636837" cy="672663"/>
          </a:xfrm>
          <a:prstGeom prst="rect">
            <a:avLst/>
          </a:prstGeom>
        </p:spPr>
      </p:pic>
      <p:sp>
        <p:nvSpPr>
          <p:cNvPr id="8" name="Grafik 6">
            <a:extLst>
              <a:ext uri="{FF2B5EF4-FFF2-40B4-BE49-F238E27FC236}">
                <a16:creationId xmlns:a16="http://schemas.microsoft.com/office/drawing/2014/main" id="{17693470-2D89-41B2-CBE3-454748D7C993}"/>
              </a:ext>
            </a:extLst>
          </p:cNvPr>
          <p:cNvSpPr/>
          <p:nvPr/>
        </p:nvSpPr>
        <p:spPr>
          <a:xfrm>
            <a:off x="658813" y="3804632"/>
            <a:ext cx="8649779" cy="2469168"/>
          </a:xfrm>
          <a:custGeom>
            <a:avLst/>
            <a:gdLst>
              <a:gd name="connsiteX0" fmla="*/ 0 w 4855321"/>
              <a:gd name="connsiteY0" fmla="*/ 0 h 1386001"/>
              <a:gd name="connsiteX1" fmla="*/ 0 w 4855321"/>
              <a:gd name="connsiteY1" fmla="*/ 1386002 h 1386001"/>
              <a:gd name="connsiteX2" fmla="*/ 4358231 w 4855321"/>
              <a:gd name="connsiteY2" fmla="*/ 1386002 h 1386001"/>
              <a:gd name="connsiteX3" fmla="*/ 4855321 w 4855321"/>
              <a:gd name="connsiteY3" fmla="*/ 1125007 h 1386001"/>
              <a:gd name="connsiteX4" fmla="*/ 4855321 w 4855321"/>
              <a:gd name="connsiteY4" fmla="*/ 0 h 13860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55321" h="1386001">
                <a:moveTo>
                  <a:pt x="0" y="0"/>
                </a:moveTo>
                <a:lnTo>
                  <a:pt x="0" y="1386002"/>
                </a:lnTo>
                <a:lnTo>
                  <a:pt x="4358231" y="1386002"/>
                </a:lnTo>
                <a:lnTo>
                  <a:pt x="4855321" y="1125007"/>
                </a:lnTo>
                <a:lnTo>
                  <a:pt x="4855321" y="0"/>
                </a:lnTo>
                <a:close/>
              </a:path>
            </a:pathLst>
          </a:custGeom>
          <a:solidFill>
            <a:schemeClr val="bg2"/>
          </a:solidFill>
          <a:ln w="9525" cap="flat">
            <a:noFill/>
            <a:prstDash val="solid"/>
            <a:miter/>
          </a:ln>
        </p:spPr>
        <p:txBody>
          <a:bodyPr rtlCol="0" anchor="ctr"/>
          <a:lstStyle/>
          <a:p>
            <a:endParaRPr lang="de-DE" dirty="0">
              <a:latin typeface="Fago Pro" panose="02000506040000020004" pitchFamily="50" charset="0"/>
            </a:endParaRPr>
          </a:p>
        </p:txBody>
      </p:sp>
      <p:sp>
        <p:nvSpPr>
          <p:cNvPr id="12" name="Titel 11">
            <a:extLst>
              <a:ext uri="{FF2B5EF4-FFF2-40B4-BE49-F238E27FC236}">
                <a16:creationId xmlns:a16="http://schemas.microsoft.com/office/drawing/2014/main" id="{1738D005-5B61-0F99-2B15-4CE2F0CA33D1}"/>
              </a:ext>
            </a:extLst>
          </p:cNvPr>
          <p:cNvSpPr>
            <a:spLocks noGrp="1"/>
          </p:cNvSpPr>
          <p:nvPr>
            <p:ph type="title"/>
          </p:nvPr>
        </p:nvSpPr>
        <p:spPr>
          <a:xfrm>
            <a:off x="658814" y="4199348"/>
            <a:ext cx="8247061" cy="1013460"/>
          </a:xfrm>
        </p:spPr>
        <p:txBody>
          <a:bodyPr lIns="504000"/>
          <a:lstStyle/>
          <a:p>
            <a:r>
              <a:rPr lang="en-US" noProof="0" dirty="0">
                <a:solidFill>
                  <a:schemeClr val="bg1"/>
                </a:solidFill>
              </a:rPr>
              <a:t>The title of the presentation </a:t>
            </a:r>
            <a:br>
              <a:rPr lang="en-US" noProof="0" dirty="0">
                <a:solidFill>
                  <a:schemeClr val="bg1"/>
                </a:solidFill>
              </a:rPr>
            </a:br>
            <a:r>
              <a:rPr lang="en-US" noProof="0" dirty="0">
                <a:solidFill>
                  <a:schemeClr val="bg1"/>
                </a:solidFill>
              </a:rPr>
              <a:t>is also written here in two lines</a:t>
            </a:r>
          </a:p>
        </p:txBody>
      </p:sp>
      <p:sp>
        <p:nvSpPr>
          <p:cNvPr id="13" name="Textplatzhalter 12">
            <a:extLst>
              <a:ext uri="{FF2B5EF4-FFF2-40B4-BE49-F238E27FC236}">
                <a16:creationId xmlns:a16="http://schemas.microsoft.com/office/drawing/2014/main" id="{88ED06A6-9470-9F52-CA2F-CF62CC7A4B33}"/>
              </a:ext>
            </a:extLst>
          </p:cNvPr>
          <p:cNvSpPr>
            <a:spLocks noGrp="1"/>
          </p:cNvSpPr>
          <p:nvPr>
            <p:ph type="body" sz="quarter" idx="12"/>
          </p:nvPr>
        </p:nvSpPr>
        <p:spPr>
          <a:xfrm>
            <a:off x="658814" y="5517608"/>
            <a:ext cx="7751762" cy="400050"/>
          </a:xfrm>
        </p:spPr>
        <p:txBody>
          <a:bodyPr lIns="504000"/>
          <a:lstStyle/>
          <a:p>
            <a:pPr marL="0" indent="0">
              <a:buNone/>
            </a:pPr>
            <a:r>
              <a:rPr lang="en-US" b="1" noProof="0" dirty="0"/>
              <a:t>Here can be the subline</a:t>
            </a:r>
          </a:p>
        </p:txBody>
      </p:sp>
      <p:grpSp>
        <p:nvGrpSpPr>
          <p:cNvPr id="35" name="Grafik 6">
            <a:extLst>
              <a:ext uri="{FF2B5EF4-FFF2-40B4-BE49-F238E27FC236}">
                <a16:creationId xmlns:a16="http://schemas.microsoft.com/office/drawing/2014/main" id="{4AFFD096-2E7E-3239-74F9-51166C0320D3}"/>
              </a:ext>
            </a:extLst>
          </p:cNvPr>
          <p:cNvGrpSpPr>
            <a:grpSpLocks noChangeAspect="1"/>
          </p:cNvGrpSpPr>
          <p:nvPr/>
        </p:nvGrpSpPr>
        <p:grpSpPr>
          <a:xfrm>
            <a:off x="678561" y="638375"/>
            <a:ext cx="2631282" cy="162000"/>
            <a:chOff x="4381500" y="3324234"/>
            <a:chExt cx="3430676" cy="211216"/>
          </a:xfrm>
          <a:solidFill>
            <a:schemeClr val="tx2"/>
          </a:solidFill>
        </p:grpSpPr>
        <p:sp>
          <p:nvSpPr>
            <p:cNvPr id="36" name="Freihandform: Form 35">
              <a:extLst>
                <a:ext uri="{FF2B5EF4-FFF2-40B4-BE49-F238E27FC236}">
                  <a16:creationId xmlns:a16="http://schemas.microsoft.com/office/drawing/2014/main" id="{62857136-FC7A-C4DA-2158-E5EE2DEE1B2E}"/>
                </a:ext>
              </a:extLst>
            </p:cNvPr>
            <p:cNvSpPr/>
            <p:nvPr/>
          </p:nvSpPr>
          <p:spPr>
            <a:xfrm>
              <a:off x="4381500" y="3343179"/>
              <a:ext cx="129997" cy="189566"/>
            </a:xfrm>
            <a:custGeom>
              <a:avLst/>
              <a:gdLst>
                <a:gd name="connsiteX0" fmla="*/ 92069 w 129997"/>
                <a:gd name="connsiteY0" fmla="*/ 189567 h 189566"/>
                <a:gd name="connsiteX1" fmla="*/ 92069 w 129997"/>
                <a:gd name="connsiteY1" fmla="*/ 102365 h 189566"/>
                <a:gd name="connsiteX2" fmla="*/ 37919 w 129997"/>
                <a:gd name="connsiteY2" fmla="*/ 102365 h 189566"/>
                <a:gd name="connsiteX3" fmla="*/ 37919 w 129997"/>
                <a:gd name="connsiteY3" fmla="*/ 189567 h 189566"/>
                <a:gd name="connsiteX4" fmla="*/ 0 w 129997"/>
                <a:gd name="connsiteY4" fmla="*/ 189567 h 189566"/>
                <a:gd name="connsiteX5" fmla="*/ 0 w 129997"/>
                <a:gd name="connsiteY5" fmla="*/ 0 h 189566"/>
                <a:gd name="connsiteX6" fmla="*/ 37919 w 129997"/>
                <a:gd name="connsiteY6" fmla="*/ 0 h 189566"/>
                <a:gd name="connsiteX7" fmla="*/ 37919 w 129997"/>
                <a:gd name="connsiteY7" fmla="*/ 73133 h 189566"/>
                <a:gd name="connsiteX8" fmla="*/ 92078 w 129997"/>
                <a:gd name="connsiteY8" fmla="*/ 73133 h 189566"/>
                <a:gd name="connsiteX9" fmla="*/ 92078 w 129997"/>
                <a:gd name="connsiteY9" fmla="*/ 0 h 189566"/>
                <a:gd name="connsiteX10" fmla="*/ 129997 w 129997"/>
                <a:gd name="connsiteY10" fmla="*/ 0 h 189566"/>
                <a:gd name="connsiteX11" fmla="*/ 129997 w 129997"/>
                <a:gd name="connsiteY11" fmla="*/ 189567 h 189566"/>
                <a:gd name="connsiteX12" fmla="*/ 92069 w 129997"/>
                <a:gd name="connsiteY12" fmla="*/ 189567 h 189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9997" h="189566">
                  <a:moveTo>
                    <a:pt x="92069" y="189567"/>
                  </a:moveTo>
                  <a:lnTo>
                    <a:pt x="92069" y="102365"/>
                  </a:lnTo>
                  <a:lnTo>
                    <a:pt x="37919" y="102365"/>
                  </a:lnTo>
                  <a:lnTo>
                    <a:pt x="37919" y="189567"/>
                  </a:lnTo>
                  <a:lnTo>
                    <a:pt x="0" y="189567"/>
                  </a:lnTo>
                  <a:lnTo>
                    <a:pt x="0" y="0"/>
                  </a:lnTo>
                  <a:lnTo>
                    <a:pt x="37919" y="0"/>
                  </a:lnTo>
                  <a:lnTo>
                    <a:pt x="37919" y="73133"/>
                  </a:lnTo>
                  <a:lnTo>
                    <a:pt x="92078" y="73133"/>
                  </a:lnTo>
                  <a:lnTo>
                    <a:pt x="92078" y="0"/>
                  </a:lnTo>
                  <a:lnTo>
                    <a:pt x="129997" y="0"/>
                  </a:lnTo>
                  <a:lnTo>
                    <a:pt x="129997" y="189567"/>
                  </a:lnTo>
                  <a:lnTo>
                    <a:pt x="92069" y="18956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37" name="Freihandform: Form 36">
              <a:extLst>
                <a:ext uri="{FF2B5EF4-FFF2-40B4-BE49-F238E27FC236}">
                  <a16:creationId xmlns:a16="http://schemas.microsoft.com/office/drawing/2014/main" id="{D37E9D92-F9E3-BAF8-D35B-4E652FBF4EC2}"/>
                </a:ext>
              </a:extLst>
            </p:cNvPr>
            <p:cNvSpPr/>
            <p:nvPr/>
          </p:nvSpPr>
          <p:spPr>
            <a:xfrm>
              <a:off x="4545282" y="3386508"/>
              <a:ext cx="116433" cy="148942"/>
            </a:xfrm>
            <a:custGeom>
              <a:avLst/>
              <a:gdLst>
                <a:gd name="connsiteX0" fmla="*/ 83410 w 116433"/>
                <a:gd name="connsiteY0" fmla="*/ 146237 h 148942"/>
                <a:gd name="connsiteX1" fmla="*/ 79343 w 116433"/>
                <a:gd name="connsiteY1" fmla="*/ 133512 h 148942"/>
                <a:gd name="connsiteX2" fmla="*/ 40615 w 116433"/>
                <a:gd name="connsiteY2" fmla="*/ 148942 h 148942"/>
                <a:gd name="connsiteX3" fmla="*/ 0 w 116433"/>
                <a:gd name="connsiteY3" fmla="*/ 102632 h 148942"/>
                <a:gd name="connsiteX4" fmla="*/ 53616 w 116433"/>
                <a:gd name="connsiteY4" fmla="*/ 56598 h 148942"/>
                <a:gd name="connsiteX5" fmla="*/ 78534 w 116433"/>
                <a:gd name="connsiteY5" fmla="*/ 56598 h 148942"/>
                <a:gd name="connsiteX6" fmla="*/ 78534 w 116433"/>
                <a:gd name="connsiteY6" fmla="*/ 46311 h 148942"/>
                <a:gd name="connsiteX7" fmla="*/ 58217 w 116433"/>
                <a:gd name="connsiteY7" fmla="*/ 30604 h 148942"/>
                <a:gd name="connsiteX8" fmla="*/ 12992 w 116433"/>
                <a:gd name="connsiteY8" fmla="*/ 38729 h 148942"/>
                <a:gd name="connsiteX9" fmla="*/ 12992 w 116433"/>
                <a:gd name="connsiteY9" fmla="*/ 8668 h 148942"/>
                <a:gd name="connsiteX10" fmla="*/ 64713 w 116433"/>
                <a:gd name="connsiteY10" fmla="*/ 0 h 148942"/>
                <a:gd name="connsiteX11" fmla="*/ 116434 w 116433"/>
                <a:gd name="connsiteY11" fmla="*/ 46568 h 148942"/>
                <a:gd name="connsiteX12" fmla="*/ 116434 w 116433"/>
                <a:gd name="connsiteY12" fmla="*/ 146237 h 148942"/>
                <a:gd name="connsiteX13" fmla="*/ 83410 w 116433"/>
                <a:gd name="connsiteY13" fmla="*/ 146237 h 148942"/>
                <a:gd name="connsiteX14" fmla="*/ 78534 w 116433"/>
                <a:gd name="connsiteY14" fmla="*/ 77448 h 148942"/>
                <a:gd name="connsiteX15" fmla="*/ 67704 w 116433"/>
                <a:gd name="connsiteY15" fmla="*/ 77734 h 148942"/>
                <a:gd name="connsiteX16" fmla="*/ 37929 w 116433"/>
                <a:gd name="connsiteY16" fmla="*/ 101832 h 148942"/>
                <a:gd name="connsiteX17" fmla="*/ 54435 w 116433"/>
                <a:gd name="connsiteY17" fmla="*/ 120787 h 148942"/>
                <a:gd name="connsiteX18" fmla="*/ 78543 w 116433"/>
                <a:gd name="connsiteY18" fmla="*/ 113738 h 148942"/>
                <a:gd name="connsiteX19" fmla="*/ 78543 w 116433"/>
                <a:gd name="connsiteY19" fmla="*/ 77448 h 148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33" h="148942">
                  <a:moveTo>
                    <a:pt x="83410" y="146237"/>
                  </a:moveTo>
                  <a:lnTo>
                    <a:pt x="79343" y="133512"/>
                  </a:lnTo>
                  <a:cubicBezTo>
                    <a:pt x="69599" y="142999"/>
                    <a:pt x="56055" y="148942"/>
                    <a:pt x="40615" y="148942"/>
                  </a:cubicBezTo>
                  <a:cubicBezTo>
                    <a:pt x="23012" y="148942"/>
                    <a:pt x="0" y="141637"/>
                    <a:pt x="0" y="102632"/>
                  </a:cubicBezTo>
                  <a:cubicBezTo>
                    <a:pt x="0" y="63370"/>
                    <a:pt x="32223" y="56598"/>
                    <a:pt x="53616" y="56598"/>
                  </a:cubicBezTo>
                  <a:lnTo>
                    <a:pt x="78534" y="56598"/>
                  </a:lnTo>
                  <a:lnTo>
                    <a:pt x="78534" y="46311"/>
                  </a:lnTo>
                  <a:cubicBezTo>
                    <a:pt x="78534" y="32223"/>
                    <a:pt x="71218" y="30604"/>
                    <a:pt x="58217" y="30604"/>
                  </a:cubicBezTo>
                  <a:cubicBezTo>
                    <a:pt x="44948" y="30604"/>
                    <a:pt x="26270" y="34404"/>
                    <a:pt x="12992" y="38729"/>
                  </a:cubicBezTo>
                  <a:lnTo>
                    <a:pt x="12992" y="8668"/>
                  </a:lnTo>
                  <a:cubicBezTo>
                    <a:pt x="28975" y="3524"/>
                    <a:pt x="47111" y="0"/>
                    <a:pt x="64713" y="0"/>
                  </a:cubicBezTo>
                  <a:cubicBezTo>
                    <a:pt x="92869" y="0"/>
                    <a:pt x="116434" y="7048"/>
                    <a:pt x="116434" y="46568"/>
                  </a:cubicBezTo>
                  <a:lnTo>
                    <a:pt x="116434" y="146237"/>
                  </a:lnTo>
                  <a:lnTo>
                    <a:pt x="83410" y="146237"/>
                  </a:lnTo>
                  <a:close/>
                  <a:moveTo>
                    <a:pt x="78534" y="77448"/>
                  </a:moveTo>
                  <a:lnTo>
                    <a:pt x="67704" y="77734"/>
                  </a:lnTo>
                  <a:cubicBezTo>
                    <a:pt x="46320" y="78276"/>
                    <a:pt x="37929" y="83420"/>
                    <a:pt x="37929" y="101832"/>
                  </a:cubicBezTo>
                  <a:cubicBezTo>
                    <a:pt x="37929" y="116719"/>
                    <a:pt x="44691" y="120787"/>
                    <a:pt x="54435" y="120787"/>
                  </a:cubicBezTo>
                  <a:cubicBezTo>
                    <a:pt x="63922" y="120787"/>
                    <a:pt x="71228" y="117805"/>
                    <a:pt x="78543" y="113738"/>
                  </a:cubicBezTo>
                  <a:lnTo>
                    <a:pt x="78543" y="77448"/>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38" name="Freihandform: Form 37">
              <a:extLst>
                <a:ext uri="{FF2B5EF4-FFF2-40B4-BE49-F238E27FC236}">
                  <a16:creationId xmlns:a16="http://schemas.microsoft.com/office/drawing/2014/main" id="{9EDF68BD-581A-FD1D-98DC-E75E7D03CCB5}"/>
                </a:ext>
              </a:extLst>
            </p:cNvPr>
            <p:cNvSpPr/>
            <p:nvPr/>
          </p:nvSpPr>
          <p:spPr>
            <a:xfrm>
              <a:off x="4703664" y="3386499"/>
              <a:ext cx="124567" cy="146246"/>
            </a:xfrm>
            <a:custGeom>
              <a:avLst/>
              <a:gdLst>
                <a:gd name="connsiteX0" fmla="*/ 86658 w 124567"/>
                <a:gd name="connsiteY0" fmla="*/ 146247 h 146246"/>
                <a:gd name="connsiteX1" fmla="*/ 86658 w 124567"/>
                <a:gd name="connsiteY1" fmla="*/ 44958 h 146246"/>
                <a:gd name="connsiteX2" fmla="*/ 70409 w 124567"/>
                <a:gd name="connsiteY2" fmla="*/ 31433 h 146246"/>
                <a:gd name="connsiteX3" fmla="*/ 37919 w 124567"/>
                <a:gd name="connsiteY3" fmla="*/ 41720 h 146246"/>
                <a:gd name="connsiteX4" fmla="*/ 37919 w 124567"/>
                <a:gd name="connsiteY4" fmla="*/ 146247 h 146246"/>
                <a:gd name="connsiteX5" fmla="*/ 0 w 124567"/>
                <a:gd name="connsiteY5" fmla="*/ 146247 h 146246"/>
                <a:gd name="connsiteX6" fmla="*/ 0 w 124567"/>
                <a:gd name="connsiteY6" fmla="*/ 2705 h 146246"/>
                <a:gd name="connsiteX7" fmla="*/ 31680 w 124567"/>
                <a:gd name="connsiteY7" fmla="*/ 2705 h 146246"/>
                <a:gd name="connsiteX8" fmla="*/ 37100 w 124567"/>
                <a:gd name="connsiteY8" fmla="*/ 18155 h 146246"/>
                <a:gd name="connsiteX9" fmla="*/ 84763 w 124567"/>
                <a:gd name="connsiteY9" fmla="*/ 0 h 146246"/>
                <a:gd name="connsiteX10" fmla="*/ 124568 w 124567"/>
                <a:gd name="connsiteY10" fmla="*/ 42786 h 146246"/>
                <a:gd name="connsiteX11" fmla="*/ 124568 w 124567"/>
                <a:gd name="connsiteY11" fmla="*/ 146237 h 146246"/>
                <a:gd name="connsiteX12" fmla="*/ 86658 w 124567"/>
                <a:gd name="connsiteY12"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67" h="146246">
                  <a:moveTo>
                    <a:pt x="86658" y="146247"/>
                  </a:moveTo>
                  <a:lnTo>
                    <a:pt x="86658" y="44958"/>
                  </a:lnTo>
                  <a:cubicBezTo>
                    <a:pt x="86658" y="34671"/>
                    <a:pt x="82591" y="31433"/>
                    <a:pt x="70409" y="31433"/>
                  </a:cubicBezTo>
                  <a:cubicBezTo>
                    <a:pt x="59855" y="31433"/>
                    <a:pt x="48206" y="35757"/>
                    <a:pt x="37919" y="41720"/>
                  </a:cubicBezTo>
                  <a:lnTo>
                    <a:pt x="37919" y="146247"/>
                  </a:lnTo>
                  <a:lnTo>
                    <a:pt x="0" y="146247"/>
                  </a:lnTo>
                  <a:lnTo>
                    <a:pt x="0" y="2705"/>
                  </a:lnTo>
                  <a:lnTo>
                    <a:pt x="31680" y="2705"/>
                  </a:lnTo>
                  <a:lnTo>
                    <a:pt x="37100" y="18155"/>
                  </a:lnTo>
                  <a:cubicBezTo>
                    <a:pt x="49273" y="8411"/>
                    <a:pt x="67151" y="0"/>
                    <a:pt x="84763" y="0"/>
                  </a:cubicBezTo>
                  <a:cubicBezTo>
                    <a:pt x="108585" y="0"/>
                    <a:pt x="124568" y="10563"/>
                    <a:pt x="124568" y="42786"/>
                  </a:cubicBezTo>
                  <a:lnTo>
                    <a:pt x="124568" y="146237"/>
                  </a:lnTo>
                  <a:lnTo>
                    <a:pt x="86658" y="14623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39" name="Freihandform: Form 38">
              <a:extLst>
                <a:ext uri="{FF2B5EF4-FFF2-40B4-BE49-F238E27FC236}">
                  <a16:creationId xmlns:a16="http://schemas.microsoft.com/office/drawing/2014/main" id="{8559C5AC-25F6-EF96-54E8-4654F85F7D49}"/>
                </a:ext>
              </a:extLst>
            </p:cNvPr>
            <p:cNvSpPr/>
            <p:nvPr/>
          </p:nvSpPr>
          <p:spPr>
            <a:xfrm>
              <a:off x="4862026" y="3337779"/>
              <a:ext cx="127292" cy="197672"/>
            </a:xfrm>
            <a:custGeom>
              <a:avLst/>
              <a:gdLst>
                <a:gd name="connsiteX0" fmla="*/ 96679 w 127292"/>
                <a:gd name="connsiteY0" fmla="*/ 194967 h 197672"/>
                <a:gd name="connsiteX1" fmla="*/ 92345 w 127292"/>
                <a:gd name="connsiteY1" fmla="*/ 183318 h 197672"/>
                <a:gd name="connsiteX2" fmla="*/ 54169 w 127292"/>
                <a:gd name="connsiteY2" fmla="*/ 197672 h 197672"/>
                <a:gd name="connsiteX3" fmla="*/ 0 w 127292"/>
                <a:gd name="connsiteY3" fmla="*/ 123206 h 197672"/>
                <a:gd name="connsiteX4" fmla="*/ 59579 w 127292"/>
                <a:gd name="connsiteY4" fmla="*/ 48739 h 197672"/>
                <a:gd name="connsiteX5" fmla="*/ 89373 w 127292"/>
                <a:gd name="connsiteY5" fmla="*/ 60103 h 197672"/>
                <a:gd name="connsiteX6" fmla="*/ 89373 w 127292"/>
                <a:gd name="connsiteY6" fmla="*/ 0 h 197672"/>
                <a:gd name="connsiteX7" fmla="*/ 127292 w 127292"/>
                <a:gd name="connsiteY7" fmla="*/ 0 h 197672"/>
                <a:gd name="connsiteX8" fmla="*/ 127292 w 127292"/>
                <a:gd name="connsiteY8" fmla="*/ 194967 h 197672"/>
                <a:gd name="connsiteX9" fmla="*/ 96679 w 127292"/>
                <a:gd name="connsiteY9" fmla="*/ 194967 h 197672"/>
                <a:gd name="connsiteX10" fmla="*/ 89383 w 127292"/>
                <a:gd name="connsiteY10" fmla="*/ 84753 h 197672"/>
                <a:gd name="connsiteX11" fmla="*/ 67713 w 127292"/>
                <a:gd name="connsiteY11" fmla="*/ 77429 h 197672"/>
                <a:gd name="connsiteX12" fmla="*/ 37919 w 127292"/>
                <a:gd name="connsiteY12" fmla="*/ 123196 h 197672"/>
                <a:gd name="connsiteX13" fmla="*/ 64999 w 127292"/>
                <a:gd name="connsiteY13" fmla="*/ 169507 h 197672"/>
                <a:gd name="connsiteX14" fmla="*/ 89373 w 127292"/>
                <a:gd name="connsiteY14" fmla="*/ 160582 h 197672"/>
                <a:gd name="connsiteX15" fmla="*/ 89373 w 127292"/>
                <a:gd name="connsiteY15" fmla="*/ 84753 h 197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7292" h="197672">
                  <a:moveTo>
                    <a:pt x="96679" y="194967"/>
                  </a:moveTo>
                  <a:lnTo>
                    <a:pt x="92345" y="183318"/>
                  </a:lnTo>
                  <a:cubicBezTo>
                    <a:pt x="83134" y="191443"/>
                    <a:pt x="69332" y="197672"/>
                    <a:pt x="54169" y="197672"/>
                  </a:cubicBezTo>
                  <a:cubicBezTo>
                    <a:pt x="31680" y="197672"/>
                    <a:pt x="0" y="188204"/>
                    <a:pt x="0" y="123206"/>
                  </a:cubicBezTo>
                  <a:cubicBezTo>
                    <a:pt x="0" y="56864"/>
                    <a:pt x="41434" y="48739"/>
                    <a:pt x="59579" y="48739"/>
                  </a:cubicBezTo>
                  <a:cubicBezTo>
                    <a:pt x="72038" y="48739"/>
                    <a:pt x="82867" y="53340"/>
                    <a:pt x="89373" y="60103"/>
                  </a:cubicBezTo>
                  <a:lnTo>
                    <a:pt x="89373" y="0"/>
                  </a:lnTo>
                  <a:lnTo>
                    <a:pt x="127292" y="0"/>
                  </a:lnTo>
                  <a:lnTo>
                    <a:pt x="127292" y="194967"/>
                  </a:lnTo>
                  <a:lnTo>
                    <a:pt x="96679" y="194967"/>
                  </a:lnTo>
                  <a:close/>
                  <a:moveTo>
                    <a:pt x="89383" y="84753"/>
                  </a:moveTo>
                  <a:cubicBezTo>
                    <a:pt x="83420" y="80686"/>
                    <a:pt x="75571" y="77429"/>
                    <a:pt x="67713" y="77429"/>
                  </a:cubicBezTo>
                  <a:cubicBezTo>
                    <a:pt x="51730" y="77429"/>
                    <a:pt x="37919" y="80410"/>
                    <a:pt x="37919" y="123196"/>
                  </a:cubicBezTo>
                  <a:cubicBezTo>
                    <a:pt x="37919" y="166526"/>
                    <a:pt x="49835" y="169507"/>
                    <a:pt x="64999" y="169507"/>
                  </a:cubicBezTo>
                  <a:cubicBezTo>
                    <a:pt x="72857" y="169507"/>
                    <a:pt x="81791" y="165983"/>
                    <a:pt x="89373" y="160582"/>
                  </a:cubicBezTo>
                  <a:lnTo>
                    <a:pt x="89373" y="8475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0" name="Freihandform: Form 39">
              <a:extLst>
                <a:ext uri="{FF2B5EF4-FFF2-40B4-BE49-F238E27FC236}">
                  <a16:creationId xmlns:a16="http://schemas.microsoft.com/office/drawing/2014/main" id="{A7940E70-57E6-BAAA-4160-14CE2992C3F9}"/>
                </a:ext>
              </a:extLst>
            </p:cNvPr>
            <p:cNvSpPr/>
            <p:nvPr/>
          </p:nvSpPr>
          <p:spPr>
            <a:xfrm>
              <a:off x="5118401" y="3324234"/>
              <a:ext cx="44967" cy="208511"/>
            </a:xfrm>
            <a:custGeom>
              <a:avLst/>
              <a:gdLst>
                <a:gd name="connsiteX0" fmla="*/ 22479 w 44967"/>
                <a:gd name="connsiteY0" fmla="*/ 46025 h 208511"/>
                <a:gd name="connsiteX1" fmla="*/ 0 w 44967"/>
                <a:gd name="connsiteY1" fmla="*/ 23012 h 208511"/>
                <a:gd name="connsiteX2" fmla="*/ 22479 w 44967"/>
                <a:gd name="connsiteY2" fmla="*/ 0 h 208511"/>
                <a:gd name="connsiteX3" fmla="*/ 44968 w 44967"/>
                <a:gd name="connsiteY3" fmla="*/ 23012 h 208511"/>
                <a:gd name="connsiteX4" fmla="*/ 22479 w 44967"/>
                <a:gd name="connsiteY4" fmla="*/ 46025 h 208511"/>
                <a:gd name="connsiteX5" fmla="*/ 3524 w 44967"/>
                <a:gd name="connsiteY5" fmla="*/ 208512 h 208511"/>
                <a:gd name="connsiteX6" fmla="*/ 3524 w 44967"/>
                <a:gd name="connsiteY6" fmla="*/ 64970 h 208511"/>
                <a:gd name="connsiteX7" fmla="*/ 41443 w 44967"/>
                <a:gd name="connsiteY7" fmla="*/ 64970 h 208511"/>
                <a:gd name="connsiteX8" fmla="*/ 41443 w 44967"/>
                <a:gd name="connsiteY8" fmla="*/ 208512 h 208511"/>
                <a:gd name="connsiteX9" fmla="*/ 3524 w 44967"/>
                <a:gd name="connsiteY9" fmla="*/ 208512 h 208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967" h="208511">
                  <a:moveTo>
                    <a:pt x="22479" y="46025"/>
                  </a:moveTo>
                  <a:cubicBezTo>
                    <a:pt x="9754" y="46025"/>
                    <a:pt x="0" y="35481"/>
                    <a:pt x="0" y="23012"/>
                  </a:cubicBezTo>
                  <a:cubicBezTo>
                    <a:pt x="0" y="10563"/>
                    <a:pt x="9744" y="0"/>
                    <a:pt x="22479" y="0"/>
                  </a:cubicBezTo>
                  <a:cubicBezTo>
                    <a:pt x="35214" y="0"/>
                    <a:pt x="44968" y="10563"/>
                    <a:pt x="44968" y="23012"/>
                  </a:cubicBezTo>
                  <a:cubicBezTo>
                    <a:pt x="44958" y="35471"/>
                    <a:pt x="35204" y="46025"/>
                    <a:pt x="22479" y="46025"/>
                  </a:cubicBezTo>
                  <a:close/>
                  <a:moveTo>
                    <a:pt x="3524" y="208512"/>
                  </a:moveTo>
                  <a:lnTo>
                    <a:pt x="3524" y="64970"/>
                  </a:lnTo>
                  <a:lnTo>
                    <a:pt x="41443" y="64970"/>
                  </a:lnTo>
                  <a:lnTo>
                    <a:pt x="41443" y="208512"/>
                  </a:lnTo>
                  <a:lnTo>
                    <a:pt x="3524" y="208512"/>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1" name="Freihandform: Form 40">
              <a:extLst>
                <a:ext uri="{FF2B5EF4-FFF2-40B4-BE49-F238E27FC236}">
                  <a16:creationId xmlns:a16="http://schemas.microsoft.com/office/drawing/2014/main" id="{14991F5B-6E8B-C0D5-048D-3C921B2C67EE}"/>
                </a:ext>
              </a:extLst>
            </p:cNvPr>
            <p:cNvSpPr/>
            <p:nvPr/>
          </p:nvSpPr>
          <p:spPr>
            <a:xfrm>
              <a:off x="5201783" y="3386499"/>
              <a:ext cx="124567" cy="146246"/>
            </a:xfrm>
            <a:custGeom>
              <a:avLst/>
              <a:gdLst>
                <a:gd name="connsiteX0" fmla="*/ 86658 w 124567"/>
                <a:gd name="connsiteY0" fmla="*/ 146247 h 146246"/>
                <a:gd name="connsiteX1" fmla="*/ 86658 w 124567"/>
                <a:gd name="connsiteY1" fmla="*/ 44958 h 146246"/>
                <a:gd name="connsiteX2" fmla="*/ 70409 w 124567"/>
                <a:gd name="connsiteY2" fmla="*/ 31433 h 146246"/>
                <a:gd name="connsiteX3" fmla="*/ 37919 w 124567"/>
                <a:gd name="connsiteY3" fmla="*/ 41720 h 146246"/>
                <a:gd name="connsiteX4" fmla="*/ 37919 w 124567"/>
                <a:gd name="connsiteY4" fmla="*/ 146247 h 146246"/>
                <a:gd name="connsiteX5" fmla="*/ 0 w 124567"/>
                <a:gd name="connsiteY5" fmla="*/ 146247 h 146246"/>
                <a:gd name="connsiteX6" fmla="*/ 0 w 124567"/>
                <a:gd name="connsiteY6" fmla="*/ 2705 h 146246"/>
                <a:gd name="connsiteX7" fmla="*/ 31680 w 124567"/>
                <a:gd name="connsiteY7" fmla="*/ 2705 h 146246"/>
                <a:gd name="connsiteX8" fmla="*/ 37100 w 124567"/>
                <a:gd name="connsiteY8" fmla="*/ 18155 h 146246"/>
                <a:gd name="connsiteX9" fmla="*/ 84763 w 124567"/>
                <a:gd name="connsiteY9" fmla="*/ 0 h 146246"/>
                <a:gd name="connsiteX10" fmla="*/ 124568 w 124567"/>
                <a:gd name="connsiteY10" fmla="*/ 42786 h 146246"/>
                <a:gd name="connsiteX11" fmla="*/ 124568 w 124567"/>
                <a:gd name="connsiteY11" fmla="*/ 146237 h 146246"/>
                <a:gd name="connsiteX12" fmla="*/ 86658 w 124567"/>
                <a:gd name="connsiteY12"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67" h="146246">
                  <a:moveTo>
                    <a:pt x="86658" y="146247"/>
                  </a:moveTo>
                  <a:lnTo>
                    <a:pt x="86658" y="44958"/>
                  </a:lnTo>
                  <a:cubicBezTo>
                    <a:pt x="86658" y="34671"/>
                    <a:pt x="82591" y="31433"/>
                    <a:pt x="70409" y="31433"/>
                  </a:cubicBezTo>
                  <a:cubicBezTo>
                    <a:pt x="59855" y="31433"/>
                    <a:pt x="48206" y="35757"/>
                    <a:pt x="37919" y="41720"/>
                  </a:cubicBezTo>
                  <a:lnTo>
                    <a:pt x="37919" y="146247"/>
                  </a:lnTo>
                  <a:lnTo>
                    <a:pt x="0" y="146247"/>
                  </a:lnTo>
                  <a:lnTo>
                    <a:pt x="0" y="2705"/>
                  </a:lnTo>
                  <a:lnTo>
                    <a:pt x="31680" y="2705"/>
                  </a:lnTo>
                  <a:lnTo>
                    <a:pt x="37100" y="18155"/>
                  </a:lnTo>
                  <a:cubicBezTo>
                    <a:pt x="49273" y="8411"/>
                    <a:pt x="67151" y="0"/>
                    <a:pt x="84763" y="0"/>
                  </a:cubicBezTo>
                  <a:cubicBezTo>
                    <a:pt x="108585" y="0"/>
                    <a:pt x="124568" y="10563"/>
                    <a:pt x="124568" y="42786"/>
                  </a:cubicBezTo>
                  <a:lnTo>
                    <a:pt x="124568" y="146237"/>
                  </a:lnTo>
                  <a:lnTo>
                    <a:pt x="86658" y="14623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2" name="Freihandform: Form 41">
              <a:extLst>
                <a:ext uri="{FF2B5EF4-FFF2-40B4-BE49-F238E27FC236}">
                  <a16:creationId xmlns:a16="http://schemas.microsoft.com/office/drawing/2014/main" id="{73994403-7B6D-9788-38C1-F6616CB18E40}"/>
                </a:ext>
              </a:extLst>
            </p:cNvPr>
            <p:cNvSpPr/>
            <p:nvPr/>
          </p:nvSpPr>
          <p:spPr>
            <a:xfrm>
              <a:off x="5457624" y="3337779"/>
              <a:ext cx="124577" cy="194967"/>
            </a:xfrm>
            <a:custGeom>
              <a:avLst/>
              <a:gdLst>
                <a:gd name="connsiteX0" fmla="*/ 86659 w 124577"/>
                <a:gd name="connsiteY0" fmla="*/ 194967 h 194967"/>
                <a:gd name="connsiteX1" fmla="*/ 86659 w 124577"/>
                <a:gd name="connsiteY1" fmla="*/ 93678 h 194967"/>
                <a:gd name="connsiteX2" fmla="*/ 70409 w 124577"/>
                <a:gd name="connsiteY2" fmla="*/ 80153 h 194967"/>
                <a:gd name="connsiteX3" fmla="*/ 37919 w 124577"/>
                <a:gd name="connsiteY3" fmla="*/ 90440 h 194967"/>
                <a:gd name="connsiteX4" fmla="*/ 37919 w 124577"/>
                <a:gd name="connsiteY4" fmla="*/ 194967 h 194967"/>
                <a:gd name="connsiteX5" fmla="*/ 0 w 124577"/>
                <a:gd name="connsiteY5" fmla="*/ 194967 h 194967"/>
                <a:gd name="connsiteX6" fmla="*/ 0 w 124577"/>
                <a:gd name="connsiteY6" fmla="*/ 0 h 194967"/>
                <a:gd name="connsiteX7" fmla="*/ 37919 w 124577"/>
                <a:gd name="connsiteY7" fmla="*/ 0 h 194967"/>
                <a:gd name="connsiteX8" fmla="*/ 37919 w 124577"/>
                <a:gd name="connsiteY8" fmla="*/ 66342 h 194967"/>
                <a:gd name="connsiteX9" fmla="*/ 84773 w 124577"/>
                <a:gd name="connsiteY9" fmla="*/ 48730 h 194967"/>
                <a:gd name="connsiteX10" fmla="*/ 124578 w 124577"/>
                <a:gd name="connsiteY10" fmla="*/ 91516 h 194967"/>
                <a:gd name="connsiteX11" fmla="*/ 124578 w 124577"/>
                <a:gd name="connsiteY11" fmla="*/ 194967 h 194967"/>
                <a:gd name="connsiteX12" fmla="*/ 86659 w 124577"/>
                <a:gd name="connsiteY12" fmla="*/ 194967 h 19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77" h="194967">
                  <a:moveTo>
                    <a:pt x="86659" y="194967"/>
                  </a:moveTo>
                  <a:lnTo>
                    <a:pt x="86659" y="93678"/>
                  </a:lnTo>
                  <a:cubicBezTo>
                    <a:pt x="86659" y="83391"/>
                    <a:pt x="82868" y="80153"/>
                    <a:pt x="70409" y="80153"/>
                  </a:cubicBezTo>
                  <a:cubicBezTo>
                    <a:pt x="61741" y="80153"/>
                    <a:pt x="50378" y="84220"/>
                    <a:pt x="37919" y="90440"/>
                  </a:cubicBezTo>
                  <a:lnTo>
                    <a:pt x="37919" y="194967"/>
                  </a:lnTo>
                  <a:lnTo>
                    <a:pt x="0" y="194967"/>
                  </a:lnTo>
                  <a:lnTo>
                    <a:pt x="0" y="0"/>
                  </a:lnTo>
                  <a:lnTo>
                    <a:pt x="37919" y="0"/>
                  </a:lnTo>
                  <a:lnTo>
                    <a:pt x="37919" y="66342"/>
                  </a:lnTo>
                  <a:cubicBezTo>
                    <a:pt x="50644" y="56855"/>
                    <a:pt x="68247" y="48730"/>
                    <a:pt x="84773" y="48730"/>
                  </a:cubicBezTo>
                  <a:cubicBezTo>
                    <a:pt x="108595" y="48730"/>
                    <a:pt x="124578" y="59836"/>
                    <a:pt x="124578" y="91516"/>
                  </a:cubicBezTo>
                  <a:lnTo>
                    <a:pt x="124578" y="194967"/>
                  </a:lnTo>
                  <a:lnTo>
                    <a:pt x="86659" y="19496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3" name="Freihandform: Form 42">
              <a:extLst>
                <a:ext uri="{FF2B5EF4-FFF2-40B4-BE49-F238E27FC236}">
                  <a16:creationId xmlns:a16="http://schemas.microsoft.com/office/drawing/2014/main" id="{4260378F-EA11-F6E8-4DF9-76870A2AEE78}"/>
                </a:ext>
              </a:extLst>
            </p:cNvPr>
            <p:cNvSpPr/>
            <p:nvPr/>
          </p:nvSpPr>
          <p:spPr>
            <a:xfrm>
              <a:off x="5612206" y="3386508"/>
              <a:ext cx="116433" cy="148942"/>
            </a:xfrm>
            <a:custGeom>
              <a:avLst/>
              <a:gdLst>
                <a:gd name="connsiteX0" fmla="*/ 83410 w 116433"/>
                <a:gd name="connsiteY0" fmla="*/ 146237 h 148942"/>
                <a:gd name="connsiteX1" fmla="*/ 79343 w 116433"/>
                <a:gd name="connsiteY1" fmla="*/ 133512 h 148942"/>
                <a:gd name="connsiteX2" fmla="*/ 40615 w 116433"/>
                <a:gd name="connsiteY2" fmla="*/ 148942 h 148942"/>
                <a:gd name="connsiteX3" fmla="*/ 0 w 116433"/>
                <a:gd name="connsiteY3" fmla="*/ 102632 h 148942"/>
                <a:gd name="connsiteX4" fmla="*/ 53616 w 116433"/>
                <a:gd name="connsiteY4" fmla="*/ 56598 h 148942"/>
                <a:gd name="connsiteX5" fmla="*/ 78534 w 116433"/>
                <a:gd name="connsiteY5" fmla="*/ 56598 h 148942"/>
                <a:gd name="connsiteX6" fmla="*/ 78534 w 116433"/>
                <a:gd name="connsiteY6" fmla="*/ 46311 h 148942"/>
                <a:gd name="connsiteX7" fmla="*/ 58217 w 116433"/>
                <a:gd name="connsiteY7" fmla="*/ 30604 h 148942"/>
                <a:gd name="connsiteX8" fmla="*/ 12992 w 116433"/>
                <a:gd name="connsiteY8" fmla="*/ 38729 h 148942"/>
                <a:gd name="connsiteX9" fmla="*/ 12992 w 116433"/>
                <a:gd name="connsiteY9" fmla="*/ 8668 h 148942"/>
                <a:gd name="connsiteX10" fmla="*/ 64713 w 116433"/>
                <a:gd name="connsiteY10" fmla="*/ 0 h 148942"/>
                <a:gd name="connsiteX11" fmla="*/ 116434 w 116433"/>
                <a:gd name="connsiteY11" fmla="*/ 46568 h 148942"/>
                <a:gd name="connsiteX12" fmla="*/ 116434 w 116433"/>
                <a:gd name="connsiteY12" fmla="*/ 146237 h 148942"/>
                <a:gd name="connsiteX13" fmla="*/ 83410 w 116433"/>
                <a:gd name="connsiteY13" fmla="*/ 146237 h 148942"/>
                <a:gd name="connsiteX14" fmla="*/ 78534 w 116433"/>
                <a:gd name="connsiteY14" fmla="*/ 77448 h 148942"/>
                <a:gd name="connsiteX15" fmla="*/ 67694 w 116433"/>
                <a:gd name="connsiteY15" fmla="*/ 77724 h 148942"/>
                <a:gd name="connsiteX16" fmla="*/ 37919 w 116433"/>
                <a:gd name="connsiteY16" fmla="*/ 101822 h 148942"/>
                <a:gd name="connsiteX17" fmla="*/ 54426 w 116433"/>
                <a:gd name="connsiteY17" fmla="*/ 120777 h 148942"/>
                <a:gd name="connsiteX18" fmla="*/ 78534 w 116433"/>
                <a:gd name="connsiteY18" fmla="*/ 113729 h 148942"/>
                <a:gd name="connsiteX19" fmla="*/ 78534 w 116433"/>
                <a:gd name="connsiteY19" fmla="*/ 77448 h 148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33" h="148942">
                  <a:moveTo>
                    <a:pt x="83410" y="146237"/>
                  </a:moveTo>
                  <a:lnTo>
                    <a:pt x="79343" y="133512"/>
                  </a:lnTo>
                  <a:cubicBezTo>
                    <a:pt x="69599" y="142999"/>
                    <a:pt x="56055" y="148942"/>
                    <a:pt x="40615" y="148942"/>
                  </a:cubicBezTo>
                  <a:cubicBezTo>
                    <a:pt x="23012" y="148942"/>
                    <a:pt x="0" y="141637"/>
                    <a:pt x="0" y="102632"/>
                  </a:cubicBezTo>
                  <a:cubicBezTo>
                    <a:pt x="0" y="63370"/>
                    <a:pt x="32223" y="56598"/>
                    <a:pt x="53616" y="56598"/>
                  </a:cubicBezTo>
                  <a:lnTo>
                    <a:pt x="78534" y="56598"/>
                  </a:lnTo>
                  <a:lnTo>
                    <a:pt x="78534" y="46311"/>
                  </a:lnTo>
                  <a:cubicBezTo>
                    <a:pt x="78534" y="32223"/>
                    <a:pt x="71218" y="30604"/>
                    <a:pt x="58217" y="30604"/>
                  </a:cubicBezTo>
                  <a:cubicBezTo>
                    <a:pt x="44949" y="30604"/>
                    <a:pt x="26270" y="34404"/>
                    <a:pt x="12992" y="38729"/>
                  </a:cubicBezTo>
                  <a:lnTo>
                    <a:pt x="12992" y="8668"/>
                  </a:lnTo>
                  <a:cubicBezTo>
                    <a:pt x="28975" y="3524"/>
                    <a:pt x="47111" y="0"/>
                    <a:pt x="64713" y="0"/>
                  </a:cubicBezTo>
                  <a:cubicBezTo>
                    <a:pt x="92869" y="0"/>
                    <a:pt x="116434" y="7048"/>
                    <a:pt x="116434" y="46568"/>
                  </a:cubicBezTo>
                  <a:lnTo>
                    <a:pt x="116434" y="146237"/>
                  </a:lnTo>
                  <a:lnTo>
                    <a:pt x="83410" y="146237"/>
                  </a:lnTo>
                  <a:close/>
                  <a:moveTo>
                    <a:pt x="78534" y="77448"/>
                  </a:moveTo>
                  <a:lnTo>
                    <a:pt x="67694" y="77724"/>
                  </a:lnTo>
                  <a:cubicBezTo>
                    <a:pt x="46311" y="78267"/>
                    <a:pt x="37919" y="83410"/>
                    <a:pt x="37919" y="101822"/>
                  </a:cubicBezTo>
                  <a:cubicBezTo>
                    <a:pt x="37919" y="116710"/>
                    <a:pt x="44682" y="120777"/>
                    <a:pt x="54426" y="120777"/>
                  </a:cubicBezTo>
                  <a:cubicBezTo>
                    <a:pt x="63913" y="120777"/>
                    <a:pt x="71218" y="117796"/>
                    <a:pt x="78534" y="113729"/>
                  </a:cubicBezTo>
                  <a:lnTo>
                    <a:pt x="78534" y="77448"/>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4" name="Freihandform: Form 43">
              <a:extLst>
                <a:ext uri="{FF2B5EF4-FFF2-40B4-BE49-F238E27FC236}">
                  <a16:creationId xmlns:a16="http://schemas.microsoft.com/office/drawing/2014/main" id="{DDFFED3E-9A99-A212-A192-E7F8DE55C9D1}"/>
                </a:ext>
              </a:extLst>
            </p:cNvPr>
            <p:cNvSpPr/>
            <p:nvPr/>
          </p:nvSpPr>
          <p:spPr>
            <a:xfrm>
              <a:off x="5770578" y="3386499"/>
              <a:ext cx="124567" cy="146246"/>
            </a:xfrm>
            <a:custGeom>
              <a:avLst/>
              <a:gdLst>
                <a:gd name="connsiteX0" fmla="*/ 86658 w 124567"/>
                <a:gd name="connsiteY0" fmla="*/ 146247 h 146246"/>
                <a:gd name="connsiteX1" fmla="*/ 86658 w 124567"/>
                <a:gd name="connsiteY1" fmla="*/ 44958 h 146246"/>
                <a:gd name="connsiteX2" fmla="*/ 70409 w 124567"/>
                <a:gd name="connsiteY2" fmla="*/ 31433 h 146246"/>
                <a:gd name="connsiteX3" fmla="*/ 37919 w 124567"/>
                <a:gd name="connsiteY3" fmla="*/ 41720 h 146246"/>
                <a:gd name="connsiteX4" fmla="*/ 37919 w 124567"/>
                <a:gd name="connsiteY4" fmla="*/ 146247 h 146246"/>
                <a:gd name="connsiteX5" fmla="*/ 0 w 124567"/>
                <a:gd name="connsiteY5" fmla="*/ 146247 h 146246"/>
                <a:gd name="connsiteX6" fmla="*/ 0 w 124567"/>
                <a:gd name="connsiteY6" fmla="*/ 2705 h 146246"/>
                <a:gd name="connsiteX7" fmla="*/ 31680 w 124567"/>
                <a:gd name="connsiteY7" fmla="*/ 2705 h 146246"/>
                <a:gd name="connsiteX8" fmla="*/ 37100 w 124567"/>
                <a:gd name="connsiteY8" fmla="*/ 18155 h 146246"/>
                <a:gd name="connsiteX9" fmla="*/ 84763 w 124567"/>
                <a:gd name="connsiteY9" fmla="*/ 0 h 146246"/>
                <a:gd name="connsiteX10" fmla="*/ 124568 w 124567"/>
                <a:gd name="connsiteY10" fmla="*/ 42786 h 146246"/>
                <a:gd name="connsiteX11" fmla="*/ 124568 w 124567"/>
                <a:gd name="connsiteY11" fmla="*/ 146237 h 146246"/>
                <a:gd name="connsiteX12" fmla="*/ 86658 w 124567"/>
                <a:gd name="connsiteY12"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67" h="146246">
                  <a:moveTo>
                    <a:pt x="86658" y="146247"/>
                  </a:moveTo>
                  <a:lnTo>
                    <a:pt x="86658" y="44958"/>
                  </a:lnTo>
                  <a:cubicBezTo>
                    <a:pt x="86658" y="34671"/>
                    <a:pt x="82591" y="31433"/>
                    <a:pt x="70409" y="31433"/>
                  </a:cubicBezTo>
                  <a:cubicBezTo>
                    <a:pt x="59855" y="31433"/>
                    <a:pt x="48206" y="35757"/>
                    <a:pt x="37919" y="41720"/>
                  </a:cubicBezTo>
                  <a:lnTo>
                    <a:pt x="37919" y="146247"/>
                  </a:lnTo>
                  <a:lnTo>
                    <a:pt x="0" y="146247"/>
                  </a:lnTo>
                  <a:lnTo>
                    <a:pt x="0" y="2705"/>
                  </a:lnTo>
                  <a:lnTo>
                    <a:pt x="31680" y="2705"/>
                  </a:lnTo>
                  <a:lnTo>
                    <a:pt x="37100" y="18155"/>
                  </a:lnTo>
                  <a:cubicBezTo>
                    <a:pt x="49282" y="8411"/>
                    <a:pt x="67151" y="0"/>
                    <a:pt x="84763" y="0"/>
                  </a:cubicBezTo>
                  <a:cubicBezTo>
                    <a:pt x="108585" y="0"/>
                    <a:pt x="124568" y="10563"/>
                    <a:pt x="124568" y="42786"/>
                  </a:cubicBezTo>
                  <a:lnTo>
                    <a:pt x="124568" y="146237"/>
                  </a:lnTo>
                  <a:lnTo>
                    <a:pt x="86658" y="14623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5" name="Freihandform: Form 44">
              <a:extLst>
                <a:ext uri="{FF2B5EF4-FFF2-40B4-BE49-F238E27FC236}">
                  <a16:creationId xmlns:a16="http://schemas.microsoft.com/office/drawing/2014/main" id="{24BA1191-1507-4EED-1FDB-2CBC20FB18F3}"/>
                </a:ext>
              </a:extLst>
            </p:cNvPr>
            <p:cNvSpPr/>
            <p:nvPr/>
          </p:nvSpPr>
          <p:spPr>
            <a:xfrm>
              <a:off x="5928941" y="3337779"/>
              <a:ext cx="127282" cy="197672"/>
            </a:xfrm>
            <a:custGeom>
              <a:avLst/>
              <a:gdLst>
                <a:gd name="connsiteX0" fmla="*/ 96679 w 127282"/>
                <a:gd name="connsiteY0" fmla="*/ 194967 h 197672"/>
                <a:gd name="connsiteX1" fmla="*/ 92345 w 127282"/>
                <a:gd name="connsiteY1" fmla="*/ 183318 h 197672"/>
                <a:gd name="connsiteX2" fmla="*/ 54169 w 127282"/>
                <a:gd name="connsiteY2" fmla="*/ 197672 h 197672"/>
                <a:gd name="connsiteX3" fmla="*/ 0 w 127282"/>
                <a:gd name="connsiteY3" fmla="*/ 123206 h 197672"/>
                <a:gd name="connsiteX4" fmla="*/ 59579 w 127282"/>
                <a:gd name="connsiteY4" fmla="*/ 48739 h 197672"/>
                <a:gd name="connsiteX5" fmla="*/ 89373 w 127282"/>
                <a:gd name="connsiteY5" fmla="*/ 60103 h 197672"/>
                <a:gd name="connsiteX6" fmla="*/ 89373 w 127282"/>
                <a:gd name="connsiteY6" fmla="*/ 0 h 197672"/>
                <a:gd name="connsiteX7" fmla="*/ 127283 w 127282"/>
                <a:gd name="connsiteY7" fmla="*/ 0 h 197672"/>
                <a:gd name="connsiteX8" fmla="*/ 127283 w 127282"/>
                <a:gd name="connsiteY8" fmla="*/ 194967 h 197672"/>
                <a:gd name="connsiteX9" fmla="*/ 96679 w 127282"/>
                <a:gd name="connsiteY9" fmla="*/ 194967 h 197672"/>
                <a:gd name="connsiteX10" fmla="*/ 89373 w 127282"/>
                <a:gd name="connsiteY10" fmla="*/ 84753 h 197672"/>
                <a:gd name="connsiteX11" fmla="*/ 67704 w 127282"/>
                <a:gd name="connsiteY11" fmla="*/ 77429 h 197672"/>
                <a:gd name="connsiteX12" fmla="*/ 37909 w 127282"/>
                <a:gd name="connsiteY12" fmla="*/ 123196 h 197672"/>
                <a:gd name="connsiteX13" fmla="*/ 64989 w 127282"/>
                <a:gd name="connsiteY13" fmla="*/ 169507 h 197672"/>
                <a:gd name="connsiteX14" fmla="*/ 89364 w 127282"/>
                <a:gd name="connsiteY14" fmla="*/ 160582 h 197672"/>
                <a:gd name="connsiteX15" fmla="*/ 89364 w 127282"/>
                <a:gd name="connsiteY15" fmla="*/ 84753 h 197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7282" h="197672">
                  <a:moveTo>
                    <a:pt x="96679" y="194967"/>
                  </a:moveTo>
                  <a:lnTo>
                    <a:pt x="92345" y="183318"/>
                  </a:lnTo>
                  <a:cubicBezTo>
                    <a:pt x="83134" y="191443"/>
                    <a:pt x="69333" y="197672"/>
                    <a:pt x="54169" y="197672"/>
                  </a:cubicBezTo>
                  <a:cubicBezTo>
                    <a:pt x="31680" y="197672"/>
                    <a:pt x="0" y="188204"/>
                    <a:pt x="0" y="123206"/>
                  </a:cubicBezTo>
                  <a:cubicBezTo>
                    <a:pt x="0" y="56864"/>
                    <a:pt x="41434" y="48739"/>
                    <a:pt x="59579" y="48739"/>
                  </a:cubicBezTo>
                  <a:cubicBezTo>
                    <a:pt x="72038" y="48739"/>
                    <a:pt x="82867" y="53340"/>
                    <a:pt x="89373" y="60103"/>
                  </a:cubicBezTo>
                  <a:lnTo>
                    <a:pt x="89373" y="0"/>
                  </a:lnTo>
                  <a:lnTo>
                    <a:pt x="127283" y="0"/>
                  </a:lnTo>
                  <a:lnTo>
                    <a:pt x="127283" y="194967"/>
                  </a:lnTo>
                  <a:lnTo>
                    <a:pt x="96679" y="194967"/>
                  </a:lnTo>
                  <a:close/>
                  <a:moveTo>
                    <a:pt x="89373" y="84753"/>
                  </a:moveTo>
                  <a:cubicBezTo>
                    <a:pt x="83410" y="80686"/>
                    <a:pt x="75562" y="77429"/>
                    <a:pt x="67704" y="77429"/>
                  </a:cubicBezTo>
                  <a:cubicBezTo>
                    <a:pt x="51721" y="77429"/>
                    <a:pt x="37909" y="80410"/>
                    <a:pt x="37909" y="123196"/>
                  </a:cubicBezTo>
                  <a:cubicBezTo>
                    <a:pt x="37909" y="166526"/>
                    <a:pt x="49825" y="169507"/>
                    <a:pt x="64989" y="169507"/>
                  </a:cubicBezTo>
                  <a:cubicBezTo>
                    <a:pt x="72847" y="169507"/>
                    <a:pt x="81782" y="165983"/>
                    <a:pt x="89364" y="160582"/>
                  </a:cubicBezTo>
                  <a:lnTo>
                    <a:pt x="89364" y="8475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6" name="Freihandform: Form 45">
              <a:extLst>
                <a:ext uri="{FF2B5EF4-FFF2-40B4-BE49-F238E27FC236}">
                  <a16:creationId xmlns:a16="http://schemas.microsoft.com/office/drawing/2014/main" id="{366E60E1-DA20-C85A-CAD2-C66E0C9B7ED7}"/>
                </a:ext>
              </a:extLst>
            </p:cNvPr>
            <p:cNvSpPr/>
            <p:nvPr/>
          </p:nvSpPr>
          <p:spPr>
            <a:xfrm>
              <a:off x="6169885" y="3335054"/>
              <a:ext cx="105613" cy="197700"/>
            </a:xfrm>
            <a:custGeom>
              <a:avLst/>
              <a:gdLst>
                <a:gd name="connsiteX0" fmla="*/ 76638 w 105613"/>
                <a:gd name="connsiteY0" fmla="*/ 30061 h 197700"/>
                <a:gd name="connsiteX1" fmla="*/ 62284 w 105613"/>
                <a:gd name="connsiteY1" fmla="*/ 46596 h 197700"/>
                <a:gd name="connsiteX2" fmla="*/ 62284 w 105613"/>
                <a:gd name="connsiteY2" fmla="*/ 54159 h 197700"/>
                <a:gd name="connsiteX3" fmla="*/ 94783 w 105613"/>
                <a:gd name="connsiteY3" fmla="*/ 54159 h 197700"/>
                <a:gd name="connsiteX4" fmla="*/ 91002 w 105613"/>
                <a:gd name="connsiteY4" fmla="*/ 79619 h 197700"/>
                <a:gd name="connsiteX5" fmla="*/ 62284 w 105613"/>
                <a:gd name="connsiteY5" fmla="*/ 79619 h 197700"/>
                <a:gd name="connsiteX6" fmla="*/ 62284 w 105613"/>
                <a:gd name="connsiteY6" fmla="*/ 197701 h 197700"/>
                <a:gd name="connsiteX7" fmla="*/ 24365 w 105613"/>
                <a:gd name="connsiteY7" fmla="*/ 197701 h 197700"/>
                <a:gd name="connsiteX8" fmla="*/ 24365 w 105613"/>
                <a:gd name="connsiteY8" fmla="*/ 79610 h 197700"/>
                <a:gd name="connsiteX9" fmla="*/ 0 w 105613"/>
                <a:gd name="connsiteY9" fmla="*/ 79610 h 197700"/>
                <a:gd name="connsiteX10" fmla="*/ 0 w 105613"/>
                <a:gd name="connsiteY10" fmla="*/ 54150 h 197700"/>
                <a:gd name="connsiteX11" fmla="*/ 24365 w 105613"/>
                <a:gd name="connsiteY11" fmla="*/ 54150 h 197700"/>
                <a:gd name="connsiteX12" fmla="*/ 24365 w 105613"/>
                <a:gd name="connsiteY12" fmla="*/ 44691 h 197700"/>
                <a:gd name="connsiteX13" fmla="*/ 70152 w 105613"/>
                <a:gd name="connsiteY13" fmla="*/ 0 h 197700"/>
                <a:gd name="connsiteX14" fmla="*/ 105613 w 105613"/>
                <a:gd name="connsiteY14" fmla="*/ 6506 h 197700"/>
                <a:gd name="connsiteX15" fmla="*/ 105613 w 105613"/>
                <a:gd name="connsiteY15" fmla="*/ 34404 h 197700"/>
                <a:gd name="connsiteX16" fmla="*/ 76638 w 105613"/>
                <a:gd name="connsiteY16" fmla="*/ 30061 h 19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5613" h="197700">
                  <a:moveTo>
                    <a:pt x="76638" y="30061"/>
                  </a:moveTo>
                  <a:cubicBezTo>
                    <a:pt x="66094" y="30061"/>
                    <a:pt x="62284" y="34661"/>
                    <a:pt x="62284" y="46596"/>
                  </a:cubicBezTo>
                  <a:lnTo>
                    <a:pt x="62284" y="54159"/>
                  </a:lnTo>
                  <a:lnTo>
                    <a:pt x="94783" y="54159"/>
                  </a:lnTo>
                  <a:lnTo>
                    <a:pt x="91002" y="79619"/>
                  </a:lnTo>
                  <a:lnTo>
                    <a:pt x="62284" y="79619"/>
                  </a:lnTo>
                  <a:lnTo>
                    <a:pt x="62284" y="197701"/>
                  </a:lnTo>
                  <a:lnTo>
                    <a:pt x="24365" y="197701"/>
                  </a:lnTo>
                  <a:lnTo>
                    <a:pt x="24365" y="79610"/>
                  </a:lnTo>
                  <a:lnTo>
                    <a:pt x="0" y="79610"/>
                  </a:lnTo>
                  <a:lnTo>
                    <a:pt x="0" y="54150"/>
                  </a:lnTo>
                  <a:lnTo>
                    <a:pt x="24365" y="54150"/>
                  </a:lnTo>
                  <a:lnTo>
                    <a:pt x="24365" y="44691"/>
                  </a:lnTo>
                  <a:cubicBezTo>
                    <a:pt x="24365" y="9744"/>
                    <a:pt x="46034" y="0"/>
                    <a:pt x="70152" y="0"/>
                  </a:cubicBezTo>
                  <a:cubicBezTo>
                    <a:pt x="83420" y="0"/>
                    <a:pt x="96945" y="2981"/>
                    <a:pt x="105613" y="6506"/>
                  </a:cubicBezTo>
                  <a:lnTo>
                    <a:pt x="105613" y="34404"/>
                  </a:lnTo>
                  <a:cubicBezTo>
                    <a:pt x="95869" y="31956"/>
                    <a:pt x="83677" y="30061"/>
                    <a:pt x="76638" y="30061"/>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7" name="Freihandform: Form 46">
              <a:extLst>
                <a:ext uri="{FF2B5EF4-FFF2-40B4-BE49-F238E27FC236}">
                  <a16:creationId xmlns:a16="http://schemas.microsoft.com/office/drawing/2014/main" id="{5870332B-D4E2-1D23-10B1-67E7D64AB5CD}"/>
                </a:ext>
              </a:extLst>
            </p:cNvPr>
            <p:cNvSpPr/>
            <p:nvPr/>
          </p:nvSpPr>
          <p:spPr>
            <a:xfrm>
              <a:off x="6271679" y="3386518"/>
              <a:ext cx="131082" cy="148932"/>
            </a:xfrm>
            <a:custGeom>
              <a:avLst/>
              <a:gdLst>
                <a:gd name="connsiteX0" fmla="*/ 65541 w 131082"/>
                <a:gd name="connsiteY0" fmla="*/ 148933 h 148932"/>
                <a:gd name="connsiteX1" fmla="*/ 0 w 131082"/>
                <a:gd name="connsiteY1" fmla="*/ 74466 h 148932"/>
                <a:gd name="connsiteX2" fmla="*/ 65541 w 131082"/>
                <a:gd name="connsiteY2" fmla="*/ 0 h 148932"/>
                <a:gd name="connsiteX3" fmla="*/ 131083 w 131082"/>
                <a:gd name="connsiteY3" fmla="*/ 74466 h 148932"/>
                <a:gd name="connsiteX4" fmla="*/ 65541 w 131082"/>
                <a:gd name="connsiteY4" fmla="*/ 148933 h 148932"/>
                <a:gd name="connsiteX5" fmla="*/ 65541 w 131082"/>
                <a:gd name="connsiteY5" fmla="*/ 26803 h 148932"/>
                <a:gd name="connsiteX6" fmla="*/ 37919 w 131082"/>
                <a:gd name="connsiteY6" fmla="*/ 74457 h 148932"/>
                <a:gd name="connsiteX7" fmla="*/ 65541 w 131082"/>
                <a:gd name="connsiteY7" fmla="*/ 121853 h 148932"/>
                <a:gd name="connsiteX8" fmla="*/ 93164 w 131082"/>
                <a:gd name="connsiteY8" fmla="*/ 74457 h 148932"/>
                <a:gd name="connsiteX9" fmla="*/ 65541 w 131082"/>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82" h="148932">
                  <a:moveTo>
                    <a:pt x="65541" y="148933"/>
                  </a:moveTo>
                  <a:cubicBezTo>
                    <a:pt x="36557" y="148933"/>
                    <a:pt x="0" y="138646"/>
                    <a:pt x="0" y="74466"/>
                  </a:cubicBezTo>
                  <a:cubicBezTo>
                    <a:pt x="0" y="11906"/>
                    <a:pt x="35481" y="0"/>
                    <a:pt x="65541" y="0"/>
                  </a:cubicBezTo>
                  <a:cubicBezTo>
                    <a:pt x="95317" y="0"/>
                    <a:pt x="131083" y="10030"/>
                    <a:pt x="131083" y="74466"/>
                  </a:cubicBezTo>
                  <a:cubicBezTo>
                    <a:pt x="131093" y="139465"/>
                    <a:pt x="94240" y="148933"/>
                    <a:pt x="65541" y="148933"/>
                  </a:cubicBezTo>
                  <a:close/>
                  <a:moveTo>
                    <a:pt x="65541" y="26803"/>
                  </a:moveTo>
                  <a:cubicBezTo>
                    <a:pt x="50654" y="26803"/>
                    <a:pt x="37919" y="31661"/>
                    <a:pt x="37919" y="74457"/>
                  </a:cubicBezTo>
                  <a:cubicBezTo>
                    <a:pt x="37919" y="116710"/>
                    <a:pt x="53350" y="121853"/>
                    <a:pt x="65541" y="121853"/>
                  </a:cubicBezTo>
                  <a:cubicBezTo>
                    <a:pt x="77733" y="121853"/>
                    <a:pt x="93164" y="116996"/>
                    <a:pt x="93164" y="74457"/>
                  </a:cubicBezTo>
                  <a:cubicBezTo>
                    <a:pt x="93164" y="30051"/>
                    <a:pt x="80429" y="26803"/>
                    <a:pt x="65541" y="26803"/>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8" name="Freihandform: Form 47">
              <a:extLst>
                <a:ext uri="{FF2B5EF4-FFF2-40B4-BE49-F238E27FC236}">
                  <a16:creationId xmlns:a16="http://schemas.microsoft.com/office/drawing/2014/main" id="{E6111A10-251C-8D7F-2FF9-8C7FA798372A}"/>
                </a:ext>
              </a:extLst>
            </p:cNvPr>
            <p:cNvSpPr/>
            <p:nvPr/>
          </p:nvSpPr>
          <p:spPr>
            <a:xfrm>
              <a:off x="6435194" y="3386508"/>
              <a:ext cx="78000" cy="146237"/>
            </a:xfrm>
            <a:custGeom>
              <a:avLst/>
              <a:gdLst>
                <a:gd name="connsiteX0" fmla="*/ 78000 w 78000"/>
                <a:gd name="connsiteY0" fmla="*/ 37643 h 146237"/>
                <a:gd name="connsiteX1" fmla="*/ 56321 w 78000"/>
                <a:gd name="connsiteY1" fmla="*/ 34938 h 146237"/>
                <a:gd name="connsiteX2" fmla="*/ 37910 w 78000"/>
                <a:gd name="connsiteY2" fmla="*/ 40081 h 146237"/>
                <a:gd name="connsiteX3" fmla="*/ 37910 w 78000"/>
                <a:gd name="connsiteY3" fmla="*/ 146237 h 146237"/>
                <a:gd name="connsiteX4" fmla="*/ 0 w 78000"/>
                <a:gd name="connsiteY4" fmla="*/ 146237 h 146237"/>
                <a:gd name="connsiteX5" fmla="*/ 0 w 78000"/>
                <a:gd name="connsiteY5" fmla="*/ 2696 h 146237"/>
                <a:gd name="connsiteX6" fmla="*/ 30318 w 78000"/>
                <a:gd name="connsiteY6" fmla="*/ 2696 h 146237"/>
                <a:gd name="connsiteX7" fmla="*/ 35205 w 78000"/>
                <a:gd name="connsiteY7" fmla="*/ 17069 h 146237"/>
                <a:gd name="connsiteX8" fmla="*/ 61998 w 78000"/>
                <a:gd name="connsiteY8" fmla="*/ 0 h 146237"/>
                <a:gd name="connsiteX9" fmla="*/ 77991 w 78000"/>
                <a:gd name="connsiteY9" fmla="*/ 1619 h 146237"/>
                <a:gd name="connsiteX10" fmla="*/ 77991 w 78000"/>
                <a:gd name="connsiteY10" fmla="*/ 37643 h 14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000" h="146237">
                  <a:moveTo>
                    <a:pt x="78000" y="37643"/>
                  </a:moveTo>
                  <a:cubicBezTo>
                    <a:pt x="69876" y="36024"/>
                    <a:pt x="60389" y="34938"/>
                    <a:pt x="56321" y="34938"/>
                  </a:cubicBezTo>
                  <a:cubicBezTo>
                    <a:pt x="51464" y="34938"/>
                    <a:pt x="44415" y="36814"/>
                    <a:pt x="37910" y="40081"/>
                  </a:cubicBezTo>
                  <a:lnTo>
                    <a:pt x="37910" y="146237"/>
                  </a:lnTo>
                  <a:lnTo>
                    <a:pt x="0" y="146237"/>
                  </a:lnTo>
                  <a:lnTo>
                    <a:pt x="0" y="2696"/>
                  </a:lnTo>
                  <a:lnTo>
                    <a:pt x="30318" y="2696"/>
                  </a:lnTo>
                  <a:lnTo>
                    <a:pt x="35205" y="17069"/>
                  </a:lnTo>
                  <a:cubicBezTo>
                    <a:pt x="41967" y="6220"/>
                    <a:pt x="51454" y="0"/>
                    <a:pt x="61998" y="0"/>
                  </a:cubicBezTo>
                  <a:cubicBezTo>
                    <a:pt x="67142" y="0"/>
                    <a:pt x="73647" y="543"/>
                    <a:pt x="77991" y="1619"/>
                  </a:cubicBezTo>
                  <a:lnTo>
                    <a:pt x="77991" y="3764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9" name="Freihandform: Form 48">
              <a:extLst>
                <a:ext uri="{FF2B5EF4-FFF2-40B4-BE49-F238E27FC236}">
                  <a16:creationId xmlns:a16="http://schemas.microsoft.com/office/drawing/2014/main" id="{F7909C58-33E7-257F-BEC5-0994DA39116E}"/>
                </a:ext>
              </a:extLst>
            </p:cNvPr>
            <p:cNvSpPr/>
            <p:nvPr/>
          </p:nvSpPr>
          <p:spPr>
            <a:xfrm>
              <a:off x="6605482" y="3345875"/>
              <a:ext cx="97488" cy="189576"/>
            </a:xfrm>
            <a:custGeom>
              <a:avLst/>
              <a:gdLst>
                <a:gd name="connsiteX0" fmla="*/ 63637 w 97488"/>
                <a:gd name="connsiteY0" fmla="*/ 189576 h 189576"/>
                <a:gd name="connsiteX1" fmla="*/ 24375 w 97488"/>
                <a:gd name="connsiteY1" fmla="*/ 150847 h 189576"/>
                <a:gd name="connsiteX2" fmla="*/ 24375 w 97488"/>
                <a:gd name="connsiteY2" fmla="*/ 68790 h 189576"/>
                <a:gd name="connsiteX3" fmla="*/ 0 w 97488"/>
                <a:gd name="connsiteY3" fmla="*/ 68790 h 189576"/>
                <a:gd name="connsiteX4" fmla="*/ 0 w 97488"/>
                <a:gd name="connsiteY4" fmla="*/ 43329 h 189576"/>
                <a:gd name="connsiteX5" fmla="*/ 24375 w 97488"/>
                <a:gd name="connsiteY5" fmla="*/ 43329 h 189576"/>
                <a:gd name="connsiteX6" fmla="*/ 27080 w 97488"/>
                <a:gd name="connsiteY6" fmla="*/ 11649 h 189576"/>
                <a:gd name="connsiteX7" fmla="*/ 62284 w 97488"/>
                <a:gd name="connsiteY7" fmla="*/ 0 h 189576"/>
                <a:gd name="connsiteX8" fmla="*/ 62284 w 97488"/>
                <a:gd name="connsiteY8" fmla="*/ 43329 h 189576"/>
                <a:gd name="connsiteX9" fmla="*/ 94783 w 97488"/>
                <a:gd name="connsiteY9" fmla="*/ 43329 h 189576"/>
                <a:gd name="connsiteX10" fmla="*/ 91002 w 97488"/>
                <a:gd name="connsiteY10" fmla="*/ 68790 h 189576"/>
                <a:gd name="connsiteX11" fmla="*/ 62284 w 97488"/>
                <a:gd name="connsiteY11" fmla="*/ 68790 h 189576"/>
                <a:gd name="connsiteX12" fmla="*/ 62284 w 97488"/>
                <a:gd name="connsiteY12" fmla="*/ 150305 h 189576"/>
                <a:gd name="connsiteX13" fmla="*/ 71495 w 97488"/>
                <a:gd name="connsiteY13" fmla="*/ 159515 h 189576"/>
                <a:gd name="connsiteX14" fmla="*/ 97488 w 97488"/>
                <a:gd name="connsiteY14" fmla="*/ 154657 h 189576"/>
                <a:gd name="connsiteX15" fmla="*/ 97488 w 97488"/>
                <a:gd name="connsiteY15" fmla="*/ 183356 h 189576"/>
                <a:gd name="connsiteX16" fmla="*/ 63637 w 97488"/>
                <a:gd name="connsiteY16" fmla="*/ 189576 h 189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7488" h="189576">
                  <a:moveTo>
                    <a:pt x="63637" y="189576"/>
                  </a:moveTo>
                  <a:cubicBezTo>
                    <a:pt x="44148" y="189576"/>
                    <a:pt x="24375" y="184718"/>
                    <a:pt x="24375" y="150847"/>
                  </a:cubicBezTo>
                  <a:lnTo>
                    <a:pt x="24375" y="68790"/>
                  </a:lnTo>
                  <a:lnTo>
                    <a:pt x="0" y="68790"/>
                  </a:lnTo>
                  <a:lnTo>
                    <a:pt x="0" y="43329"/>
                  </a:lnTo>
                  <a:lnTo>
                    <a:pt x="24375" y="43329"/>
                  </a:lnTo>
                  <a:lnTo>
                    <a:pt x="27080" y="11649"/>
                  </a:lnTo>
                  <a:lnTo>
                    <a:pt x="62284" y="0"/>
                  </a:lnTo>
                  <a:lnTo>
                    <a:pt x="62284" y="43329"/>
                  </a:lnTo>
                  <a:lnTo>
                    <a:pt x="94783" y="43329"/>
                  </a:lnTo>
                  <a:lnTo>
                    <a:pt x="91002" y="68790"/>
                  </a:lnTo>
                  <a:lnTo>
                    <a:pt x="62284" y="68790"/>
                  </a:lnTo>
                  <a:lnTo>
                    <a:pt x="62284" y="150305"/>
                  </a:lnTo>
                  <a:cubicBezTo>
                    <a:pt x="62284" y="158429"/>
                    <a:pt x="66627" y="159515"/>
                    <a:pt x="71495" y="159515"/>
                  </a:cubicBezTo>
                  <a:cubicBezTo>
                    <a:pt x="75019" y="159515"/>
                    <a:pt x="88030" y="157096"/>
                    <a:pt x="97488" y="154657"/>
                  </a:cubicBezTo>
                  <a:lnTo>
                    <a:pt x="97488" y="183356"/>
                  </a:lnTo>
                  <a:cubicBezTo>
                    <a:pt x="87192" y="187147"/>
                    <a:pt x="73924" y="189576"/>
                    <a:pt x="63637" y="189576"/>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50" name="Freihandform: Form 49">
              <a:extLst>
                <a:ext uri="{FF2B5EF4-FFF2-40B4-BE49-F238E27FC236}">
                  <a16:creationId xmlns:a16="http://schemas.microsoft.com/office/drawing/2014/main" id="{DC931C8C-DBB8-7892-C028-9E13B10F86B9}"/>
                </a:ext>
              </a:extLst>
            </p:cNvPr>
            <p:cNvSpPr/>
            <p:nvPr/>
          </p:nvSpPr>
          <p:spPr>
            <a:xfrm>
              <a:off x="6714048" y="3386518"/>
              <a:ext cx="131064" cy="148932"/>
            </a:xfrm>
            <a:custGeom>
              <a:avLst/>
              <a:gdLst>
                <a:gd name="connsiteX0" fmla="*/ 65542 w 131064"/>
                <a:gd name="connsiteY0" fmla="*/ 148933 h 148932"/>
                <a:gd name="connsiteX1" fmla="*/ 0 w 131064"/>
                <a:gd name="connsiteY1" fmla="*/ 74466 h 148932"/>
                <a:gd name="connsiteX2" fmla="*/ 65542 w 131064"/>
                <a:gd name="connsiteY2" fmla="*/ 0 h 148932"/>
                <a:gd name="connsiteX3" fmla="*/ 131064 w 131064"/>
                <a:gd name="connsiteY3" fmla="*/ 74466 h 148932"/>
                <a:gd name="connsiteX4" fmla="*/ 65542 w 131064"/>
                <a:gd name="connsiteY4" fmla="*/ 148933 h 148932"/>
                <a:gd name="connsiteX5" fmla="*/ 65542 w 131064"/>
                <a:gd name="connsiteY5" fmla="*/ 26803 h 148932"/>
                <a:gd name="connsiteX6" fmla="*/ 37900 w 131064"/>
                <a:gd name="connsiteY6" fmla="*/ 74457 h 148932"/>
                <a:gd name="connsiteX7" fmla="*/ 65542 w 131064"/>
                <a:gd name="connsiteY7" fmla="*/ 121853 h 148932"/>
                <a:gd name="connsiteX8" fmla="*/ 93164 w 131064"/>
                <a:gd name="connsiteY8" fmla="*/ 74457 h 148932"/>
                <a:gd name="connsiteX9" fmla="*/ 65542 w 131064"/>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64" h="148932">
                  <a:moveTo>
                    <a:pt x="65542" y="148933"/>
                  </a:moveTo>
                  <a:cubicBezTo>
                    <a:pt x="36557" y="148933"/>
                    <a:pt x="0" y="138646"/>
                    <a:pt x="0" y="74466"/>
                  </a:cubicBezTo>
                  <a:cubicBezTo>
                    <a:pt x="0" y="11906"/>
                    <a:pt x="35481" y="0"/>
                    <a:pt x="65542" y="0"/>
                  </a:cubicBezTo>
                  <a:cubicBezTo>
                    <a:pt x="95317" y="0"/>
                    <a:pt x="131064" y="10030"/>
                    <a:pt x="131064" y="74466"/>
                  </a:cubicBezTo>
                  <a:cubicBezTo>
                    <a:pt x="131064" y="139465"/>
                    <a:pt x="94240" y="148933"/>
                    <a:pt x="65542" y="148933"/>
                  </a:cubicBezTo>
                  <a:close/>
                  <a:moveTo>
                    <a:pt x="65542" y="26803"/>
                  </a:moveTo>
                  <a:cubicBezTo>
                    <a:pt x="50625" y="26803"/>
                    <a:pt x="37900" y="31661"/>
                    <a:pt x="37900" y="74457"/>
                  </a:cubicBezTo>
                  <a:cubicBezTo>
                    <a:pt x="37900" y="116710"/>
                    <a:pt x="53350" y="121853"/>
                    <a:pt x="65542" y="121853"/>
                  </a:cubicBezTo>
                  <a:cubicBezTo>
                    <a:pt x="77705" y="121853"/>
                    <a:pt x="93164" y="116996"/>
                    <a:pt x="93164" y="74457"/>
                  </a:cubicBezTo>
                  <a:cubicBezTo>
                    <a:pt x="93164" y="30051"/>
                    <a:pt x="80429" y="26803"/>
                    <a:pt x="65542" y="26803"/>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51" name="Freihandform: Form 50">
              <a:extLst>
                <a:ext uri="{FF2B5EF4-FFF2-40B4-BE49-F238E27FC236}">
                  <a16:creationId xmlns:a16="http://schemas.microsoft.com/office/drawing/2014/main" id="{B4018E31-7C8D-300D-47B2-5FCD0DE1A3F0}"/>
                </a:ext>
              </a:extLst>
            </p:cNvPr>
            <p:cNvSpPr/>
            <p:nvPr/>
          </p:nvSpPr>
          <p:spPr>
            <a:xfrm>
              <a:off x="6877554" y="3386499"/>
              <a:ext cx="194995" cy="146246"/>
            </a:xfrm>
            <a:custGeom>
              <a:avLst/>
              <a:gdLst>
                <a:gd name="connsiteX0" fmla="*/ 157067 w 194995"/>
                <a:gd name="connsiteY0" fmla="*/ 146247 h 146246"/>
                <a:gd name="connsiteX1" fmla="*/ 157067 w 194995"/>
                <a:gd name="connsiteY1" fmla="*/ 43882 h 146246"/>
                <a:gd name="connsiteX2" fmla="*/ 142180 w 194995"/>
                <a:gd name="connsiteY2" fmla="*/ 31433 h 146246"/>
                <a:gd name="connsiteX3" fmla="*/ 116462 w 194995"/>
                <a:gd name="connsiteY3" fmla="*/ 39815 h 146246"/>
                <a:gd name="connsiteX4" fmla="*/ 116462 w 194995"/>
                <a:gd name="connsiteY4" fmla="*/ 146247 h 146246"/>
                <a:gd name="connsiteX5" fmla="*/ 78534 w 194995"/>
                <a:gd name="connsiteY5" fmla="*/ 146247 h 146246"/>
                <a:gd name="connsiteX6" fmla="*/ 78534 w 194995"/>
                <a:gd name="connsiteY6" fmla="*/ 43882 h 146246"/>
                <a:gd name="connsiteX7" fmla="*/ 63646 w 194995"/>
                <a:gd name="connsiteY7" fmla="*/ 31433 h 146246"/>
                <a:gd name="connsiteX8" fmla="*/ 37929 w 194995"/>
                <a:gd name="connsiteY8" fmla="*/ 39815 h 146246"/>
                <a:gd name="connsiteX9" fmla="*/ 37929 w 194995"/>
                <a:gd name="connsiteY9" fmla="*/ 146247 h 146246"/>
                <a:gd name="connsiteX10" fmla="*/ 0 w 194995"/>
                <a:gd name="connsiteY10" fmla="*/ 146247 h 146246"/>
                <a:gd name="connsiteX11" fmla="*/ 0 w 194995"/>
                <a:gd name="connsiteY11" fmla="*/ 2705 h 146246"/>
                <a:gd name="connsiteX12" fmla="*/ 31680 w 194995"/>
                <a:gd name="connsiteY12" fmla="*/ 2705 h 146246"/>
                <a:gd name="connsiteX13" fmla="*/ 37100 w 194995"/>
                <a:gd name="connsiteY13" fmla="*/ 16793 h 146246"/>
                <a:gd name="connsiteX14" fmla="*/ 77991 w 194995"/>
                <a:gd name="connsiteY14" fmla="*/ 0 h 146246"/>
                <a:gd name="connsiteX15" fmla="*/ 112395 w 194995"/>
                <a:gd name="connsiteY15" fmla="*/ 19774 h 146246"/>
                <a:gd name="connsiteX16" fmla="*/ 156524 w 194995"/>
                <a:gd name="connsiteY16" fmla="*/ 0 h 146246"/>
                <a:gd name="connsiteX17" fmla="*/ 194996 w 194995"/>
                <a:gd name="connsiteY17" fmla="*/ 42786 h 146246"/>
                <a:gd name="connsiteX18" fmla="*/ 194996 w 194995"/>
                <a:gd name="connsiteY18" fmla="*/ 146237 h 146246"/>
                <a:gd name="connsiteX19" fmla="*/ 157067 w 194995"/>
                <a:gd name="connsiteY19"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94995" h="146246">
                  <a:moveTo>
                    <a:pt x="157067" y="146247"/>
                  </a:moveTo>
                  <a:lnTo>
                    <a:pt x="157067" y="43882"/>
                  </a:lnTo>
                  <a:cubicBezTo>
                    <a:pt x="157067" y="33880"/>
                    <a:pt x="151924" y="31433"/>
                    <a:pt x="142180" y="31433"/>
                  </a:cubicBezTo>
                  <a:cubicBezTo>
                    <a:pt x="134598" y="31433"/>
                    <a:pt x="124587" y="35214"/>
                    <a:pt x="116462" y="39815"/>
                  </a:cubicBezTo>
                  <a:lnTo>
                    <a:pt x="116462" y="146247"/>
                  </a:lnTo>
                  <a:lnTo>
                    <a:pt x="78534" y="146247"/>
                  </a:lnTo>
                  <a:lnTo>
                    <a:pt x="78534" y="43882"/>
                  </a:lnTo>
                  <a:cubicBezTo>
                    <a:pt x="78534" y="33880"/>
                    <a:pt x="73390" y="31433"/>
                    <a:pt x="63646" y="31433"/>
                  </a:cubicBezTo>
                  <a:cubicBezTo>
                    <a:pt x="55797" y="31433"/>
                    <a:pt x="46853" y="34414"/>
                    <a:pt x="37929" y="39815"/>
                  </a:cubicBezTo>
                  <a:lnTo>
                    <a:pt x="37929" y="146247"/>
                  </a:lnTo>
                  <a:lnTo>
                    <a:pt x="0" y="146247"/>
                  </a:lnTo>
                  <a:lnTo>
                    <a:pt x="0" y="2705"/>
                  </a:lnTo>
                  <a:lnTo>
                    <a:pt x="31680" y="2705"/>
                  </a:lnTo>
                  <a:lnTo>
                    <a:pt x="37100" y="16793"/>
                  </a:lnTo>
                  <a:cubicBezTo>
                    <a:pt x="46311" y="8125"/>
                    <a:pt x="61198" y="0"/>
                    <a:pt x="77991" y="0"/>
                  </a:cubicBezTo>
                  <a:cubicBezTo>
                    <a:pt x="95860" y="0"/>
                    <a:pt x="106975" y="6220"/>
                    <a:pt x="112395" y="19774"/>
                  </a:cubicBezTo>
                  <a:cubicBezTo>
                    <a:pt x="124301" y="8944"/>
                    <a:pt x="137855" y="0"/>
                    <a:pt x="156524" y="0"/>
                  </a:cubicBezTo>
                  <a:cubicBezTo>
                    <a:pt x="179279" y="0"/>
                    <a:pt x="194996" y="10830"/>
                    <a:pt x="194996" y="42786"/>
                  </a:cubicBezTo>
                  <a:lnTo>
                    <a:pt x="194996" y="146237"/>
                  </a:lnTo>
                  <a:lnTo>
                    <a:pt x="157067" y="14623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52" name="Freihandform: Form 51">
              <a:extLst>
                <a:ext uri="{FF2B5EF4-FFF2-40B4-BE49-F238E27FC236}">
                  <a16:creationId xmlns:a16="http://schemas.microsoft.com/office/drawing/2014/main" id="{ABB2196D-702F-BD8D-94E2-D740BA89ECB1}"/>
                </a:ext>
              </a:extLst>
            </p:cNvPr>
            <p:cNvSpPr/>
            <p:nvPr/>
          </p:nvSpPr>
          <p:spPr>
            <a:xfrm>
              <a:off x="7103630" y="3386518"/>
              <a:ext cx="131064" cy="148932"/>
            </a:xfrm>
            <a:custGeom>
              <a:avLst/>
              <a:gdLst>
                <a:gd name="connsiteX0" fmla="*/ 65542 w 131064"/>
                <a:gd name="connsiteY0" fmla="*/ 148933 h 148932"/>
                <a:gd name="connsiteX1" fmla="*/ 0 w 131064"/>
                <a:gd name="connsiteY1" fmla="*/ 74466 h 148932"/>
                <a:gd name="connsiteX2" fmla="*/ 65542 w 131064"/>
                <a:gd name="connsiteY2" fmla="*/ 0 h 148932"/>
                <a:gd name="connsiteX3" fmla="*/ 131064 w 131064"/>
                <a:gd name="connsiteY3" fmla="*/ 74466 h 148932"/>
                <a:gd name="connsiteX4" fmla="*/ 65542 w 131064"/>
                <a:gd name="connsiteY4" fmla="*/ 148933 h 148932"/>
                <a:gd name="connsiteX5" fmla="*/ 65542 w 131064"/>
                <a:gd name="connsiteY5" fmla="*/ 26803 h 148932"/>
                <a:gd name="connsiteX6" fmla="*/ 37900 w 131064"/>
                <a:gd name="connsiteY6" fmla="*/ 74457 h 148932"/>
                <a:gd name="connsiteX7" fmla="*/ 65542 w 131064"/>
                <a:gd name="connsiteY7" fmla="*/ 121853 h 148932"/>
                <a:gd name="connsiteX8" fmla="*/ 93164 w 131064"/>
                <a:gd name="connsiteY8" fmla="*/ 74457 h 148932"/>
                <a:gd name="connsiteX9" fmla="*/ 65542 w 131064"/>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64" h="148932">
                  <a:moveTo>
                    <a:pt x="65542" y="148933"/>
                  </a:moveTo>
                  <a:cubicBezTo>
                    <a:pt x="36557" y="148933"/>
                    <a:pt x="0" y="138646"/>
                    <a:pt x="0" y="74466"/>
                  </a:cubicBezTo>
                  <a:cubicBezTo>
                    <a:pt x="0" y="11906"/>
                    <a:pt x="35481" y="0"/>
                    <a:pt x="65542" y="0"/>
                  </a:cubicBezTo>
                  <a:cubicBezTo>
                    <a:pt x="95317" y="0"/>
                    <a:pt x="131064" y="10030"/>
                    <a:pt x="131064" y="74466"/>
                  </a:cubicBezTo>
                  <a:cubicBezTo>
                    <a:pt x="131064" y="139465"/>
                    <a:pt x="94240" y="148933"/>
                    <a:pt x="65542" y="148933"/>
                  </a:cubicBezTo>
                  <a:close/>
                  <a:moveTo>
                    <a:pt x="65542" y="26803"/>
                  </a:moveTo>
                  <a:cubicBezTo>
                    <a:pt x="50635" y="26803"/>
                    <a:pt x="37900" y="31661"/>
                    <a:pt x="37900" y="74457"/>
                  </a:cubicBezTo>
                  <a:cubicBezTo>
                    <a:pt x="37900" y="116710"/>
                    <a:pt x="53350" y="121853"/>
                    <a:pt x="65542" y="121853"/>
                  </a:cubicBezTo>
                  <a:cubicBezTo>
                    <a:pt x="77705" y="121853"/>
                    <a:pt x="93164" y="116996"/>
                    <a:pt x="93164" y="74457"/>
                  </a:cubicBezTo>
                  <a:cubicBezTo>
                    <a:pt x="93154" y="30051"/>
                    <a:pt x="80429" y="26803"/>
                    <a:pt x="65542" y="26803"/>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53" name="Freihandform: Form 52">
              <a:extLst>
                <a:ext uri="{FF2B5EF4-FFF2-40B4-BE49-F238E27FC236}">
                  <a16:creationId xmlns:a16="http://schemas.microsoft.com/office/drawing/2014/main" id="{5EEEB261-0E00-E2A3-6E98-6023F5CD9392}"/>
                </a:ext>
              </a:extLst>
            </p:cNvPr>
            <p:cNvSpPr/>
            <p:nvPr/>
          </p:nvSpPr>
          <p:spPr>
            <a:xfrm>
              <a:off x="7267127" y="3386508"/>
              <a:ext cx="77990" cy="146237"/>
            </a:xfrm>
            <a:custGeom>
              <a:avLst/>
              <a:gdLst>
                <a:gd name="connsiteX0" fmla="*/ 77991 w 77990"/>
                <a:gd name="connsiteY0" fmla="*/ 37643 h 146237"/>
                <a:gd name="connsiteX1" fmla="*/ 56340 w 77990"/>
                <a:gd name="connsiteY1" fmla="*/ 34938 h 146237"/>
                <a:gd name="connsiteX2" fmla="*/ 37929 w 77990"/>
                <a:gd name="connsiteY2" fmla="*/ 40081 h 146237"/>
                <a:gd name="connsiteX3" fmla="*/ 37929 w 77990"/>
                <a:gd name="connsiteY3" fmla="*/ 146237 h 146237"/>
                <a:gd name="connsiteX4" fmla="*/ 0 w 77990"/>
                <a:gd name="connsiteY4" fmla="*/ 146237 h 146237"/>
                <a:gd name="connsiteX5" fmla="*/ 0 w 77990"/>
                <a:gd name="connsiteY5" fmla="*/ 2696 h 146237"/>
                <a:gd name="connsiteX6" fmla="*/ 30337 w 77990"/>
                <a:gd name="connsiteY6" fmla="*/ 2696 h 146237"/>
                <a:gd name="connsiteX7" fmla="*/ 35195 w 77990"/>
                <a:gd name="connsiteY7" fmla="*/ 17069 h 146237"/>
                <a:gd name="connsiteX8" fmla="*/ 62017 w 77990"/>
                <a:gd name="connsiteY8" fmla="*/ 0 h 146237"/>
                <a:gd name="connsiteX9" fmla="*/ 77991 w 77990"/>
                <a:gd name="connsiteY9" fmla="*/ 1619 h 146237"/>
                <a:gd name="connsiteX10" fmla="*/ 77991 w 77990"/>
                <a:gd name="connsiteY10" fmla="*/ 37643 h 14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990" h="146237">
                  <a:moveTo>
                    <a:pt x="77991" y="37643"/>
                  </a:moveTo>
                  <a:cubicBezTo>
                    <a:pt x="69866" y="36024"/>
                    <a:pt x="60398" y="34938"/>
                    <a:pt x="56340" y="34938"/>
                  </a:cubicBezTo>
                  <a:cubicBezTo>
                    <a:pt x="51454" y="34938"/>
                    <a:pt x="44415" y="36814"/>
                    <a:pt x="37929" y="40081"/>
                  </a:cubicBezTo>
                  <a:lnTo>
                    <a:pt x="37929" y="146237"/>
                  </a:lnTo>
                  <a:lnTo>
                    <a:pt x="0" y="146237"/>
                  </a:lnTo>
                  <a:lnTo>
                    <a:pt x="0" y="2696"/>
                  </a:lnTo>
                  <a:lnTo>
                    <a:pt x="30337" y="2696"/>
                  </a:lnTo>
                  <a:lnTo>
                    <a:pt x="35195" y="17069"/>
                  </a:lnTo>
                  <a:cubicBezTo>
                    <a:pt x="41977" y="6220"/>
                    <a:pt x="51445" y="0"/>
                    <a:pt x="62017" y="0"/>
                  </a:cubicBezTo>
                  <a:cubicBezTo>
                    <a:pt x="67161" y="0"/>
                    <a:pt x="73666" y="543"/>
                    <a:pt x="77991" y="1619"/>
                  </a:cubicBezTo>
                  <a:lnTo>
                    <a:pt x="77991" y="3764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54" name="Freihandform: Form 53">
              <a:extLst>
                <a:ext uri="{FF2B5EF4-FFF2-40B4-BE49-F238E27FC236}">
                  <a16:creationId xmlns:a16="http://schemas.microsoft.com/office/drawing/2014/main" id="{1EEA85C2-EC24-757C-2B1E-59FBAE5696A7}"/>
                </a:ext>
              </a:extLst>
            </p:cNvPr>
            <p:cNvSpPr/>
            <p:nvPr/>
          </p:nvSpPr>
          <p:spPr>
            <a:xfrm>
              <a:off x="7368387" y="3386508"/>
              <a:ext cx="78000" cy="146237"/>
            </a:xfrm>
            <a:custGeom>
              <a:avLst/>
              <a:gdLst>
                <a:gd name="connsiteX0" fmla="*/ 78000 w 78000"/>
                <a:gd name="connsiteY0" fmla="*/ 37643 h 146237"/>
                <a:gd name="connsiteX1" fmla="*/ 56321 w 78000"/>
                <a:gd name="connsiteY1" fmla="*/ 34938 h 146237"/>
                <a:gd name="connsiteX2" fmla="*/ 37909 w 78000"/>
                <a:gd name="connsiteY2" fmla="*/ 40081 h 146237"/>
                <a:gd name="connsiteX3" fmla="*/ 37909 w 78000"/>
                <a:gd name="connsiteY3" fmla="*/ 146237 h 146237"/>
                <a:gd name="connsiteX4" fmla="*/ 0 w 78000"/>
                <a:gd name="connsiteY4" fmla="*/ 146237 h 146237"/>
                <a:gd name="connsiteX5" fmla="*/ 0 w 78000"/>
                <a:gd name="connsiteY5" fmla="*/ 2696 h 146237"/>
                <a:gd name="connsiteX6" fmla="*/ 30318 w 78000"/>
                <a:gd name="connsiteY6" fmla="*/ 2696 h 146237"/>
                <a:gd name="connsiteX7" fmla="*/ 35204 w 78000"/>
                <a:gd name="connsiteY7" fmla="*/ 17069 h 146237"/>
                <a:gd name="connsiteX8" fmla="*/ 61998 w 78000"/>
                <a:gd name="connsiteY8" fmla="*/ 0 h 146237"/>
                <a:gd name="connsiteX9" fmla="*/ 77991 w 78000"/>
                <a:gd name="connsiteY9" fmla="*/ 1619 h 146237"/>
                <a:gd name="connsiteX10" fmla="*/ 77991 w 78000"/>
                <a:gd name="connsiteY10" fmla="*/ 37643 h 14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000" h="146237">
                  <a:moveTo>
                    <a:pt x="78000" y="37643"/>
                  </a:moveTo>
                  <a:cubicBezTo>
                    <a:pt x="69875" y="36024"/>
                    <a:pt x="60388" y="34938"/>
                    <a:pt x="56321" y="34938"/>
                  </a:cubicBezTo>
                  <a:cubicBezTo>
                    <a:pt x="51463" y="34938"/>
                    <a:pt x="44415" y="36814"/>
                    <a:pt x="37909" y="40081"/>
                  </a:cubicBezTo>
                  <a:lnTo>
                    <a:pt x="37909" y="146237"/>
                  </a:lnTo>
                  <a:lnTo>
                    <a:pt x="0" y="146237"/>
                  </a:lnTo>
                  <a:lnTo>
                    <a:pt x="0" y="2696"/>
                  </a:lnTo>
                  <a:lnTo>
                    <a:pt x="30318" y="2696"/>
                  </a:lnTo>
                  <a:lnTo>
                    <a:pt x="35204" y="17069"/>
                  </a:lnTo>
                  <a:cubicBezTo>
                    <a:pt x="41967" y="6220"/>
                    <a:pt x="51454" y="0"/>
                    <a:pt x="61998" y="0"/>
                  </a:cubicBezTo>
                  <a:cubicBezTo>
                    <a:pt x="67142" y="0"/>
                    <a:pt x="73647" y="543"/>
                    <a:pt x="77991" y="1619"/>
                  </a:cubicBezTo>
                  <a:lnTo>
                    <a:pt x="77991" y="3764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55" name="Freihandform: Form 54">
              <a:extLst>
                <a:ext uri="{FF2B5EF4-FFF2-40B4-BE49-F238E27FC236}">
                  <a16:creationId xmlns:a16="http://schemas.microsoft.com/office/drawing/2014/main" id="{6CD8DB32-3701-8783-0049-E3F09734A80F}"/>
                </a:ext>
              </a:extLst>
            </p:cNvPr>
            <p:cNvSpPr/>
            <p:nvPr/>
          </p:nvSpPr>
          <p:spPr>
            <a:xfrm>
              <a:off x="7457455" y="3386518"/>
              <a:ext cx="131064" cy="148932"/>
            </a:xfrm>
            <a:custGeom>
              <a:avLst/>
              <a:gdLst>
                <a:gd name="connsiteX0" fmla="*/ 65542 w 131064"/>
                <a:gd name="connsiteY0" fmla="*/ 148933 h 148932"/>
                <a:gd name="connsiteX1" fmla="*/ 0 w 131064"/>
                <a:gd name="connsiteY1" fmla="*/ 74466 h 148932"/>
                <a:gd name="connsiteX2" fmla="*/ 65542 w 131064"/>
                <a:gd name="connsiteY2" fmla="*/ 0 h 148932"/>
                <a:gd name="connsiteX3" fmla="*/ 131064 w 131064"/>
                <a:gd name="connsiteY3" fmla="*/ 74466 h 148932"/>
                <a:gd name="connsiteX4" fmla="*/ 65542 w 131064"/>
                <a:gd name="connsiteY4" fmla="*/ 148933 h 148932"/>
                <a:gd name="connsiteX5" fmla="*/ 65542 w 131064"/>
                <a:gd name="connsiteY5" fmla="*/ 26803 h 148932"/>
                <a:gd name="connsiteX6" fmla="*/ 37900 w 131064"/>
                <a:gd name="connsiteY6" fmla="*/ 74457 h 148932"/>
                <a:gd name="connsiteX7" fmla="*/ 65542 w 131064"/>
                <a:gd name="connsiteY7" fmla="*/ 121853 h 148932"/>
                <a:gd name="connsiteX8" fmla="*/ 93164 w 131064"/>
                <a:gd name="connsiteY8" fmla="*/ 74457 h 148932"/>
                <a:gd name="connsiteX9" fmla="*/ 65542 w 131064"/>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64" h="148932">
                  <a:moveTo>
                    <a:pt x="65542" y="148933"/>
                  </a:moveTo>
                  <a:cubicBezTo>
                    <a:pt x="36557" y="148933"/>
                    <a:pt x="0" y="138646"/>
                    <a:pt x="0" y="74466"/>
                  </a:cubicBezTo>
                  <a:cubicBezTo>
                    <a:pt x="0" y="11906"/>
                    <a:pt x="35481" y="0"/>
                    <a:pt x="65542" y="0"/>
                  </a:cubicBezTo>
                  <a:cubicBezTo>
                    <a:pt x="95317" y="0"/>
                    <a:pt x="131064" y="10030"/>
                    <a:pt x="131064" y="74466"/>
                  </a:cubicBezTo>
                  <a:cubicBezTo>
                    <a:pt x="131064" y="139465"/>
                    <a:pt x="94240" y="148933"/>
                    <a:pt x="65542" y="148933"/>
                  </a:cubicBezTo>
                  <a:close/>
                  <a:moveTo>
                    <a:pt x="65542" y="26803"/>
                  </a:moveTo>
                  <a:cubicBezTo>
                    <a:pt x="50635" y="26803"/>
                    <a:pt x="37900" y="31661"/>
                    <a:pt x="37900" y="74457"/>
                  </a:cubicBezTo>
                  <a:cubicBezTo>
                    <a:pt x="37900" y="116710"/>
                    <a:pt x="53350" y="121853"/>
                    <a:pt x="65542" y="121853"/>
                  </a:cubicBezTo>
                  <a:cubicBezTo>
                    <a:pt x="77705" y="121853"/>
                    <a:pt x="93164" y="116996"/>
                    <a:pt x="93164" y="74457"/>
                  </a:cubicBezTo>
                  <a:cubicBezTo>
                    <a:pt x="93164" y="30051"/>
                    <a:pt x="80429" y="26803"/>
                    <a:pt x="65542" y="26803"/>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56" name="Freihandform: Form 55">
              <a:extLst>
                <a:ext uri="{FF2B5EF4-FFF2-40B4-BE49-F238E27FC236}">
                  <a16:creationId xmlns:a16="http://schemas.microsoft.com/office/drawing/2014/main" id="{41D54721-E21F-D329-270B-68871ADF92E0}"/>
                </a:ext>
              </a:extLst>
            </p:cNvPr>
            <p:cNvSpPr/>
            <p:nvPr/>
          </p:nvSpPr>
          <p:spPr>
            <a:xfrm>
              <a:off x="7600950" y="3389204"/>
              <a:ext cx="211226" cy="143541"/>
            </a:xfrm>
            <a:custGeom>
              <a:avLst/>
              <a:gdLst>
                <a:gd name="connsiteX0" fmla="*/ 181165 w 211226"/>
                <a:gd name="connsiteY0" fmla="*/ 143542 h 143541"/>
                <a:gd name="connsiteX1" fmla="*/ 129426 w 211226"/>
                <a:gd name="connsiteY1" fmla="*/ 143542 h 143541"/>
                <a:gd name="connsiteX2" fmla="*/ 117520 w 211226"/>
                <a:gd name="connsiteY2" fmla="*/ 85325 h 143541"/>
                <a:gd name="connsiteX3" fmla="*/ 105613 w 211226"/>
                <a:gd name="connsiteY3" fmla="*/ 22498 h 143541"/>
                <a:gd name="connsiteX4" fmla="*/ 93421 w 211226"/>
                <a:gd name="connsiteY4" fmla="*/ 83963 h 143541"/>
                <a:gd name="connsiteX5" fmla="*/ 81772 w 211226"/>
                <a:gd name="connsiteY5" fmla="*/ 143542 h 143541"/>
                <a:gd name="connsiteX6" fmla="*/ 30061 w 211226"/>
                <a:gd name="connsiteY6" fmla="*/ 143542 h 143541"/>
                <a:gd name="connsiteX7" fmla="*/ 0 w 211226"/>
                <a:gd name="connsiteY7" fmla="*/ 0 h 143541"/>
                <a:gd name="connsiteX8" fmla="*/ 41691 w 211226"/>
                <a:gd name="connsiteY8" fmla="*/ 0 h 143541"/>
                <a:gd name="connsiteX9" fmla="*/ 50102 w 211226"/>
                <a:gd name="connsiteY9" fmla="*/ 66904 h 143541"/>
                <a:gd name="connsiteX10" fmla="*/ 56064 w 211226"/>
                <a:gd name="connsiteY10" fmla="*/ 122958 h 143541"/>
                <a:gd name="connsiteX11" fmla="*/ 65808 w 211226"/>
                <a:gd name="connsiteY11" fmla="*/ 66904 h 143541"/>
                <a:gd name="connsiteX12" fmla="*/ 79877 w 211226"/>
                <a:gd name="connsiteY12" fmla="*/ 0 h 143541"/>
                <a:gd name="connsiteX13" fmla="*/ 131331 w 211226"/>
                <a:gd name="connsiteY13" fmla="*/ 0 h 143541"/>
                <a:gd name="connsiteX14" fmla="*/ 145418 w 211226"/>
                <a:gd name="connsiteY14" fmla="*/ 66904 h 143541"/>
                <a:gd name="connsiteX15" fmla="*/ 154629 w 211226"/>
                <a:gd name="connsiteY15" fmla="*/ 122958 h 143541"/>
                <a:gd name="connsiteX16" fmla="*/ 160849 w 211226"/>
                <a:gd name="connsiteY16" fmla="*/ 66904 h 143541"/>
                <a:gd name="connsiteX17" fmla="*/ 170059 w 211226"/>
                <a:gd name="connsiteY17" fmla="*/ 0 h 143541"/>
                <a:gd name="connsiteX18" fmla="*/ 211226 w 211226"/>
                <a:gd name="connsiteY18" fmla="*/ 0 h 143541"/>
                <a:gd name="connsiteX19" fmla="*/ 181165 w 211226"/>
                <a:gd name="connsiteY19" fmla="*/ 143542 h 143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11226" h="143541">
                  <a:moveTo>
                    <a:pt x="181165" y="143542"/>
                  </a:moveTo>
                  <a:lnTo>
                    <a:pt x="129426" y="143542"/>
                  </a:lnTo>
                  <a:lnTo>
                    <a:pt x="117520" y="85325"/>
                  </a:lnTo>
                  <a:cubicBezTo>
                    <a:pt x="115357" y="74495"/>
                    <a:pt x="109937" y="46320"/>
                    <a:pt x="105613" y="22498"/>
                  </a:cubicBezTo>
                  <a:cubicBezTo>
                    <a:pt x="100727" y="46053"/>
                    <a:pt x="95326" y="73676"/>
                    <a:pt x="93421" y="83963"/>
                  </a:cubicBezTo>
                  <a:lnTo>
                    <a:pt x="81772" y="143542"/>
                  </a:lnTo>
                  <a:lnTo>
                    <a:pt x="30061" y="143542"/>
                  </a:lnTo>
                  <a:lnTo>
                    <a:pt x="0" y="0"/>
                  </a:lnTo>
                  <a:lnTo>
                    <a:pt x="41691" y="0"/>
                  </a:lnTo>
                  <a:lnTo>
                    <a:pt x="50102" y="66904"/>
                  </a:lnTo>
                  <a:cubicBezTo>
                    <a:pt x="52264" y="83953"/>
                    <a:pt x="55788" y="120777"/>
                    <a:pt x="56064" y="122958"/>
                  </a:cubicBezTo>
                  <a:cubicBezTo>
                    <a:pt x="56607" y="119691"/>
                    <a:pt x="62008" y="84773"/>
                    <a:pt x="65808" y="66904"/>
                  </a:cubicBezTo>
                  <a:lnTo>
                    <a:pt x="79877" y="0"/>
                  </a:lnTo>
                  <a:lnTo>
                    <a:pt x="131331" y="0"/>
                  </a:lnTo>
                  <a:lnTo>
                    <a:pt x="145418" y="66904"/>
                  </a:lnTo>
                  <a:cubicBezTo>
                    <a:pt x="148657" y="83153"/>
                    <a:pt x="154086" y="119158"/>
                    <a:pt x="154629" y="122958"/>
                  </a:cubicBezTo>
                  <a:cubicBezTo>
                    <a:pt x="154886" y="120520"/>
                    <a:pt x="158410" y="83410"/>
                    <a:pt x="160849" y="66904"/>
                  </a:cubicBezTo>
                  <a:lnTo>
                    <a:pt x="170059" y="0"/>
                  </a:lnTo>
                  <a:lnTo>
                    <a:pt x="211226" y="0"/>
                  </a:lnTo>
                  <a:lnTo>
                    <a:pt x="181165" y="143542"/>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grpSp>
    </p:spTree>
    <p:extLst>
      <p:ext uri="{BB962C8B-B14F-4D97-AF65-F5344CB8AC3E}">
        <p14:creationId xmlns:p14="http://schemas.microsoft.com/office/powerpoint/2010/main" val="2202409644"/>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6" name="Grafik 5" descr="Ein Bild, das drinnen, Küche, Wand, Ausguss enthält.&#10;&#10;Automatisch generierte Beschreibung">
            <a:extLst>
              <a:ext uri="{FF2B5EF4-FFF2-40B4-BE49-F238E27FC236}">
                <a16:creationId xmlns:a16="http://schemas.microsoft.com/office/drawing/2014/main" id="{901A4CA6-DDD1-93CA-714A-62FBB2F78F6D}"/>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t="8536" r="26755" b="29501"/>
          <a:stretch/>
        </p:blipFill>
        <p:spPr>
          <a:xfrm>
            <a:off x="0" y="0"/>
            <a:ext cx="12192000" cy="6858000"/>
          </a:xfrm>
          <a:prstGeom prst="rect">
            <a:avLst/>
          </a:prstGeom>
        </p:spPr>
      </p:pic>
      <p:sp>
        <p:nvSpPr>
          <p:cNvPr id="14" name="Grafik 8">
            <a:extLst>
              <a:ext uri="{FF2B5EF4-FFF2-40B4-BE49-F238E27FC236}">
                <a16:creationId xmlns:a16="http://schemas.microsoft.com/office/drawing/2014/main" id="{8654ED70-BDEF-1962-1938-30D0E87ED55E}"/>
              </a:ext>
            </a:extLst>
          </p:cNvPr>
          <p:cNvSpPr/>
          <p:nvPr/>
        </p:nvSpPr>
        <p:spPr>
          <a:xfrm>
            <a:off x="658813" y="1603929"/>
            <a:ext cx="4881267" cy="4669871"/>
          </a:xfrm>
          <a:custGeom>
            <a:avLst/>
            <a:gdLst>
              <a:gd name="connsiteX0" fmla="*/ 0 w 4881267"/>
              <a:gd name="connsiteY0" fmla="*/ 0 h 4669871"/>
              <a:gd name="connsiteX1" fmla="*/ 0 w 4881267"/>
              <a:gd name="connsiteY1" fmla="*/ 4669872 h 4669871"/>
              <a:gd name="connsiteX2" fmla="*/ 3988574 w 4881267"/>
              <a:gd name="connsiteY2" fmla="*/ 4669872 h 4669871"/>
              <a:gd name="connsiteX3" fmla="*/ 4881268 w 4881267"/>
              <a:gd name="connsiteY3" fmla="*/ 4201133 h 4669871"/>
              <a:gd name="connsiteX4" fmla="*/ 4881268 w 4881267"/>
              <a:gd name="connsiteY4" fmla="*/ 0 h 46698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81267" h="4669871">
                <a:moveTo>
                  <a:pt x="0" y="0"/>
                </a:moveTo>
                <a:lnTo>
                  <a:pt x="0" y="4669872"/>
                </a:lnTo>
                <a:lnTo>
                  <a:pt x="3988574" y="4669872"/>
                </a:lnTo>
                <a:lnTo>
                  <a:pt x="4881268" y="4201133"/>
                </a:lnTo>
                <a:lnTo>
                  <a:pt x="4881268" y="0"/>
                </a:lnTo>
                <a:close/>
              </a:path>
            </a:pathLst>
          </a:custGeom>
          <a:solidFill>
            <a:schemeClr val="bg2"/>
          </a:solidFill>
          <a:ln w="17078" cap="flat">
            <a:noFill/>
            <a:prstDash val="solid"/>
            <a:miter/>
          </a:ln>
        </p:spPr>
        <p:txBody>
          <a:bodyPr rtlCol="0" anchor="ctr"/>
          <a:lstStyle/>
          <a:p>
            <a:endParaRPr lang="de-DE" dirty="0">
              <a:latin typeface="Fago Pro" panose="02000506040000020004" pitchFamily="50" charset="0"/>
            </a:endParaRPr>
          </a:p>
        </p:txBody>
      </p:sp>
      <p:pic>
        <p:nvPicPr>
          <p:cNvPr id="5" name="Grafik 4">
            <a:extLst>
              <a:ext uri="{FF2B5EF4-FFF2-40B4-BE49-F238E27FC236}">
                <a16:creationId xmlns:a16="http://schemas.microsoft.com/office/drawing/2014/main" id="{23DAB44E-30DF-F695-8D41-8274374F9C8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220200" y="330418"/>
            <a:ext cx="2636837" cy="672663"/>
          </a:xfrm>
          <a:prstGeom prst="rect">
            <a:avLst/>
          </a:prstGeom>
        </p:spPr>
      </p:pic>
      <p:sp>
        <p:nvSpPr>
          <p:cNvPr id="12" name="Titel 11">
            <a:extLst>
              <a:ext uri="{FF2B5EF4-FFF2-40B4-BE49-F238E27FC236}">
                <a16:creationId xmlns:a16="http://schemas.microsoft.com/office/drawing/2014/main" id="{1738D005-5B61-0F99-2B15-4CE2F0CA33D1}"/>
              </a:ext>
            </a:extLst>
          </p:cNvPr>
          <p:cNvSpPr>
            <a:spLocks noGrp="1"/>
          </p:cNvSpPr>
          <p:nvPr>
            <p:ph type="title"/>
          </p:nvPr>
        </p:nvSpPr>
        <p:spPr>
          <a:xfrm>
            <a:off x="658815" y="2010600"/>
            <a:ext cx="4408485" cy="2200275"/>
          </a:xfrm>
        </p:spPr>
        <p:txBody>
          <a:bodyPr lIns="504000"/>
          <a:lstStyle/>
          <a:p>
            <a:r>
              <a:rPr lang="en-US" noProof="0" dirty="0">
                <a:solidFill>
                  <a:schemeClr val="bg1"/>
                </a:solidFill>
              </a:rPr>
              <a:t>The title of the presentation is also written here in several lines</a:t>
            </a:r>
          </a:p>
        </p:txBody>
      </p:sp>
      <p:sp>
        <p:nvSpPr>
          <p:cNvPr id="13" name="Textplatzhalter 12">
            <a:extLst>
              <a:ext uri="{FF2B5EF4-FFF2-40B4-BE49-F238E27FC236}">
                <a16:creationId xmlns:a16="http://schemas.microsoft.com/office/drawing/2014/main" id="{88ED06A6-9470-9F52-CA2F-CF62CC7A4B33}"/>
              </a:ext>
            </a:extLst>
          </p:cNvPr>
          <p:cNvSpPr>
            <a:spLocks noGrp="1"/>
          </p:cNvSpPr>
          <p:nvPr>
            <p:ph type="body" sz="quarter" idx="12"/>
          </p:nvPr>
        </p:nvSpPr>
        <p:spPr>
          <a:xfrm>
            <a:off x="658814" y="4449000"/>
            <a:ext cx="4408485" cy="1307829"/>
          </a:xfrm>
        </p:spPr>
        <p:txBody>
          <a:bodyPr lIns="504000"/>
          <a:lstStyle/>
          <a:p>
            <a:pPr marL="0" indent="0">
              <a:buFont typeface="Arial" panose="020B0604020202020204" pitchFamily="34" charset="0"/>
              <a:buNone/>
            </a:pPr>
            <a:r>
              <a:rPr lang="en-US" sz="2100" b="1" noProof="0" dirty="0"/>
              <a:t>Here can be the subline</a:t>
            </a:r>
          </a:p>
        </p:txBody>
      </p:sp>
      <p:grpSp>
        <p:nvGrpSpPr>
          <p:cNvPr id="56" name="Grafik 6">
            <a:extLst>
              <a:ext uri="{FF2B5EF4-FFF2-40B4-BE49-F238E27FC236}">
                <a16:creationId xmlns:a16="http://schemas.microsoft.com/office/drawing/2014/main" id="{6C319E44-B961-116E-4F88-2D5F0A5240A1}"/>
              </a:ext>
            </a:extLst>
          </p:cNvPr>
          <p:cNvGrpSpPr>
            <a:grpSpLocks noChangeAspect="1"/>
          </p:cNvGrpSpPr>
          <p:nvPr/>
        </p:nvGrpSpPr>
        <p:grpSpPr>
          <a:xfrm>
            <a:off x="678561" y="638375"/>
            <a:ext cx="2631282" cy="162000"/>
            <a:chOff x="4381500" y="3324234"/>
            <a:chExt cx="3430676" cy="211216"/>
          </a:xfrm>
          <a:solidFill>
            <a:schemeClr val="tx2"/>
          </a:solidFill>
        </p:grpSpPr>
        <p:sp>
          <p:nvSpPr>
            <p:cNvPr id="57" name="Freihandform: Form 56">
              <a:extLst>
                <a:ext uri="{FF2B5EF4-FFF2-40B4-BE49-F238E27FC236}">
                  <a16:creationId xmlns:a16="http://schemas.microsoft.com/office/drawing/2014/main" id="{21BE4BC9-5164-163E-24C6-399E57057DE7}"/>
                </a:ext>
              </a:extLst>
            </p:cNvPr>
            <p:cNvSpPr/>
            <p:nvPr/>
          </p:nvSpPr>
          <p:spPr>
            <a:xfrm>
              <a:off x="4381500" y="3343179"/>
              <a:ext cx="129997" cy="189566"/>
            </a:xfrm>
            <a:custGeom>
              <a:avLst/>
              <a:gdLst>
                <a:gd name="connsiteX0" fmla="*/ 92069 w 129997"/>
                <a:gd name="connsiteY0" fmla="*/ 189567 h 189566"/>
                <a:gd name="connsiteX1" fmla="*/ 92069 w 129997"/>
                <a:gd name="connsiteY1" fmla="*/ 102365 h 189566"/>
                <a:gd name="connsiteX2" fmla="*/ 37919 w 129997"/>
                <a:gd name="connsiteY2" fmla="*/ 102365 h 189566"/>
                <a:gd name="connsiteX3" fmla="*/ 37919 w 129997"/>
                <a:gd name="connsiteY3" fmla="*/ 189567 h 189566"/>
                <a:gd name="connsiteX4" fmla="*/ 0 w 129997"/>
                <a:gd name="connsiteY4" fmla="*/ 189567 h 189566"/>
                <a:gd name="connsiteX5" fmla="*/ 0 w 129997"/>
                <a:gd name="connsiteY5" fmla="*/ 0 h 189566"/>
                <a:gd name="connsiteX6" fmla="*/ 37919 w 129997"/>
                <a:gd name="connsiteY6" fmla="*/ 0 h 189566"/>
                <a:gd name="connsiteX7" fmla="*/ 37919 w 129997"/>
                <a:gd name="connsiteY7" fmla="*/ 73133 h 189566"/>
                <a:gd name="connsiteX8" fmla="*/ 92078 w 129997"/>
                <a:gd name="connsiteY8" fmla="*/ 73133 h 189566"/>
                <a:gd name="connsiteX9" fmla="*/ 92078 w 129997"/>
                <a:gd name="connsiteY9" fmla="*/ 0 h 189566"/>
                <a:gd name="connsiteX10" fmla="*/ 129997 w 129997"/>
                <a:gd name="connsiteY10" fmla="*/ 0 h 189566"/>
                <a:gd name="connsiteX11" fmla="*/ 129997 w 129997"/>
                <a:gd name="connsiteY11" fmla="*/ 189567 h 189566"/>
                <a:gd name="connsiteX12" fmla="*/ 92069 w 129997"/>
                <a:gd name="connsiteY12" fmla="*/ 189567 h 189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9997" h="189566">
                  <a:moveTo>
                    <a:pt x="92069" y="189567"/>
                  </a:moveTo>
                  <a:lnTo>
                    <a:pt x="92069" y="102365"/>
                  </a:lnTo>
                  <a:lnTo>
                    <a:pt x="37919" y="102365"/>
                  </a:lnTo>
                  <a:lnTo>
                    <a:pt x="37919" y="189567"/>
                  </a:lnTo>
                  <a:lnTo>
                    <a:pt x="0" y="189567"/>
                  </a:lnTo>
                  <a:lnTo>
                    <a:pt x="0" y="0"/>
                  </a:lnTo>
                  <a:lnTo>
                    <a:pt x="37919" y="0"/>
                  </a:lnTo>
                  <a:lnTo>
                    <a:pt x="37919" y="73133"/>
                  </a:lnTo>
                  <a:lnTo>
                    <a:pt x="92078" y="73133"/>
                  </a:lnTo>
                  <a:lnTo>
                    <a:pt x="92078" y="0"/>
                  </a:lnTo>
                  <a:lnTo>
                    <a:pt x="129997" y="0"/>
                  </a:lnTo>
                  <a:lnTo>
                    <a:pt x="129997" y="189567"/>
                  </a:lnTo>
                  <a:lnTo>
                    <a:pt x="92069" y="18956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58" name="Freihandform: Form 57">
              <a:extLst>
                <a:ext uri="{FF2B5EF4-FFF2-40B4-BE49-F238E27FC236}">
                  <a16:creationId xmlns:a16="http://schemas.microsoft.com/office/drawing/2014/main" id="{48563F6D-C5C9-7039-7077-9D07D5EE0D1C}"/>
                </a:ext>
              </a:extLst>
            </p:cNvPr>
            <p:cNvSpPr/>
            <p:nvPr/>
          </p:nvSpPr>
          <p:spPr>
            <a:xfrm>
              <a:off x="4545282" y="3386508"/>
              <a:ext cx="116433" cy="148942"/>
            </a:xfrm>
            <a:custGeom>
              <a:avLst/>
              <a:gdLst>
                <a:gd name="connsiteX0" fmla="*/ 83410 w 116433"/>
                <a:gd name="connsiteY0" fmla="*/ 146237 h 148942"/>
                <a:gd name="connsiteX1" fmla="*/ 79343 w 116433"/>
                <a:gd name="connsiteY1" fmla="*/ 133512 h 148942"/>
                <a:gd name="connsiteX2" fmla="*/ 40615 w 116433"/>
                <a:gd name="connsiteY2" fmla="*/ 148942 h 148942"/>
                <a:gd name="connsiteX3" fmla="*/ 0 w 116433"/>
                <a:gd name="connsiteY3" fmla="*/ 102632 h 148942"/>
                <a:gd name="connsiteX4" fmla="*/ 53616 w 116433"/>
                <a:gd name="connsiteY4" fmla="*/ 56598 h 148942"/>
                <a:gd name="connsiteX5" fmla="*/ 78534 w 116433"/>
                <a:gd name="connsiteY5" fmla="*/ 56598 h 148942"/>
                <a:gd name="connsiteX6" fmla="*/ 78534 w 116433"/>
                <a:gd name="connsiteY6" fmla="*/ 46311 h 148942"/>
                <a:gd name="connsiteX7" fmla="*/ 58217 w 116433"/>
                <a:gd name="connsiteY7" fmla="*/ 30604 h 148942"/>
                <a:gd name="connsiteX8" fmla="*/ 12992 w 116433"/>
                <a:gd name="connsiteY8" fmla="*/ 38729 h 148942"/>
                <a:gd name="connsiteX9" fmla="*/ 12992 w 116433"/>
                <a:gd name="connsiteY9" fmla="*/ 8668 h 148942"/>
                <a:gd name="connsiteX10" fmla="*/ 64713 w 116433"/>
                <a:gd name="connsiteY10" fmla="*/ 0 h 148942"/>
                <a:gd name="connsiteX11" fmla="*/ 116434 w 116433"/>
                <a:gd name="connsiteY11" fmla="*/ 46568 h 148942"/>
                <a:gd name="connsiteX12" fmla="*/ 116434 w 116433"/>
                <a:gd name="connsiteY12" fmla="*/ 146237 h 148942"/>
                <a:gd name="connsiteX13" fmla="*/ 83410 w 116433"/>
                <a:gd name="connsiteY13" fmla="*/ 146237 h 148942"/>
                <a:gd name="connsiteX14" fmla="*/ 78534 w 116433"/>
                <a:gd name="connsiteY14" fmla="*/ 77448 h 148942"/>
                <a:gd name="connsiteX15" fmla="*/ 67704 w 116433"/>
                <a:gd name="connsiteY15" fmla="*/ 77734 h 148942"/>
                <a:gd name="connsiteX16" fmla="*/ 37929 w 116433"/>
                <a:gd name="connsiteY16" fmla="*/ 101832 h 148942"/>
                <a:gd name="connsiteX17" fmla="*/ 54435 w 116433"/>
                <a:gd name="connsiteY17" fmla="*/ 120787 h 148942"/>
                <a:gd name="connsiteX18" fmla="*/ 78543 w 116433"/>
                <a:gd name="connsiteY18" fmla="*/ 113738 h 148942"/>
                <a:gd name="connsiteX19" fmla="*/ 78543 w 116433"/>
                <a:gd name="connsiteY19" fmla="*/ 77448 h 148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33" h="148942">
                  <a:moveTo>
                    <a:pt x="83410" y="146237"/>
                  </a:moveTo>
                  <a:lnTo>
                    <a:pt x="79343" y="133512"/>
                  </a:lnTo>
                  <a:cubicBezTo>
                    <a:pt x="69599" y="142999"/>
                    <a:pt x="56055" y="148942"/>
                    <a:pt x="40615" y="148942"/>
                  </a:cubicBezTo>
                  <a:cubicBezTo>
                    <a:pt x="23012" y="148942"/>
                    <a:pt x="0" y="141637"/>
                    <a:pt x="0" y="102632"/>
                  </a:cubicBezTo>
                  <a:cubicBezTo>
                    <a:pt x="0" y="63370"/>
                    <a:pt x="32223" y="56598"/>
                    <a:pt x="53616" y="56598"/>
                  </a:cubicBezTo>
                  <a:lnTo>
                    <a:pt x="78534" y="56598"/>
                  </a:lnTo>
                  <a:lnTo>
                    <a:pt x="78534" y="46311"/>
                  </a:lnTo>
                  <a:cubicBezTo>
                    <a:pt x="78534" y="32223"/>
                    <a:pt x="71218" y="30604"/>
                    <a:pt x="58217" y="30604"/>
                  </a:cubicBezTo>
                  <a:cubicBezTo>
                    <a:pt x="44948" y="30604"/>
                    <a:pt x="26270" y="34404"/>
                    <a:pt x="12992" y="38729"/>
                  </a:cubicBezTo>
                  <a:lnTo>
                    <a:pt x="12992" y="8668"/>
                  </a:lnTo>
                  <a:cubicBezTo>
                    <a:pt x="28975" y="3524"/>
                    <a:pt x="47111" y="0"/>
                    <a:pt x="64713" y="0"/>
                  </a:cubicBezTo>
                  <a:cubicBezTo>
                    <a:pt x="92869" y="0"/>
                    <a:pt x="116434" y="7048"/>
                    <a:pt x="116434" y="46568"/>
                  </a:cubicBezTo>
                  <a:lnTo>
                    <a:pt x="116434" y="146237"/>
                  </a:lnTo>
                  <a:lnTo>
                    <a:pt x="83410" y="146237"/>
                  </a:lnTo>
                  <a:close/>
                  <a:moveTo>
                    <a:pt x="78534" y="77448"/>
                  </a:moveTo>
                  <a:lnTo>
                    <a:pt x="67704" y="77734"/>
                  </a:lnTo>
                  <a:cubicBezTo>
                    <a:pt x="46320" y="78276"/>
                    <a:pt x="37929" y="83420"/>
                    <a:pt x="37929" y="101832"/>
                  </a:cubicBezTo>
                  <a:cubicBezTo>
                    <a:pt x="37929" y="116719"/>
                    <a:pt x="44691" y="120787"/>
                    <a:pt x="54435" y="120787"/>
                  </a:cubicBezTo>
                  <a:cubicBezTo>
                    <a:pt x="63922" y="120787"/>
                    <a:pt x="71228" y="117805"/>
                    <a:pt x="78543" y="113738"/>
                  </a:cubicBezTo>
                  <a:lnTo>
                    <a:pt x="78543" y="77448"/>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59" name="Freihandform: Form 58">
              <a:extLst>
                <a:ext uri="{FF2B5EF4-FFF2-40B4-BE49-F238E27FC236}">
                  <a16:creationId xmlns:a16="http://schemas.microsoft.com/office/drawing/2014/main" id="{47C53C49-58E0-FE00-1EE6-BF77C2A440ED}"/>
                </a:ext>
              </a:extLst>
            </p:cNvPr>
            <p:cNvSpPr/>
            <p:nvPr/>
          </p:nvSpPr>
          <p:spPr>
            <a:xfrm>
              <a:off x="4703664" y="3386499"/>
              <a:ext cx="124567" cy="146246"/>
            </a:xfrm>
            <a:custGeom>
              <a:avLst/>
              <a:gdLst>
                <a:gd name="connsiteX0" fmla="*/ 86658 w 124567"/>
                <a:gd name="connsiteY0" fmla="*/ 146247 h 146246"/>
                <a:gd name="connsiteX1" fmla="*/ 86658 w 124567"/>
                <a:gd name="connsiteY1" fmla="*/ 44958 h 146246"/>
                <a:gd name="connsiteX2" fmla="*/ 70409 w 124567"/>
                <a:gd name="connsiteY2" fmla="*/ 31433 h 146246"/>
                <a:gd name="connsiteX3" fmla="*/ 37919 w 124567"/>
                <a:gd name="connsiteY3" fmla="*/ 41720 h 146246"/>
                <a:gd name="connsiteX4" fmla="*/ 37919 w 124567"/>
                <a:gd name="connsiteY4" fmla="*/ 146247 h 146246"/>
                <a:gd name="connsiteX5" fmla="*/ 0 w 124567"/>
                <a:gd name="connsiteY5" fmla="*/ 146247 h 146246"/>
                <a:gd name="connsiteX6" fmla="*/ 0 w 124567"/>
                <a:gd name="connsiteY6" fmla="*/ 2705 h 146246"/>
                <a:gd name="connsiteX7" fmla="*/ 31680 w 124567"/>
                <a:gd name="connsiteY7" fmla="*/ 2705 h 146246"/>
                <a:gd name="connsiteX8" fmla="*/ 37100 w 124567"/>
                <a:gd name="connsiteY8" fmla="*/ 18155 h 146246"/>
                <a:gd name="connsiteX9" fmla="*/ 84763 w 124567"/>
                <a:gd name="connsiteY9" fmla="*/ 0 h 146246"/>
                <a:gd name="connsiteX10" fmla="*/ 124568 w 124567"/>
                <a:gd name="connsiteY10" fmla="*/ 42786 h 146246"/>
                <a:gd name="connsiteX11" fmla="*/ 124568 w 124567"/>
                <a:gd name="connsiteY11" fmla="*/ 146237 h 146246"/>
                <a:gd name="connsiteX12" fmla="*/ 86658 w 124567"/>
                <a:gd name="connsiteY12"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67" h="146246">
                  <a:moveTo>
                    <a:pt x="86658" y="146247"/>
                  </a:moveTo>
                  <a:lnTo>
                    <a:pt x="86658" y="44958"/>
                  </a:lnTo>
                  <a:cubicBezTo>
                    <a:pt x="86658" y="34671"/>
                    <a:pt x="82591" y="31433"/>
                    <a:pt x="70409" y="31433"/>
                  </a:cubicBezTo>
                  <a:cubicBezTo>
                    <a:pt x="59855" y="31433"/>
                    <a:pt x="48206" y="35757"/>
                    <a:pt x="37919" y="41720"/>
                  </a:cubicBezTo>
                  <a:lnTo>
                    <a:pt x="37919" y="146247"/>
                  </a:lnTo>
                  <a:lnTo>
                    <a:pt x="0" y="146247"/>
                  </a:lnTo>
                  <a:lnTo>
                    <a:pt x="0" y="2705"/>
                  </a:lnTo>
                  <a:lnTo>
                    <a:pt x="31680" y="2705"/>
                  </a:lnTo>
                  <a:lnTo>
                    <a:pt x="37100" y="18155"/>
                  </a:lnTo>
                  <a:cubicBezTo>
                    <a:pt x="49273" y="8411"/>
                    <a:pt x="67151" y="0"/>
                    <a:pt x="84763" y="0"/>
                  </a:cubicBezTo>
                  <a:cubicBezTo>
                    <a:pt x="108585" y="0"/>
                    <a:pt x="124568" y="10563"/>
                    <a:pt x="124568" y="42786"/>
                  </a:cubicBezTo>
                  <a:lnTo>
                    <a:pt x="124568" y="146237"/>
                  </a:lnTo>
                  <a:lnTo>
                    <a:pt x="86658" y="14623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60" name="Freihandform: Form 59">
              <a:extLst>
                <a:ext uri="{FF2B5EF4-FFF2-40B4-BE49-F238E27FC236}">
                  <a16:creationId xmlns:a16="http://schemas.microsoft.com/office/drawing/2014/main" id="{585B0180-7C00-DC76-301D-9B2F6A56970B}"/>
                </a:ext>
              </a:extLst>
            </p:cNvPr>
            <p:cNvSpPr/>
            <p:nvPr/>
          </p:nvSpPr>
          <p:spPr>
            <a:xfrm>
              <a:off x="4862026" y="3337779"/>
              <a:ext cx="127292" cy="197672"/>
            </a:xfrm>
            <a:custGeom>
              <a:avLst/>
              <a:gdLst>
                <a:gd name="connsiteX0" fmla="*/ 96679 w 127292"/>
                <a:gd name="connsiteY0" fmla="*/ 194967 h 197672"/>
                <a:gd name="connsiteX1" fmla="*/ 92345 w 127292"/>
                <a:gd name="connsiteY1" fmla="*/ 183318 h 197672"/>
                <a:gd name="connsiteX2" fmla="*/ 54169 w 127292"/>
                <a:gd name="connsiteY2" fmla="*/ 197672 h 197672"/>
                <a:gd name="connsiteX3" fmla="*/ 0 w 127292"/>
                <a:gd name="connsiteY3" fmla="*/ 123206 h 197672"/>
                <a:gd name="connsiteX4" fmla="*/ 59579 w 127292"/>
                <a:gd name="connsiteY4" fmla="*/ 48739 h 197672"/>
                <a:gd name="connsiteX5" fmla="*/ 89373 w 127292"/>
                <a:gd name="connsiteY5" fmla="*/ 60103 h 197672"/>
                <a:gd name="connsiteX6" fmla="*/ 89373 w 127292"/>
                <a:gd name="connsiteY6" fmla="*/ 0 h 197672"/>
                <a:gd name="connsiteX7" fmla="*/ 127292 w 127292"/>
                <a:gd name="connsiteY7" fmla="*/ 0 h 197672"/>
                <a:gd name="connsiteX8" fmla="*/ 127292 w 127292"/>
                <a:gd name="connsiteY8" fmla="*/ 194967 h 197672"/>
                <a:gd name="connsiteX9" fmla="*/ 96679 w 127292"/>
                <a:gd name="connsiteY9" fmla="*/ 194967 h 197672"/>
                <a:gd name="connsiteX10" fmla="*/ 89383 w 127292"/>
                <a:gd name="connsiteY10" fmla="*/ 84753 h 197672"/>
                <a:gd name="connsiteX11" fmla="*/ 67713 w 127292"/>
                <a:gd name="connsiteY11" fmla="*/ 77429 h 197672"/>
                <a:gd name="connsiteX12" fmla="*/ 37919 w 127292"/>
                <a:gd name="connsiteY12" fmla="*/ 123196 h 197672"/>
                <a:gd name="connsiteX13" fmla="*/ 64999 w 127292"/>
                <a:gd name="connsiteY13" fmla="*/ 169507 h 197672"/>
                <a:gd name="connsiteX14" fmla="*/ 89373 w 127292"/>
                <a:gd name="connsiteY14" fmla="*/ 160582 h 197672"/>
                <a:gd name="connsiteX15" fmla="*/ 89373 w 127292"/>
                <a:gd name="connsiteY15" fmla="*/ 84753 h 197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7292" h="197672">
                  <a:moveTo>
                    <a:pt x="96679" y="194967"/>
                  </a:moveTo>
                  <a:lnTo>
                    <a:pt x="92345" y="183318"/>
                  </a:lnTo>
                  <a:cubicBezTo>
                    <a:pt x="83134" y="191443"/>
                    <a:pt x="69332" y="197672"/>
                    <a:pt x="54169" y="197672"/>
                  </a:cubicBezTo>
                  <a:cubicBezTo>
                    <a:pt x="31680" y="197672"/>
                    <a:pt x="0" y="188204"/>
                    <a:pt x="0" y="123206"/>
                  </a:cubicBezTo>
                  <a:cubicBezTo>
                    <a:pt x="0" y="56864"/>
                    <a:pt x="41434" y="48739"/>
                    <a:pt x="59579" y="48739"/>
                  </a:cubicBezTo>
                  <a:cubicBezTo>
                    <a:pt x="72038" y="48739"/>
                    <a:pt x="82867" y="53340"/>
                    <a:pt x="89373" y="60103"/>
                  </a:cubicBezTo>
                  <a:lnTo>
                    <a:pt x="89373" y="0"/>
                  </a:lnTo>
                  <a:lnTo>
                    <a:pt x="127292" y="0"/>
                  </a:lnTo>
                  <a:lnTo>
                    <a:pt x="127292" y="194967"/>
                  </a:lnTo>
                  <a:lnTo>
                    <a:pt x="96679" y="194967"/>
                  </a:lnTo>
                  <a:close/>
                  <a:moveTo>
                    <a:pt x="89383" y="84753"/>
                  </a:moveTo>
                  <a:cubicBezTo>
                    <a:pt x="83420" y="80686"/>
                    <a:pt x="75571" y="77429"/>
                    <a:pt x="67713" y="77429"/>
                  </a:cubicBezTo>
                  <a:cubicBezTo>
                    <a:pt x="51730" y="77429"/>
                    <a:pt x="37919" y="80410"/>
                    <a:pt x="37919" y="123196"/>
                  </a:cubicBezTo>
                  <a:cubicBezTo>
                    <a:pt x="37919" y="166526"/>
                    <a:pt x="49835" y="169507"/>
                    <a:pt x="64999" y="169507"/>
                  </a:cubicBezTo>
                  <a:cubicBezTo>
                    <a:pt x="72857" y="169507"/>
                    <a:pt x="81791" y="165983"/>
                    <a:pt x="89373" y="160582"/>
                  </a:cubicBezTo>
                  <a:lnTo>
                    <a:pt x="89373" y="8475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61" name="Freihandform: Form 60">
              <a:extLst>
                <a:ext uri="{FF2B5EF4-FFF2-40B4-BE49-F238E27FC236}">
                  <a16:creationId xmlns:a16="http://schemas.microsoft.com/office/drawing/2014/main" id="{71A97521-8F52-33E0-B222-6EEB14E45729}"/>
                </a:ext>
              </a:extLst>
            </p:cNvPr>
            <p:cNvSpPr/>
            <p:nvPr/>
          </p:nvSpPr>
          <p:spPr>
            <a:xfrm>
              <a:off x="5118401" y="3324234"/>
              <a:ext cx="44967" cy="208511"/>
            </a:xfrm>
            <a:custGeom>
              <a:avLst/>
              <a:gdLst>
                <a:gd name="connsiteX0" fmla="*/ 22479 w 44967"/>
                <a:gd name="connsiteY0" fmla="*/ 46025 h 208511"/>
                <a:gd name="connsiteX1" fmla="*/ 0 w 44967"/>
                <a:gd name="connsiteY1" fmla="*/ 23012 h 208511"/>
                <a:gd name="connsiteX2" fmla="*/ 22479 w 44967"/>
                <a:gd name="connsiteY2" fmla="*/ 0 h 208511"/>
                <a:gd name="connsiteX3" fmla="*/ 44968 w 44967"/>
                <a:gd name="connsiteY3" fmla="*/ 23012 h 208511"/>
                <a:gd name="connsiteX4" fmla="*/ 22479 w 44967"/>
                <a:gd name="connsiteY4" fmla="*/ 46025 h 208511"/>
                <a:gd name="connsiteX5" fmla="*/ 3524 w 44967"/>
                <a:gd name="connsiteY5" fmla="*/ 208512 h 208511"/>
                <a:gd name="connsiteX6" fmla="*/ 3524 w 44967"/>
                <a:gd name="connsiteY6" fmla="*/ 64970 h 208511"/>
                <a:gd name="connsiteX7" fmla="*/ 41443 w 44967"/>
                <a:gd name="connsiteY7" fmla="*/ 64970 h 208511"/>
                <a:gd name="connsiteX8" fmla="*/ 41443 w 44967"/>
                <a:gd name="connsiteY8" fmla="*/ 208512 h 208511"/>
                <a:gd name="connsiteX9" fmla="*/ 3524 w 44967"/>
                <a:gd name="connsiteY9" fmla="*/ 208512 h 208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967" h="208511">
                  <a:moveTo>
                    <a:pt x="22479" y="46025"/>
                  </a:moveTo>
                  <a:cubicBezTo>
                    <a:pt x="9754" y="46025"/>
                    <a:pt x="0" y="35481"/>
                    <a:pt x="0" y="23012"/>
                  </a:cubicBezTo>
                  <a:cubicBezTo>
                    <a:pt x="0" y="10563"/>
                    <a:pt x="9744" y="0"/>
                    <a:pt x="22479" y="0"/>
                  </a:cubicBezTo>
                  <a:cubicBezTo>
                    <a:pt x="35214" y="0"/>
                    <a:pt x="44968" y="10563"/>
                    <a:pt x="44968" y="23012"/>
                  </a:cubicBezTo>
                  <a:cubicBezTo>
                    <a:pt x="44958" y="35471"/>
                    <a:pt x="35204" y="46025"/>
                    <a:pt x="22479" y="46025"/>
                  </a:cubicBezTo>
                  <a:close/>
                  <a:moveTo>
                    <a:pt x="3524" y="208512"/>
                  </a:moveTo>
                  <a:lnTo>
                    <a:pt x="3524" y="64970"/>
                  </a:lnTo>
                  <a:lnTo>
                    <a:pt x="41443" y="64970"/>
                  </a:lnTo>
                  <a:lnTo>
                    <a:pt x="41443" y="208512"/>
                  </a:lnTo>
                  <a:lnTo>
                    <a:pt x="3524" y="208512"/>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62" name="Freihandform: Form 61">
              <a:extLst>
                <a:ext uri="{FF2B5EF4-FFF2-40B4-BE49-F238E27FC236}">
                  <a16:creationId xmlns:a16="http://schemas.microsoft.com/office/drawing/2014/main" id="{C99FDD14-9304-716F-316E-C52A87B51171}"/>
                </a:ext>
              </a:extLst>
            </p:cNvPr>
            <p:cNvSpPr/>
            <p:nvPr/>
          </p:nvSpPr>
          <p:spPr>
            <a:xfrm>
              <a:off x="5201783" y="3386499"/>
              <a:ext cx="124567" cy="146246"/>
            </a:xfrm>
            <a:custGeom>
              <a:avLst/>
              <a:gdLst>
                <a:gd name="connsiteX0" fmla="*/ 86658 w 124567"/>
                <a:gd name="connsiteY0" fmla="*/ 146247 h 146246"/>
                <a:gd name="connsiteX1" fmla="*/ 86658 w 124567"/>
                <a:gd name="connsiteY1" fmla="*/ 44958 h 146246"/>
                <a:gd name="connsiteX2" fmla="*/ 70409 w 124567"/>
                <a:gd name="connsiteY2" fmla="*/ 31433 h 146246"/>
                <a:gd name="connsiteX3" fmla="*/ 37919 w 124567"/>
                <a:gd name="connsiteY3" fmla="*/ 41720 h 146246"/>
                <a:gd name="connsiteX4" fmla="*/ 37919 w 124567"/>
                <a:gd name="connsiteY4" fmla="*/ 146247 h 146246"/>
                <a:gd name="connsiteX5" fmla="*/ 0 w 124567"/>
                <a:gd name="connsiteY5" fmla="*/ 146247 h 146246"/>
                <a:gd name="connsiteX6" fmla="*/ 0 w 124567"/>
                <a:gd name="connsiteY6" fmla="*/ 2705 h 146246"/>
                <a:gd name="connsiteX7" fmla="*/ 31680 w 124567"/>
                <a:gd name="connsiteY7" fmla="*/ 2705 h 146246"/>
                <a:gd name="connsiteX8" fmla="*/ 37100 w 124567"/>
                <a:gd name="connsiteY8" fmla="*/ 18155 h 146246"/>
                <a:gd name="connsiteX9" fmla="*/ 84763 w 124567"/>
                <a:gd name="connsiteY9" fmla="*/ 0 h 146246"/>
                <a:gd name="connsiteX10" fmla="*/ 124568 w 124567"/>
                <a:gd name="connsiteY10" fmla="*/ 42786 h 146246"/>
                <a:gd name="connsiteX11" fmla="*/ 124568 w 124567"/>
                <a:gd name="connsiteY11" fmla="*/ 146237 h 146246"/>
                <a:gd name="connsiteX12" fmla="*/ 86658 w 124567"/>
                <a:gd name="connsiteY12"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67" h="146246">
                  <a:moveTo>
                    <a:pt x="86658" y="146247"/>
                  </a:moveTo>
                  <a:lnTo>
                    <a:pt x="86658" y="44958"/>
                  </a:lnTo>
                  <a:cubicBezTo>
                    <a:pt x="86658" y="34671"/>
                    <a:pt x="82591" y="31433"/>
                    <a:pt x="70409" y="31433"/>
                  </a:cubicBezTo>
                  <a:cubicBezTo>
                    <a:pt x="59855" y="31433"/>
                    <a:pt x="48206" y="35757"/>
                    <a:pt x="37919" y="41720"/>
                  </a:cubicBezTo>
                  <a:lnTo>
                    <a:pt x="37919" y="146247"/>
                  </a:lnTo>
                  <a:lnTo>
                    <a:pt x="0" y="146247"/>
                  </a:lnTo>
                  <a:lnTo>
                    <a:pt x="0" y="2705"/>
                  </a:lnTo>
                  <a:lnTo>
                    <a:pt x="31680" y="2705"/>
                  </a:lnTo>
                  <a:lnTo>
                    <a:pt x="37100" y="18155"/>
                  </a:lnTo>
                  <a:cubicBezTo>
                    <a:pt x="49273" y="8411"/>
                    <a:pt x="67151" y="0"/>
                    <a:pt x="84763" y="0"/>
                  </a:cubicBezTo>
                  <a:cubicBezTo>
                    <a:pt x="108585" y="0"/>
                    <a:pt x="124568" y="10563"/>
                    <a:pt x="124568" y="42786"/>
                  </a:cubicBezTo>
                  <a:lnTo>
                    <a:pt x="124568" y="146237"/>
                  </a:lnTo>
                  <a:lnTo>
                    <a:pt x="86658" y="14623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63" name="Freihandform: Form 62">
              <a:extLst>
                <a:ext uri="{FF2B5EF4-FFF2-40B4-BE49-F238E27FC236}">
                  <a16:creationId xmlns:a16="http://schemas.microsoft.com/office/drawing/2014/main" id="{41D2537D-311A-9E8E-5E9F-CBC06BD9C9D9}"/>
                </a:ext>
              </a:extLst>
            </p:cNvPr>
            <p:cNvSpPr/>
            <p:nvPr/>
          </p:nvSpPr>
          <p:spPr>
            <a:xfrm>
              <a:off x="5457624" y="3337779"/>
              <a:ext cx="124577" cy="194967"/>
            </a:xfrm>
            <a:custGeom>
              <a:avLst/>
              <a:gdLst>
                <a:gd name="connsiteX0" fmla="*/ 86659 w 124577"/>
                <a:gd name="connsiteY0" fmla="*/ 194967 h 194967"/>
                <a:gd name="connsiteX1" fmla="*/ 86659 w 124577"/>
                <a:gd name="connsiteY1" fmla="*/ 93678 h 194967"/>
                <a:gd name="connsiteX2" fmla="*/ 70409 w 124577"/>
                <a:gd name="connsiteY2" fmla="*/ 80153 h 194967"/>
                <a:gd name="connsiteX3" fmla="*/ 37919 w 124577"/>
                <a:gd name="connsiteY3" fmla="*/ 90440 h 194967"/>
                <a:gd name="connsiteX4" fmla="*/ 37919 w 124577"/>
                <a:gd name="connsiteY4" fmla="*/ 194967 h 194967"/>
                <a:gd name="connsiteX5" fmla="*/ 0 w 124577"/>
                <a:gd name="connsiteY5" fmla="*/ 194967 h 194967"/>
                <a:gd name="connsiteX6" fmla="*/ 0 w 124577"/>
                <a:gd name="connsiteY6" fmla="*/ 0 h 194967"/>
                <a:gd name="connsiteX7" fmla="*/ 37919 w 124577"/>
                <a:gd name="connsiteY7" fmla="*/ 0 h 194967"/>
                <a:gd name="connsiteX8" fmla="*/ 37919 w 124577"/>
                <a:gd name="connsiteY8" fmla="*/ 66342 h 194967"/>
                <a:gd name="connsiteX9" fmla="*/ 84773 w 124577"/>
                <a:gd name="connsiteY9" fmla="*/ 48730 h 194967"/>
                <a:gd name="connsiteX10" fmla="*/ 124578 w 124577"/>
                <a:gd name="connsiteY10" fmla="*/ 91516 h 194967"/>
                <a:gd name="connsiteX11" fmla="*/ 124578 w 124577"/>
                <a:gd name="connsiteY11" fmla="*/ 194967 h 194967"/>
                <a:gd name="connsiteX12" fmla="*/ 86659 w 124577"/>
                <a:gd name="connsiteY12" fmla="*/ 194967 h 19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77" h="194967">
                  <a:moveTo>
                    <a:pt x="86659" y="194967"/>
                  </a:moveTo>
                  <a:lnTo>
                    <a:pt x="86659" y="93678"/>
                  </a:lnTo>
                  <a:cubicBezTo>
                    <a:pt x="86659" y="83391"/>
                    <a:pt x="82868" y="80153"/>
                    <a:pt x="70409" y="80153"/>
                  </a:cubicBezTo>
                  <a:cubicBezTo>
                    <a:pt x="61741" y="80153"/>
                    <a:pt x="50378" y="84220"/>
                    <a:pt x="37919" y="90440"/>
                  </a:cubicBezTo>
                  <a:lnTo>
                    <a:pt x="37919" y="194967"/>
                  </a:lnTo>
                  <a:lnTo>
                    <a:pt x="0" y="194967"/>
                  </a:lnTo>
                  <a:lnTo>
                    <a:pt x="0" y="0"/>
                  </a:lnTo>
                  <a:lnTo>
                    <a:pt x="37919" y="0"/>
                  </a:lnTo>
                  <a:lnTo>
                    <a:pt x="37919" y="66342"/>
                  </a:lnTo>
                  <a:cubicBezTo>
                    <a:pt x="50644" y="56855"/>
                    <a:pt x="68247" y="48730"/>
                    <a:pt x="84773" y="48730"/>
                  </a:cubicBezTo>
                  <a:cubicBezTo>
                    <a:pt x="108595" y="48730"/>
                    <a:pt x="124578" y="59836"/>
                    <a:pt x="124578" y="91516"/>
                  </a:cubicBezTo>
                  <a:lnTo>
                    <a:pt x="124578" y="194967"/>
                  </a:lnTo>
                  <a:lnTo>
                    <a:pt x="86659" y="19496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64" name="Freihandform: Form 63">
              <a:extLst>
                <a:ext uri="{FF2B5EF4-FFF2-40B4-BE49-F238E27FC236}">
                  <a16:creationId xmlns:a16="http://schemas.microsoft.com/office/drawing/2014/main" id="{B51CE9A0-58D5-64ED-A942-ACA13AB07B37}"/>
                </a:ext>
              </a:extLst>
            </p:cNvPr>
            <p:cNvSpPr/>
            <p:nvPr/>
          </p:nvSpPr>
          <p:spPr>
            <a:xfrm>
              <a:off x="5612206" y="3386508"/>
              <a:ext cx="116433" cy="148942"/>
            </a:xfrm>
            <a:custGeom>
              <a:avLst/>
              <a:gdLst>
                <a:gd name="connsiteX0" fmla="*/ 83410 w 116433"/>
                <a:gd name="connsiteY0" fmla="*/ 146237 h 148942"/>
                <a:gd name="connsiteX1" fmla="*/ 79343 w 116433"/>
                <a:gd name="connsiteY1" fmla="*/ 133512 h 148942"/>
                <a:gd name="connsiteX2" fmla="*/ 40615 w 116433"/>
                <a:gd name="connsiteY2" fmla="*/ 148942 h 148942"/>
                <a:gd name="connsiteX3" fmla="*/ 0 w 116433"/>
                <a:gd name="connsiteY3" fmla="*/ 102632 h 148942"/>
                <a:gd name="connsiteX4" fmla="*/ 53616 w 116433"/>
                <a:gd name="connsiteY4" fmla="*/ 56598 h 148942"/>
                <a:gd name="connsiteX5" fmla="*/ 78534 w 116433"/>
                <a:gd name="connsiteY5" fmla="*/ 56598 h 148942"/>
                <a:gd name="connsiteX6" fmla="*/ 78534 w 116433"/>
                <a:gd name="connsiteY6" fmla="*/ 46311 h 148942"/>
                <a:gd name="connsiteX7" fmla="*/ 58217 w 116433"/>
                <a:gd name="connsiteY7" fmla="*/ 30604 h 148942"/>
                <a:gd name="connsiteX8" fmla="*/ 12992 w 116433"/>
                <a:gd name="connsiteY8" fmla="*/ 38729 h 148942"/>
                <a:gd name="connsiteX9" fmla="*/ 12992 w 116433"/>
                <a:gd name="connsiteY9" fmla="*/ 8668 h 148942"/>
                <a:gd name="connsiteX10" fmla="*/ 64713 w 116433"/>
                <a:gd name="connsiteY10" fmla="*/ 0 h 148942"/>
                <a:gd name="connsiteX11" fmla="*/ 116434 w 116433"/>
                <a:gd name="connsiteY11" fmla="*/ 46568 h 148942"/>
                <a:gd name="connsiteX12" fmla="*/ 116434 w 116433"/>
                <a:gd name="connsiteY12" fmla="*/ 146237 h 148942"/>
                <a:gd name="connsiteX13" fmla="*/ 83410 w 116433"/>
                <a:gd name="connsiteY13" fmla="*/ 146237 h 148942"/>
                <a:gd name="connsiteX14" fmla="*/ 78534 w 116433"/>
                <a:gd name="connsiteY14" fmla="*/ 77448 h 148942"/>
                <a:gd name="connsiteX15" fmla="*/ 67694 w 116433"/>
                <a:gd name="connsiteY15" fmla="*/ 77724 h 148942"/>
                <a:gd name="connsiteX16" fmla="*/ 37919 w 116433"/>
                <a:gd name="connsiteY16" fmla="*/ 101822 h 148942"/>
                <a:gd name="connsiteX17" fmla="*/ 54426 w 116433"/>
                <a:gd name="connsiteY17" fmla="*/ 120777 h 148942"/>
                <a:gd name="connsiteX18" fmla="*/ 78534 w 116433"/>
                <a:gd name="connsiteY18" fmla="*/ 113729 h 148942"/>
                <a:gd name="connsiteX19" fmla="*/ 78534 w 116433"/>
                <a:gd name="connsiteY19" fmla="*/ 77448 h 148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33" h="148942">
                  <a:moveTo>
                    <a:pt x="83410" y="146237"/>
                  </a:moveTo>
                  <a:lnTo>
                    <a:pt x="79343" y="133512"/>
                  </a:lnTo>
                  <a:cubicBezTo>
                    <a:pt x="69599" y="142999"/>
                    <a:pt x="56055" y="148942"/>
                    <a:pt x="40615" y="148942"/>
                  </a:cubicBezTo>
                  <a:cubicBezTo>
                    <a:pt x="23012" y="148942"/>
                    <a:pt x="0" y="141637"/>
                    <a:pt x="0" y="102632"/>
                  </a:cubicBezTo>
                  <a:cubicBezTo>
                    <a:pt x="0" y="63370"/>
                    <a:pt x="32223" y="56598"/>
                    <a:pt x="53616" y="56598"/>
                  </a:cubicBezTo>
                  <a:lnTo>
                    <a:pt x="78534" y="56598"/>
                  </a:lnTo>
                  <a:lnTo>
                    <a:pt x="78534" y="46311"/>
                  </a:lnTo>
                  <a:cubicBezTo>
                    <a:pt x="78534" y="32223"/>
                    <a:pt x="71218" y="30604"/>
                    <a:pt x="58217" y="30604"/>
                  </a:cubicBezTo>
                  <a:cubicBezTo>
                    <a:pt x="44949" y="30604"/>
                    <a:pt x="26270" y="34404"/>
                    <a:pt x="12992" y="38729"/>
                  </a:cubicBezTo>
                  <a:lnTo>
                    <a:pt x="12992" y="8668"/>
                  </a:lnTo>
                  <a:cubicBezTo>
                    <a:pt x="28975" y="3524"/>
                    <a:pt x="47111" y="0"/>
                    <a:pt x="64713" y="0"/>
                  </a:cubicBezTo>
                  <a:cubicBezTo>
                    <a:pt x="92869" y="0"/>
                    <a:pt x="116434" y="7048"/>
                    <a:pt x="116434" y="46568"/>
                  </a:cubicBezTo>
                  <a:lnTo>
                    <a:pt x="116434" y="146237"/>
                  </a:lnTo>
                  <a:lnTo>
                    <a:pt x="83410" y="146237"/>
                  </a:lnTo>
                  <a:close/>
                  <a:moveTo>
                    <a:pt x="78534" y="77448"/>
                  </a:moveTo>
                  <a:lnTo>
                    <a:pt x="67694" y="77724"/>
                  </a:lnTo>
                  <a:cubicBezTo>
                    <a:pt x="46311" y="78267"/>
                    <a:pt x="37919" y="83410"/>
                    <a:pt x="37919" y="101822"/>
                  </a:cubicBezTo>
                  <a:cubicBezTo>
                    <a:pt x="37919" y="116710"/>
                    <a:pt x="44682" y="120777"/>
                    <a:pt x="54426" y="120777"/>
                  </a:cubicBezTo>
                  <a:cubicBezTo>
                    <a:pt x="63913" y="120777"/>
                    <a:pt x="71218" y="117796"/>
                    <a:pt x="78534" y="113729"/>
                  </a:cubicBezTo>
                  <a:lnTo>
                    <a:pt x="78534" y="77448"/>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65" name="Freihandform: Form 64">
              <a:extLst>
                <a:ext uri="{FF2B5EF4-FFF2-40B4-BE49-F238E27FC236}">
                  <a16:creationId xmlns:a16="http://schemas.microsoft.com/office/drawing/2014/main" id="{1441EDB3-4C40-8910-F93C-49010DD07667}"/>
                </a:ext>
              </a:extLst>
            </p:cNvPr>
            <p:cNvSpPr/>
            <p:nvPr/>
          </p:nvSpPr>
          <p:spPr>
            <a:xfrm>
              <a:off x="5770578" y="3386499"/>
              <a:ext cx="124567" cy="146246"/>
            </a:xfrm>
            <a:custGeom>
              <a:avLst/>
              <a:gdLst>
                <a:gd name="connsiteX0" fmla="*/ 86658 w 124567"/>
                <a:gd name="connsiteY0" fmla="*/ 146247 h 146246"/>
                <a:gd name="connsiteX1" fmla="*/ 86658 w 124567"/>
                <a:gd name="connsiteY1" fmla="*/ 44958 h 146246"/>
                <a:gd name="connsiteX2" fmla="*/ 70409 w 124567"/>
                <a:gd name="connsiteY2" fmla="*/ 31433 h 146246"/>
                <a:gd name="connsiteX3" fmla="*/ 37919 w 124567"/>
                <a:gd name="connsiteY3" fmla="*/ 41720 h 146246"/>
                <a:gd name="connsiteX4" fmla="*/ 37919 w 124567"/>
                <a:gd name="connsiteY4" fmla="*/ 146247 h 146246"/>
                <a:gd name="connsiteX5" fmla="*/ 0 w 124567"/>
                <a:gd name="connsiteY5" fmla="*/ 146247 h 146246"/>
                <a:gd name="connsiteX6" fmla="*/ 0 w 124567"/>
                <a:gd name="connsiteY6" fmla="*/ 2705 h 146246"/>
                <a:gd name="connsiteX7" fmla="*/ 31680 w 124567"/>
                <a:gd name="connsiteY7" fmla="*/ 2705 h 146246"/>
                <a:gd name="connsiteX8" fmla="*/ 37100 w 124567"/>
                <a:gd name="connsiteY8" fmla="*/ 18155 h 146246"/>
                <a:gd name="connsiteX9" fmla="*/ 84763 w 124567"/>
                <a:gd name="connsiteY9" fmla="*/ 0 h 146246"/>
                <a:gd name="connsiteX10" fmla="*/ 124568 w 124567"/>
                <a:gd name="connsiteY10" fmla="*/ 42786 h 146246"/>
                <a:gd name="connsiteX11" fmla="*/ 124568 w 124567"/>
                <a:gd name="connsiteY11" fmla="*/ 146237 h 146246"/>
                <a:gd name="connsiteX12" fmla="*/ 86658 w 124567"/>
                <a:gd name="connsiteY12"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67" h="146246">
                  <a:moveTo>
                    <a:pt x="86658" y="146247"/>
                  </a:moveTo>
                  <a:lnTo>
                    <a:pt x="86658" y="44958"/>
                  </a:lnTo>
                  <a:cubicBezTo>
                    <a:pt x="86658" y="34671"/>
                    <a:pt x="82591" y="31433"/>
                    <a:pt x="70409" y="31433"/>
                  </a:cubicBezTo>
                  <a:cubicBezTo>
                    <a:pt x="59855" y="31433"/>
                    <a:pt x="48206" y="35757"/>
                    <a:pt x="37919" y="41720"/>
                  </a:cubicBezTo>
                  <a:lnTo>
                    <a:pt x="37919" y="146247"/>
                  </a:lnTo>
                  <a:lnTo>
                    <a:pt x="0" y="146247"/>
                  </a:lnTo>
                  <a:lnTo>
                    <a:pt x="0" y="2705"/>
                  </a:lnTo>
                  <a:lnTo>
                    <a:pt x="31680" y="2705"/>
                  </a:lnTo>
                  <a:lnTo>
                    <a:pt x="37100" y="18155"/>
                  </a:lnTo>
                  <a:cubicBezTo>
                    <a:pt x="49282" y="8411"/>
                    <a:pt x="67151" y="0"/>
                    <a:pt x="84763" y="0"/>
                  </a:cubicBezTo>
                  <a:cubicBezTo>
                    <a:pt x="108585" y="0"/>
                    <a:pt x="124568" y="10563"/>
                    <a:pt x="124568" y="42786"/>
                  </a:cubicBezTo>
                  <a:lnTo>
                    <a:pt x="124568" y="146237"/>
                  </a:lnTo>
                  <a:lnTo>
                    <a:pt x="86658" y="14623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66" name="Freihandform: Form 65">
              <a:extLst>
                <a:ext uri="{FF2B5EF4-FFF2-40B4-BE49-F238E27FC236}">
                  <a16:creationId xmlns:a16="http://schemas.microsoft.com/office/drawing/2014/main" id="{548B70EC-0286-6C89-B19A-14365BF4687F}"/>
                </a:ext>
              </a:extLst>
            </p:cNvPr>
            <p:cNvSpPr/>
            <p:nvPr/>
          </p:nvSpPr>
          <p:spPr>
            <a:xfrm>
              <a:off x="5928941" y="3337779"/>
              <a:ext cx="127282" cy="197672"/>
            </a:xfrm>
            <a:custGeom>
              <a:avLst/>
              <a:gdLst>
                <a:gd name="connsiteX0" fmla="*/ 96679 w 127282"/>
                <a:gd name="connsiteY0" fmla="*/ 194967 h 197672"/>
                <a:gd name="connsiteX1" fmla="*/ 92345 w 127282"/>
                <a:gd name="connsiteY1" fmla="*/ 183318 h 197672"/>
                <a:gd name="connsiteX2" fmla="*/ 54169 w 127282"/>
                <a:gd name="connsiteY2" fmla="*/ 197672 h 197672"/>
                <a:gd name="connsiteX3" fmla="*/ 0 w 127282"/>
                <a:gd name="connsiteY3" fmla="*/ 123206 h 197672"/>
                <a:gd name="connsiteX4" fmla="*/ 59579 w 127282"/>
                <a:gd name="connsiteY4" fmla="*/ 48739 h 197672"/>
                <a:gd name="connsiteX5" fmla="*/ 89373 w 127282"/>
                <a:gd name="connsiteY5" fmla="*/ 60103 h 197672"/>
                <a:gd name="connsiteX6" fmla="*/ 89373 w 127282"/>
                <a:gd name="connsiteY6" fmla="*/ 0 h 197672"/>
                <a:gd name="connsiteX7" fmla="*/ 127283 w 127282"/>
                <a:gd name="connsiteY7" fmla="*/ 0 h 197672"/>
                <a:gd name="connsiteX8" fmla="*/ 127283 w 127282"/>
                <a:gd name="connsiteY8" fmla="*/ 194967 h 197672"/>
                <a:gd name="connsiteX9" fmla="*/ 96679 w 127282"/>
                <a:gd name="connsiteY9" fmla="*/ 194967 h 197672"/>
                <a:gd name="connsiteX10" fmla="*/ 89373 w 127282"/>
                <a:gd name="connsiteY10" fmla="*/ 84753 h 197672"/>
                <a:gd name="connsiteX11" fmla="*/ 67704 w 127282"/>
                <a:gd name="connsiteY11" fmla="*/ 77429 h 197672"/>
                <a:gd name="connsiteX12" fmla="*/ 37909 w 127282"/>
                <a:gd name="connsiteY12" fmla="*/ 123196 h 197672"/>
                <a:gd name="connsiteX13" fmla="*/ 64989 w 127282"/>
                <a:gd name="connsiteY13" fmla="*/ 169507 h 197672"/>
                <a:gd name="connsiteX14" fmla="*/ 89364 w 127282"/>
                <a:gd name="connsiteY14" fmla="*/ 160582 h 197672"/>
                <a:gd name="connsiteX15" fmla="*/ 89364 w 127282"/>
                <a:gd name="connsiteY15" fmla="*/ 84753 h 197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7282" h="197672">
                  <a:moveTo>
                    <a:pt x="96679" y="194967"/>
                  </a:moveTo>
                  <a:lnTo>
                    <a:pt x="92345" y="183318"/>
                  </a:lnTo>
                  <a:cubicBezTo>
                    <a:pt x="83134" y="191443"/>
                    <a:pt x="69333" y="197672"/>
                    <a:pt x="54169" y="197672"/>
                  </a:cubicBezTo>
                  <a:cubicBezTo>
                    <a:pt x="31680" y="197672"/>
                    <a:pt x="0" y="188204"/>
                    <a:pt x="0" y="123206"/>
                  </a:cubicBezTo>
                  <a:cubicBezTo>
                    <a:pt x="0" y="56864"/>
                    <a:pt x="41434" y="48739"/>
                    <a:pt x="59579" y="48739"/>
                  </a:cubicBezTo>
                  <a:cubicBezTo>
                    <a:pt x="72038" y="48739"/>
                    <a:pt x="82867" y="53340"/>
                    <a:pt x="89373" y="60103"/>
                  </a:cubicBezTo>
                  <a:lnTo>
                    <a:pt x="89373" y="0"/>
                  </a:lnTo>
                  <a:lnTo>
                    <a:pt x="127283" y="0"/>
                  </a:lnTo>
                  <a:lnTo>
                    <a:pt x="127283" y="194967"/>
                  </a:lnTo>
                  <a:lnTo>
                    <a:pt x="96679" y="194967"/>
                  </a:lnTo>
                  <a:close/>
                  <a:moveTo>
                    <a:pt x="89373" y="84753"/>
                  </a:moveTo>
                  <a:cubicBezTo>
                    <a:pt x="83410" y="80686"/>
                    <a:pt x="75562" y="77429"/>
                    <a:pt x="67704" y="77429"/>
                  </a:cubicBezTo>
                  <a:cubicBezTo>
                    <a:pt x="51721" y="77429"/>
                    <a:pt x="37909" y="80410"/>
                    <a:pt x="37909" y="123196"/>
                  </a:cubicBezTo>
                  <a:cubicBezTo>
                    <a:pt x="37909" y="166526"/>
                    <a:pt x="49825" y="169507"/>
                    <a:pt x="64989" y="169507"/>
                  </a:cubicBezTo>
                  <a:cubicBezTo>
                    <a:pt x="72847" y="169507"/>
                    <a:pt x="81782" y="165983"/>
                    <a:pt x="89364" y="160582"/>
                  </a:cubicBezTo>
                  <a:lnTo>
                    <a:pt x="89364" y="8475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67" name="Freihandform: Form 66">
              <a:extLst>
                <a:ext uri="{FF2B5EF4-FFF2-40B4-BE49-F238E27FC236}">
                  <a16:creationId xmlns:a16="http://schemas.microsoft.com/office/drawing/2014/main" id="{18D8BA80-4F3C-01E3-B5B0-9C4B27D8DA02}"/>
                </a:ext>
              </a:extLst>
            </p:cNvPr>
            <p:cNvSpPr/>
            <p:nvPr/>
          </p:nvSpPr>
          <p:spPr>
            <a:xfrm>
              <a:off x="6169885" y="3335054"/>
              <a:ext cx="105613" cy="197700"/>
            </a:xfrm>
            <a:custGeom>
              <a:avLst/>
              <a:gdLst>
                <a:gd name="connsiteX0" fmla="*/ 76638 w 105613"/>
                <a:gd name="connsiteY0" fmla="*/ 30061 h 197700"/>
                <a:gd name="connsiteX1" fmla="*/ 62284 w 105613"/>
                <a:gd name="connsiteY1" fmla="*/ 46596 h 197700"/>
                <a:gd name="connsiteX2" fmla="*/ 62284 w 105613"/>
                <a:gd name="connsiteY2" fmla="*/ 54159 h 197700"/>
                <a:gd name="connsiteX3" fmla="*/ 94783 w 105613"/>
                <a:gd name="connsiteY3" fmla="*/ 54159 h 197700"/>
                <a:gd name="connsiteX4" fmla="*/ 91002 w 105613"/>
                <a:gd name="connsiteY4" fmla="*/ 79619 h 197700"/>
                <a:gd name="connsiteX5" fmla="*/ 62284 w 105613"/>
                <a:gd name="connsiteY5" fmla="*/ 79619 h 197700"/>
                <a:gd name="connsiteX6" fmla="*/ 62284 w 105613"/>
                <a:gd name="connsiteY6" fmla="*/ 197701 h 197700"/>
                <a:gd name="connsiteX7" fmla="*/ 24365 w 105613"/>
                <a:gd name="connsiteY7" fmla="*/ 197701 h 197700"/>
                <a:gd name="connsiteX8" fmla="*/ 24365 w 105613"/>
                <a:gd name="connsiteY8" fmla="*/ 79610 h 197700"/>
                <a:gd name="connsiteX9" fmla="*/ 0 w 105613"/>
                <a:gd name="connsiteY9" fmla="*/ 79610 h 197700"/>
                <a:gd name="connsiteX10" fmla="*/ 0 w 105613"/>
                <a:gd name="connsiteY10" fmla="*/ 54150 h 197700"/>
                <a:gd name="connsiteX11" fmla="*/ 24365 w 105613"/>
                <a:gd name="connsiteY11" fmla="*/ 54150 h 197700"/>
                <a:gd name="connsiteX12" fmla="*/ 24365 w 105613"/>
                <a:gd name="connsiteY12" fmla="*/ 44691 h 197700"/>
                <a:gd name="connsiteX13" fmla="*/ 70152 w 105613"/>
                <a:gd name="connsiteY13" fmla="*/ 0 h 197700"/>
                <a:gd name="connsiteX14" fmla="*/ 105613 w 105613"/>
                <a:gd name="connsiteY14" fmla="*/ 6506 h 197700"/>
                <a:gd name="connsiteX15" fmla="*/ 105613 w 105613"/>
                <a:gd name="connsiteY15" fmla="*/ 34404 h 197700"/>
                <a:gd name="connsiteX16" fmla="*/ 76638 w 105613"/>
                <a:gd name="connsiteY16" fmla="*/ 30061 h 19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5613" h="197700">
                  <a:moveTo>
                    <a:pt x="76638" y="30061"/>
                  </a:moveTo>
                  <a:cubicBezTo>
                    <a:pt x="66094" y="30061"/>
                    <a:pt x="62284" y="34661"/>
                    <a:pt x="62284" y="46596"/>
                  </a:cubicBezTo>
                  <a:lnTo>
                    <a:pt x="62284" y="54159"/>
                  </a:lnTo>
                  <a:lnTo>
                    <a:pt x="94783" y="54159"/>
                  </a:lnTo>
                  <a:lnTo>
                    <a:pt x="91002" y="79619"/>
                  </a:lnTo>
                  <a:lnTo>
                    <a:pt x="62284" y="79619"/>
                  </a:lnTo>
                  <a:lnTo>
                    <a:pt x="62284" y="197701"/>
                  </a:lnTo>
                  <a:lnTo>
                    <a:pt x="24365" y="197701"/>
                  </a:lnTo>
                  <a:lnTo>
                    <a:pt x="24365" y="79610"/>
                  </a:lnTo>
                  <a:lnTo>
                    <a:pt x="0" y="79610"/>
                  </a:lnTo>
                  <a:lnTo>
                    <a:pt x="0" y="54150"/>
                  </a:lnTo>
                  <a:lnTo>
                    <a:pt x="24365" y="54150"/>
                  </a:lnTo>
                  <a:lnTo>
                    <a:pt x="24365" y="44691"/>
                  </a:lnTo>
                  <a:cubicBezTo>
                    <a:pt x="24365" y="9744"/>
                    <a:pt x="46034" y="0"/>
                    <a:pt x="70152" y="0"/>
                  </a:cubicBezTo>
                  <a:cubicBezTo>
                    <a:pt x="83420" y="0"/>
                    <a:pt x="96945" y="2981"/>
                    <a:pt x="105613" y="6506"/>
                  </a:cubicBezTo>
                  <a:lnTo>
                    <a:pt x="105613" y="34404"/>
                  </a:lnTo>
                  <a:cubicBezTo>
                    <a:pt x="95869" y="31956"/>
                    <a:pt x="83677" y="30061"/>
                    <a:pt x="76638" y="30061"/>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68" name="Freihandform: Form 67">
              <a:extLst>
                <a:ext uri="{FF2B5EF4-FFF2-40B4-BE49-F238E27FC236}">
                  <a16:creationId xmlns:a16="http://schemas.microsoft.com/office/drawing/2014/main" id="{5278E807-1E7F-6480-50B3-319270DDC4CD}"/>
                </a:ext>
              </a:extLst>
            </p:cNvPr>
            <p:cNvSpPr/>
            <p:nvPr/>
          </p:nvSpPr>
          <p:spPr>
            <a:xfrm>
              <a:off x="6271679" y="3386518"/>
              <a:ext cx="131082" cy="148932"/>
            </a:xfrm>
            <a:custGeom>
              <a:avLst/>
              <a:gdLst>
                <a:gd name="connsiteX0" fmla="*/ 65541 w 131082"/>
                <a:gd name="connsiteY0" fmla="*/ 148933 h 148932"/>
                <a:gd name="connsiteX1" fmla="*/ 0 w 131082"/>
                <a:gd name="connsiteY1" fmla="*/ 74466 h 148932"/>
                <a:gd name="connsiteX2" fmla="*/ 65541 w 131082"/>
                <a:gd name="connsiteY2" fmla="*/ 0 h 148932"/>
                <a:gd name="connsiteX3" fmla="*/ 131083 w 131082"/>
                <a:gd name="connsiteY3" fmla="*/ 74466 h 148932"/>
                <a:gd name="connsiteX4" fmla="*/ 65541 w 131082"/>
                <a:gd name="connsiteY4" fmla="*/ 148933 h 148932"/>
                <a:gd name="connsiteX5" fmla="*/ 65541 w 131082"/>
                <a:gd name="connsiteY5" fmla="*/ 26803 h 148932"/>
                <a:gd name="connsiteX6" fmla="*/ 37919 w 131082"/>
                <a:gd name="connsiteY6" fmla="*/ 74457 h 148932"/>
                <a:gd name="connsiteX7" fmla="*/ 65541 w 131082"/>
                <a:gd name="connsiteY7" fmla="*/ 121853 h 148932"/>
                <a:gd name="connsiteX8" fmla="*/ 93164 w 131082"/>
                <a:gd name="connsiteY8" fmla="*/ 74457 h 148932"/>
                <a:gd name="connsiteX9" fmla="*/ 65541 w 131082"/>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82" h="148932">
                  <a:moveTo>
                    <a:pt x="65541" y="148933"/>
                  </a:moveTo>
                  <a:cubicBezTo>
                    <a:pt x="36557" y="148933"/>
                    <a:pt x="0" y="138646"/>
                    <a:pt x="0" y="74466"/>
                  </a:cubicBezTo>
                  <a:cubicBezTo>
                    <a:pt x="0" y="11906"/>
                    <a:pt x="35481" y="0"/>
                    <a:pt x="65541" y="0"/>
                  </a:cubicBezTo>
                  <a:cubicBezTo>
                    <a:pt x="95317" y="0"/>
                    <a:pt x="131083" y="10030"/>
                    <a:pt x="131083" y="74466"/>
                  </a:cubicBezTo>
                  <a:cubicBezTo>
                    <a:pt x="131093" y="139465"/>
                    <a:pt x="94240" y="148933"/>
                    <a:pt x="65541" y="148933"/>
                  </a:cubicBezTo>
                  <a:close/>
                  <a:moveTo>
                    <a:pt x="65541" y="26803"/>
                  </a:moveTo>
                  <a:cubicBezTo>
                    <a:pt x="50654" y="26803"/>
                    <a:pt x="37919" y="31661"/>
                    <a:pt x="37919" y="74457"/>
                  </a:cubicBezTo>
                  <a:cubicBezTo>
                    <a:pt x="37919" y="116710"/>
                    <a:pt x="53350" y="121853"/>
                    <a:pt x="65541" y="121853"/>
                  </a:cubicBezTo>
                  <a:cubicBezTo>
                    <a:pt x="77733" y="121853"/>
                    <a:pt x="93164" y="116996"/>
                    <a:pt x="93164" y="74457"/>
                  </a:cubicBezTo>
                  <a:cubicBezTo>
                    <a:pt x="93164" y="30051"/>
                    <a:pt x="80429" y="26803"/>
                    <a:pt x="65541" y="26803"/>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69" name="Freihandform: Form 68">
              <a:extLst>
                <a:ext uri="{FF2B5EF4-FFF2-40B4-BE49-F238E27FC236}">
                  <a16:creationId xmlns:a16="http://schemas.microsoft.com/office/drawing/2014/main" id="{5CD388E5-0532-4479-DD48-B3A6E9F79879}"/>
                </a:ext>
              </a:extLst>
            </p:cNvPr>
            <p:cNvSpPr/>
            <p:nvPr/>
          </p:nvSpPr>
          <p:spPr>
            <a:xfrm>
              <a:off x="6435194" y="3386508"/>
              <a:ext cx="78000" cy="146237"/>
            </a:xfrm>
            <a:custGeom>
              <a:avLst/>
              <a:gdLst>
                <a:gd name="connsiteX0" fmla="*/ 78000 w 78000"/>
                <a:gd name="connsiteY0" fmla="*/ 37643 h 146237"/>
                <a:gd name="connsiteX1" fmla="*/ 56321 w 78000"/>
                <a:gd name="connsiteY1" fmla="*/ 34938 h 146237"/>
                <a:gd name="connsiteX2" fmla="*/ 37910 w 78000"/>
                <a:gd name="connsiteY2" fmla="*/ 40081 h 146237"/>
                <a:gd name="connsiteX3" fmla="*/ 37910 w 78000"/>
                <a:gd name="connsiteY3" fmla="*/ 146237 h 146237"/>
                <a:gd name="connsiteX4" fmla="*/ 0 w 78000"/>
                <a:gd name="connsiteY4" fmla="*/ 146237 h 146237"/>
                <a:gd name="connsiteX5" fmla="*/ 0 w 78000"/>
                <a:gd name="connsiteY5" fmla="*/ 2696 h 146237"/>
                <a:gd name="connsiteX6" fmla="*/ 30318 w 78000"/>
                <a:gd name="connsiteY6" fmla="*/ 2696 h 146237"/>
                <a:gd name="connsiteX7" fmla="*/ 35205 w 78000"/>
                <a:gd name="connsiteY7" fmla="*/ 17069 h 146237"/>
                <a:gd name="connsiteX8" fmla="*/ 61998 w 78000"/>
                <a:gd name="connsiteY8" fmla="*/ 0 h 146237"/>
                <a:gd name="connsiteX9" fmla="*/ 77991 w 78000"/>
                <a:gd name="connsiteY9" fmla="*/ 1619 h 146237"/>
                <a:gd name="connsiteX10" fmla="*/ 77991 w 78000"/>
                <a:gd name="connsiteY10" fmla="*/ 37643 h 14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000" h="146237">
                  <a:moveTo>
                    <a:pt x="78000" y="37643"/>
                  </a:moveTo>
                  <a:cubicBezTo>
                    <a:pt x="69876" y="36024"/>
                    <a:pt x="60389" y="34938"/>
                    <a:pt x="56321" y="34938"/>
                  </a:cubicBezTo>
                  <a:cubicBezTo>
                    <a:pt x="51464" y="34938"/>
                    <a:pt x="44415" y="36814"/>
                    <a:pt x="37910" y="40081"/>
                  </a:cubicBezTo>
                  <a:lnTo>
                    <a:pt x="37910" y="146237"/>
                  </a:lnTo>
                  <a:lnTo>
                    <a:pt x="0" y="146237"/>
                  </a:lnTo>
                  <a:lnTo>
                    <a:pt x="0" y="2696"/>
                  </a:lnTo>
                  <a:lnTo>
                    <a:pt x="30318" y="2696"/>
                  </a:lnTo>
                  <a:lnTo>
                    <a:pt x="35205" y="17069"/>
                  </a:lnTo>
                  <a:cubicBezTo>
                    <a:pt x="41967" y="6220"/>
                    <a:pt x="51454" y="0"/>
                    <a:pt x="61998" y="0"/>
                  </a:cubicBezTo>
                  <a:cubicBezTo>
                    <a:pt x="67142" y="0"/>
                    <a:pt x="73647" y="543"/>
                    <a:pt x="77991" y="1619"/>
                  </a:cubicBezTo>
                  <a:lnTo>
                    <a:pt x="77991" y="3764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70" name="Freihandform: Form 69">
              <a:extLst>
                <a:ext uri="{FF2B5EF4-FFF2-40B4-BE49-F238E27FC236}">
                  <a16:creationId xmlns:a16="http://schemas.microsoft.com/office/drawing/2014/main" id="{80C34041-7FFD-8714-DE18-35701C00E518}"/>
                </a:ext>
              </a:extLst>
            </p:cNvPr>
            <p:cNvSpPr/>
            <p:nvPr/>
          </p:nvSpPr>
          <p:spPr>
            <a:xfrm>
              <a:off x="6605482" y="3345875"/>
              <a:ext cx="97488" cy="189576"/>
            </a:xfrm>
            <a:custGeom>
              <a:avLst/>
              <a:gdLst>
                <a:gd name="connsiteX0" fmla="*/ 63637 w 97488"/>
                <a:gd name="connsiteY0" fmla="*/ 189576 h 189576"/>
                <a:gd name="connsiteX1" fmla="*/ 24375 w 97488"/>
                <a:gd name="connsiteY1" fmla="*/ 150847 h 189576"/>
                <a:gd name="connsiteX2" fmla="*/ 24375 w 97488"/>
                <a:gd name="connsiteY2" fmla="*/ 68790 h 189576"/>
                <a:gd name="connsiteX3" fmla="*/ 0 w 97488"/>
                <a:gd name="connsiteY3" fmla="*/ 68790 h 189576"/>
                <a:gd name="connsiteX4" fmla="*/ 0 w 97488"/>
                <a:gd name="connsiteY4" fmla="*/ 43329 h 189576"/>
                <a:gd name="connsiteX5" fmla="*/ 24375 w 97488"/>
                <a:gd name="connsiteY5" fmla="*/ 43329 h 189576"/>
                <a:gd name="connsiteX6" fmla="*/ 27080 w 97488"/>
                <a:gd name="connsiteY6" fmla="*/ 11649 h 189576"/>
                <a:gd name="connsiteX7" fmla="*/ 62284 w 97488"/>
                <a:gd name="connsiteY7" fmla="*/ 0 h 189576"/>
                <a:gd name="connsiteX8" fmla="*/ 62284 w 97488"/>
                <a:gd name="connsiteY8" fmla="*/ 43329 h 189576"/>
                <a:gd name="connsiteX9" fmla="*/ 94783 w 97488"/>
                <a:gd name="connsiteY9" fmla="*/ 43329 h 189576"/>
                <a:gd name="connsiteX10" fmla="*/ 91002 w 97488"/>
                <a:gd name="connsiteY10" fmla="*/ 68790 h 189576"/>
                <a:gd name="connsiteX11" fmla="*/ 62284 w 97488"/>
                <a:gd name="connsiteY11" fmla="*/ 68790 h 189576"/>
                <a:gd name="connsiteX12" fmla="*/ 62284 w 97488"/>
                <a:gd name="connsiteY12" fmla="*/ 150305 h 189576"/>
                <a:gd name="connsiteX13" fmla="*/ 71495 w 97488"/>
                <a:gd name="connsiteY13" fmla="*/ 159515 h 189576"/>
                <a:gd name="connsiteX14" fmla="*/ 97488 w 97488"/>
                <a:gd name="connsiteY14" fmla="*/ 154657 h 189576"/>
                <a:gd name="connsiteX15" fmla="*/ 97488 w 97488"/>
                <a:gd name="connsiteY15" fmla="*/ 183356 h 189576"/>
                <a:gd name="connsiteX16" fmla="*/ 63637 w 97488"/>
                <a:gd name="connsiteY16" fmla="*/ 189576 h 189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7488" h="189576">
                  <a:moveTo>
                    <a:pt x="63637" y="189576"/>
                  </a:moveTo>
                  <a:cubicBezTo>
                    <a:pt x="44148" y="189576"/>
                    <a:pt x="24375" y="184718"/>
                    <a:pt x="24375" y="150847"/>
                  </a:cubicBezTo>
                  <a:lnTo>
                    <a:pt x="24375" y="68790"/>
                  </a:lnTo>
                  <a:lnTo>
                    <a:pt x="0" y="68790"/>
                  </a:lnTo>
                  <a:lnTo>
                    <a:pt x="0" y="43329"/>
                  </a:lnTo>
                  <a:lnTo>
                    <a:pt x="24375" y="43329"/>
                  </a:lnTo>
                  <a:lnTo>
                    <a:pt x="27080" y="11649"/>
                  </a:lnTo>
                  <a:lnTo>
                    <a:pt x="62284" y="0"/>
                  </a:lnTo>
                  <a:lnTo>
                    <a:pt x="62284" y="43329"/>
                  </a:lnTo>
                  <a:lnTo>
                    <a:pt x="94783" y="43329"/>
                  </a:lnTo>
                  <a:lnTo>
                    <a:pt x="91002" y="68790"/>
                  </a:lnTo>
                  <a:lnTo>
                    <a:pt x="62284" y="68790"/>
                  </a:lnTo>
                  <a:lnTo>
                    <a:pt x="62284" y="150305"/>
                  </a:lnTo>
                  <a:cubicBezTo>
                    <a:pt x="62284" y="158429"/>
                    <a:pt x="66627" y="159515"/>
                    <a:pt x="71495" y="159515"/>
                  </a:cubicBezTo>
                  <a:cubicBezTo>
                    <a:pt x="75019" y="159515"/>
                    <a:pt x="88030" y="157096"/>
                    <a:pt x="97488" y="154657"/>
                  </a:cubicBezTo>
                  <a:lnTo>
                    <a:pt x="97488" y="183356"/>
                  </a:lnTo>
                  <a:cubicBezTo>
                    <a:pt x="87192" y="187147"/>
                    <a:pt x="73924" y="189576"/>
                    <a:pt x="63637" y="189576"/>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71" name="Freihandform: Form 70">
              <a:extLst>
                <a:ext uri="{FF2B5EF4-FFF2-40B4-BE49-F238E27FC236}">
                  <a16:creationId xmlns:a16="http://schemas.microsoft.com/office/drawing/2014/main" id="{C9993599-8175-523D-1A5B-A1D2A147F303}"/>
                </a:ext>
              </a:extLst>
            </p:cNvPr>
            <p:cNvSpPr/>
            <p:nvPr/>
          </p:nvSpPr>
          <p:spPr>
            <a:xfrm>
              <a:off x="6714048" y="3386518"/>
              <a:ext cx="131064" cy="148932"/>
            </a:xfrm>
            <a:custGeom>
              <a:avLst/>
              <a:gdLst>
                <a:gd name="connsiteX0" fmla="*/ 65542 w 131064"/>
                <a:gd name="connsiteY0" fmla="*/ 148933 h 148932"/>
                <a:gd name="connsiteX1" fmla="*/ 0 w 131064"/>
                <a:gd name="connsiteY1" fmla="*/ 74466 h 148932"/>
                <a:gd name="connsiteX2" fmla="*/ 65542 w 131064"/>
                <a:gd name="connsiteY2" fmla="*/ 0 h 148932"/>
                <a:gd name="connsiteX3" fmla="*/ 131064 w 131064"/>
                <a:gd name="connsiteY3" fmla="*/ 74466 h 148932"/>
                <a:gd name="connsiteX4" fmla="*/ 65542 w 131064"/>
                <a:gd name="connsiteY4" fmla="*/ 148933 h 148932"/>
                <a:gd name="connsiteX5" fmla="*/ 65542 w 131064"/>
                <a:gd name="connsiteY5" fmla="*/ 26803 h 148932"/>
                <a:gd name="connsiteX6" fmla="*/ 37900 w 131064"/>
                <a:gd name="connsiteY6" fmla="*/ 74457 h 148932"/>
                <a:gd name="connsiteX7" fmla="*/ 65542 w 131064"/>
                <a:gd name="connsiteY7" fmla="*/ 121853 h 148932"/>
                <a:gd name="connsiteX8" fmla="*/ 93164 w 131064"/>
                <a:gd name="connsiteY8" fmla="*/ 74457 h 148932"/>
                <a:gd name="connsiteX9" fmla="*/ 65542 w 131064"/>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64" h="148932">
                  <a:moveTo>
                    <a:pt x="65542" y="148933"/>
                  </a:moveTo>
                  <a:cubicBezTo>
                    <a:pt x="36557" y="148933"/>
                    <a:pt x="0" y="138646"/>
                    <a:pt x="0" y="74466"/>
                  </a:cubicBezTo>
                  <a:cubicBezTo>
                    <a:pt x="0" y="11906"/>
                    <a:pt x="35481" y="0"/>
                    <a:pt x="65542" y="0"/>
                  </a:cubicBezTo>
                  <a:cubicBezTo>
                    <a:pt x="95317" y="0"/>
                    <a:pt x="131064" y="10030"/>
                    <a:pt x="131064" y="74466"/>
                  </a:cubicBezTo>
                  <a:cubicBezTo>
                    <a:pt x="131064" y="139465"/>
                    <a:pt x="94240" y="148933"/>
                    <a:pt x="65542" y="148933"/>
                  </a:cubicBezTo>
                  <a:close/>
                  <a:moveTo>
                    <a:pt x="65542" y="26803"/>
                  </a:moveTo>
                  <a:cubicBezTo>
                    <a:pt x="50625" y="26803"/>
                    <a:pt x="37900" y="31661"/>
                    <a:pt x="37900" y="74457"/>
                  </a:cubicBezTo>
                  <a:cubicBezTo>
                    <a:pt x="37900" y="116710"/>
                    <a:pt x="53350" y="121853"/>
                    <a:pt x="65542" y="121853"/>
                  </a:cubicBezTo>
                  <a:cubicBezTo>
                    <a:pt x="77705" y="121853"/>
                    <a:pt x="93164" y="116996"/>
                    <a:pt x="93164" y="74457"/>
                  </a:cubicBezTo>
                  <a:cubicBezTo>
                    <a:pt x="93164" y="30051"/>
                    <a:pt x="80429" y="26803"/>
                    <a:pt x="65542" y="26803"/>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72" name="Freihandform: Form 71">
              <a:extLst>
                <a:ext uri="{FF2B5EF4-FFF2-40B4-BE49-F238E27FC236}">
                  <a16:creationId xmlns:a16="http://schemas.microsoft.com/office/drawing/2014/main" id="{3CE7C2BD-1342-94B3-E0FE-81AC2C04E50D}"/>
                </a:ext>
              </a:extLst>
            </p:cNvPr>
            <p:cNvSpPr/>
            <p:nvPr/>
          </p:nvSpPr>
          <p:spPr>
            <a:xfrm>
              <a:off x="6877554" y="3386499"/>
              <a:ext cx="194995" cy="146246"/>
            </a:xfrm>
            <a:custGeom>
              <a:avLst/>
              <a:gdLst>
                <a:gd name="connsiteX0" fmla="*/ 157067 w 194995"/>
                <a:gd name="connsiteY0" fmla="*/ 146247 h 146246"/>
                <a:gd name="connsiteX1" fmla="*/ 157067 w 194995"/>
                <a:gd name="connsiteY1" fmla="*/ 43882 h 146246"/>
                <a:gd name="connsiteX2" fmla="*/ 142180 w 194995"/>
                <a:gd name="connsiteY2" fmla="*/ 31433 h 146246"/>
                <a:gd name="connsiteX3" fmla="*/ 116462 w 194995"/>
                <a:gd name="connsiteY3" fmla="*/ 39815 h 146246"/>
                <a:gd name="connsiteX4" fmla="*/ 116462 w 194995"/>
                <a:gd name="connsiteY4" fmla="*/ 146247 h 146246"/>
                <a:gd name="connsiteX5" fmla="*/ 78534 w 194995"/>
                <a:gd name="connsiteY5" fmla="*/ 146247 h 146246"/>
                <a:gd name="connsiteX6" fmla="*/ 78534 w 194995"/>
                <a:gd name="connsiteY6" fmla="*/ 43882 h 146246"/>
                <a:gd name="connsiteX7" fmla="*/ 63646 w 194995"/>
                <a:gd name="connsiteY7" fmla="*/ 31433 h 146246"/>
                <a:gd name="connsiteX8" fmla="*/ 37929 w 194995"/>
                <a:gd name="connsiteY8" fmla="*/ 39815 h 146246"/>
                <a:gd name="connsiteX9" fmla="*/ 37929 w 194995"/>
                <a:gd name="connsiteY9" fmla="*/ 146247 h 146246"/>
                <a:gd name="connsiteX10" fmla="*/ 0 w 194995"/>
                <a:gd name="connsiteY10" fmla="*/ 146247 h 146246"/>
                <a:gd name="connsiteX11" fmla="*/ 0 w 194995"/>
                <a:gd name="connsiteY11" fmla="*/ 2705 h 146246"/>
                <a:gd name="connsiteX12" fmla="*/ 31680 w 194995"/>
                <a:gd name="connsiteY12" fmla="*/ 2705 h 146246"/>
                <a:gd name="connsiteX13" fmla="*/ 37100 w 194995"/>
                <a:gd name="connsiteY13" fmla="*/ 16793 h 146246"/>
                <a:gd name="connsiteX14" fmla="*/ 77991 w 194995"/>
                <a:gd name="connsiteY14" fmla="*/ 0 h 146246"/>
                <a:gd name="connsiteX15" fmla="*/ 112395 w 194995"/>
                <a:gd name="connsiteY15" fmla="*/ 19774 h 146246"/>
                <a:gd name="connsiteX16" fmla="*/ 156524 w 194995"/>
                <a:gd name="connsiteY16" fmla="*/ 0 h 146246"/>
                <a:gd name="connsiteX17" fmla="*/ 194996 w 194995"/>
                <a:gd name="connsiteY17" fmla="*/ 42786 h 146246"/>
                <a:gd name="connsiteX18" fmla="*/ 194996 w 194995"/>
                <a:gd name="connsiteY18" fmla="*/ 146237 h 146246"/>
                <a:gd name="connsiteX19" fmla="*/ 157067 w 194995"/>
                <a:gd name="connsiteY19"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94995" h="146246">
                  <a:moveTo>
                    <a:pt x="157067" y="146247"/>
                  </a:moveTo>
                  <a:lnTo>
                    <a:pt x="157067" y="43882"/>
                  </a:lnTo>
                  <a:cubicBezTo>
                    <a:pt x="157067" y="33880"/>
                    <a:pt x="151924" y="31433"/>
                    <a:pt x="142180" y="31433"/>
                  </a:cubicBezTo>
                  <a:cubicBezTo>
                    <a:pt x="134598" y="31433"/>
                    <a:pt x="124587" y="35214"/>
                    <a:pt x="116462" y="39815"/>
                  </a:cubicBezTo>
                  <a:lnTo>
                    <a:pt x="116462" y="146247"/>
                  </a:lnTo>
                  <a:lnTo>
                    <a:pt x="78534" y="146247"/>
                  </a:lnTo>
                  <a:lnTo>
                    <a:pt x="78534" y="43882"/>
                  </a:lnTo>
                  <a:cubicBezTo>
                    <a:pt x="78534" y="33880"/>
                    <a:pt x="73390" y="31433"/>
                    <a:pt x="63646" y="31433"/>
                  </a:cubicBezTo>
                  <a:cubicBezTo>
                    <a:pt x="55797" y="31433"/>
                    <a:pt x="46853" y="34414"/>
                    <a:pt x="37929" y="39815"/>
                  </a:cubicBezTo>
                  <a:lnTo>
                    <a:pt x="37929" y="146247"/>
                  </a:lnTo>
                  <a:lnTo>
                    <a:pt x="0" y="146247"/>
                  </a:lnTo>
                  <a:lnTo>
                    <a:pt x="0" y="2705"/>
                  </a:lnTo>
                  <a:lnTo>
                    <a:pt x="31680" y="2705"/>
                  </a:lnTo>
                  <a:lnTo>
                    <a:pt x="37100" y="16793"/>
                  </a:lnTo>
                  <a:cubicBezTo>
                    <a:pt x="46311" y="8125"/>
                    <a:pt x="61198" y="0"/>
                    <a:pt x="77991" y="0"/>
                  </a:cubicBezTo>
                  <a:cubicBezTo>
                    <a:pt x="95860" y="0"/>
                    <a:pt x="106975" y="6220"/>
                    <a:pt x="112395" y="19774"/>
                  </a:cubicBezTo>
                  <a:cubicBezTo>
                    <a:pt x="124301" y="8944"/>
                    <a:pt x="137855" y="0"/>
                    <a:pt x="156524" y="0"/>
                  </a:cubicBezTo>
                  <a:cubicBezTo>
                    <a:pt x="179279" y="0"/>
                    <a:pt x="194996" y="10830"/>
                    <a:pt x="194996" y="42786"/>
                  </a:cubicBezTo>
                  <a:lnTo>
                    <a:pt x="194996" y="146237"/>
                  </a:lnTo>
                  <a:lnTo>
                    <a:pt x="157067" y="14623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73" name="Freihandform: Form 72">
              <a:extLst>
                <a:ext uri="{FF2B5EF4-FFF2-40B4-BE49-F238E27FC236}">
                  <a16:creationId xmlns:a16="http://schemas.microsoft.com/office/drawing/2014/main" id="{F4D79846-D9E2-2F18-5BEE-62557C8403F3}"/>
                </a:ext>
              </a:extLst>
            </p:cNvPr>
            <p:cNvSpPr/>
            <p:nvPr/>
          </p:nvSpPr>
          <p:spPr>
            <a:xfrm>
              <a:off x="7103630" y="3386518"/>
              <a:ext cx="131064" cy="148932"/>
            </a:xfrm>
            <a:custGeom>
              <a:avLst/>
              <a:gdLst>
                <a:gd name="connsiteX0" fmla="*/ 65542 w 131064"/>
                <a:gd name="connsiteY0" fmla="*/ 148933 h 148932"/>
                <a:gd name="connsiteX1" fmla="*/ 0 w 131064"/>
                <a:gd name="connsiteY1" fmla="*/ 74466 h 148932"/>
                <a:gd name="connsiteX2" fmla="*/ 65542 w 131064"/>
                <a:gd name="connsiteY2" fmla="*/ 0 h 148932"/>
                <a:gd name="connsiteX3" fmla="*/ 131064 w 131064"/>
                <a:gd name="connsiteY3" fmla="*/ 74466 h 148932"/>
                <a:gd name="connsiteX4" fmla="*/ 65542 w 131064"/>
                <a:gd name="connsiteY4" fmla="*/ 148933 h 148932"/>
                <a:gd name="connsiteX5" fmla="*/ 65542 w 131064"/>
                <a:gd name="connsiteY5" fmla="*/ 26803 h 148932"/>
                <a:gd name="connsiteX6" fmla="*/ 37900 w 131064"/>
                <a:gd name="connsiteY6" fmla="*/ 74457 h 148932"/>
                <a:gd name="connsiteX7" fmla="*/ 65542 w 131064"/>
                <a:gd name="connsiteY7" fmla="*/ 121853 h 148932"/>
                <a:gd name="connsiteX8" fmla="*/ 93164 w 131064"/>
                <a:gd name="connsiteY8" fmla="*/ 74457 h 148932"/>
                <a:gd name="connsiteX9" fmla="*/ 65542 w 131064"/>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64" h="148932">
                  <a:moveTo>
                    <a:pt x="65542" y="148933"/>
                  </a:moveTo>
                  <a:cubicBezTo>
                    <a:pt x="36557" y="148933"/>
                    <a:pt x="0" y="138646"/>
                    <a:pt x="0" y="74466"/>
                  </a:cubicBezTo>
                  <a:cubicBezTo>
                    <a:pt x="0" y="11906"/>
                    <a:pt x="35481" y="0"/>
                    <a:pt x="65542" y="0"/>
                  </a:cubicBezTo>
                  <a:cubicBezTo>
                    <a:pt x="95317" y="0"/>
                    <a:pt x="131064" y="10030"/>
                    <a:pt x="131064" y="74466"/>
                  </a:cubicBezTo>
                  <a:cubicBezTo>
                    <a:pt x="131064" y="139465"/>
                    <a:pt x="94240" y="148933"/>
                    <a:pt x="65542" y="148933"/>
                  </a:cubicBezTo>
                  <a:close/>
                  <a:moveTo>
                    <a:pt x="65542" y="26803"/>
                  </a:moveTo>
                  <a:cubicBezTo>
                    <a:pt x="50635" y="26803"/>
                    <a:pt x="37900" y="31661"/>
                    <a:pt x="37900" y="74457"/>
                  </a:cubicBezTo>
                  <a:cubicBezTo>
                    <a:pt x="37900" y="116710"/>
                    <a:pt x="53350" y="121853"/>
                    <a:pt x="65542" y="121853"/>
                  </a:cubicBezTo>
                  <a:cubicBezTo>
                    <a:pt x="77705" y="121853"/>
                    <a:pt x="93164" y="116996"/>
                    <a:pt x="93164" y="74457"/>
                  </a:cubicBezTo>
                  <a:cubicBezTo>
                    <a:pt x="93154" y="30051"/>
                    <a:pt x="80429" y="26803"/>
                    <a:pt x="65542" y="26803"/>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74" name="Freihandform: Form 73">
              <a:extLst>
                <a:ext uri="{FF2B5EF4-FFF2-40B4-BE49-F238E27FC236}">
                  <a16:creationId xmlns:a16="http://schemas.microsoft.com/office/drawing/2014/main" id="{F04E0A63-870C-78FB-E6C5-2CA6F15BDEA5}"/>
                </a:ext>
              </a:extLst>
            </p:cNvPr>
            <p:cNvSpPr/>
            <p:nvPr/>
          </p:nvSpPr>
          <p:spPr>
            <a:xfrm>
              <a:off x="7267127" y="3386508"/>
              <a:ext cx="77990" cy="146237"/>
            </a:xfrm>
            <a:custGeom>
              <a:avLst/>
              <a:gdLst>
                <a:gd name="connsiteX0" fmla="*/ 77991 w 77990"/>
                <a:gd name="connsiteY0" fmla="*/ 37643 h 146237"/>
                <a:gd name="connsiteX1" fmla="*/ 56340 w 77990"/>
                <a:gd name="connsiteY1" fmla="*/ 34938 h 146237"/>
                <a:gd name="connsiteX2" fmla="*/ 37929 w 77990"/>
                <a:gd name="connsiteY2" fmla="*/ 40081 h 146237"/>
                <a:gd name="connsiteX3" fmla="*/ 37929 w 77990"/>
                <a:gd name="connsiteY3" fmla="*/ 146237 h 146237"/>
                <a:gd name="connsiteX4" fmla="*/ 0 w 77990"/>
                <a:gd name="connsiteY4" fmla="*/ 146237 h 146237"/>
                <a:gd name="connsiteX5" fmla="*/ 0 w 77990"/>
                <a:gd name="connsiteY5" fmla="*/ 2696 h 146237"/>
                <a:gd name="connsiteX6" fmla="*/ 30337 w 77990"/>
                <a:gd name="connsiteY6" fmla="*/ 2696 h 146237"/>
                <a:gd name="connsiteX7" fmla="*/ 35195 w 77990"/>
                <a:gd name="connsiteY7" fmla="*/ 17069 h 146237"/>
                <a:gd name="connsiteX8" fmla="*/ 62017 w 77990"/>
                <a:gd name="connsiteY8" fmla="*/ 0 h 146237"/>
                <a:gd name="connsiteX9" fmla="*/ 77991 w 77990"/>
                <a:gd name="connsiteY9" fmla="*/ 1619 h 146237"/>
                <a:gd name="connsiteX10" fmla="*/ 77991 w 77990"/>
                <a:gd name="connsiteY10" fmla="*/ 37643 h 14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990" h="146237">
                  <a:moveTo>
                    <a:pt x="77991" y="37643"/>
                  </a:moveTo>
                  <a:cubicBezTo>
                    <a:pt x="69866" y="36024"/>
                    <a:pt x="60398" y="34938"/>
                    <a:pt x="56340" y="34938"/>
                  </a:cubicBezTo>
                  <a:cubicBezTo>
                    <a:pt x="51454" y="34938"/>
                    <a:pt x="44415" y="36814"/>
                    <a:pt x="37929" y="40081"/>
                  </a:cubicBezTo>
                  <a:lnTo>
                    <a:pt x="37929" y="146237"/>
                  </a:lnTo>
                  <a:lnTo>
                    <a:pt x="0" y="146237"/>
                  </a:lnTo>
                  <a:lnTo>
                    <a:pt x="0" y="2696"/>
                  </a:lnTo>
                  <a:lnTo>
                    <a:pt x="30337" y="2696"/>
                  </a:lnTo>
                  <a:lnTo>
                    <a:pt x="35195" y="17069"/>
                  </a:lnTo>
                  <a:cubicBezTo>
                    <a:pt x="41977" y="6220"/>
                    <a:pt x="51445" y="0"/>
                    <a:pt x="62017" y="0"/>
                  </a:cubicBezTo>
                  <a:cubicBezTo>
                    <a:pt x="67161" y="0"/>
                    <a:pt x="73666" y="543"/>
                    <a:pt x="77991" y="1619"/>
                  </a:cubicBezTo>
                  <a:lnTo>
                    <a:pt x="77991" y="3764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75" name="Freihandform: Form 74">
              <a:extLst>
                <a:ext uri="{FF2B5EF4-FFF2-40B4-BE49-F238E27FC236}">
                  <a16:creationId xmlns:a16="http://schemas.microsoft.com/office/drawing/2014/main" id="{9374803B-DF87-AF47-1755-861E3F7CA7AB}"/>
                </a:ext>
              </a:extLst>
            </p:cNvPr>
            <p:cNvSpPr/>
            <p:nvPr/>
          </p:nvSpPr>
          <p:spPr>
            <a:xfrm>
              <a:off x="7368387" y="3386508"/>
              <a:ext cx="78000" cy="146237"/>
            </a:xfrm>
            <a:custGeom>
              <a:avLst/>
              <a:gdLst>
                <a:gd name="connsiteX0" fmla="*/ 78000 w 78000"/>
                <a:gd name="connsiteY0" fmla="*/ 37643 h 146237"/>
                <a:gd name="connsiteX1" fmla="*/ 56321 w 78000"/>
                <a:gd name="connsiteY1" fmla="*/ 34938 h 146237"/>
                <a:gd name="connsiteX2" fmla="*/ 37909 w 78000"/>
                <a:gd name="connsiteY2" fmla="*/ 40081 h 146237"/>
                <a:gd name="connsiteX3" fmla="*/ 37909 w 78000"/>
                <a:gd name="connsiteY3" fmla="*/ 146237 h 146237"/>
                <a:gd name="connsiteX4" fmla="*/ 0 w 78000"/>
                <a:gd name="connsiteY4" fmla="*/ 146237 h 146237"/>
                <a:gd name="connsiteX5" fmla="*/ 0 w 78000"/>
                <a:gd name="connsiteY5" fmla="*/ 2696 h 146237"/>
                <a:gd name="connsiteX6" fmla="*/ 30318 w 78000"/>
                <a:gd name="connsiteY6" fmla="*/ 2696 h 146237"/>
                <a:gd name="connsiteX7" fmla="*/ 35204 w 78000"/>
                <a:gd name="connsiteY7" fmla="*/ 17069 h 146237"/>
                <a:gd name="connsiteX8" fmla="*/ 61998 w 78000"/>
                <a:gd name="connsiteY8" fmla="*/ 0 h 146237"/>
                <a:gd name="connsiteX9" fmla="*/ 77991 w 78000"/>
                <a:gd name="connsiteY9" fmla="*/ 1619 h 146237"/>
                <a:gd name="connsiteX10" fmla="*/ 77991 w 78000"/>
                <a:gd name="connsiteY10" fmla="*/ 37643 h 14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000" h="146237">
                  <a:moveTo>
                    <a:pt x="78000" y="37643"/>
                  </a:moveTo>
                  <a:cubicBezTo>
                    <a:pt x="69875" y="36024"/>
                    <a:pt x="60388" y="34938"/>
                    <a:pt x="56321" y="34938"/>
                  </a:cubicBezTo>
                  <a:cubicBezTo>
                    <a:pt x="51463" y="34938"/>
                    <a:pt x="44415" y="36814"/>
                    <a:pt x="37909" y="40081"/>
                  </a:cubicBezTo>
                  <a:lnTo>
                    <a:pt x="37909" y="146237"/>
                  </a:lnTo>
                  <a:lnTo>
                    <a:pt x="0" y="146237"/>
                  </a:lnTo>
                  <a:lnTo>
                    <a:pt x="0" y="2696"/>
                  </a:lnTo>
                  <a:lnTo>
                    <a:pt x="30318" y="2696"/>
                  </a:lnTo>
                  <a:lnTo>
                    <a:pt x="35204" y="17069"/>
                  </a:lnTo>
                  <a:cubicBezTo>
                    <a:pt x="41967" y="6220"/>
                    <a:pt x="51454" y="0"/>
                    <a:pt x="61998" y="0"/>
                  </a:cubicBezTo>
                  <a:cubicBezTo>
                    <a:pt x="67142" y="0"/>
                    <a:pt x="73647" y="543"/>
                    <a:pt x="77991" y="1619"/>
                  </a:cubicBezTo>
                  <a:lnTo>
                    <a:pt x="77991" y="3764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76" name="Freihandform: Form 75">
              <a:extLst>
                <a:ext uri="{FF2B5EF4-FFF2-40B4-BE49-F238E27FC236}">
                  <a16:creationId xmlns:a16="http://schemas.microsoft.com/office/drawing/2014/main" id="{FB270EE0-E7A4-2C33-558B-D85540326A5D}"/>
                </a:ext>
              </a:extLst>
            </p:cNvPr>
            <p:cNvSpPr/>
            <p:nvPr/>
          </p:nvSpPr>
          <p:spPr>
            <a:xfrm>
              <a:off x="7457455" y="3386518"/>
              <a:ext cx="131064" cy="148932"/>
            </a:xfrm>
            <a:custGeom>
              <a:avLst/>
              <a:gdLst>
                <a:gd name="connsiteX0" fmla="*/ 65542 w 131064"/>
                <a:gd name="connsiteY0" fmla="*/ 148933 h 148932"/>
                <a:gd name="connsiteX1" fmla="*/ 0 w 131064"/>
                <a:gd name="connsiteY1" fmla="*/ 74466 h 148932"/>
                <a:gd name="connsiteX2" fmla="*/ 65542 w 131064"/>
                <a:gd name="connsiteY2" fmla="*/ 0 h 148932"/>
                <a:gd name="connsiteX3" fmla="*/ 131064 w 131064"/>
                <a:gd name="connsiteY3" fmla="*/ 74466 h 148932"/>
                <a:gd name="connsiteX4" fmla="*/ 65542 w 131064"/>
                <a:gd name="connsiteY4" fmla="*/ 148933 h 148932"/>
                <a:gd name="connsiteX5" fmla="*/ 65542 w 131064"/>
                <a:gd name="connsiteY5" fmla="*/ 26803 h 148932"/>
                <a:gd name="connsiteX6" fmla="*/ 37900 w 131064"/>
                <a:gd name="connsiteY6" fmla="*/ 74457 h 148932"/>
                <a:gd name="connsiteX7" fmla="*/ 65542 w 131064"/>
                <a:gd name="connsiteY7" fmla="*/ 121853 h 148932"/>
                <a:gd name="connsiteX8" fmla="*/ 93164 w 131064"/>
                <a:gd name="connsiteY8" fmla="*/ 74457 h 148932"/>
                <a:gd name="connsiteX9" fmla="*/ 65542 w 131064"/>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64" h="148932">
                  <a:moveTo>
                    <a:pt x="65542" y="148933"/>
                  </a:moveTo>
                  <a:cubicBezTo>
                    <a:pt x="36557" y="148933"/>
                    <a:pt x="0" y="138646"/>
                    <a:pt x="0" y="74466"/>
                  </a:cubicBezTo>
                  <a:cubicBezTo>
                    <a:pt x="0" y="11906"/>
                    <a:pt x="35481" y="0"/>
                    <a:pt x="65542" y="0"/>
                  </a:cubicBezTo>
                  <a:cubicBezTo>
                    <a:pt x="95317" y="0"/>
                    <a:pt x="131064" y="10030"/>
                    <a:pt x="131064" y="74466"/>
                  </a:cubicBezTo>
                  <a:cubicBezTo>
                    <a:pt x="131064" y="139465"/>
                    <a:pt x="94240" y="148933"/>
                    <a:pt x="65542" y="148933"/>
                  </a:cubicBezTo>
                  <a:close/>
                  <a:moveTo>
                    <a:pt x="65542" y="26803"/>
                  </a:moveTo>
                  <a:cubicBezTo>
                    <a:pt x="50635" y="26803"/>
                    <a:pt x="37900" y="31661"/>
                    <a:pt x="37900" y="74457"/>
                  </a:cubicBezTo>
                  <a:cubicBezTo>
                    <a:pt x="37900" y="116710"/>
                    <a:pt x="53350" y="121853"/>
                    <a:pt x="65542" y="121853"/>
                  </a:cubicBezTo>
                  <a:cubicBezTo>
                    <a:pt x="77705" y="121853"/>
                    <a:pt x="93164" y="116996"/>
                    <a:pt x="93164" y="74457"/>
                  </a:cubicBezTo>
                  <a:cubicBezTo>
                    <a:pt x="93164" y="30051"/>
                    <a:pt x="80429" y="26803"/>
                    <a:pt x="65542" y="26803"/>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77" name="Freihandform: Form 76">
              <a:extLst>
                <a:ext uri="{FF2B5EF4-FFF2-40B4-BE49-F238E27FC236}">
                  <a16:creationId xmlns:a16="http://schemas.microsoft.com/office/drawing/2014/main" id="{778716B0-882F-B009-2C1C-BDDD8BD73EE6}"/>
                </a:ext>
              </a:extLst>
            </p:cNvPr>
            <p:cNvSpPr/>
            <p:nvPr/>
          </p:nvSpPr>
          <p:spPr>
            <a:xfrm>
              <a:off x="7600950" y="3389204"/>
              <a:ext cx="211226" cy="143541"/>
            </a:xfrm>
            <a:custGeom>
              <a:avLst/>
              <a:gdLst>
                <a:gd name="connsiteX0" fmla="*/ 181165 w 211226"/>
                <a:gd name="connsiteY0" fmla="*/ 143542 h 143541"/>
                <a:gd name="connsiteX1" fmla="*/ 129426 w 211226"/>
                <a:gd name="connsiteY1" fmla="*/ 143542 h 143541"/>
                <a:gd name="connsiteX2" fmla="*/ 117520 w 211226"/>
                <a:gd name="connsiteY2" fmla="*/ 85325 h 143541"/>
                <a:gd name="connsiteX3" fmla="*/ 105613 w 211226"/>
                <a:gd name="connsiteY3" fmla="*/ 22498 h 143541"/>
                <a:gd name="connsiteX4" fmla="*/ 93421 w 211226"/>
                <a:gd name="connsiteY4" fmla="*/ 83963 h 143541"/>
                <a:gd name="connsiteX5" fmla="*/ 81772 w 211226"/>
                <a:gd name="connsiteY5" fmla="*/ 143542 h 143541"/>
                <a:gd name="connsiteX6" fmla="*/ 30061 w 211226"/>
                <a:gd name="connsiteY6" fmla="*/ 143542 h 143541"/>
                <a:gd name="connsiteX7" fmla="*/ 0 w 211226"/>
                <a:gd name="connsiteY7" fmla="*/ 0 h 143541"/>
                <a:gd name="connsiteX8" fmla="*/ 41691 w 211226"/>
                <a:gd name="connsiteY8" fmla="*/ 0 h 143541"/>
                <a:gd name="connsiteX9" fmla="*/ 50102 w 211226"/>
                <a:gd name="connsiteY9" fmla="*/ 66904 h 143541"/>
                <a:gd name="connsiteX10" fmla="*/ 56064 w 211226"/>
                <a:gd name="connsiteY10" fmla="*/ 122958 h 143541"/>
                <a:gd name="connsiteX11" fmla="*/ 65808 w 211226"/>
                <a:gd name="connsiteY11" fmla="*/ 66904 h 143541"/>
                <a:gd name="connsiteX12" fmla="*/ 79877 w 211226"/>
                <a:gd name="connsiteY12" fmla="*/ 0 h 143541"/>
                <a:gd name="connsiteX13" fmla="*/ 131331 w 211226"/>
                <a:gd name="connsiteY13" fmla="*/ 0 h 143541"/>
                <a:gd name="connsiteX14" fmla="*/ 145418 w 211226"/>
                <a:gd name="connsiteY14" fmla="*/ 66904 h 143541"/>
                <a:gd name="connsiteX15" fmla="*/ 154629 w 211226"/>
                <a:gd name="connsiteY15" fmla="*/ 122958 h 143541"/>
                <a:gd name="connsiteX16" fmla="*/ 160849 w 211226"/>
                <a:gd name="connsiteY16" fmla="*/ 66904 h 143541"/>
                <a:gd name="connsiteX17" fmla="*/ 170059 w 211226"/>
                <a:gd name="connsiteY17" fmla="*/ 0 h 143541"/>
                <a:gd name="connsiteX18" fmla="*/ 211226 w 211226"/>
                <a:gd name="connsiteY18" fmla="*/ 0 h 143541"/>
                <a:gd name="connsiteX19" fmla="*/ 181165 w 211226"/>
                <a:gd name="connsiteY19" fmla="*/ 143542 h 143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11226" h="143541">
                  <a:moveTo>
                    <a:pt x="181165" y="143542"/>
                  </a:moveTo>
                  <a:lnTo>
                    <a:pt x="129426" y="143542"/>
                  </a:lnTo>
                  <a:lnTo>
                    <a:pt x="117520" y="85325"/>
                  </a:lnTo>
                  <a:cubicBezTo>
                    <a:pt x="115357" y="74495"/>
                    <a:pt x="109937" y="46320"/>
                    <a:pt x="105613" y="22498"/>
                  </a:cubicBezTo>
                  <a:cubicBezTo>
                    <a:pt x="100727" y="46053"/>
                    <a:pt x="95326" y="73676"/>
                    <a:pt x="93421" y="83963"/>
                  </a:cubicBezTo>
                  <a:lnTo>
                    <a:pt x="81772" y="143542"/>
                  </a:lnTo>
                  <a:lnTo>
                    <a:pt x="30061" y="143542"/>
                  </a:lnTo>
                  <a:lnTo>
                    <a:pt x="0" y="0"/>
                  </a:lnTo>
                  <a:lnTo>
                    <a:pt x="41691" y="0"/>
                  </a:lnTo>
                  <a:lnTo>
                    <a:pt x="50102" y="66904"/>
                  </a:lnTo>
                  <a:cubicBezTo>
                    <a:pt x="52264" y="83953"/>
                    <a:pt x="55788" y="120777"/>
                    <a:pt x="56064" y="122958"/>
                  </a:cubicBezTo>
                  <a:cubicBezTo>
                    <a:pt x="56607" y="119691"/>
                    <a:pt x="62008" y="84773"/>
                    <a:pt x="65808" y="66904"/>
                  </a:cubicBezTo>
                  <a:lnTo>
                    <a:pt x="79877" y="0"/>
                  </a:lnTo>
                  <a:lnTo>
                    <a:pt x="131331" y="0"/>
                  </a:lnTo>
                  <a:lnTo>
                    <a:pt x="145418" y="66904"/>
                  </a:lnTo>
                  <a:cubicBezTo>
                    <a:pt x="148657" y="83153"/>
                    <a:pt x="154086" y="119158"/>
                    <a:pt x="154629" y="122958"/>
                  </a:cubicBezTo>
                  <a:cubicBezTo>
                    <a:pt x="154886" y="120520"/>
                    <a:pt x="158410" y="83410"/>
                    <a:pt x="160849" y="66904"/>
                  </a:cubicBezTo>
                  <a:lnTo>
                    <a:pt x="170059" y="0"/>
                  </a:lnTo>
                  <a:lnTo>
                    <a:pt x="211226" y="0"/>
                  </a:lnTo>
                  <a:lnTo>
                    <a:pt x="181165" y="143542"/>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grpSp>
    </p:spTree>
    <p:extLst>
      <p:ext uri="{BB962C8B-B14F-4D97-AF65-F5344CB8AC3E}">
        <p14:creationId xmlns:p14="http://schemas.microsoft.com/office/powerpoint/2010/main" val="240160774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9" name="Grafik 28">
            <a:extLst>
              <a:ext uri="{FF2B5EF4-FFF2-40B4-BE49-F238E27FC236}">
                <a16:creationId xmlns:a16="http://schemas.microsoft.com/office/drawing/2014/main" id="{0EA25CA2-5A10-4E24-A0C5-D8395D905FAF}"/>
              </a:ext>
            </a:extLst>
          </p:cNvPr>
          <p:cNvPicPr>
            <a:picLocks noChangeAspect="1"/>
          </p:cNvPicPr>
          <p:nvPr/>
        </p:nvPicPr>
        <p:blipFill rotWithShape="1">
          <a:blip r:embed="rId2">
            <a:extLst>
              <a:ext uri="{28A0092B-C50C-407E-A947-70E740481C1C}">
                <a14:useLocalDpi xmlns:a14="http://schemas.microsoft.com/office/drawing/2010/main" val="0"/>
              </a:ext>
            </a:extLst>
          </a:blip>
          <a:srcRect l="368" t="5859" r="5797"/>
          <a:stretch/>
        </p:blipFill>
        <p:spPr>
          <a:xfrm>
            <a:off x="0" y="0"/>
            <a:ext cx="12192000" cy="6857999"/>
          </a:xfrm>
          <a:prstGeom prst="rect">
            <a:avLst/>
          </a:prstGeom>
        </p:spPr>
      </p:pic>
      <p:sp>
        <p:nvSpPr>
          <p:cNvPr id="14" name="Grafik 8">
            <a:extLst>
              <a:ext uri="{FF2B5EF4-FFF2-40B4-BE49-F238E27FC236}">
                <a16:creationId xmlns:a16="http://schemas.microsoft.com/office/drawing/2014/main" id="{8654ED70-BDEF-1962-1938-30D0E87ED55E}"/>
              </a:ext>
            </a:extLst>
          </p:cNvPr>
          <p:cNvSpPr/>
          <p:nvPr/>
        </p:nvSpPr>
        <p:spPr>
          <a:xfrm>
            <a:off x="658813" y="1603929"/>
            <a:ext cx="4881267" cy="4669871"/>
          </a:xfrm>
          <a:custGeom>
            <a:avLst/>
            <a:gdLst>
              <a:gd name="connsiteX0" fmla="*/ 0 w 4881267"/>
              <a:gd name="connsiteY0" fmla="*/ 0 h 4669871"/>
              <a:gd name="connsiteX1" fmla="*/ 0 w 4881267"/>
              <a:gd name="connsiteY1" fmla="*/ 4669872 h 4669871"/>
              <a:gd name="connsiteX2" fmla="*/ 3988574 w 4881267"/>
              <a:gd name="connsiteY2" fmla="*/ 4669872 h 4669871"/>
              <a:gd name="connsiteX3" fmla="*/ 4881268 w 4881267"/>
              <a:gd name="connsiteY3" fmla="*/ 4201133 h 4669871"/>
              <a:gd name="connsiteX4" fmla="*/ 4881268 w 4881267"/>
              <a:gd name="connsiteY4" fmla="*/ 0 h 46698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81267" h="4669871">
                <a:moveTo>
                  <a:pt x="0" y="0"/>
                </a:moveTo>
                <a:lnTo>
                  <a:pt x="0" y="4669872"/>
                </a:lnTo>
                <a:lnTo>
                  <a:pt x="3988574" y="4669872"/>
                </a:lnTo>
                <a:lnTo>
                  <a:pt x="4881268" y="4201133"/>
                </a:lnTo>
                <a:lnTo>
                  <a:pt x="4881268" y="0"/>
                </a:lnTo>
                <a:close/>
              </a:path>
            </a:pathLst>
          </a:custGeom>
          <a:solidFill>
            <a:schemeClr val="bg2"/>
          </a:solidFill>
          <a:ln w="17078" cap="flat">
            <a:noFill/>
            <a:prstDash val="solid"/>
            <a:miter/>
          </a:ln>
        </p:spPr>
        <p:txBody>
          <a:bodyPr rtlCol="0" anchor="ctr"/>
          <a:lstStyle/>
          <a:p>
            <a:endParaRPr lang="de-DE" dirty="0">
              <a:latin typeface="Fago Pro" panose="02000506040000020004" pitchFamily="50" charset="0"/>
            </a:endParaRPr>
          </a:p>
        </p:txBody>
      </p:sp>
      <p:pic>
        <p:nvPicPr>
          <p:cNvPr id="5" name="Grafik 4">
            <a:extLst>
              <a:ext uri="{FF2B5EF4-FFF2-40B4-BE49-F238E27FC236}">
                <a16:creationId xmlns:a16="http://schemas.microsoft.com/office/drawing/2014/main" id="{23DAB44E-30DF-F695-8D41-8274374F9C8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220200" y="330418"/>
            <a:ext cx="2636837" cy="672663"/>
          </a:xfrm>
          <a:prstGeom prst="rect">
            <a:avLst/>
          </a:prstGeom>
        </p:spPr>
      </p:pic>
      <p:sp>
        <p:nvSpPr>
          <p:cNvPr id="12" name="Titel 11">
            <a:extLst>
              <a:ext uri="{FF2B5EF4-FFF2-40B4-BE49-F238E27FC236}">
                <a16:creationId xmlns:a16="http://schemas.microsoft.com/office/drawing/2014/main" id="{1738D005-5B61-0F99-2B15-4CE2F0CA33D1}"/>
              </a:ext>
            </a:extLst>
          </p:cNvPr>
          <p:cNvSpPr>
            <a:spLocks noGrp="1"/>
          </p:cNvSpPr>
          <p:nvPr>
            <p:ph type="title"/>
          </p:nvPr>
        </p:nvSpPr>
        <p:spPr>
          <a:xfrm>
            <a:off x="658815" y="2010600"/>
            <a:ext cx="4408485" cy="2200275"/>
          </a:xfrm>
        </p:spPr>
        <p:txBody>
          <a:bodyPr lIns="504000"/>
          <a:lstStyle/>
          <a:p>
            <a:r>
              <a:rPr lang="en-US" noProof="0" dirty="0">
                <a:solidFill>
                  <a:schemeClr val="bg1"/>
                </a:solidFill>
              </a:rPr>
              <a:t>The title of the presentation is also written here in several lines</a:t>
            </a:r>
          </a:p>
        </p:txBody>
      </p:sp>
      <p:sp>
        <p:nvSpPr>
          <p:cNvPr id="13" name="Textplatzhalter 12">
            <a:extLst>
              <a:ext uri="{FF2B5EF4-FFF2-40B4-BE49-F238E27FC236}">
                <a16:creationId xmlns:a16="http://schemas.microsoft.com/office/drawing/2014/main" id="{88ED06A6-9470-9F52-CA2F-CF62CC7A4B33}"/>
              </a:ext>
            </a:extLst>
          </p:cNvPr>
          <p:cNvSpPr>
            <a:spLocks noGrp="1"/>
          </p:cNvSpPr>
          <p:nvPr>
            <p:ph type="body" sz="quarter" idx="12"/>
          </p:nvPr>
        </p:nvSpPr>
        <p:spPr>
          <a:xfrm>
            <a:off x="658814" y="4449000"/>
            <a:ext cx="4408485" cy="1307829"/>
          </a:xfrm>
        </p:spPr>
        <p:txBody>
          <a:bodyPr lIns="504000"/>
          <a:lstStyle/>
          <a:p>
            <a:pPr marL="0" indent="0">
              <a:buFont typeface="Arial" panose="020B0604020202020204" pitchFamily="34" charset="0"/>
              <a:buNone/>
            </a:pPr>
            <a:r>
              <a:rPr lang="en-US" sz="2100" b="1" noProof="0" dirty="0"/>
              <a:t>Here can be the subline</a:t>
            </a:r>
          </a:p>
        </p:txBody>
      </p:sp>
      <p:grpSp>
        <p:nvGrpSpPr>
          <p:cNvPr id="56" name="Grafik 6">
            <a:extLst>
              <a:ext uri="{FF2B5EF4-FFF2-40B4-BE49-F238E27FC236}">
                <a16:creationId xmlns:a16="http://schemas.microsoft.com/office/drawing/2014/main" id="{6C319E44-B961-116E-4F88-2D5F0A5240A1}"/>
              </a:ext>
            </a:extLst>
          </p:cNvPr>
          <p:cNvGrpSpPr>
            <a:grpSpLocks noChangeAspect="1"/>
          </p:cNvGrpSpPr>
          <p:nvPr/>
        </p:nvGrpSpPr>
        <p:grpSpPr>
          <a:xfrm>
            <a:off x="678561" y="638375"/>
            <a:ext cx="2631282" cy="162000"/>
            <a:chOff x="4381500" y="3324234"/>
            <a:chExt cx="3430676" cy="211216"/>
          </a:xfrm>
          <a:solidFill>
            <a:schemeClr val="tx2"/>
          </a:solidFill>
        </p:grpSpPr>
        <p:sp>
          <p:nvSpPr>
            <p:cNvPr id="57" name="Freihandform: Form 56">
              <a:extLst>
                <a:ext uri="{FF2B5EF4-FFF2-40B4-BE49-F238E27FC236}">
                  <a16:creationId xmlns:a16="http://schemas.microsoft.com/office/drawing/2014/main" id="{21BE4BC9-5164-163E-24C6-399E57057DE7}"/>
                </a:ext>
              </a:extLst>
            </p:cNvPr>
            <p:cNvSpPr/>
            <p:nvPr/>
          </p:nvSpPr>
          <p:spPr>
            <a:xfrm>
              <a:off x="4381500" y="3343179"/>
              <a:ext cx="129997" cy="189566"/>
            </a:xfrm>
            <a:custGeom>
              <a:avLst/>
              <a:gdLst>
                <a:gd name="connsiteX0" fmla="*/ 92069 w 129997"/>
                <a:gd name="connsiteY0" fmla="*/ 189567 h 189566"/>
                <a:gd name="connsiteX1" fmla="*/ 92069 w 129997"/>
                <a:gd name="connsiteY1" fmla="*/ 102365 h 189566"/>
                <a:gd name="connsiteX2" fmla="*/ 37919 w 129997"/>
                <a:gd name="connsiteY2" fmla="*/ 102365 h 189566"/>
                <a:gd name="connsiteX3" fmla="*/ 37919 w 129997"/>
                <a:gd name="connsiteY3" fmla="*/ 189567 h 189566"/>
                <a:gd name="connsiteX4" fmla="*/ 0 w 129997"/>
                <a:gd name="connsiteY4" fmla="*/ 189567 h 189566"/>
                <a:gd name="connsiteX5" fmla="*/ 0 w 129997"/>
                <a:gd name="connsiteY5" fmla="*/ 0 h 189566"/>
                <a:gd name="connsiteX6" fmla="*/ 37919 w 129997"/>
                <a:gd name="connsiteY6" fmla="*/ 0 h 189566"/>
                <a:gd name="connsiteX7" fmla="*/ 37919 w 129997"/>
                <a:gd name="connsiteY7" fmla="*/ 73133 h 189566"/>
                <a:gd name="connsiteX8" fmla="*/ 92078 w 129997"/>
                <a:gd name="connsiteY8" fmla="*/ 73133 h 189566"/>
                <a:gd name="connsiteX9" fmla="*/ 92078 w 129997"/>
                <a:gd name="connsiteY9" fmla="*/ 0 h 189566"/>
                <a:gd name="connsiteX10" fmla="*/ 129997 w 129997"/>
                <a:gd name="connsiteY10" fmla="*/ 0 h 189566"/>
                <a:gd name="connsiteX11" fmla="*/ 129997 w 129997"/>
                <a:gd name="connsiteY11" fmla="*/ 189567 h 189566"/>
                <a:gd name="connsiteX12" fmla="*/ 92069 w 129997"/>
                <a:gd name="connsiteY12" fmla="*/ 189567 h 189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9997" h="189566">
                  <a:moveTo>
                    <a:pt x="92069" y="189567"/>
                  </a:moveTo>
                  <a:lnTo>
                    <a:pt x="92069" y="102365"/>
                  </a:lnTo>
                  <a:lnTo>
                    <a:pt x="37919" y="102365"/>
                  </a:lnTo>
                  <a:lnTo>
                    <a:pt x="37919" y="189567"/>
                  </a:lnTo>
                  <a:lnTo>
                    <a:pt x="0" y="189567"/>
                  </a:lnTo>
                  <a:lnTo>
                    <a:pt x="0" y="0"/>
                  </a:lnTo>
                  <a:lnTo>
                    <a:pt x="37919" y="0"/>
                  </a:lnTo>
                  <a:lnTo>
                    <a:pt x="37919" y="73133"/>
                  </a:lnTo>
                  <a:lnTo>
                    <a:pt x="92078" y="73133"/>
                  </a:lnTo>
                  <a:lnTo>
                    <a:pt x="92078" y="0"/>
                  </a:lnTo>
                  <a:lnTo>
                    <a:pt x="129997" y="0"/>
                  </a:lnTo>
                  <a:lnTo>
                    <a:pt x="129997" y="189567"/>
                  </a:lnTo>
                  <a:lnTo>
                    <a:pt x="92069" y="18956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58" name="Freihandform: Form 57">
              <a:extLst>
                <a:ext uri="{FF2B5EF4-FFF2-40B4-BE49-F238E27FC236}">
                  <a16:creationId xmlns:a16="http://schemas.microsoft.com/office/drawing/2014/main" id="{48563F6D-C5C9-7039-7077-9D07D5EE0D1C}"/>
                </a:ext>
              </a:extLst>
            </p:cNvPr>
            <p:cNvSpPr/>
            <p:nvPr/>
          </p:nvSpPr>
          <p:spPr>
            <a:xfrm>
              <a:off x="4545282" y="3386508"/>
              <a:ext cx="116433" cy="148942"/>
            </a:xfrm>
            <a:custGeom>
              <a:avLst/>
              <a:gdLst>
                <a:gd name="connsiteX0" fmla="*/ 83410 w 116433"/>
                <a:gd name="connsiteY0" fmla="*/ 146237 h 148942"/>
                <a:gd name="connsiteX1" fmla="*/ 79343 w 116433"/>
                <a:gd name="connsiteY1" fmla="*/ 133512 h 148942"/>
                <a:gd name="connsiteX2" fmla="*/ 40615 w 116433"/>
                <a:gd name="connsiteY2" fmla="*/ 148942 h 148942"/>
                <a:gd name="connsiteX3" fmla="*/ 0 w 116433"/>
                <a:gd name="connsiteY3" fmla="*/ 102632 h 148942"/>
                <a:gd name="connsiteX4" fmla="*/ 53616 w 116433"/>
                <a:gd name="connsiteY4" fmla="*/ 56598 h 148942"/>
                <a:gd name="connsiteX5" fmla="*/ 78534 w 116433"/>
                <a:gd name="connsiteY5" fmla="*/ 56598 h 148942"/>
                <a:gd name="connsiteX6" fmla="*/ 78534 w 116433"/>
                <a:gd name="connsiteY6" fmla="*/ 46311 h 148942"/>
                <a:gd name="connsiteX7" fmla="*/ 58217 w 116433"/>
                <a:gd name="connsiteY7" fmla="*/ 30604 h 148942"/>
                <a:gd name="connsiteX8" fmla="*/ 12992 w 116433"/>
                <a:gd name="connsiteY8" fmla="*/ 38729 h 148942"/>
                <a:gd name="connsiteX9" fmla="*/ 12992 w 116433"/>
                <a:gd name="connsiteY9" fmla="*/ 8668 h 148942"/>
                <a:gd name="connsiteX10" fmla="*/ 64713 w 116433"/>
                <a:gd name="connsiteY10" fmla="*/ 0 h 148942"/>
                <a:gd name="connsiteX11" fmla="*/ 116434 w 116433"/>
                <a:gd name="connsiteY11" fmla="*/ 46568 h 148942"/>
                <a:gd name="connsiteX12" fmla="*/ 116434 w 116433"/>
                <a:gd name="connsiteY12" fmla="*/ 146237 h 148942"/>
                <a:gd name="connsiteX13" fmla="*/ 83410 w 116433"/>
                <a:gd name="connsiteY13" fmla="*/ 146237 h 148942"/>
                <a:gd name="connsiteX14" fmla="*/ 78534 w 116433"/>
                <a:gd name="connsiteY14" fmla="*/ 77448 h 148942"/>
                <a:gd name="connsiteX15" fmla="*/ 67704 w 116433"/>
                <a:gd name="connsiteY15" fmla="*/ 77734 h 148942"/>
                <a:gd name="connsiteX16" fmla="*/ 37929 w 116433"/>
                <a:gd name="connsiteY16" fmla="*/ 101832 h 148942"/>
                <a:gd name="connsiteX17" fmla="*/ 54435 w 116433"/>
                <a:gd name="connsiteY17" fmla="*/ 120787 h 148942"/>
                <a:gd name="connsiteX18" fmla="*/ 78543 w 116433"/>
                <a:gd name="connsiteY18" fmla="*/ 113738 h 148942"/>
                <a:gd name="connsiteX19" fmla="*/ 78543 w 116433"/>
                <a:gd name="connsiteY19" fmla="*/ 77448 h 148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33" h="148942">
                  <a:moveTo>
                    <a:pt x="83410" y="146237"/>
                  </a:moveTo>
                  <a:lnTo>
                    <a:pt x="79343" y="133512"/>
                  </a:lnTo>
                  <a:cubicBezTo>
                    <a:pt x="69599" y="142999"/>
                    <a:pt x="56055" y="148942"/>
                    <a:pt x="40615" y="148942"/>
                  </a:cubicBezTo>
                  <a:cubicBezTo>
                    <a:pt x="23012" y="148942"/>
                    <a:pt x="0" y="141637"/>
                    <a:pt x="0" y="102632"/>
                  </a:cubicBezTo>
                  <a:cubicBezTo>
                    <a:pt x="0" y="63370"/>
                    <a:pt x="32223" y="56598"/>
                    <a:pt x="53616" y="56598"/>
                  </a:cubicBezTo>
                  <a:lnTo>
                    <a:pt x="78534" y="56598"/>
                  </a:lnTo>
                  <a:lnTo>
                    <a:pt x="78534" y="46311"/>
                  </a:lnTo>
                  <a:cubicBezTo>
                    <a:pt x="78534" y="32223"/>
                    <a:pt x="71218" y="30604"/>
                    <a:pt x="58217" y="30604"/>
                  </a:cubicBezTo>
                  <a:cubicBezTo>
                    <a:pt x="44948" y="30604"/>
                    <a:pt x="26270" y="34404"/>
                    <a:pt x="12992" y="38729"/>
                  </a:cubicBezTo>
                  <a:lnTo>
                    <a:pt x="12992" y="8668"/>
                  </a:lnTo>
                  <a:cubicBezTo>
                    <a:pt x="28975" y="3524"/>
                    <a:pt x="47111" y="0"/>
                    <a:pt x="64713" y="0"/>
                  </a:cubicBezTo>
                  <a:cubicBezTo>
                    <a:pt x="92869" y="0"/>
                    <a:pt x="116434" y="7048"/>
                    <a:pt x="116434" y="46568"/>
                  </a:cubicBezTo>
                  <a:lnTo>
                    <a:pt x="116434" y="146237"/>
                  </a:lnTo>
                  <a:lnTo>
                    <a:pt x="83410" y="146237"/>
                  </a:lnTo>
                  <a:close/>
                  <a:moveTo>
                    <a:pt x="78534" y="77448"/>
                  </a:moveTo>
                  <a:lnTo>
                    <a:pt x="67704" y="77734"/>
                  </a:lnTo>
                  <a:cubicBezTo>
                    <a:pt x="46320" y="78276"/>
                    <a:pt x="37929" y="83420"/>
                    <a:pt x="37929" y="101832"/>
                  </a:cubicBezTo>
                  <a:cubicBezTo>
                    <a:pt x="37929" y="116719"/>
                    <a:pt x="44691" y="120787"/>
                    <a:pt x="54435" y="120787"/>
                  </a:cubicBezTo>
                  <a:cubicBezTo>
                    <a:pt x="63922" y="120787"/>
                    <a:pt x="71228" y="117805"/>
                    <a:pt x="78543" y="113738"/>
                  </a:cubicBezTo>
                  <a:lnTo>
                    <a:pt x="78543" y="77448"/>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59" name="Freihandform: Form 58">
              <a:extLst>
                <a:ext uri="{FF2B5EF4-FFF2-40B4-BE49-F238E27FC236}">
                  <a16:creationId xmlns:a16="http://schemas.microsoft.com/office/drawing/2014/main" id="{47C53C49-58E0-FE00-1EE6-BF77C2A440ED}"/>
                </a:ext>
              </a:extLst>
            </p:cNvPr>
            <p:cNvSpPr/>
            <p:nvPr/>
          </p:nvSpPr>
          <p:spPr>
            <a:xfrm>
              <a:off x="4703664" y="3386499"/>
              <a:ext cx="124567" cy="146246"/>
            </a:xfrm>
            <a:custGeom>
              <a:avLst/>
              <a:gdLst>
                <a:gd name="connsiteX0" fmla="*/ 86658 w 124567"/>
                <a:gd name="connsiteY0" fmla="*/ 146247 h 146246"/>
                <a:gd name="connsiteX1" fmla="*/ 86658 w 124567"/>
                <a:gd name="connsiteY1" fmla="*/ 44958 h 146246"/>
                <a:gd name="connsiteX2" fmla="*/ 70409 w 124567"/>
                <a:gd name="connsiteY2" fmla="*/ 31433 h 146246"/>
                <a:gd name="connsiteX3" fmla="*/ 37919 w 124567"/>
                <a:gd name="connsiteY3" fmla="*/ 41720 h 146246"/>
                <a:gd name="connsiteX4" fmla="*/ 37919 w 124567"/>
                <a:gd name="connsiteY4" fmla="*/ 146247 h 146246"/>
                <a:gd name="connsiteX5" fmla="*/ 0 w 124567"/>
                <a:gd name="connsiteY5" fmla="*/ 146247 h 146246"/>
                <a:gd name="connsiteX6" fmla="*/ 0 w 124567"/>
                <a:gd name="connsiteY6" fmla="*/ 2705 h 146246"/>
                <a:gd name="connsiteX7" fmla="*/ 31680 w 124567"/>
                <a:gd name="connsiteY7" fmla="*/ 2705 h 146246"/>
                <a:gd name="connsiteX8" fmla="*/ 37100 w 124567"/>
                <a:gd name="connsiteY8" fmla="*/ 18155 h 146246"/>
                <a:gd name="connsiteX9" fmla="*/ 84763 w 124567"/>
                <a:gd name="connsiteY9" fmla="*/ 0 h 146246"/>
                <a:gd name="connsiteX10" fmla="*/ 124568 w 124567"/>
                <a:gd name="connsiteY10" fmla="*/ 42786 h 146246"/>
                <a:gd name="connsiteX11" fmla="*/ 124568 w 124567"/>
                <a:gd name="connsiteY11" fmla="*/ 146237 h 146246"/>
                <a:gd name="connsiteX12" fmla="*/ 86658 w 124567"/>
                <a:gd name="connsiteY12"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67" h="146246">
                  <a:moveTo>
                    <a:pt x="86658" y="146247"/>
                  </a:moveTo>
                  <a:lnTo>
                    <a:pt x="86658" y="44958"/>
                  </a:lnTo>
                  <a:cubicBezTo>
                    <a:pt x="86658" y="34671"/>
                    <a:pt x="82591" y="31433"/>
                    <a:pt x="70409" y="31433"/>
                  </a:cubicBezTo>
                  <a:cubicBezTo>
                    <a:pt x="59855" y="31433"/>
                    <a:pt x="48206" y="35757"/>
                    <a:pt x="37919" y="41720"/>
                  </a:cubicBezTo>
                  <a:lnTo>
                    <a:pt x="37919" y="146247"/>
                  </a:lnTo>
                  <a:lnTo>
                    <a:pt x="0" y="146247"/>
                  </a:lnTo>
                  <a:lnTo>
                    <a:pt x="0" y="2705"/>
                  </a:lnTo>
                  <a:lnTo>
                    <a:pt x="31680" y="2705"/>
                  </a:lnTo>
                  <a:lnTo>
                    <a:pt x="37100" y="18155"/>
                  </a:lnTo>
                  <a:cubicBezTo>
                    <a:pt x="49273" y="8411"/>
                    <a:pt x="67151" y="0"/>
                    <a:pt x="84763" y="0"/>
                  </a:cubicBezTo>
                  <a:cubicBezTo>
                    <a:pt x="108585" y="0"/>
                    <a:pt x="124568" y="10563"/>
                    <a:pt x="124568" y="42786"/>
                  </a:cubicBezTo>
                  <a:lnTo>
                    <a:pt x="124568" y="146237"/>
                  </a:lnTo>
                  <a:lnTo>
                    <a:pt x="86658" y="14623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60" name="Freihandform: Form 59">
              <a:extLst>
                <a:ext uri="{FF2B5EF4-FFF2-40B4-BE49-F238E27FC236}">
                  <a16:creationId xmlns:a16="http://schemas.microsoft.com/office/drawing/2014/main" id="{585B0180-7C00-DC76-301D-9B2F6A56970B}"/>
                </a:ext>
              </a:extLst>
            </p:cNvPr>
            <p:cNvSpPr/>
            <p:nvPr/>
          </p:nvSpPr>
          <p:spPr>
            <a:xfrm>
              <a:off x="4862026" y="3337779"/>
              <a:ext cx="127292" cy="197672"/>
            </a:xfrm>
            <a:custGeom>
              <a:avLst/>
              <a:gdLst>
                <a:gd name="connsiteX0" fmla="*/ 96679 w 127292"/>
                <a:gd name="connsiteY0" fmla="*/ 194967 h 197672"/>
                <a:gd name="connsiteX1" fmla="*/ 92345 w 127292"/>
                <a:gd name="connsiteY1" fmla="*/ 183318 h 197672"/>
                <a:gd name="connsiteX2" fmla="*/ 54169 w 127292"/>
                <a:gd name="connsiteY2" fmla="*/ 197672 h 197672"/>
                <a:gd name="connsiteX3" fmla="*/ 0 w 127292"/>
                <a:gd name="connsiteY3" fmla="*/ 123206 h 197672"/>
                <a:gd name="connsiteX4" fmla="*/ 59579 w 127292"/>
                <a:gd name="connsiteY4" fmla="*/ 48739 h 197672"/>
                <a:gd name="connsiteX5" fmla="*/ 89373 w 127292"/>
                <a:gd name="connsiteY5" fmla="*/ 60103 h 197672"/>
                <a:gd name="connsiteX6" fmla="*/ 89373 w 127292"/>
                <a:gd name="connsiteY6" fmla="*/ 0 h 197672"/>
                <a:gd name="connsiteX7" fmla="*/ 127292 w 127292"/>
                <a:gd name="connsiteY7" fmla="*/ 0 h 197672"/>
                <a:gd name="connsiteX8" fmla="*/ 127292 w 127292"/>
                <a:gd name="connsiteY8" fmla="*/ 194967 h 197672"/>
                <a:gd name="connsiteX9" fmla="*/ 96679 w 127292"/>
                <a:gd name="connsiteY9" fmla="*/ 194967 h 197672"/>
                <a:gd name="connsiteX10" fmla="*/ 89383 w 127292"/>
                <a:gd name="connsiteY10" fmla="*/ 84753 h 197672"/>
                <a:gd name="connsiteX11" fmla="*/ 67713 w 127292"/>
                <a:gd name="connsiteY11" fmla="*/ 77429 h 197672"/>
                <a:gd name="connsiteX12" fmla="*/ 37919 w 127292"/>
                <a:gd name="connsiteY12" fmla="*/ 123196 h 197672"/>
                <a:gd name="connsiteX13" fmla="*/ 64999 w 127292"/>
                <a:gd name="connsiteY13" fmla="*/ 169507 h 197672"/>
                <a:gd name="connsiteX14" fmla="*/ 89373 w 127292"/>
                <a:gd name="connsiteY14" fmla="*/ 160582 h 197672"/>
                <a:gd name="connsiteX15" fmla="*/ 89373 w 127292"/>
                <a:gd name="connsiteY15" fmla="*/ 84753 h 197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7292" h="197672">
                  <a:moveTo>
                    <a:pt x="96679" y="194967"/>
                  </a:moveTo>
                  <a:lnTo>
                    <a:pt x="92345" y="183318"/>
                  </a:lnTo>
                  <a:cubicBezTo>
                    <a:pt x="83134" y="191443"/>
                    <a:pt x="69332" y="197672"/>
                    <a:pt x="54169" y="197672"/>
                  </a:cubicBezTo>
                  <a:cubicBezTo>
                    <a:pt x="31680" y="197672"/>
                    <a:pt x="0" y="188204"/>
                    <a:pt x="0" y="123206"/>
                  </a:cubicBezTo>
                  <a:cubicBezTo>
                    <a:pt x="0" y="56864"/>
                    <a:pt x="41434" y="48739"/>
                    <a:pt x="59579" y="48739"/>
                  </a:cubicBezTo>
                  <a:cubicBezTo>
                    <a:pt x="72038" y="48739"/>
                    <a:pt x="82867" y="53340"/>
                    <a:pt x="89373" y="60103"/>
                  </a:cubicBezTo>
                  <a:lnTo>
                    <a:pt x="89373" y="0"/>
                  </a:lnTo>
                  <a:lnTo>
                    <a:pt x="127292" y="0"/>
                  </a:lnTo>
                  <a:lnTo>
                    <a:pt x="127292" y="194967"/>
                  </a:lnTo>
                  <a:lnTo>
                    <a:pt x="96679" y="194967"/>
                  </a:lnTo>
                  <a:close/>
                  <a:moveTo>
                    <a:pt x="89383" y="84753"/>
                  </a:moveTo>
                  <a:cubicBezTo>
                    <a:pt x="83420" y="80686"/>
                    <a:pt x="75571" y="77429"/>
                    <a:pt x="67713" y="77429"/>
                  </a:cubicBezTo>
                  <a:cubicBezTo>
                    <a:pt x="51730" y="77429"/>
                    <a:pt x="37919" y="80410"/>
                    <a:pt x="37919" y="123196"/>
                  </a:cubicBezTo>
                  <a:cubicBezTo>
                    <a:pt x="37919" y="166526"/>
                    <a:pt x="49835" y="169507"/>
                    <a:pt x="64999" y="169507"/>
                  </a:cubicBezTo>
                  <a:cubicBezTo>
                    <a:pt x="72857" y="169507"/>
                    <a:pt x="81791" y="165983"/>
                    <a:pt x="89373" y="160582"/>
                  </a:cubicBezTo>
                  <a:lnTo>
                    <a:pt x="89373" y="8475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61" name="Freihandform: Form 60">
              <a:extLst>
                <a:ext uri="{FF2B5EF4-FFF2-40B4-BE49-F238E27FC236}">
                  <a16:creationId xmlns:a16="http://schemas.microsoft.com/office/drawing/2014/main" id="{71A97521-8F52-33E0-B222-6EEB14E45729}"/>
                </a:ext>
              </a:extLst>
            </p:cNvPr>
            <p:cNvSpPr/>
            <p:nvPr/>
          </p:nvSpPr>
          <p:spPr>
            <a:xfrm>
              <a:off x="5118401" y="3324234"/>
              <a:ext cx="44967" cy="208511"/>
            </a:xfrm>
            <a:custGeom>
              <a:avLst/>
              <a:gdLst>
                <a:gd name="connsiteX0" fmla="*/ 22479 w 44967"/>
                <a:gd name="connsiteY0" fmla="*/ 46025 h 208511"/>
                <a:gd name="connsiteX1" fmla="*/ 0 w 44967"/>
                <a:gd name="connsiteY1" fmla="*/ 23012 h 208511"/>
                <a:gd name="connsiteX2" fmla="*/ 22479 w 44967"/>
                <a:gd name="connsiteY2" fmla="*/ 0 h 208511"/>
                <a:gd name="connsiteX3" fmla="*/ 44968 w 44967"/>
                <a:gd name="connsiteY3" fmla="*/ 23012 h 208511"/>
                <a:gd name="connsiteX4" fmla="*/ 22479 w 44967"/>
                <a:gd name="connsiteY4" fmla="*/ 46025 h 208511"/>
                <a:gd name="connsiteX5" fmla="*/ 3524 w 44967"/>
                <a:gd name="connsiteY5" fmla="*/ 208512 h 208511"/>
                <a:gd name="connsiteX6" fmla="*/ 3524 w 44967"/>
                <a:gd name="connsiteY6" fmla="*/ 64970 h 208511"/>
                <a:gd name="connsiteX7" fmla="*/ 41443 w 44967"/>
                <a:gd name="connsiteY7" fmla="*/ 64970 h 208511"/>
                <a:gd name="connsiteX8" fmla="*/ 41443 w 44967"/>
                <a:gd name="connsiteY8" fmla="*/ 208512 h 208511"/>
                <a:gd name="connsiteX9" fmla="*/ 3524 w 44967"/>
                <a:gd name="connsiteY9" fmla="*/ 208512 h 208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967" h="208511">
                  <a:moveTo>
                    <a:pt x="22479" y="46025"/>
                  </a:moveTo>
                  <a:cubicBezTo>
                    <a:pt x="9754" y="46025"/>
                    <a:pt x="0" y="35481"/>
                    <a:pt x="0" y="23012"/>
                  </a:cubicBezTo>
                  <a:cubicBezTo>
                    <a:pt x="0" y="10563"/>
                    <a:pt x="9744" y="0"/>
                    <a:pt x="22479" y="0"/>
                  </a:cubicBezTo>
                  <a:cubicBezTo>
                    <a:pt x="35214" y="0"/>
                    <a:pt x="44968" y="10563"/>
                    <a:pt x="44968" y="23012"/>
                  </a:cubicBezTo>
                  <a:cubicBezTo>
                    <a:pt x="44958" y="35471"/>
                    <a:pt x="35204" y="46025"/>
                    <a:pt x="22479" y="46025"/>
                  </a:cubicBezTo>
                  <a:close/>
                  <a:moveTo>
                    <a:pt x="3524" y="208512"/>
                  </a:moveTo>
                  <a:lnTo>
                    <a:pt x="3524" y="64970"/>
                  </a:lnTo>
                  <a:lnTo>
                    <a:pt x="41443" y="64970"/>
                  </a:lnTo>
                  <a:lnTo>
                    <a:pt x="41443" y="208512"/>
                  </a:lnTo>
                  <a:lnTo>
                    <a:pt x="3524" y="208512"/>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62" name="Freihandform: Form 61">
              <a:extLst>
                <a:ext uri="{FF2B5EF4-FFF2-40B4-BE49-F238E27FC236}">
                  <a16:creationId xmlns:a16="http://schemas.microsoft.com/office/drawing/2014/main" id="{C99FDD14-9304-716F-316E-C52A87B51171}"/>
                </a:ext>
              </a:extLst>
            </p:cNvPr>
            <p:cNvSpPr/>
            <p:nvPr/>
          </p:nvSpPr>
          <p:spPr>
            <a:xfrm>
              <a:off x="5201783" y="3386499"/>
              <a:ext cx="124567" cy="146246"/>
            </a:xfrm>
            <a:custGeom>
              <a:avLst/>
              <a:gdLst>
                <a:gd name="connsiteX0" fmla="*/ 86658 w 124567"/>
                <a:gd name="connsiteY0" fmla="*/ 146247 h 146246"/>
                <a:gd name="connsiteX1" fmla="*/ 86658 w 124567"/>
                <a:gd name="connsiteY1" fmla="*/ 44958 h 146246"/>
                <a:gd name="connsiteX2" fmla="*/ 70409 w 124567"/>
                <a:gd name="connsiteY2" fmla="*/ 31433 h 146246"/>
                <a:gd name="connsiteX3" fmla="*/ 37919 w 124567"/>
                <a:gd name="connsiteY3" fmla="*/ 41720 h 146246"/>
                <a:gd name="connsiteX4" fmla="*/ 37919 w 124567"/>
                <a:gd name="connsiteY4" fmla="*/ 146247 h 146246"/>
                <a:gd name="connsiteX5" fmla="*/ 0 w 124567"/>
                <a:gd name="connsiteY5" fmla="*/ 146247 h 146246"/>
                <a:gd name="connsiteX6" fmla="*/ 0 w 124567"/>
                <a:gd name="connsiteY6" fmla="*/ 2705 h 146246"/>
                <a:gd name="connsiteX7" fmla="*/ 31680 w 124567"/>
                <a:gd name="connsiteY7" fmla="*/ 2705 h 146246"/>
                <a:gd name="connsiteX8" fmla="*/ 37100 w 124567"/>
                <a:gd name="connsiteY8" fmla="*/ 18155 h 146246"/>
                <a:gd name="connsiteX9" fmla="*/ 84763 w 124567"/>
                <a:gd name="connsiteY9" fmla="*/ 0 h 146246"/>
                <a:gd name="connsiteX10" fmla="*/ 124568 w 124567"/>
                <a:gd name="connsiteY10" fmla="*/ 42786 h 146246"/>
                <a:gd name="connsiteX11" fmla="*/ 124568 w 124567"/>
                <a:gd name="connsiteY11" fmla="*/ 146237 h 146246"/>
                <a:gd name="connsiteX12" fmla="*/ 86658 w 124567"/>
                <a:gd name="connsiteY12"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67" h="146246">
                  <a:moveTo>
                    <a:pt x="86658" y="146247"/>
                  </a:moveTo>
                  <a:lnTo>
                    <a:pt x="86658" y="44958"/>
                  </a:lnTo>
                  <a:cubicBezTo>
                    <a:pt x="86658" y="34671"/>
                    <a:pt x="82591" y="31433"/>
                    <a:pt x="70409" y="31433"/>
                  </a:cubicBezTo>
                  <a:cubicBezTo>
                    <a:pt x="59855" y="31433"/>
                    <a:pt x="48206" y="35757"/>
                    <a:pt x="37919" y="41720"/>
                  </a:cubicBezTo>
                  <a:lnTo>
                    <a:pt x="37919" y="146247"/>
                  </a:lnTo>
                  <a:lnTo>
                    <a:pt x="0" y="146247"/>
                  </a:lnTo>
                  <a:lnTo>
                    <a:pt x="0" y="2705"/>
                  </a:lnTo>
                  <a:lnTo>
                    <a:pt x="31680" y="2705"/>
                  </a:lnTo>
                  <a:lnTo>
                    <a:pt x="37100" y="18155"/>
                  </a:lnTo>
                  <a:cubicBezTo>
                    <a:pt x="49273" y="8411"/>
                    <a:pt x="67151" y="0"/>
                    <a:pt x="84763" y="0"/>
                  </a:cubicBezTo>
                  <a:cubicBezTo>
                    <a:pt x="108585" y="0"/>
                    <a:pt x="124568" y="10563"/>
                    <a:pt x="124568" y="42786"/>
                  </a:cubicBezTo>
                  <a:lnTo>
                    <a:pt x="124568" y="146237"/>
                  </a:lnTo>
                  <a:lnTo>
                    <a:pt x="86658" y="14623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63" name="Freihandform: Form 62">
              <a:extLst>
                <a:ext uri="{FF2B5EF4-FFF2-40B4-BE49-F238E27FC236}">
                  <a16:creationId xmlns:a16="http://schemas.microsoft.com/office/drawing/2014/main" id="{41D2537D-311A-9E8E-5E9F-CBC06BD9C9D9}"/>
                </a:ext>
              </a:extLst>
            </p:cNvPr>
            <p:cNvSpPr/>
            <p:nvPr/>
          </p:nvSpPr>
          <p:spPr>
            <a:xfrm>
              <a:off x="5457624" y="3337779"/>
              <a:ext cx="124577" cy="194967"/>
            </a:xfrm>
            <a:custGeom>
              <a:avLst/>
              <a:gdLst>
                <a:gd name="connsiteX0" fmla="*/ 86659 w 124577"/>
                <a:gd name="connsiteY0" fmla="*/ 194967 h 194967"/>
                <a:gd name="connsiteX1" fmla="*/ 86659 w 124577"/>
                <a:gd name="connsiteY1" fmla="*/ 93678 h 194967"/>
                <a:gd name="connsiteX2" fmla="*/ 70409 w 124577"/>
                <a:gd name="connsiteY2" fmla="*/ 80153 h 194967"/>
                <a:gd name="connsiteX3" fmla="*/ 37919 w 124577"/>
                <a:gd name="connsiteY3" fmla="*/ 90440 h 194967"/>
                <a:gd name="connsiteX4" fmla="*/ 37919 w 124577"/>
                <a:gd name="connsiteY4" fmla="*/ 194967 h 194967"/>
                <a:gd name="connsiteX5" fmla="*/ 0 w 124577"/>
                <a:gd name="connsiteY5" fmla="*/ 194967 h 194967"/>
                <a:gd name="connsiteX6" fmla="*/ 0 w 124577"/>
                <a:gd name="connsiteY6" fmla="*/ 0 h 194967"/>
                <a:gd name="connsiteX7" fmla="*/ 37919 w 124577"/>
                <a:gd name="connsiteY7" fmla="*/ 0 h 194967"/>
                <a:gd name="connsiteX8" fmla="*/ 37919 w 124577"/>
                <a:gd name="connsiteY8" fmla="*/ 66342 h 194967"/>
                <a:gd name="connsiteX9" fmla="*/ 84773 w 124577"/>
                <a:gd name="connsiteY9" fmla="*/ 48730 h 194967"/>
                <a:gd name="connsiteX10" fmla="*/ 124578 w 124577"/>
                <a:gd name="connsiteY10" fmla="*/ 91516 h 194967"/>
                <a:gd name="connsiteX11" fmla="*/ 124578 w 124577"/>
                <a:gd name="connsiteY11" fmla="*/ 194967 h 194967"/>
                <a:gd name="connsiteX12" fmla="*/ 86659 w 124577"/>
                <a:gd name="connsiteY12" fmla="*/ 194967 h 19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77" h="194967">
                  <a:moveTo>
                    <a:pt x="86659" y="194967"/>
                  </a:moveTo>
                  <a:lnTo>
                    <a:pt x="86659" y="93678"/>
                  </a:lnTo>
                  <a:cubicBezTo>
                    <a:pt x="86659" y="83391"/>
                    <a:pt x="82868" y="80153"/>
                    <a:pt x="70409" y="80153"/>
                  </a:cubicBezTo>
                  <a:cubicBezTo>
                    <a:pt x="61741" y="80153"/>
                    <a:pt x="50378" y="84220"/>
                    <a:pt x="37919" y="90440"/>
                  </a:cubicBezTo>
                  <a:lnTo>
                    <a:pt x="37919" y="194967"/>
                  </a:lnTo>
                  <a:lnTo>
                    <a:pt x="0" y="194967"/>
                  </a:lnTo>
                  <a:lnTo>
                    <a:pt x="0" y="0"/>
                  </a:lnTo>
                  <a:lnTo>
                    <a:pt x="37919" y="0"/>
                  </a:lnTo>
                  <a:lnTo>
                    <a:pt x="37919" y="66342"/>
                  </a:lnTo>
                  <a:cubicBezTo>
                    <a:pt x="50644" y="56855"/>
                    <a:pt x="68247" y="48730"/>
                    <a:pt x="84773" y="48730"/>
                  </a:cubicBezTo>
                  <a:cubicBezTo>
                    <a:pt x="108595" y="48730"/>
                    <a:pt x="124578" y="59836"/>
                    <a:pt x="124578" y="91516"/>
                  </a:cubicBezTo>
                  <a:lnTo>
                    <a:pt x="124578" y="194967"/>
                  </a:lnTo>
                  <a:lnTo>
                    <a:pt x="86659" y="19496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64" name="Freihandform: Form 63">
              <a:extLst>
                <a:ext uri="{FF2B5EF4-FFF2-40B4-BE49-F238E27FC236}">
                  <a16:creationId xmlns:a16="http://schemas.microsoft.com/office/drawing/2014/main" id="{B51CE9A0-58D5-64ED-A942-ACA13AB07B37}"/>
                </a:ext>
              </a:extLst>
            </p:cNvPr>
            <p:cNvSpPr/>
            <p:nvPr/>
          </p:nvSpPr>
          <p:spPr>
            <a:xfrm>
              <a:off x="5612206" y="3386508"/>
              <a:ext cx="116433" cy="148942"/>
            </a:xfrm>
            <a:custGeom>
              <a:avLst/>
              <a:gdLst>
                <a:gd name="connsiteX0" fmla="*/ 83410 w 116433"/>
                <a:gd name="connsiteY0" fmla="*/ 146237 h 148942"/>
                <a:gd name="connsiteX1" fmla="*/ 79343 w 116433"/>
                <a:gd name="connsiteY1" fmla="*/ 133512 h 148942"/>
                <a:gd name="connsiteX2" fmla="*/ 40615 w 116433"/>
                <a:gd name="connsiteY2" fmla="*/ 148942 h 148942"/>
                <a:gd name="connsiteX3" fmla="*/ 0 w 116433"/>
                <a:gd name="connsiteY3" fmla="*/ 102632 h 148942"/>
                <a:gd name="connsiteX4" fmla="*/ 53616 w 116433"/>
                <a:gd name="connsiteY4" fmla="*/ 56598 h 148942"/>
                <a:gd name="connsiteX5" fmla="*/ 78534 w 116433"/>
                <a:gd name="connsiteY5" fmla="*/ 56598 h 148942"/>
                <a:gd name="connsiteX6" fmla="*/ 78534 w 116433"/>
                <a:gd name="connsiteY6" fmla="*/ 46311 h 148942"/>
                <a:gd name="connsiteX7" fmla="*/ 58217 w 116433"/>
                <a:gd name="connsiteY7" fmla="*/ 30604 h 148942"/>
                <a:gd name="connsiteX8" fmla="*/ 12992 w 116433"/>
                <a:gd name="connsiteY8" fmla="*/ 38729 h 148942"/>
                <a:gd name="connsiteX9" fmla="*/ 12992 w 116433"/>
                <a:gd name="connsiteY9" fmla="*/ 8668 h 148942"/>
                <a:gd name="connsiteX10" fmla="*/ 64713 w 116433"/>
                <a:gd name="connsiteY10" fmla="*/ 0 h 148942"/>
                <a:gd name="connsiteX11" fmla="*/ 116434 w 116433"/>
                <a:gd name="connsiteY11" fmla="*/ 46568 h 148942"/>
                <a:gd name="connsiteX12" fmla="*/ 116434 w 116433"/>
                <a:gd name="connsiteY12" fmla="*/ 146237 h 148942"/>
                <a:gd name="connsiteX13" fmla="*/ 83410 w 116433"/>
                <a:gd name="connsiteY13" fmla="*/ 146237 h 148942"/>
                <a:gd name="connsiteX14" fmla="*/ 78534 w 116433"/>
                <a:gd name="connsiteY14" fmla="*/ 77448 h 148942"/>
                <a:gd name="connsiteX15" fmla="*/ 67694 w 116433"/>
                <a:gd name="connsiteY15" fmla="*/ 77724 h 148942"/>
                <a:gd name="connsiteX16" fmla="*/ 37919 w 116433"/>
                <a:gd name="connsiteY16" fmla="*/ 101822 h 148942"/>
                <a:gd name="connsiteX17" fmla="*/ 54426 w 116433"/>
                <a:gd name="connsiteY17" fmla="*/ 120777 h 148942"/>
                <a:gd name="connsiteX18" fmla="*/ 78534 w 116433"/>
                <a:gd name="connsiteY18" fmla="*/ 113729 h 148942"/>
                <a:gd name="connsiteX19" fmla="*/ 78534 w 116433"/>
                <a:gd name="connsiteY19" fmla="*/ 77448 h 148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33" h="148942">
                  <a:moveTo>
                    <a:pt x="83410" y="146237"/>
                  </a:moveTo>
                  <a:lnTo>
                    <a:pt x="79343" y="133512"/>
                  </a:lnTo>
                  <a:cubicBezTo>
                    <a:pt x="69599" y="142999"/>
                    <a:pt x="56055" y="148942"/>
                    <a:pt x="40615" y="148942"/>
                  </a:cubicBezTo>
                  <a:cubicBezTo>
                    <a:pt x="23012" y="148942"/>
                    <a:pt x="0" y="141637"/>
                    <a:pt x="0" y="102632"/>
                  </a:cubicBezTo>
                  <a:cubicBezTo>
                    <a:pt x="0" y="63370"/>
                    <a:pt x="32223" y="56598"/>
                    <a:pt x="53616" y="56598"/>
                  </a:cubicBezTo>
                  <a:lnTo>
                    <a:pt x="78534" y="56598"/>
                  </a:lnTo>
                  <a:lnTo>
                    <a:pt x="78534" y="46311"/>
                  </a:lnTo>
                  <a:cubicBezTo>
                    <a:pt x="78534" y="32223"/>
                    <a:pt x="71218" y="30604"/>
                    <a:pt x="58217" y="30604"/>
                  </a:cubicBezTo>
                  <a:cubicBezTo>
                    <a:pt x="44949" y="30604"/>
                    <a:pt x="26270" y="34404"/>
                    <a:pt x="12992" y="38729"/>
                  </a:cubicBezTo>
                  <a:lnTo>
                    <a:pt x="12992" y="8668"/>
                  </a:lnTo>
                  <a:cubicBezTo>
                    <a:pt x="28975" y="3524"/>
                    <a:pt x="47111" y="0"/>
                    <a:pt x="64713" y="0"/>
                  </a:cubicBezTo>
                  <a:cubicBezTo>
                    <a:pt x="92869" y="0"/>
                    <a:pt x="116434" y="7048"/>
                    <a:pt x="116434" y="46568"/>
                  </a:cubicBezTo>
                  <a:lnTo>
                    <a:pt x="116434" y="146237"/>
                  </a:lnTo>
                  <a:lnTo>
                    <a:pt x="83410" y="146237"/>
                  </a:lnTo>
                  <a:close/>
                  <a:moveTo>
                    <a:pt x="78534" y="77448"/>
                  </a:moveTo>
                  <a:lnTo>
                    <a:pt x="67694" y="77724"/>
                  </a:lnTo>
                  <a:cubicBezTo>
                    <a:pt x="46311" y="78267"/>
                    <a:pt x="37919" y="83410"/>
                    <a:pt x="37919" y="101822"/>
                  </a:cubicBezTo>
                  <a:cubicBezTo>
                    <a:pt x="37919" y="116710"/>
                    <a:pt x="44682" y="120777"/>
                    <a:pt x="54426" y="120777"/>
                  </a:cubicBezTo>
                  <a:cubicBezTo>
                    <a:pt x="63913" y="120777"/>
                    <a:pt x="71218" y="117796"/>
                    <a:pt x="78534" y="113729"/>
                  </a:cubicBezTo>
                  <a:lnTo>
                    <a:pt x="78534" y="77448"/>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65" name="Freihandform: Form 64">
              <a:extLst>
                <a:ext uri="{FF2B5EF4-FFF2-40B4-BE49-F238E27FC236}">
                  <a16:creationId xmlns:a16="http://schemas.microsoft.com/office/drawing/2014/main" id="{1441EDB3-4C40-8910-F93C-49010DD07667}"/>
                </a:ext>
              </a:extLst>
            </p:cNvPr>
            <p:cNvSpPr/>
            <p:nvPr/>
          </p:nvSpPr>
          <p:spPr>
            <a:xfrm>
              <a:off x="5770578" y="3386499"/>
              <a:ext cx="124567" cy="146246"/>
            </a:xfrm>
            <a:custGeom>
              <a:avLst/>
              <a:gdLst>
                <a:gd name="connsiteX0" fmla="*/ 86658 w 124567"/>
                <a:gd name="connsiteY0" fmla="*/ 146247 h 146246"/>
                <a:gd name="connsiteX1" fmla="*/ 86658 w 124567"/>
                <a:gd name="connsiteY1" fmla="*/ 44958 h 146246"/>
                <a:gd name="connsiteX2" fmla="*/ 70409 w 124567"/>
                <a:gd name="connsiteY2" fmla="*/ 31433 h 146246"/>
                <a:gd name="connsiteX3" fmla="*/ 37919 w 124567"/>
                <a:gd name="connsiteY3" fmla="*/ 41720 h 146246"/>
                <a:gd name="connsiteX4" fmla="*/ 37919 w 124567"/>
                <a:gd name="connsiteY4" fmla="*/ 146247 h 146246"/>
                <a:gd name="connsiteX5" fmla="*/ 0 w 124567"/>
                <a:gd name="connsiteY5" fmla="*/ 146247 h 146246"/>
                <a:gd name="connsiteX6" fmla="*/ 0 w 124567"/>
                <a:gd name="connsiteY6" fmla="*/ 2705 h 146246"/>
                <a:gd name="connsiteX7" fmla="*/ 31680 w 124567"/>
                <a:gd name="connsiteY7" fmla="*/ 2705 h 146246"/>
                <a:gd name="connsiteX8" fmla="*/ 37100 w 124567"/>
                <a:gd name="connsiteY8" fmla="*/ 18155 h 146246"/>
                <a:gd name="connsiteX9" fmla="*/ 84763 w 124567"/>
                <a:gd name="connsiteY9" fmla="*/ 0 h 146246"/>
                <a:gd name="connsiteX10" fmla="*/ 124568 w 124567"/>
                <a:gd name="connsiteY10" fmla="*/ 42786 h 146246"/>
                <a:gd name="connsiteX11" fmla="*/ 124568 w 124567"/>
                <a:gd name="connsiteY11" fmla="*/ 146237 h 146246"/>
                <a:gd name="connsiteX12" fmla="*/ 86658 w 124567"/>
                <a:gd name="connsiteY12"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67" h="146246">
                  <a:moveTo>
                    <a:pt x="86658" y="146247"/>
                  </a:moveTo>
                  <a:lnTo>
                    <a:pt x="86658" y="44958"/>
                  </a:lnTo>
                  <a:cubicBezTo>
                    <a:pt x="86658" y="34671"/>
                    <a:pt x="82591" y="31433"/>
                    <a:pt x="70409" y="31433"/>
                  </a:cubicBezTo>
                  <a:cubicBezTo>
                    <a:pt x="59855" y="31433"/>
                    <a:pt x="48206" y="35757"/>
                    <a:pt x="37919" y="41720"/>
                  </a:cubicBezTo>
                  <a:lnTo>
                    <a:pt x="37919" y="146247"/>
                  </a:lnTo>
                  <a:lnTo>
                    <a:pt x="0" y="146247"/>
                  </a:lnTo>
                  <a:lnTo>
                    <a:pt x="0" y="2705"/>
                  </a:lnTo>
                  <a:lnTo>
                    <a:pt x="31680" y="2705"/>
                  </a:lnTo>
                  <a:lnTo>
                    <a:pt x="37100" y="18155"/>
                  </a:lnTo>
                  <a:cubicBezTo>
                    <a:pt x="49282" y="8411"/>
                    <a:pt x="67151" y="0"/>
                    <a:pt x="84763" y="0"/>
                  </a:cubicBezTo>
                  <a:cubicBezTo>
                    <a:pt x="108585" y="0"/>
                    <a:pt x="124568" y="10563"/>
                    <a:pt x="124568" y="42786"/>
                  </a:cubicBezTo>
                  <a:lnTo>
                    <a:pt x="124568" y="146237"/>
                  </a:lnTo>
                  <a:lnTo>
                    <a:pt x="86658" y="14623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66" name="Freihandform: Form 65">
              <a:extLst>
                <a:ext uri="{FF2B5EF4-FFF2-40B4-BE49-F238E27FC236}">
                  <a16:creationId xmlns:a16="http://schemas.microsoft.com/office/drawing/2014/main" id="{548B70EC-0286-6C89-B19A-14365BF4687F}"/>
                </a:ext>
              </a:extLst>
            </p:cNvPr>
            <p:cNvSpPr/>
            <p:nvPr/>
          </p:nvSpPr>
          <p:spPr>
            <a:xfrm>
              <a:off x="5928941" y="3337779"/>
              <a:ext cx="127282" cy="197672"/>
            </a:xfrm>
            <a:custGeom>
              <a:avLst/>
              <a:gdLst>
                <a:gd name="connsiteX0" fmla="*/ 96679 w 127282"/>
                <a:gd name="connsiteY0" fmla="*/ 194967 h 197672"/>
                <a:gd name="connsiteX1" fmla="*/ 92345 w 127282"/>
                <a:gd name="connsiteY1" fmla="*/ 183318 h 197672"/>
                <a:gd name="connsiteX2" fmla="*/ 54169 w 127282"/>
                <a:gd name="connsiteY2" fmla="*/ 197672 h 197672"/>
                <a:gd name="connsiteX3" fmla="*/ 0 w 127282"/>
                <a:gd name="connsiteY3" fmla="*/ 123206 h 197672"/>
                <a:gd name="connsiteX4" fmla="*/ 59579 w 127282"/>
                <a:gd name="connsiteY4" fmla="*/ 48739 h 197672"/>
                <a:gd name="connsiteX5" fmla="*/ 89373 w 127282"/>
                <a:gd name="connsiteY5" fmla="*/ 60103 h 197672"/>
                <a:gd name="connsiteX6" fmla="*/ 89373 w 127282"/>
                <a:gd name="connsiteY6" fmla="*/ 0 h 197672"/>
                <a:gd name="connsiteX7" fmla="*/ 127283 w 127282"/>
                <a:gd name="connsiteY7" fmla="*/ 0 h 197672"/>
                <a:gd name="connsiteX8" fmla="*/ 127283 w 127282"/>
                <a:gd name="connsiteY8" fmla="*/ 194967 h 197672"/>
                <a:gd name="connsiteX9" fmla="*/ 96679 w 127282"/>
                <a:gd name="connsiteY9" fmla="*/ 194967 h 197672"/>
                <a:gd name="connsiteX10" fmla="*/ 89373 w 127282"/>
                <a:gd name="connsiteY10" fmla="*/ 84753 h 197672"/>
                <a:gd name="connsiteX11" fmla="*/ 67704 w 127282"/>
                <a:gd name="connsiteY11" fmla="*/ 77429 h 197672"/>
                <a:gd name="connsiteX12" fmla="*/ 37909 w 127282"/>
                <a:gd name="connsiteY12" fmla="*/ 123196 h 197672"/>
                <a:gd name="connsiteX13" fmla="*/ 64989 w 127282"/>
                <a:gd name="connsiteY13" fmla="*/ 169507 h 197672"/>
                <a:gd name="connsiteX14" fmla="*/ 89364 w 127282"/>
                <a:gd name="connsiteY14" fmla="*/ 160582 h 197672"/>
                <a:gd name="connsiteX15" fmla="*/ 89364 w 127282"/>
                <a:gd name="connsiteY15" fmla="*/ 84753 h 197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7282" h="197672">
                  <a:moveTo>
                    <a:pt x="96679" y="194967"/>
                  </a:moveTo>
                  <a:lnTo>
                    <a:pt x="92345" y="183318"/>
                  </a:lnTo>
                  <a:cubicBezTo>
                    <a:pt x="83134" y="191443"/>
                    <a:pt x="69333" y="197672"/>
                    <a:pt x="54169" y="197672"/>
                  </a:cubicBezTo>
                  <a:cubicBezTo>
                    <a:pt x="31680" y="197672"/>
                    <a:pt x="0" y="188204"/>
                    <a:pt x="0" y="123206"/>
                  </a:cubicBezTo>
                  <a:cubicBezTo>
                    <a:pt x="0" y="56864"/>
                    <a:pt x="41434" y="48739"/>
                    <a:pt x="59579" y="48739"/>
                  </a:cubicBezTo>
                  <a:cubicBezTo>
                    <a:pt x="72038" y="48739"/>
                    <a:pt x="82867" y="53340"/>
                    <a:pt x="89373" y="60103"/>
                  </a:cubicBezTo>
                  <a:lnTo>
                    <a:pt x="89373" y="0"/>
                  </a:lnTo>
                  <a:lnTo>
                    <a:pt x="127283" y="0"/>
                  </a:lnTo>
                  <a:lnTo>
                    <a:pt x="127283" y="194967"/>
                  </a:lnTo>
                  <a:lnTo>
                    <a:pt x="96679" y="194967"/>
                  </a:lnTo>
                  <a:close/>
                  <a:moveTo>
                    <a:pt x="89373" y="84753"/>
                  </a:moveTo>
                  <a:cubicBezTo>
                    <a:pt x="83410" y="80686"/>
                    <a:pt x="75562" y="77429"/>
                    <a:pt x="67704" y="77429"/>
                  </a:cubicBezTo>
                  <a:cubicBezTo>
                    <a:pt x="51721" y="77429"/>
                    <a:pt x="37909" y="80410"/>
                    <a:pt x="37909" y="123196"/>
                  </a:cubicBezTo>
                  <a:cubicBezTo>
                    <a:pt x="37909" y="166526"/>
                    <a:pt x="49825" y="169507"/>
                    <a:pt x="64989" y="169507"/>
                  </a:cubicBezTo>
                  <a:cubicBezTo>
                    <a:pt x="72847" y="169507"/>
                    <a:pt x="81782" y="165983"/>
                    <a:pt x="89364" y="160582"/>
                  </a:cubicBezTo>
                  <a:lnTo>
                    <a:pt x="89364" y="8475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67" name="Freihandform: Form 66">
              <a:extLst>
                <a:ext uri="{FF2B5EF4-FFF2-40B4-BE49-F238E27FC236}">
                  <a16:creationId xmlns:a16="http://schemas.microsoft.com/office/drawing/2014/main" id="{18D8BA80-4F3C-01E3-B5B0-9C4B27D8DA02}"/>
                </a:ext>
              </a:extLst>
            </p:cNvPr>
            <p:cNvSpPr/>
            <p:nvPr/>
          </p:nvSpPr>
          <p:spPr>
            <a:xfrm>
              <a:off x="6169885" y="3335054"/>
              <a:ext cx="105613" cy="197700"/>
            </a:xfrm>
            <a:custGeom>
              <a:avLst/>
              <a:gdLst>
                <a:gd name="connsiteX0" fmla="*/ 76638 w 105613"/>
                <a:gd name="connsiteY0" fmla="*/ 30061 h 197700"/>
                <a:gd name="connsiteX1" fmla="*/ 62284 w 105613"/>
                <a:gd name="connsiteY1" fmla="*/ 46596 h 197700"/>
                <a:gd name="connsiteX2" fmla="*/ 62284 w 105613"/>
                <a:gd name="connsiteY2" fmla="*/ 54159 h 197700"/>
                <a:gd name="connsiteX3" fmla="*/ 94783 w 105613"/>
                <a:gd name="connsiteY3" fmla="*/ 54159 h 197700"/>
                <a:gd name="connsiteX4" fmla="*/ 91002 w 105613"/>
                <a:gd name="connsiteY4" fmla="*/ 79619 h 197700"/>
                <a:gd name="connsiteX5" fmla="*/ 62284 w 105613"/>
                <a:gd name="connsiteY5" fmla="*/ 79619 h 197700"/>
                <a:gd name="connsiteX6" fmla="*/ 62284 w 105613"/>
                <a:gd name="connsiteY6" fmla="*/ 197701 h 197700"/>
                <a:gd name="connsiteX7" fmla="*/ 24365 w 105613"/>
                <a:gd name="connsiteY7" fmla="*/ 197701 h 197700"/>
                <a:gd name="connsiteX8" fmla="*/ 24365 w 105613"/>
                <a:gd name="connsiteY8" fmla="*/ 79610 h 197700"/>
                <a:gd name="connsiteX9" fmla="*/ 0 w 105613"/>
                <a:gd name="connsiteY9" fmla="*/ 79610 h 197700"/>
                <a:gd name="connsiteX10" fmla="*/ 0 w 105613"/>
                <a:gd name="connsiteY10" fmla="*/ 54150 h 197700"/>
                <a:gd name="connsiteX11" fmla="*/ 24365 w 105613"/>
                <a:gd name="connsiteY11" fmla="*/ 54150 h 197700"/>
                <a:gd name="connsiteX12" fmla="*/ 24365 w 105613"/>
                <a:gd name="connsiteY12" fmla="*/ 44691 h 197700"/>
                <a:gd name="connsiteX13" fmla="*/ 70152 w 105613"/>
                <a:gd name="connsiteY13" fmla="*/ 0 h 197700"/>
                <a:gd name="connsiteX14" fmla="*/ 105613 w 105613"/>
                <a:gd name="connsiteY14" fmla="*/ 6506 h 197700"/>
                <a:gd name="connsiteX15" fmla="*/ 105613 w 105613"/>
                <a:gd name="connsiteY15" fmla="*/ 34404 h 197700"/>
                <a:gd name="connsiteX16" fmla="*/ 76638 w 105613"/>
                <a:gd name="connsiteY16" fmla="*/ 30061 h 19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5613" h="197700">
                  <a:moveTo>
                    <a:pt x="76638" y="30061"/>
                  </a:moveTo>
                  <a:cubicBezTo>
                    <a:pt x="66094" y="30061"/>
                    <a:pt x="62284" y="34661"/>
                    <a:pt x="62284" y="46596"/>
                  </a:cubicBezTo>
                  <a:lnTo>
                    <a:pt x="62284" y="54159"/>
                  </a:lnTo>
                  <a:lnTo>
                    <a:pt x="94783" y="54159"/>
                  </a:lnTo>
                  <a:lnTo>
                    <a:pt x="91002" y="79619"/>
                  </a:lnTo>
                  <a:lnTo>
                    <a:pt x="62284" y="79619"/>
                  </a:lnTo>
                  <a:lnTo>
                    <a:pt x="62284" y="197701"/>
                  </a:lnTo>
                  <a:lnTo>
                    <a:pt x="24365" y="197701"/>
                  </a:lnTo>
                  <a:lnTo>
                    <a:pt x="24365" y="79610"/>
                  </a:lnTo>
                  <a:lnTo>
                    <a:pt x="0" y="79610"/>
                  </a:lnTo>
                  <a:lnTo>
                    <a:pt x="0" y="54150"/>
                  </a:lnTo>
                  <a:lnTo>
                    <a:pt x="24365" y="54150"/>
                  </a:lnTo>
                  <a:lnTo>
                    <a:pt x="24365" y="44691"/>
                  </a:lnTo>
                  <a:cubicBezTo>
                    <a:pt x="24365" y="9744"/>
                    <a:pt x="46034" y="0"/>
                    <a:pt x="70152" y="0"/>
                  </a:cubicBezTo>
                  <a:cubicBezTo>
                    <a:pt x="83420" y="0"/>
                    <a:pt x="96945" y="2981"/>
                    <a:pt x="105613" y="6506"/>
                  </a:cubicBezTo>
                  <a:lnTo>
                    <a:pt x="105613" y="34404"/>
                  </a:lnTo>
                  <a:cubicBezTo>
                    <a:pt x="95869" y="31956"/>
                    <a:pt x="83677" y="30061"/>
                    <a:pt x="76638" y="30061"/>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68" name="Freihandform: Form 67">
              <a:extLst>
                <a:ext uri="{FF2B5EF4-FFF2-40B4-BE49-F238E27FC236}">
                  <a16:creationId xmlns:a16="http://schemas.microsoft.com/office/drawing/2014/main" id="{5278E807-1E7F-6480-50B3-319270DDC4CD}"/>
                </a:ext>
              </a:extLst>
            </p:cNvPr>
            <p:cNvSpPr/>
            <p:nvPr/>
          </p:nvSpPr>
          <p:spPr>
            <a:xfrm>
              <a:off x="6271679" y="3386518"/>
              <a:ext cx="131082" cy="148932"/>
            </a:xfrm>
            <a:custGeom>
              <a:avLst/>
              <a:gdLst>
                <a:gd name="connsiteX0" fmla="*/ 65541 w 131082"/>
                <a:gd name="connsiteY0" fmla="*/ 148933 h 148932"/>
                <a:gd name="connsiteX1" fmla="*/ 0 w 131082"/>
                <a:gd name="connsiteY1" fmla="*/ 74466 h 148932"/>
                <a:gd name="connsiteX2" fmla="*/ 65541 w 131082"/>
                <a:gd name="connsiteY2" fmla="*/ 0 h 148932"/>
                <a:gd name="connsiteX3" fmla="*/ 131083 w 131082"/>
                <a:gd name="connsiteY3" fmla="*/ 74466 h 148932"/>
                <a:gd name="connsiteX4" fmla="*/ 65541 w 131082"/>
                <a:gd name="connsiteY4" fmla="*/ 148933 h 148932"/>
                <a:gd name="connsiteX5" fmla="*/ 65541 w 131082"/>
                <a:gd name="connsiteY5" fmla="*/ 26803 h 148932"/>
                <a:gd name="connsiteX6" fmla="*/ 37919 w 131082"/>
                <a:gd name="connsiteY6" fmla="*/ 74457 h 148932"/>
                <a:gd name="connsiteX7" fmla="*/ 65541 w 131082"/>
                <a:gd name="connsiteY7" fmla="*/ 121853 h 148932"/>
                <a:gd name="connsiteX8" fmla="*/ 93164 w 131082"/>
                <a:gd name="connsiteY8" fmla="*/ 74457 h 148932"/>
                <a:gd name="connsiteX9" fmla="*/ 65541 w 131082"/>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82" h="148932">
                  <a:moveTo>
                    <a:pt x="65541" y="148933"/>
                  </a:moveTo>
                  <a:cubicBezTo>
                    <a:pt x="36557" y="148933"/>
                    <a:pt x="0" y="138646"/>
                    <a:pt x="0" y="74466"/>
                  </a:cubicBezTo>
                  <a:cubicBezTo>
                    <a:pt x="0" y="11906"/>
                    <a:pt x="35481" y="0"/>
                    <a:pt x="65541" y="0"/>
                  </a:cubicBezTo>
                  <a:cubicBezTo>
                    <a:pt x="95317" y="0"/>
                    <a:pt x="131083" y="10030"/>
                    <a:pt x="131083" y="74466"/>
                  </a:cubicBezTo>
                  <a:cubicBezTo>
                    <a:pt x="131093" y="139465"/>
                    <a:pt x="94240" y="148933"/>
                    <a:pt x="65541" y="148933"/>
                  </a:cubicBezTo>
                  <a:close/>
                  <a:moveTo>
                    <a:pt x="65541" y="26803"/>
                  </a:moveTo>
                  <a:cubicBezTo>
                    <a:pt x="50654" y="26803"/>
                    <a:pt x="37919" y="31661"/>
                    <a:pt x="37919" y="74457"/>
                  </a:cubicBezTo>
                  <a:cubicBezTo>
                    <a:pt x="37919" y="116710"/>
                    <a:pt x="53350" y="121853"/>
                    <a:pt x="65541" y="121853"/>
                  </a:cubicBezTo>
                  <a:cubicBezTo>
                    <a:pt x="77733" y="121853"/>
                    <a:pt x="93164" y="116996"/>
                    <a:pt x="93164" y="74457"/>
                  </a:cubicBezTo>
                  <a:cubicBezTo>
                    <a:pt x="93164" y="30051"/>
                    <a:pt x="80429" y="26803"/>
                    <a:pt x="65541" y="26803"/>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69" name="Freihandform: Form 68">
              <a:extLst>
                <a:ext uri="{FF2B5EF4-FFF2-40B4-BE49-F238E27FC236}">
                  <a16:creationId xmlns:a16="http://schemas.microsoft.com/office/drawing/2014/main" id="{5CD388E5-0532-4479-DD48-B3A6E9F79879}"/>
                </a:ext>
              </a:extLst>
            </p:cNvPr>
            <p:cNvSpPr/>
            <p:nvPr/>
          </p:nvSpPr>
          <p:spPr>
            <a:xfrm>
              <a:off x="6435194" y="3386508"/>
              <a:ext cx="78000" cy="146237"/>
            </a:xfrm>
            <a:custGeom>
              <a:avLst/>
              <a:gdLst>
                <a:gd name="connsiteX0" fmla="*/ 78000 w 78000"/>
                <a:gd name="connsiteY0" fmla="*/ 37643 h 146237"/>
                <a:gd name="connsiteX1" fmla="*/ 56321 w 78000"/>
                <a:gd name="connsiteY1" fmla="*/ 34938 h 146237"/>
                <a:gd name="connsiteX2" fmla="*/ 37910 w 78000"/>
                <a:gd name="connsiteY2" fmla="*/ 40081 h 146237"/>
                <a:gd name="connsiteX3" fmla="*/ 37910 w 78000"/>
                <a:gd name="connsiteY3" fmla="*/ 146237 h 146237"/>
                <a:gd name="connsiteX4" fmla="*/ 0 w 78000"/>
                <a:gd name="connsiteY4" fmla="*/ 146237 h 146237"/>
                <a:gd name="connsiteX5" fmla="*/ 0 w 78000"/>
                <a:gd name="connsiteY5" fmla="*/ 2696 h 146237"/>
                <a:gd name="connsiteX6" fmla="*/ 30318 w 78000"/>
                <a:gd name="connsiteY6" fmla="*/ 2696 h 146237"/>
                <a:gd name="connsiteX7" fmla="*/ 35205 w 78000"/>
                <a:gd name="connsiteY7" fmla="*/ 17069 h 146237"/>
                <a:gd name="connsiteX8" fmla="*/ 61998 w 78000"/>
                <a:gd name="connsiteY8" fmla="*/ 0 h 146237"/>
                <a:gd name="connsiteX9" fmla="*/ 77991 w 78000"/>
                <a:gd name="connsiteY9" fmla="*/ 1619 h 146237"/>
                <a:gd name="connsiteX10" fmla="*/ 77991 w 78000"/>
                <a:gd name="connsiteY10" fmla="*/ 37643 h 14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000" h="146237">
                  <a:moveTo>
                    <a:pt x="78000" y="37643"/>
                  </a:moveTo>
                  <a:cubicBezTo>
                    <a:pt x="69876" y="36024"/>
                    <a:pt x="60389" y="34938"/>
                    <a:pt x="56321" y="34938"/>
                  </a:cubicBezTo>
                  <a:cubicBezTo>
                    <a:pt x="51464" y="34938"/>
                    <a:pt x="44415" y="36814"/>
                    <a:pt x="37910" y="40081"/>
                  </a:cubicBezTo>
                  <a:lnTo>
                    <a:pt x="37910" y="146237"/>
                  </a:lnTo>
                  <a:lnTo>
                    <a:pt x="0" y="146237"/>
                  </a:lnTo>
                  <a:lnTo>
                    <a:pt x="0" y="2696"/>
                  </a:lnTo>
                  <a:lnTo>
                    <a:pt x="30318" y="2696"/>
                  </a:lnTo>
                  <a:lnTo>
                    <a:pt x="35205" y="17069"/>
                  </a:lnTo>
                  <a:cubicBezTo>
                    <a:pt x="41967" y="6220"/>
                    <a:pt x="51454" y="0"/>
                    <a:pt x="61998" y="0"/>
                  </a:cubicBezTo>
                  <a:cubicBezTo>
                    <a:pt x="67142" y="0"/>
                    <a:pt x="73647" y="543"/>
                    <a:pt x="77991" y="1619"/>
                  </a:cubicBezTo>
                  <a:lnTo>
                    <a:pt x="77991" y="3764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70" name="Freihandform: Form 69">
              <a:extLst>
                <a:ext uri="{FF2B5EF4-FFF2-40B4-BE49-F238E27FC236}">
                  <a16:creationId xmlns:a16="http://schemas.microsoft.com/office/drawing/2014/main" id="{80C34041-7FFD-8714-DE18-35701C00E518}"/>
                </a:ext>
              </a:extLst>
            </p:cNvPr>
            <p:cNvSpPr/>
            <p:nvPr/>
          </p:nvSpPr>
          <p:spPr>
            <a:xfrm>
              <a:off x="6605482" y="3345875"/>
              <a:ext cx="97488" cy="189576"/>
            </a:xfrm>
            <a:custGeom>
              <a:avLst/>
              <a:gdLst>
                <a:gd name="connsiteX0" fmla="*/ 63637 w 97488"/>
                <a:gd name="connsiteY0" fmla="*/ 189576 h 189576"/>
                <a:gd name="connsiteX1" fmla="*/ 24375 w 97488"/>
                <a:gd name="connsiteY1" fmla="*/ 150847 h 189576"/>
                <a:gd name="connsiteX2" fmla="*/ 24375 w 97488"/>
                <a:gd name="connsiteY2" fmla="*/ 68790 h 189576"/>
                <a:gd name="connsiteX3" fmla="*/ 0 w 97488"/>
                <a:gd name="connsiteY3" fmla="*/ 68790 h 189576"/>
                <a:gd name="connsiteX4" fmla="*/ 0 w 97488"/>
                <a:gd name="connsiteY4" fmla="*/ 43329 h 189576"/>
                <a:gd name="connsiteX5" fmla="*/ 24375 w 97488"/>
                <a:gd name="connsiteY5" fmla="*/ 43329 h 189576"/>
                <a:gd name="connsiteX6" fmla="*/ 27080 w 97488"/>
                <a:gd name="connsiteY6" fmla="*/ 11649 h 189576"/>
                <a:gd name="connsiteX7" fmla="*/ 62284 w 97488"/>
                <a:gd name="connsiteY7" fmla="*/ 0 h 189576"/>
                <a:gd name="connsiteX8" fmla="*/ 62284 w 97488"/>
                <a:gd name="connsiteY8" fmla="*/ 43329 h 189576"/>
                <a:gd name="connsiteX9" fmla="*/ 94783 w 97488"/>
                <a:gd name="connsiteY9" fmla="*/ 43329 h 189576"/>
                <a:gd name="connsiteX10" fmla="*/ 91002 w 97488"/>
                <a:gd name="connsiteY10" fmla="*/ 68790 h 189576"/>
                <a:gd name="connsiteX11" fmla="*/ 62284 w 97488"/>
                <a:gd name="connsiteY11" fmla="*/ 68790 h 189576"/>
                <a:gd name="connsiteX12" fmla="*/ 62284 w 97488"/>
                <a:gd name="connsiteY12" fmla="*/ 150305 h 189576"/>
                <a:gd name="connsiteX13" fmla="*/ 71495 w 97488"/>
                <a:gd name="connsiteY13" fmla="*/ 159515 h 189576"/>
                <a:gd name="connsiteX14" fmla="*/ 97488 w 97488"/>
                <a:gd name="connsiteY14" fmla="*/ 154657 h 189576"/>
                <a:gd name="connsiteX15" fmla="*/ 97488 w 97488"/>
                <a:gd name="connsiteY15" fmla="*/ 183356 h 189576"/>
                <a:gd name="connsiteX16" fmla="*/ 63637 w 97488"/>
                <a:gd name="connsiteY16" fmla="*/ 189576 h 189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7488" h="189576">
                  <a:moveTo>
                    <a:pt x="63637" y="189576"/>
                  </a:moveTo>
                  <a:cubicBezTo>
                    <a:pt x="44148" y="189576"/>
                    <a:pt x="24375" y="184718"/>
                    <a:pt x="24375" y="150847"/>
                  </a:cubicBezTo>
                  <a:lnTo>
                    <a:pt x="24375" y="68790"/>
                  </a:lnTo>
                  <a:lnTo>
                    <a:pt x="0" y="68790"/>
                  </a:lnTo>
                  <a:lnTo>
                    <a:pt x="0" y="43329"/>
                  </a:lnTo>
                  <a:lnTo>
                    <a:pt x="24375" y="43329"/>
                  </a:lnTo>
                  <a:lnTo>
                    <a:pt x="27080" y="11649"/>
                  </a:lnTo>
                  <a:lnTo>
                    <a:pt x="62284" y="0"/>
                  </a:lnTo>
                  <a:lnTo>
                    <a:pt x="62284" y="43329"/>
                  </a:lnTo>
                  <a:lnTo>
                    <a:pt x="94783" y="43329"/>
                  </a:lnTo>
                  <a:lnTo>
                    <a:pt x="91002" y="68790"/>
                  </a:lnTo>
                  <a:lnTo>
                    <a:pt x="62284" y="68790"/>
                  </a:lnTo>
                  <a:lnTo>
                    <a:pt x="62284" y="150305"/>
                  </a:lnTo>
                  <a:cubicBezTo>
                    <a:pt x="62284" y="158429"/>
                    <a:pt x="66627" y="159515"/>
                    <a:pt x="71495" y="159515"/>
                  </a:cubicBezTo>
                  <a:cubicBezTo>
                    <a:pt x="75019" y="159515"/>
                    <a:pt x="88030" y="157096"/>
                    <a:pt x="97488" y="154657"/>
                  </a:cubicBezTo>
                  <a:lnTo>
                    <a:pt x="97488" y="183356"/>
                  </a:lnTo>
                  <a:cubicBezTo>
                    <a:pt x="87192" y="187147"/>
                    <a:pt x="73924" y="189576"/>
                    <a:pt x="63637" y="189576"/>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71" name="Freihandform: Form 70">
              <a:extLst>
                <a:ext uri="{FF2B5EF4-FFF2-40B4-BE49-F238E27FC236}">
                  <a16:creationId xmlns:a16="http://schemas.microsoft.com/office/drawing/2014/main" id="{C9993599-8175-523D-1A5B-A1D2A147F303}"/>
                </a:ext>
              </a:extLst>
            </p:cNvPr>
            <p:cNvSpPr/>
            <p:nvPr/>
          </p:nvSpPr>
          <p:spPr>
            <a:xfrm>
              <a:off x="6714048" y="3386518"/>
              <a:ext cx="131064" cy="148932"/>
            </a:xfrm>
            <a:custGeom>
              <a:avLst/>
              <a:gdLst>
                <a:gd name="connsiteX0" fmla="*/ 65542 w 131064"/>
                <a:gd name="connsiteY0" fmla="*/ 148933 h 148932"/>
                <a:gd name="connsiteX1" fmla="*/ 0 w 131064"/>
                <a:gd name="connsiteY1" fmla="*/ 74466 h 148932"/>
                <a:gd name="connsiteX2" fmla="*/ 65542 w 131064"/>
                <a:gd name="connsiteY2" fmla="*/ 0 h 148932"/>
                <a:gd name="connsiteX3" fmla="*/ 131064 w 131064"/>
                <a:gd name="connsiteY3" fmla="*/ 74466 h 148932"/>
                <a:gd name="connsiteX4" fmla="*/ 65542 w 131064"/>
                <a:gd name="connsiteY4" fmla="*/ 148933 h 148932"/>
                <a:gd name="connsiteX5" fmla="*/ 65542 w 131064"/>
                <a:gd name="connsiteY5" fmla="*/ 26803 h 148932"/>
                <a:gd name="connsiteX6" fmla="*/ 37900 w 131064"/>
                <a:gd name="connsiteY6" fmla="*/ 74457 h 148932"/>
                <a:gd name="connsiteX7" fmla="*/ 65542 w 131064"/>
                <a:gd name="connsiteY7" fmla="*/ 121853 h 148932"/>
                <a:gd name="connsiteX8" fmla="*/ 93164 w 131064"/>
                <a:gd name="connsiteY8" fmla="*/ 74457 h 148932"/>
                <a:gd name="connsiteX9" fmla="*/ 65542 w 131064"/>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64" h="148932">
                  <a:moveTo>
                    <a:pt x="65542" y="148933"/>
                  </a:moveTo>
                  <a:cubicBezTo>
                    <a:pt x="36557" y="148933"/>
                    <a:pt x="0" y="138646"/>
                    <a:pt x="0" y="74466"/>
                  </a:cubicBezTo>
                  <a:cubicBezTo>
                    <a:pt x="0" y="11906"/>
                    <a:pt x="35481" y="0"/>
                    <a:pt x="65542" y="0"/>
                  </a:cubicBezTo>
                  <a:cubicBezTo>
                    <a:pt x="95317" y="0"/>
                    <a:pt x="131064" y="10030"/>
                    <a:pt x="131064" y="74466"/>
                  </a:cubicBezTo>
                  <a:cubicBezTo>
                    <a:pt x="131064" y="139465"/>
                    <a:pt x="94240" y="148933"/>
                    <a:pt x="65542" y="148933"/>
                  </a:cubicBezTo>
                  <a:close/>
                  <a:moveTo>
                    <a:pt x="65542" y="26803"/>
                  </a:moveTo>
                  <a:cubicBezTo>
                    <a:pt x="50625" y="26803"/>
                    <a:pt x="37900" y="31661"/>
                    <a:pt x="37900" y="74457"/>
                  </a:cubicBezTo>
                  <a:cubicBezTo>
                    <a:pt x="37900" y="116710"/>
                    <a:pt x="53350" y="121853"/>
                    <a:pt x="65542" y="121853"/>
                  </a:cubicBezTo>
                  <a:cubicBezTo>
                    <a:pt x="77705" y="121853"/>
                    <a:pt x="93164" y="116996"/>
                    <a:pt x="93164" y="74457"/>
                  </a:cubicBezTo>
                  <a:cubicBezTo>
                    <a:pt x="93164" y="30051"/>
                    <a:pt x="80429" y="26803"/>
                    <a:pt x="65542" y="26803"/>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72" name="Freihandform: Form 71">
              <a:extLst>
                <a:ext uri="{FF2B5EF4-FFF2-40B4-BE49-F238E27FC236}">
                  <a16:creationId xmlns:a16="http://schemas.microsoft.com/office/drawing/2014/main" id="{3CE7C2BD-1342-94B3-E0FE-81AC2C04E50D}"/>
                </a:ext>
              </a:extLst>
            </p:cNvPr>
            <p:cNvSpPr/>
            <p:nvPr/>
          </p:nvSpPr>
          <p:spPr>
            <a:xfrm>
              <a:off x="6877554" y="3386499"/>
              <a:ext cx="194995" cy="146246"/>
            </a:xfrm>
            <a:custGeom>
              <a:avLst/>
              <a:gdLst>
                <a:gd name="connsiteX0" fmla="*/ 157067 w 194995"/>
                <a:gd name="connsiteY0" fmla="*/ 146247 h 146246"/>
                <a:gd name="connsiteX1" fmla="*/ 157067 w 194995"/>
                <a:gd name="connsiteY1" fmla="*/ 43882 h 146246"/>
                <a:gd name="connsiteX2" fmla="*/ 142180 w 194995"/>
                <a:gd name="connsiteY2" fmla="*/ 31433 h 146246"/>
                <a:gd name="connsiteX3" fmla="*/ 116462 w 194995"/>
                <a:gd name="connsiteY3" fmla="*/ 39815 h 146246"/>
                <a:gd name="connsiteX4" fmla="*/ 116462 w 194995"/>
                <a:gd name="connsiteY4" fmla="*/ 146247 h 146246"/>
                <a:gd name="connsiteX5" fmla="*/ 78534 w 194995"/>
                <a:gd name="connsiteY5" fmla="*/ 146247 h 146246"/>
                <a:gd name="connsiteX6" fmla="*/ 78534 w 194995"/>
                <a:gd name="connsiteY6" fmla="*/ 43882 h 146246"/>
                <a:gd name="connsiteX7" fmla="*/ 63646 w 194995"/>
                <a:gd name="connsiteY7" fmla="*/ 31433 h 146246"/>
                <a:gd name="connsiteX8" fmla="*/ 37929 w 194995"/>
                <a:gd name="connsiteY8" fmla="*/ 39815 h 146246"/>
                <a:gd name="connsiteX9" fmla="*/ 37929 w 194995"/>
                <a:gd name="connsiteY9" fmla="*/ 146247 h 146246"/>
                <a:gd name="connsiteX10" fmla="*/ 0 w 194995"/>
                <a:gd name="connsiteY10" fmla="*/ 146247 h 146246"/>
                <a:gd name="connsiteX11" fmla="*/ 0 w 194995"/>
                <a:gd name="connsiteY11" fmla="*/ 2705 h 146246"/>
                <a:gd name="connsiteX12" fmla="*/ 31680 w 194995"/>
                <a:gd name="connsiteY12" fmla="*/ 2705 h 146246"/>
                <a:gd name="connsiteX13" fmla="*/ 37100 w 194995"/>
                <a:gd name="connsiteY13" fmla="*/ 16793 h 146246"/>
                <a:gd name="connsiteX14" fmla="*/ 77991 w 194995"/>
                <a:gd name="connsiteY14" fmla="*/ 0 h 146246"/>
                <a:gd name="connsiteX15" fmla="*/ 112395 w 194995"/>
                <a:gd name="connsiteY15" fmla="*/ 19774 h 146246"/>
                <a:gd name="connsiteX16" fmla="*/ 156524 w 194995"/>
                <a:gd name="connsiteY16" fmla="*/ 0 h 146246"/>
                <a:gd name="connsiteX17" fmla="*/ 194996 w 194995"/>
                <a:gd name="connsiteY17" fmla="*/ 42786 h 146246"/>
                <a:gd name="connsiteX18" fmla="*/ 194996 w 194995"/>
                <a:gd name="connsiteY18" fmla="*/ 146237 h 146246"/>
                <a:gd name="connsiteX19" fmla="*/ 157067 w 194995"/>
                <a:gd name="connsiteY19"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94995" h="146246">
                  <a:moveTo>
                    <a:pt x="157067" y="146247"/>
                  </a:moveTo>
                  <a:lnTo>
                    <a:pt x="157067" y="43882"/>
                  </a:lnTo>
                  <a:cubicBezTo>
                    <a:pt x="157067" y="33880"/>
                    <a:pt x="151924" y="31433"/>
                    <a:pt x="142180" y="31433"/>
                  </a:cubicBezTo>
                  <a:cubicBezTo>
                    <a:pt x="134598" y="31433"/>
                    <a:pt x="124587" y="35214"/>
                    <a:pt x="116462" y="39815"/>
                  </a:cubicBezTo>
                  <a:lnTo>
                    <a:pt x="116462" y="146247"/>
                  </a:lnTo>
                  <a:lnTo>
                    <a:pt x="78534" y="146247"/>
                  </a:lnTo>
                  <a:lnTo>
                    <a:pt x="78534" y="43882"/>
                  </a:lnTo>
                  <a:cubicBezTo>
                    <a:pt x="78534" y="33880"/>
                    <a:pt x="73390" y="31433"/>
                    <a:pt x="63646" y="31433"/>
                  </a:cubicBezTo>
                  <a:cubicBezTo>
                    <a:pt x="55797" y="31433"/>
                    <a:pt x="46853" y="34414"/>
                    <a:pt x="37929" y="39815"/>
                  </a:cubicBezTo>
                  <a:lnTo>
                    <a:pt x="37929" y="146247"/>
                  </a:lnTo>
                  <a:lnTo>
                    <a:pt x="0" y="146247"/>
                  </a:lnTo>
                  <a:lnTo>
                    <a:pt x="0" y="2705"/>
                  </a:lnTo>
                  <a:lnTo>
                    <a:pt x="31680" y="2705"/>
                  </a:lnTo>
                  <a:lnTo>
                    <a:pt x="37100" y="16793"/>
                  </a:lnTo>
                  <a:cubicBezTo>
                    <a:pt x="46311" y="8125"/>
                    <a:pt x="61198" y="0"/>
                    <a:pt x="77991" y="0"/>
                  </a:cubicBezTo>
                  <a:cubicBezTo>
                    <a:pt x="95860" y="0"/>
                    <a:pt x="106975" y="6220"/>
                    <a:pt x="112395" y="19774"/>
                  </a:cubicBezTo>
                  <a:cubicBezTo>
                    <a:pt x="124301" y="8944"/>
                    <a:pt x="137855" y="0"/>
                    <a:pt x="156524" y="0"/>
                  </a:cubicBezTo>
                  <a:cubicBezTo>
                    <a:pt x="179279" y="0"/>
                    <a:pt x="194996" y="10830"/>
                    <a:pt x="194996" y="42786"/>
                  </a:cubicBezTo>
                  <a:lnTo>
                    <a:pt x="194996" y="146237"/>
                  </a:lnTo>
                  <a:lnTo>
                    <a:pt x="157067" y="14623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73" name="Freihandform: Form 72">
              <a:extLst>
                <a:ext uri="{FF2B5EF4-FFF2-40B4-BE49-F238E27FC236}">
                  <a16:creationId xmlns:a16="http://schemas.microsoft.com/office/drawing/2014/main" id="{F4D79846-D9E2-2F18-5BEE-62557C8403F3}"/>
                </a:ext>
              </a:extLst>
            </p:cNvPr>
            <p:cNvSpPr/>
            <p:nvPr/>
          </p:nvSpPr>
          <p:spPr>
            <a:xfrm>
              <a:off x="7103630" y="3386518"/>
              <a:ext cx="131064" cy="148932"/>
            </a:xfrm>
            <a:custGeom>
              <a:avLst/>
              <a:gdLst>
                <a:gd name="connsiteX0" fmla="*/ 65542 w 131064"/>
                <a:gd name="connsiteY0" fmla="*/ 148933 h 148932"/>
                <a:gd name="connsiteX1" fmla="*/ 0 w 131064"/>
                <a:gd name="connsiteY1" fmla="*/ 74466 h 148932"/>
                <a:gd name="connsiteX2" fmla="*/ 65542 w 131064"/>
                <a:gd name="connsiteY2" fmla="*/ 0 h 148932"/>
                <a:gd name="connsiteX3" fmla="*/ 131064 w 131064"/>
                <a:gd name="connsiteY3" fmla="*/ 74466 h 148932"/>
                <a:gd name="connsiteX4" fmla="*/ 65542 w 131064"/>
                <a:gd name="connsiteY4" fmla="*/ 148933 h 148932"/>
                <a:gd name="connsiteX5" fmla="*/ 65542 w 131064"/>
                <a:gd name="connsiteY5" fmla="*/ 26803 h 148932"/>
                <a:gd name="connsiteX6" fmla="*/ 37900 w 131064"/>
                <a:gd name="connsiteY6" fmla="*/ 74457 h 148932"/>
                <a:gd name="connsiteX7" fmla="*/ 65542 w 131064"/>
                <a:gd name="connsiteY7" fmla="*/ 121853 h 148932"/>
                <a:gd name="connsiteX8" fmla="*/ 93164 w 131064"/>
                <a:gd name="connsiteY8" fmla="*/ 74457 h 148932"/>
                <a:gd name="connsiteX9" fmla="*/ 65542 w 131064"/>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64" h="148932">
                  <a:moveTo>
                    <a:pt x="65542" y="148933"/>
                  </a:moveTo>
                  <a:cubicBezTo>
                    <a:pt x="36557" y="148933"/>
                    <a:pt x="0" y="138646"/>
                    <a:pt x="0" y="74466"/>
                  </a:cubicBezTo>
                  <a:cubicBezTo>
                    <a:pt x="0" y="11906"/>
                    <a:pt x="35481" y="0"/>
                    <a:pt x="65542" y="0"/>
                  </a:cubicBezTo>
                  <a:cubicBezTo>
                    <a:pt x="95317" y="0"/>
                    <a:pt x="131064" y="10030"/>
                    <a:pt x="131064" y="74466"/>
                  </a:cubicBezTo>
                  <a:cubicBezTo>
                    <a:pt x="131064" y="139465"/>
                    <a:pt x="94240" y="148933"/>
                    <a:pt x="65542" y="148933"/>
                  </a:cubicBezTo>
                  <a:close/>
                  <a:moveTo>
                    <a:pt x="65542" y="26803"/>
                  </a:moveTo>
                  <a:cubicBezTo>
                    <a:pt x="50635" y="26803"/>
                    <a:pt x="37900" y="31661"/>
                    <a:pt x="37900" y="74457"/>
                  </a:cubicBezTo>
                  <a:cubicBezTo>
                    <a:pt x="37900" y="116710"/>
                    <a:pt x="53350" y="121853"/>
                    <a:pt x="65542" y="121853"/>
                  </a:cubicBezTo>
                  <a:cubicBezTo>
                    <a:pt x="77705" y="121853"/>
                    <a:pt x="93164" y="116996"/>
                    <a:pt x="93164" y="74457"/>
                  </a:cubicBezTo>
                  <a:cubicBezTo>
                    <a:pt x="93154" y="30051"/>
                    <a:pt x="80429" y="26803"/>
                    <a:pt x="65542" y="26803"/>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74" name="Freihandform: Form 73">
              <a:extLst>
                <a:ext uri="{FF2B5EF4-FFF2-40B4-BE49-F238E27FC236}">
                  <a16:creationId xmlns:a16="http://schemas.microsoft.com/office/drawing/2014/main" id="{F04E0A63-870C-78FB-E6C5-2CA6F15BDEA5}"/>
                </a:ext>
              </a:extLst>
            </p:cNvPr>
            <p:cNvSpPr/>
            <p:nvPr/>
          </p:nvSpPr>
          <p:spPr>
            <a:xfrm>
              <a:off x="7267127" y="3386508"/>
              <a:ext cx="77990" cy="146237"/>
            </a:xfrm>
            <a:custGeom>
              <a:avLst/>
              <a:gdLst>
                <a:gd name="connsiteX0" fmla="*/ 77991 w 77990"/>
                <a:gd name="connsiteY0" fmla="*/ 37643 h 146237"/>
                <a:gd name="connsiteX1" fmla="*/ 56340 w 77990"/>
                <a:gd name="connsiteY1" fmla="*/ 34938 h 146237"/>
                <a:gd name="connsiteX2" fmla="*/ 37929 w 77990"/>
                <a:gd name="connsiteY2" fmla="*/ 40081 h 146237"/>
                <a:gd name="connsiteX3" fmla="*/ 37929 w 77990"/>
                <a:gd name="connsiteY3" fmla="*/ 146237 h 146237"/>
                <a:gd name="connsiteX4" fmla="*/ 0 w 77990"/>
                <a:gd name="connsiteY4" fmla="*/ 146237 h 146237"/>
                <a:gd name="connsiteX5" fmla="*/ 0 w 77990"/>
                <a:gd name="connsiteY5" fmla="*/ 2696 h 146237"/>
                <a:gd name="connsiteX6" fmla="*/ 30337 w 77990"/>
                <a:gd name="connsiteY6" fmla="*/ 2696 h 146237"/>
                <a:gd name="connsiteX7" fmla="*/ 35195 w 77990"/>
                <a:gd name="connsiteY7" fmla="*/ 17069 h 146237"/>
                <a:gd name="connsiteX8" fmla="*/ 62017 w 77990"/>
                <a:gd name="connsiteY8" fmla="*/ 0 h 146237"/>
                <a:gd name="connsiteX9" fmla="*/ 77991 w 77990"/>
                <a:gd name="connsiteY9" fmla="*/ 1619 h 146237"/>
                <a:gd name="connsiteX10" fmla="*/ 77991 w 77990"/>
                <a:gd name="connsiteY10" fmla="*/ 37643 h 14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990" h="146237">
                  <a:moveTo>
                    <a:pt x="77991" y="37643"/>
                  </a:moveTo>
                  <a:cubicBezTo>
                    <a:pt x="69866" y="36024"/>
                    <a:pt x="60398" y="34938"/>
                    <a:pt x="56340" y="34938"/>
                  </a:cubicBezTo>
                  <a:cubicBezTo>
                    <a:pt x="51454" y="34938"/>
                    <a:pt x="44415" y="36814"/>
                    <a:pt x="37929" y="40081"/>
                  </a:cubicBezTo>
                  <a:lnTo>
                    <a:pt x="37929" y="146237"/>
                  </a:lnTo>
                  <a:lnTo>
                    <a:pt x="0" y="146237"/>
                  </a:lnTo>
                  <a:lnTo>
                    <a:pt x="0" y="2696"/>
                  </a:lnTo>
                  <a:lnTo>
                    <a:pt x="30337" y="2696"/>
                  </a:lnTo>
                  <a:lnTo>
                    <a:pt x="35195" y="17069"/>
                  </a:lnTo>
                  <a:cubicBezTo>
                    <a:pt x="41977" y="6220"/>
                    <a:pt x="51445" y="0"/>
                    <a:pt x="62017" y="0"/>
                  </a:cubicBezTo>
                  <a:cubicBezTo>
                    <a:pt x="67161" y="0"/>
                    <a:pt x="73666" y="543"/>
                    <a:pt x="77991" y="1619"/>
                  </a:cubicBezTo>
                  <a:lnTo>
                    <a:pt x="77991" y="3764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75" name="Freihandform: Form 74">
              <a:extLst>
                <a:ext uri="{FF2B5EF4-FFF2-40B4-BE49-F238E27FC236}">
                  <a16:creationId xmlns:a16="http://schemas.microsoft.com/office/drawing/2014/main" id="{9374803B-DF87-AF47-1755-861E3F7CA7AB}"/>
                </a:ext>
              </a:extLst>
            </p:cNvPr>
            <p:cNvSpPr/>
            <p:nvPr/>
          </p:nvSpPr>
          <p:spPr>
            <a:xfrm>
              <a:off x="7368387" y="3386508"/>
              <a:ext cx="78000" cy="146237"/>
            </a:xfrm>
            <a:custGeom>
              <a:avLst/>
              <a:gdLst>
                <a:gd name="connsiteX0" fmla="*/ 78000 w 78000"/>
                <a:gd name="connsiteY0" fmla="*/ 37643 h 146237"/>
                <a:gd name="connsiteX1" fmla="*/ 56321 w 78000"/>
                <a:gd name="connsiteY1" fmla="*/ 34938 h 146237"/>
                <a:gd name="connsiteX2" fmla="*/ 37909 w 78000"/>
                <a:gd name="connsiteY2" fmla="*/ 40081 h 146237"/>
                <a:gd name="connsiteX3" fmla="*/ 37909 w 78000"/>
                <a:gd name="connsiteY3" fmla="*/ 146237 h 146237"/>
                <a:gd name="connsiteX4" fmla="*/ 0 w 78000"/>
                <a:gd name="connsiteY4" fmla="*/ 146237 h 146237"/>
                <a:gd name="connsiteX5" fmla="*/ 0 w 78000"/>
                <a:gd name="connsiteY5" fmla="*/ 2696 h 146237"/>
                <a:gd name="connsiteX6" fmla="*/ 30318 w 78000"/>
                <a:gd name="connsiteY6" fmla="*/ 2696 h 146237"/>
                <a:gd name="connsiteX7" fmla="*/ 35204 w 78000"/>
                <a:gd name="connsiteY7" fmla="*/ 17069 h 146237"/>
                <a:gd name="connsiteX8" fmla="*/ 61998 w 78000"/>
                <a:gd name="connsiteY8" fmla="*/ 0 h 146237"/>
                <a:gd name="connsiteX9" fmla="*/ 77991 w 78000"/>
                <a:gd name="connsiteY9" fmla="*/ 1619 h 146237"/>
                <a:gd name="connsiteX10" fmla="*/ 77991 w 78000"/>
                <a:gd name="connsiteY10" fmla="*/ 37643 h 14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000" h="146237">
                  <a:moveTo>
                    <a:pt x="78000" y="37643"/>
                  </a:moveTo>
                  <a:cubicBezTo>
                    <a:pt x="69875" y="36024"/>
                    <a:pt x="60388" y="34938"/>
                    <a:pt x="56321" y="34938"/>
                  </a:cubicBezTo>
                  <a:cubicBezTo>
                    <a:pt x="51463" y="34938"/>
                    <a:pt x="44415" y="36814"/>
                    <a:pt x="37909" y="40081"/>
                  </a:cubicBezTo>
                  <a:lnTo>
                    <a:pt x="37909" y="146237"/>
                  </a:lnTo>
                  <a:lnTo>
                    <a:pt x="0" y="146237"/>
                  </a:lnTo>
                  <a:lnTo>
                    <a:pt x="0" y="2696"/>
                  </a:lnTo>
                  <a:lnTo>
                    <a:pt x="30318" y="2696"/>
                  </a:lnTo>
                  <a:lnTo>
                    <a:pt x="35204" y="17069"/>
                  </a:lnTo>
                  <a:cubicBezTo>
                    <a:pt x="41967" y="6220"/>
                    <a:pt x="51454" y="0"/>
                    <a:pt x="61998" y="0"/>
                  </a:cubicBezTo>
                  <a:cubicBezTo>
                    <a:pt x="67142" y="0"/>
                    <a:pt x="73647" y="543"/>
                    <a:pt x="77991" y="1619"/>
                  </a:cubicBezTo>
                  <a:lnTo>
                    <a:pt x="77991" y="3764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76" name="Freihandform: Form 75">
              <a:extLst>
                <a:ext uri="{FF2B5EF4-FFF2-40B4-BE49-F238E27FC236}">
                  <a16:creationId xmlns:a16="http://schemas.microsoft.com/office/drawing/2014/main" id="{FB270EE0-E7A4-2C33-558B-D85540326A5D}"/>
                </a:ext>
              </a:extLst>
            </p:cNvPr>
            <p:cNvSpPr/>
            <p:nvPr/>
          </p:nvSpPr>
          <p:spPr>
            <a:xfrm>
              <a:off x="7457455" y="3386518"/>
              <a:ext cx="131064" cy="148932"/>
            </a:xfrm>
            <a:custGeom>
              <a:avLst/>
              <a:gdLst>
                <a:gd name="connsiteX0" fmla="*/ 65542 w 131064"/>
                <a:gd name="connsiteY0" fmla="*/ 148933 h 148932"/>
                <a:gd name="connsiteX1" fmla="*/ 0 w 131064"/>
                <a:gd name="connsiteY1" fmla="*/ 74466 h 148932"/>
                <a:gd name="connsiteX2" fmla="*/ 65542 w 131064"/>
                <a:gd name="connsiteY2" fmla="*/ 0 h 148932"/>
                <a:gd name="connsiteX3" fmla="*/ 131064 w 131064"/>
                <a:gd name="connsiteY3" fmla="*/ 74466 h 148932"/>
                <a:gd name="connsiteX4" fmla="*/ 65542 w 131064"/>
                <a:gd name="connsiteY4" fmla="*/ 148933 h 148932"/>
                <a:gd name="connsiteX5" fmla="*/ 65542 w 131064"/>
                <a:gd name="connsiteY5" fmla="*/ 26803 h 148932"/>
                <a:gd name="connsiteX6" fmla="*/ 37900 w 131064"/>
                <a:gd name="connsiteY6" fmla="*/ 74457 h 148932"/>
                <a:gd name="connsiteX7" fmla="*/ 65542 w 131064"/>
                <a:gd name="connsiteY7" fmla="*/ 121853 h 148932"/>
                <a:gd name="connsiteX8" fmla="*/ 93164 w 131064"/>
                <a:gd name="connsiteY8" fmla="*/ 74457 h 148932"/>
                <a:gd name="connsiteX9" fmla="*/ 65542 w 131064"/>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64" h="148932">
                  <a:moveTo>
                    <a:pt x="65542" y="148933"/>
                  </a:moveTo>
                  <a:cubicBezTo>
                    <a:pt x="36557" y="148933"/>
                    <a:pt x="0" y="138646"/>
                    <a:pt x="0" y="74466"/>
                  </a:cubicBezTo>
                  <a:cubicBezTo>
                    <a:pt x="0" y="11906"/>
                    <a:pt x="35481" y="0"/>
                    <a:pt x="65542" y="0"/>
                  </a:cubicBezTo>
                  <a:cubicBezTo>
                    <a:pt x="95317" y="0"/>
                    <a:pt x="131064" y="10030"/>
                    <a:pt x="131064" y="74466"/>
                  </a:cubicBezTo>
                  <a:cubicBezTo>
                    <a:pt x="131064" y="139465"/>
                    <a:pt x="94240" y="148933"/>
                    <a:pt x="65542" y="148933"/>
                  </a:cubicBezTo>
                  <a:close/>
                  <a:moveTo>
                    <a:pt x="65542" y="26803"/>
                  </a:moveTo>
                  <a:cubicBezTo>
                    <a:pt x="50635" y="26803"/>
                    <a:pt x="37900" y="31661"/>
                    <a:pt x="37900" y="74457"/>
                  </a:cubicBezTo>
                  <a:cubicBezTo>
                    <a:pt x="37900" y="116710"/>
                    <a:pt x="53350" y="121853"/>
                    <a:pt x="65542" y="121853"/>
                  </a:cubicBezTo>
                  <a:cubicBezTo>
                    <a:pt x="77705" y="121853"/>
                    <a:pt x="93164" y="116996"/>
                    <a:pt x="93164" y="74457"/>
                  </a:cubicBezTo>
                  <a:cubicBezTo>
                    <a:pt x="93164" y="30051"/>
                    <a:pt x="80429" y="26803"/>
                    <a:pt x="65542" y="26803"/>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77" name="Freihandform: Form 76">
              <a:extLst>
                <a:ext uri="{FF2B5EF4-FFF2-40B4-BE49-F238E27FC236}">
                  <a16:creationId xmlns:a16="http://schemas.microsoft.com/office/drawing/2014/main" id="{778716B0-882F-B009-2C1C-BDDD8BD73EE6}"/>
                </a:ext>
              </a:extLst>
            </p:cNvPr>
            <p:cNvSpPr/>
            <p:nvPr/>
          </p:nvSpPr>
          <p:spPr>
            <a:xfrm>
              <a:off x="7600950" y="3389204"/>
              <a:ext cx="211226" cy="143541"/>
            </a:xfrm>
            <a:custGeom>
              <a:avLst/>
              <a:gdLst>
                <a:gd name="connsiteX0" fmla="*/ 181165 w 211226"/>
                <a:gd name="connsiteY0" fmla="*/ 143542 h 143541"/>
                <a:gd name="connsiteX1" fmla="*/ 129426 w 211226"/>
                <a:gd name="connsiteY1" fmla="*/ 143542 h 143541"/>
                <a:gd name="connsiteX2" fmla="*/ 117520 w 211226"/>
                <a:gd name="connsiteY2" fmla="*/ 85325 h 143541"/>
                <a:gd name="connsiteX3" fmla="*/ 105613 w 211226"/>
                <a:gd name="connsiteY3" fmla="*/ 22498 h 143541"/>
                <a:gd name="connsiteX4" fmla="*/ 93421 w 211226"/>
                <a:gd name="connsiteY4" fmla="*/ 83963 h 143541"/>
                <a:gd name="connsiteX5" fmla="*/ 81772 w 211226"/>
                <a:gd name="connsiteY5" fmla="*/ 143542 h 143541"/>
                <a:gd name="connsiteX6" fmla="*/ 30061 w 211226"/>
                <a:gd name="connsiteY6" fmla="*/ 143542 h 143541"/>
                <a:gd name="connsiteX7" fmla="*/ 0 w 211226"/>
                <a:gd name="connsiteY7" fmla="*/ 0 h 143541"/>
                <a:gd name="connsiteX8" fmla="*/ 41691 w 211226"/>
                <a:gd name="connsiteY8" fmla="*/ 0 h 143541"/>
                <a:gd name="connsiteX9" fmla="*/ 50102 w 211226"/>
                <a:gd name="connsiteY9" fmla="*/ 66904 h 143541"/>
                <a:gd name="connsiteX10" fmla="*/ 56064 w 211226"/>
                <a:gd name="connsiteY10" fmla="*/ 122958 h 143541"/>
                <a:gd name="connsiteX11" fmla="*/ 65808 w 211226"/>
                <a:gd name="connsiteY11" fmla="*/ 66904 h 143541"/>
                <a:gd name="connsiteX12" fmla="*/ 79877 w 211226"/>
                <a:gd name="connsiteY12" fmla="*/ 0 h 143541"/>
                <a:gd name="connsiteX13" fmla="*/ 131331 w 211226"/>
                <a:gd name="connsiteY13" fmla="*/ 0 h 143541"/>
                <a:gd name="connsiteX14" fmla="*/ 145418 w 211226"/>
                <a:gd name="connsiteY14" fmla="*/ 66904 h 143541"/>
                <a:gd name="connsiteX15" fmla="*/ 154629 w 211226"/>
                <a:gd name="connsiteY15" fmla="*/ 122958 h 143541"/>
                <a:gd name="connsiteX16" fmla="*/ 160849 w 211226"/>
                <a:gd name="connsiteY16" fmla="*/ 66904 h 143541"/>
                <a:gd name="connsiteX17" fmla="*/ 170059 w 211226"/>
                <a:gd name="connsiteY17" fmla="*/ 0 h 143541"/>
                <a:gd name="connsiteX18" fmla="*/ 211226 w 211226"/>
                <a:gd name="connsiteY18" fmla="*/ 0 h 143541"/>
                <a:gd name="connsiteX19" fmla="*/ 181165 w 211226"/>
                <a:gd name="connsiteY19" fmla="*/ 143542 h 143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11226" h="143541">
                  <a:moveTo>
                    <a:pt x="181165" y="143542"/>
                  </a:moveTo>
                  <a:lnTo>
                    <a:pt x="129426" y="143542"/>
                  </a:lnTo>
                  <a:lnTo>
                    <a:pt x="117520" y="85325"/>
                  </a:lnTo>
                  <a:cubicBezTo>
                    <a:pt x="115357" y="74495"/>
                    <a:pt x="109937" y="46320"/>
                    <a:pt x="105613" y="22498"/>
                  </a:cubicBezTo>
                  <a:cubicBezTo>
                    <a:pt x="100727" y="46053"/>
                    <a:pt x="95326" y="73676"/>
                    <a:pt x="93421" y="83963"/>
                  </a:cubicBezTo>
                  <a:lnTo>
                    <a:pt x="81772" y="143542"/>
                  </a:lnTo>
                  <a:lnTo>
                    <a:pt x="30061" y="143542"/>
                  </a:lnTo>
                  <a:lnTo>
                    <a:pt x="0" y="0"/>
                  </a:lnTo>
                  <a:lnTo>
                    <a:pt x="41691" y="0"/>
                  </a:lnTo>
                  <a:lnTo>
                    <a:pt x="50102" y="66904"/>
                  </a:lnTo>
                  <a:cubicBezTo>
                    <a:pt x="52264" y="83953"/>
                    <a:pt x="55788" y="120777"/>
                    <a:pt x="56064" y="122958"/>
                  </a:cubicBezTo>
                  <a:cubicBezTo>
                    <a:pt x="56607" y="119691"/>
                    <a:pt x="62008" y="84773"/>
                    <a:pt x="65808" y="66904"/>
                  </a:cubicBezTo>
                  <a:lnTo>
                    <a:pt x="79877" y="0"/>
                  </a:lnTo>
                  <a:lnTo>
                    <a:pt x="131331" y="0"/>
                  </a:lnTo>
                  <a:lnTo>
                    <a:pt x="145418" y="66904"/>
                  </a:lnTo>
                  <a:cubicBezTo>
                    <a:pt x="148657" y="83153"/>
                    <a:pt x="154086" y="119158"/>
                    <a:pt x="154629" y="122958"/>
                  </a:cubicBezTo>
                  <a:cubicBezTo>
                    <a:pt x="154886" y="120520"/>
                    <a:pt x="158410" y="83410"/>
                    <a:pt x="160849" y="66904"/>
                  </a:cubicBezTo>
                  <a:lnTo>
                    <a:pt x="170059" y="0"/>
                  </a:lnTo>
                  <a:lnTo>
                    <a:pt x="211226" y="0"/>
                  </a:lnTo>
                  <a:lnTo>
                    <a:pt x="181165" y="143542"/>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grpSp>
    </p:spTree>
    <p:extLst>
      <p:ext uri="{BB962C8B-B14F-4D97-AF65-F5344CB8AC3E}">
        <p14:creationId xmlns:p14="http://schemas.microsoft.com/office/powerpoint/2010/main" val="3666663956"/>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9" name="Grafik 28" descr="Ein Bild, das drinnen, Scheibenbremse enthält.&#10;&#10;Automatisch generierte Beschreibung">
            <a:extLst>
              <a:ext uri="{FF2B5EF4-FFF2-40B4-BE49-F238E27FC236}">
                <a16:creationId xmlns:a16="http://schemas.microsoft.com/office/drawing/2014/main" id="{DBAB025E-85F4-4E42-BF6E-36D4C991A445}"/>
              </a:ext>
            </a:extLst>
          </p:cNvPr>
          <p:cNvPicPr>
            <a:picLocks noChangeAspect="1"/>
          </p:cNvPicPr>
          <p:nvPr/>
        </p:nvPicPr>
        <p:blipFill rotWithShape="1">
          <a:blip r:embed="rId2">
            <a:extLst>
              <a:ext uri="{28A0092B-C50C-407E-A947-70E740481C1C}">
                <a14:useLocalDpi xmlns:a14="http://schemas.microsoft.com/office/drawing/2010/main" val="0"/>
              </a:ext>
            </a:extLst>
          </a:blip>
          <a:srcRect t="14578" b="1048"/>
          <a:stretch/>
        </p:blipFill>
        <p:spPr>
          <a:xfrm>
            <a:off x="0" y="0"/>
            <a:ext cx="12192000" cy="6858000"/>
          </a:xfrm>
          <a:prstGeom prst="rect">
            <a:avLst/>
          </a:prstGeom>
        </p:spPr>
      </p:pic>
      <p:pic>
        <p:nvPicPr>
          <p:cNvPr id="5" name="Grafik 4">
            <a:extLst>
              <a:ext uri="{FF2B5EF4-FFF2-40B4-BE49-F238E27FC236}">
                <a16:creationId xmlns:a16="http://schemas.microsoft.com/office/drawing/2014/main" id="{23DAB44E-30DF-F695-8D41-8274374F9C8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220200" y="330418"/>
            <a:ext cx="2636837" cy="672663"/>
          </a:xfrm>
          <a:prstGeom prst="rect">
            <a:avLst/>
          </a:prstGeom>
        </p:spPr>
      </p:pic>
      <p:sp>
        <p:nvSpPr>
          <p:cNvPr id="8" name="Grafik 6">
            <a:extLst>
              <a:ext uri="{FF2B5EF4-FFF2-40B4-BE49-F238E27FC236}">
                <a16:creationId xmlns:a16="http://schemas.microsoft.com/office/drawing/2014/main" id="{17693470-2D89-41B2-CBE3-454748D7C993}"/>
              </a:ext>
            </a:extLst>
          </p:cNvPr>
          <p:cNvSpPr/>
          <p:nvPr/>
        </p:nvSpPr>
        <p:spPr>
          <a:xfrm>
            <a:off x="658813" y="3804632"/>
            <a:ext cx="8649779" cy="2469168"/>
          </a:xfrm>
          <a:custGeom>
            <a:avLst/>
            <a:gdLst>
              <a:gd name="connsiteX0" fmla="*/ 0 w 4855321"/>
              <a:gd name="connsiteY0" fmla="*/ 0 h 1386001"/>
              <a:gd name="connsiteX1" fmla="*/ 0 w 4855321"/>
              <a:gd name="connsiteY1" fmla="*/ 1386002 h 1386001"/>
              <a:gd name="connsiteX2" fmla="*/ 4358231 w 4855321"/>
              <a:gd name="connsiteY2" fmla="*/ 1386002 h 1386001"/>
              <a:gd name="connsiteX3" fmla="*/ 4855321 w 4855321"/>
              <a:gd name="connsiteY3" fmla="*/ 1125007 h 1386001"/>
              <a:gd name="connsiteX4" fmla="*/ 4855321 w 4855321"/>
              <a:gd name="connsiteY4" fmla="*/ 0 h 13860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55321" h="1386001">
                <a:moveTo>
                  <a:pt x="0" y="0"/>
                </a:moveTo>
                <a:lnTo>
                  <a:pt x="0" y="1386002"/>
                </a:lnTo>
                <a:lnTo>
                  <a:pt x="4358231" y="1386002"/>
                </a:lnTo>
                <a:lnTo>
                  <a:pt x="4855321" y="1125007"/>
                </a:lnTo>
                <a:lnTo>
                  <a:pt x="4855321" y="0"/>
                </a:lnTo>
                <a:close/>
              </a:path>
            </a:pathLst>
          </a:custGeom>
          <a:solidFill>
            <a:schemeClr val="bg2"/>
          </a:solidFill>
          <a:ln w="9525" cap="flat">
            <a:noFill/>
            <a:prstDash val="solid"/>
            <a:miter/>
          </a:ln>
        </p:spPr>
        <p:txBody>
          <a:bodyPr rtlCol="0" anchor="ctr"/>
          <a:lstStyle/>
          <a:p>
            <a:endParaRPr lang="de-DE" dirty="0">
              <a:latin typeface="Fago Pro" panose="02000506040000020004" pitchFamily="50" charset="0"/>
            </a:endParaRPr>
          </a:p>
        </p:txBody>
      </p:sp>
      <p:sp>
        <p:nvSpPr>
          <p:cNvPr id="12" name="Titel 11">
            <a:extLst>
              <a:ext uri="{FF2B5EF4-FFF2-40B4-BE49-F238E27FC236}">
                <a16:creationId xmlns:a16="http://schemas.microsoft.com/office/drawing/2014/main" id="{1738D005-5B61-0F99-2B15-4CE2F0CA33D1}"/>
              </a:ext>
            </a:extLst>
          </p:cNvPr>
          <p:cNvSpPr>
            <a:spLocks noGrp="1"/>
          </p:cNvSpPr>
          <p:nvPr>
            <p:ph type="title"/>
          </p:nvPr>
        </p:nvSpPr>
        <p:spPr>
          <a:xfrm>
            <a:off x="658814" y="4199348"/>
            <a:ext cx="8247061" cy="1013460"/>
          </a:xfrm>
        </p:spPr>
        <p:txBody>
          <a:bodyPr lIns="504000"/>
          <a:lstStyle/>
          <a:p>
            <a:r>
              <a:rPr lang="en-US" noProof="0" dirty="0">
                <a:solidFill>
                  <a:schemeClr val="bg1"/>
                </a:solidFill>
              </a:rPr>
              <a:t>The title of the presentation </a:t>
            </a:r>
            <a:br>
              <a:rPr lang="en-US" noProof="0" dirty="0">
                <a:solidFill>
                  <a:schemeClr val="bg1"/>
                </a:solidFill>
              </a:rPr>
            </a:br>
            <a:r>
              <a:rPr lang="en-US" noProof="0" dirty="0">
                <a:solidFill>
                  <a:schemeClr val="bg1"/>
                </a:solidFill>
              </a:rPr>
              <a:t>is also written here in two lines</a:t>
            </a:r>
          </a:p>
        </p:txBody>
      </p:sp>
      <p:sp>
        <p:nvSpPr>
          <p:cNvPr id="13" name="Textplatzhalter 12">
            <a:extLst>
              <a:ext uri="{FF2B5EF4-FFF2-40B4-BE49-F238E27FC236}">
                <a16:creationId xmlns:a16="http://schemas.microsoft.com/office/drawing/2014/main" id="{88ED06A6-9470-9F52-CA2F-CF62CC7A4B33}"/>
              </a:ext>
            </a:extLst>
          </p:cNvPr>
          <p:cNvSpPr>
            <a:spLocks noGrp="1"/>
          </p:cNvSpPr>
          <p:nvPr>
            <p:ph type="body" sz="quarter" idx="12"/>
          </p:nvPr>
        </p:nvSpPr>
        <p:spPr>
          <a:xfrm>
            <a:off x="658814" y="5517608"/>
            <a:ext cx="7751762" cy="400050"/>
          </a:xfrm>
        </p:spPr>
        <p:txBody>
          <a:bodyPr lIns="504000"/>
          <a:lstStyle/>
          <a:p>
            <a:pPr marL="0" indent="0">
              <a:buNone/>
            </a:pPr>
            <a:r>
              <a:rPr lang="en-US" b="1" noProof="0" dirty="0"/>
              <a:t>Here can be the subline</a:t>
            </a:r>
          </a:p>
        </p:txBody>
      </p:sp>
      <p:grpSp>
        <p:nvGrpSpPr>
          <p:cNvPr id="35" name="Grafik 6">
            <a:extLst>
              <a:ext uri="{FF2B5EF4-FFF2-40B4-BE49-F238E27FC236}">
                <a16:creationId xmlns:a16="http://schemas.microsoft.com/office/drawing/2014/main" id="{4AFFD096-2E7E-3239-74F9-51166C0320D3}"/>
              </a:ext>
            </a:extLst>
          </p:cNvPr>
          <p:cNvGrpSpPr>
            <a:grpSpLocks noChangeAspect="1"/>
          </p:cNvGrpSpPr>
          <p:nvPr/>
        </p:nvGrpSpPr>
        <p:grpSpPr>
          <a:xfrm>
            <a:off x="678561" y="638375"/>
            <a:ext cx="2631282" cy="162000"/>
            <a:chOff x="4381500" y="3324234"/>
            <a:chExt cx="3430676" cy="211216"/>
          </a:xfrm>
          <a:solidFill>
            <a:schemeClr val="bg1"/>
          </a:solidFill>
        </p:grpSpPr>
        <p:sp>
          <p:nvSpPr>
            <p:cNvPr id="36" name="Freihandform: Form 35">
              <a:extLst>
                <a:ext uri="{FF2B5EF4-FFF2-40B4-BE49-F238E27FC236}">
                  <a16:creationId xmlns:a16="http://schemas.microsoft.com/office/drawing/2014/main" id="{62857136-FC7A-C4DA-2158-E5EE2DEE1B2E}"/>
                </a:ext>
              </a:extLst>
            </p:cNvPr>
            <p:cNvSpPr/>
            <p:nvPr/>
          </p:nvSpPr>
          <p:spPr>
            <a:xfrm>
              <a:off x="4381500" y="3343179"/>
              <a:ext cx="129997" cy="189566"/>
            </a:xfrm>
            <a:custGeom>
              <a:avLst/>
              <a:gdLst>
                <a:gd name="connsiteX0" fmla="*/ 92069 w 129997"/>
                <a:gd name="connsiteY0" fmla="*/ 189567 h 189566"/>
                <a:gd name="connsiteX1" fmla="*/ 92069 w 129997"/>
                <a:gd name="connsiteY1" fmla="*/ 102365 h 189566"/>
                <a:gd name="connsiteX2" fmla="*/ 37919 w 129997"/>
                <a:gd name="connsiteY2" fmla="*/ 102365 h 189566"/>
                <a:gd name="connsiteX3" fmla="*/ 37919 w 129997"/>
                <a:gd name="connsiteY3" fmla="*/ 189567 h 189566"/>
                <a:gd name="connsiteX4" fmla="*/ 0 w 129997"/>
                <a:gd name="connsiteY4" fmla="*/ 189567 h 189566"/>
                <a:gd name="connsiteX5" fmla="*/ 0 w 129997"/>
                <a:gd name="connsiteY5" fmla="*/ 0 h 189566"/>
                <a:gd name="connsiteX6" fmla="*/ 37919 w 129997"/>
                <a:gd name="connsiteY6" fmla="*/ 0 h 189566"/>
                <a:gd name="connsiteX7" fmla="*/ 37919 w 129997"/>
                <a:gd name="connsiteY7" fmla="*/ 73133 h 189566"/>
                <a:gd name="connsiteX8" fmla="*/ 92078 w 129997"/>
                <a:gd name="connsiteY8" fmla="*/ 73133 h 189566"/>
                <a:gd name="connsiteX9" fmla="*/ 92078 w 129997"/>
                <a:gd name="connsiteY9" fmla="*/ 0 h 189566"/>
                <a:gd name="connsiteX10" fmla="*/ 129997 w 129997"/>
                <a:gd name="connsiteY10" fmla="*/ 0 h 189566"/>
                <a:gd name="connsiteX11" fmla="*/ 129997 w 129997"/>
                <a:gd name="connsiteY11" fmla="*/ 189567 h 189566"/>
                <a:gd name="connsiteX12" fmla="*/ 92069 w 129997"/>
                <a:gd name="connsiteY12" fmla="*/ 189567 h 189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9997" h="189566">
                  <a:moveTo>
                    <a:pt x="92069" y="189567"/>
                  </a:moveTo>
                  <a:lnTo>
                    <a:pt x="92069" y="102365"/>
                  </a:lnTo>
                  <a:lnTo>
                    <a:pt x="37919" y="102365"/>
                  </a:lnTo>
                  <a:lnTo>
                    <a:pt x="37919" y="189567"/>
                  </a:lnTo>
                  <a:lnTo>
                    <a:pt x="0" y="189567"/>
                  </a:lnTo>
                  <a:lnTo>
                    <a:pt x="0" y="0"/>
                  </a:lnTo>
                  <a:lnTo>
                    <a:pt x="37919" y="0"/>
                  </a:lnTo>
                  <a:lnTo>
                    <a:pt x="37919" y="73133"/>
                  </a:lnTo>
                  <a:lnTo>
                    <a:pt x="92078" y="73133"/>
                  </a:lnTo>
                  <a:lnTo>
                    <a:pt x="92078" y="0"/>
                  </a:lnTo>
                  <a:lnTo>
                    <a:pt x="129997" y="0"/>
                  </a:lnTo>
                  <a:lnTo>
                    <a:pt x="129997" y="189567"/>
                  </a:lnTo>
                  <a:lnTo>
                    <a:pt x="92069" y="18956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37" name="Freihandform: Form 36">
              <a:extLst>
                <a:ext uri="{FF2B5EF4-FFF2-40B4-BE49-F238E27FC236}">
                  <a16:creationId xmlns:a16="http://schemas.microsoft.com/office/drawing/2014/main" id="{D37E9D92-F9E3-BAF8-D35B-4E652FBF4EC2}"/>
                </a:ext>
              </a:extLst>
            </p:cNvPr>
            <p:cNvSpPr/>
            <p:nvPr/>
          </p:nvSpPr>
          <p:spPr>
            <a:xfrm>
              <a:off x="4545282" y="3386508"/>
              <a:ext cx="116433" cy="148942"/>
            </a:xfrm>
            <a:custGeom>
              <a:avLst/>
              <a:gdLst>
                <a:gd name="connsiteX0" fmla="*/ 83410 w 116433"/>
                <a:gd name="connsiteY0" fmla="*/ 146237 h 148942"/>
                <a:gd name="connsiteX1" fmla="*/ 79343 w 116433"/>
                <a:gd name="connsiteY1" fmla="*/ 133512 h 148942"/>
                <a:gd name="connsiteX2" fmla="*/ 40615 w 116433"/>
                <a:gd name="connsiteY2" fmla="*/ 148942 h 148942"/>
                <a:gd name="connsiteX3" fmla="*/ 0 w 116433"/>
                <a:gd name="connsiteY3" fmla="*/ 102632 h 148942"/>
                <a:gd name="connsiteX4" fmla="*/ 53616 w 116433"/>
                <a:gd name="connsiteY4" fmla="*/ 56598 h 148942"/>
                <a:gd name="connsiteX5" fmla="*/ 78534 w 116433"/>
                <a:gd name="connsiteY5" fmla="*/ 56598 h 148942"/>
                <a:gd name="connsiteX6" fmla="*/ 78534 w 116433"/>
                <a:gd name="connsiteY6" fmla="*/ 46311 h 148942"/>
                <a:gd name="connsiteX7" fmla="*/ 58217 w 116433"/>
                <a:gd name="connsiteY7" fmla="*/ 30604 h 148942"/>
                <a:gd name="connsiteX8" fmla="*/ 12992 w 116433"/>
                <a:gd name="connsiteY8" fmla="*/ 38729 h 148942"/>
                <a:gd name="connsiteX9" fmla="*/ 12992 w 116433"/>
                <a:gd name="connsiteY9" fmla="*/ 8668 h 148942"/>
                <a:gd name="connsiteX10" fmla="*/ 64713 w 116433"/>
                <a:gd name="connsiteY10" fmla="*/ 0 h 148942"/>
                <a:gd name="connsiteX11" fmla="*/ 116434 w 116433"/>
                <a:gd name="connsiteY11" fmla="*/ 46568 h 148942"/>
                <a:gd name="connsiteX12" fmla="*/ 116434 w 116433"/>
                <a:gd name="connsiteY12" fmla="*/ 146237 h 148942"/>
                <a:gd name="connsiteX13" fmla="*/ 83410 w 116433"/>
                <a:gd name="connsiteY13" fmla="*/ 146237 h 148942"/>
                <a:gd name="connsiteX14" fmla="*/ 78534 w 116433"/>
                <a:gd name="connsiteY14" fmla="*/ 77448 h 148942"/>
                <a:gd name="connsiteX15" fmla="*/ 67704 w 116433"/>
                <a:gd name="connsiteY15" fmla="*/ 77734 h 148942"/>
                <a:gd name="connsiteX16" fmla="*/ 37929 w 116433"/>
                <a:gd name="connsiteY16" fmla="*/ 101832 h 148942"/>
                <a:gd name="connsiteX17" fmla="*/ 54435 w 116433"/>
                <a:gd name="connsiteY17" fmla="*/ 120787 h 148942"/>
                <a:gd name="connsiteX18" fmla="*/ 78543 w 116433"/>
                <a:gd name="connsiteY18" fmla="*/ 113738 h 148942"/>
                <a:gd name="connsiteX19" fmla="*/ 78543 w 116433"/>
                <a:gd name="connsiteY19" fmla="*/ 77448 h 148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33" h="148942">
                  <a:moveTo>
                    <a:pt x="83410" y="146237"/>
                  </a:moveTo>
                  <a:lnTo>
                    <a:pt x="79343" y="133512"/>
                  </a:lnTo>
                  <a:cubicBezTo>
                    <a:pt x="69599" y="142999"/>
                    <a:pt x="56055" y="148942"/>
                    <a:pt x="40615" y="148942"/>
                  </a:cubicBezTo>
                  <a:cubicBezTo>
                    <a:pt x="23012" y="148942"/>
                    <a:pt x="0" y="141637"/>
                    <a:pt x="0" y="102632"/>
                  </a:cubicBezTo>
                  <a:cubicBezTo>
                    <a:pt x="0" y="63370"/>
                    <a:pt x="32223" y="56598"/>
                    <a:pt x="53616" y="56598"/>
                  </a:cubicBezTo>
                  <a:lnTo>
                    <a:pt x="78534" y="56598"/>
                  </a:lnTo>
                  <a:lnTo>
                    <a:pt x="78534" y="46311"/>
                  </a:lnTo>
                  <a:cubicBezTo>
                    <a:pt x="78534" y="32223"/>
                    <a:pt x="71218" y="30604"/>
                    <a:pt x="58217" y="30604"/>
                  </a:cubicBezTo>
                  <a:cubicBezTo>
                    <a:pt x="44948" y="30604"/>
                    <a:pt x="26270" y="34404"/>
                    <a:pt x="12992" y="38729"/>
                  </a:cubicBezTo>
                  <a:lnTo>
                    <a:pt x="12992" y="8668"/>
                  </a:lnTo>
                  <a:cubicBezTo>
                    <a:pt x="28975" y="3524"/>
                    <a:pt x="47111" y="0"/>
                    <a:pt x="64713" y="0"/>
                  </a:cubicBezTo>
                  <a:cubicBezTo>
                    <a:pt x="92869" y="0"/>
                    <a:pt x="116434" y="7048"/>
                    <a:pt x="116434" y="46568"/>
                  </a:cubicBezTo>
                  <a:lnTo>
                    <a:pt x="116434" y="146237"/>
                  </a:lnTo>
                  <a:lnTo>
                    <a:pt x="83410" y="146237"/>
                  </a:lnTo>
                  <a:close/>
                  <a:moveTo>
                    <a:pt x="78534" y="77448"/>
                  </a:moveTo>
                  <a:lnTo>
                    <a:pt x="67704" y="77734"/>
                  </a:lnTo>
                  <a:cubicBezTo>
                    <a:pt x="46320" y="78276"/>
                    <a:pt x="37929" y="83420"/>
                    <a:pt x="37929" y="101832"/>
                  </a:cubicBezTo>
                  <a:cubicBezTo>
                    <a:pt x="37929" y="116719"/>
                    <a:pt x="44691" y="120787"/>
                    <a:pt x="54435" y="120787"/>
                  </a:cubicBezTo>
                  <a:cubicBezTo>
                    <a:pt x="63922" y="120787"/>
                    <a:pt x="71228" y="117805"/>
                    <a:pt x="78543" y="113738"/>
                  </a:cubicBezTo>
                  <a:lnTo>
                    <a:pt x="78543" y="77448"/>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38" name="Freihandform: Form 37">
              <a:extLst>
                <a:ext uri="{FF2B5EF4-FFF2-40B4-BE49-F238E27FC236}">
                  <a16:creationId xmlns:a16="http://schemas.microsoft.com/office/drawing/2014/main" id="{9EDF68BD-581A-FD1D-98DC-E75E7D03CCB5}"/>
                </a:ext>
              </a:extLst>
            </p:cNvPr>
            <p:cNvSpPr/>
            <p:nvPr/>
          </p:nvSpPr>
          <p:spPr>
            <a:xfrm>
              <a:off x="4703664" y="3386499"/>
              <a:ext cx="124567" cy="146246"/>
            </a:xfrm>
            <a:custGeom>
              <a:avLst/>
              <a:gdLst>
                <a:gd name="connsiteX0" fmla="*/ 86658 w 124567"/>
                <a:gd name="connsiteY0" fmla="*/ 146247 h 146246"/>
                <a:gd name="connsiteX1" fmla="*/ 86658 w 124567"/>
                <a:gd name="connsiteY1" fmla="*/ 44958 h 146246"/>
                <a:gd name="connsiteX2" fmla="*/ 70409 w 124567"/>
                <a:gd name="connsiteY2" fmla="*/ 31433 h 146246"/>
                <a:gd name="connsiteX3" fmla="*/ 37919 w 124567"/>
                <a:gd name="connsiteY3" fmla="*/ 41720 h 146246"/>
                <a:gd name="connsiteX4" fmla="*/ 37919 w 124567"/>
                <a:gd name="connsiteY4" fmla="*/ 146247 h 146246"/>
                <a:gd name="connsiteX5" fmla="*/ 0 w 124567"/>
                <a:gd name="connsiteY5" fmla="*/ 146247 h 146246"/>
                <a:gd name="connsiteX6" fmla="*/ 0 w 124567"/>
                <a:gd name="connsiteY6" fmla="*/ 2705 h 146246"/>
                <a:gd name="connsiteX7" fmla="*/ 31680 w 124567"/>
                <a:gd name="connsiteY7" fmla="*/ 2705 h 146246"/>
                <a:gd name="connsiteX8" fmla="*/ 37100 w 124567"/>
                <a:gd name="connsiteY8" fmla="*/ 18155 h 146246"/>
                <a:gd name="connsiteX9" fmla="*/ 84763 w 124567"/>
                <a:gd name="connsiteY9" fmla="*/ 0 h 146246"/>
                <a:gd name="connsiteX10" fmla="*/ 124568 w 124567"/>
                <a:gd name="connsiteY10" fmla="*/ 42786 h 146246"/>
                <a:gd name="connsiteX11" fmla="*/ 124568 w 124567"/>
                <a:gd name="connsiteY11" fmla="*/ 146237 h 146246"/>
                <a:gd name="connsiteX12" fmla="*/ 86658 w 124567"/>
                <a:gd name="connsiteY12"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67" h="146246">
                  <a:moveTo>
                    <a:pt x="86658" y="146247"/>
                  </a:moveTo>
                  <a:lnTo>
                    <a:pt x="86658" y="44958"/>
                  </a:lnTo>
                  <a:cubicBezTo>
                    <a:pt x="86658" y="34671"/>
                    <a:pt x="82591" y="31433"/>
                    <a:pt x="70409" y="31433"/>
                  </a:cubicBezTo>
                  <a:cubicBezTo>
                    <a:pt x="59855" y="31433"/>
                    <a:pt x="48206" y="35757"/>
                    <a:pt x="37919" y="41720"/>
                  </a:cubicBezTo>
                  <a:lnTo>
                    <a:pt x="37919" y="146247"/>
                  </a:lnTo>
                  <a:lnTo>
                    <a:pt x="0" y="146247"/>
                  </a:lnTo>
                  <a:lnTo>
                    <a:pt x="0" y="2705"/>
                  </a:lnTo>
                  <a:lnTo>
                    <a:pt x="31680" y="2705"/>
                  </a:lnTo>
                  <a:lnTo>
                    <a:pt x="37100" y="18155"/>
                  </a:lnTo>
                  <a:cubicBezTo>
                    <a:pt x="49273" y="8411"/>
                    <a:pt x="67151" y="0"/>
                    <a:pt x="84763" y="0"/>
                  </a:cubicBezTo>
                  <a:cubicBezTo>
                    <a:pt x="108585" y="0"/>
                    <a:pt x="124568" y="10563"/>
                    <a:pt x="124568" y="42786"/>
                  </a:cubicBezTo>
                  <a:lnTo>
                    <a:pt x="124568" y="146237"/>
                  </a:lnTo>
                  <a:lnTo>
                    <a:pt x="86658" y="14623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39" name="Freihandform: Form 38">
              <a:extLst>
                <a:ext uri="{FF2B5EF4-FFF2-40B4-BE49-F238E27FC236}">
                  <a16:creationId xmlns:a16="http://schemas.microsoft.com/office/drawing/2014/main" id="{8559C5AC-25F6-EF96-54E8-4654F85F7D49}"/>
                </a:ext>
              </a:extLst>
            </p:cNvPr>
            <p:cNvSpPr/>
            <p:nvPr/>
          </p:nvSpPr>
          <p:spPr>
            <a:xfrm>
              <a:off x="4862026" y="3337779"/>
              <a:ext cx="127292" cy="197672"/>
            </a:xfrm>
            <a:custGeom>
              <a:avLst/>
              <a:gdLst>
                <a:gd name="connsiteX0" fmla="*/ 96679 w 127292"/>
                <a:gd name="connsiteY0" fmla="*/ 194967 h 197672"/>
                <a:gd name="connsiteX1" fmla="*/ 92345 w 127292"/>
                <a:gd name="connsiteY1" fmla="*/ 183318 h 197672"/>
                <a:gd name="connsiteX2" fmla="*/ 54169 w 127292"/>
                <a:gd name="connsiteY2" fmla="*/ 197672 h 197672"/>
                <a:gd name="connsiteX3" fmla="*/ 0 w 127292"/>
                <a:gd name="connsiteY3" fmla="*/ 123206 h 197672"/>
                <a:gd name="connsiteX4" fmla="*/ 59579 w 127292"/>
                <a:gd name="connsiteY4" fmla="*/ 48739 h 197672"/>
                <a:gd name="connsiteX5" fmla="*/ 89373 w 127292"/>
                <a:gd name="connsiteY5" fmla="*/ 60103 h 197672"/>
                <a:gd name="connsiteX6" fmla="*/ 89373 w 127292"/>
                <a:gd name="connsiteY6" fmla="*/ 0 h 197672"/>
                <a:gd name="connsiteX7" fmla="*/ 127292 w 127292"/>
                <a:gd name="connsiteY7" fmla="*/ 0 h 197672"/>
                <a:gd name="connsiteX8" fmla="*/ 127292 w 127292"/>
                <a:gd name="connsiteY8" fmla="*/ 194967 h 197672"/>
                <a:gd name="connsiteX9" fmla="*/ 96679 w 127292"/>
                <a:gd name="connsiteY9" fmla="*/ 194967 h 197672"/>
                <a:gd name="connsiteX10" fmla="*/ 89383 w 127292"/>
                <a:gd name="connsiteY10" fmla="*/ 84753 h 197672"/>
                <a:gd name="connsiteX11" fmla="*/ 67713 w 127292"/>
                <a:gd name="connsiteY11" fmla="*/ 77429 h 197672"/>
                <a:gd name="connsiteX12" fmla="*/ 37919 w 127292"/>
                <a:gd name="connsiteY12" fmla="*/ 123196 h 197672"/>
                <a:gd name="connsiteX13" fmla="*/ 64999 w 127292"/>
                <a:gd name="connsiteY13" fmla="*/ 169507 h 197672"/>
                <a:gd name="connsiteX14" fmla="*/ 89373 w 127292"/>
                <a:gd name="connsiteY14" fmla="*/ 160582 h 197672"/>
                <a:gd name="connsiteX15" fmla="*/ 89373 w 127292"/>
                <a:gd name="connsiteY15" fmla="*/ 84753 h 197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7292" h="197672">
                  <a:moveTo>
                    <a:pt x="96679" y="194967"/>
                  </a:moveTo>
                  <a:lnTo>
                    <a:pt x="92345" y="183318"/>
                  </a:lnTo>
                  <a:cubicBezTo>
                    <a:pt x="83134" y="191443"/>
                    <a:pt x="69332" y="197672"/>
                    <a:pt x="54169" y="197672"/>
                  </a:cubicBezTo>
                  <a:cubicBezTo>
                    <a:pt x="31680" y="197672"/>
                    <a:pt x="0" y="188204"/>
                    <a:pt x="0" y="123206"/>
                  </a:cubicBezTo>
                  <a:cubicBezTo>
                    <a:pt x="0" y="56864"/>
                    <a:pt x="41434" y="48739"/>
                    <a:pt x="59579" y="48739"/>
                  </a:cubicBezTo>
                  <a:cubicBezTo>
                    <a:pt x="72038" y="48739"/>
                    <a:pt x="82867" y="53340"/>
                    <a:pt x="89373" y="60103"/>
                  </a:cubicBezTo>
                  <a:lnTo>
                    <a:pt x="89373" y="0"/>
                  </a:lnTo>
                  <a:lnTo>
                    <a:pt x="127292" y="0"/>
                  </a:lnTo>
                  <a:lnTo>
                    <a:pt x="127292" y="194967"/>
                  </a:lnTo>
                  <a:lnTo>
                    <a:pt x="96679" y="194967"/>
                  </a:lnTo>
                  <a:close/>
                  <a:moveTo>
                    <a:pt x="89383" y="84753"/>
                  </a:moveTo>
                  <a:cubicBezTo>
                    <a:pt x="83420" y="80686"/>
                    <a:pt x="75571" y="77429"/>
                    <a:pt x="67713" y="77429"/>
                  </a:cubicBezTo>
                  <a:cubicBezTo>
                    <a:pt x="51730" y="77429"/>
                    <a:pt x="37919" y="80410"/>
                    <a:pt x="37919" y="123196"/>
                  </a:cubicBezTo>
                  <a:cubicBezTo>
                    <a:pt x="37919" y="166526"/>
                    <a:pt x="49835" y="169507"/>
                    <a:pt x="64999" y="169507"/>
                  </a:cubicBezTo>
                  <a:cubicBezTo>
                    <a:pt x="72857" y="169507"/>
                    <a:pt x="81791" y="165983"/>
                    <a:pt x="89373" y="160582"/>
                  </a:cubicBezTo>
                  <a:lnTo>
                    <a:pt x="89373" y="8475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0" name="Freihandform: Form 39">
              <a:extLst>
                <a:ext uri="{FF2B5EF4-FFF2-40B4-BE49-F238E27FC236}">
                  <a16:creationId xmlns:a16="http://schemas.microsoft.com/office/drawing/2014/main" id="{A7940E70-57E6-BAAA-4160-14CE2992C3F9}"/>
                </a:ext>
              </a:extLst>
            </p:cNvPr>
            <p:cNvSpPr/>
            <p:nvPr/>
          </p:nvSpPr>
          <p:spPr>
            <a:xfrm>
              <a:off x="5118401" y="3324234"/>
              <a:ext cx="44967" cy="208511"/>
            </a:xfrm>
            <a:custGeom>
              <a:avLst/>
              <a:gdLst>
                <a:gd name="connsiteX0" fmla="*/ 22479 w 44967"/>
                <a:gd name="connsiteY0" fmla="*/ 46025 h 208511"/>
                <a:gd name="connsiteX1" fmla="*/ 0 w 44967"/>
                <a:gd name="connsiteY1" fmla="*/ 23012 h 208511"/>
                <a:gd name="connsiteX2" fmla="*/ 22479 w 44967"/>
                <a:gd name="connsiteY2" fmla="*/ 0 h 208511"/>
                <a:gd name="connsiteX3" fmla="*/ 44968 w 44967"/>
                <a:gd name="connsiteY3" fmla="*/ 23012 h 208511"/>
                <a:gd name="connsiteX4" fmla="*/ 22479 w 44967"/>
                <a:gd name="connsiteY4" fmla="*/ 46025 h 208511"/>
                <a:gd name="connsiteX5" fmla="*/ 3524 w 44967"/>
                <a:gd name="connsiteY5" fmla="*/ 208512 h 208511"/>
                <a:gd name="connsiteX6" fmla="*/ 3524 w 44967"/>
                <a:gd name="connsiteY6" fmla="*/ 64970 h 208511"/>
                <a:gd name="connsiteX7" fmla="*/ 41443 w 44967"/>
                <a:gd name="connsiteY7" fmla="*/ 64970 h 208511"/>
                <a:gd name="connsiteX8" fmla="*/ 41443 w 44967"/>
                <a:gd name="connsiteY8" fmla="*/ 208512 h 208511"/>
                <a:gd name="connsiteX9" fmla="*/ 3524 w 44967"/>
                <a:gd name="connsiteY9" fmla="*/ 208512 h 208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967" h="208511">
                  <a:moveTo>
                    <a:pt x="22479" y="46025"/>
                  </a:moveTo>
                  <a:cubicBezTo>
                    <a:pt x="9754" y="46025"/>
                    <a:pt x="0" y="35481"/>
                    <a:pt x="0" y="23012"/>
                  </a:cubicBezTo>
                  <a:cubicBezTo>
                    <a:pt x="0" y="10563"/>
                    <a:pt x="9744" y="0"/>
                    <a:pt x="22479" y="0"/>
                  </a:cubicBezTo>
                  <a:cubicBezTo>
                    <a:pt x="35214" y="0"/>
                    <a:pt x="44968" y="10563"/>
                    <a:pt x="44968" y="23012"/>
                  </a:cubicBezTo>
                  <a:cubicBezTo>
                    <a:pt x="44958" y="35471"/>
                    <a:pt x="35204" y="46025"/>
                    <a:pt x="22479" y="46025"/>
                  </a:cubicBezTo>
                  <a:close/>
                  <a:moveTo>
                    <a:pt x="3524" y="208512"/>
                  </a:moveTo>
                  <a:lnTo>
                    <a:pt x="3524" y="64970"/>
                  </a:lnTo>
                  <a:lnTo>
                    <a:pt x="41443" y="64970"/>
                  </a:lnTo>
                  <a:lnTo>
                    <a:pt x="41443" y="208512"/>
                  </a:lnTo>
                  <a:lnTo>
                    <a:pt x="3524" y="208512"/>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1" name="Freihandform: Form 40">
              <a:extLst>
                <a:ext uri="{FF2B5EF4-FFF2-40B4-BE49-F238E27FC236}">
                  <a16:creationId xmlns:a16="http://schemas.microsoft.com/office/drawing/2014/main" id="{14991F5B-6E8B-C0D5-048D-3C921B2C67EE}"/>
                </a:ext>
              </a:extLst>
            </p:cNvPr>
            <p:cNvSpPr/>
            <p:nvPr/>
          </p:nvSpPr>
          <p:spPr>
            <a:xfrm>
              <a:off x="5201783" y="3386499"/>
              <a:ext cx="124567" cy="146246"/>
            </a:xfrm>
            <a:custGeom>
              <a:avLst/>
              <a:gdLst>
                <a:gd name="connsiteX0" fmla="*/ 86658 w 124567"/>
                <a:gd name="connsiteY0" fmla="*/ 146247 h 146246"/>
                <a:gd name="connsiteX1" fmla="*/ 86658 w 124567"/>
                <a:gd name="connsiteY1" fmla="*/ 44958 h 146246"/>
                <a:gd name="connsiteX2" fmla="*/ 70409 w 124567"/>
                <a:gd name="connsiteY2" fmla="*/ 31433 h 146246"/>
                <a:gd name="connsiteX3" fmla="*/ 37919 w 124567"/>
                <a:gd name="connsiteY3" fmla="*/ 41720 h 146246"/>
                <a:gd name="connsiteX4" fmla="*/ 37919 w 124567"/>
                <a:gd name="connsiteY4" fmla="*/ 146247 h 146246"/>
                <a:gd name="connsiteX5" fmla="*/ 0 w 124567"/>
                <a:gd name="connsiteY5" fmla="*/ 146247 h 146246"/>
                <a:gd name="connsiteX6" fmla="*/ 0 w 124567"/>
                <a:gd name="connsiteY6" fmla="*/ 2705 h 146246"/>
                <a:gd name="connsiteX7" fmla="*/ 31680 w 124567"/>
                <a:gd name="connsiteY7" fmla="*/ 2705 h 146246"/>
                <a:gd name="connsiteX8" fmla="*/ 37100 w 124567"/>
                <a:gd name="connsiteY8" fmla="*/ 18155 h 146246"/>
                <a:gd name="connsiteX9" fmla="*/ 84763 w 124567"/>
                <a:gd name="connsiteY9" fmla="*/ 0 h 146246"/>
                <a:gd name="connsiteX10" fmla="*/ 124568 w 124567"/>
                <a:gd name="connsiteY10" fmla="*/ 42786 h 146246"/>
                <a:gd name="connsiteX11" fmla="*/ 124568 w 124567"/>
                <a:gd name="connsiteY11" fmla="*/ 146237 h 146246"/>
                <a:gd name="connsiteX12" fmla="*/ 86658 w 124567"/>
                <a:gd name="connsiteY12"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67" h="146246">
                  <a:moveTo>
                    <a:pt x="86658" y="146247"/>
                  </a:moveTo>
                  <a:lnTo>
                    <a:pt x="86658" y="44958"/>
                  </a:lnTo>
                  <a:cubicBezTo>
                    <a:pt x="86658" y="34671"/>
                    <a:pt x="82591" y="31433"/>
                    <a:pt x="70409" y="31433"/>
                  </a:cubicBezTo>
                  <a:cubicBezTo>
                    <a:pt x="59855" y="31433"/>
                    <a:pt x="48206" y="35757"/>
                    <a:pt x="37919" y="41720"/>
                  </a:cubicBezTo>
                  <a:lnTo>
                    <a:pt x="37919" y="146247"/>
                  </a:lnTo>
                  <a:lnTo>
                    <a:pt x="0" y="146247"/>
                  </a:lnTo>
                  <a:lnTo>
                    <a:pt x="0" y="2705"/>
                  </a:lnTo>
                  <a:lnTo>
                    <a:pt x="31680" y="2705"/>
                  </a:lnTo>
                  <a:lnTo>
                    <a:pt x="37100" y="18155"/>
                  </a:lnTo>
                  <a:cubicBezTo>
                    <a:pt x="49273" y="8411"/>
                    <a:pt x="67151" y="0"/>
                    <a:pt x="84763" y="0"/>
                  </a:cubicBezTo>
                  <a:cubicBezTo>
                    <a:pt x="108585" y="0"/>
                    <a:pt x="124568" y="10563"/>
                    <a:pt x="124568" y="42786"/>
                  </a:cubicBezTo>
                  <a:lnTo>
                    <a:pt x="124568" y="146237"/>
                  </a:lnTo>
                  <a:lnTo>
                    <a:pt x="86658" y="14623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2" name="Freihandform: Form 41">
              <a:extLst>
                <a:ext uri="{FF2B5EF4-FFF2-40B4-BE49-F238E27FC236}">
                  <a16:creationId xmlns:a16="http://schemas.microsoft.com/office/drawing/2014/main" id="{73994403-7B6D-9788-38C1-F6616CB18E40}"/>
                </a:ext>
              </a:extLst>
            </p:cNvPr>
            <p:cNvSpPr/>
            <p:nvPr/>
          </p:nvSpPr>
          <p:spPr>
            <a:xfrm>
              <a:off x="5457624" y="3337779"/>
              <a:ext cx="124577" cy="194967"/>
            </a:xfrm>
            <a:custGeom>
              <a:avLst/>
              <a:gdLst>
                <a:gd name="connsiteX0" fmla="*/ 86659 w 124577"/>
                <a:gd name="connsiteY0" fmla="*/ 194967 h 194967"/>
                <a:gd name="connsiteX1" fmla="*/ 86659 w 124577"/>
                <a:gd name="connsiteY1" fmla="*/ 93678 h 194967"/>
                <a:gd name="connsiteX2" fmla="*/ 70409 w 124577"/>
                <a:gd name="connsiteY2" fmla="*/ 80153 h 194967"/>
                <a:gd name="connsiteX3" fmla="*/ 37919 w 124577"/>
                <a:gd name="connsiteY3" fmla="*/ 90440 h 194967"/>
                <a:gd name="connsiteX4" fmla="*/ 37919 w 124577"/>
                <a:gd name="connsiteY4" fmla="*/ 194967 h 194967"/>
                <a:gd name="connsiteX5" fmla="*/ 0 w 124577"/>
                <a:gd name="connsiteY5" fmla="*/ 194967 h 194967"/>
                <a:gd name="connsiteX6" fmla="*/ 0 w 124577"/>
                <a:gd name="connsiteY6" fmla="*/ 0 h 194967"/>
                <a:gd name="connsiteX7" fmla="*/ 37919 w 124577"/>
                <a:gd name="connsiteY7" fmla="*/ 0 h 194967"/>
                <a:gd name="connsiteX8" fmla="*/ 37919 w 124577"/>
                <a:gd name="connsiteY8" fmla="*/ 66342 h 194967"/>
                <a:gd name="connsiteX9" fmla="*/ 84773 w 124577"/>
                <a:gd name="connsiteY9" fmla="*/ 48730 h 194967"/>
                <a:gd name="connsiteX10" fmla="*/ 124578 w 124577"/>
                <a:gd name="connsiteY10" fmla="*/ 91516 h 194967"/>
                <a:gd name="connsiteX11" fmla="*/ 124578 w 124577"/>
                <a:gd name="connsiteY11" fmla="*/ 194967 h 194967"/>
                <a:gd name="connsiteX12" fmla="*/ 86659 w 124577"/>
                <a:gd name="connsiteY12" fmla="*/ 194967 h 19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77" h="194967">
                  <a:moveTo>
                    <a:pt x="86659" y="194967"/>
                  </a:moveTo>
                  <a:lnTo>
                    <a:pt x="86659" y="93678"/>
                  </a:lnTo>
                  <a:cubicBezTo>
                    <a:pt x="86659" y="83391"/>
                    <a:pt x="82868" y="80153"/>
                    <a:pt x="70409" y="80153"/>
                  </a:cubicBezTo>
                  <a:cubicBezTo>
                    <a:pt x="61741" y="80153"/>
                    <a:pt x="50378" y="84220"/>
                    <a:pt x="37919" y="90440"/>
                  </a:cubicBezTo>
                  <a:lnTo>
                    <a:pt x="37919" y="194967"/>
                  </a:lnTo>
                  <a:lnTo>
                    <a:pt x="0" y="194967"/>
                  </a:lnTo>
                  <a:lnTo>
                    <a:pt x="0" y="0"/>
                  </a:lnTo>
                  <a:lnTo>
                    <a:pt x="37919" y="0"/>
                  </a:lnTo>
                  <a:lnTo>
                    <a:pt x="37919" y="66342"/>
                  </a:lnTo>
                  <a:cubicBezTo>
                    <a:pt x="50644" y="56855"/>
                    <a:pt x="68247" y="48730"/>
                    <a:pt x="84773" y="48730"/>
                  </a:cubicBezTo>
                  <a:cubicBezTo>
                    <a:pt x="108595" y="48730"/>
                    <a:pt x="124578" y="59836"/>
                    <a:pt x="124578" y="91516"/>
                  </a:cubicBezTo>
                  <a:lnTo>
                    <a:pt x="124578" y="194967"/>
                  </a:lnTo>
                  <a:lnTo>
                    <a:pt x="86659" y="19496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3" name="Freihandform: Form 42">
              <a:extLst>
                <a:ext uri="{FF2B5EF4-FFF2-40B4-BE49-F238E27FC236}">
                  <a16:creationId xmlns:a16="http://schemas.microsoft.com/office/drawing/2014/main" id="{4260378F-EA11-F6E8-4DF9-76870A2AEE78}"/>
                </a:ext>
              </a:extLst>
            </p:cNvPr>
            <p:cNvSpPr/>
            <p:nvPr/>
          </p:nvSpPr>
          <p:spPr>
            <a:xfrm>
              <a:off x="5612206" y="3386508"/>
              <a:ext cx="116433" cy="148942"/>
            </a:xfrm>
            <a:custGeom>
              <a:avLst/>
              <a:gdLst>
                <a:gd name="connsiteX0" fmla="*/ 83410 w 116433"/>
                <a:gd name="connsiteY0" fmla="*/ 146237 h 148942"/>
                <a:gd name="connsiteX1" fmla="*/ 79343 w 116433"/>
                <a:gd name="connsiteY1" fmla="*/ 133512 h 148942"/>
                <a:gd name="connsiteX2" fmla="*/ 40615 w 116433"/>
                <a:gd name="connsiteY2" fmla="*/ 148942 h 148942"/>
                <a:gd name="connsiteX3" fmla="*/ 0 w 116433"/>
                <a:gd name="connsiteY3" fmla="*/ 102632 h 148942"/>
                <a:gd name="connsiteX4" fmla="*/ 53616 w 116433"/>
                <a:gd name="connsiteY4" fmla="*/ 56598 h 148942"/>
                <a:gd name="connsiteX5" fmla="*/ 78534 w 116433"/>
                <a:gd name="connsiteY5" fmla="*/ 56598 h 148942"/>
                <a:gd name="connsiteX6" fmla="*/ 78534 w 116433"/>
                <a:gd name="connsiteY6" fmla="*/ 46311 h 148942"/>
                <a:gd name="connsiteX7" fmla="*/ 58217 w 116433"/>
                <a:gd name="connsiteY7" fmla="*/ 30604 h 148942"/>
                <a:gd name="connsiteX8" fmla="*/ 12992 w 116433"/>
                <a:gd name="connsiteY8" fmla="*/ 38729 h 148942"/>
                <a:gd name="connsiteX9" fmla="*/ 12992 w 116433"/>
                <a:gd name="connsiteY9" fmla="*/ 8668 h 148942"/>
                <a:gd name="connsiteX10" fmla="*/ 64713 w 116433"/>
                <a:gd name="connsiteY10" fmla="*/ 0 h 148942"/>
                <a:gd name="connsiteX11" fmla="*/ 116434 w 116433"/>
                <a:gd name="connsiteY11" fmla="*/ 46568 h 148942"/>
                <a:gd name="connsiteX12" fmla="*/ 116434 w 116433"/>
                <a:gd name="connsiteY12" fmla="*/ 146237 h 148942"/>
                <a:gd name="connsiteX13" fmla="*/ 83410 w 116433"/>
                <a:gd name="connsiteY13" fmla="*/ 146237 h 148942"/>
                <a:gd name="connsiteX14" fmla="*/ 78534 w 116433"/>
                <a:gd name="connsiteY14" fmla="*/ 77448 h 148942"/>
                <a:gd name="connsiteX15" fmla="*/ 67694 w 116433"/>
                <a:gd name="connsiteY15" fmla="*/ 77724 h 148942"/>
                <a:gd name="connsiteX16" fmla="*/ 37919 w 116433"/>
                <a:gd name="connsiteY16" fmla="*/ 101822 h 148942"/>
                <a:gd name="connsiteX17" fmla="*/ 54426 w 116433"/>
                <a:gd name="connsiteY17" fmla="*/ 120777 h 148942"/>
                <a:gd name="connsiteX18" fmla="*/ 78534 w 116433"/>
                <a:gd name="connsiteY18" fmla="*/ 113729 h 148942"/>
                <a:gd name="connsiteX19" fmla="*/ 78534 w 116433"/>
                <a:gd name="connsiteY19" fmla="*/ 77448 h 148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33" h="148942">
                  <a:moveTo>
                    <a:pt x="83410" y="146237"/>
                  </a:moveTo>
                  <a:lnTo>
                    <a:pt x="79343" y="133512"/>
                  </a:lnTo>
                  <a:cubicBezTo>
                    <a:pt x="69599" y="142999"/>
                    <a:pt x="56055" y="148942"/>
                    <a:pt x="40615" y="148942"/>
                  </a:cubicBezTo>
                  <a:cubicBezTo>
                    <a:pt x="23012" y="148942"/>
                    <a:pt x="0" y="141637"/>
                    <a:pt x="0" y="102632"/>
                  </a:cubicBezTo>
                  <a:cubicBezTo>
                    <a:pt x="0" y="63370"/>
                    <a:pt x="32223" y="56598"/>
                    <a:pt x="53616" y="56598"/>
                  </a:cubicBezTo>
                  <a:lnTo>
                    <a:pt x="78534" y="56598"/>
                  </a:lnTo>
                  <a:lnTo>
                    <a:pt x="78534" y="46311"/>
                  </a:lnTo>
                  <a:cubicBezTo>
                    <a:pt x="78534" y="32223"/>
                    <a:pt x="71218" y="30604"/>
                    <a:pt x="58217" y="30604"/>
                  </a:cubicBezTo>
                  <a:cubicBezTo>
                    <a:pt x="44949" y="30604"/>
                    <a:pt x="26270" y="34404"/>
                    <a:pt x="12992" y="38729"/>
                  </a:cubicBezTo>
                  <a:lnTo>
                    <a:pt x="12992" y="8668"/>
                  </a:lnTo>
                  <a:cubicBezTo>
                    <a:pt x="28975" y="3524"/>
                    <a:pt x="47111" y="0"/>
                    <a:pt x="64713" y="0"/>
                  </a:cubicBezTo>
                  <a:cubicBezTo>
                    <a:pt x="92869" y="0"/>
                    <a:pt x="116434" y="7048"/>
                    <a:pt x="116434" y="46568"/>
                  </a:cubicBezTo>
                  <a:lnTo>
                    <a:pt x="116434" y="146237"/>
                  </a:lnTo>
                  <a:lnTo>
                    <a:pt x="83410" y="146237"/>
                  </a:lnTo>
                  <a:close/>
                  <a:moveTo>
                    <a:pt x="78534" y="77448"/>
                  </a:moveTo>
                  <a:lnTo>
                    <a:pt x="67694" y="77724"/>
                  </a:lnTo>
                  <a:cubicBezTo>
                    <a:pt x="46311" y="78267"/>
                    <a:pt x="37919" y="83410"/>
                    <a:pt x="37919" y="101822"/>
                  </a:cubicBezTo>
                  <a:cubicBezTo>
                    <a:pt x="37919" y="116710"/>
                    <a:pt x="44682" y="120777"/>
                    <a:pt x="54426" y="120777"/>
                  </a:cubicBezTo>
                  <a:cubicBezTo>
                    <a:pt x="63913" y="120777"/>
                    <a:pt x="71218" y="117796"/>
                    <a:pt x="78534" y="113729"/>
                  </a:cubicBezTo>
                  <a:lnTo>
                    <a:pt x="78534" y="77448"/>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4" name="Freihandform: Form 43">
              <a:extLst>
                <a:ext uri="{FF2B5EF4-FFF2-40B4-BE49-F238E27FC236}">
                  <a16:creationId xmlns:a16="http://schemas.microsoft.com/office/drawing/2014/main" id="{DDFFED3E-9A99-A212-A192-E7F8DE55C9D1}"/>
                </a:ext>
              </a:extLst>
            </p:cNvPr>
            <p:cNvSpPr/>
            <p:nvPr/>
          </p:nvSpPr>
          <p:spPr>
            <a:xfrm>
              <a:off x="5770578" y="3386499"/>
              <a:ext cx="124567" cy="146246"/>
            </a:xfrm>
            <a:custGeom>
              <a:avLst/>
              <a:gdLst>
                <a:gd name="connsiteX0" fmla="*/ 86658 w 124567"/>
                <a:gd name="connsiteY0" fmla="*/ 146247 h 146246"/>
                <a:gd name="connsiteX1" fmla="*/ 86658 w 124567"/>
                <a:gd name="connsiteY1" fmla="*/ 44958 h 146246"/>
                <a:gd name="connsiteX2" fmla="*/ 70409 w 124567"/>
                <a:gd name="connsiteY2" fmla="*/ 31433 h 146246"/>
                <a:gd name="connsiteX3" fmla="*/ 37919 w 124567"/>
                <a:gd name="connsiteY3" fmla="*/ 41720 h 146246"/>
                <a:gd name="connsiteX4" fmla="*/ 37919 w 124567"/>
                <a:gd name="connsiteY4" fmla="*/ 146247 h 146246"/>
                <a:gd name="connsiteX5" fmla="*/ 0 w 124567"/>
                <a:gd name="connsiteY5" fmla="*/ 146247 h 146246"/>
                <a:gd name="connsiteX6" fmla="*/ 0 w 124567"/>
                <a:gd name="connsiteY6" fmla="*/ 2705 h 146246"/>
                <a:gd name="connsiteX7" fmla="*/ 31680 w 124567"/>
                <a:gd name="connsiteY7" fmla="*/ 2705 h 146246"/>
                <a:gd name="connsiteX8" fmla="*/ 37100 w 124567"/>
                <a:gd name="connsiteY8" fmla="*/ 18155 h 146246"/>
                <a:gd name="connsiteX9" fmla="*/ 84763 w 124567"/>
                <a:gd name="connsiteY9" fmla="*/ 0 h 146246"/>
                <a:gd name="connsiteX10" fmla="*/ 124568 w 124567"/>
                <a:gd name="connsiteY10" fmla="*/ 42786 h 146246"/>
                <a:gd name="connsiteX11" fmla="*/ 124568 w 124567"/>
                <a:gd name="connsiteY11" fmla="*/ 146237 h 146246"/>
                <a:gd name="connsiteX12" fmla="*/ 86658 w 124567"/>
                <a:gd name="connsiteY12"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67" h="146246">
                  <a:moveTo>
                    <a:pt x="86658" y="146247"/>
                  </a:moveTo>
                  <a:lnTo>
                    <a:pt x="86658" y="44958"/>
                  </a:lnTo>
                  <a:cubicBezTo>
                    <a:pt x="86658" y="34671"/>
                    <a:pt x="82591" y="31433"/>
                    <a:pt x="70409" y="31433"/>
                  </a:cubicBezTo>
                  <a:cubicBezTo>
                    <a:pt x="59855" y="31433"/>
                    <a:pt x="48206" y="35757"/>
                    <a:pt x="37919" y="41720"/>
                  </a:cubicBezTo>
                  <a:lnTo>
                    <a:pt x="37919" y="146247"/>
                  </a:lnTo>
                  <a:lnTo>
                    <a:pt x="0" y="146247"/>
                  </a:lnTo>
                  <a:lnTo>
                    <a:pt x="0" y="2705"/>
                  </a:lnTo>
                  <a:lnTo>
                    <a:pt x="31680" y="2705"/>
                  </a:lnTo>
                  <a:lnTo>
                    <a:pt x="37100" y="18155"/>
                  </a:lnTo>
                  <a:cubicBezTo>
                    <a:pt x="49282" y="8411"/>
                    <a:pt x="67151" y="0"/>
                    <a:pt x="84763" y="0"/>
                  </a:cubicBezTo>
                  <a:cubicBezTo>
                    <a:pt x="108585" y="0"/>
                    <a:pt x="124568" y="10563"/>
                    <a:pt x="124568" y="42786"/>
                  </a:cubicBezTo>
                  <a:lnTo>
                    <a:pt x="124568" y="146237"/>
                  </a:lnTo>
                  <a:lnTo>
                    <a:pt x="86658" y="14623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5" name="Freihandform: Form 44">
              <a:extLst>
                <a:ext uri="{FF2B5EF4-FFF2-40B4-BE49-F238E27FC236}">
                  <a16:creationId xmlns:a16="http://schemas.microsoft.com/office/drawing/2014/main" id="{24BA1191-1507-4EED-1FDB-2CBC20FB18F3}"/>
                </a:ext>
              </a:extLst>
            </p:cNvPr>
            <p:cNvSpPr/>
            <p:nvPr/>
          </p:nvSpPr>
          <p:spPr>
            <a:xfrm>
              <a:off x="5928941" y="3337779"/>
              <a:ext cx="127282" cy="197672"/>
            </a:xfrm>
            <a:custGeom>
              <a:avLst/>
              <a:gdLst>
                <a:gd name="connsiteX0" fmla="*/ 96679 w 127282"/>
                <a:gd name="connsiteY0" fmla="*/ 194967 h 197672"/>
                <a:gd name="connsiteX1" fmla="*/ 92345 w 127282"/>
                <a:gd name="connsiteY1" fmla="*/ 183318 h 197672"/>
                <a:gd name="connsiteX2" fmla="*/ 54169 w 127282"/>
                <a:gd name="connsiteY2" fmla="*/ 197672 h 197672"/>
                <a:gd name="connsiteX3" fmla="*/ 0 w 127282"/>
                <a:gd name="connsiteY3" fmla="*/ 123206 h 197672"/>
                <a:gd name="connsiteX4" fmla="*/ 59579 w 127282"/>
                <a:gd name="connsiteY4" fmla="*/ 48739 h 197672"/>
                <a:gd name="connsiteX5" fmla="*/ 89373 w 127282"/>
                <a:gd name="connsiteY5" fmla="*/ 60103 h 197672"/>
                <a:gd name="connsiteX6" fmla="*/ 89373 w 127282"/>
                <a:gd name="connsiteY6" fmla="*/ 0 h 197672"/>
                <a:gd name="connsiteX7" fmla="*/ 127283 w 127282"/>
                <a:gd name="connsiteY7" fmla="*/ 0 h 197672"/>
                <a:gd name="connsiteX8" fmla="*/ 127283 w 127282"/>
                <a:gd name="connsiteY8" fmla="*/ 194967 h 197672"/>
                <a:gd name="connsiteX9" fmla="*/ 96679 w 127282"/>
                <a:gd name="connsiteY9" fmla="*/ 194967 h 197672"/>
                <a:gd name="connsiteX10" fmla="*/ 89373 w 127282"/>
                <a:gd name="connsiteY10" fmla="*/ 84753 h 197672"/>
                <a:gd name="connsiteX11" fmla="*/ 67704 w 127282"/>
                <a:gd name="connsiteY11" fmla="*/ 77429 h 197672"/>
                <a:gd name="connsiteX12" fmla="*/ 37909 w 127282"/>
                <a:gd name="connsiteY12" fmla="*/ 123196 h 197672"/>
                <a:gd name="connsiteX13" fmla="*/ 64989 w 127282"/>
                <a:gd name="connsiteY13" fmla="*/ 169507 h 197672"/>
                <a:gd name="connsiteX14" fmla="*/ 89364 w 127282"/>
                <a:gd name="connsiteY14" fmla="*/ 160582 h 197672"/>
                <a:gd name="connsiteX15" fmla="*/ 89364 w 127282"/>
                <a:gd name="connsiteY15" fmla="*/ 84753 h 197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7282" h="197672">
                  <a:moveTo>
                    <a:pt x="96679" y="194967"/>
                  </a:moveTo>
                  <a:lnTo>
                    <a:pt x="92345" y="183318"/>
                  </a:lnTo>
                  <a:cubicBezTo>
                    <a:pt x="83134" y="191443"/>
                    <a:pt x="69333" y="197672"/>
                    <a:pt x="54169" y="197672"/>
                  </a:cubicBezTo>
                  <a:cubicBezTo>
                    <a:pt x="31680" y="197672"/>
                    <a:pt x="0" y="188204"/>
                    <a:pt x="0" y="123206"/>
                  </a:cubicBezTo>
                  <a:cubicBezTo>
                    <a:pt x="0" y="56864"/>
                    <a:pt x="41434" y="48739"/>
                    <a:pt x="59579" y="48739"/>
                  </a:cubicBezTo>
                  <a:cubicBezTo>
                    <a:pt x="72038" y="48739"/>
                    <a:pt x="82867" y="53340"/>
                    <a:pt x="89373" y="60103"/>
                  </a:cubicBezTo>
                  <a:lnTo>
                    <a:pt x="89373" y="0"/>
                  </a:lnTo>
                  <a:lnTo>
                    <a:pt x="127283" y="0"/>
                  </a:lnTo>
                  <a:lnTo>
                    <a:pt x="127283" y="194967"/>
                  </a:lnTo>
                  <a:lnTo>
                    <a:pt x="96679" y="194967"/>
                  </a:lnTo>
                  <a:close/>
                  <a:moveTo>
                    <a:pt x="89373" y="84753"/>
                  </a:moveTo>
                  <a:cubicBezTo>
                    <a:pt x="83410" y="80686"/>
                    <a:pt x="75562" y="77429"/>
                    <a:pt x="67704" y="77429"/>
                  </a:cubicBezTo>
                  <a:cubicBezTo>
                    <a:pt x="51721" y="77429"/>
                    <a:pt x="37909" y="80410"/>
                    <a:pt x="37909" y="123196"/>
                  </a:cubicBezTo>
                  <a:cubicBezTo>
                    <a:pt x="37909" y="166526"/>
                    <a:pt x="49825" y="169507"/>
                    <a:pt x="64989" y="169507"/>
                  </a:cubicBezTo>
                  <a:cubicBezTo>
                    <a:pt x="72847" y="169507"/>
                    <a:pt x="81782" y="165983"/>
                    <a:pt x="89364" y="160582"/>
                  </a:cubicBezTo>
                  <a:lnTo>
                    <a:pt x="89364" y="8475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6" name="Freihandform: Form 45">
              <a:extLst>
                <a:ext uri="{FF2B5EF4-FFF2-40B4-BE49-F238E27FC236}">
                  <a16:creationId xmlns:a16="http://schemas.microsoft.com/office/drawing/2014/main" id="{366E60E1-DA20-C85A-CAD2-C66E0C9B7ED7}"/>
                </a:ext>
              </a:extLst>
            </p:cNvPr>
            <p:cNvSpPr/>
            <p:nvPr/>
          </p:nvSpPr>
          <p:spPr>
            <a:xfrm>
              <a:off x="6169885" y="3335054"/>
              <a:ext cx="105613" cy="197700"/>
            </a:xfrm>
            <a:custGeom>
              <a:avLst/>
              <a:gdLst>
                <a:gd name="connsiteX0" fmla="*/ 76638 w 105613"/>
                <a:gd name="connsiteY0" fmla="*/ 30061 h 197700"/>
                <a:gd name="connsiteX1" fmla="*/ 62284 w 105613"/>
                <a:gd name="connsiteY1" fmla="*/ 46596 h 197700"/>
                <a:gd name="connsiteX2" fmla="*/ 62284 w 105613"/>
                <a:gd name="connsiteY2" fmla="*/ 54159 h 197700"/>
                <a:gd name="connsiteX3" fmla="*/ 94783 w 105613"/>
                <a:gd name="connsiteY3" fmla="*/ 54159 h 197700"/>
                <a:gd name="connsiteX4" fmla="*/ 91002 w 105613"/>
                <a:gd name="connsiteY4" fmla="*/ 79619 h 197700"/>
                <a:gd name="connsiteX5" fmla="*/ 62284 w 105613"/>
                <a:gd name="connsiteY5" fmla="*/ 79619 h 197700"/>
                <a:gd name="connsiteX6" fmla="*/ 62284 w 105613"/>
                <a:gd name="connsiteY6" fmla="*/ 197701 h 197700"/>
                <a:gd name="connsiteX7" fmla="*/ 24365 w 105613"/>
                <a:gd name="connsiteY7" fmla="*/ 197701 h 197700"/>
                <a:gd name="connsiteX8" fmla="*/ 24365 w 105613"/>
                <a:gd name="connsiteY8" fmla="*/ 79610 h 197700"/>
                <a:gd name="connsiteX9" fmla="*/ 0 w 105613"/>
                <a:gd name="connsiteY9" fmla="*/ 79610 h 197700"/>
                <a:gd name="connsiteX10" fmla="*/ 0 w 105613"/>
                <a:gd name="connsiteY10" fmla="*/ 54150 h 197700"/>
                <a:gd name="connsiteX11" fmla="*/ 24365 w 105613"/>
                <a:gd name="connsiteY11" fmla="*/ 54150 h 197700"/>
                <a:gd name="connsiteX12" fmla="*/ 24365 w 105613"/>
                <a:gd name="connsiteY12" fmla="*/ 44691 h 197700"/>
                <a:gd name="connsiteX13" fmla="*/ 70152 w 105613"/>
                <a:gd name="connsiteY13" fmla="*/ 0 h 197700"/>
                <a:gd name="connsiteX14" fmla="*/ 105613 w 105613"/>
                <a:gd name="connsiteY14" fmla="*/ 6506 h 197700"/>
                <a:gd name="connsiteX15" fmla="*/ 105613 w 105613"/>
                <a:gd name="connsiteY15" fmla="*/ 34404 h 197700"/>
                <a:gd name="connsiteX16" fmla="*/ 76638 w 105613"/>
                <a:gd name="connsiteY16" fmla="*/ 30061 h 19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5613" h="197700">
                  <a:moveTo>
                    <a:pt x="76638" y="30061"/>
                  </a:moveTo>
                  <a:cubicBezTo>
                    <a:pt x="66094" y="30061"/>
                    <a:pt x="62284" y="34661"/>
                    <a:pt x="62284" y="46596"/>
                  </a:cubicBezTo>
                  <a:lnTo>
                    <a:pt x="62284" y="54159"/>
                  </a:lnTo>
                  <a:lnTo>
                    <a:pt x="94783" y="54159"/>
                  </a:lnTo>
                  <a:lnTo>
                    <a:pt x="91002" y="79619"/>
                  </a:lnTo>
                  <a:lnTo>
                    <a:pt x="62284" y="79619"/>
                  </a:lnTo>
                  <a:lnTo>
                    <a:pt x="62284" y="197701"/>
                  </a:lnTo>
                  <a:lnTo>
                    <a:pt x="24365" y="197701"/>
                  </a:lnTo>
                  <a:lnTo>
                    <a:pt x="24365" y="79610"/>
                  </a:lnTo>
                  <a:lnTo>
                    <a:pt x="0" y="79610"/>
                  </a:lnTo>
                  <a:lnTo>
                    <a:pt x="0" y="54150"/>
                  </a:lnTo>
                  <a:lnTo>
                    <a:pt x="24365" y="54150"/>
                  </a:lnTo>
                  <a:lnTo>
                    <a:pt x="24365" y="44691"/>
                  </a:lnTo>
                  <a:cubicBezTo>
                    <a:pt x="24365" y="9744"/>
                    <a:pt x="46034" y="0"/>
                    <a:pt x="70152" y="0"/>
                  </a:cubicBezTo>
                  <a:cubicBezTo>
                    <a:pt x="83420" y="0"/>
                    <a:pt x="96945" y="2981"/>
                    <a:pt x="105613" y="6506"/>
                  </a:cubicBezTo>
                  <a:lnTo>
                    <a:pt x="105613" y="34404"/>
                  </a:lnTo>
                  <a:cubicBezTo>
                    <a:pt x="95869" y="31956"/>
                    <a:pt x="83677" y="30061"/>
                    <a:pt x="76638" y="30061"/>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7" name="Freihandform: Form 46">
              <a:extLst>
                <a:ext uri="{FF2B5EF4-FFF2-40B4-BE49-F238E27FC236}">
                  <a16:creationId xmlns:a16="http://schemas.microsoft.com/office/drawing/2014/main" id="{5870332B-D4E2-1D23-10B1-67E7D64AB5CD}"/>
                </a:ext>
              </a:extLst>
            </p:cNvPr>
            <p:cNvSpPr/>
            <p:nvPr/>
          </p:nvSpPr>
          <p:spPr>
            <a:xfrm>
              <a:off x="6271679" y="3386518"/>
              <a:ext cx="131082" cy="148932"/>
            </a:xfrm>
            <a:custGeom>
              <a:avLst/>
              <a:gdLst>
                <a:gd name="connsiteX0" fmla="*/ 65541 w 131082"/>
                <a:gd name="connsiteY0" fmla="*/ 148933 h 148932"/>
                <a:gd name="connsiteX1" fmla="*/ 0 w 131082"/>
                <a:gd name="connsiteY1" fmla="*/ 74466 h 148932"/>
                <a:gd name="connsiteX2" fmla="*/ 65541 w 131082"/>
                <a:gd name="connsiteY2" fmla="*/ 0 h 148932"/>
                <a:gd name="connsiteX3" fmla="*/ 131083 w 131082"/>
                <a:gd name="connsiteY3" fmla="*/ 74466 h 148932"/>
                <a:gd name="connsiteX4" fmla="*/ 65541 w 131082"/>
                <a:gd name="connsiteY4" fmla="*/ 148933 h 148932"/>
                <a:gd name="connsiteX5" fmla="*/ 65541 w 131082"/>
                <a:gd name="connsiteY5" fmla="*/ 26803 h 148932"/>
                <a:gd name="connsiteX6" fmla="*/ 37919 w 131082"/>
                <a:gd name="connsiteY6" fmla="*/ 74457 h 148932"/>
                <a:gd name="connsiteX7" fmla="*/ 65541 w 131082"/>
                <a:gd name="connsiteY7" fmla="*/ 121853 h 148932"/>
                <a:gd name="connsiteX8" fmla="*/ 93164 w 131082"/>
                <a:gd name="connsiteY8" fmla="*/ 74457 h 148932"/>
                <a:gd name="connsiteX9" fmla="*/ 65541 w 131082"/>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82" h="148932">
                  <a:moveTo>
                    <a:pt x="65541" y="148933"/>
                  </a:moveTo>
                  <a:cubicBezTo>
                    <a:pt x="36557" y="148933"/>
                    <a:pt x="0" y="138646"/>
                    <a:pt x="0" y="74466"/>
                  </a:cubicBezTo>
                  <a:cubicBezTo>
                    <a:pt x="0" y="11906"/>
                    <a:pt x="35481" y="0"/>
                    <a:pt x="65541" y="0"/>
                  </a:cubicBezTo>
                  <a:cubicBezTo>
                    <a:pt x="95317" y="0"/>
                    <a:pt x="131083" y="10030"/>
                    <a:pt x="131083" y="74466"/>
                  </a:cubicBezTo>
                  <a:cubicBezTo>
                    <a:pt x="131093" y="139465"/>
                    <a:pt x="94240" y="148933"/>
                    <a:pt x="65541" y="148933"/>
                  </a:cubicBezTo>
                  <a:close/>
                  <a:moveTo>
                    <a:pt x="65541" y="26803"/>
                  </a:moveTo>
                  <a:cubicBezTo>
                    <a:pt x="50654" y="26803"/>
                    <a:pt x="37919" y="31661"/>
                    <a:pt x="37919" y="74457"/>
                  </a:cubicBezTo>
                  <a:cubicBezTo>
                    <a:pt x="37919" y="116710"/>
                    <a:pt x="53350" y="121853"/>
                    <a:pt x="65541" y="121853"/>
                  </a:cubicBezTo>
                  <a:cubicBezTo>
                    <a:pt x="77733" y="121853"/>
                    <a:pt x="93164" y="116996"/>
                    <a:pt x="93164" y="74457"/>
                  </a:cubicBezTo>
                  <a:cubicBezTo>
                    <a:pt x="93164" y="30051"/>
                    <a:pt x="80429" y="26803"/>
                    <a:pt x="65541" y="26803"/>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8" name="Freihandform: Form 47">
              <a:extLst>
                <a:ext uri="{FF2B5EF4-FFF2-40B4-BE49-F238E27FC236}">
                  <a16:creationId xmlns:a16="http://schemas.microsoft.com/office/drawing/2014/main" id="{E6111A10-251C-8D7F-2FF9-8C7FA798372A}"/>
                </a:ext>
              </a:extLst>
            </p:cNvPr>
            <p:cNvSpPr/>
            <p:nvPr/>
          </p:nvSpPr>
          <p:spPr>
            <a:xfrm>
              <a:off x="6435194" y="3386508"/>
              <a:ext cx="78000" cy="146237"/>
            </a:xfrm>
            <a:custGeom>
              <a:avLst/>
              <a:gdLst>
                <a:gd name="connsiteX0" fmla="*/ 78000 w 78000"/>
                <a:gd name="connsiteY0" fmla="*/ 37643 h 146237"/>
                <a:gd name="connsiteX1" fmla="*/ 56321 w 78000"/>
                <a:gd name="connsiteY1" fmla="*/ 34938 h 146237"/>
                <a:gd name="connsiteX2" fmla="*/ 37910 w 78000"/>
                <a:gd name="connsiteY2" fmla="*/ 40081 h 146237"/>
                <a:gd name="connsiteX3" fmla="*/ 37910 w 78000"/>
                <a:gd name="connsiteY3" fmla="*/ 146237 h 146237"/>
                <a:gd name="connsiteX4" fmla="*/ 0 w 78000"/>
                <a:gd name="connsiteY4" fmla="*/ 146237 h 146237"/>
                <a:gd name="connsiteX5" fmla="*/ 0 w 78000"/>
                <a:gd name="connsiteY5" fmla="*/ 2696 h 146237"/>
                <a:gd name="connsiteX6" fmla="*/ 30318 w 78000"/>
                <a:gd name="connsiteY6" fmla="*/ 2696 h 146237"/>
                <a:gd name="connsiteX7" fmla="*/ 35205 w 78000"/>
                <a:gd name="connsiteY7" fmla="*/ 17069 h 146237"/>
                <a:gd name="connsiteX8" fmla="*/ 61998 w 78000"/>
                <a:gd name="connsiteY8" fmla="*/ 0 h 146237"/>
                <a:gd name="connsiteX9" fmla="*/ 77991 w 78000"/>
                <a:gd name="connsiteY9" fmla="*/ 1619 h 146237"/>
                <a:gd name="connsiteX10" fmla="*/ 77991 w 78000"/>
                <a:gd name="connsiteY10" fmla="*/ 37643 h 14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000" h="146237">
                  <a:moveTo>
                    <a:pt x="78000" y="37643"/>
                  </a:moveTo>
                  <a:cubicBezTo>
                    <a:pt x="69876" y="36024"/>
                    <a:pt x="60389" y="34938"/>
                    <a:pt x="56321" y="34938"/>
                  </a:cubicBezTo>
                  <a:cubicBezTo>
                    <a:pt x="51464" y="34938"/>
                    <a:pt x="44415" y="36814"/>
                    <a:pt x="37910" y="40081"/>
                  </a:cubicBezTo>
                  <a:lnTo>
                    <a:pt x="37910" y="146237"/>
                  </a:lnTo>
                  <a:lnTo>
                    <a:pt x="0" y="146237"/>
                  </a:lnTo>
                  <a:lnTo>
                    <a:pt x="0" y="2696"/>
                  </a:lnTo>
                  <a:lnTo>
                    <a:pt x="30318" y="2696"/>
                  </a:lnTo>
                  <a:lnTo>
                    <a:pt x="35205" y="17069"/>
                  </a:lnTo>
                  <a:cubicBezTo>
                    <a:pt x="41967" y="6220"/>
                    <a:pt x="51454" y="0"/>
                    <a:pt x="61998" y="0"/>
                  </a:cubicBezTo>
                  <a:cubicBezTo>
                    <a:pt x="67142" y="0"/>
                    <a:pt x="73647" y="543"/>
                    <a:pt x="77991" y="1619"/>
                  </a:cubicBezTo>
                  <a:lnTo>
                    <a:pt x="77991" y="3764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9" name="Freihandform: Form 48">
              <a:extLst>
                <a:ext uri="{FF2B5EF4-FFF2-40B4-BE49-F238E27FC236}">
                  <a16:creationId xmlns:a16="http://schemas.microsoft.com/office/drawing/2014/main" id="{F7909C58-33E7-257F-BEC5-0994DA39116E}"/>
                </a:ext>
              </a:extLst>
            </p:cNvPr>
            <p:cNvSpPr/>
            <p:nvPr/>
          </p:nvSpPr>
          <p:spPr>
            <a:xfrm>
              <a:off x="6605482" y="3345875"/>
              <a:ext cx="97488" cy="189576"/>
            </a:xfrm>
            <a:custGeom>
              <a:avLst/>
              <a:gdLst>
                <a:gd name="connsiteX0" fmla="*/ 63637 w 97488"/>
                <a:gd name="connsiteY0" fmla="*/ 189576 h 189576"/>
                <a:gd name="connsiteX1" fmla="*/ 24375 w 97488"/>
                <a:gd name="connsiteY1" fmla="*/ 150847 h 189576"/>
                <a:gd name="connsiteX2" fmla="*/ 24375 w 97488"/>
                <a:gd name="connsiteY2" fmla="*/ 68790 h 189576"/>
                <a:gd name="connsiteX3" fmla="*/ 0 w 97488"/>
                <a:gd name="connsiteY3" fmla="*/ 68790 h 189576"/>
                <a:gd name="connsiteX4" fmla="*/ 0 w 97488"/>
                <a:gd name="connsiteY4" fmla="*/ 43329 h 189576"/>
                <a:gd name="connsiteX5" fmla="*/ 24375 w 97488"/>
                <a:gd name="connsiteY5" fmla="*/ 43329 h 189576"/>
                <a:gd name="connsiteX6" fmla="*/ 27080 w 97488"/>
                <a:gd name="connsiteY6" fmla="*/ 11649 h 189576"/>
                <a:gd name="connsiteX7" fmla="*/ 62284 w 97488"/>
                <a:gd name="connsiteY7" fmla="*/ 0 h 189576"/>
                <a:gd name="connsiteX8" fmla="*/ 62284 w 97488"/>
                <a:gd name="connsiteY8" fmla="*/ 43329 h 189576"/>
                <a:gd name="connsiteX9" fmla="*/ 94783 w 97488"/>
                <a:gd name="connsiteY9" fmla="*/ 43329 h 189576"/>
                <a:gd name="connsiteX10" fmla="*/ 91002 w 97488"/>
                <a:gd name="connsiteY10" fmla="*/ 68790 h 189576"/>
                <a:gd name="connsiteX11" fmla="*/ 62284 w 97488"/>
                <a:gd name="connsiteY11" fmla="*/ 68790 h 189576"/>
                <a:gd name="connsiteX12" fmla="*/ 62284 w 97488"/>
                <a:gd name="connsiteY12" fmla="*/ 150305 h 189576"/>
                <a:gd name="connsiteX13" fmla="*/ 71495 w 97488"/>
                <a:gd name="connsiteY13" fmla="*/ 159515 h 189576"/>
                <a:gd name="connsiteX14" fmla="*/ 97488 w 97488"/>
                <a:gd name="connsiteY14" fmla="*/ 154657 h 189576"/>
                <a:gd name="connsiteX15" fmla="*/ 97488 w 97488"/>
                <a:gd name="connsiteY15" fmla="*/ 183356 h 189576"/>
                <a:gd name="connsiteX16" fmla="*/ 63637 w 97488"/>
                <a:gd name="connsiteY16" fmla="*/ 189576 h 189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7488" h="189576">
                  <a:moveTo>
                    <a:pt x="63637" y="189576"/>
                  </a:moveTo>
                  <a:cubicBezTo>
                    <a:pt x="44148" y="189576"/>
                    <a:pt x="24375" y="184718"/>
                    <a:pt x="24375" y="150847"/>
                  </a:cubicBezTo>
                  <a:lnTo>
                    <a:pt x="24375" y="68790"/>
                  </a:lnTo>
                  <a:lnTo>
                    <a:pt x="0" y="68790"/>
                  </a:lnTo>
                  <a:lnTo>
                    <a:pt x="0" y="43329"/>
                  </a:lnTo>
                  <a:lnTo>
                    <a:pt x="24375" y="43329"/>
                  </a:lnTo>
                  <a:lnTo>
                    <a:pt x="27080" y="11649"/>
                  </a:lnTo>
                  <a:lnTo>
                    <a:pt x="62284" y="0"/>
                  </a:lnTo>
                  <a:lnTo>
                    <a:pt x="62284" y="43329"/>
                  </a:lnTo>
                  <a:lnTo>
                    <a:pt x="94783" y="43329"/>
                  </a:lnTo>
                  <a:lnTo>
                    <a:pt x="91002" y="68790"/>
                  </a:lnTo>
                  <a:lnTo>
                    <a:pt x="62284" y="68790"/>
                  </a:lnTo>
                  <a:lnTo>
                    <a:pt x="62284" y="150305"/>
                  </a:lnTo>
                  <a:cubicBezTo>
                    <a:pt x="62284" y="158429"/>
                    <a:pt x="66627" y="159515"/>
                    <a:pt x="71495" y="159515"/>
                  </a:cubicBezTo>
                  <a:cubicBezTo>
                    <a:pt x="75019" y="159515"/>
                    <a:pt x="88030" y="157096"/>
                    <a:pt x="97488" y="154657"/>
                  </a:cubicBezTo>
                  <a:lnTo>
                    <a:pt x="97488" y="183356"/>
                  </a:lnTo>
                  <a:cubicBezTo>
                    <a:pt x="87192" y="187147"/>
                    <a:pt x="73924" y="189576"/>
                    <a:pt x="63637" y="189576"/>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50" name="Freihandform: Form 49">
              <a:extLst>
                <a:ext uri="{FF2B5EF4-FFF2-40B4-BE49-F238E27FC236}">
                  <a16:creationId xmlns:a16="http://schemas.microsoft.com/office/drawing/2014/main" id="{DC931C8C-DBB8-7892-C028-9E13B10F86B9}"/>
                </a:ext>
              </a:extLst>
            </p:cNvPr>
            <p:cNvSpPr/>
            <p:nvPr/>
          </p:nvSpPr>
          <p:spPr>
            <a:xfrm>
              <a:off x="6714048" y="3386518"/>
              <a:ext cx="131064" cy="148932"/>
            </a:xfrm>
            <a:custGeom>
              <a:avLst/>
              <a:gdLst>
                <a:gd name="connsiteX0" fmla="*/ 65542 w 131064"/>
                <a:gd name="connsiteY0" fmla="*/ 148933 h 148932"/>
                <a:gd name="connsiteX1" fmla="*/ 0 w 131064"/>
                <a:gd name="connsiteY1" fmla="*/ 74466 h 148932"/>
                <a:gd name="connsiteX2" fmla="*/ 65542 w 131064"/>
                <a:gd name="connsiteY2" fmla="*/ 0 h 148932"/>
                <a:gd name="connsiteX3" fmla="*/ 131064 w 131064"/>
                <a:gd name="connsiteY3" fmla="*/ 74466 h 148932"/>
                <a:gd name="connsiteX4" fmla="*/ 65542 w 131064"/>
                <a:gd name="connsiteY4" fmla="*/ 148933 h 148932"/>
                <a:gd name="connsiteX5" fmla="*/ 65542 w 131064"/>
                <a:gd name="connsiteY5" fmla="*/ 26803 h 148932"/>
                <a:gd name="connsiteX6" fmla="*/ 37900 w 131064"/>
                <a:gd name="connsiteY6" fmla="*/ 74457 h 148932"/>
                <a:gd name="connsiteX7" fmla="*/ 65542 w 131064"/>
                <a:gd name="connsiteY7" fmla="*/ 121853 h 148932"/>
                <a:gd name="connsiteX8" fmla="*/ 93164 w 131064"/>
                <a:gd name="connsiteY8" fmla="*/ 74457 h 148932"/>
                <a:gd name="connsiteX9" fmla="*/ 65542 w 131064"/>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64" h="148932">
                  <a:moveTo>
                    <a:pt x="65542" y="148933"/>
                  </a:moveTo>
                  <a:cubicBezTo>
                    <a:pt x="36557" y="148933"/>
                    <a:pt x="0" y="138646"/>
                    <a:pt x="0" y="74466"/>
                  </a:cubicBezTo>
                  <a:cubicBezTo>
                    <a:pt x="0" y="11906"/>
                    <a:pt x="35481" y="0"/>
                    <a:pt x="65542" y="0"/>
                  </a:cubicBezTo>
                  <a:cubicBezTo>
                    <a:pt x="95317" y="0"/>
                    <a:pt x="131064" y="10030"/>
                    <a:pt x="131064" y="74466"/>
                  </a:cubicBezTo>
                  <a:cubicBezTo>
                    <a:pt x="131064" y="139465"/>
                    <a:pt x="94240" y="148933"/>
                    <a:pt x="65542" y="148933"/>
                  </a:cubicBezTo>
                  <a:close/>
                  <a:moveTo>
                    <a:pt x="65542" y="26803"/>
                  </a:moveTo>
                  <a:cubicBezTo>
                    <a:pt x="50625" y="26803"/>
                    <a:pt x="37900" y="31661"/>
                    <a:pt x="37900" y="74457"/>
                  </a:cubicBezTo>
                  <a:cubicBezTo>
                    <a:pt x="37900" y="116710"/>
                    <a:pt x="53350" y="121853"/>
                    <a:pt x="65542" y="121853"/>
                  </a:cubicBezTo>
                  <a:cubicBezTo>
                    <a:pt x="77705" y="121853"/>
                    <a:pt x="93164" y="116996"/>
                    <a:pt x="93164" y="74457"/>
                  </a:cubicBezTo>
                  <a:cubicBezTo>
                    <a:pt x="93164" y="30051"/>
                    <a:pt x="80429" y="26803"/>
                    <a:pt x="65542" y="26803"/>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51" name="Freihandform: Form 50">
              <a:extLst>
                <a:ext uri="{FF2B5EF4-FFF2-40B4-BE49-F238E27FC236}">
                  <a16:creationId xmlns:a16="http://schemas.microsoft.com/office/drawing/2014/main" id="{B4018E31-7C8D-300D-47B2-5FCD0DE1A3F0}"/>
                </a:ext>
              </a:extLst>
            </p:cNvPr>
            <p:cNvSpPr/>
            <p:nvPr/>
          </p:nvSpPr>
          <p:spPr>
            <a:xfrm>
              <a:off x="6877554" y="3386499"/>
              <a:ext cx="194995" cy="146246"/>
            </a:xfrm>
            <a:custGeom>
              <a:avLst/>
              <a:gdLst>
                <a:gd name="connsiteX0" fmla="*/ 157067 w 194995"/>
                <a:gd name="connsiteY0" fmla="*/ 146247 h 146246"/>
                <a:gd name="connsiteX1" fmla="*/ 157067 w 194995"/>
                <a:gd name="connsiteY1" fmla="*/ 43882 h 146246"/>
                <a:gd name="connsiteX2" fmla="*/ 142180 w 194995"/>
                <a:gd name="connsiteY2" fmla="*/ 31433 h 146246"/>
                <a:gd name="connsiteX3" fmla="*/ 116462 w 194995"/>
                <a:gd name="connsiteY3" fmla="*/ 39815 h 146246"/>
                <a:gd name="connsiteX4" fmla="*/ 116462 w 194995"/>
                <a:gd name="connsiteY4" fmla="*/ 146247 h 146246"/>
                <a:gd name="connsiteX5" fmla="*/ 78534 w 194995"/>
                <a:gd name="connsiteY5" fmla="*/ 146247 h 146246"/>
                <a:gd name="connsiteX6" fmla="*/ 78534 w 194995"/>
                <a:gd name="connsiteY6" fmla="*/ 43882 h 146246"/>
                <a:gd name="connsiteX7" fmla="*/ 63646 w 194995"/>
                <a:gd name="connsiteY7" fmla="*/ 31433 h 146246"/>
                <a:gd name="connsiteX8" fmla="*/ 37929 w 194995"/>
                <a:gd name="connsiteY8" fmla="*/ 39815 h 146246"/>
                <a:gd name="connsiteX9" fmla="*/ 37929 w 194995"/>
                <a:gd name="connsiteY9" fmla="*/ 146247 h 146246"/>
                <a:gd name="connsiteX10" fmla="*/ 0 w 194995"/>
                <a:gd name="connsiteY10" fmla="*/ 146247 h 146246"/>
                <a:gd name="connsiteX11" fmla="*/ 0 w 194995"/>
                <a:gd name="connsiteY11" fmla="*/ 2705 h 146246"/>
                <a:gd name="connsiteX12" fmla="*/ 31680 w 194995"/>
                <a:gd name="connsiteY12" fmla="*/ 2705 h 146246"/>
                <a:gd name="connsiteX13" fmla="*/ 37100 w 194995"/>
                <a:gd name="connsiteY13" fmla="*/ 16793 h 146246"/>
                <a:gd name="connsiteX14" fmla="*/ 77991 w 194995"/>
                <a:gd name="connsiteY14" fmla="*/ 0 h 146246"/>
                <a:gd name="connsiteX15" fmla="*/ 112395 w 194995"/>
                <a:gd name="connsiteY15" fmla="*/ 19774 h 146246"/>
                <a:gd name="connsiteX16" fmla="*/ 156524 w 194995"/>
                <a:gd name="connsiteY16" fmla="*/ 0 h 146246"/>
                <a:gd name="connsiteX17" fmla="*/ 194996 w 194995"/>
                <a:gd name="connsiteY17" fmla="*/ 42786 h 146246"/>
                <a:gd name="connsiteX18" fmla="*/ 194996 w 194995"/>
                <a:gd name="connsiteY18" fmla="*/ 146237 h 146246"/>
                <a:gd name="connsiteX19" fmla="*/ 157067 w 194995"/>
                <a:gd name="connsiteY19"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94995" h="146246">
                  <a:moveTo>
                    <a:pt x="157067" y="146247"/>
                  </a:moveTo>
                  <a:lnTo>
                    <a:pt x="157067" y="43882"/>
                  </a:lnTo>
                  <a:cubicBezTo>
                    <a:pt x="157067" y="33880"/>
                    <a:pt x="151924" y="31433"/>
                    <a:pt x="142180" y="31433"/>
                  </a:cubicBezTo>
                  <a:cubicBezTo>
                    <a:pt x="134598" y="31433"/>
                    <a:pt x="124587" y="35214"/>
                    <a:pt x="116462" y="39815"/>
                  </a:cubicBezTo>
                  <a:lnTo>
                    <a:pt x="116462" y="146247"/>
                  </a:lnTo>
                  <a:lnTo>
                    <a:pt x="78534" y="146247"/>
                  </a:lnTo>
                  <a:lnTo>
                    <a:pt x="78534" y="43882"/>
                  </a:lnTo>
                  <a:cubicBezTo>
                    <a:pt x="78534" y="33880"/>
                    <a:pt x="73390" y="31433"/>
                    <a:pt x="63646" y="31433"/>
                  </a:cubicBezTo>
                  <a:cubicBezTo>
                    <a:pt x="55797" y="31433"/>
                    <a:pt x="46853" y="34414"/>
                    <a:pt x="37929" y="39815"/>
                  </a:cubicBezTo>
                  <a:lnTo>
                    <a:pt x="37929" y="146247"/>
                  </a:lnTo>
                  <a:lnTo>
                    <a:pt x="0" y="146247"/>
                  </a:lnTo>
                  <a:lnTo>
                    <a:pt x="0" y="2705"/>
                  </a:lnTo>
                  <a:lnTo>
                    <a:pt x="31680" y="2705"/>
                  </a:lnTo>
                  <a:lnTo>
                    <a:pt x="37100" y="16793"/>
                  </a:lnTo>
                  <a:cubicBezTo>
                    <a:pt x="46311" y="8125"/>
                    <a:pt x="61198" y="0"/>
                    <a:pt x="77991" y="0"/>
                  </a:cubicBezTo>
                  <a:cubicBezTo>
                    <a:pt x="95860" y="0"/>
                    <a:pt x="106975" y="6220"/>
                    <a:pt x="112395" y="19774"/>
                  </a:cubicBezTo>
                  <a:cubicBezTo>
                    <a:pt x="124301" y="8944"/>
                    <a:pt x="137855" y="0"/>
                    <a:pt x="156524" y="0"/>
                  </a:cubicBezTo>
                  <a:cubicBezTo>
                    <a:pt x="179279" y="0"/>
                    <a:pt x="194996" y="10830"/>
                    <a:pt x="194996" y="42786"/>
                  </a:cubicBezTo>
                  <a:lnTo>
                    <a:pt x="194996" y="146237"/>
                  </a:lnTo>
                  <a:lnTo>
                    <a:pt x="157067" y="14623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52" name="Freihandform: Form 51">
              <a:extLst>
                <a:ext uri="{FF2B5EF4-FFF2-40B4-BE49-F238E27FC236}">
                  <a16:creationId xmlns:a16="http://schemas.microsoft.com/office/drawing/2014/main" id="{ABB2196D-702F-BD8D-94E2-D740BA89ECB1}"/>
                </a:ext>
              </a:extLst>
            </p:cNvPr>
            <p:cNvSpPr/>
            <p:nvPr/>
          </p:nvSpPr>
          <p:spPr>
            <a:xfrm>
              <a:off x="7103630" y="3386518"/>
              <a:ext cx="131064" cy="148932"/>
            </a:xfrm>
            <a:custGeom>
              <a:avLst/>
              <a:gdLst>
                <a:gd name="connsiteX0" fmla="*/ 65542 w 131064"/>
                <a:gd name="connsiteY0" fmla="*/ 148933 h 148932"/>
                <a:gd name="connsiteX1" fmla="*/ 0 w 131064"/>
                <a:gd name="connsiteY1" fmla="*/ 74466 h 148932"/>
                <a:gd name="connsiteX2" fmla="*/ 65542 w 131064"/>
                <a:gd name="connsiteY2" fmla="*/ 0 h 148932"/>
                <a:gd name="connsiteX3" fmla="*/ 131064 w 131064"/>
                <a:gd name="connsiteY3" fmla="*/ 74466 h 148932"/>
                <a:gd name="connsiteX4" fmla="*/ 65542 w 131064"/>
                <a:gd name="connsiteY4" fmla="*/ 148933 h 148932"/>
                <a:gd name="connsiteX5" fmla="*/ 65542 w 131064"/>
                <a:gd name="connsiteY5" fmla="*/ 26803 h 148932"/>
                <a:gd name="connsiteX6" fmla="*/ 37900 w 131064"/>
                <a:gd name="connsiteY6" fmla="*/ 74457 h 148932"/>
                <a:gd name="connsiteX7" fmla="*/ 65542 w 131064"/>
                <a:gd name="connsiteY7" fmla="*/ 121853 h 148932"/>
                <a:gd name="connsiteX8" fmla="*/ 93164 w 131064"/>
                <a:gd name="connsiteY8" fmla="*/ 74457 h 148932"/>
                <a:gd name="connsiteX9" fmla="*/ 65542 w 131064"/>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64" h="148932">
                  <a:moveTo>
                    <a:pt x="65542" y="148933"/>
                  </a:moveTo>
                  <a:cubicBezTo>
                    <a:pt x="36557" y="148933"/>
                    <a:pt x="0" y="138646"/>
                    <a:pt x="0" y="74466"/>
                  </a:cubicBezTo>
                  <a:cubicBezTo>
                    <a:pt x="0" y="11906"/>
                    <a:pt x="35481" y="0"/>
                    <a:pt x="65542" y="0"/>
                  </a:cubicBezTo>
                  <a:cubicBezTo>
                    <a:pt x="95317" y="0"/>
                    <a:pt x="131064" y="10030"/>
                    <a:pt x="131064" y="74466"/>
                  </a:cubicBezTo>
                  <a:cubicBezTo>
                    <a:pt x="131064" y="139465"/>
                    <a:pt x="94240" y="148933"/>
                    <a:pt x="65542" y="148933"/>
                  </a:cubicBezTo>
                  <a:close/>
                  <a:moveTo>
                    <a:pt x="65542" y="26803"/>
                  </a:moveTo>
                  <a:cubicBezTo>
                    <a:pt x="50635" y="26803"/>
                    <a:pt x="37900" y="31661"/>
                    <a:pt x="37900" y="74457"/>
                  </a:cubicBezTo>
                  <a:cubicBezTo>
                    <a:pt x="37900" y="116710"/>
                    <a:pt x="53350" y="121853"/>
                    <a:pt x="65542" y="121853"/>
                  </a:cubicBezTo>
                  <a:cubicBezTo>
                    <a:pt x="77705" y="121853"/>
                    <a:pt x="93164" y="116996"/>
                    <a:pt x="93164" y="74457"/>
                  </a:cubicBezTo>
                  <a:cubicBezTo>
                    <a:pt x="93154" y="30051"/>
                    <a:pt x="80429" y="26803"/>
                    <a:pt x="65542" y="26803"/>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53" name="Freihandform: Form 52">
              <a:extLst>
                <a:ext uri="{FF2B5EF4-FFF2-40B4-BE49-F238E27FC236}">
                  <a16:creationId xmlns:a16="http://schemas.microsoft.com/office/drawing/2014/main" id="{5EEEB261-0E00-E2A3-6E98-6023F5CD9392}"/>
                </a:ext>
              </a:extLst>
            </p:cNvPr>
            <p:cNvSpPr/>
            <p:nvPr/>
          </p:nvSpPr>
          <p:spPr>
            <a:xfrm>
              <a:off x="7267127" y="3386508"/>
              <a:ext cx="77990" cy="146237"/>
            </a:xfrm>
            <a:custGeom>
              <a:avLst/>
              <a:gdLst>
                <a:gd name="connsiteX0" fmla="*/ 77991 w 77990"/>
                <a:gd name="connsiteY0" fmla="*/ 37643 h 146237"/>
                <a:gd name="connsiteX1" fmla="*/ 56340 w 77990"/>
                <a:gd name="connsiteY1" fmla="*/ 34938 h 146237"/>
                <a:gd name="connsiteX2" fmla="*/ 37929 w 77990"/>
                <a:gd name="connsiteY2" fmla="*/ 40081 h 146237"/>
                <a:gd name="connsiteX3" fmla="*/ 37929 w 77990"/>
                <a:gd name="connsiteY3" fmla="*/ 146237 h 146237"/>
                <a:gd name="connsiteX4" fmla="*/ 0 w 77990"/>
                <a:gd name="connsiteY4" fmla="*/ 146237 h 146237"/>
                <a:gd name="connsiteX5" fmla="*/ 0 w 77990"/>
                <a:gd name="connsiteY5" fmla="*/ 2696 h 146237"/>
                <a:gd name="connsiteX6" fmla="*/ 30337 w 77990"/>
                <a:gd name="connsiteY6" fmla="*/ 2696 h 146237"/>
                <a:gd name="connsiteX7" fmla="*/ 35195 w 77990"/>
                <a:gd name="connsiteY7" fmla="*/ 17069 h 146237"/>
                <a:gd name="connsiteX8" fmla="*/ 62017 w 77990"/>
                <a:gd name="connsiteY8" fmla="*/ 0 h 146237"/>
                <a:gd name="connsiteX9" fmla="*/ 77991 w 77990"/>
                <a:gd name="connsiteY9" fmla="*/ 1619 h 146237"/>
                <a:gd name="connsiteX10" fmla="*/ 77991 w 77990"/>
                <a:gd name="connsiteY10" fmla="*/ 37643 h 14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990" h="146237">
                  <a:moveTo>
                    <a:pt x="77991" y="37643"/>
                  </a:moveTo>
                  <a:cubicBezTo>
                    <a:pt x="69866" y="36024"/>
                    <a:pt x="60398" y="34938"/>
                    <a:pt x="56340" y="34938"/>
                  </a:cubicBezTo>
                  <a:cubicBezTo>
                    <a:pt x="51454" y="34938"/>
                    <a:pt x="44415" y="36814"/>
                    <a:pt x="37929" y="40081"/>
                  </a:cubicBezTo>
                  <a:lnTo>
                    <a:pt x="37929" y="146237"/>
                  </a:lnTo>
                  <a:lnTo>
                    <a:pt x="0" y="146237"/>
                  </a:lnTo>
                  <a:lnTo>
                    <a:pt x="0" y="2696"/>
                  </a:lnTo>
                  <a:lnTo>
                    <a:pt x="30337" y="2696"/>
                  </a:lnTo>
                  <a:lnTo>
                    <a:pt x="35195" y="17069"/>
                  </a:lnTo>
                  <a:cubicBezTo>
                    <a:pt x="41977" y="6220"/>
                    <a:pt x="51445" y="0"/>
                    <a:pt x="62017" y="0"/>
                  </a:cubicBezTo>
                  <a:cubicBezTo>
                    <a:pt x="67161" y="0"/>
                    <a:pt x="73666" y="543"/>
                    <a:pt x="77991" y="1619"/>
                  </a:cubicBezTo>
                  <a:lnTo>
                    <a:pt x="77991" y="3764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54" name="Freihandform: Form 53">
              <a:extLst>
                <a:ext uri="{FF2B5EF4-FFF2-40B4-BE49-F238E27FC236}">
                  <a16:creationId xmlns:a16="http://schemas.microsoft.com/office/drawing/2014/main" id="{1EEA85C2-EC24-757C-2B1E-59FBAE5696A7}"/>
                </a:ext>
              </a:extLst>
            </p:cNvPr>
            <p:cNvSpPr/>
            <p:nvPr/>
          </p:nvSpPr>
          <p:spPr>
            <a:xfrm>
              <a:off x="7368387" y="3386508"/>
              <a:ext cx="78000" cy="146237"/>
            </a:xfrm>
            <a:custGeom>
              <a:avLst/>
              <a:gdLst>
                <a:gd name="connsiteX0" fmla="*/ 78000 w 78000"/>
                <a:gd name="connsiteY0" fmla="*/ 37643 h 146237"/>
                <a:gd name="connsiteX1" fmla="*/ 56321 w 78000"/>
                <a:gd name="connsiteY1" fmla="*/ 34938 h 146237"/>
                <a:gd name="connsiteX2" fmla="*/ 37909 w 78000"/>
                <a:gd name="connsiteY2" fmla="*/ 40081 h 146237"/>
                <a:gd name="connsiteX3" fmla="*/ 37909 w 78000"/>
                <a:gd name="connsiteY3" fmla="*/ 146237 h 146237"/>
                <a:gd name="connsiteX4" fmla="*/ 0 w 78000"/>
                <a:gd name="connsiteY4" fmla="*/ 146237 h 146237"/>
                <a:gd name="connsiteX5" fmla="*/ 0 w 78000"/>
                <a:gd name="connsiteY5" fmla="*/ 2696 h 146237"/>
                <a:gd name="connsiteX6" fmla="*/ 30318 w 78000"/>
                <a:gd name="connsiteY6" fmla="*/ 2696 h 146237"/>
                <a:gd name="connsiteX7" fmla="*/ 35204 w 78000"/>
                <a:gd name="connsiteY7" fmla="*/ 17069 h 146237"/>
                <a:gd name="connsiteX8" fmla="*/ 61998 w 78000"/>
                <a:gd name="connsiteY8" fmla="*/ 0 h 146237"/>
                <a:gd name="connsiteX9" fmla="*/ 77991 w 78000"/>
                <a:gd name="connsiteY9" fmla="*/ 1619 h 146237"/>
                <a:gd name="connsiteX10" fmla="*/ 77991 w 78000"/>
                <a:gd name="connsiteY10" fmla="*/ 37643 h 14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000" h="146237">
                  <a:moveTo>
                    <a:pt x="78000" y="37643"/>
                  </a:moveTo>
                  <a:cubicBezTo>
                    <a:pt x="69875" y="36024"/>
                    <a:pt x="60388" y="34938"/>
                    <a:pt x="56321" y="34938"/>
                  </a:cubicBezTo>
                  <a:cubicBezTo>
                    <a:pt x="51463" y="34938"/>
                    <a:pt x="44415" y="36814"/>
                    <a:pt x="37909" y="40081"/>
                  </a:cubicBezTo>
                  <a:lnTo>
                    <a:pt x="37909" y="146237"/>
                  </a:lnTo>
                  <a:lnTo>
                    <a:pt x="0" y="146237"/>
                  </a:lnTo>
                  <a:lnTo>
                    <a:pt x="0" y="2696"/>
                  </a:lnTo>
                  <a:lnTo>
                    <a:pt x="30318" y="2696"/>
                  </a:lnTo>
                  <a:lnTo>
                    <a:pt x="35204" y="17069"/>
                  </a:lnTo>
                  <a:cubicBezTo>
                    <a:pt x="41967" y="6220"/>
                    <a:pt x="51454" y="0"/>
                    <a:pt x="61998" y="0"/>
                  </a:cubicBezTo>
                  <a:cubicBezTo>
                    <a:pt x="67142" y="0"/>
                    <a:pt x="73647" y="543"/>
                    <a:pt x="77991" y="1619"/>
                  </a:cubicBezTo>
                  <a:lnTo>
                    <a:pt x="77991" y="3764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55" name="Freihandform: Form 54">
              <a:extLst>
                <a:ext uri="{FF2B5EF4-FFF2-40B4-BE49-F238E27FC236}">
                  <a16:creationId xmlns:a16="http://schemas.microsoft.com/office/drawing/2014/main" id="{6CD8DB32-3701-8783-0049-E3F09734A80F}"/>
                </a:ext>
              </a:extLst>
            </p:cNvPr>
            <p:cNvSpPr/>
            <p:nvPr/>
          </p:nvSpPr>
          <p:spPr>
            <a:xfrm>
              <a:off x="7457455" y="3386518"/>
              <a:ext cx="131064" cy="148932"/>
            </a:xfrm>
            <a:custGeom>
              <a:avLst/>
              <a:gdLst>
                <a:gd name="connsiteX0" fmla="*/ 65542 w 131064"/>
                <a:gd name="connsiteY0" fmla="*/ 148933 h 148932"/>
                <a:gd name="connsiteX1" fmla="*/ 0 w 131064"/>
                <a:gd name="connsiteY1" fmla="*/ 74466 h 148932"/>
                <a:gd name="connsiteX2" fmla="*/ 65542 w 131064"/>
                <a:gd name="connsiteY2" fmla="*/ 0 h 148932"/>
                <a:gd name="connsiteX3" fmla="*/ 131064 w 131064"/>
                <a:gd name="connsiteY3" fmla="*/ 74466 h 148932"/>
                <a:gd name="connsiteX4" fmla="*/ 65542 w 131064"/>
                <a:gd name="connsiteY4" fmla="*/ 148933 h 148932"/>
                <a:gd name="connsiteX5" fmla="*/ 65542 w 131064"/>
                <a:gd name="connsiteY5" fmla="*/ 26803 h 148932"/>
                <a:gd name="connsiteX6" fmla="*/ 37900 w 131064"/>
                <a:gd name="connsiteY6" fmla="*/ 74457 h 148932"/>
                <a:gd name="connsiteX7" fmla="*/ 65542 w 131064"/>
                <a:gd name="connsiteY7" fmla="*/ 121853 h 148932"/>
                <a:gd name="connsiteX8" fmla="*/ 93164 w 131064"/>
                <a:gd name="connsiteY8" fmla="*/ 74457 h 148932"/>
                <a:gd name="connsiteX9" fmla="*/ 65542 w 131064"/>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64" h="148932">
                  <a:moveTo>
                    <a:pt x="65542" y="148933"/>
                  </a:moveTo>
                  <a:cubicBezTo>
                    <a:pt x="36557" y="148933"/>
                    <a:pt x="0" y="138646"/>
                    <a:pt x="0" y="74466"/>
                  </a:cubicBezTo>
                  <a:cubicBezTo>
                    <a:pt x="0" y="11906"/>
                    <a:pt x="35481" y="0"/>
                    <a:pt x="65542" y="0"/>
                  </a:cubicBezTo>
                  <a:cubicBezTo>
                    <a:pt x="95317" y="0"/>
                    <a:pt x="131064" y="10030"/>
                    <a:pt x="131064" y="74466"/>
                  </a:cubicBezTo>
                  <a:cubicBezTo>
                    <a:pt x="131064" y="139465"/>
                    <a:pt x="94240" y="148933"/>
                    <a:pt x="65542" y="148933"/>
                  </a:cubicBezTo>
                  <a:close/>
                  <a:moveTo>
                    <a:pt x="65542" y="26803"/>
                  </a:moveTo>
                  <a:cubicBezTo>
                    <a:pt x="50635" y="26803"/>
                    <a:pt x="37900" y="31661"/>
                    <a:pt x="37900" y="74457"/>
                  </a:cubicBezTo>
                  <a:cubicBezTo>
                    <a:pt x="37900" y="116710"/>
                    <a:pt x="53350" y="121853"/>
                    <a:pt x="65542" y="121853"/>
                  </a:cubicBezTo>
                  <a:cubicBezTo>
                    <a:pt x="77705" y="121853"/>
                    <a:pt x="93164" y="116996"/>
                    <a:pt x="93164" y="74457"/>
                  </a:cubicBezTo>
                  <a:cubicBezTo>
                    <a:pt x="93164" y="30051"/>
                    <a:pt x="80429" y="26803"/>
                    <a:pt x="65542" y="26803"/>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56" name="Freihandform: Form 55">
              <a:extLst>
                <a:ext uri="{FF2B5EF4-FFF2-40B4-BE49-F238E27FC236}">
                  <a16:creationId xmlns:a16="http://schemas.microsoft.com/office/drawing/2014/main" id="{41D54721-E21F-D329-270B-68871ADF92E0}"/>
                </a:ext>
              </a:extLst>
            </p:cNvPr>
            <p:cNvSpPr/>
            <p:nvPr/>
          </p:nvSpPr>
          <p:spPr>
            <a:xfrm>
              <a:off x="7600950" y="3389204"/>
              <a:ext cx="211226" cy="143541"/>
            </a:xfrm>
            <a:custGeom>
              <a:avLst/>
              <a:gdLst>
                <a:gd name="connsiteX0" fmla="*/ 181165 w 211226"/>
                <a:gd name="connsiteY0" fmla="*/ 143542 h 143541"/>
                <a:gd name="connsiteX1" fmla="*/ 129426 w 211226"/>
                <a:gd name="connsiteY1" fmla="*/ 143542 h 143541"/>
                <a:gd name="connsiteX2" fmla="*/ 117520 w 211226"/>
                <a:gd name="connsiteY2" fmla="*/ 85325 h 143541"/>
                <a:gd name="connsiteX3" fmla="*/ 105613 w 211226"/>
                <a:gd name="connsiteY3" fmla="*/ 22498 h 143541"/>
                <a:gd name="connsiteX4" fmla="*/ 93421 w 211226"/>
                <a:gd name="connsiteY4" fmla="*/ 83963 h 143541"/>
                <a:gd name="connsiteX5" fmla="*/ 81772 w 211226"/>
                <a:gd name="connsiteY5" fmla="*/ 143542 h 143541"/>
                <a:gd name="connsiteX6" fmla="*/ 30061 w 211226"/>
                <a:gd name="connsiteY6" fmla="*/ 143542 h 143541"/>
                <a:gd name="connsiteX7" fmla="*/ 0 w 211226"/>
                <a:gd name="connsiteY7" fmla="*/ 0 h 143541"/>
                <a:gd name="connsiteX8" fmla="*/ 41691 w 211226"/>
                <a:gd name="connsiteY8" fmla="*/ 0 h 143541"/>
                <a:gd name="connsiteX9" fmla="*/ 50102 w 211226"/>
                <a:gd name="connsiteY9" fmla="*/ 66904 h 143541"/>
                <a:gd name="connsiteX10" fmla="*/ 56064 w 211226"/>
                <a:gd name="connsiteY10" fmla="*/ 122958 h 143541"/>
                <a:gd name="connsiteX11" fmla="*/ 65808 w 211226"/>
                <a:gd name="connsiteY11" fmla="*/ 66904 h 143541"/>
                <a:gd name="connsiteX12" fmla="*/ 79877 w 211226"/>
                <a:gd name="connsiteY12" fmla="*/ 0 h 143541"/>
                <a:gd name="connsiteX13" fmla="*/ 131331 w 211226"/>
                <a:gd name="connsiteY13" fmla="*/ 0 h 143541"/>
                <a:gd name="connsiteX14" fmla="*/ 145418 w 211226"/>
                <a:gd name="connsiteY14" fmla="*/ 66904 h 143541"/>
                <a:gd name="connsiteX15" fmla="*/ 154629 w 211226"/>
                <a:gd name="connsiteY15" fmla="*/ 122958 h 143541"/>
                <a:gd name="connsiteX16" fmla="*/ 160849 w 211226"/>
                <a:gd name="connsiteY16" fmla="*/ 66904 h 143541"/>
                <a:gd name="connsiteX17" fmla="*/ 170059 w 211226"/>
                <a:gd name="connsiteY17" fmla="*/ 0 h 143541"/>
                <a:gd name="connsiteX18" fmla="*/ 211226 w 211226"/>
                <a:gd name="connsiteY18" fmla="*/ 0 h 143541"/>
                <a:gd name="connsiteX19" fmla="*/ 181165 w 211226"/>
                <a:gd name="connsiteY19" fmla="*/ 143542 h 143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11226" h="143541">
                  <a:moveTo>
                    <a:pt x="181165" y="143542"/>
                  </a:moveTo>
                  <a:lnTo>
                    <a:pt x="129426" y="143542"/>
                  </a:lnTo>
                  <a:lnTo>
                    <a:pt x="117520" y="85325"/>
                  </a:lnTo>
                  <a:cubicBezTo>
                    <a:pt x="115357" y="74495"/>
                    <a:pt x="109937" y="46320"/>
                    <a:pt x="105613" y="22498"/>
                  </a:cubicBezTo>
                  <a:cubicBezTo>
                    <a:pt x="100727" y="46053"/>
                    <a:pt x="95326" y="73676"/>
                    <a:pt x="93421" y="83963"/>
                  </a:cubicBezTo>
                  <a:lnTo>
                    <a:pt x="81772" y="143542"/>
                  </a:lnTo>
                  <a:lnTo>
                    <a:pt x="30061" y="143542"/>
                  </a:lnTo>
                  <a:lnTo>
                    <a:pt x="0" y="0"/>
                  </a:lnTo>
                  <a:lnTo>
                    <a:pt x="41691" y="0"/>
                  </a:lnTo>
                  <a:lnTo>
                    <a:pt x="50102" y="66904"/>
                  </a:lnTo>
                  <a:cubicBezTo>
                    <a:pt x="52264" y="83953"/>
                    <a:pt x="55788" y="120777"/>
                    <a:pt x="56064" y="122958"/>
                  </a:cubicBezTo>
                  <a:cubicBezTo>
                    <a:pt x="56607" y="119691"/>
                    <a:pt x="62008" y="84773"/>
                    <a:pt x="65808" y="66904"/>
                  </a:cubicBezTo>
                  <a:lnTo>
                    <a:pt x="79877" y="0"/>
                  </a:lnTo>
                  <a:lnTo>
                    <a:pt x="131331" y="0"/>
                  </a:lnTo>
                  <a:lnTo>
                    <a:pt x="145418" y="66904"/>
                  </a:lnTo>
                  <a:cubicBezTo>
                    <a:pt x="148657" y="83153"/>
                    <a:pt x="154086" y="119158"/>
                    <a:pt x="154629" y="122958"/>
                  </a:cubicBezTo>
                  <a:cubicBezTo>
                    <a:pt x="154886" y="120520"/>
                    <a:pt x="158410" y="83410"/>
                    <a:pt x="160849" y="66904"/>
                  </a:cubicBezTo>
                  <a:lnTo>
                    <a:pt x="170059" y="0"/>
                  </a:lnTo>
                  <a:lnTo>
                    <a:pt x="211226" y="0"/>
                  </a:lnTo>
                  <a:lnTo>
                    <a:pt x="181165" y="143542"/>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grpSp>
    </p:spTree>
    <p:extLst>
      <p:ext uri="{BB962C8B-B14F-4D97-AF65-F5344CB8AC3E}">
        <p14:creationId xmlns:p14="http://schemas.microsoft.com/office/powerpoint/2010/main" val="3188327812"/>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9" name="Grafik 28">
            <a:extLst>
              <a:ext uri="{FF2B5EF4-FFF2-40B4-BE49-F238E27FC236}">
                <a16:creationId xmlns:a16="http://schemas.microsoft.com/office/drawing/2014/main" id="{39FB5B48-D112-4FC9-8EDC-F709716C9B25}"/>
              </a:ext>
            </a:extLst>
          </p:cNvPr>
          <p:cNvPicPr>
            <a:picLocks noChangeAspect="1"/>
          </p:cNvPicPr>
          <p:nvPr/>
        </p:nvPicPr>
        <p:blipFill rotWithShape="1">
          <a:blip r:embed="rId2">
            <a:extLst>
              <a:ext uri="{28A0092B-C50C-407E-A947-70E740481C1C}">
                <a14:useLocalDpi xmlns:a14="http://schemas.microsoft.com/office/drawing/2010/main" val="0"/>
              </a:ext>
            </a:extLst>
          </a:blip>
          <a:srcRect t="1376" r="824"/>
          <a:stretch/>
        </p:blipFill>
        <p:spPr>
          <a:xfrm>
            <a:off x="0" y="1"/>
            <a:ext cx="12192000" cy="6858000"/>
          </a:xfrm>
          <a:prstGeom prst="rect">
            <a:avLst/>
          </a:prstGeom>
        </p:spPr>
      </p:pic>
      <p:sp>
        <p:nvSpPr>
          <p:cNvPr id="14" name="Grafik 8">
            <a:extLst>
              <a:ext uri="{FF2B5EF4-FFF2-40B4-BE49-F238E27FC236}">
                <a16:creationId xmlns:a16="http://schemas.microsoft.com/office/drawing/2014/main" id="{8654ED70-BDEF-1962-1938-30D0E87ED55E}"/>
              </a:ext>
            </a:extLst>
          </p:cNvPr>
          <p:cNvSpPr/>
          <p:nvPr/>
        </p:nvSpPr>
        <p:spPr>
          <a:xfrm>
            <a:off x="658813" y="1603929"/>
            <a:ext cx="4881267" cy="4669871"/>
          </a:xfrm>
          <a:custGeom>
            <a:avLst/>
            <a:gdLst>
              <a:gd name="connsiteX0" fmla="*/ 0 w 4881267"/>
              <a:gd name="connsiteY0" fmla="*/ 0 h 4669871"/>
              <a:gd name="connsiteX1" fmla="*/ 0 w 4881267"/>
              <a:gd name="connsiteY1" fmla="*/ 4669872 h 4669871"/>
              <a:gd name="connsiteX2" fmla="*/ 3988574 w 4881267"/>
              <a:gd name="connsiteY2" fmla="*/ 4669872 h 4669871"/>
              <a:gd name="connsiteX3" fmla="*/ 4881268 w 4881267"/>
              <a:gd name="connsiteY3" fmla="*/ 4201133 h 4669871"/>
              <a:gd name="connsiteX4" fmla="*/ 4881268 w 4881267"/>
              <a:gd name="connsiteY4" fmla="*/ 0 h 46698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81267" h="4669871">
                <a:moveTo>
                  <a:pt x="0" y="0"/>
                </a:moveTo>
                <a:lnTo>
                  <a:pt x="0" y="4669872"/>
                </a:lnTo>
                <a:lnTo>
                  <a:pt x="3988574" y="4669872"/>
                </a:lnTo>
                <a:lnTo>
                  <a:pt x="4881268" y="4201133"/>
                </a:lnTo>
                <a:lnTo>
                  <a:pt x="4881268" y="0"/>
                </a:lnTo>
                <a:close/>
              </a:path>
            </a:pathLst>
          </a:custGeom>
          <a:solidFill>
            <a:schemeClr val="bg2"/>
          </a:solidFill>
          <a:ln w="17078" cap="flat">
            <a:noFill/>
            <a:prstDash val="solid"/>
            <a:miter/>
          </a:ln>
        </p:spPr>
        <p:txBody>
          <a:bodyPr rtlCol="0" anchor="ctr"/>
          <a:lstStyle/>
          <a:p>
            <a:endParaRPr lang="de-DE" dirty="0">
              <a:latin typeface="Fago Pro" panose="02000506040000020004" pitchFamily="50" charset="0"/>
            </a:endParaRPr>
          </a:p>
        </p:txBody>
      </p:sp>
      <p:pic>
        <p:nvPicPr>
          <p:cNvPr id="5" name="Grafik 4">
            <a:extLst>
              <a:ext uri="{FF2B5EF4-FFF2-40B4-BE49-F238E27FC236}">
                <a16:creationId xmlns:a16="http://schemas.microsoft.com/office/drawing/2014/main" id="{23DAB44E-30DF-F695-8D41-8274374F9C8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220200" y="330418"/>
            <a:ext cx="2636837" cy="672663"/>
          </a:xfrm>
          <a:prstGeom prst="rect">
            <a:avLst/>
          </a:prstGeom>
        </p:spPr>
      </p:pic>
      <p:sp>
        <p:nvSpPr>
          <p:cNvPr id="12" name="Titel 11">
            <a:extLst>
              <a:ext uri="{FF2B5EF4-FFF2-40B4-BE49-F238E27FC236}">
                <a16:creationId xmlns:a16="http://schemas.microsoft.com/office/drawing/2014/main" id="{1738D005-5B61-0F99-2B15-4CE2F0CA33D1}"/>
              </a:ext>
            </a:extLst>
          </p:cNvPr>
          <p:cNvSpPr>
            <a:spLocks noGrp="1"/>
          </p:cNvSpPr>
          <p:nvPr>
            <p:ph type="title"/>
          </p:nvPr>
        </p:nvSpPr>
        <p:spPr>
          <a:xfrm>
            <a:off x="658815" y="2010600"/>
            <a:ext cx="4408485" cy="2200275"/>
          </a:xfrm>
        </p:spPr>
        <p:txBody>
          <a:bodyPr lIns="504000"/>
          <a:lstStyle/>
          <a:p>
            <a:r>
              <a:rPr lang="en-US" noProof="0" dirty="0">
                <a:solidFill>
                  <a:schemeClr val="bg1"/>
                </a:solidFill>
              </a:rPr>
              <a:t>The title of the presentation is also written here in several lines</a:t>
            </a:r>
          </a:p>
        </p:txBody>
      </p:sp>
      <p:sp>
        <p:nvSpPr>
          <p:cNvPr id="13" name="Textplatzhalter 12">
            <a:extLst>
              <a:ext uri="{FF2B5EF4-FFF2-40B4-BE49-F238E27FC236}">
                <a16:creationId xmlns:a16="http://schemas.microsoft.com/office/drawing/2014/main" id="{88ED06A6-9470-9F52-CA2F-CF62CC7A4B33}"/>
              </a:ext>
            </a:extLst>
          </p:cNvPr>
          <p:cNvSpPr>
            <a:spLocks noGrp="1"/>
          </p:cNvSpPr>
          <p:nvPr>
            <p:ph type="body" sz="quarter" idx="12"/>
          </p:nvPr>
        </p:nvSpPr>
        <p:spPr>
          <a:xfrm>
            <a:off x="658814" y="4449000"/>
            <a:ext cx="4408485" cy="1307829"/>
          </a:xfrm>
        </p:spPr>
        <p:txBody>
          <a:bodyPr lIns="504000"/>
          <a:lstStyle/>
          <a:p>
            <a:pPr marL="0" indent="0">
              <a:buFont typeface="Arial" panose="020B0604020202020204" pitchFamily="34" charset="0"/>
              <a:buNone/>
            </a:pPr>
            <a:r>
              <a:rPr lang="en-US" sz="2100" b="1" noProof="0" dirty="0"/>
              <a:t>Here can be the subline</a:t>
            </a:r>
          </a:p>
        </p:txBody>
      </p:sp>
      <p:grpSp>
        <p:nvGrpSpPr>
          <p:cNvPr id="56" name="Grafik 6">
            <a:extLst>
              <a:ext uri="{FF2B5EF4-FFF2-40B4-BE49-F238E27FC236}">
                <a16:creationId xmlns:a16="http://schemas.microsoft.com/office/drawing/2014/main" id="{6C319E44-B961-116E-4F88-2D5F0A5240A1}"/>
              </a:ext>
            </a:extLst>
          </p:cNvPr>
          <p:cNvGrpSpPr>
            <a:grpSpLocks noChangeAspect="1"/>
          </p:cNvGrpSpPr>
          <p:nvPr/>
        </p:nvGrpSpPr>
        <p:grpSpPr>
          <a:xfrm>
            <a:off x="678561" y="638375"/>
            <a:ext cx="2631282" cy="162000"/>
            <a:chOff x="4381500" y="3324234"/>
            <a:chExt cx="3430676" cy="211216"/>
          </a:xfrm>
          <a:solidFill>
            <a:schemeClr val="tx2"/>
          </a:solidFill>
        </p:grpSpPr>
        <p:sp>
          <p:nvSpPr>
            <p:cNvPr id="57" name="Freihandform: Form 56">
              <a:extLst>
                <a:ext uri="{FF2B5EF4-FFF2-40B4-BE49-F238E27FC236}">
                  <a16:creationId xmlns:a16="http://schemas.microsoft.com/office/drawing/2014/main" id="{21BE4BC9-5164-163E-24C6-399E57057DE7}"/>
                </a:ext>
              </a:extLst>
            </p:cNvPr>
            <p:cNvSpPr/>
            <p:nvPr/>
          </p:nvSpPr>
          <p:spPr>
            <a:xfrm>
              <a:off x="4381500" y="3343179"/>
              <a:ext cx="129997" cy="189566"/>
            </a:xfrm>
            <a:custGeom>
              <a:avLst/>
              <a:gdLst>
                <a:gd name="connsiteX0" fmla="*/ 92069 w 129997"/>
                <a:gd name="connsiteY0" fmla="*/ 189567 h 189566"/>
                <a:gd name="connsiteX1" fmla="*/ 92069 w 129997"/>
                <a:gd name="connsiteY1" fmla="*/ 102365 h 189566"/>
                <a:gd name="connsiteX2" fmla="*/ 37919 w 129997"/>
                <a:gd name="connsiteY2" fmla="*/ 102365 h 189566"/>
                <a:gd name="connsiteX3" fmla="*/ 37919 w 129997"/>
                <a:gd name="connsiteY3" fmla="*/ 189567 h 189566"/>
                <a:gd name="connsiteX4" fmla="*/ 0 w 129997"/>
                <a:gd name="connsiteY4" fmla="*/ 189567 h 189566"/>
                <a:gd name="connsiteX5" fmla="*/ 0 w 129997"/>
                <a:gd name="connsiteY5" fmla="*/ 0 h 189566"/>
                <a:gd name="connsiteX6" fmla="*/ 37919 w 129997"/>
                <a:gd name="connsiteY6" fmla="*/ 0 h 189566"/>
                <a:gd name="connsiteX7" fmla="*/ 37919 w 129997"/>
                <a:gd name="connsiteY7" fmla="*/ 73133 h 189566"/>
                <a:gd name="connsiteX8" fmla="*/ 92078 w 129997"/>
                <a:gd name="connsiteY8" fmla="*/ 73133 h 189566"/>
                <a:gd name="connsiteX9" fmla="*/ 92078 w 129997"/>
                <a:gd name="connsiteY9" fmla="*/ 0 h 189566"/>
                <a:gd name="connsiteX10" fmla="*/ 129997 w 129997"/>
                <a:gd name="connsiteY10" fmla="*/ 0 h 189566"/>
                <a:gd name="connsiteX11" fmla="*/ 129997 w 129997"/>
                <a:gd name="connsiteY11" fmla="*/ 189567 h 189566"/>
                <a:gd name="connsiteX12" fmla="*/ 92069 w 129997"/>
                <a:gd name="connsiteY12" fmla="*/ 189567 h 189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9997" h="189566">
                  <a:moveTo>
                    <a:pt x="92069" y="189567"/>
                  </a:moveTo>
                  <a:lnTo>
                    <a:pt x="92069" y="102365"/>
                  </a:lnTo>
                  <a:lnTo>
                    <a:pt x="37919" y="102365"/>
                  </a:lnTo>
                  <a:lnTo>
                    <a:pt x="37919" y="189567"/>
                  </a:lnTo>
                  <a:lnTo>
                    <a:pt x="0" y="189567"/>
                  </a:lnTo>
                  <a:lnTo>
                    <a:pt x="0" y="0"/>
                  </a:lnTo>
                  <a:lnTo>
                    <a:pt x="37919" y="0"/>
                  </a:lnTo>
                  <a:lnTo>
                    <a:pt x="37919" y="73133"/>
                  </a:lnTo>
                  <a:lnTo>
                    <a:pt x="92078" y="73133"/>
                  </a:lnTo>
                  <a:lnTo>
                    <a:pt x="92078" y="0"/>
                  </a:lnTo>
                  <a:lnTo>
                    <a:pt x="129997" y="0"/>
                  </a:lnTo>
                  <a:lnTo>
                    <a:pt x="129997" y="189567"/>
                  </a:lnTo>
                  <a:lnTo>
                    <a:pt x="92069" y="18956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58" name="Freihandform: Form 57">
              <a:extLst>
                <a:ext uri="{FF2B5EF4-FFF2-40B4-BE49-F238E27FC236}">
                  <a16:creationId xmlns:a16="http://schemas.microsoft.com/office/drawing/2014/main" id="{48563F6D-C5C9-7039-7077-9D07D5EE0D1C}"/>
                </a:ext>
              </a:extLst>
            </p:cNvPr>
            <p:cNvSpPr/>
            <p:nvPr/>
          </p:nvSpPr>
          <p:spPr>
            <a:xfrm>
              <a:off x="4545282" y="3386508"/>
              <a:ext cx="116433" cy="148942"/>
            </a:xfrm>
            <a:custGeom>
              <a:avLst/>
              <a:gdLst>
                <a:gd name="connsiteX0" fmla="*/ 83410 w 116433"/>
                <a:gd name="connsiteY0" fmla="*/ 146237 h 148942"/>
                <a:gd name="connsiteX1" fmla="*/ 79343 w 116433"/>
                <a:gd name="connsiteY1" fmla="*/ 133512 h 148942"/>
                <a:gd name="connsiteX2" fmla="*/ 40615 w 116433"/>
                <a:gd name="connsiteY2" fmla="*/ 148942 h 148942"/>
                <a:gd name="connsiteX3" fmla="*/ 0 w 116433"/>
                <a:gd name="connsiteY3" fmla="*/ 102632 h 148942"/>
                <a:gd name="connsiteX4" fmla="*/ 53616 w 116433"/>
                <a:gd name="connsiteY4" fmla="*/ 56598 h 148942"/>
                <a:gd name="connsiteX5" fmla="*/ 78534 w 116433"/>
                <a:gd name="connsiteY5" fmla="*/ 56598 h 148942"/>
                <a:gd name="connsiteX6" fmla="*/ 78534 w 116433"/>
                <a:gd name="connsiteY6" fmla="*/ 46311 h 148942"/>
                <a:gd name="connsiteX7" fmla="*/ 58217 w 116433"/>
                <a:gd name="connsiteY7" fmla="*/ 30604 h 148942"/>
                <a:gd name="connsiteX8" fmla="*/ 12992 w 116433"/>
                <a:gd name="connsiteY8" fmla="*/ 38729 h 148942"/>
                <a:gd name="connsiteX9" fmla="*/ 12992 w 116433"/>
                <a:gd name="connsiteY9" fmla="*/ 8668 h 148942"/>
                <a:gd name="connsiteX10" fmla="*/ 64713 w 116433"/>
                <a:gd name="connsiteY10" fmla="*/ 0 h 148942"/>
                <a:gd name="connsiteX11" fmla="*/ 116434 w 116433"/>
                <a:gd name="connsiteY11" fmla="*/ 46568 h 148942"/>
                <a:gd name="connsiteX12" fmla="*/ 116434 w 116433"/>
                <a:gd name="connsiteY12" fmla="*/ 146237 h 148942"/>
                <a:gd name="connsiteX13" fmla="*/ 83410 w 116433"/>
                <a:gd name="connsiteY13" fmla="*/ 146237 h 148942"/>
                <a:gd name="connsiteX14" fmla="*/ 78534 w 116433"/>
                <a:gd name="connsiteY14" fmla="*/ 77448 h 148942"/>
                <a:gd name="connsiteX15" fmla="*/ 67704 w 116433"/>
                <a:gd name="connsiteY15" fmla="*/ 77734 h 148942"/>
                <a:gd name="connsiteX16" fmla="*/ 37929 w 116433"/>
                <a:gd name="connsiteY16" fmla="*/ 101832 h 148942"/>
                <a:gd name="connsiteX17" fmla="*/ 54435 w 116433"/>
                <a:gd name="connsiteY17" fmla="*/ 120787 h 148942"/>
                <a:gd name="connsiteX18" fmla="*/ 78543 w 116433"/>
                <a:gd name="connsiteY18" fmla="*/ 113738 h 148942"/>
                <a:gd name="connsiteX19" fmla="*/ 78543 w 116433"/>
                <a:gd name="connsiteY19" fmla="*/ 77448 h 148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33" h="148942">
                  <a:moveTo>
                    <a:pt x="83410" y="146237"/>
                  </a:moveTo>
                  <a:lnTo>
                    <a:pt x="79343" y="133512"/>
                  </a:lnTo>
                  <a:cubicBezTo>
                    <a:pt x="69599" y="142999"/>
                    <a:pt x="56055" y="148942"/>
                    <a:pt x="40615" y="148942"/>
                  </a:cubicBezTo>
                  <a:cubicBezTo>
                    <a:pt x="23012" y="148942"/>
                    <a:pt x="0" y="141637"/>
                    <a:pt x="0" y="102632"/>
                  </a:cubicBezTo>
                  <a:cubicBezTo>
                    <a:pt x="0" y="63370"/>
                    <a:pt x="32223" y="56598"/>
                    <a:pt x="53616" y="56598"/>
                  </a:cubicBezTo>
                  <a:lnTo>
                    <a:pt x="78534" y="56598"/>
                  </a:lnTo>
                  <a:lnTo>
                    <a:pt x="78534" y="46311"/>
                  </a:lnTo>
                  <a:cubicBezTo>
                    <a:pt x="78534" y="32223"/>
                    <a:pt x="71218" y="30604"/>
                    <a:pt x="58217" y="30604"/>
                  </a:cubicBezTo>
                  <a:cubicBezTo>
                    <a:pt x="44948" y="30604"/>
                    <a:pt x="26270" y="34404"/>
                    <a:pt x="12992" y="38729"/>
                  </a:cubicBezTo>
                  <a:lnTo>
                    <a:pt x="12992" y="8668"/>
                  </a:lnTo>
                  <a:cubicBezTo>
                    <a:pt x="28975" y="3524"/>
                    <a:pt x="47111" y="0"/>
                    <a:pt x="64713" y="0"/>
                  </a:cubicBezTo>
                  <a:cubicBezTo>
                    <a:pt x="92869" y="0"/>
                    <a:pt x="116434" y="7048"/>
                    <a:pt x="116434" y="46568"/>
                  </a:cubicBezTo>
                  <a:lnTo>
                    <a:pt x="116434" y="146237"/>
                  </a:lnTo>
                  <a:lnTo>
                    <a:pt x="83410" y="146237"/>
                  </a:lnTo>
                  <a:close/>
                  <a:moveTo>
                    <a:pt x="78534" y="77448"/>
                  </a:moveTo>
                  <a:lnTo>
                    <a:pt x="67704" y="77734"/>
                  </a:lnTo>
                  <a:cubicBezTo>
                    <a:pt x="46320" y="78276"/>
                    <a:pt x="37929" y="83420"/>
                    <a:pt x="37929" y="101832"/>
                  </a:cubicBezTo>
                  <a:cubicBezTo>
                    <a:pt x="37929" y="116719"/>
                    <a:pt x="44691" y="120787"/>
                    <a:pt x="54435" y="120787"/>
                  </a:cubicBezTo>
                  <a:cubicBezTo>
                    <a:pt x="63922" y="120787"/>
                    <a:pt x="71228" y="117805"/>
                    <a:pt x="78543" y="113738"/>
                  </a:cubicBezTo>
                  <a:lnTo>
                    <a:pt x="78543" y="77448"/>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59" name="Freihandform: Form 58">
              <a:extLst>
                <a:ext uri="{FF2B5EF4-FFF2-40B4-BE49-F238E27FC236}">
                  <a16:creationId xmlns:a16="http://schemas.microsoft.com/office/drawing/2014/main" id="{47C53C49-58E0-FE00-1EE6-BF77C2A440ED}"/>
                </a:ext>
              </a:extLst>
            </p:cNvPr>
            <p:cNvSpPr/>
            <p:nvPr/>
          </p:nvSpPr>
          <p:spPr>
            <a:xfrm>
              <a:off x="4703664" y="3386499"/>
              <a:ext cx="124567" cy="146246"/>
            </a:xfrm>
            <a:custGeom>
              <a:avLst/>
              <a:gdLst>
                <a:gd name="connsiteX0" fmla="*/ 86658 w 124567"/>
                <a:gd name="connsiteY0" fmla="*/ 146247 h 146246"/>
                <a:gd name="connsiteX1" fmla="*/ 86658 w 124567"/>
                <a:gd name="connsiteY1" fmla="*/ 44958 h 146246"/>
                <a:gd name="connsiteX2" fmla="*/ 70409 w 124567"/>
                <a:gd name="connsiteY2" fmla="*/ 31433 h 146246"/>
                <a:gd name="connsiteX3" fmla="*/ 37919 w 124567"/>
                <a:gd name="connsiteY3" fmla="*/ 41720 h 146246"/>
                <a:gd name="connsiteX4" fmla="*/ 37919 w 124567"/>
                <a:gd name="connsiteY4" fmla="*/ 146247 h 146246"/>
                <a:gd name="connsiteX5" fmla="*/ 0 w 124567"/>
                <a:gd name="connsiteY5" fmla="*/ 146247 h 146246"/>
                <a:gd name="connsiteX6" fmla="*/ 0 w 124567"/>
                <a:gd name="connsiteY6" fmla="*/ 2705 h 146246"/>
                <a:gd name="connsiteX7" fmla="*/ 31680 w 124567"/>
                <a:gd name="connsiteY7" fmla="*/ 2705 h 146246"/>
                <a:gd name="connsiteX8" fmla="*/ 37100 w 124567"/>
                <a:gd name="connsiteY8" fmla="*/ 18155 h 146246"/>
                <a:gd name="connsiteX9" fmla="*/ 84763 w 124567"/>
                <a:gd name="connsiteY9" fmla="*/ 0 h 146246"/>
                <a:gd name="connsiteX10" fmla="*/ 124568 w 124567"/>
                <a:gd name="connsiteY10" fmla="*/ 42786 h 146246"/>
                <a:gd name="connsiteX11" fmla="*/ 124568 w 124567"/>
                <a:gd name="connsiteY11" fmla="*/ 146237 h 146246"/>
                <a:gd name="connsiteX12" fmla="*/ 86658 w 124567"/>
                <a:gd name="connsiteY12"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67" h="146246">
                  <a:moveTo>
                    <a:pt x="86658" y="146247"/>
                  </a:moveTo>
                  <a:lnTo>
                    <a:pt x="86658" y="44958"/>
                  </a:lnTo>
                  <a:cubicBezTo>
                    <a:pt x="86658" y="34671"/>
                    <a:pt x="82591" y="31433"/>
                    <a:pt x="70409" y="31433"/>
                  </a:cubicBezTo>
                  <a:cubicBezTo>
                    <a:pt x="59855" y="31433"/>
                    <a:pt x="48206" y="35757"/>
                    <a:pt x="37919" y="41720"/>
                  </a:cubicBezTo>
                  <a:lnTo>
                    <a:pt x="37919" y="146247"/>
                  </a:lnTo>
                  <a:lnTo>
                    <a:pt x="0" y="146247"/>
                  </a:lnTo>
                  <a:lnTo>
                    <a:pt x="0" y="2705"/>
                  </a:lnTo>
                  <a:lnTo>
                    <a:pt x="31680" y="2705"/>
                  </a:lnTo>
                  <a:lnTo>
                    <a:pt x="37100" y="18155"/>
                  </a:lnTo>
                  <a:cubicBezTo>
                    <a:pt x="49273" y="8411"/>
                    <a:pt x="67151" y="0"/>
                    <a:pt x="84763" y="0"/>
                  </a:cubicBezTo>
                  <a:cubicBezTo>
                    <a:pt x="108585" y="0"/>
                    <a:pt x="124568" y="10563"/>
                    <a:pt x="124568" y="42786"/>
                  </a:cubicBezTo>
                  <a:lnTo>
                    <a:pt x="124568" y="146237"/>
                  </a:lnTo>
                  <a:lnTo>
                    <a:pt x="86658" y="14623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60" name="Freihandform: Form 59">
              <a:extLst>
                <a:ext uri="{FF2B5EF4-FFF2-40B4-BE49-F238E27FC236}">
                  <a16:creationId xmlns:a16="http://schemas.microsoft.com/office/drawing/2014/main" id="{585B0180-7C00-DC76-301D-9B2F6A56970B}"/>
                </a:ext>
              </a:extLst>
            </p:cNvPr>
            <p:cNvSpPr/>
            <p:nvPr/>
          </p:nvSpPr>
          <p:spPr>
            <a:xfrm>
              <a:off x="4862026" y="3337779"/>
              <a:ext cx="127292" cy="197672"/>
            </a:xfrm>
            <a:custGeom>
              <a:avLst/>
              <a:gdLst>
                <a:gd name="connsiteX0" fmla="*/ 96679 w 127292"/>
                <a:gd name="connsiteY0" fmla="*/ 194967 h 197672"/>
                <a:gd name="connsiteX1" fmla="*/ 92345 w 127292"/>
                <a:gd name="connsiteY1" fmla="*/ 183318 h 197672"/>
                <a:gd name="connsiteX2" fmla="*/ 54169 w 127292"/>
                <a:gd name="connsiteY2" fmla="*/ 197672 h 197672"/>
                <a:gd name="connsiteX3" fmla="*/ 0 w 127292"/>
                <a:gd name="connsiteY3" fmla="*/ 123206 h 197672"/>
                <a:gd name="connsiteX4" fmla="*/ 59579 w 127292"/>
                <a:gd name="connsiteY4" fmla="*/ 48739 h 197672"/>
                <a:gd name="connsiteX5" fmla="*/ 89373 w 127292"/>
                <a:gd name="connsiteY5" fmla="*/ 60103 h 197672"/>
                <a:gd name="connsiteX6" fmla="*/ 89373 w 127292"/>
                <a:gd name="connsiteY6" fmla="*/ 0 h 197672"/>
                <a:gd name="connsiteX7" fmla="*/ 127292 w 127292"/>
                <a:gd name="connsiteY7" fmla="*/ 0 h 197672"/>
                <a:gd name="connsiteX8" fmla="*/ 127292 w 127292"/>
                <a:gd name="connsiteY8" fmla="*/ 194967 h 197672"/>
                <a:gd name="connsiteX9" fmla="*/ 96679 w 127292"/>
                <a:gd name="connsiteY9" fmla="*/ 194967 h 197672"/>
                <a:gd name="connsiteX10" fmla="*/ 89383 w 127292"/>
                <a:gd name="connsiteY10" fmla="*/ 84753 h 197672"/>
                <a:gd name="connsiteX11" fmla="*/ 67713 w 127292"/>
                <a:gd name="connsiteY11" fmla="*/ 77429 h 197672"/>
                <a:gd name="connsiteX12" fmla="*/ 37919 w 127292"/>
                <a:gd name="connsiteY12" fmla="*/ 123196 h 197672"/>
                <a:gd name="connsiteX13" fmla="*/ 64999 w 127292"/>
                <a:gd name="connsiteY13" fmla="*/ 169507 h 197672"/>
                <a:gd name="connsiteX14" fmla="*/ 89373 w 127292"/>
                <a:gd name="connsiteY14" fmla="*/ 160582 h 197672"/>
                <a:gd name="connsiteX15" fmla="*/ 89373 w 127292"/>
                <a:gd name="connsiteY15" fmla="*/ 84753 h 197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7292" h="197672">
                  <a:moveTo>
                    <a:pt x="96679" y="194967"/>
                  </a:moveTo>
                  <a:lnTo>
                    <a:pt x="92345" y="183318"/>
                  </a:lnTo>
                  <a:cubicBezTo>
                    <a:pt x="83134" y="191443"/>
                    <a:pt x="69332" y="197672"/>
                    <a:pt x="54169" y="197672"/>
                  </a:cubicBezTo>
                  <a:cubicBezTo>
                    <a:pt x="31680" y="197672"/>
                    <a:pt x="0" y="188204"/>
                    <a:pt x="0" y="123206"/>
                  </a:cubicBezTo>
                  <a:cubicBezTo>
                    <a:pt x="0" y="56864"/>
                    <a:pt x="41434" y="48739"/>
                    <a:pt x="59579" y="48739"/>
                  </a:cubicBezTo>
                  <a:cubicBezTo>
                    <a:pt x="72038" y="48739"/>
                    <a:pt x="82867" y="53340"/>
                    <a:pt x="89373" y="60103"/>
                  </a:cubicBezTo>
                  <a:lnTo>
                    <a:pt x="89373" y="0"/>
                  </a:lnTo>
                  <a:lnTo>
                    <a:pt x="127292" y="0"/>
                  </a:lnTo>
                  <a:lnTo>
                    <a:pt x="127292" y="194967"/>
                  </a:lnTo>
                  <a:lnTo>
                    <a:pt x="96679" y="194967"/>
                  </a:lnTo>
                  <a:close/>
                  <a:moveTo>
                    <a:pt x="89383" y="84753"/>
                  </a:moveTo>
                  <a:cubicBezTo>
                    <a:pt x="83420" y="80686"/>
                    <a:pt x="75571" y="77429"/>
                    <a:pt x="67713" y="77429"/>
                  </a:cubicBezTo>
                  <a:cubicBezTo>
                    <a:pt x="51730" y="77429"/>
                    <a:pt x="37919" y="80410"/>
                    <a:pt x="37919" y="123196"/>
                  </a:cubicBezTo>
                  <a:cubicBezTo>
                    <a:pt x="37919" y="166526"/>
                    <a:pt x="49835" y="169507"/>
                    <a:pt x="64999" y="169507"/>
                  </a:cubicBezTo>
                  <a:cubicBezTo>
                    <a:pt x="72857" y="169507"/>
                    <a:pt x="81791" y="165983"/>
                    <a:pt x="89373" y="160582"/>
                  </a:cubicBezTo>
                  <a:lnTo>
                    <a:pt x="89373" y="8475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61" name="Freihandform: Form 60">
              <a:extLst>
                <a:ext uri="{FF2B5EF4-FFF2-40B4-BE49-F238E27FC236}">
                  <a16:creationId xmlns:a16="http://schemas.microsoft.com/office/drawing/2014/main" id="{71A97521-8F52-33E0-B222-6EEB14E45729}"/>
                </a:ext>
              </a:extLst>
            </p:cNvPr>
            <p:cNvSpPr/>
            <p:nvPr/>
          </p:nvSpPr>
          <p:spPr>
            <a:xfrm>
              <a:off x="5118401" y="3324234"/>
              <a:ext cx="44967" cy="208511"/>
            </a:xfrm>
            <a:custGeom>
              <a:avLst/>
              <a:gdLst>
                <a:gd name="connsiteX0" fmla="*/ 22479 w 44967"/>
                <a:gd name="connsiteY0" fmla="*/ 46025 h 208511"/>
                <a:gd name="connsiteX1" fmla="*/ 0 w 44967"/>
                <a:gd name="connsiteY1" fmla="*/ 23012 h 208511"/>
                <a:gd name="connsiteX2" fmla="*/ 22479 w 44967"/>
                <a:gd name="connsiteY2" fmla="*/ 0 h 208511"/>
                <a:gd name="connsiteX3" fmla="*/ 44968 w 44967"/>
                <a:gd name="connsiteY3" fmla="*/ 23012 h 208511"/>
                <a:gd name="connsiteX4" fmla="*/ 22479 w 44967"/>
                <a:gd name="connsiteY4" fmla="*/ 46025 h 208511"/>
                <a:gd name="connsiteX5" fmla="*/ 3524 w 44967"/>
                <a:gd name="connsiteY5" fmla="*/ 208512 h 208511"/>
                <a:gd name="connsiteX6" fmla="*/ 3524 w 44967"/>
                <a:gd name="connsiteY6" fmla="*/ 64970 h 208511"/>
                <a:gd name="connsiteX7" fmla="*/ 41443 w 44967"/>
                <a:gd name="connsiteY7" fmla="*/ 64970 h 208511"/>
                <a:gd name="connsiteX8" fmla="*/ 41443 w 44967"/>
                <a:gd name="connsiteY8" fmla="*/ 208512 h 208511"/>
                <a:gd name="connsiteX9" fmla="*/ 3524 w 44967"/>
                <a:gd name="connsiteY9" fmla="*/ 208512 h 208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967" h="208511">
                  <a:moveTo>
                    <a:pt x="22479" y="46025"/>
                  </a:moveTo>
                  <a:cubicBezTo>
                    <a:pt x="9754" y="46025"/>
                    <a:pt x="0" y="35481"/>
                    <a:pt x="0" y="23012"/>
                  </a:cubicBezTo>
                  <a:cubicBezTo>
                    <a:pt x="0" y="10563"/>
                    <a:pt x="9744" y="0"/>
                    <a:pt x="22479" y="0"/>
                  </a:cubicBezTo>
                  <a:cubicBezTo>
                    <a:pt x="35214" y="0"/>
                    <a:pt x="44968" y="10563"/>
                    <a:pt x="44968" y="23012"/>
                  </a:cubicBezTo>
                  <a:cubicBezTo>
                    <a:pt x="44958" y="35471"/>
                    <a:pt x="35204" y="46025"/>
                    <a:pt x="22479" y="46025"/>
                  </a:cubicBezTo>
                  <a:close/>
                  <a:moveTo>
                    <a:pt x="3524" y="208512"/>
                  </a:moveTo>
                  <a:lnTo>
                    <a:pt x="3524" y="64970"/>
                  </a:lnTo>
                  <a:lnTo>
                    <a:pt x="41443" y="64970"/>
                  </a:lnTo>
                  <a:lnTo>
                    <a:pt x="41443" y="208512"/>
                  </a:lnTo>
                  <a:lnTo>
                    <a:pt x="3524" y="208512"/>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62" name="Freihandform: Form 61">
              <a:extLst>
                <a:ext uri="{FF2B5EF4-FFF2-40B4-BE49-F238E27FC236}">
                  <a16:creationId xmlns:a16="http://schemas.microsoft.com/office/drawing/2014/main" id="{C99FDD14-9304-716F-316E-C52A87B51171}"/>
                </a:ext>
              </a:extLst>
            </p:cNvPr>
            <p:cNvSpPr/>
            <p:nvPr/>
          </p:nvSpPr>
          <p:spPr>
            <a:xfrm>
              <a:off x="5201783" y="3386499"/>
              <a:ext cx="124567" cy="146246"/>
            </a:xfrm>
            <a:custGeom>
              <a:avLst/>
              <a:gdLst>
                <a:gd name="connsiteX0" fmla="*/ 86658 w 124567"/>
                <a:gd name="connsiteY0" fmla="*/ 146247 h 146246"/>
                <a:gd name="connsiteX1" fmla="*/ 86658 w 124567"/>
                <a:gd name="connsiteY1" fmla="*/ 44958 h 146246"/>
                <a:gd name="connsiteX2" fmla="*/ 70409 w 124567"/>
                <a:gd name="connsiteY2" fmla="*/ 31433 h 146246"/>
                <a:gd name="connsiteX3" fmla="*/ 37919 w 124567"/>
                <a:gd name="connsiteY3" fmla="*/ 41720 h 146246"/>
                <a:gd name="connsiteX4" fmla="*/ 37919 w 124567"/>
                <a:gd name="connsiteY4" fmla="*/ 146247 h 146246"/>
                <a:gd name="connsiteX5" fmla="*/ 0 w 124567"/>
                <a:gd name="connsiteY5" fmla="*/ 146247 h 146246"/>
                <a:gd name="connsiteX6" fmla="*/ 0 w 124567"/>
                <a:gd name="connsiteY6" fmla="*/ 2705 h 146246"/>
                <a:gd name="connsiteX7" fmla="*/ 31680 w 124567"/>
                <a:gd name="connsiteY7" fmla="*/ 2705 h 146246"/>
                <a:gd name="connsiteX8" fmla="*/ 37100 w 124567"/>
                <a:gd name="connsiteY8" fmla="*/ 18155 h 146246"/>
                <a:gd name="connsiteX9" fmla="*/ 84763 w 124567"/>
                <a:gd name="connsiteY9" fmla="*/ 0 h 146246"/>
                <a:gd name="connsiteX10" fmla="*/ 124568 w 124567"/>
                <a:gd name="connsiteY10" fmla="*/ 42786 h 146246"/>
                <a:gd name="connsiteX11" fmla="*/ 124568 w 124567"/>
                <a:gd name="connsiteY11" fmla="*/ 146237 h 146246"/>
                <a:gd name="connsiteX12" fmla="*/ 86658 w 124567"/>
                <a:gd name="connsiteY12"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67" h="146246">
                  <a:moveTo>
                    <a:pt x="86658" y="146247"/>
                  </a:moveTo>
                  <a:lnTo>
                    <a:pt x="86658" y="44958"/>
                  </a:lnTo>
                  <a:cubicBezTo>
                    <a:pt x="86658" y="34671"/>
                    <a:pt x="82591" y="31433"/>
                    <a:pt x="70409" y="31433"/>
                  </a:cubicBezTo>
                  <a:cubicBezTo>
                    <a:pt x="59855" y="31433"/>
                    <a:pt x="48206" y="35757"/>
                    <a:pt x="37919" y="41720"/>
                  </a:cubicBezTo>
                  <a:lnTo>
                    <a:pt x="37919" y="146247"/>
                  </a:lnTo>
                  <a:lnTo>
                    <a:pt x="0" y="146247"/>
                  </a:lnTo>
                  <a:lnTo>
                    <a:pt x="0" y="2705"/>
                  </a:lnTo>
                  <a:lnTo>
                    <a:pt x="31680" y="2705"/>
                  </a:lnTo>
                  <a:lnTo>
                    <a:pt x="37100" y="18155"/>
                  </a:lnTo>
                  <a:cubicBezTo>
                    <a:pt x="49273" y="8411"/>
                    <a:pt x="67151" y="0"/>
                    <a:pt x="84763" y="0"/>
                  </a:cubicBezTo>
                  <a:cubicBezTo>
                    <a:pt x="108585" y="0"/>
                    <a:pt x="124568" y="10563"/>
                    <a:pt x="124568" y="42786"/>
                  </a:cubicBezTo>
                  <a:lnTo>
                    <a:pt x="124568" y="146237"/>
                  </a:lnTo>
                  <a:lnTo>
                    <a:pt x="86658" y="14623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63" name="Freihandform: Form 62">
              <a:extLst>
                <a:ext uri="{FF2B5EF4-FFF2-40B4-BE49-F238E27FC236}">
                  <a16:creationId xmlns:a16="http://schemas.microsoft.com/office/drawing/2014/main" id="{41D2537D-311A-9E8E-5E9F-CBC06BD9C9D9}"/>
                </a:ext>
              </a:extLst>
            </p:cNvPr>
            <p:cNvSpPr/>
            <p:nvPr/>
          </p:nvSpPr>
          <p:spPr>
            <a:xfrm>
              <a:off x="5457624" y="3337779"/>
              <a:ext cx="124577" cy="194967"/>
            </a:xfrm>
            <a:custGeom>
              <a:avLst/>
              <a:gdLst>
                <a:gd name="connsiteX0" fmla="*/ 86659 w 124577"/>
                <a:gd name="connsiteY0" fmla="*/ 194967 h 194967"/>
                <a:gd name="connsiteX1" fmla="*/ 86659 w 124577"/>
                <a:gd name="connsiteY1" fmla="*/ 93678 h 194967"/>
                <a:gd name="connsiteX2" fmla="*/ 70409 w 124577"/>
                <a:gd name="connsiteY2" fmla="*/ 80153 h 194967"/>
                <a:gd name="connsiteX3" fmla="*/ 37919 w 124577"/>
                <a:gd name="connsiteY3" fmla="*/ 90440 h 194967"/>
                <a:gd name="connsiteX4" fmla="*/ 37919 w 124577"/>
                <a:gd name="connsiteY4" fmla="*/ 194967 h 194967"/>
                <a:gd name="connsiteX5" fmla="*/ 0 w 124577"/>
                <a:gd name="connsiteY5" fmla="*/ 194967 h 194967"/>
                <a:gd name="connsiteX6" fmla="*/ 0 w 124577"/>
                <a:gd name="connsiteY6" fmla="*/ 0 h 194967"/>
                <a:gd name="connsiteX7" fmla="*/ 37919 w 124577"/>
                <a:gd name="connsiteY7" fmla="*/ 0 h 194967"/>
                <a:gd name="connsiteX8" fmla="*/ 37919 w 124577"/>
                <a:gd name="connsiteY8" fmla="*/ 66342 h 194967"/>
                <a:gd name="connsiteX9" fmla="*/ 84773 w 124577"/>
                <a:gd name="connsiteY9" fmla="*/ 48730 h 194967"/>
                <a:gd name="connsiteX10" fmla="*/ 124578 w 124577"/>
                <a:gd name="connsiteY10" fmla="*/ 91516 h 194967"/>
                <a:gd name="connsiteX11" fmla="*/ 124578 w 124577"/>
                <a:gd name="connsiteY11" fmla="*/ 194967 h 194967"/>
                <a:gd name="connsiteX12" fmla="*/ 86659 w 124577"/>
                <a:gd name="connsiteY12" fmla="*/ 194967 h 19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77" h="194967">
                  <a:moveTo>
                    <a:pt x="86659" y="194967"/>
                  </a:moveTo>
                  <a:lnTo>
                    <a:pt x="86659" y="93678"/>
                  </a:lnTo>
                  <a:cubicBezTo>
                    <a:pt x="86659" y="83391"/>
                    <a:pt x="82868" y="80153"/>
                    <a:pt x="70409" y="80153"/>
                  </a:cubicBezTo>
                  <a:cubicBezTo>
                    <a:pt x="61741" y="80153"/>
                    <a:pt x="50378" y="84220"/>
                    <a:pt x="37919" y="90440"/>
                  </a:cubicBezTo>
                  <a:lnTo>
                    <a:pt x="37919" y="194967"/>
                  </a:lnTo>
                  <a:lnTo>
                    <a:pt x="0" y="194967"/>
                  </a:lnTo>
                  <a:lnTo>
                    <a:pt x="0" y="0"/>
                  </a:lnTo>
                  <a:lnTo>
                    <a:pt x="37919" y="0"/>
                  </a:lnTo>
                  <a:lnTo>
                    <a:pt x="37919" y="66342"/>
                  </a:lnTo>
                  <a:cubicBezTo>
                    <a:pt x="50644" y="56855"/>
                    <a:pt x="68247" y="48730"/>
                    <a:pt x="84773" y="48730"/>
                  </a:cubicBezTo>
                  <a:cubicBezTo>
                    <a:pt x="108595" y="48730"/>
                    <a:pt x="124578" y="59836"/>
                    <a:pt x="124578" y="91516"/>
                  </a:cubicBezTo>
                  <a:lnTo>
                    <a:pt x="124578" y="194967"/>
                  </a:lnTo>
                  <a:lnTo>
                    <a:pt x="86659" y="19496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64" name="Freihandform: Form 63">
              <a:extLst>
                <a:ext uri="{FF2B5EF4-FFF2-40B4-BE49-F238E27FC236}">
                  <a16:creationId xmlns:a16="http://schemas.microsoft.com/office/drawing/2014/main" id="{B51CE9A0-58D5-64ED-A942-ACA13AB07B37}"/>
                </a:ext>
              </a:extLst>
            </p:cNvPr>
            <p:cNvSpPr/>
            <p:nvPr/>
          </p:nvSpPr>
          <p:spPr>
            <a:xfrm>
              <a:off x="5612206" y="3386508"/>
              <a:ext cx="116433" cy="148942"/>
            </a:xfrm>
            <a:custGeom>
              <a:avLst/>
              <a:gdLst>
                <a:gd name="connsiteX0" fmla="*/ 83410 w 116433"/>
                <a:gd name="connsiteY0" fmla="*/ 146237 h 148942"/>
                <a:gd name="connsiteX1" fmla="*/ 79343 w 116433"/>
                <a:gd name="connsiteY1" fmla="*/ 133512 h 148942"/>
                <a:gd name="connsiteX2" fmla="*/ 40615 w 116433"/>
                <a:gd name="connsiteY2" fmla="*/ 148942 h 148942"/>
                <a:gd name="connsiteX3" fmla="*/ 0 w 116433"/>
                <a:gd name="connsiteY3" fmla="*/ 102632 h 148942"/>
                <a:gd name="connsiteX4" fmla="*/ 53616 w 116433"/>
                <a:gd name="connsiteY4" fmla="*/ 56598 h 148942"/>
                <a:gd name="connsiteX5" fmla="*/ 78534 w 116433"/>
                <a:gd name="connsiteY5" fmla="*/ 56598 h 148942"/>
                <a:gd name="connsiteX6" fmla="*/ 78534 w 116433"/>
                <a:gd name="connsiteY6" fmla="*/ 46311 h 148942"/>
                <a:gd name="connsiteX7" fmla="*/ 58217 w 116433"/>
                <a:gd name="connsiteY7" fmla="*/ 30604 h 148942"/>
                <a:gd name="connsiteX8" fmla="*/ 12992 w 116433"/>
                <a:gd name="connsiteY8" fmla="*/ 38729 h 148942"/>
                <a:gd name="connsiteX9" fmla="*/ 12992 w 116433"/>
                <a:gd name="connsiteY9" fmla="*/ 8668 h 148942"/>
                <a:gd name="connsiteX10" fmla="*/ 64713 w 116433"/>
                <a:gd name="connsiteY10" fmla="*/ 0 h 148942"/>
                <a:gd name="connsiteX11" fmla="*/ 116434 w 116433"/>
                <a:gd name="connsiteY11" fmla="*/ 46568 h 148942"/>
                <a:gd name="connsiteX12" fmla="*/ 116434 w 116433"/>
                <a:gd name="connsiteY12" fmla="*/ 146237 h 148942"/>
                <a:gd name="connsiteX13" fmla="*/ 83410 w 116433"/>
                <a:gd name="connsiteY13" fmla="*/ 146237 h 148942"/>
                <a:gd name="connsiteX14" fmla="*/ 78534 w 116433"/>
                <a:gd name="connsiteY14" fmla="*/ 77448 h 148942"/>
                <a:gd name="connsiteX15" fmla="*/ 67694 w 116433"/>
                <a:gd name="connsiteY15" fmla="*/ 77724 h 148942"/>
                <a:gd name="connsiteX16" fmla="*/ 37919 w 116433"/>
                <a:gd name="connsiteY16" fmla="*/ 101822 h 148942"/>
                <a:gd name="connsiteX17" fmla="*/ 54426 w 116433"/>
                <a:gd name="connsiteY17" fmla="*/ 120777 h 148942"/>
                <a:gd name="connsiteX18" fmla="*/ 78534 w 116433"/>
                <a:gd name="connsiteY18" fmla="*/ 113729 h 148942"/>
                <a:gd name="connsiteX19" fmla="*/ 78534 w 116433"/>
                <a:gd name="connsiteY19" fmla="*/ 77448 h 148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33" h="148942">
                  <a:moveTo>
                    <a:pt x="83410" y="146237"/>
                  </a:moveTo>
                  <a:lnTo>
                    <a:pt x="79343" y="133512"/>
                  </a:lnTo>
                  <a:cubicBezTo>
                    <a:pt x="69599" y="142999"/>
                    <a:pt x="56055" y="148942"/>
                    <a:pt x="40615" y="148942"/>
                  </a:cubicBezTo>
                  <a:cubicBezTo>
                    <a:pt x="23012" y="148942"/>
                    <a:pt x="0" y="141637"/>
                    <a:pt x="0" y="102632"/>
                  </a:cubicBezTo>
                  <a:cubicBezTo>
                    <a:pt x="0" y="63370"/>
                    <a:pt x="32223" y="56598"/>
                    <a:pt x="53616" y="56598"/>
                  </a:cubicBezTo>
                  <a:lnTo>
                    <a:pt x="78534" y="56598"/>
                  </a:lnTo>
                  <a:lnTo>
                    <a:pt x="78534" y="46311"/>
                  </a:lnTo>
                  <a:cubicBezTo>
                    <a:pt x="78534" y="32223"/>
                    <a:pt x="71218" y="30604"/>
                    <a:pt x="58217" y="30604"/>
                  </a:cubicBezTo>
                  <a:cubicBezTo>
                    <a:pt x="44949" y="30604"/>
                    <a:pt x="26270" y="34404"/>
                    <a:pt x="12992" y="38729"/>
                  </a:cubicBezTo>
                  <a:lnTo>
                    <a:pt x="12992" y="8668"/>
                  </a:lnTo>
                  <a:cubicBezTo>
                    <a:pt x="28975" y="3524"/>
                    <a:pt x="47111" y="0"/>
                    <a:pt x="64713" y="0"/>
                  </a:cubicBezTo>
                  <a:cubicBezTo>
                    <a:pt x="92869" y="0"/>
                    <a:pt x="116434" y="7048"/>
                    <a:pt x="116434" y="46568"/>
                  </a:cubicBezTo>
                  <a:lnTo>
                    <a:pt x="116434" y="146237"/>
                  </a:lnTo>
                  <a:lnTo>
                    <a:pt x="83410" y="146237"/>
                  </a:lnTo>
                  <a:close/>
                  <a:moveTo>
                    <a:pt x="78534" y="77448"/>
                  </a:moveTo>
                  <a:lnTo>
                    <a:pt x="67694" y="77724"/>
                  </a:lnTo>
                  <a:cubicBezTo>
                    <a:pt x="46311" y="78267"/>
                    <a:pt x="37919" y="83410"/>
                    <a:pt x="37919" y="101822"/>
                  </a:cubicBezTo>
                  <a:cubicBezTo>
                    <a:pt x="37919" y="116710"/>
                    <a:pt x="44682" y="120777"/>
                    <a:pt x="54426" y="120777"/>
                  </a:cubicBezTo>
                  <a:cubicBezTo>
                    <a:pt x="63913" y="120777"/>
                    <a:pt x="71218" y="117796"/>
                    <a:pt x="78534" y="113729"/>
                  </a:cubicBezTo>
                  <a:lnTo>
                    <a:pt x="78534" y="77448"/>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65" name="Freihandform: Form 64">
              <a:extLst>
                <a:ext uri="{FF2B5EF4-FFF2-40B4-BE49-F238E27FC236}">
                  <a16:creationId xmlns:a16="http://schemas.microsoft.com/office/drawing/2014/main" id="{1441EDB3-4C40-8910-F93C-49010DD07667}"/>
                </a:ext>
              </a:extLst>
            </p:cNvPr>
            <p:cNvSpPr/>
            <p:nvPr/>
          </p:nvSpPr>
          <p:spPr>
            <a:xfrm>
              <a:off x="5770578" y="3386499"/>
              <a:ext cx="124567" cy="146246"/>
            </a:xfrm>
            <a:custGeom>
              <a:avLst/>
              <a:gdLst>
                <a:gd name="connsiteX0" fmla="*/ 86658 w 124567"/>
                <a:gd name="connsiteY0" fmla="*/ 146247 h 146246"/>
                <a:gd name="connsiteX1" fmla="*/ 86658 w 124567"/>
                <a:gd name="connsiteY1" fmla="*/ 44958 h 146246"/>
                <a:gd name="connsiteX2" fmla="*/ 70409 w 124567"/>
                <a:gd name="connsiteY2" fmla="*/ 31433 h 146246"/>
                <a:gd name="connsiteX3" fmla="*/ 37919 w 124567"/>
                <a:gd name="connsiteY3" fmla="*/ 41720 h 146246"/>
                <a:gd name="connsiteX4" fmla="*/ 37919 w 124567"/>
                <a:gd name="connsiteY4" fmla="*/ 146247 h 146246"/>
                <a:gd name="connsiteX5" fmla="*/ 0 w 124567"/>
                <a:gd name="connsiteY5" fmla="*/ 146247 h 146246"/>
                <a:gd name="connsiteX6" fmla="*/ 0 w 124567"/>
                <a:gd name="connsiteY6" fmla="*/ 2705 h 146246"/>
                <a:gd name="connsiteX7" fmla="*/ 31680 w 124567"/>
                <a:gd name="connsiteY7" fmla="*/ 2705 h 146246"/>
                <a:gd name="connsiteX8" fmla="*/ 37100 w 124567"/>
                <a:gd name="connsiteY8" fmla="*/ 18155 h 146246"/>
                <a:gd name="connsiteX9" fmla="*/ 84763 w 124567"/>
                <a:gd name="connsiteY9" fmla="*/ 0 h 146246"/>
                <a:gd name="connsiteX10" fmla="*/ 124568 w 124567"/>
                <a:gd name="connsiteY10" fmla="*/ 42786 h 146246"/>
                <a:gd name="connsiteX11" fmla="*/ 124568 w 124567"/>
                <a:gd name="connsiteY11" fmla="*/ 146237 h 146246"/>
                <a:gd name="connsiteX12" fmla="*/ 86658 w 124567"/>
                <a:gd name="connsiteY12"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67" h="146246">
                  <a:moveTo>
                    <a:pt x="86658" y="146247"/>
                  </a:moveTo>
                  <a:lnTo>
                    <a:pt x="86658" y="44958"/>
                  </a:lnTo>
                  <a:cubicBezTo>
                    <a:pt x="86658" y="34671"/>
                    <a:pt x="82591" y="31433"/>
                    <a:pt x="70409" y="31433"/>
                  </a:cubicBezTo>
                  <a:cubicBezTo>
                    <a:pt x="59855" y="31433"/>
                    <a:pt x="48206" y="35757"/>
                    <a:pt x="37919" y="41720"/>
                  </a:cubicBezTo>
                  <a:lnTo>
                    <a:pt x="37919" y="146247"/>
                  </a:lnTo>
                  <a:lnTo>
                    <a:pt x="0" y="146247"/>
                  </a:lnTo>
                  <a:lnTo>
                    <a:pt x="0" y="2705"/>
                  </a:lnTo>
                  <a:lnTo>
                    <a:pt x="31680" y="2705"/>
                  </a:lnTo>
                  <a:lnTo>
                    <a:pt x="37100" y="18155"/>
                  </a:lnTo>
                  <a:cubicBezTo>
                    <a:pt x="49282" y="8411"/>
                    <a:pt x="67151" y="0"/>
                    <a:pt x="84763" y="0"/>
                  </a:cubicBezTo>
                  <a:cubicBezTo>
                    <a:pt x="108585" y="0"/>
                    <a:pt x="124568" y="10563"/>
                    <a:pt x="124568" y="42786"/>
                  </a:cubicBezTo>
                  <a:lnTo>
                    <a:pt x="124568" y="146237"/>
                  </a:lnTo>
                  <a:lnTo>
                    <a:pt x="86658" y="14623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66" name="Freihandform: Form 65">
              <a:extLst>
                <a:ext uri="{FF2B5EF4-FFF2-40B4-BE49-F238E27FC236}">
                  <a16:creationId xmlns:a16="http://schemas.microsoft.com/office/drawing/2014/main" id="{548B70EC-0286-6C89-B19A-14365BF4687F}"/>
                </a:ext>
              </a:extLst>
            </p:cNvPr>
            <p:cNvSpPr/>
            <p:nvPr/>
          </p:nvSpPr>
          <p:spPr>
            <a:xfrm>
              <a:off x="5928941" y="3337779"/>
              <a:ext cx="127282" cy="197672"/>
            </a:xfrm>
            <a:custGeom>
              <a:avLst/>
              <a:gdLst>
                <a:gd name="connsiteX0" fmla="*/ 96679 w 127282"/>
                <a:gd name="connsiteY0" fmla="*/ 194967 h 197672"/>
                <a:gd name="connsiteX1" fmla="*/ 92345 w 127282"/>
                <a:gd name="connsiteY1" fmla="*/ 183318 h 197672"/>
                <a:gd name="connsiteX2" fmla="*/ 54169 w 127282"/>
                <a:gd name="connsiteY2" fmla="*/ 197672 h 197672"/>
                <a:gd name="connsiteX3" fmla="*/ 0 w 127282"/>
                <a:gd name="connsiteY3" fmla="*/ 123206 h 197672"/>
                <a:gd name="connsiteX4" fmla="*/ 59579 w 127282"/>
                <a:gd name="connsiteY4" fmla="*/ 48739 h 197672"/>
                <a:gd name="connsiteX5" fmla="*/ 89373 w 127282"/>
                <a:gd name="connsiteY5" fmla="*/ 60103 h 197672"/>
                <a:gd name="connsiteX6" fmla="*/ 89373 w 127282"/>
                <a:gd name="connsiteY6" fmla="*/ 0 h 197672"/>
                <a:gd name="connsiteX7" fmla="*/ 127283 w 127282"/>
                <a:gd name="connsiteY7" fmla="*/ 0 h 197672"/>
                <a:gd name="connsiteX8" fmla="*/ 127283 w 127282"/>
                <a:gd name="connsiteY8" fmla="*/ 194967 h 197672"/>
                <a:gd name="connsiteX9" fmla="*/ 96679 w 127282"/>
                <a:gd name="connsiteY9" fmla="*/ 194967 h 197672"/>
                <a:gd name="connsiteX10" fmla="*/ 89373 w 127282"/>
                <a:gd name="connsiteY10" fmla="*/ 84753 h 197672"/>
                <a:gd name="connsiteX11" fmla="*/ 67704 w 127282"/>
                <a:gd name="connsiteY11" fmla="*/ 77429 h 197672"/>
                <a:gd name="connsiteX12" fmla="*/ 37909 w 127282"/>
                <a:gd name="connsiteY12" fmla="*/ 123196 h 197672"/>
                <a:gd name="connsiteX13" fmla="*/ 64989 w 127282"/>
                <a:gd name="connsiteY13" fmla="*/ 169507 h 197672"/>
                <a:gd name="connsiteX14" fmla="*/ 89364 w 127282"/>
                <a:gd name="connsiteY14" fmla="*/ 160582 h 197672"/>
                <a:gd name="connsiteX15" fmla="*/ 89364 w 127282"/>
                <a:gd name="connsiteY15" fmla="*/ 84753 h 197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7282" h="197672">
                  <a:moveTo>
                    <a:pt x="96679" y="194967"/>
                  </a:moveTo>
                  <a:lnTo>
                    <a:pt x="92345" y="183318"/>
                  </a:lnTo>
                  <a:cubicBezTo>
                    <a:pt x="83134" y="191443"/>
                    <a:pt x="69333" y="197672"/>
                    <a:pt x="54169" y="197672"/>
                  </a:cubicBezTo>
                  <a:cubicBezTo>
                    <a:pt x="31680" y="197672"/>
                    <a:pt x="0" y="188204"/>
                    <a:pt x="0" y="123206"/>
                  </a:cubicBezTo>
                  <a:cubicBezTo>
                    <a:pt x="0" y="56864"/>
                    <a:pt x="41434" y="48739"/>
                    <a:pt x="59579" y="48739"/>
                  </a:cubicBezTo>
                  <a:cubicBezTo>
                    <a:pt x="72038" y="48739"/>
                    <a:pt x="82867" y="53340"/>
                    <a:pt x="89373" y="60103"/>
                  </a:cubicBezTo>
                  <a:lnTo>
                    <a:pt x="89373" y="0"/>
                  </a:lnTo>
                  <a:lnTo>
                    <a:pt x="127283" y="0"/>
                  </a:lnTo>
                  <a:lnTo>
                    <a:pt x="127283" y="194967"/>
                  </a:lnTo>
                  <a:lnTo>
                    <a:pt x="96679" y="194967"/>
                  </a:lnTo>
                  <a:close/>
                  <a:moveTo>
                    <a:pt x="89373" y="84753"/>
                  </a:moveTo>
                  <a:cubicBezTo>
                    <a:pt x="83410" y="80686"/>
                    <a:pt x="75562" y="77429"/>
                    <a:pt x="67704" y="77429"/>
                  </a:cubicBezTo>
                  <a:cubicBezTo>
                    <a:pt x="51721" y="77429"/>
                    <a:pt x="37909" y="80410"/>
                    <a:pt x="37909" y="123196"/>
                  </a:cubicBezTo>
                  <a:cubicBezTo>
                    <a:pt x="37909" y="166526"/>
                    <a:pt x="49825" y="169507"/>
                    <a:pt x="64989" y="169507"/>
                  </a:cubicBezTo>
                  <a:cubicBezTo>
                    <a:pt x="72847" y="169507"/>
                    <a:pt x="81782" y="165983"/>
                    <a:pt x="89364" y="160582"/>
                  </a:cubicBezTo>
                  <a:lnTo>
                    <a:pt x="89364" y="8475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67" name="Freihandform: Form 66">
              <a:extLst>
                <a:ext uri="{FF2B5EF4-FFF2-40B4-BE49-F238E27FC236}">
                  <a16:creationId xmlns:a16="http://schemas.microsoft.com/office/drawing/2014/main" id="{18D8BA80-4F3C-01E3-B5B0-9C4B27D8DA02}"/>
                </a:ext>
              </a:extLst>
            </p:cNvPr>
            <p:cNvSpPr/>
            <p:nvPr/>
          </p:nvSpPr>
          <p:spPr>
            <a:xfrm>
              <a:off x="6169885" y="3335054"/>
              <a:ext cx="105613" cy="197700"/>
            </a:xfrm>
            <a:custGeom>
              <a:avLst/>
              <a:gdLst>
                <a:gd name="connsiteX0" fmla="*/ 76638 w 105613"/>
                <a:gd name="connsiteY0" fmla="*/ 30061 h 197700"/>
                <a:gd name="connsiteX1" fmla="*/ 62284 w 105613"/>
                <a:gd name="connsiteY1" fmla="*/ 46596 h 197700"/>
                <a:gd name="connsiteX2" fmla="*/ 62284 w 105613"/>
                <a:gd name="connsiteY2" fmla="*/ 54159 h 197700"/>
                <a:gd name="connsiteX3" fmla="*/ 94783 w 105613"/>
                <a:gd name="connsiteY3" fmla="*/ 54159 h 197700"/>
                <a:gd name="connsiteX4" fmla="*/ 91002 w 105613"/>
                <a:gd name="connsiteY4" fmla="*/ 79619 h 197700"/>
                <a:gd name="connsiteX5" fmla="*/ 62284 w 105613"/>
                <a:gd name="connsiteY5" fmla="*/ 79619 h 197700"/>
                <a:gd name="connsiteX6" fmla="*/ 62284 w 105613"/>
                <a:gd name="connsiteY6" fmla="*/ 197701 h 197700"/>
                <a:gd name="connsiteX7" fmla="*/ 24365 w 105613"/>
                <a:gd name="connsiteY7" fmla="*/ 197701 h 197700"/>
                <a:gd name="connsiteX8" fmla="*/ 24365 w 105613"/>
                <a:gd name="connsiteY8" fmla="*/ 79610 h 197700"/>
                <a:gd name="connsiteX9" fmla="*/ 0 w 105613"/>
                <a:gd name="connsiteY9" fmla="*/ 79610 h 197700"/>
                <a:gd name="connsiteX10" fmla="*/ 0 w 105613"/>
                <a:gd name="connsiteY10" fmla="*/ 54150 h 197700"/>
                <a:gd name="connsiteX11" fmla="*/ 24365 w 105613"/>
                <a:gd name="connsiteY11" fmla="*/ 54150 h 197700"/>
                <a:gd name="connsiteX12" fmla="*/ 24365 w 105613"/>
                <a:gd name="connsiteY12" fmla="*/ 44691 h 197700"/>
                <a:gd name="connsiteX13" fmla="*/ 70152 w 105613"/>
                <a:gd name="connsiteY13" fmla="*/ 0 h 197700"/>
                <a:gd name="connsiteX14" fmla="*/ 105613 w 105613"/>
                <a:gd name="connsiteY14" fmla="*/ 6506 h 197700"/>
                <a:gd name="connsiteX15" fmla="*/ 105613 w 105613"/>
                <a:gd name="connsiteY15" fmla="*/ 34404 h 197700"/>
                <a:gd name="connsiteX16" fmla="*/ 76638 w 105613"/>
                <a:gd name="connsiteY16" fmla="*/ 30061 h 19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5613" h="197700">
                  <a:moveTo>
                    <a:pt x="76638" y="30061"/>
                  </a:moveTo>
                  <a:cubicBezTo>
                    <a:pt x="66094" y="30061"/>
                    <a:pt x="62284" y="34661"/>
                    <a:pt x="62284" y="46596"/>
                  </a:cubicBezTo>
                  <a:lnTo>
                    <a:pt x="62284" y="54159"/>
                  </a:lnTo>
                  <a:lnTo>
                    <a:pt x="94783" y="54159"/>
                  </a:lnTo>
                  <a:lnTo>
                    <a:pt x="91002" y="79619"/>
                  </a:lnTo>
                  <a:lnTo>
                    <a:pt x="62284" y="79619"/>
                  </a:lnTo>
                  <a:lnTo>
                    <a:pt x="62284" y="197701"/>
                  </a:lnTo>
                  <a:lnTo>
                    <a:pt x="24365" y="197701"/>
                  </a:lnTo>
                  <a:lnTo>
                    <a:pt x="24365" y="79610"/>
                  </a:lnTo>
                  <a:lnTo>
                    <a:pt x="0" y="79610"/>
                  </a:lnTo>
                  <a:lnTo>
                    <a:pt x="0" y="54150"/>
                  </a:lnTo>
                  <a:lnTo>
                    <a:pt x="24365" y="54150"/>
                  </a:lnTo>
                  <a:lnTo>
                    <a:pt x="24365" y="44691"/>
                  </a:lnTo>
                  <a:cubicBezTo>
                    <a:pt x="24365" y="9744"/>
                    <a:pt x="46034" y="0"/>
                    <a:pt x="70152" y="0"/>
                  </a:cubicBezTo>
                  <a:cubicBezTo>
                    <a:pt x="83420" y="0"/>
                    <a:pt x="96945" y="2981"/>
                    <a:pt x="105613" y="6506"/>
                  </a:cubicBezTo>
                  <a:lnTo>
                    <a:pt x="105613" y="34404"/>
                  </a:lnTo>
                  <a:cubicBezTo>
                    <a:pt x="95869" y="31956"/>
                    <a:pt x="83677" y="30061"/>
                    <a:pt x="76638" y="30061"/>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68" name="Freihandform: Form 67">
              <a:extLst>
                <a:ext uri="{FF2B5EF4-FFF2-40B4-BE49-F238E27FC236}">
                  <a16:creationId xmlns:a16="http://schemas.microsoft.com/office/drawing/2014/main" id="{5278E807-1E7F-6480-50B3-319270DDC4CD}"/>
                </a:ext>
              </a:extLst>
            </p:cNvPr>
            <p:cNvSpPr/>
            <p:nvPr/>
          </p:nvSpPr>
          <p:spPr>
            <a:xfrm>
              <a:off x="6271679" y="3386518"/>
              <a:ext cx="131082" cy="148932"/>
            </a:xfrm>
            <a:custGeom>
              <a:avLst/>
              <a:gdLst>
                <a:gd name="connsiteX0" fmla="*/ 65541 w 131082"/>
                <a:gd name="connsiteY0" fmla="*/ 148933 h 148932"/>
                <a:gd name="connsiteX1" fmla="*/ 0 w 131082"/>
                <a:gd name="connsiteY1" fmla="*/ 74466 h 148932"/>
                <a:gd name="connsiteX2" fmla="*/ 65541 w 131082"/>
                <a:gd name="connsiteY2" fmla="*/ 0 h 148932"/>
                <a:gd name="connsiteX3" fmla="*/ 131083 w 131082"/>
                <a:gd name="connsiteY3" fmla="*/ 74466 h 148932"/>
                <a:gd name="connsiteX4" fmla="*/ 65541 w 131082"/>
                <a:gd name="connsiteY4" fmla="*/ 148933 h 148932"/>
                <a:gd name="connsiteX5" fmla="*/ 65541 w 131082"/>
                <a:gd name="connsiteY5" fmla="*/ 26803 h 148932"/>
                <a:gd name="connsiteX6" fmla="*/ 37919 w 131082"/>
                <a:gd name="connsiteY6" fmla="*/ 74457 h 148932"/>
                <a:gd name="connsiteX7" fmla="*/ 65541 w 131082"/>
                <a:gd name="connsiteY7" fmla="*/ 121853 h 148932"/>
                <a:gd name="connsiteX8" fmla="*/ 93164 w 131082"/>
                <a:gd name="connsiteY8" fmla="*/ 74457 h 148932"/>
                <a:gd name="connsiteX9" fmla="*/ 65541 w 131082"/>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82" h="148932">
                  <a:moveTo>
                    <a:pt x="65541" y="148933"/>
                  </a:moveTo>
                  <a:cubicBezTo>
                    <a:pt x="36557" y="148933"/>
                    <a:pt x="0" y="138646"/>
                    <a:pt x="0" y="74466"/>
                  </a:cubicBezTo>
                  <a:cubicBezTo>
                    <a:pt x="0" y="11906"/>
                    <a:pt x="35481" y="0"/>
                    <a:pt x="65541" y="0"/>
                  </a:cubicBezTo>
                  <a:cubicBezTo>
                    <a:pt x="95317" y="0"/>
                    <a:pt x="131083" y="10030"/>
                    <a:pt x="131083" y="74466"/>
                  </a:cubicBezTo>
                  <a:cubicBezTo>
                    <a:pt x="131093" y="139465"/>
                    <a:pt x="94240" y="148933"/>
                    <a:pt x="65541" y="148933"/>
                  </a:cubicBezTo>
                  <a:close/>
                  <a:moveTo>
                    <a:pt x="65541" y="26803"/>
                  </a:moveTo>
                  <a:cubicBezTo>
                    <a:pt x="50654" y="26803"/>
                    <a:pt x="37919" y="31661"/>
                    <a:pt x="37919" y="74457"/>
                  </a:cubicBezTo>
                  <a:cubicBezTo>
                    <a:pt x="37919" y="116710"/>
                    <a:pt x="53350" y="121853"/>
                    <a:pt x="65541" y="121853"/>
                  </a:cubicBezTo>
                  <a:cubicBezTo>
                    <a:pt x="77733" y="121853"/>
                    <a:pt x="93164" y="116996"/>
                    <a:pt x="93164" y="74457"/>
                  </a:cubicBezTo>
                  <a:cubicBezTo>
                    <a:pt x="93164" y="30051"/>
                    <a:pt x="80429" y="26803"/>
                    <a:pt x="65541" y="26803"/>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69" name="Freihandform: Form 68">
              <a:extLst>
                <a:ext uri="{FF2B5EF4-FFF2-40B4-BE49-F238E27FC236}">
                  <a16:creationId xmlns:a16="http://schemas.microsoft.com/office/drawing/2014/main" id="{5CD388E5-0532-4479-DD48-B3A6E9F79879}"/>
                </a:ext>
              </a:extLst>
            </p:cNvPr>
            <p:cNvSpPr/>
            <p:nvPr/>
          </p:nvSpPr>
          <p:spPr>
            <a:xfrm>
              <a:off x="6435194" y="3386508"/>
              <a:ext cx="78000" cy="146237"/>
            </a:xfrm>
            <a:custGeom>
              <a:avLst/>
              <a:gdLst>
                <a:gd name="connsiteX0" fmla="*/ 78000 w 78000"/>
                <a:gd name="connsiteY0" fmla="*/ 37643 h 146237"/>
                <a:gd name="connsiteX1" fmla="*/ 56321 w 78000"/>
                <a:gd name="connsiteY1" fmla="*/ 34938 h 146237"/>
                <a:gd name="connsiteX2" fmla="*/ 37910 w 78000"/>
                <a:gd name="connsiteY2" fmla="*/ 40081 h 146237"/>
                <a:gd name="connsiteX3" fmla="*/ 37910 w 78000"/>
                <a:gd name="connsiteY3" fmla="*/ 146237 h 146237"/>
                <a:gd name="connsiteX4" fmla="*/ 0 w 78000"/>
                <a:gd name="connsiteY4" fmla="*/ 146237 h 146237"/>
                <a:gd name="connsiteX5" fmla="*/ 0 w 78000"/>
                <a:gd name="connsiteY5" fmla="*/ 2696 h 146237"/>
                <a:gd name="connsiteX6" fmla="*/ 30318 w 78000"/>
                <a:gd name="connsiteY6" fmla="*/ 2696 h 146237"/>
                <a:gd name="connsiteX7" fmla="*/ 35205 w 78000"/>
                <a:gd name="connsiteY7" fmla="*/ 17069 h 146237"/>
                <a:gd name="connsiteX8" fmla="*/ 61998 w 78000"/>
                <a:gd name="connsiteY8" fmla="*/ 0 h 146237"/>
                <a:gd name="connsiteX9" fmla="*/ 77991 w 78000"/>
                <a:gd name="connsiteY9" fmla="*/ 1619 h 146237"/>
                <a:gd name="connsiteX10" fmla="*/ 77991 w 78000"/>
                <a:gd name="connsiteY10" fmla="*/ 37643 h 14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000" h="146237">
                  <a:moveTo>
                    <a:pt x="78000" y="37643"/>
                  </a:moveTo>
                  <a:cubicBezTo>
                    <a:pt x="69876" y="36024"/>
                    <a:pt x="60389" y="34938"/>
                    <a:pt x="56321" y="34938"/>
                  </a:cubicBezTo>
                  <a:cubicBezTo>
                    <a:pt x="51464" y="34938"/>
                    <a:pt x="44415" y="36814"/>
                    <a:pt x="37910" y="40081"/>
                  </a:cubicBezTo>
                  <a:lnTo>
                    <a:pt x="37910" y="146237"/>
                  </a:lnTo>
                  <a:lnTo>
                    <a:pt x="0" y="146237"/>
                  </a:lnTo>
                  <a:lnTo>
                    <a:pt x="0" y="2696"/>
                  </a:lnTo>
                  <a:lnTo>
                    <a:pt x="30318" y="2696"/>
                  </a:lnTo>
                  <a:lnTo>
                    <a:pt x="35205" y="17069"/>
                  </a:lnTo>
                  <a:cubicBezTo>
                    <a:pt x="41967" y="6220"/>
                    <a:pt x="51454" y="0"/>
                    <a:pt x="61998" y="0"/>
                  </a:cubicBezTo>
                  <a:cubicBezTo>
                    <a:pt x="67142" y="0"/>
                    <a:pt x="73647" y="543"/>
                    <a:pt x="77991" y="1619"/>
                  </a:cubicBezTo>
                  <a:lnTo>
                    <a:pt x="77991" y="3764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70" name="Freihandform: Form 69">
              <a:extLst>
                <a:ext uri="{FF2B5EF4-FFF2-40B4-BE49-F238E27FC236}">
                  <a16:creationId xmlns:a16="http://schemas.microsoft.com/office/drawing/2014/main" id="{80C34041-7FFD-8714-DE18-35701C00E518}"/>
                </a:ext>
              </a:extLst>
            </p:cNvPr>
            <p:cNvSpPr/>
            <p:nvPr/>
          </p:nvSpPr>
          <p:spPr>
            <a:xfrm>
              <a:off x="6605482" y="3345875"/>
              <a:ext cx="97488" cy="189576"/>
            </a:xfrm>
            <a:custGeom>
              <a:avLst/>
              <a:gdLst>
                <a:gd name="connsiteX0" fmla="*/ 63637 w 97488"/>
                <a:gd name="connsiteY0" fmla="*/ 189576 h 189576"/>
                <a:gd name="connsiteX1" fmla="*/ 24375 w 97488"/>
                <a:gd name="connsiteY1" fmla="*/ 150847 h 189576"/>
                <a:gd name="connsiteX2" fmla="*/ 24375 w 97488"/>
                <a:gd name="connsiteY2" fmla="*/ 68790 h 189576"/>
                <a:gd name="connsiteX3" fmla="*/ 0 w 97488"/>
                <a:gd name="connsiteY3" fmla="*/ 68790 h 189576"/>
                <a:gd name="connsiteX4" fmla="*/ 0 w 97488"/>
                <a:gd name="connsiteY4" fmla="*/ 43329 h 189576"/>
                <a:gd name="connsiteX5" fmla="*/ 24375 w 97488"/>
                <a:gd name="connsiteY5" fmla="*/ 43329 h 189576"/>
                <a:gd name="connsiteX6" fmla="*/ 27080 w 97488"/>
                <a:gd name="connsiteY6" fmla="*/ 11649 h 189576"/>
                <a:gd name="connsiteX7" fmla="*/ 62284 w 97488"/>
                <a:gd name="connsiteY7" fmla="*/ 0 h 189576"/>
                <a:gd name="connsiteX8" fmla="*/ 62284 w 97488"/>
                <a:gd name="connsiteY8" fmla="*/ 43329 h 189576"/>
                <a:gd name="connsiteX9" fmla="*/ 94783 w 97488"/>
                <a:gd name="connsiteY9" fmla="*/ 43329 h 189576"/>
                <a:gd name="connsiteX10" fmla="*/ 91002 w 97488"/>
                <a:gd name="connsiteY10" fmla="*/ 68790 h 189576"/>
                <a:gd name="connsiteX11" fmla="*/ 62284 w 97488"/>
                <a:gd name="connsiteY11" fmla="*/ 68790 h 189576"/>
                <a:gd name="connsiteX12" fmla="*/ 62284 w 97488"/>
                <a:gd name="connsiteY12" fmla="*/ 150305 h 189576"/>
                <a:gd name="connsiteX13" fmla="*/ 71495 w 97488"/>
                <a:gd name="connsiteY13" fmla="*/ 159515 h 189576"/>
                <a:gd name="connsiteX14" fmla="*/ 97488 w 97488"/>
                <a:gd name="connsiteY14" fmla="*/ 154657 h 189576"/>
                <a:gd name="connsiteX15" fmla="*/ 97488 w 97488"/>
                <a:gd name="connsiteY15" fmla="*/ 183356 h 189576"/>
                <a:gd name="connsiteX16" fmla="*/ 63637 w 97488"/>
                <a:gd name="connsiteY16" fmla="*/ 189576 h 189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7488" h="189576">
                  <a:moveTo>
                    <a:pt x="63637" y="189576"/>
                  </a:moveTo>
                  <a:cubicBezTo>
                    <a:pt x="44148" y="189576"/>
                    <a:pt x="24375" y="184718"/>
                    <a:pt x="24375" y="150847"/>
                  </a:cubicBezTo>
                  <a:lnTo>
                    <a:pt x="24375" y="68790"/>
                  </a:lnTo>
                  <a:lnTo>
                    <a:pt x="0" y="68790"/>
                  </a:lnTo>
                  <a:lnTo>
                    <a:pt x="0" y="43329"/>
                  </a:lnTo>
                  <a:lnTo>
                    <a:pt x="24375" y="43329"/>
                  </a:lnTo>
                  <a:lnTo>
                    <a:pt x="27080" y="11649"/>
                  </a:lnTo>
                  <a:lnTo>
                    <a:pt x="62284" y="0"/>
                  </a:lnTo>
                  <a:lnTo>
                    <a:pt x="62284" y="43329"/>
                  </a:lnTo>
                  <a:lnTo>
                    <a:pt x="94783" y="43329"/>
                  </a:lnTo>
                  <a:lnTo>
                    <a:pt x="91002" y="68790"/>
                  </a:lnTo>
                  <a:lnTo>
                    <a:pt x="62284" y="68790"/>
                  </a:lnTo>
                  <a:lnTo>
                    <a:pt x="62284" y="150305"/>
                  </a:lnTo>
                  <a:cubicBezTo>
                    <a:pt x="62284" y="158429"/>
                    <a:pt x="66627" y="159515"/>
                    <a:pt x="71495" y="159515"/>
                  </a:cubicBezTo>
                  <a:cubicBezTo>
                    <a:pt x="75019" y="159515"/>
                    <a:pt x="88030" y="157096"/>
                    <a:pt x="97488" y="154657"/>
                  </a:cubicBezTo>
                  <a:lnTo>
                    <a:pt x="97488" y="183356"/>
                  </a:lnTo>
                  <a:cubicBezTo>
                    <a:pt x="87192" y="187147"/>
                    <a:pt x="73924" y="189576"/>
                    <a:pt x="63637" y="189576"/>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71" name="Freihandform: Form 70">
              <a:extLst>
                <a:ext uri="{FF2B5EF4-FFF2-40B4-BE49-F238E27FC236}">
                  <a16:creationId xmlns:a16="http://schemas.microsoft.com/office/drawing/2014/main" id="{C9993599-8175-523D-1A5B-A1D2A147F303}"/>
                </a:ext>
              </a:extLst>
            </p:cNvPr>
            <p:cNvSpPr/>
            <p:nvPr/>
          </p:nvSpPr>
          <p:spPr>
            <a:xfrm>
              <a:off x="6714048" y="3386518"/>
              <a:ext cx="131064" cy="148932"/>
            </a:xfrm>
            <a:custGeom>
              <a:avLst/>
              <a:gdLst>
                <a:gd name="connsiteX0" fmla="*/ 65542 w 131064"/>
                <a:gd name="connsiteY0" fmla="*/ 148933 h 148932"/>
                <a:gd name="connsiteX1" fmla="*/ 0 w 131064"/>
                <a:gd name="connsiteY1" fmla="*/ 74466 h 148932"/>
                <a:gd name="connsiteX2" fmla="*/ 65542 w 131064"/>
                <a:gd name="connsiteY2" fmla="*/ 0 h 148932"/>
                <a:gd name="connsiteX3" fmla="*/ 131064 w 131064"/>
                <a:gd name="connsiteY3" fmla="*/ 74466 h 148932"/>
                <a:gd name="connsiteX4" fmla="*/ 65542 w 131064"/>
                <a:gd name="connsiteY4" fmla="*/ 148933 h 148932"/>
                <a:gd name="connsiteX5" fmla="*/ 65542 w 131064"/>
                <a:gd name="connsiteY5" fmla="*/ 26803 h 148932"/>
                <a:gd name="connsiteX6" fmla="*/ 37900 w 131064"/>
                <a:gd name="connsiteY6" fmla="*/ 74457 h 148932"/>
                <a:gd name="connsiteX7" fmla="*/ 65542 w 131064"/>
                <a:gd name="connsiteY7" fmla="*/ 121853 h 148932"/>
                <a:gd name="connsiteX8" fmla="*/ 93164 w 131064"/>
                <a:gd name="connsiteY8" fmla="*/ 74457 h 148932"/>
                <a:gd name="connsiteX9" fmla="*/ 65542 w 131064"/>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64" h="148932">
                  <a:moveTo>
                    <a:pt x="65542" y="148933"/>
                  </a:moveTo>
                  <a:cubicBezTo>
                    <a:pt x="36557" y="148933"/>
                    <a:pt x="0" y="138646"/>
                    <a:pt x="0" y="74466"/>
                  </a:cubicBezTo>
                  <a:cubicBezTo>
                    <a:pt x="0" y="11906"/>
                    <a:pt x="35481" y="0"/>
                    <a:pt x="65542" y="0"/>
                  </a:cubicBezTo>
                  <a:cubicBezTo>
                    <a:pt x="95317" y="0"/>
                    <a:pt x="131064" y="10030"/>
                    <a:pt x="131064" y="74466"/>
                  </a:cubicBezTo>
                  <a:cubicBezTo>
                    <a:pt x="131064" y="139465"/>
                    <a:pt x="94240" y="148933"/>
                    <a:pt x="65542" y="148933"/>
                  </a:cubicBezTo>
                  <a:close/>
                  <a:moveTo>
                    <a:pt x="65542" y="26803"/>
                  </a:moveTo>
                  <a:cubicBezTo>
                    <a:pt x="50625" y="26803"/>
                    <a:pt x="37900" y="31661"/>
                    <a:pt x="37900" y="74457"/>
                  </a:cubicBezTo>
                  <a:cubicBezTo>
                    <a:pt x="37900" y="116710"/>
                    <a:pt x="53350" y="121853"/>
                    <a:pt x="65542" y="121853"/>
                  </a:cubicBezTo>
                  <a:cubicBezTo>
                    <a:pt x="77705" y="121853"/>
                    <a:pt x="93164" y="116996"/>
                    <a:pt x="93164" y="74457"/>
                  </a:cubicBezTo>
                  <a:cubicBezTo>
                    <a:pt x="93164" y="30051"/>
                    <a:pt x="80429" y="26803"/>
                    <a:pt x="65542" y="26803"/>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72" name="Freihandform: Form 71">
              <a:extLst>
                <a:ext uri="{FF2B5EF4-FFF2-40B4-BE49-F238E27FC236}">
                  <a16:creationId xmlns:a16="http://schemas.microsoft.com/office/drawing/2014/main" id="{3CE7C2BD-1342-94B3-E0FE-81AC2C04E50D}"/>
                </a:ext>
              </a:extLst>
            </p:cNvPr>
            <p:cNvSpPr/>
            <p:nvPr/>
          </p:nvSpPr>
          <p:spPr>
            <a:xfrm>
              <a:off x="6877554" y="3386499"/>
              <a:ext cx="194995" cy="146246"/>
            </a:xfrm>
            <a:custGeom>
              <a:avLst/>
              <a:gdLst>
                <a:gd name="connsiteX0" fmla="*/ 157067 w 194995"/>
                <a:gd name="connsiteY0" fmla="*/ 146247 h 146246"/>
                <a:gd name="connsiteX1" fmla="*/ 157067 w 194995"/>
                <a:gd name="connsiteY1" fmla="*/ 43882 h 146246"/>
                <a:gd name="connsiteX2" fmla="*/ 142180 w 194995"/>
                <a:gd name="connsiteY2" fmla="*/ 31433 h 146246"/>
                <a:gd name="connsiteX3" fmla="*/ 116462 w 194995"/>
                <a:gd name="connsiteY3" fmla="*/ 39815 h 146246"/>
                <a:gd name="connsiteX4" fmla="*/ 116462 w 194995"/>
                <a:gd name="connsiteY4" fmla="*/ 146247 h 146246"/>
                <a:gd name="connsiteX5" fmla="*/ 78534 w 194995"/>
                <a:gd name="connsiteY5" fmla="*/ 146247 h 146246"/>
                <a:gd name="connsiteX6" fmla="*/ 78534 w 194995"/>
                <a:gd name="connsiteY6" fmla="*/ 43882 h 146246"/>
                <a:gd name="connsiteX7" fmla="*/ 63646 w 194995"/>
                <a:gd name="connsiteY7" fmla="*/ 31433 h 146246"/>
                <a:gd name="connsiteX8" fmla="*/ 37929 w 194995"/>
                <a:gd name="connsiteY8" fmla="*/ 39815 h 146246"/>
                <a:gd name="connsiteX9" fmla="*/ 37929 w 194995"/>
                <a:gd name="connsiteY9" fmla="*/ 146247 h 146246"/>
                <a:gd name="connsiteX10" fmla="*/ 0 w 194995"/>
                <a:gd name="connsiteY10" fmla="*/ 146247 h 146246"/>
                <a:gd name="connsiteX11" fmla="*/ 0 w 194995"/>
                <a:gd name="connsiteY11" fmla="*/ 2705 h 146246"/>
                <a:gd name="connsiteX12" fmla="*/ 31680 w 194995"/>
                <a:gd name="connsiteY12" fmla="*/ 2705 h 146246"/>
                <a:gd name="connsiteX13" fmla="*/ 37100 w 194995"/>
                <a:gd name="connsiteY13" fmla="*/ 16793 h 146246"/>
                <a:gd name="connsiteX14" fmla="*/ 77991 w 194995"/>
                <a:gd name="connsiteY14" fmla="*/ 0 h 146246"/>
                <a:gd name="connsiteX15" fmla="*/ 112395 w 194995"/>
                <a:gd name="connsiteY15" fmla="*/ 19774 h 146246"/>
                <a:gd name="connsiteX16" fmla="*/ 156524 w 194995"/>
                <a:gd name="connsiteY16" fmla="*/ 0 h 146246"/>
                <a:gd name="connsiteX17" fmla="*/ 194996 w 194995"/>
                <a:gd name="connsiteY17" fmla="*/ 42786 h 146246"/>
                <a:gd name="connsiteX18" fmla="*/ 194996 w 194995"/>
                <a:gd name="connsiteY18" fmla="*/ 146237 h 146246"/>
                <a:gd name="connsiteX19" fmla="*/ 157067 w 194995"/>
                <a:gd name="connsiteY19"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94995" h="146246">
                  <a:moveTo>
                    <a:pt x="157067" y="146247"/>
                  </a:moveTo>
                  <a:lnTo>
                    <a:pt x="157067" y="43882"/>
                  </a:lnTo>
                  <a:cubicBezTo>
                    <a:pt x="157067" y="33880"/>
                    <a:pt x="151924" y="31433"/>
                    <a:pt x="142180" y="31433"/>
                  </a:cubicBezTo>
                  <a:cubicBezTo>
                    <a:pt x="134598" y="31433"/>
                    <a:pt x="124587" y="35214"/>
                    <a:pt x="116462" y="39815"/>
                  </a:cubicBezTo>
                  <a:lnTo>
                    <a:pt x="116462" y="146247"/>
                  </a:lnTo>
                  <a:lnTo>
                    <a:pt x="78534" y="146247"/>
                  </a:lnTo>
                  <a:lnTo>
                    <a:pt x="78534" y="43882"/>
                  </a:lnTo>
                  <a:cubicBezTo>
                    <a:pt x="78534" y="33880"/>
                    <a:pt x="73390" y="31433"/>
                    <a:pt x="63646" y="31433"/>
                  </a:cubicBezTo>
                  <a:cubicBezTo>
                    <a:pt x="55797" y="31433"/>
                    <a:pt x="46853" y="34414"/>
                    <a:pt x="37929" y="39815"/>
                  </a:cubicBezTo>
                  <a:lnTo>
                    <a:pt x="37929" y="146247"/>
                  </a:lnTo>
                  <a:lnTo>
                    <a:pt x="0" y="146247"/>
                  </a:lnTo>
                  <a:lnTo>
                    <a:pt x="0" y="2705"/>
                  </a:lnTo>
                  <a:lnTo>
                    <a:pt x="31680" y="2705"/>
                  </a:lnTo>
                  <a:lnTo>
                    <a:pt x="37100" y="16793"/>
                  </a:lnTo>
                  <a:cubicBezTo>
                    <a:pt x="46311" y="8125"/>
                    <a:pt x="61198" y="0"/>
                    <a:pt x="77991" y="0"/>
                  </a:cubicBezTo>
                  <a:cubicBezTo>
                    <a:pt x="95860" y="0"/>
                    <a:pt x="106975" y="6220"/>
                    <a:pt x="112395" y="19774"/>
                  </a:cubicBezTo>
                  <a:cubicBezTo>
                    <a:pt x="124301" y="8944"/>
                    <a:pt x="137855" y="0"/>
                    <a:pt x="156524" y="0"/>
                  </a:cubicBezTo>
                  <a:cubicBezTo>
                    <a:pt x="179279" y="0"/>
                    <a:pt x="194996" y="10830"/>
                    <a:pt x="194996" y="42786"/>
                  </a:cubicBezTo>
                  <a:lnTo>
                    <a:pt x="194996" y="146237"/>
                  </a:lnTo>
                  <a:lnTo>
                    <a:pt x="157067" y="14623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73" name="Freihandform: Form 72">
              <a:extLst>
                <a:ext uri="{FF2B5EF4-FFF2-40B4-BE49-F238E27FC236}">
                  <a16:creationId xmlns:a16="http://schemas.microsoft.com/office/drawing/2014/main" id="{F4D79846-D9E2-2F18-5BEE-62557C8403F3}"/>
                </a:ext>
              </a:extLst>
            </p:cNvPr>
            <p:cNvSpPr/>
            <p:nvPr/>
          </p:nvSpPr>
          <p:spPr>
            <a:xfrm>
              <a:off x="7103630" y="3386518"/>
              <a:ext cx="131064" cy="148932"/>
            </a:xfrm>
            <a:custGeom>
              <a:avLst/>
              <a:gdLst>
                <a:gd name="connsiteX0" fmla="*/ 65542 w 131064"/>
                <a:gd name="connsiteY0" fmla="*/ 148933 h 148932"/>
                <a:gd name="connsiteX1" fmla="*/ 0 w 131064"/>
                <a:gd name="connsiteY1" fmla="*/ 74466 h 148932"/>
                <a:gd name="connsiteX2" fmla="*/ 65542 w 131064"/>
                <a:gd name="connsiteY2" fmla="*/ 0 h 148932"/>
                <a:gd name="connsiteX3" fmla="*/ 131064 w 131064"/>
                <a:gd name="connsiteY3" fmla="*/ 74466 h 148932"/>
                <a:gd name="connsiteX4" fmla="*/ 65542 w 131064"/>
                <a:gd name="connsiteY4" fmla="*/ 148933 h 148932"/>
                <a:gd name="connsiteX5" fmla="*/ 65542 w 131064"/>
                <a:gd name="connsiteY5" fmla="*/ 26803 h 148932"/>
                <a:gd name="connsiteX6" fmla="*/ 37900 w 131064"/>
                <a:gd name="connsiteY6" fmla="*/ 74457 h 148932"/>
                <a:gd name="connsiteX7" fmla="*/ 65542 w 131064"/>
                <a:gd name="connsiteY7" fmla="*/ 121853 h 148932"/>
                <a:gd name="connsiteX8" fmla="*/ 93164 w 131064"/>
                <a:gd name="connsiteY8" fmla="*/ 74457 h 148932"/>
                <a:gd name="connsiteX9" fmla="*/ 65542 w 131064"/>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64" h="148932">
                  <a:moveTo>
                    <a:pt x="65542" y="148933"/>
                  </a:moveTo>
                  <a:cubicBezTo>
                    <a:pt x="36557" y="148933"/>
                    <a:pt x="0" y="138646"/>
                    <a:pt x="0" y="74466"/>
                  </a:cubicBezTo>
                  <a:cubicBezTo>
                    <a:pt x="0" y="11906"/>
                    <a:pt x="35481" y="0"/>
                    <a:pt x="65542" y="0"/>
                  </a:cubicBezTo>
                  <a:cubicBezTo>
                    <a:pt x="95317" y="0"/>
                    <a:pt x="131064" y="10030"/>
                    <a:pt x="131064" y="74466"/>
                  </a:cubicBezTo>
                  <a:cubicBezTo>
                    <a:pt x="131064" y="139465"/>
                    <a:pt x="94240" y="148933"/>
                    <a:pt x="65542" y="148933"/>
                  </a:cubicBezTo>
                  <a:close/>
                  <a:moveTo>
                    <a:pt x="65542" y="26803"/>
                  </a:moveTo>
                  <a:cubicBezTo>
                    <a:pt x="50635" y="26803"/>
                    <a:pt x="37900" y="31661"/>
                    <a:pt x="37900" y="74457"/>
                  </a:cubicBezTo>
                  <a:cubicBezTo>
                    <a:pt x="37900" y="116710"/>
                    <a:pt x="53350" y="121853"/>
                    <a:pt x="65542" y="121853"/>
                  </a:cubicBezTo>
                  <a:cubicBezTo>
                    <a:pt x="77705" y="121853"/>
                    <a:pt x="93164" y="116996"/>
                    <a:pt x="93164" y="74457"/>
                  </a:cubicBezTo>
                  <a:cubicBezTo>
                    <a:pt x="93154" y="30051"/>
                    <a:pt x="80429" y="26803"/>
                    <a:pt x="65542" y="26803"/>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74" name="Freihandform: Form 73">
              <a:extLst>
                <a:ext uri="{FF2B5EF4-FFF2-40B4-BE49-F238E27FC236}">
                  <a16:creationId xmlns:a16="http://schemas.microsoft.com/office/drawing/2014/main" id="{F04E0A63-870C-78FB-E6C5-2CA6F15BDEA5}"/>
                </a:ext>
              </a:extLst>
            </p:cNvPr>
            <p:cNvSpPr/>
            <p:nvPr/>
          </p:nvSpPr>
          <p:spPr>
            <a:xfrm>
              <a:off x="7267127" y="3386508"/>
              <a:ext cx="77990" cy="146237"/>
            </a:xfrm>
            <a:custGeom>
              <a:avLst/>
              <a:gdLst>
                <a:gd name="connsiteX0" fmla="*/ 77991 w 77990"/>
                <a:gd name="connsiteY0" fmla="*/ 37643 h 146237"/>
                <a:gd name="connsiteX1" fmla="*/ 56340 w 77990"/>
                <a:gd name="connsiteY1" fmla="*/ 34938 h 146237"/>
                <a:gd name="connsiteX2" fmla="*/ 37929 w 77990"/>
                <a:gd name="connsiteY2" fmla="*/ 40081 h 146237"/>
                <a:gd name="connsiteX3" fmla="*/ 37929 w 77990"/>
                <a:gd name="connsiteY3" fmla="*/ 146237 h 146237"/>
                <a:gd name="connsiteX4" fmla="*/ 0 w 77990"/>
                <a:gd name="connsiteY4" fmla="*/ 146237 h 146237"/>
                <a:gd name="connsiteX5" fmla="*/ 0 w 77990"/>
                <a:gd name="connsiteY5" fmla="*/ 2696 h 146237"/>
                <a:gd name="connsiteX6" fmla="*/ 30337 w 77990"/>
                <a:gd name="connsiteY6" fmla="*/ 2696 h 146237"/>
                <a:gd name="connsiteX7" fmla="*/ 35195 w 77990"/>
                <a:gd name="connsiteY7" fmla="*/ 17069 h 146237"/>
                <a:gd name="connsiteX8" fmla="*/ 62017 w 77990"/>
                <a:gd name="connsiteY8" fmla="*/ 0 h 146237"/>
                <a:gd name="connsiteX9" fmla="*/ 77991 w 77990"/>
                <a:gd name="connsiteY9" fmla="*/ 1619 h 146237"/>
                <a:gd name="connsiteX10" fmla="*/ 77991 w 77990"/>
                <a:gd name="connsiteY10" fmla="*/ 37643 h 14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990" h="146237">
                  <a:moveTo>
                    <a:pt x="77991" y="37643"/>
                  </a:moveTo>
                  <a:cubicBezTo>
                    <a:pt x="69866" y="36024"/>
                    <a:pt x="60398" y="34938"/>
                    <a:pt x="56340" y="34938"/>
                  </a:cubicBezTo>
                  <a:cubicBezTo>
                    <a:pt x="51454" y="34938"/>
                    <a:pt x="44415" y="36814"/>
                    <a:pt x="37929" y="40081"/>
                  </a:cubicBezTo>
                  <a:lnTo>
                    <a:pt x="37929" y="146237"/>
                  </a:lnTo>
                  <a:lnTo>
                    <a:pt x="0" y="146237"/>
                  </a:lnTo>
                  <a:lnTo>
                    <a:pt x="0" y="2696"/>
                  </a:lnTo>
                  <a:lnTo>
                    <a:pt x="30337" y="2696"/>
                  </a:lnTo>
                  <a:lnTo>
                    <a:pt x="35195" y="17069"/>
                  </a:lnTo>
                  <a:cubicBezTo>
                    <a:pt x="41977" y="6220"/>
                    <a:pt x="51445" y="0"/>
                    <a:pt x="62017" y="0"/>
                  </a:cubicBezTo>
                  <a:cubicBezTo>
                    <a:pt x="67161" y="0"/>
                    <a:pt x="73666" y="543"/>
                    <a:pt x="77991" y="1619"/>
                  </a:cubicBezTo>
                  <a:lnTo>
                    <a:pt x="77991" y="3764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75" name="Freihandform: Form 74">
              <a:extLst>
                <a:ext uri="{FF2B5EF4-FFF2-40B4-BE49-F238E27FC236}">
                  <a16:creationId xmlns:a16="http://schemas.microsoft.com/office/drawing/2014/main" id="{9374803B-DF87-AF47-1755-861E3F7CA7AB}"/>
                </a:ext>
              </a:extLst>
            </p:cNvPr>
            <p:cNvSpPr/>
            <p:nvPr/>
          </p:nvSpPr>
          <p:spPr>
            <a:xfrm>
              <a:off x="7368387" y="3386508"/>
              <a:ext cx="78000" cy="146237"/>
            </a:xfrm>
            <a:custGeom>
              <a:avLst/>
              <a:gdLst>
                <a:gd name="connsiteX0" fmla="*/ 78000 w 78000"/>
                <a:gd name="connsiteY0" fmla="*/ 37643 h 146237"/>
                <a:gd name="connsiteX1" fmla="*/ 56321 w 78000"/>
                <a:gd name="connsiteY1" fmla="*/ 34938 h 146237"/>
                <a:gd name="connsiteX2" fmla="*/ 37909 w 78000"/>
                <a:gd name="connsiteY2" fmla="*/ 40081 h 146237"/>
                <a:gd name="connsiteX3" fmla="*/ 37909 w 78000"/>
                <a:gd name="connsiteY3" fmla="*/ 146237 h 146237"/>
                <a:gd name="connsiteX4" fmla="*/ 0 w 78000"/>
                <a:gd name="connsiteY4" fmla="*/ 146237 h 146237"/>
                <a:gd name="connsiteX5" fmla="*/ 0 w 78000"/>
                <a:gd name="connsiteY5" fmla="*/ 2696 h 146237"/>
                <a:gd name="connsiteX6" fmla="*/ 30318 w 78000"/>
                <a:gd name="connsiteY6" fmla="*/ 2696 h 146237"/>
                <a:gd name="connsiteX7" fmla="*/ 35204 w 78000"/>
                <a:gd name="connsiteY7" fmla="*/ 17069 h 146237"/>
                <a:gd name="connsiteX8" fmla="*/ 61998 w 78000"/>
                <a:gd name="connsiteY8" fmla="*/ 0 h 146237"/>
                <a:gd name="connsiteX9" fmla="*/ 77991 w 78000"/>
                <a:gd name="connsiteY9" fmla="*/ 1619 h 146237"/>
                <a:gd name="connsiteX10" fmla="*/ 77991 w 78000"/>
                <a:gd name="connsiteY10" fmla="*/ 37643 h 14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000" h="146237">
                  <a:moveTo>
                    <a:pt x="78000" y="37643"/>
                  </a:moveTo>
                  <a:cubicBezTo>
                    <a:pt x="69875" y="36024"/>
                    <a:pt x="60388" y="34938"/>
                    <a:pt x="56321" y="34938"/>
                  </a:cubicBezTo>
                  <a:cubicBezTo>
                    <a:pt x="51463" y="34938"/>
                    <a:pt x="44415" y="36814"/>
                    <a:pt x="37909" y="40081"/>
                  </a:cubicBezTo>
                  <a:lnTo>
                    <a:pt x="37909" y="146237"/>
                  </a:lnTo>
                  <a:lnTo>
                    <a:pt x="0" y="146237"/>
                  </a:lnTo>
                  <a:lnTo>
                    <a:pt x="0" y="2696"/>
                  </a:lnTo>
                  <a:lnTo>
                    <a:pt x="30318" y="2696"/>
                  </a:lnTo>
                  <a:lnTo>
                    <a:pt x="35204" y="17069"/>
                  </a:lnTo>
                  <a:cubicBezTo>
                    <a:pt x="41967" y="6220"/>
                    <a:pt x="51454" y="0"/>
                    <a:pt x="61998" y="0"/>
                  </a:cubicBezTo>
                  <a:cubicBezTo>
                    <a:pt x="67142" y="0"/>
                    <a:pt x="73647" y="543"/>
                    <a:pt x="77991" y="1619"/>
                  </a:cubicBezTo>
                  <a:lnTo>
                    <a:pt x="77991" y="3764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76" name="Freihandform: Form 75">
              <a:extLst>
                <a:ext uri="{FF2B5EF4-FFF2-40B4-BE49-F238E27FC236}">
                  <a16:creationId xmlns:a16="http://schemas.microsoft.com/office/drawing/2014/main" id="{FB270EE0-E7A4-2C33-558B-D85540326A5D}"/>
                </a:ext>
              </a:extLst>
            </p:cNvPr>
            <p:cNvSpPr/>
            <p:nvPr/>
          </p:nvSpPr>
          <p:spPr>
            <a:xfrm>
              <a:off x="7457455" y="3386518"/>
              <a:ext cx="131064" cy="148932"/>
            </a:xfrm>
            <a:custGeom>
              <a:avLst/>
              <a:gdLst>
                <a:gd name="connsiteX0" fmla="*/ 65542 w 131064"/>
                <a:gd name="connsiteY0" fmla="*/ 148933 h 148932"/>
                <a:gd name="connsiteX1" fmla="*/ 0 w 131064"/>
                <a:gd name="connsiteY1" fmla="*/ 74466 h 148932"/>
                <a:gd name="connsiteX2" fmla="*/ 65542 w 131064"/>
                <a:gd name="connsiteY2" fmla="*/ 0 h 148932"/>
                <a:gd name="connsiteX3" fmla="*/ 131064 w 131064"/>
                <a:gd name="connsiteY3" fmla="*/ 74466 h 148932"/>
                <a:gd name="connsiteX4" fmla="*/ 65542 w 131064"/>
                <a:gd name="connsiteY4" fmla="*/ 148933 h 148932"/>
                <a:gd name="connsiteX5" fmla="*/ 65542 w 131064"/>
                <a:gd name="connsiteY5" fmla="*/ 26803 h 148932"/>
                <a:gd name="connsiteX6" fmla="*/ 37900 w 131064"/>
                <a:gd name="connsiteY6" fmla="*/ 74457 h 148932"/>
                <a:gd name="connsiteX7" fmla="*/ 65542 w 131064"/>
                <a:gd name="connsiteY7" fmla="*/ 121853 h 148932"/>
                <a:gd name="connsiteX8" fmla="*/ 93164 w 131064"/>
                <a:gd name="connsiteY8" fmla="*/ 74457 h 148932"/>
                <a:gd name="connsiteX9" fmla="*/ 65542 w 131064"/>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64" h="148932">
                  <a:moveTo>
                    <a:pt x="65542" y="148933"/>
                  </a:moveTo>
                  <a:cubicBezTo>
                    <a:pt x="36557" y="148933"/>
                    <a:pt x="0" y="138646"/>
                    <a:pt x="0" y="74466"/>
                  </a:cubicBezTo>
                  <a:cubicBezTo>
                    <a:pt x="0" y="11906"/>
                    <a:pt x="35481" y="0"/>
                    <a:pt x="65542" y="0"/>
                  </a:cubicBezTo>
                  <a:cubicBezTo>
                    <a:pt x="95317" y="0"/>
                    <a:pt x="131064" y="10030"/>
                    <a:pt x="131064" y="74466"/>
                  </a:cubicBezTo>
                  <a:cubicBezTo>
                    <a:pt x="131064" y="139465"/>
                    <a:pt x="94240" y="148933"/>
                    <a:pt x="65542" y="148933"/>
                  </a:cubicBezTo>
                  <a:close/>
                  <a:moveTo>
                    <a:pt x="65542" y="26803"/>
                  </a:moveTo>
                  <a:cubicBezTo>
                    <a:pt x="50635" y="26803"/>
                    <a:pt x="37900" y="31661"/>
                    <a:pt x="37900" y="74457"/>
                  </a:cubicBezTo>
                  <a:cubicBezTo>
                    <a:pt x="37900" y="116710"/>
                    <a:pt x="53350" y="121853"/>
                    <a:pt x="65542" y="121853"/>
                  </a:cubicBezTo>
                  <a:cubicBezTo>
                    <a:pt x="77705" y="121853"/>
                    <a:pt x="93164" y="116996"/>
                    <a:pt x="93164" y="74457"/>
                  </a:cubicBezTo>
                  <a:cubicBezTo>
                    <a:pt x="93164" y="30051"/>
                    <a:pt x="80429" y="26803"/>
                    <a:pt x="65542" y="26803"/>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77" name="Freihandform: Form 76">
              <a:extLst>
                <a:ext uri="{FF2B5EF4-FFF2-40B4-BE49-F238E27FC236}">
                  <a16:creationId xmlns:a16="http://schemas.microsoft.com/office/drawing/2014/main" id="{778716B0-882F-B009-2C1C-BDDD8BD73EE6}"/>
                </a:ext>
              </a:extLst>
            </p:cNvPr>
            <p:cNvSpPr/>
            <p:nvPr/>
          </p:nvSpPr>
          <p:spPr>
            <a:xfrm>
              <a:off x="7600950" y="3389204"/>
              <a:ext cx="211226" cy="143541"/>
            </a:xfrm>
            <a:custGeom>
              <a:avLst/>
              <a:gdLst>
                <a:gd name="connsiteX0" fmla="*/ 181165 w 211226"/>
                <a:gd name="connsiteY0" fmla="*/ 143542 h 143541"/>
                <a:gd name="connsiteX1" fmla="*/ 129426 w 211226"/>
                <a:gd name="connsiteY1" fmla="*/ 143542 h 143541"/>
                <a:gd name="connsiteX2" fmla="*/ 117520 w 211226"/>
                <a:gd name="connsiteY2" fmla="*/ 85325 h 143541"/>
                <a:gd name="connsiteX3" fmla="*/ 105613 w 211226"/>
                <a:gd name="connsiteY3" fmla="*/ 22498 h 143541"/>
                <a:gd name="connsiteX4" fmla="*/ 93421 w 211226"/>
                <a:gd name="connsiteY4" fmla="*/ 83963 h 143541"/>
                <a:gd name="connsiteX5" fmla="*/ 81772 w 211226"/>
                <a:gd name="connsiteY5" fmla="*/ 143542 h 143541"/>
                <a:gd name="connsiteX6" fmla="*/ 30061 w 211226"/>
                <a:gd name="connsiteY6" fmla="*/ 143542 h 143541"/>
                <a:gd name="connsiteX7" fmla="*/ 0 w 211226"/>
                <a:gd name="connsiteY7" fmla="*/ 0 h 143541"/>
                <a:gd name="connsiteX8" fmla="*/ 41691 w 211226"/>
                <a:gd name="connsiteY8" fmla="*/ 0 h 143541"/>
                <a:gd name="connsiteX9" fmla="*/ 50102 w 211226"/>
                <a:gd name="connsiteY9" fmla="*/ 66904 h 143541"/>
                <a:gd name="connsiteX10" fmla="*/ 56064 w 211226"/>
                <a:gd name="connsiteY10" fmla="*/ 122958 h 143541"/>
                <a:gd name="connsiteX11" fmla="*/ 65808 w 211226"/>
                <a:gd name="connsiteY11" fmla="*/ 66904 h 143541"/>
                <a:gd name="connsiteX12" fmla="*/ 79877 w 211226"/>
                <a:gd name="connsiteY12" fmla="*/ 0 h 143541"/>
                <a:gd name="connsiteX13" fmla="*/ 131331 w 211226"/>
                <a:gd name="connsiteY13" fmla="*/ 0 h 143541"/>
                <a:gd name="connsiteX14" fmla="*/ 145418 w 211226"/>
                <a:gd name="connsiteY14" fmla="*/ 66904 h 143541"/>
                <a:gd name="connsiteX15" fmla="*/ 154629 w 211226"/>
                <a:gd name="connsiteY15" fmla="*/ 122958 h 143541"/>
                <a:gd name="connsiteX16" fmla="*/ 160849 w 211226"/>
                <a:gd name="connsiteY16" fmla="*/ 66904 h 143541"/>
                <a:gd name="connsiteX17" fmla="*/ 170059 w 211226"/>
                <a:gd name="connsiteY17" fmla="*/ 0 h 143541"/>
                <a:gd name="connsiteX18" fmla="*/ 211226 w 211226"/>
                <a:gd name="connsiteY18" fmla="*/ 0 h 143541"/>
                <a:gd name="connsiteX19" fmla="*/ 181165 w 211226"/>
                <a:gd name="connsiteY19" fmla="*/ 143542 h 143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11226" h="143541">
                  <a:moveTo>
                    <a:pt x="181165" y="143542"/>
                  </a:moveTo>
                  <a:lnTo>
                    <a:pt x="129426" y="143542"/>
                  </a:lnTo>
                  <a:lnTo>
                    <a:pt x="117520" y="85325"/>
                  </a:lnTo>
                  <a:cubicBezTo>
                    <a:pt x="115357" y="74495"/>
                    <a:pt x="109937" y="46320"/>
                    <a:pt x="105613" y="22498"/>
                  </a:cubicBezTo>
                  <a:cubicBezTo>
                    <a:pt x="100727" y="46053"/>
                    <a:pt x="95326" y="73676"/>
                    <a:pt x="93421" y="83963"/>
                  </a:cubicBezTo>
                  <a:lnTo>
                    <a:pt x="81772" y="143542"/>
                  </a:lnTo>
                  <a:lnTo>
                    <a:pt x="30061" y="143542"/>
                  </a:lnTo>
                  <a:lnTo>
                    <a:pt x="0" y="0"/>
                  </a:lnTo>
                  <a:lnTo>
                    <a:pt x="41691" y="0"/>
                  </a:lnTo>
                  <a:lnTo>
                    <a:pt x="50102" y="66904"/>
                  </a:lnTo>
                  <a:cubicBezTo>
                    <a:pt x="52264" y="83953"/>
                    <a:pt x="55788" y="120777"/>
                    <a:pt x="56064" y="122958"/>
                  </a:cubicBezTo>
                  <a:cubicBezTo>
                    <a:pt x="56607" y="119691"/>
                    <a:pt x="62008" y="84773"/>
                    <a:pt x="65808" y="66904"/>
                  </a:cubicBezTo>
                  <a:lnTo>
                    <a:pt x="79877" y="0"/>
                  </a:lnTo>
                  <a:lnTo>
                    <a:pt x="131331" y="0"/>
                  </a:lnTo>
                  <a:lnTo>
                    <a:pt x="145418" y="66904"/>
                  </a:lnTo>
                  <a:cubicBezTo>
                    <a:pt x="148657" y="83153"/>
                    <a:pt x="154086" y="119158"/>
                    <a:pt x="154629" y="122958"/>
                  </a:cubicBezTo>
                  <a:cubicBezTo>
                    <a:pt x="154886" y="120520"/>
                    <a:pt x="158410" y="83410"/>
                    <a:pt x="160849" y="66904"/>
                  </a:cubicBezTo>
                  <a:lnTo>
                    <a:pt x="170059" y="0"/>
                  </a:lnTo>
                  <a:lnTo>
                    <a:pt x="211226" y="0"/>
                  </a:lnTo>
                  <a:lnTo>
                    <a:pt x="181165" y="143542"/>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grpSp>
    </p:spTree>
    <p:extLst>
      <p:ext uri="{BB962C8B-B14F-4D97-AF65-F5344CB8AC3E}">
        <p14:creationId xmlns:p14="http://schemas.microsoft.com/office/powerpoint/2010/main" val="635553876"/>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9" name="Grafik 28" descr="Ein Bild, das drinnen, Boden, Decke, Arbeitstisch enthält.&#10;&#10;Automatisch generierte Beschreibung">
            <a:extLst>
              <a:ext uri="{FF2B5EF4-FFF2-40B4-BE49-F238E27FC236}">
                <a16:creationId xmlns:a16="http://schemas.microsoft.com/office/drawing/2014/main" id="{BD5FCD43-F95C-4E89-AC20-EEADB5AD8736}"/>
              </a:ext>
            </a:extLst>
          </p:cNvPr>
          <p:cNvPicPr>
            <a:picLocks noChangeAspect="1"/>
          </p:cNvPicPr>
          <p:nvPr/>
        </p:nvPicPr>
        <p:blipFill rotWithShape="1">
          <a:blip r:embed="rId2">
            <a:extLst>
              <a:ext uri="{28A0092B-C50C-407E-A947-70E740481C1C}">
                <a14:useLocalDpi xmlns:a14="http://schemas.microsoft.com/office/drawing/2010/main" val="0"/>
              </a:ext>
            </a:extLst>
          </a:blip>
          <a:srcRect t="13754" r="9348" b="9598"/>
          <a:stretch/>
        </p:blipFill>
        <p:spPr>
          <a:xfrm>
            <a:off x="0" y="0"/>
            <a:ext cx="12192000" cy="6857999"/>
          </a:xfrm>
          <a:prstGeom prst="rect">
            <a:avLst/>
          </a:prstGeom>
        </p:spPr>
      </p:pic>
      <p:sp>
        <p:nvSpPr>
          <p:cNvPr id="14" name="Grafik 8">
            <a:extLst>
              <a:ext uri="{FF2B5EF4-FFF2-40B4-BE49-F238E27FC236}">
                <a16:creationId xmlns:a16="http://schemas.microsoft.com/office/drawing/2014/main" id="{8654ED70-BDEF-1962-1938-30D0E87ED55E}"/>
              </a:ext>
            </a:extLst>
          </p:cNvPr>
          <p:cNvSpPr/>
          <p:nvPr/>
        </p:nvSpPr>
        <p:spPr>
          <a:xfrm>
            <a:off x="658813" y="1603929"/>
            <a:ext cx="4881267" cy="4669871"/>
          </a:xfrm>
          <a:custGeom>
            <a:avLst/>
            <a:gdLst>
              <a:gd name="connsiteX0" fmla="*/ 0 w 4881267"/>
              <a:gd name="connsiteY0" fmla="*/ 0 h 4669871"/>
              <a:gd name="connsiteX1" fmla="*/ 0 w 4881267"/>
              <a:gd name="connsiteY1" fmla="*/ 4669872 h 4669871"/>
              <a:gd name="connsiteX2" fmla="*/ 3988574 w 4881267"/>
              <a:gd name="connsiteY2" fmla="*/ 4669872 h 4669871"/>
              <a:gd name="connsiteX3" fmla="*/ 4881268 w 4881267"/>
              <a:gd name="connsiteY3" fmla="*/ 4201133 h 4669871"/>
              <a:gd name="connsiteX4" fmla="*/ 4881268 w 4881267"/>
              <a:gd name="connsiteY4" fmla="*/ 0 h 46698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81267" h="4669871">
                <a:moveTo>
                  <a:pt x="0" y="0"/>
                </a:moveTo>
                <a:lnTo>
                  <a:pt x="0" y="4669872"/>
                </a:lnTo>
                <a:lnTo>
                  <a:pt x="3988574" y="4669872"/>
                </a:lnTo>
                <a:lnTo>
                  <a:pt x="4881268" y="4201133"/>
                </a:lnTo>
                <a:lnTo>
                  <a:pt x="4881268" y="0"/>
                </a:lnTo>
                <a:close/>
              </a:path>
            </a:pathLst>
          </a:custGeom>
          <a:solidFill>
            <a:schemeClr val="bg2"/>
          </a:solidFill>
          <a:ln w="17078" cap="flat">
            <a:noFill/>
            <a:prstDash val="solid"/>
            <a:miter/>
          </a:ln>
        </p:spPr>
        <p:txBody>
          <a:bodyPr rtlCol="0" anchor="ctr"/>
          <a:lstStyle/>
          <a:p>
            <a:endParaRPr lang="de-DE" dirty="0">
              <a:latin typeface="Fago Pro" panose="02000506040000020004" pitchFamily="50" charset="0"/>
            </a:endParaRPr>
          </a:p>
        </p:txBody>
      </p:sp>
      <p:pic>
        <p:nvPicPr>
          <p:cNvPr id="5" name="Grafik 4">
            <a:extLst>
              <a:ext uri="{FF2B5EF4-FFF2-40B4-BE49-F238E27FC236}">
                <a16:creationId xmlns:a16="http://schemas.microsoft.com/office/drawing/2014/main" id="{23DAB44E-30DF-F695-8D41-8274374F9C8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220200" y="330418"/>
            <a:ext cx="2636837" cy="672663"/>
          </a:xfrm>
          <a:prstGeom prst="rect">
            <a:avLst/>
          </a:prstGeom>
        </p:spPr>
      </p:pic>
      <p:sp>
        <p:nvSpPr>
          <p:cNvPr id="12" name="Titel 11">
            <a:extLst>
              <a:ext uri="{FF2B5EF4-FFF2-40B4-BE49-F238E27FC236}">
                <a16:creationId xmlns:a16="http://schemas.microsoft.com/office/drawing/2014/main" id="{1738D005-5B61-0F99-2B15-4CE2F0CA33D1}"/>
              </a:ext>
            </a:extLst>
          </p:cNvPr>
          <p:cNvSpPr>
            <a:spLocks noGrp="1"/>
          </p:cNvSpPr>
          <p:nvPr>
            <p:ph type="title"/>
          </p:nvPr>
        </p:nvSpPr>
        <p:spPr>
          <a:xfrm>
            <a:off x="658815" y="2010600"/>
            <a:ext cx="4408485" cy="2200275"/>
          </a:xfrm>
        </p:spPr>
        <p:txBody>
          <a:bodyPr lIns="504000"/>
          <a:lstStyle/>
          <a:p>
            <a:r>
              <a:rPr lang="en-US" noProof="0" dirty="0">
                <a:solidFill>
                  <a:schemeClr val="bg1"/>
                </a:solidFill>
              </a:rPr>
              <a:t>The title of the presentation is also written here in several lines</a:t>
            </a:r>
          </a:p>
        </p:txBody>
      </p:sp>
      <p:sp>
        <p:nvSpPr>
          <p:cNvPr id="13" name="Textplatzhalter 12">
            <a:extLst>
              <a:ext uri="{FF2B5EF4-FFF2-40B4-BE49-F238E27FC236}">
                <a16:creationId xmlns:a16="http://schemas.microsoft.com/office/drawing/2014/main" id="{88ED06A6-9470-9F52-CA2F-CF62CC7A4B33}"/>
              </a:ext>
            </a:extLst>
          </p:cNvPr>
          <p:cNvSpPr>
            <a:spLocks noGrp="1"/>
          </p:cNvSpPr>
          <p:nvPr>
            <p:ph type="body" sz="quarter" idx="12"/>
          </p:nvPr>
        </p:nvSpPr>
        <p:spPr>
          <a:xfrm>
            <a:off x="658814" y="4449000"/>
            <a:ext cx="4408485" cy="1307829"/>
          </a:xfrm>
        </p:spPr>
        <p:txBody>
          <a:bodyPr lIns="504000"/>
          <a:lstStyle/>
          <a:p>
            <a:pPr marL="0" indent="0">
              <a:buFont typeface="Arial" panose="020B0604020202020204" pitchFamily="34" charset="0"/>
              <a:buNone/>
            </a:pPr>
            <a:r>
              <a:rPr lang="en-US" sz="2100" b="1" noProof="0" dirty="0"/>
              <a:t>Here can be the subline</a:t>
            </a:r>
          </a:p>
        </p:txBody>
      </p:sp>
      <p:grpSp>
        <p:nvGrpSpPr>
          <p:cNvPr id="56" name="Grafik 6">
            <a:extLst>
              <a:ext uri="{FF2B5EF4-FFF2-40B4-BE49-F238E27FC236}">
                <a16:creationId xmlns:a16="http://schemas.microsoft.com/office/drawing/2014/main" id="{6C319E44-B961-116E-4F88-2D5F0A5240A1}"/>
              </a:ext>
            </a:extLst>
          </p:cNvPr>
          <p:cNvGrpSpPr>
            <a:grpSpLocks noChangeAspect="1"/>
          </p:cNvGrpSpPr>
          <p:nvPr/>
        </p:nvGrpSpPr>
        <p:grpSpPr>
          <a:xfrm>
            <a:off x="678561" y="638375"/>
            <a:ext cx="2631282" cy="162000"/>
            <a:chOff x="4381500" y="3324234"/>
            <a:chExt cx="3430676" cy="211216"/>
          </a:xfrm>
          <a:solidFill>
            <a:schemeClr val="tx2"/>
          </a:solidFill>
        </p:grpSpPr>
        <p:sp>
          <p:nvSpPr>
            <p:cNvPr id="57" name="Freihandform: Form 56">
              <a:extLst>
                <a:ext uri="{FF2B5EF4-FFF2-40B4-BE49-F238E27FC236}">
                  <a16:creationId xmlns:a16="http://schemas.microsoft.com/office/drawing/2014/main" id="{21BE4BC9-5164-163E-24C6-399E57057DE7}"/>
                </a:ext>
              </a:extLst>
            </p:cNvPr>
            <p:cNvSpPr/>
            <p:nvPr/>
          </p:nvSpPr>
          <p:spPr>
            <a:xfrm>
              <a:off x="4381500" y="3343179"/>
              <a:ext cx="129997" cy="189566"/>
            </a:xfrm>
            <a:custGeom>
              <a:avLst/>
              <a:gdLst>
                <a:gd name="connsiteX0" fmla="*/ 92069 w 129997"/>
                <a:gd name="connsiteY0" fmla="*/ 189567 h 189566"/>
                <a:gd name="connsiteX1" fmla="*/ 92069 w 129997"/>
                <a:gd name="connsiteY1" fmla="*/ 102365 h 189566"/>
                <a:gd name="connsiteX2" fmla="*/ 37919 w 129997"/>
                <a:gd name="connsiteY2" fmla="*/ 102365 h 189566"/>
                <a:gd name="connsiteX3" fmla="*/ 37919 w 129997"/>
                <a:gd name="connsiteY3" fmla="*/ 189567 h 189566"/>
                <a:gd name="connsiteX4" fmla="*/ 0 w 129997"/>
                <a:gd name="connsiteY4" fmla="*/ 189567 h 189566"/>
                <a:gd name="connsiteX5" fmla="*/ 0 w 129997"/>
                <a:gd name="connsiteY5" fmla="*/ 0 h 189566"/>
                <a:gd name="connsiteX6" fmla="*/ 37919 w 129997"/>
                <a:gd name="connsiteY6" fmla="*/ 0 h 189566"/>
                <a:gd name="connsiteX7" fmla="*/ 37919 w 129997"/>
                <a:gd name="connsiteY7" fmla="*/ 73133 h 189566"/>
                <a:gd name="connsiteX8" fmla="*/ 92078 w 129997"/>
                <a:gd name="connsiteY8" fmla="*/ 73133 h 189566"/>
                <a:gd name="connsiteX9" fmla="*/ 92078 w 129997"/>
                <a:gd name="connsiteY9" fmla="*/ 0 h 189566"/>
                <a:gd name="connsiteX10" fmla="*/ 129997 w 129997"/>
                <a:gd name="connsiteY10" fmla="*/ 0 h 189566"/>
                <a:gd name="connsiteX11" fmla="*/ 129997 w 129997"/>
                <a:gd name="connsiteY11" fmla="*/ 189567 h 189566"/>
                <a:gd name="connsiteX12" fmla="*/ 92069 w 129997"/>
                <a:gd name="connsiteY12" fmla="*/ 189567 h 189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9997" h="189566">
                  <a:moveTo>
                    <a:pt x="92069" y="189567"/>
                  </a:moveTo>
                  <a:lnTo>
                    <a:pt x="92069" y="102365"/>
                  </a:lnTo>
                  <a:lnTo>
                    <a:pt x="37919" y="102365"/>
                  </a:lnTo>
                  <a:lnTo>
                    <a:pt x="37919" y="189567"/>
                  </a:lnTo>
                  <a:lnTo>
                    <a:pt x="0" y="189567"/>
                  </a:lnTo>
                  <a:lnTo>
                    <a:pt x="0" y="0"/>
                  </a:lnTo>
                  <a:lnTo>
                    <a:pt x="37919" y="0"/>
                  </a:lnTo>
                  <a:lnTo>
                    <a:pt x="37919" y="73133"/>
                  </a:lnTo>
                  <a:lnTo>
                    <a:pt x="92078" y="73133"/>
                  </a:lnTo>
                  <a:lnTo>
                    <a:pt x="92078" y="0"/>
                  </a:lnTo>
                  <a:lnTo>
                    <a:pt x="129997" y="0"/>
                  </a:lnTo>
                  <a:lnTo>
                    <a:pt x="129997" y="189567"/>
                  </a:lnTo>
                  <a:lnTo>
                    <a:pt x="92069" y="18956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58" name="Freihandform: Form 57">
              <a:extLst>
                <a:ext uri="{FF2B5EF4-FFF2-40B4-BE49-F238E27FC236}">
                  <a16:creationId xmlns:a16="http://schemas.microsoft.com/office/drawing/2014/main" id="{48563F6D-C5C9-7039-7077-9D07D5EE0D1C}"/>
                </a:ext>
              </a:extLst>
            </p:cNvPr>
            <p:cNvSpPr/>
            <p:nvPr/>
          </p:nvSpPr>
          <p:spPr>
            <a:xfrm>
              <a:off x="4545282" y="3386508"/>
              <a:ext cx="116433" cy="148942"/>
            </a:xfrm>
            <a:custGeom>
              <a:avLst/>
              <a:gdLst>
                <a:gd name="connsiteX0" fmla="*/ 83410 w 116433"/>
                <a:gd name="connsiteY0" fmla="*/ 146237 h 148942"/>
                <a:gd name="connsiteX1" fmla="*/ 79343 w 116433"/>
                <a:gd name="connsiteY1" fmla="*/ 133512 h 148942"/>
                <a:gd name="connsiteX2" fmla="*/ 40615 w 116433"/>
                <a:gd name="connsiteY2" fmla="*/ 148942 h 148942"/>
                <a:gd name="connsiteX3" fmla="*/ 0 w 116433"/>
                <a:gd name="connsiteY3" fmla="*/ 102632 h 148942"/>
                <a:gd name="connsiteX4" fmla="*/ 53616 w 116433"/>
                <a:gd name="connsiteY4" fmla="*/ 56598 h 148942"/>
                <a:gd name="connsiteX5" fmla="*/ 78534 w 116433"/>
                <a:gd name="connsiteY5" fmla="*/ 56598 h 148942"/>
                <a:gd name="connsiteX6" fmla="*/ 78534 w 116433"/>
                <a:gd name="connsiteY6" fmla="*/ 46311 h 148942"/>
                <a:gd name="connsiteX7" fmla="*/ 58217 w 116433"/>
                <a:gd name="connsiteY7" fmla="*/ 30604 h 148942"/>
                <a:gd name="connsiteX8" fmla="*/ 12992 w 116433"/>
                <a:gd name="connsiteY8" fmla="*/ 38729 h 148942"/>
                <a:gd name="connsiteX9" fmla="*/ 12992 w 116433"/>
                <a:gd name="connsiteY9" fmla="*/ 8668 h 148942"/>
                <a:gd name="connsiteX10" fmla="*/ 64713 w 116433"/>
                <a:gd name="connsiteY10" fmla="*/ 0 h 148942"/>
                <a:gd name="connsiteX11" fmla="*/ 116434 w 116433"/>
                <a:gd name="connsiteY11" fmla="*/ 46568 h 148942"/>
                <a:gd name="connsiteX12" fmla="*/ 116434 w 116433"/>
                <a:gd name="connsiteY12" fmla="*/ 146237 h 148942"/>
                <a:gd name="connsiteX13" fmla="*/ 83410 w 116433"/>
                <a:gd name="connsiteY13" fmla="*/ 146237 h 148942"/>
                <a:gd name="connsiteX14" fmla="*/ 78534 w 116433"/>
                <a:gd name="connsiteY14" fmla="*/ 77448 h 148942"/>
                <a:gd name="connsiteX15" fmla="*/ 67704 w 116433"/>
                <a:gd name="connsiteY15" fmla="*/ 77734 h 148942"/>
                <a:gd name="connsiteX16" fmla="*/ 37929 w 116433"/>
                <a:gd name="connsiteY16" fmla="*/ 101832 h 148942"/>
                <a:gd name="connsiteX17" fmla="*/ 54435 w 116433"/>
                <a:gd name="connsiteY17" fmla="*/ 120787 h 148942"/>
                <a:gd name="connsiteX18" fmla="*/ 78543 w 116433"/>
                <a:gd name="connsiteY18" fmla="*/ 113738 h 148942"/>
                <a:gd name="connsiteX19" fmla="*/ 78543 w 116433"/>
                <a:gd name="connsiteY19" fmla="*/ 77448 h 148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33" h="148942">
                  <a:moveTo>
                    <a:pt x="83410" y="146237"/>
                  </a:moveTo>
                  <a:lnTo>
                    <a:pt x="79343" y="133512"/>
                  </a:lnTo>
                  <a:cubicBezTo>
                    <a:pt x="69599" y="142999"/>
                    <a:pt x="56055" y="148942"/>
                    <a:pt x="40615" y="148942"/>
                  </a:cubicBezTo>
                  <a:cubicBezTo>
                    <a:pt x="23012" y="148942"/>
                    <a:pt x="0" y="141637"/>
                    <a:pt x="0" y="102632"/>
                  </a:cubicBezTo>
                  <a:cubicBezTo>
                    <a:pt x="0" y="63370"/>
                    <a:pt x="32223" y="56598"/>
                    <a:pt x="53616" y="56598"/>
                  </a:cubicBezTo>
                  <a:lnTo>
                    <a:pt x="78534" y="56598"/>
                  </a:lnTo>
                  <a:lnTo>
                    <a:pt x="78534" y="46311"/>
                  </a:lnTo>
                  <a:cubicBezTo>
                    <a:pt x="78534" y="32223"/>
                    <a:pt x="71218" y="30604"/>
                    <a:pt x="58217" y="30604"/>
                  </a:cubicBezTo>
                  <a:cubicBezTo>
                    <a:pt x="44948" y="30604"/>
                    <a:pt x="26270" y="34404"/>
                    <a:pt x="12992" y="38729"/>
                  </a:cubicBezTo>
                  <a:lnTo>
                    <a:pt x="12992" y="8668"/>
                  </a:lnTo>
                  <a:cubicBezTo>
                    <a:pt x="28975" y="3524"/>
                    <a:pt x="47111" y="0"/>
                    <a:pt x="64713" y="0"/>
                  </a:cubicBezTo>
                  <a:cubicBezTo>
                    <a:pt x="92869" y="0"/>
                    <a:pt x="116434" y="7048"/>
                    <a:pt x="116434" y="46568"/>
                  </a:cubicBezTo>
                  <a:lnTo>
                    <a:pt x="116434" y="146237"/>
                  </a:lnTo>
                  <a:lnTo>
                    <a:pt x="83410" y="146237"/>
                  </a:lnTo>
                  <a:close/>
                  <a:moveTo>
                    <a:pt x="78534" y="77448"/>
                  </a:moveTo>
                  <a:lnTo>
                    <a:pt x="67704" y="77734"/>
                  </a:lnTo>
                  <a:cubicBezTo>
                    <a:pt x="46320" y="78276"/>
                    <a:pt x="37929" y="83420"/>
                    <a:pt x="37929" y="101832"/>
                  </a:cubicBezTo>
                  <a:cubicBezTo>
                    <a:pt x="37929" y="116719"/>
                    <a:pt x="44691" y="120787"/>
                    <a:pt x="54435" y="120787"/>
                  </a:cubicBezTo>
                  <a:cubicBezTo>
                    <a:pt x="63922" y="120787"/>
                    <a:pt x="71228" y="117805"/>
                    <a:pt x="78543" y="113738"/>
                  </a:cubicBezTo>
                  <a:lnTo>
                    <a:pt x="78543" y="77448"/>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59" name="Freihandform: Form 58">
              <a:extLst>
                <a:ext uri="{FF2B5EF4-FFF2-40B4-BE49-F238E27FC236}">
                  <a16:creationId xmlns:a16="http://schemas.microsoft.com/office/drawing/2014/main" id="{47C53C49-58E0-FE00-1EE6-BF77C2A440ED}"/>
                </a:ext>
              </a:extLst>
            </p:cNvPr>
            <p:cNvSpPr/>
            <p:nvPr/>
          </p:nvSpPr>
          <p:spPr>
            <a:xfrm>
              <a:off x="4703664" y="3386499"/>
              <a:ext cx="124567" cy="146246"/>
            </a:xfrm>
            <a:custGeom>
              <a:avLst/>
              <a:gdLst>
                <a:gd name="connsiteX0" fmla="*/ 86658 w 124567"/>
                <a:gd name="connsiteY0" fmla="*/ 146247 h 146246"/>
                <a:gd name="connsiteX1" fmla="*/ 86658 w 124567"/>
                <a:gd name="connsiteY1" fmla="*/ 44958 h 146246"/>
                <a:gd name="connsiteX2" fmla="*/ 70409 w 124567"/>
                <a:gd name="connsiteY2" fmla="*/ 31433 h 146246"/>
                <a:gd name="connsiteX3" fmla="*/ 37919 w 124567"/>
                <a:gd name="connsiteY3" fmla="*/ 41720 h 146246"/>
                <a:gd name="connsiteX4" fmla="*/ 37919 w 124567"/>
                <a:gd name="connsiteY4" fmla="*/ 146247 h 146246"/>
                <a:gd name="connsiteX5" fmla="*/ 0 w 124567"/>
                <a:gd name="connsiteY5" fmla="*/ 146247 h 146246"/>
                <a:gd name="connsiteX6" fmla="*/ 0 w 124567"/>
                <a:gd name="connsiteY6" fmla="*/ 2705 h 146246"/>
                <a:gd name="connsiteX7" fmla="*/ 31680 w 124567"/>
                <a:gd name="connsiteY7" fmla="*/ 2705 h 146246"/>
                <a:gd name="connsiteX8" fmla="*/ 37100 w 124567"/>
                <a:gd name="connsiteY8" fmla="*/ 18155 h 146246"/>
                <a:gd name="connsiteX9" fmla="*/ 84763 w 124567"/>
                <a:gd name="connsiteY9" fmla="*/ 0 h 146246"/>
                <a:gd name="connsiteX10" fmla="*/ 124568 w 124567"/>
                <a:gd name="connsiteY10" fmla="*/ 42786 h 146246"/>
                <a:gd name="connsiteX11" fmla="*/ 124568 w 124567"/>
                <a:gd name="connsiteY11" fmla="*/ 146237 h 146246"/>
                <a:gd name="connsiteX12" fmla="*/ 86658 w 124567"/>
                <a:gd name="connsiteY12"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67" h="146246">
                  <a:moveTo>
                    <a:pt x="86658" y="146247"/>
                  </a:moveTo>
                  <a:lnTo>
                    <a:pt x="86658" y="44958"/>
                  </a:lnTo>
                  <a:cubicBezTo>
                    <a:pt x="86658" y="34671"/>
                    <a:pt x="82591" y="31433"/>
                    <a:pt x="70409" y="31433"/>
                  </a:cubicBezTo>
                  <a:cubicBezTo>
                    <a:pt x="59855" y="31433"/>
                    <a:pt x="48206" y="35757"/>
                    <a:pt x="37919" y="41720"/>
                  </a:cubicBezTo>
                  <a:lnTo>
                    <a:pt x="37919" y="146247"/>
                  </a:lnTo>
                  <a:lnTo>
                    <a:pt x="0" y="146247"/>
                  </a:lnTo>
                  <a:lnTo>
                    <a:pt x="0" y="2705"/>
                  </a:lnTo>
                  <a:lnTo>
                    <a:pt x="31680" y="2705"/>
                  </a:lnTo>
                  <a:lnTo>
                    <a:pt x="37100" y="18155"/>
                  </a:lnTo>
                  <a:cubicBezTo>
                    <a:pt x="49273" y="8411"/>
                    <a:pt x="67151" y="0"/>
                    <a:pt x="84763" y="0"/>
                  </a:cubicBezTo>
                  <a:cubicBezTo>
                    <a:pt x="108585" y="0"/>
                    <a:pt x="124568" y="10563"/>
                    <a:pt x="124568" y="42786"/>
                  </a:cubicBezTo>
                  <a:lnTo>
                    <a:pt x="124568" y="146237"/>
                  </a:lnTo>
                  <a:lnTo>
                    <a:pt x="86658" y="14623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60" name="Freihandform: Form 59">
              <a:extLst>
                <a:ext uri="{FF2B5EF4-FFF2-40B4-BE49-F238E27FC236}">
                  <a16:creationId xmlns:a16="http://schemas.microsoft.com/office/drawing/2014/main" id="{585B0180-7C00-DC76-301D-9B2F6A56970B}"/>
                </a:ext>
              </a:extLst>
            </p:cNvPr>
            <p:cNvSpPr/>
            <p:nvPr/>
          </p:nvSpPr>
          <p:spPr>
            <a:xfrm>
              <a:off x="4862026" y="3337779"/>
              <a:ext cx="127292" cy="197672"/>
            </a:xfrm>
            <a:custGeom>
              <a:avLst/>
              <a:gdLst>
                <a:gd name="connsiteX0" fmla="*/ 96679 w 127292"/>
                <a:gd name="connsiteY0" fmla="*/ 194967 h 197672"/>
                <a:gd name="connsiteX1" fmla="*/ 92345 w 127292"/>
                <a:gd name="connsiteY1" fmla="*/ 183318 h 197672"/>
                <a:gd name="connsiteX2" fmla="*/ 54169 w 127292"/>
                <a:gd name="connsiteY2" fmla="*/ 197672 h 197672"/>
                <a:gd name="connsiteX3" fmla="*/ 0 w 127292"/>
                <a:gd name="connsiteY3" fmla="*/ 123206 h 197672"/>
                <a:gd name="connsiteX4" fmla="*/ 59579 w 127292"/>
                <a:gd name="connsiteY4" fmla="*/ 48739 h 197672"/>
                <a:gd name="connsiteX5" fmla="*/ 89373 w 127292"/>
                <a:gd name="connsiteY5" fmla="*/ 60103 h 197672"/>
                <a:gd name="connsiteX6" fmla="*/ 89373 w 127292"/>
                <a:gd name="connsiteY6" fmla="*/ 0 h 197672"/>
                <a:gd name="connsiteX7" fmla="*/ 127292 w 127292"/>
                <a:gd name="connsiteY7" fmla="*/ 0 h 197672"/>
                <a:gd name="connsiteX8" fmla="*/ 127292 w 127292"/>
                <a:gd name="connsiteY8" fmla="*/ 194967 h 197672"/>
                <a:gd name="connsiteX9" fmla="*/ 96679 w 127292"/>
                <a:gd name="connsiteY9" fmla="*/ 194967 h 197672"/>
                <a:gd name="connsiteX10" fmla="*/ 89383 w 127292"/>
                <a:gd name="connsiteY10" fmla="*/ 84753 h 197672"/>
                <a:gd name="connsiteX11" fmla="*/ 67713 w 127292"/>
                <a:gd name="connsiteY11" fmla="*/ 77429 h 197672"/>
                <a:gd name="connsiteX12" fmla="*/ 37919 w 127292"/>
                <a:gd name="connsiteY12" fmla="*/ 123196 h 197672"/>
                <a:gd name="connsiteX13" fmla="*/ 64999 w 127292"/>
                <a:gd name="connsiteY13" fmla="*/ 169507 h 197672"/>
                <a:gd name="connsiteX14" fmla="*/ 89373 w 127292"/>
                <a:gd name="connsiteY14" fmla="*/ 160582 h 197672"/>
                <a:gd name="connsiteX15" fmla="*/ 89373 w 127292"/>
                <a:gd name="connsiteY15" fmla="*/ 84753 h 197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7292" h="197672">
                  <a:moveTo>
                    <a:pt x="96679" y="194967"/>
                  </a:moveTo>
                  <a:lnTo>
                    <a:pt x="92345" y="183318"/>
                  </a:lnTo>
                  <a:cubicBezTo>
                    <a:pt x="83134" y="191443"/>
                    <a:pt x="69332" y="197672"/>
                    <a:pt x="54169" y="197672"/>
                  </a:cubicBezTo>
                  <a:cubicBezTo>
                    <a:pt x="31680" y="197672"/>
                    <a:pt x="0" y="188204"/>
                    <a:pt x="0" y="123206"/>
                  </a:cubicBezTo>
                  <a:cubicBezTo>
                    <a:pt x="0" y="56864"/>
                    <a:pt x="41434" y="48739"/>
                    <a:pt x="59579" y="48739"/>
                  </a:cubicBezTo>
                  <a:cubicBezTo>
                    <a:pt x="72038" y="48739"/>
                    <a:pt x="82867" y="53340"/>
                    <a:pt x="89373" y="60103"/>
                  </a:cubicBezTo>
                  <a:lnTo>
                    <a:pt x="89373" y="0"/>
                  </a:lnTo>
                  <a:lnTo>
                    <a:pt x="127292" y="0"/>
                  </a:lnTo>
                  <a:lnTo>
                    <a:pt x="127292" y="194967"/>
                  </a:lnTo>
                  <a:lnTo>
                    <a:pt x="96679" y="194967"/>
                  </a:lnTo>
                  <a:close/>
                  <a:moveTo>
                    <a:pt x="89383" y="84753"/>
                  </a:moveTo>
                  <a:cubicBezTo>
                    <a:pt x="83420" y="80686"/>
                    <a:pt x="75571" y="77429"/>
                    <a:pt x="67713" y="77429"/>
                  </a:cubicBezTo>
                  <a:cubicBezTo>
                    <a:pt x="51730" y="77429"/>
                    <a:pt x="37919" y="80410"/>
                    <a:pt x="37919" y="123196"/>
                  </a:cubicBezTo>
                  <a:cubicBezTo>
                    <a:pt x="37919" y="166526"/>
                    <a:pt x="49835" y="169507"/>
                    <a:pt x="64999" y="169507"/>
                  </a:cubicBezTo>
                  <a:cubicBezTo>
                    <a:pt x="72857" y="169507"/>
                    <a:pt x="81791" y="165983"/>
                    <a:pt x="89373" y="160582"/>
                  </a:cubicBezTo>
                  <a:lnTo>
                    <a:pt x="89373" y="8475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61" name="Freihandform: Form 60">
              <a:extLst>
                <a:ext uri="{FF2B5EF4-FFF2-40B4-BE49-F238E27FC236}">
                  <a16:creationId xmlns:a16="http://schemas.microsoft.com/office/drawing/2014/main" id="{71A97521-8F52-33E0-B222-6EEB14E45729}"/>
                </a:ext>
              </a:extLst>
            </p:cNvPr>
            <p:cNvSpPr/>
            <p:nvPr/>
          </p:nvSpPr>
          <p:spPr>
            <a:xfrm>
              <a:off x="5118401" y="3324234"/>
              <a:ext cx="44967" cy="208511"/>
            </a:xfrm>
            <a:custGeom>
              <a:avLst/>
              <a:gdLst>
                <a:gd name="connsiteX0" fmla="*/ 22479 w 44967"/>
                <a:gd name="connsiteY0" fmla="*/ 46025 h 208511"/>
                <a:gd name="connsiteX1" fmla="*/ 0 w 44967"/>
                <a:gd name="connsiteY1" fmla="*/ 23012 h 208511"/>
                <a:gd name="connsiteX2" fmla="*/ 22479 w 44967"/>
                <a:gd name="connsiteY2" fmla="*/ 0 h 208511"/>
                <a:gd name="connsiteX3" fmla="*/ 44968 w 44967"/>
                <a:gd name="connsiteY3" fmla="*/ 23012 h 208511"/>
                <a:gd name="connsiteX4" fmla="*/ 22479 w 44967"/>
                <a:gd name="connsiteY4" fmla="*/ 46025 h 208511"/>
                <a:gd name="connsiteX5" fmla="*/ 3524 w 44967"/>
                <a:gd name="connsiteY5" fmla="*/ 208512 h 208511"/>
                <a:gd name="connsiteX6" fmla="*/ 3524 w 44967"/>
                <a:gd name="connsiteY6" fmla="*/ 64970 h 208511"/>
                <a:gd name="connsiteX7" fmla="*/ 41443 w 44967"/>
                <a:gd name="connsiteY7" fmla="*/ 64970 h 208511"/>
                <a:gd name="connsiteX8" fmla="*/ 41443 w 44967"/>
                <a:gd name="connsiteY8" fmla="*/ 208512 h 208511"/>
                <a:gd name="connsiteX9" fmla="*/ 3524 w 44967"/>
                <a:gd name="connsiteY9" fmla="*/ 208512 h 208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967" h="208511">
                  <a:moveTo>
                    <a:pt x="22479" y="46025"/>
                  </a:moveTo>
                  <a:cubicBezTo>
                    <a:pt x="9754" y="46025"/>
                    <a:pt x="0" y="35481"/>
                    <a:pt x="0" y="23012"/>
                  </a:cubicBezTo>
                  <a:cubicBezTo>
                    <a:pt x="0" y="10563"/>
                    <a:pt x="9744" y="0"/>
                    <a:pt x="22479" y="0"/>
                  </a:cubicBezTo>
                  <a:cubicBezTo>
                    <a:pt x="35214" y="0"/>
                    <a:pt x="44968" y="10563"/>
                    <a:pt x="44968" y="23012"/>
                  </a:cubicBezTo>
                  <a:cubicBezTo>
                    <a:pt x="44958" y="35471"/>
                    <a:pt x="35204" y="46025"/>
                    <a:pt x="22479" y="46025"/>
                  </a:cubicBezTo>
                  <a:close/>
                  <a:moveTo>
                    <a:pt x="3524" y="208512"/>
                  </a:moveTo>
                  <a:lnTo>
                    <a:pt x="3524" y="64970"/>
                  </a:lnTo>
                  <a:lnTo>
                    <a:pt x="41443" y="64970"/>
                  </a:lnTo>
                  <a:lnTo>
                    <a:pt x="41443" y="208512"/>
                  </a:lnTo>
                  <a:lnTo>
                    <a:pt x="3524" y="208512"/>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62" name="Freihandform: Form 61">
              <a:extLst>
                <a:ext uri="{FF2B5EF4-FFF2-40B4-BE49-F238E27FC236}">
                  <a16:creationId xmlns:a16="http://schemas.microsoft.com/office/drawing/2014/main" id="{C99FDD14-9304-716F-316E-C52A87B51171}"/>
                </a:ext>
              </a:extLst>
            </p:cNvPr>
            <p:cNvSpPr/>
            <p:nvPr/>
          </p:nvSpPr>
          <p:spPr>
            <a:xfrm>
              <a:off x="5201783" y="3386499"/>
              <a:ext cx="124567" cy="146246"/>
            </a:xfrm>
            <a:custGeom>
              <a:avLst/>
              <a:gdLst>
                <a:gd name="connsiteX0" fmla="*/ 86658 w 124567"/>
                <a:gd name="connsiteY0" fmla="*/ 146247 h 146246"/>
                <a:gd name="connsiteX1" fmla="*/ 86658 w 124567"/>
                <a:gd name="connsiteY1" fmla="*/ 44958 h 146246"/>
                <a:gd name="connsiteX2" fmla="*/ 70409 w 124567"/>
                <a:gd name="connsiteY2" fmla="*/ 31433 h 146246"/>
                <a:gd name="connsiteX3" fmla="*/ 37919 w 124567"/>
                <a:gd name="connsiteY3" fmla="*/ 41720 h 146246"/>
                <a:gd name="connsiteX4" fmla="*/ 37919 w 124567"/>
                <a:gd name="connsiteY4" fmla="*/ 146247 h 146246"/>
                <a:gd name="connsiteX5" fmla="*/ 0 w 124567"/>
                <a:gd name="connsiteY5" fmla="*/ 146247 h 146246"/>
                <a:gd name="connsiteX6" fmla="*/ 0 w 124567"/>
                <a:gd name="connsiteY6" fmla="*/ 2705 h 146246"/>
                <a:gd name="connsiteX7" fmla="*/ 31680 w 124567"/>
                <a:gd name="connsiteY7" fmla="*/ 2705 h 146246"/>
                <a:gd name="connsiteX8" fmla="*/ 37100 w 124567"/>
                <a:gd name="connsiteY8" fmla="*/ 18155 h 146246"/>
                <a:gd name="connsiteX9" fmla="*/ 84763 w 124567"/>
                <a:gd name="connsiteY9" fmla="*/ 0 h 146246"/>
                <a:gd name="connsiteX10" fmla="*/ 124568 w 124567"/>
                <a:gd name="connsiteY10" fmla="*/ 42786 h 146246"/>
                <a:gd name="connsiteX11" fmla="*/ 124568 w 124567"/>
                <a:gd name="connsiteY11" fmla="*/ 146237 h 146246"/>
                <a:gd name="connsiteX12" fmla="*/ 86658 w 124567"/>
                <a:gd name="connsiteY12"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67" h="146246">
                  <a:moveTo>
                    <a:pt x="86658" y="146247"/>
                  </a:moveTo>
                  <a:lnTo>
                    <a:pt x="86658" y="44958"/>
                  </a:lnTo>
                  <a:cubicBezTo>
                    <a:pt x="86658" y="34671"/>
                    <a:pt x="82591" y="31433"/>
                    <a:pt x="70409" y="31433"/>
                  </a:cubicBezTo>
                  <a:cubicBezTo>
                    <a:pt x="59855" y="31433"/>
                    <a:pt x="48206" y="35757"/>
                    <a:pt x="37919" y="41720"/>
                  </a:cubicBezTo>
                  <a:lnTo>
                    <a:pt x="37919" y="146247"/>
                  </a:lnTo>
                  <a:lnTo>
                    <a:pt x="0" y="146247"/>
                  </a:lnTo>
                  <a:lnTo>
                    <a:pt x="0" y="2705"/>
                  </a:lnTo>
                  <a:lnTo>
                    <a:pt x="31680" y="2705"/>
                  </a:lnTo>
                  <a:lnTo>
                    <a:pt x="37100" y="18155"/>
                  </a:lnTo>
                  <a:cubicBezTo>
                    <a:pt x="49273" y="8411"/>
                    <a:pt x="67151" y="0"/>
                    <a:pt x="84763" y="0"/>
                  </a:cubicBezTo>
                  <a:cubicBezTo>
                    <a:pt x="108585" y="0"/>
                    <a:pt x="124568" y="10563"/>
                    <a:pt x="124568" y="42786"/>
                  </a:cubicBezTo>
                  <a:lnTo>
                    <a:pt x="124568" y="146237"/>
                  </a:lnTo>
                  <a:lnTo>
                    <a:pt x="86658" y="14623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63" name="Freihandform: Form 62">
              <a:extLst>
                <a:ext uri="{FF2B5EF4-FFF2-40B4-BE49-F238E27FC236}">
                  <a16:creationId xmlns:a16="http://schemas.microsoft.com/office/drawing/2014/main" id="{41D2537D-311A-9E8E-5E9F-CBC06BD9C9D9}"/>
                </a:ext>
              </a:extLst>
            </p:cNvPr>
            <p:cNvSpPr/>
            <p:nvPr/>
          </p:nvSpPr>
          <p:spPr>
            <a:xfrm>
              <a:off x="5457624" y="3337779"/>
              <a:ext cx="124577" cy="194967"/>
            </a:xfrm>
            <a:custGeom>
              <a:avLst/>
              <a:gdLst>
                <a:gd name="connsiteX0" fmla="*/ 86659 w 124577"/>
                <a:gd name="connsiteY0" fmla="*/ 194967 h 194967"/>
                <a:gd name="connsiteX1" fmla="*/ 86659 w 124577"/>
                <a:gd name="connsiteY1" fmla="*/ 93678 h 194967"/>
                <a:gd name="connsiteX2" fmla="*/ 70409 w 124577"/>
                <a:gd name="connsiteY2" fmla="*/ 80153 h 194967"/>
                <a:gd name="connsiteX3" fmla="*/ 37919 w 124577"/>
                <a:gd name="connsiteY3" fmla="*/ 90440 h 194967"/>
                <a:gd name="connsiteX4" fmla="*/ 37919 w 124577"/>
                <a:gd name="connsiteY4" fmla="*/ 194967 h 194967"/>
                <a:gd name="connsiteX5" fmla="*/ 0 w 124577"/>
                <a:gd name="connsiteY5" fmla="*/ 194967 h 194967"/>
                <a:gd name="connsiteX6" fmla="*/ 0 w 124577"/>
                <a:gd name="connsiteY6" fmla="*/ 0 h 194967"/>
                <a:gd name="connsiteX7" fmla="*/ 37919 w 124577"/>
                <a:gd name="connsiteY7" fmla="*/ 0 h 194967"/>
                <a:gd name="connsiteX8" fmla="*/ 37919 w 124577"/>
                <a:gd name="connsiteY8" fmla="*/ 66342 h 194967"/>
                <a:gd name="connsiteX9" fmla="*/ 84773 w 124577"/>
                <a:gd name="connsiteY9" fmla="*/ 48730 h 194967"/>
                <a:gd name="connsiteX10" fmla="*/ 124578 w 124577"/>
                <a:gd name="connsiteY10" fmla="*/ 91516 h 194967"/>
                <a:gd name="connsiteX11" fmla="*/ 124578 w 124577"/>
                <a:gd name="connsiteY11" fmla="*/ 194967 h 194967"/>
                <a:gd name="connsiteX12" fmla="*/ 86659 w 124577"/>
                <a:gd name="connsiteY12" fmla="*/ 194967 h 19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77" h="194967">
                  <a:moveTo>
                    <a:pt x="86659" y="194967"/>
                  </a:moveTo>
                  <a:lnTo>
                    <a:pt x="86659" y="93678"/>
                  </a:lnTo>
                  <a:cubicBezTo>
                    <a:pt x="86659" y="83391"/>
                    <a:pt x="82868" y="80153"/>
                    <a:pt x="70409" y="80153"/>
                  </a:cubicBezTo>
                  <a:cubicBezTo>
                    <a:pt x="61741" y="80153"/>
                    <a:pt x="50378" y="84220"/>
                    <a:pt x="37919" y="90440"/>
                  </a:cubicBezTo>
                  <a:lnTo>
                    <a:pt x="37919" y="194967"/>
                  </a:lnTo>
                  <a:lnTo>
                    <a:pt x="0" y="194967"/>
                  </a:lnTo>
                  <a:lnTo>
                    <a:pt x="0" y="0"/>
                  </a:lnTo>
                  <a:lnTo>
                    <a:pt x="37919" y="0"/>
                  </a:lnTo>
                  <a:lnTo>
                    <a:pt x="37919" y="66342"/>
                  </a:lnTo>
                  <a:cubicBezTo>
                    <a:pt x="50644" y="56855"/>
                    <a:pt x="68247" y="48730"/>
                    <a:pt x="84773" y="48730"/>
                  </a:cubicBezTo>
                  <a:cubicBezTo>
                    <a:pt x="108595" y="48730"/>
                    <a:pt x="124578" y="59836"/>
                    <a:pt x="124578" y="91516"/>
                  </a:cubicBezTo>
                  <a:lnTo>
                    <a:pt x="124578" y="194967"/>
                  </a:lnTo>
                  <a:lnTo>
                    <a:pt x="86659" y="19496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64" name="Freihandform: Form 63">
              <a:extLst>
                <a:ext uri="{FF2B5EF4-FFF2-40B4-BE49-F238E27FC236}">
                  <a16:creationId xmlns:a16="http://schemas.microsoft.com/office/drawing/2014/main" id="{B51CE9A0-58D5-64ED-A942-ACA13AB07B37}"/>
                </a:ext>
              </a:extLst>
            </p:cNvPr>
            <p:cNvSpPr/>
            <p:nvPr/>
          </p:nvSpPr>
          <p:spPr>
            <a:xfrm>
              <a:off x="5612206" y="3386508"/>
              <a:ext cx="116433" cy="148942"/>
            </a:xfrm>
            <a:custGeom>
              <a:avLst/>
              <a:gdLst>
                <a:gd name="connsiteX0" fmla="*/ 83410 w 116433"/>
                <a:gd name="connsiteY0" fmla="*/ 146237 h 148942"/>
                <a:gd name="connsiteX1" fmla="*/ 79343 w 116433"/>
                <a:gd name="connsiteY1" fmla="*/ 133512 h 148942"/>
                <a:gd name="connsiteX2" fmla="*/ 40615 w 116433"/>
                <a:gd name="connsiteY2" fmla="*/ 148942 h 148942"/>
                <a:gd name="connsiteX3" fmla="*/ 0 w 116433"/>
                <a:gd name="connsiteY3" fmla="*/ 102632 h 148942"/>
                <a:gd name="connsiteX4" fmla="*/ 53616 w 116433"/>
                <a:gd name="connsiteY4" fmla="*/ 56598 h 148942"/>
                <a:gd name="connsiteX5" fmla="*/ 78534 w 116433"/>
                <a:gd name="connsiteY5" fmla="*/ 56598 h 148942"/>
                <a:gd name="connsiteX6" fmla="*/ 78534 w 116433"/>
                <a:gd name="connsiteY6" fmla="*/ 46311 h 148942"/>
                <a:gd name="connsiteX7" fmla="*/ 58217 w 116433"/>
                <a:gd name="connsiteY7" fmla="*/ 30604 h 148942"/>
                <a:gd name="connsiteX8" fmla="*/ 12992 w 116433"/>
                <a:gd name="connsiteY8" fmla="*/ 38729 h 148942"/>
                <a:gd name="connsiteX9" fmla="*/ 12992 w 116433"/>
                <a:gd name="connsiteY9" fmla="*/ 8668 h 148942"/>
                <a:gd name="connsiteX10" fmla="*/ 64713 w 116433"/>
                <a:gd name="connsiteY10" fmla="*/ 0 h 148942"/>
                <a:gd name="connsiteX11" fmla="*/ 116434 w 116433"/>
                <a:gd name="connsiteY11" fmla="*/ 46568 h 148942"/>
                <a:gd name="connsiteX12" fmla="*/ 116434 w 116433"/>
                <a:gd name="connsiteY12" fmla="*/ 146237 h 148942"/>
                <a:gd name="connsiteX13" fmla="*/ 83410 w 116433"/>
                <a:gd name="connsiteY13" fmla="*/ 146237 h 148942"/>
                <a:gd name="connsiteX14" fmla="*/ 78534 w 116433"/>
                <a:gd name="connsiteY14" fmla="*/ 77448 h 148942"/>
                <a:gd name="connsiteX15" fmla="*/ 67694 w 116433"/>
                <a:gd name="connsiteY15" fmla="*/ 77724 h 148942"/>
                <a:gd name="connsiteX16" fmla="*/ 37919 w 116433"/>
                <a:gd name="connsiteY16" fmla="*/ 101822 h 148942"/>
                <a:gd name="connsiteX17" fmla="*/ 54426 w 116433"/>
                <a:gd name="connsiteY17" fmla="*/ 120777 h 148942"/>
                <a:gd name="connsiteX18" fmla="*/ 78534 w 116433"/>
                <a:gd name="connsiteY18" fmla="*/ 113729 h 148942"/>
                <a:gd name="connsiteX19" fmla="*/ 78534 w 116433"/>
                <a:gd name="connsiteY19" fmla="*/ 77448 h 148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33" h="148942">
                  <a:moveTo>
                    <a:pt x="83410" y="146237"/>
                  </a:moveTo>
                  <a:lnTo>
                    <a:pt x="79343" y="133512"/>
                  </a:lnTo>
                  <a:cubicBezTo>
                    <a:pt x="69599" y="142999"/>
                    <a:pt x="56055" y="148942"/>
                    <a:pt x="40615" y="148942"/>
                  </a:cubicBezTo>
                  <a:cubicBezTo>
                    <a:pt x="23012" y="148942"/>
                    <a:pt x="0" y="141637"/>
                    <a:pt x="0" y="102632"/>
                  </a:cubicBezTo>
                  <a:cubicBezTo>
                    <a:pt x="0" y="63370"/>
                    <a:pt x="32223" y="56598"/>
                    <a:pt x="53616" y="56598"/>
                  </a:cubicBezTo>
                  <a:lnTo>
                    <a:pt x="78534" y="56598"/>
                  </a:lnTo>
                  <a:lnTo>
                    <a:pt x="78534" y="46311"/>
                  </a:lnTo>
                  <a:cubicBezTo>
                    <a:pt x="78534" y="32223"/>
                    <a:pt x="71218" y="30604"/>
                    <a:pt x="58217" y="30604"/>
                  </a:cubicBezTo>
                  <a:cubicBezTo>
                    <a:pt x="44949" y="30604"/>
                    <a:pt x="26270" y="34404"/>
                    <a:pt x="12992" y="38729"/>
                  </a:cubicBezTo>
                  <a:lnTo>
                    <a:pt x="12992" y="8668"/>
                  </a:lnTo>
                  <a:cubicBezTo>
                    <a:pt x="28975" y="3524"/>
                    <a:pt x="47111" y="0"/>
                    <a:pt x="64713" y="0"/>
                  </a:cubicBezTo>
                  <a:cubicBezTo>
                    <a:pt x="92869" y="0"/>
                    <a:pt x="116434" y="7048"/>
                    <a:pt x="116434" y="46568"/>
                  </a:cubicBezTo>
                  <a:lnTo>
                    <a:pt x="116434" y="146237"/>
                  </a:lnTo>
                  <a:lnTo>
                    <a:pt x="83410" y="146237"/>
                  </a:lnTo>
                  <a:close/>
                  <a:moveTo>
                    <a:pt x="78534" y="77448"/>
                  </a:moveTo>
                  <a:lnTo>
                    <a:pt x="67694" y="77724"/>
                  </a:lnTo>
                  <a:cubicBezTo>
                    <a:pt x="46311" y="78267"/>
                    <a:pt x="37919" y="83410"/>
                    <a:pt x="37919" y="101822"/>
                  </a:cubicBezTo>
                  <a:cubicBezTo>
                    <a:pt x="37919" y="116710"/>
                    <a:pt x="44682" y="120777"/>
                    <a:pt x="54426" y="120777"/>
                  </a:cubicBezTo>
                  <a:cubicBezTo>
                    <a:pt x="63913" y="120777"/>
                    <a:pt x="71218" y="117796"/>
                    <a:pt x="78534" y="113729"/>
                  </a:cubicBezTo>
                  <a:lnTo>
                    <a:pt x="78534" y="77448"/>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65" name="Freihandform: Form 64">
              <a:extLst>
                <a:ext uri="{FF2B5EF4-FFF2-40B4-BE49-F238E27FC236}">
                  <a16:creationId xmlns:a16="http://schemas.microsoft.com/office/drawing/2014/main" id="{1441EDB3-4C40-8910-F93C-49010DD07667}"/>
                </a:ext>
              </a:extLst>
            </p:cNvPr>
            <p:cNvSpPr/>
            <p:nvPr/>
          </p:nvSpPr>
          <p:spPr>
            <a:xfrm>
              <a:off x="5770578" y="3386499"/>
              <a:ext cx="124567" cy="146246"/>
            </a:xfrm>
            <a:custGeom>
              <a:avLst/>
              <a:gdLst>
                <a:gd name="connsiteX0" fmla="*/ 86658 w 124567"/>
                <a:gd name="connsiteY0" fmla="*/ 146247 h 146246"/>
                <a:gd name="connsiteX1" fmla="*/ 86658 w 124567"/>
                <a:gd name="connsiteY1" fmla="*/ 44958 h 146246"/>
                <a:gd name="connsiteX2" fmla="*/ 70409 w 124567"/>
                <a:gd name="connsiteY2" fmla="*/ 31433 h 146246"/>
                <a:gd name="connsiteX3" fmla="*/ 37919 w 124567"/>
                <a:gd name="connsiteY3" fmla="*/ 41720 h 146246"/>
                <a:gd name="connsiteX4" fmla="*/ 37919 w 124567"/>
                <a:gd name="connsiteY4" fmla="*/ 146247 h 146246"/>
                <a:gd name="connsiteX5" fmla="*/ 0 w 124567"/>
                <a:gd name="connsiteY5" fmla="*/ 146247 h 146246"/>
                <a:gd name="connsiteX6" fmla="*/ 0 w 124567"/>
                <a:gd name="connsiteY6" fmla="*/ 2705 h 146246"/>
                <a:gd name="connsiteX7" fmla="*/ 31680 w 124567"/>
                <a:gd name="connsiteY7" fmla="*/ 2705 h 146246"/>
                <a:gd name="connsiteX8" fmla="*/ 37100 w 124567"/>
                <a:gd name="connsiteY8" fmla="*/ 18155 h 146246"/>
                <a:gd name="connsiteX9" fmla="*/ 84763 w 124567"/>
                <a:gd name="connsiteY9" fmla="*/ 0 h 146246"/>
                <a:gd name="connsiteX10" fmla="*/ 124568 w 124567"/>
                <a:gd name="connsiteY10" fmla="*/ 42786 h 146246"/>
                <a:gd name="connsiteX11" fmla="*/ 124568 w 124567"/>
                <a:gd name="connsiteY11" fmla="*/ 146237 h 146246"/>
                <a:gd name="connsiteX12" fmla="*/ 86658 w 124567"/>
                <a:gd name="connsiteY12"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67" h="146246">
                  <a:moveTo>
                    <a:pt x="86658" y="146247"/>
                  </a:moveTo>
                  <a:lnTo>
                    <a:pt x="86658" y="44958"/>
                  </a:lnTo>
                  <a:cubicBezTo>
                    <a:pt x="86658" y="34671"/>
                    <a:pt x="82591" y="31433"/>
                    <a:pt x="70409" y="31433"/>
                  </a:cubicBezTo>
                  <a:cubicBezTo>
                    <a:pt x="59855" y="31433"/>
                    <a:pt x="48206" y="35757"/>
                    <a:pt x="37919" y="41720"/>
                  </a:cubicBezTo>
                  <a:lnTo>
                    <a:pt x="37919" y="146247"/>
                  </a:lnTo>
                  <a:lnTo>
                    <a:pt x="0" y="146247"/>
                  </a:lnTo>
                  <a:lnTo>
                    <a:pt x="0" y="2705"/>
                  </a:lnTo>
                  <a:lnTo>
                    <a:pt x="31680" y="2705"/>
                  </a:lnTo>
                  <a:lnTo>
                    <a:pt x="37100" y="18155"/>
                  </a:lnTo>
                  <a:cubicBezTo>
                    <a:pt x="49282" y="8411"/>
                    <a:pt x="67151" y="0"/>
                    <a:pt x="84763" y="0"/>
                  </a:cubicBezTo>
                  <a:cubicBezTo>
                    <a:pt x="108585" y="0"/>
                    <a:pt x="124568" y="10563"/>
                    <a:pt x="124568" y="42786"/>
                  </a:cubicBezTo>
                  <a:lnTo>
                    <a:pt x="124568" y="146237"/>
                  </a:lnTo>
                  <a:lnTo>
                    <a:pt x="86658" y="14623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66" name="Freihandform: Form 65">
              <a:extLst>
                <a:ext uri="{FF2B5EF4-FFF2-40B4-BE49-F238E27FC236}">
                  <a16:creationId xmlns:a16="http://schemas.microsoft.com/office/drawing/2014/main" id="{548B70EC-0286-6C89-B19A-14365BF4687F}"/>
                </a:ext>
              </a:extLst>
            </p:cNvPr>
            <p:cNvSpPr/>
            <p:nvPr/>
          </p:nvSpPr>
          <p:spPr>
            <a:xfrm>
              <a:off x="5928941" y="3337779"/>
              <a:ext cx="127282" cy="197672"/>
            </a:xfrm>
            <a:custGeom>
              <a:avLst/>
              <a:gdLst>
                <a:gd name="connsiteX0" fmla="*/ 96679 w 127282"/>
                <a:gd name="connsiteY0" fmla="*/ 194967 h 197672"/>
                <a:gd name="connsiteX1" fmla="*/ 92345 w 127282"/>
                <a:gd name="connsiteY1" fmla="*/ 183318 h 197672"/>
                <a:gd name="connsiteX2" fmla="*/ 54169 w 127282"/>
                <a:gd name="connsiteY2" fmla="*/ 197672 h 197672"/>
                <a:gd name="connsiteX3" fmla="*/ 0 w 127282"/>
                <a:gd name="connsiteY3" fmla="*/ 123206 h 197672"/>
                <a:gd name="connsiteX4" fmla="*/ 59579 w 127282"/>
                <a:gd name="connsiteY4" fmla="*/ 48739 h 197672"/>
                <a:gd name="connsiteX5" fmla="*/ 89373 w 127282"/>
                <a:gd name="connsiteY5" fmla="*/ 60103 h 197672"/>
                <a:gd name="connsiteX6" fmla="*/ 89373 w 127282"/>
                <a:gd name="connsiteY6" fmla="*/ 0 h 197672"/>
                <a:gd name="connsiteX7" fmla="*/ 127283 w 127282"/>
                <a:gd name="connsiteY7" fmla="*/ 0 h 197672"/>
                <a:gd name="connsiteX8" fmla="*/ 127283 w 127282"/>
                <a:gd name="connsiteY8" fmla="*/ 194967 h 197672"/>
                <a:gd name="connsiteX9" fmla="*/ 96679 w 127282"/>
                <a:gd name="connsiteY9" fmla="*/ 194967 h 197672"/>
                <a:gd name="connsiteX10" fmla="*/ 89373 w 127282"/>
                <a:gd name="connsiteY10" fmla="*/ 84753 h 197672"/>
                <a:gd name="connsiteX11" fmla="*/ 67704 w 127282"/>
                <a:gd name="connsiteY11" fmla="*/ 77429 h 197672"/>
                <a:gd name="connsiteX12" fmla="*/ 37909 w 127282"/>
                <a:gd name="connsiteY12" fmla="*/ 123196 h 197672"/>
                <a:gd name="connsiteX13" fmla="*/ 64989 w 127282"/>
                <a:gd name="connsiteY13" fmla="*/ 169507 h 197672"/>
                <a:gd name="connsiteX14" fmla="*/ 89364 w 127282"/>
                <a:gd name="connsiteY14" fmla="*/ 160582 h 197672"/>
                <a:gd name="connsiteX15" fmla="*/ 89364 w 127282"/>
                <a:gd name="connsiteY15" fmla="*/ 84753 h 197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7282" h="197672">
                  <a:moveTo>
                    <a:pt x="96679" y="194967"/>
                  </a:moveTo>
                  <a:lnTo>
                    <a:pt x="92345" y="183318"/>
                  </a:lnTo>
                  <a:cubicBezTo>
                    <a:pt x="83134" y="191443"/>
                    <a:pt x="69333" y="197672"/>
                    <a:pt x="54169" y="197672"/>
                  </a:cubicBezTo>
                  <a:cubicBezTo>
                    <a:pt x="31680" y="197672"/>
                    <a:pt x="0" y="188204"/>
                    <a:pt x="0" y="123206"/>
                  </a:cubicBezTo>
                  <a:cubicBezTo>
                    <a:pt x="0" y="56864"/>
                    <a:pt x="41434" y="48739"/>
                    <a:pt x="59579" y="48739"/>
                  </a:cubicBezTo>
                  <a:cubicBezTo>
                    <a:pt x="72038" y="48739"/>
                    <a:pt x="82867" y="53340"/>
                    <a:pt x="89373" y="60103"/>
                  </a:cubicBezTo>
                  <a:lnTo>
                    <a:pt x="89373" y="0"/>
                  </a:lnTo>
                  <a:lnTo>
                    <a:pt x="127283" y="0"/>
                  </a:lnTo>
                  <a:lnTo>
                    <a:pt x="127283" y="194967"/>
                  </a:lnTo>
                  <a:lnTo>
                    <a:pt x="96679" y="194967"/>
                  </a:lnTo>
                  <a:close/>
                  <a:moveTo>
                    <a:pt x="89373" y="84753"/>
                  </a:moveTo>
                  <a:cubicBezTo>
                    <a:pt x="83410" y="80686"/>
                    <a:pt x="75562" y="77429"/>
                    <a:pt x="67704" y="77429"/>
                  </a:cubicBezTo>
                  <a:cubicBezTo>
                    <a:pt x="51721" y="77429"/>
                    <a:pt x="37909" y="80410"/>
                    <a:pt x="37909" y="123196"/>
                  </a:cubicBezTo>
                  <a:cubicBezTo>
                    <a:pt x="37909" y="166526"/>
                    <a:pt x="49825" y="169507"/>
                    <a:pt x="64989" y="169507"/>
                  </a:cubicBezTo>
                  <a:cubicBezTo>
                    <a:pt x="72847" y="169507"/>
                    <a:pt x="81782" y="165983"/>
                    <a:pt x="89364" y="160582"/>
                  </a:cubicBezTo>
                  <a:lnTo>
                    <a:pt x="89364" y="8475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67" name="Freihandform: Form 66">
              <a:extLst>
                <a:ext uri="{FF2B5EF4-FFF2-40B4-BE49-F238E27FC236}">
                  <a16:creationId xmlns:a16="http://schemas.microsoft.com/office/drawing/2014/main" id="{18D8BA80-4F3C-01E3-B5B0-9C4B27D8DA02}"/>
                </a:ext>
              </a:extLst>
            </p:cNvPr>
            <p:cNvSpPr/>
            <p:nvPr/>
          </p:nvSpPr>
          <p:spPr>
            <a:xfrm>
              <a:off x="6169885" y="3335054"/>
              <a:ext cx="105613" cy="197700"/>
            </a:xfrm>
            <a:custGeom>
              <a:avLst/>
              <a:gdLst>
                <a:gd name="connsiteX0" fmla="*/ 76638 w 105613"/>
                <a:gd name="connsiteY0" fmla="*/ 30061 h 197700"/>
                <a:gd name="connsiteX1" fmla="*/ 62284 w 105613"/>
                <a:gd name="connsiteY1" fmla="*/ 46596 h 197700"/>
                <a:gd name="connsiteX2" fmla="*/ 62284 w 105613"/>
                <a:gd name="connsiteY2" fmla="*/ 54159 h 197700"/>
                <a:gd name="connsiteX3" fmla="*/ 94783 w 105613"/>
                <a:gd name="connsiteY3" fmla="*/ 54159 h 197700"/>
                <a:gd name="connsiteX4" fmla="*/ 91002 w 105613"/>
                <a:gd name="connsiteY4" fmla="*/ 79619 h 197700"/>
                <a:gd name="connsiteX5" fmla="*/ 62284 w 105613"/>
                <a:gd name="connsiteY5" fmla="*/ 79619 h 197700"/>
                <a:gd name="connsiteX6" fmla="*/ 62284 w 105613"/>
                <a:gd name="connsiteY6" fmla="*/ 197701 h 197700"/>
                <a:gd name="connsiteX7" fmla="*/ 24365 w 105613"/>
                <a:gd name="connsiteY7" fmla="*/ 197701 h 197700"/>
                <a:gd name="connsiteX8" fmla="*/ 24365 w 105613"/>
                <a:gd name="connsiteY8" fmla="*/ 79610 h 197700"/>
                <a:gd name="connsiteX9" fmla="*/ 0 w 105613"/>
                <a:gd name="connsiteY9" fmla="*/ 79610 h 197700"/>
                <a:gd name="connsiteX10" fmla="*/ 0 w 105613"/>
                <a:gd name="connsiteY10" fmla="*/ 54150 h 197700"/>
                <a:gd name="connsiteX11" fmla="*/ 24365 w 105613"/>
                <a:gd name="connsiteY11" fmla="*/ 54150 h 197700"/>
                <a:gd name="connsiteX12" fmla="*/ 24365 w 105613"/>
                <a:gd name="connsiteY12" fmla="*/ 44691 h 197700"/>
                <a:gd name="connsiteX13" fmla="*/ 70152 w 105613"/>
                <a:gd name="connsiteY13" fmla="*/ 0 h 197700"/>
                <a:gd name="connsiteX14" fmla="*/ 105613 w 105613"/>
                <a:gd name="connsiteY14" fmla="*/ 6506 h 197700"/>
                <a:gd name="connsiteX15" fmla="*/ 105613 w 105613"/>
                <a:gd name="connsiteY15" fmla="*/ 34404 h 197700"/>
                <a:gd name="connsiteX16" fmla="*/ 76638 w 105613"/>
                <a:gd name="connsiteY16" fmla="*/ 30061 h 19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5613" h="197700">
                  <a:moveTo>
                    <a:pt x="76638" y="30061"/>
                  </a:moveTo>
                  <a:cubicBezTo>
                    <a:pt x="66094" y="30061"/>
                    <a:pt x="62284" y="34661"/>
                    <a:pt x="62284" y="46596"/>
                  </a:cubicBezTo>
                  <a:lnTo>
                    <a:pt x="62284" y="54159"/>
                  </a:lnTo>
                  <a:lnTo>
                    <a:pt x="94783" y="54159"/>
                  </a:lnTo>
                  <a:lnTo>
                    <a:pt x="91002" y="79619"/>
                  </a:lnTo>
                  <a:lnTo>
                    <a:pt x="62284" y="79619"/>
                  </a:lnTo>
                  <a:lnTo>
                    <a:pt x="62284" y="197701"/>
                  </a:lnTo>
                  <a:lnTo>
                    <a:pt x="24365" y="197701"/>
                  </a:lnTo>
                  <a:lnTo>
                    <a:pt x="24365" y="79610"/>
                  </a:lnTo>
                  <a:lnTo>
                    <a:pt x="0" y="79610"/>
                  </a:lnTo>
                  <a:lnTo>
                    <a:pt x="0" y="54150"/>
                  </a:lnTo>
                  <a:lnTo>
                    <a:pt x="24365" y="54150"/>
                  </a:lnTo>
                  <a:lnTo>
                    <a:pt x="24365" y="44691"/>
                  </a:lnTo>
                  <a:cubicBezTo>
                    <a:pt x="24365" y="9744"/>
                    <a:pt x="46034" y="0"/>
                    <a:pt x="70152" y="0"/>
                  </a:cubicBezTo>
                  <a:cubicBezTo>
                    <a:pt x="83420" y="0"/>
                    <a:pt x="96945" y="2981"/>
                    <a:pt x="105613" y="6506"/>
                  </a:cubicBezTo>
                  <a:lnTo>
                    <a:pt x="105613" y="34404"/>
                  </a:lnTo>
                  <a:cubicBezTo>
                    <a:pt x="95869" y="31956"/>
                    <a:pt x="83677" y="30061"/>
                    <a:pt x="76638" y="30061"/>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68" name="Freihandform: Form 67">
              <a:extLst>
                <a:ext uri="{FF2B5EF4-FFF2-40B4-BE49-F238E27FC236}">
                  <a16:creationId xmlns:a16="http://schemas.microsoft.com/office/drawing/2014/main" id="{5278E807-1E7F-6480-50B3-319270DDC4CD}"/>
                </a:ext>
              </a:extLst>
            </p:cNvPr>
            <p:cNvSpPr/>
            <p:nvPr/>
          </p:nvSpPr>
          <p:spPr>
            <a:xfrm>
              <a:off x="6271679" y="3386518"/>
              <a:ext cx="131082" cy="148932"/>
            </a:xfrm>
            <a:custGeom>
              <a:avLst/>
              <a:gdLst>
                <a:gd name="connsiteX0" fmla="*/ 65541 w 131082"/>
                <a:gd name="connsiteY0" fmla="*/ 148933 h 148932"/>
                <a:gd name="connsiteX1" fmla="*/ 0 w 131082"/>
                <a:gd name="connsiteY1" fmla="*/ 74466 h 148932"/>
                <a:gd name="connsiteX2" fmla="*/ 65541 w 131082"/>
                <a:gd name="connsiteY2" fmla="*/ 0 h 148932"/>
                <a:gd name="connsiteX3" fmla="*/ 131083 w 131082"/>
                <a:gd name="connsiteY3" fmla="*/ 74466 h 148932"/>
                <a:gd name="connsiteX4" fmla="*/ 65541 w 131082"/>
                <a:gd name="connsiteY4" fmla="*/ 148933 h 148932"/>
                <a:gd name="connsiteX5" fmla="*/ 65541 w 131082"/>
                <a:gd name="connsiteY5" fmla="*/ 26803 h 148932"/>
                <a:gd name="connsiteX6" fmla="*/ 37919 w 131082"/>
                <a:gd name="connsiteY6" fmla="*/ 74457 h 148932"/>
                <a:gd name="connsiteX7" fmla="*/ 65541 w 131082"/>
                <a:gd name="connsiteY7" fmla="*/ 121853 h 148932"/>
                <a:gd name="connsiteX8" fmla="*/ 93164 w 131082"/>
                <a:gd name="connsiteY8" fmla="*/ 74457 h 148932"/>
                <a:gd name="connsiteX9" fmla="*/ 65541 w 131082"/>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82" h="148932">
                  <a:moveTo>
                    <a:pt x="65541" y="148933"/>
                  </a:moveTo>
                  <a:cubicBezTo>
                    <a:pt x="36557" y="148933"/>
                    <a:pt x="0" y="138646"/>
                    <a:pt x="0" y="74466"/>
                  </a:cubicBezTo>
                  <a:cubicBezTo>
                    <a:pt x="0" y="11906"/>
                    <a:pt x="35481" y="0"/>
                    <a:pt x="65541" y="0"/>
                  </a:cubicBezTo>
                  <a:cubicBezTo>
                    <a:pt x="95317" y="0"/>
                    <a:pt x="131083" y="10030"/>
                    <a:pt x="131083" y="74466"/>
                  </a:cubicBezTo>
                  <a:cubicBezTo>
                    <a:pt x="131093" y="139465"/>
                    <a:pt x="94240" y="148933"/>
                    <a:pt x="65541" y="148933"/>
                  </a:cubicBezTo>
                  <a:close/>
                  <a:moveTo>
                    <a:pt x="65541" y="26803"/>
                  </a:moveTo>
                  <a:cubicBezTo>
                    <a:pt x="50654" y="26803"/>
                    <a:pt x="37919" y="31661"/>
                    <a:pt x="37919" y="74457"/>
                  </a:cubicBezTo>
                  <a:cubicBezTo>
                    <a:pt x="37919" y="116710"/>
                    <a:pt x="53350" y="121853"/>
                    <a:pt x="65541" y="121853"/>
                  </a:cubicBezTo>
                  <a:cubicBezTo>
                    <a:pt x="77733" y="121853"/>
                    <a:pt x="93164" y="116996"/>
                    <a:pt x="93164" y="74457"/>
                  </a:cubicBezTo>
                  <a:cubicBezTo>
                    <a:pt x="93164" y="30051"/>
                    <a:pt x="80429" y="26803"/>
                    <a:pt x="65541" y="26803"/>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69" name="Freihandform: Form 68">
              <a:extLst>
                <a:ext uri="{FF2B5EF4-FFF2-40B4-BE49-F238E27FC236}">
                  <a16:creationId xmlns:a16="http://schemas.microsoft.com/office/drawing/2014/main" id="{5CD388E5-0532-4479-DD48-B3A6E9F79879}"/>
                </a:ext>
              </a:extLst>
            </p:cNvPr>
            <p:cNvSpPr/>
            <p:nvPr/>
          </p:nvSpPr>
          <p:spPr>
            <a:xfrm>
              <a:off x="6435194" y="3386508"/>
              <a:ext cx="78000" cy="146237"/>
            </a:xfrm>
            <a:custGeom>
              <a:avLst/>
              <a:gdLst>
                <a:gd name="connsiteX0" fmla="*/ 78000 w 78000"/>
                <a:gd name="connsiteY0" fmla="*/ 37643 h 146237"/>
                <a:gd name="connsiteX1" fmla="*/ 56321 w 78000"/>
                <a:gd name="connsiteY1" fmla="*/ 34938 h 146237"/>
                <a:gd name="connsiteX2" fmla="*/ 37910 w 78000"/>
                <a:gd name="connsiteY2" fmla="*/ 40081 h 146237"/>
                <a:gd name="connsiteX3" fmla="*/ 37910 w 78000"/>
                <a:gd name="connsiteY3" fmla="*/ 146237 h 146237"/>
                <a:gd name="connsiteX4" fmla="*/ 0 w 78000"/>
                <a:gd name="connsiteY4" fmla="*/ 146237 h 146237"/>
                <a:gd name="connsiteX5" fmla="*/ 0 w 78000"/>
                <a:gd name="connsiteY5" fmla="*/ 2696 h 146237"/>
                <a:gd name="connsiteX6" fmla="*/ 30318 w 78000"/>
                <a:gd name="connsiteY6" fmla="*/ 2696 h 146237"/>
                <a:gd name="connsiteX7" fmla="*/ 35205 w 78000"/>
                <a:gd name="connsiteY7" fmla="*/ 17069 h 146237"/>
                <a:gd name="connsiteX8" fmla="*/ 61998 w 78000"/>
                <a:gd name="connsiteY8" fmla="*/ 0 h 146237"/>
                <a:gd name="connsiteX9" fmla="*/ 77991 w 78000"/>
                <a:gd name="connsiteY9" fmla="*/ 1619 h 146237"/>
                <a:gd name="connsiteX10" fmla="*/ 77991 w 78000"/>
                <a:gd name="connsiteY10" fmla="*/ 37643 h 14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000" h="146237">
                  <a:moveTo>
                    <a:pt x="78000" y="37643"/>
                  </a:moveTo>
                  <a:cubicBezTo>
                    <a:pt x="69876" y="36024"/>
                    <a:pt x="60389" y="34938"/>
                    <a:pt x="56321" y="34938"/>
                  </a:cubicBezTo>
                  <a:cubicBezTo>
                    <a:pt x="51464" y="34938"/>
                    <a:pt x="44415" y="36814"/>
                    <a:pt x="37910" y="40081"/>
                  </a:cubicBezTo>
                  <a:lnTo>
                    <a:pt x="37910" y="146237"/>
                  </a:lnTo>
                  <a:lnTo>
                    <a:pt x="0" y="146237"/>
                  </a:lnTo>
                  <a:lnTo>
                    <a:pt x="0" y="2696"/>
                  </a:lnTo>
                  <a:lnTo>
                    <a:pt x="30318" y="2696"/>
                  </a:lnTo>
                  <a:lnTo>
                    <a:pt x="35205" y="17069"/>
                  </a:lnTo>
                  <a:cubicBezTo>
                    <a:pt x="41967" y="6220"/>
                    <a:pt x="51454" y="0"/>
                    <a:pt x="61998" y="0"/>
                  </a:cubicBezTo>
                  <a:cubicBezTo>
                    <a:pt x="67142" y="0"/>
                    <a:pt x="73647" y="543"/>
                    <a:pt x="77991" y="1619"/>
                  </a:cubicBezTo>
                  <a:lnTo>
                    <a:pt x="77991" y="3764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70" name="Freihandform: Form 69">
              <a:extLst>
                <a:ext uri="{FF2B5EF4-FFF2-40B4-BE49-F238E27FC236}">
                  <a16:creationId xmlns:a16="http://schemas.microsoft.com/office/drawing/2014/main" id="{80C34041-7FFD-8714-DE18-35701C00E518}"/>
                </a:ext>
              </a:extLst>
            </p:cNvPr>
            <p:cNvSpPr/>
            <p:nvPr/>
          </p:nvSpPr>
          <p:spPr>
            <a:xfrm>
              <a:off x="6605482" y="3345875"/>
              <a:ext cx="97488" cy="189576"/>
            </a:xfrm>
            <a:custGeom>
              <a:avLst/>
              <a:gdLst>
                <a:gd name="connsiteX0" fmla="*/ 63637 w 97488"/>
                <a:gd name="connsiteY0" fmla="*/ 189576 h 189576"/>
                <a:gd name="connsiteX1" fmla="*/ 24375 w 97488"/>
                <a:gd name="connsiteY1" fmla="*/ 150847 h 189576"/>
                <a:gd name="connsiteX2" fmla="*/ 24375 w 97488"/>
                <a:gd name="connsiteY2" fmla="*/ 68790 h 189576"/>
                <a:gd name="connsiteX3" fmla="*/ 0 w 97488"/>
                <a:gd name="connsiteY3" fmla="*/ 68790 h 189576"/>
                <a:gd name="connsiteX4" fmla="*/ 0 w 97488"/>
                <a:gd name="connsiteY4" fmla="*/ 43329 h 189576"/>
                <a:gd name="connsiteX5" fmla="*/ 24375 w 97488"/>
                <a:gd name="connsiteY5" fmla="*/ 43329 h 189576"/>
                <a:gd name="connsiteX6" fmla="*/ 27080 w 97488"/>
                <a:gd name="connsiteY6" fmla="*/ 11649 h 189576"/>
                <a:gd name="connsiteX7" fmla="*/ 62284 w 97488"/>
                <a:gd name="connsiteY7" fmla="*/ 0 h 189576"/>
                <a:gd name="connsiteX8" fmla="*/ 62284 w 97488"/>
                <a:gd name="connsiteY8" fmla="*/ 43329 h 189576"/>
                <a:gd name="connsiteX9" fmla="*/ 94783 w 97488"/>
                <a:gd name="connsiteY9" fmla="*/ 43329 h 189576"/>
                <a:gd name="connsiteX10" fmla="*/ 91002 w 97488"/>
                <a:gd name="connsiteY10" fmla="*/ 68790 h 189576"/>
                <a:gd name="connsiteX11" fmla="*/ 62284 w 97488"/>
                <a:gd name="connsiteY11" fmla="*/ 68790 h 189576"/>
                <a:gd name="connsiteX12" fmla="*/ 62284 w 97488"/>
                <a:gd name="connsiteY12" fmla="*/ 150305 h 189576"/>
                <a:gd name="connsiteX13" fmla="*/ 71495 w 97488"/>
                <a:gd name="connsiteY13" fmla="*/ 159515 h 189576"/>
                <a:gd name="connsiteX14" fmla="*/ 97488 w 97488"/>
                <a:gd name="connsiteY14" fmla="*/ 154657 h 189576"/>
                <a:gd name="connsiteX15" fmla="*/ 97488 w 97488"/>
                <a:gd name="connsiteY15" fmla="*/ 183356 h 189576"/>
                <a:gd name="connsiteX16" fmla="*/ 63637 w 97488"/>
                <a:gd name="connsiteY16" fmla="*/ 189576 h 189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7488" h="189576">
                  <a:moveTo>
                    <a:pt x="63637" y="189576"/>
                  </a:moveTo>
                  <a:cubicBezTo>
                    <a:pt x="44148" y="189576"/>
                    <a:pt x="24375" y="184718"/>
                    <a:pt x="24375" y="150847"/>
                  </a:cubicBezTo>
                  <a:lnTo>
                    <a:pt x="24375" y="68790"/>
                  </a:lnTo>
                  <a:lnTo>
                    <a:pt x="0" y="68790"/>
                  </a:lnTo>
                  <a:lnTo>
                    <a:pt x="0" y="43329"/>
                  </a:lnTo>
                  <a:lnTo>
                    <a:pt x="24375" y="43329"/>
                  </a:lnTo>
                  <a:lnTo>
                    <a:pt x="27080" y="11649"/>
                  </a:lnTo>
                  <a:lnTo>
                    <a:pt x="62284" y="0"/>
                  </a:lnTo>
                  <a:lnTo>
                    <a:pt x="62284" y="43329"/>
                  </a:lnTo>
                  <a:lnTo>
                    <a:pt x="94783" y="43329"/>
                  </a:lnTo>
                  <a:lnTo>
                    <a:pt x="91002" y="68790"/>
                  </a:lnTo>
                  <a:lnTo>
                    <a:pt x="62284" y="68790"/>
                  </a:lnTo>
                  <a:lnTo>
                    <a:pt x="62284" y="150305"/>
                  </a:lnTo>
                  <a:cubicBezTo>
                    <a:pt x="62284" y="158429"/>
                    <a:pt x="66627" y="159515"/>
                    <a:pt x="71495" y="159515"/>
                  </a:cubicBezTo>
                  <a:cubicBezTo>
                    <a:pt x="75019" y="159515"/>
                    <a:pt x="88030" y="157096"/>
                    <a:pt x="97488" y="154657"/>
                  </a:cubicBezTo>
                  <a:lnTo>
                    <a:pt x="97488" y="183356"/>
                  </a:lnTo>
                  <a:cubicBezTo>
                    <a:pt x="87192" y="187147"/>
                    <a:pt x="73924" y="189576"/>
                    <a:pt x="63637" y="189576"/>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71" name="Freihandform: Form 70">
              <a:extLst>
                <a:ext uri="{FF2B5EF4-FFF2-40B4-BE49-F238E27FC236}">
                  <a16:creationId xmlns:a16="http://schemas.microsoft.com/office/drawing/2014/main" id="{C9993599-8175-523D-1A5B-A1D2A147F303}"/>
                </a:ext>
              </a:extLst>
            </p:cNvPr>
            <p:cNvSpPr/>
            <p:nvPr/>
          </p:nvSpPr>
          <p:spPr>
            <a:xfrm>
              <a:off x="6714048" y="3386518"/>
              <a:ext cx="131064" cy="148932"/>
            </a:xfrm>
            <a:custGeom>
              <a:avLst/>
              <a:gdLst>
                <a:gd name="connsiteX0" fmla="*/ 65542 w 131064"/>
                <a:gd name="connsiteY0" fmla="*/ 148933 h 148932"/>
                <a:gd name="connsiteX1" fmla="*/ 0 w 131064"/>
                <a:gd name="connsiteY1" fmla="*/ 74466 h 148932"/>
                <a:gd name="connsiteX2" fmla="*/ 65542 w 131064"/>
                <a:gd name="connsiteY2" fmla="*/ 0 h 148932"/>
                <a:gd name="connsiteX3" fmla="*/ 131064 w 131064"/>
                <a:gd name="connsiteY3" fmla="*/ 74466 h 148932"/>
                <a:gd name="connsiteX4" fmla="*/ 65542 w 131064"/>
                <a:gd name="connsiteY4" fmla="*/ 148933 h 148932"/>
                <a:gd name="connsiteX5" fmla="*/ 65542 w 131064"/>
                <a:gd name="connsiteY5" fmla="*/ 26803 h 148932"/>
                <a:gd name="connsiteX6" fmla="*/ 37900 w 131064"/>
                <a:gd name="connsiteY6" fmla="*/ 74457 h 148932"/>
                <a:gd name="connsiteX7" fmla="*/ 65542 w 131064"/>
                <a:gd name="connsiteY7" fmla="*/ 121853 h 148932"/>
                <a:gd name="connsiteX8" fmla="*/ 93164 w 131064"/>
                <a:gd name="connsiteY8" fmla="*/ 74457 h 148932"/>
                <a:gd name="connsiteX9" fmla="*/ 65542 w 131064"/>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64" h="148932">
                  <a:moveTo>
                    <a:pt x="65542" y="148933"/>
                  </a:moveTo>
                  <a:cubicBezTo>
                    <a:pt x="36557" y="148933"/>
                    <a:pt x="0" y="138646"/>
                    <a:pt x="0" y="74466"/>
                  </a:cubicBezTo>
                  <a:cubicBezTo>
                    <a:pt x="0" y="11906"/>
                    <a:pt x="35481" y="0"/>
                    <a:pt x="65542" y="0"/>
                  </a:cubicBezTo>
                  <a:cubicBezTo>
                    <a:pt x="95317" y="0"/>
                    <a:pt x="131064" y="10030"/>
                    <a:pt x="131064" y="74466"/>
                  </a:cubicBezTo>
                  <a:cubicBezTo>
                    <a:pt x="131064" y="139465"/>
                    <a:pt x="94240" y="148933"/>
                    <a:pt x="65542" y="148933"/>
                  </a:cubicBezTo>
                  <a:close/>
                  <a:moveTo>
                    <a:pt x="65542" y="26803"/>
                  </a:moveTo>
                  <a:cubicBezTo>
                    <a:pt x="50625" y="26803"/>
                    <a:pt x="37900" y="31661"/>
                    <a:pt x="37900" y="74457"/>
                  </a:cubicBezTo>
                  <a:cubicBezTo>
                    <a:pt x="37900" y="116710"/>
                    <a:pt x="53350" y="121853"/>
                    <a:pt x="65542" y="121853"/>
                  </a:cubicBezTo>
                  <a:cubicBezTo>
                    <a:pt x="77705" y="121853"/>
                    <a:pt x="93164" y="116996"/>
                    <a:pt x="93164" y="74457"/>
                  </a:cubicBezTo>
                  <a:cubicBezTo>
                    <a:pt x="93164" y="30051"/>
                    <a:pt x="80429" y="26803"/>
                    <a:pt x="65542" y="26803"/>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72" name="Freihandform: Form 71">
              <a:extLst>
                <a:ext uri="{FF2B5EF4-FFF2-40B4-BE49-F238E27FC236}">
                  <a16:creationId xmlns:a16="http://schemas.microsoft.com/office/drawing/2014/main" id="{3CE7C2BD-1342-94B3-E0FE-81AC2C04E50D}"/>
                </a:ext>
              </a:extLst>
            </p:cNvPr>
            <p:cNvSpPr/>
            <p:nvPr/>
          </p:nvSpPr>
          <p:spPr>
            <a:xfrm>
              <a:off x="6877554" y="3386499"/>
              <a:ext cx="194995" cy="146246"/>
            </a:xfrm>
            <a:custGeom>
              <a:avLst/>
              <a:gdLst>
                <a:gd name="connsiteX0" fmla="*/ 157067 w 194995"/>
                <a:gd name="connsiteY0" fmla="*/ 146247 h 146246"/>
                <a:gd name="connsiteX1" fmla="*/ 157067 w 194995"/>
                <a:gd name="connsiteY1" fmla="*/ 43882 h 146246"/>
                <a:gd name="connsiteX2" fmla="*/ 142180 w 194995"/>
                <a:gd name="connsiteY2" fmla="*/ 31433 h 146246"/>
                <a:gd name="connsiteX3" fmla="*/ 116462 w 194995"/>
                <a:gd name="connsiteY3" fmla="*/ 39815 h 146246"/>
                <a:gd name="connsiteX4" fmla="*/ 116462 w 194995"/>
                <a:gd name="connsiteY4" fmla="*/ 146247 h 146246"/>
                <a:gd name="connsiteX5" fmla="*/ 78534 w 194995"/>
                <a:gd name="connsiteY5" fmla="*/ 146247 h 146246"/>
                <a:gd name="connsiteX6" fmla="*/ 78534 w 194995"/>
                <a:gd name="connsiteY6" fmla="*/ 43882 h 146246"/>
                <a:gd name="connsiteX7" fmla="*/ 63646 w 194995"/>
                <a:gd name="connsiteY7" fmla="*/ 31433 h 146246"/>
                <a:gd name="connsiteX8" fmla="*/ 37929 w 194995"/>
                <a:gd name="connsiteY8" fmla="*/ 39815 h 146246"/>
                <a:gd name="connsiteX9" fmla="*/ 37929 w 194995"/>
                <a:gd name="connsiteY9" fmla="*/ 146247 h 146246"/>
                <a:gd name="connsiteX10" fmla="*/ 0 w 194995"/>
                <a:gd name="connsiteY10" fmla="*/ 146247 h 146246"/>
                <a:gd name="connsiteX11" fmla="*/ 0 w 194995"/>
                <a:gd name="connsiteY11" fmla="*/ 2705 h 146246"/>
                <a:gd name="connsiteX12" fmla="*/ 31680 w 194995"/>
                <a:gd name="connsiteY12" fmla="*/ 2705 h 146246"/>
                <a:gd name="connsiteX13" fmla="*/ 37100 w 194995"/>
                <a:gd name="connsiteY13" fmla="*/ 16793 h 146246"/>
                <a:gd name="connsiteX14" fmla="*/ 77991 w 194995"/>
                <a:gd name="connsiteY14" fmla="*/ 0 h 146246"/>
                <a:gd name="connsiteX15" fmla="*/ 112395 w 194995"/>
                <a:gd name="connsiteY15" fmla="*/ 19774 h 146246"/>
                <a:gd name="connsiteX16" fmla="*/ 156524 w 194995"/>
                <a:gd name="connsiteY16" fmla="*/ 0 h 146246"/>
                <a:gd name="connsiteX17" fmla="*/ 194996 w 194995"/>
                <a:gd name="connsiteY17" fmla="*/ 42786 h 146246"/>
                <a:gd name="connsiteX18" fmla="*/ 194996 w 194995"/>
                <a:gd name="connsiteY18" fmla="*/ 146237 h 146246"/>
                <a:gd name="connsiteX19" fmla="*/ 157067 w 194995"/>
                <a:gd name="connsiteY19"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94995" h="146246">
                  <a:moveTo>
                    <a:pt x="157067" y="146247"/>
                  </a:moveTo>
                  <a:lnTo>
                    <a:pt x="157067" y="43882"/>
                  </a:lnTo>
                  <a:cubicBezTo>
                    <a:pt x="157067" y="33880"/>
                    <a:pt x="151924" y="31433"/>
                    <a:pt x="142180" y="31433"/>
                  </a:cubicBezTo>
                  <a:cubicBezTo>
                    <a:pt x="134598" y="31433"/>
                    <a:pt x="124587" y="35214"/>
                    <a:pt x="116462" y="39815"/>
                  </a:cubicBezTo>
                  <a:lnTo>
                    <a:pt x="116462" y="146247"/>
                  </a:lnTo>
                  <a:lnTo>
                    <a:pt x="78534" y="146247"/>
                  </a:lnTo>
                  <a:lnTo>
                    <a:pt x="78534" y="43882"/>
                  </a:lnTo>
                  <a:cubicBezTo>
                    <a:pt x="78534" y="33880"/>
                    <a:pt x="73390" y="31433"/>
                    <a:pt x="63646" y="31433"/>
                  </a:cubicBezTo>
                  <a:cubicBezTo>
                    <a:pt x="55797" y="31433"/>
                    <a:pt x="46853" y="34414"/>
                    <a:pt x="37929" y="39815"/>
                  </a:cubicBezTo>
                  <a:lnTo>
                    <a:pt x="37929" y="146247"/>
                  </a:lnTo>
                  <a:lnTo>
                    <a:pt x="0" y="146247"/>
                  </a:lnTo>
                  <a:lnTo>
                    <a:pt x="0" y="2705"/>
                  </a:lnTo>
                  <a:lnTo>
                    <a:pt x="31680" y="2705"/>
                  </a:lnTo>
                  <a:lnTo>
                    <a:pt x="37100" y="16793"/>
                  </a:lnTo>
                  <a:cubicBezTo>
                    <a:pt x="46311" y="8125"/>
                    <a:pt x="61198" y="0"/>
                    <a:pt x="77991" y="0"/>
                  </a:cubicBezTo>
                  <a:cubicBezTo>
                    <a:pt x="95860" y="0"/>
                    <a:pt x="106975" y="6220"/>
                    <a:pt x="112395" y="19774"/>
                  </a:cubicBezTo>
                  <a:cubicBezTo>
                    <a:pt x="124301" y="8944"/>
                    <a:pt x="137855" y="0"/>
                    <a:pt x="156524" y="0"/>
                  </a:cubicBezTo>
                  <a:cubicBezTo>
                    <a:pt x="179279" y="0"/>
                    <a:pt x="194996" y="10830"/>
                    <a:pt x="194996" y="42786"/>
                  </a:cubicBezTo>
                  <a:lnTo>
                    <a:pt x="194996" y="146237"/>
                  </a:lnTo>
                  <a:lnTo>
                    <a:pt x="157067" y="14623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73" name="Freihandform: Form 72">
              <a:extLst>
                <a:ext uri="{FF2B5EF4-FFF2-40B4-BE49-F238E27FC236}">
                  <a16:creationId xmlns:a16="http://schemas.microsoft.com/office/drawing/2014/main" id="{F4D79846-D9E2-2F18-5BEE-62557C8403F3}"/>
                </a:ext>
              </a:extLst>
            </p:cNvPr>
            <p:cNvSpPr/>
            <p:nvPr/>
          </p:nvSpPr>
          <p:spPr>
            <a:xfrm>
              <a:off x="7103630" y="3386518"/>
              <a:ext cx="131064" cy="148932"/>
            </a:xfrm>
            <a:custGeom>
              <a:avLst/>
              <a:gdLst>
                <a:gd name="connsiteX0" fmla="*/ 65542 w 131064"/>
                <a:gd name="connsiteY0" fmla="*/ 148933 h 148932"/>
                <a:gd name="connsiteX1" fmla="*/ 0 w 131064"/>
                <a:gd name="connsiteY1" fmla="*/ 74466 h 148932"/>
                <a:gd name="connsiteX2" fmla="*/ 65542 w 131064"/>
                <a:gd name="connsiteY2" fmla="*/ 0 h 148932"/>
                <a:gd name="connsiteX3" fmla="*/ 131064 w 131064"/>
                <a:gd name="connsiteY3" fmla="*/ 74466 h 148932"/>
                <a:gd name="connsiteX4" fmla="*/ 65542 w 131064"/>
                <a:gd name="connsiteY4" fmla="*/ 148933 h 148932"/>
                <a:gd name="connsiteX5" fmla="*/ 65542 w 131064"/>
                <a:gd name="connsiteY5" fmla="*/ 26803 h 148932"/>
                <a:gd name="connsiteX6" fmla="*/ 37900 w 131064"/>
                <a:gd name="connsiteY6" fmla="*/ 74457 h 148932"/>
                <a:gd name="connsiteX7" fmla="*/ 65542 w 131064"/>
                <a:gd name="connsiteY7" fmla="*/ 121853 h 148932"/>
                <a:gd name="connsiteX8" fmla="*/ 93164 w 131064"/>
                <a:gd name="connsiteY8" fmla="*/ 74457 h 148932"/>
                <a:gd name="connsiteX9" fmla="*/ 65542 w 131064"/>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64" h="148932">
                  <a:moveTo>
                    <a:pt x="65542" y="148933"/>
                  </a:moveTo>
                  <a:cubicBezTo>
                    <a:pt x="36557" y="148933"/>
                    <a:pt x="0" y="138646"/>
                    <a:pt x="0" y="74466"/>
                  </a:cubicBezTo>
                  <a:cubicBezTo>
                    <a:pt x="0" y="11906"/>
                    <a:pt x="35481" y="0"/>
                    <a:pt x="65542" y="0"/>
                  </a:cubicBezTo>
                  <a:cubicBezTo>
                    <a:pt x="95317" y="0"/>
                    <a:pt x="131064" y="10030"/>
                    <a:pt x="131064" y="74466"/>
                  </a:cubicBezTo>
                  <a:cubicBezTo>
                    <a:pt x="131064" y="139465"/>
                    <a:pt x="94240" y="148933"/>
                    <a:pt x="65542" y="148933"/>
                  </a:cubicBezTo>
                  <a:close/>
                  <a:moveTo>
                    <a:pt x="65542" y="26803"/>
                  </a:moveTo>
                  <a:cubicBezTo>
                    <a:pt x="50635" y="26803"/>
                    <a:pt x="37900" y="31661"/>
                    <a:pt x="37900" y="74457"/>
                  </a:cubicBezTo>
                  <a:cubicBezTo>
                    <a:pt x="37900" y="116710"/>
                    <a:pt x="53350" y="121853"/>
                    <a:pt x="65542" y="121853"/>
                  </a:cubicBezTo>
                  <a:cubicBezTo>
                    <a:pt x="77705" y="121853"/>
                    <a:pt x="93164" y="116996"/>
                    <a:pt x="93164" y="74457"/>
                  </a:cubicBezTo>
                  <a:cubicBezTo>
                    <a:pt x="93154" y="30051"/>
                    <a:pt x="80429" y="26803"/>
                    <a:pt x="65542" y="26803"/>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74" name="Freihandform: Form 73">
              <a:extLst>
                <a:ext uri="{FF2B5EF4-FFF2-40B4-BE49-F238E27FC236}">
                  <a16:creationId xmlns:a16="http://schemas.microsoft.com/office/drawing/2014/main" id="{F04E0A63-870C-78FB-E6C5-2CA6F15BDEA5}"/>
                </a:ext>
              </a:extLst>
            </p:cNvPr>
            <p:cNvSpPr/>
            <p:nvPr/>
          </p:nvSpPr>
          <p:spPr>
            <a:xfrm>
              <a:off x="7267127" y="3386508"/>
              <a:ext cx="77990" cy="146237"/>
            </a:xfrm>
            <a:custGeom>
              <a:avLst/>
              <a:gdLst>
                <a:gd name="connsiteX0" fmla="*/ 77991 w 77990"/>
                <a:gd name="connsiteY0" fmla="*/ 37643 h 146237"/>
                <a:gd name="connsiteX1" fmla="*/ 56340 w 77990"/>
                <a:gd name="connsiteY1" fmla="*/ 34938 h 146237"/>
                <a:gd name="connsiteX2" fmla="*/ 37929 w 77990"/>
                <a:gd name="connsiteY2" fmla="*/ 40081 h 146237"/>
                <a:gd name="connsiteX3" fmla="*/ 37929 w 77990"/>
                <a:gd name="connsiteY3" fmla="*/ 146237 h 146237"/>
                <a:gd name="connsiteX4" fmla="*/ 0 w 77990"/>
                <a:gd name="connsiteY4" fmla="*/ 146237 h 146237"/>
                <a:gd name="connsiteX5" fmla="*/ 0 w 77990"/>
                <a:gd name="connsiteY5" fmla="*/ 2696 h 146237"/>
                <a:gd name="connsiteX6" fmla="*/ 30337 w 77990"/>
                <a:gd name="connsiteY6" fmla="*/ 2696 h 146237"/>
                <a:gd name="connsiteX7" fmla="*/ 35195 w 77990"/>
                <a:gd name="connsiteY7" fmla="*/ 17069 h 146237"/>
                <a:gd name="connsiteX8" fmla="*/ 62017 w 77990"/>
                <a:gd name="connsiteY8" fmla="*/ 0 h 146237"/>
                <a:gd name="connsiteX9" fmla="*/ 77991 w 77990"/>
                <a:gd name="connsiteY9" fmla="*/ 1619 h 146237"/>
                <a:gd name="connsiteX10" fmla="*/ 77991 w 77990"/>
                <a:gd name="connsiteY10" fmla="*/ 37643 h 14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990" h="146237">
                  <a:moveTo>
                    <a:pt x="77991" y="37643"/>
                  </a:moveTo>
                  <a:cubicBezTo>
                    <a:pt x="69866" y="36024"/>
                    <a:pt x="60398" y="34938"/>
                    <a:pt x="56340" y="34938"/>
                  </a:cubicBezTo>
                  <a:cubicBezTo>
                    <a:pt x="51454" y="34938"/>
                    <a:pt x="44415" y="36814"/>
                    <a:pt x="37929" y="40081"/>
                  </a:cubicBezTo>
                  <a:lnTo>
                    <a:pt x="37929" y="146237"/>
                  </a:lnTo>
                  <a:lnTo>
                    <a:pt x="0" y="146237"/>
                  </a:lnTo>
                  <a:lnTo>
                    <a:pt x="0" y="2696"/>
                  </a:lnTo>
                  <a:lnTo>
                    <a:pt x="30337" y="2696"/>
                  </a:lnTo>
                  <a:lnTo>
                    <a:pt x="35195" y="17069"/>
                  </a:lnTo>
                  <a:cubicBezTo>
                    <a:pt x="41977" y="6220"/>
                    <a:pt x="51445" y="0"/>
                    <a:pt x="62017" y="0"/>
                  </a:cubicBezTo>
                  <a:cubicBezTo>
                    <a:pt x="67161" y="0"/>
                    <a:pt x="73666" y="543"/>
                    <a:pt x="77991" y="1619"/>
                  </a:cubicBezTo>
                  <a:lnTo>
                    <a:pt x="77991" y="3764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75" name="Freihandform: Form 74">
              <a:extLst>
                <a:ext uri="{FF2B5EF4-FFF2-40B4-BE49-F238E27FC236}">
                  <a16:creationId xmlns:a16="http://schemas.microsoft.com/office/drawing/2014/main" id="{9374803B-DF87-AF47-1755-861E3F7CA7AB}"/>
                </a:ext>
              </a:extLst>
            </p:cNvPr>
            <p:cNvSpPr/>
            <p:nvPr/>
          </p:nvSpPr>
          <p:spPr>
            <a:xfrm>
              <a:off x="7368387" y="3386508"/>
              <a:ext cx="78000" cy="146237"/>
            </a:xfrm>
            <a:custGeom>
              <a:avLst/>
              <a:gdLst>
                <a:gd name="connsiteX0" fmla="*/ 78000 w 78000"/>
                <a:gd name="connsiteY0" fmla="*/ 37643 h 146237"/>
                <a:gd name="connsiteX1" fmla="*/ 56321 w 78000"/>
                <a:gd name="connsiteY1" fmla="*/ 34938 h 146237"/>
                <a:gd name="connsiteX2" fmla="*/ 37909 w 78000"/>
                <a:gd name="connsiteY2" fmla="*/ 40081 h 146237"/>
                <a:gd name="connsiteX3" fmla="*/ 37909 w 78000"/>
                <a:gd name="connsiteY3" fmla="*/ 146237 h 146237"/>
                <a:gd name="connsiteX4" fmla="*/ 0 w 78000"/>
                <a:gd name="connsiteY4" fmla="*/ 146237 h 146237"/>
                <a:gd name="connsiteX5" fmla="*/ 0 w 78000"/>
                <a:gd name="connsiteY5" fmla="*/ 2696 h 146237"/>
                <a:gd name="connsiteX6" fmla="*/ 30318 w 78000"/>
                <a:gd name="connsiteY6" fmla="*/ 2696 h 146237"/>
                <a:gd name="connsiteX7" fmla="*/ 35204 w 78000"/>
                <a:gd name="connsiteY7" fmla="*/ 17069 h 146237"/>
                <a:gd name="connsiteX8" fmla="*/ 61998 w 78000"/>
                <a:gd name="connsiteY8" fmla="*/ 0 h 146237"/>
                <a:gd name="connsiteX9" fmla="*/ 77991 w 78000"/>
                <a:gd name="connsiteY9" fmla="*/ 1619 h 146237"/>
                <a:gd name="connsiteX10" fmla="*/ 77991 w 78000"/>
                <a:gd name="connsiteY10" fmla="*/ 37643 h 14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000" h="146237">
                  <a:moveTo>
                    <a:pt x="78000" y="37643"/>
                  </a:moveTo>
                  <a:cubicBezTo>
                    <a:pt x="69875" y="36024"/>
                    <a:pt x="60388" y="34938"/>
                    <a:pt x="56321" y="34938"/>
                  </a:cubicBezTo>
                  <a:cubicBezTo>
                    <a:pt x="51463" y="34938"/>
                    <a:pt x="44415" y="36814"/>
                    <a:pt x="37909" y="40081"/>
                  </a:cubicBezTo>
                  <a:lnTo>
                    <a:pt x="37909" y="146237"/>
                  </a:lnTo>
                  <a:lnTo>
                    <a:pt x="0" y="146237"/>
                  </a:lnTo>
                  <a:lnTo>
                    <a:pt x="0" y="2696"/>
                  </a:lnTo>
                  <a:lnTo>
                    <a:pt x="30318" y="2696"/>
                  </a:lnTo>
                  <a:lnTo>
                    <a:pt x="35204" y="17069"/>
                  </a:lnTo>
                  <a:cubicBezTo>
                    <a:pt x="41967" y="6220"/>
                    <a:pt x="51454" y="0"/>
                    <a:pt x="61998" y="0"/>
                  </a:cubicBezTo>
                  <a:cubicBezTo>
                    <a:pt x="67142" y="0"/>
                    <a:pt x="73647" y="543"/>
                    <a:pt x="77991" y="1619"/>
                  </a:cubicBezTo>
                  <a:lnTo>
                    <a:pt x="77991" y="3764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76" name="Freihandform: Form 75">
              <a:extLst>
                <a:ext uri="{FF2B5EF4-FFF2-40B4-BE49-F238E27FC236}">
                  <a16:creationId xmlns:a16="http://schemas.microsoft.com/office/drawing/2014/main" id="{FB270EE0-E7A4-2C33-558B-D85540326A5D}"/>
                </a:ext>
              </a:extLst>
            </p:cNvPr>
            <p:cNvSpPr/>
            <p:nvPr/>
          </p:nvSpPr>
          <p:spPr>
            <a:xfrm>
              <a:off x="7457455" y="3386518"/>
              <a:ext cx="131064" cy="148932"/>
            </a:xfrm>
            <a:custGeom>
              <a:avLst/>
              <a:gdLst>
                <a:gd name="connsiteX0" fmla="*/ 65542 w 131064"/>
                <a:gd name="connsiteY0" fmla="*/ 148933 h 148932"/>
                <a:gd name="connsiteX1" fmla="*/ 0 w 131064"/>
                <a:gd name="connsiteY1" fmla="*/ 74466 h 148932"/>
                <a:gd name="connsiteX2" fmla="*/ 65542 w 131064"/>
                <a:gd name="connsiteY2" fmla="*/ 0 h 148932"/>
                <a:gd name="connsiteX3" fmla="*/ 131064 w 131064"/>
                <a:gd name="connsiteY3" fmla="*/ 74466 h 148932"/>
                <a:gd name="connsiteX4" fmla="*/ 65542 w 131064"/>
                <a:gd name="connsiteY4" fmla="*/ 148933 h 148932"/>
                <a:gd name="connsiteX5" fmla="*/ 65542 w 131064"/>
                <a:gd name="connsiteY5" fmla="*/ 26803 h 148932"/>
                <a:gd name="connsiteX6" fmla="*/ 37900 w 131064"/>
                <a:gd name="connsiteY6" fmla="*/ 74457 h 148932"/>
                <a:gd name="connsiteX7" fmla="*/ 65542 w 131064"/>
                <a:gd name="connsiteY7" fmla="*/ 121853 h 148932"/>
                <a:gd name="connsiteX8" fmla="*/ 93164 w 131064"/>
                <a:gd name="connsiteY8" fmla="*/ 74457 h 148932"/>
                <a:gd name="connsiteX9" fmla="*/ 65542 w 131064"/>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64" h="148932">
                  <a:moveTo>
                    <a:pt x="65542" y="148933"/>
                  </a:moveTo>
                  <a:cubicBezTo>
                    <a:pt x="36557" y="148933"/>
                    <a:pt x="0" y="138646"/>
                    <a:pt x="0" y="74466"/>
                  </a:cubicBezTo>
                  <a:cubicBezTo>
                    <a:pt x="0" y="11906"/>
                    <a:pt x="35481" y="0"/>
                    <a:pt x="65542" y="0"/>
                  </a:cubicBezTo>
                  <a:cubicBezTo>
                    <a:pt x="95317" y="0"/>
                    <a:pt x="131064" y="10030"/>
                    <a:pt x="131064" y="74466"/>
                  </a:cubicBezTo>
                  <a:cubicBezTo>
                    <a:pt x="131064" y="139465"/>
                    <a:pt x="94240" y="148933"/>
                    <a:pt x="65542" y="148933"/>
                  </a:cubicBezTo>
                  <a:close/>
                  <a:moveTo>
                    <a:pt x="65542" y="26803"/>
                  </a:moveTo>
                  <a:cubicBezTo>
                    <a:pt x="50635" y="26803"/>
                    <a:pt x="37900" y="31661"/>
                    <a:pt x="37900" y="74457"/>
                  </a:cubicBezTo>
                  <a:cubicBezTo>
                    <a:pt x="37900" y="116710"/>
                    <a:pt x="53350" y="121853"/>
                    <a:pt x="65542" y="121853"/>
                  </a:cubicBezTo>
                  <a:cubicBezTo>
                    <a:pt x="77705" y="121853"/>
                    <a:pt x="93164" y="116996"/>
                    <a:pt x="93164" y="74457"/>
                  </a:cubicBezTo>
                  <a:cubicBezTo>
                    <a:pt x="93164" y="30051"/>
                    <a:pt x="80429" y="26803"/>
                    <a:pt x="65542" y="26803"/>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77" name="Freihandform: Form 76">
              <a:extLst>
                <a:ext uri="{FF2B5EF4-FFF2-40B4-BE49-F238E27FC236}">
                  <a16:creationId xmlns:a16="http://schemas.microsoft.com/office/drawing/2014/main" id="{778716B0-882F-B009-2C1C-BDDD8BD73EE6}"/>
                </a:ext>
              </a:extLst>
            </p:cNvPr>
            <p:cNvSpPr/>
            <p:nvPr/>
          </p:nvSpPr>
          <p:spPr>
            <a:xfrm>
              <a:off x="7600950" y="3389204"/>
              <a:ext cx="211226" cy="143541"/>
            </a:xfrm>
            <a:custGeom>
              <a:avLst/>
              <a:gdLst>
                <a:gd name="connsiteX0" fmla="*/ 181165 w 211226"/>
                <a:gd name="connsiteY0" fmla="*/ 143542 h 143541"/>
                <a:gd name="connsiteX1" fmla="*/ 129426 w 211226"/>
                <a:gd name="connsiteY1" fmla="*/ 143542 h 143541"/>
                <a:gd name="connsiteX2" fmla="*/ 117520 w 211226"/>
                <a:gd name="connsiteY2" fmla="*/ 85325 h 143541"/>
                <a:gd name="connsiteX3" fmla="*/ 105613 w 211226"/>
                <a:gd name="connsiteY3" fmla="*/ 22498 h 143541"/>
                <a:gd name="connsiteX4" fmla="*/ 93421 w 211226"/>
                <a:gd name="connsiteY4" fmla="*/ 83963 h 143541"/>
                <a:gd name="connsiteX5" fmla="*/ 81772 w 211226"/>
                <a:gd name="connsiteY5" fmla="*/ 143542 h 143541"/>
                <a:gd name="connsiteX6" fmla="*/ 30061 w 211226"/>
                <a:gd name="connsiteY6" fmla="*/ 143542 h 143541"/>
                <a:gd name="connsiteX7" fmla="*/ 0 w 211226"/>
                <a:gd name="connsiteY7" fmla="*/ 0 h 143541"/>
                <a:gd name="connsiteX8" fmla="*/ 41691 w 211226"/>
                <a:gd name="connsiteY8" fmla="*/ 0 h 143541"/>
                <a:gd name="connsiteX9" fmla="*/ 50102 w 211226"/>
                <a:gd name="connsiteY9" fmla="*/ 66904 h 143541"/>
                <a:gd name="connsiteX10" fmla="*/ 56064 w 211226"/>
                <a:gd name="connsiteY10" fmla="*/ 122958 h 143541"/>
                <a:gd name="connsiteX11" fmla="*/ 65808 w 211226"/>
                <a:gd name="connsiteY11" fmla="*/ 66904 h 143541"/>
                <a:gd name="connsiteX12" fmla="*/ 79877 w 211226"/>
                <a:gd name="connsiteY12" fmla="*/ 0 h 143541"/>
                <a:gd name="connsiteX13" fmla="*/ 131331 w 211226"/>
                <a:gd name="connsiteY13" fmla="*/ 0 h 143541"/>
                <a:gd name="connsiteX14" fmla="*/ 145418 w 211226"/>
                <a:gd name="connsiteY14" fmla="*/ 66904 h 143541"/>
                <a:gd name="connsiteX15" fmla="*/ 154629 w 211226"/>
                <a:gd name="connsiteY15" fmla="*/ 122958 h 143541"/>
                <a:gd name="connsiteX16" fmla="*/ 160849 w 211226"/>
                <a:gd name="connsiteY16" fmla="*/ 66904 h 143541"/>
                <a:gd name="connsiteX17" fmla="*/ 170059 w 211226"/>
                <a:gd name="connsiteY17" fmla="*/ 0 h 143541"/>
                <a:gd name="connsiteX18" fmla="*/ 211226 w 211226"/>
                <a:gd name="connsiteY18" fmla="*/ 0 h 143541"/>
                <a:gd name="connsiteX19" fmla="*/ 181165 w 211226"/>
                <a:gd name="connsiteY19" fmla="*/ 143542 h 143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11226" h="143541">
                  <a:moveTo>
                    <a:pt x="181165" y="143542"/>
                  </a:moveTo>
                  <a:lnTo>
                    <a:pt x="129426" y="143542"/>
                  </a:lnTo>
                  <a:lnTo>
                    <a:pt x="117520" y="85325"/>
                  </a:lnTo>
                  <a:cubicBezTo>
                    <a:pt x="115357" y="74495"/>
                    <a:pt x="109937" y="46320"/>
                    <a:pt x="105613" y="22498"/>
                  </a:cubicBezTo>
                  <a:cubicBezTo>
                    <a:pt x="100727" y="46053"/>
                    <a:pt x="95326" y="73676"/>
                    <a:pt x="93421" y="83963"/>
                  </a:cubicBezTo>
                  <a:lnTo>
                    <a:pt x="81772" y="143542"/>
                  </a:lnTo>
                  <a:lnTo>
                    <a:pt x="30061" y="143542"/>
                  </a:lnTo>
                  <a:lnTo>
                    <a:pt x="0" y="0"/>
                  </a:lnTo>
                  <a:lnTo>
                    <a:pt x="41691" y="0"/>
                  </a:lnTo>
                  <a:lnTo>
                    <a:pt x="50102" y="66904"/>
                  </a:lnTo>
                  <a:cubicBezTo>
                    <a:pt x="52264" y="83953"/>
                    <a:pt x="55788" y="120777"/>
                    <a:pt x="56064" y="122958"/>
                  </a:cubicBezTo>
                  <a:cubicBezTo>
                    <a:pt x="56607" y="119691"/>
                    <a:pt x="62008" y="84773"/>
                    <a:pt x="65808" y="66904"/>
                  </a:cubicBezTo>
                  <a:lnTo>
                    <a:pt x="79877" y="0"/>
                  </a:lnTo>
                  <a:lnTo>
                    <a:pt x="131331" y="0"/>
                  </a:lnTo>
                  <a:lnTo>
                    <a:pt x="145418" y="66904"/>
                  </a:lnTo>
                  <a:cubicBezTo>
                    <a:pt x="148657" y="83153"/>
                    <a:pt x="154086" y="119158"/>
                    <a:pt x="154629" y="122958"/>
                  </a:cubicBezTo>
                  <a:cubicBezTo>
                    <a:pt x="154886" y="120520"/>
                    <a:pt x="158410" y="83410"/>
                    <a:pt x="160849" y="66904"/>
                  </a:cubicBezTo>
                  <a:lnTo>
                    <a:pt x="170059" y="0"/>
                  </a:lnTo>
                  <a:lnTo>
                    <a:pt x="211226" y="0"/>
                  </a:lnTo>
                  <a:lnTo>
                    <a:pt x="181165" y="143542"/>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grpSp>
    </p:spTree>
    <p:extLst>
      <p:ext uri="{BB962C8B-B14F-4D97-AF65-F5344CB8AC3E}">
        <p14:creationId xmlns:p14="http://schemas.microsoft.com/office/powerpoint/2010/main" val="853843978"/>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0" name="Grafik 9" descr="Ein Bild, das Mann, drinnen, Person enthält.&#10;&#10;Automatisch generierte Beschreibung">
            <a:extLst>
              <a:ext uri="{FF2B5EF4-FFF2-40B4-BE49-F238E27FC236}">
                <a16:creationId xmlns:a16="http://schemas.microsoft.com/office/drawing/2014/main" id="{CCFF1C0B-F85E-BD9D-FFD4-9AF7F824043C}"/>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t="4657" b="11019"/>
          <a:stretch/>
        </p:blipFill>
        <p:spPr>
          <a:xfrm>
            <a:off x="0" y="0"/>
            <a:ext cx="12192000" cy="6858000"/>
          </a:xfrm>
          <a:prstGeom prst="rect">
            <a:avLst/>
          </a:prstGeom>
        </p:spPr>
      </p:pic>
      <p:pic>
        <p:nvPicPr>
          <p:cNvPr id="5" name="Grafik 4">
            <a:extLst>
              <a:ext uri="{FF2B5EF4-FFF2-40B4-BE49-F238E27FC236}">
                <a16:creationId xmlns:a16="http://schemas.microsoft.com/office/drawing/2014/main" id="{23DAB44E-30DF-F695-8D41-8274374F9C8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220200" y="330418"/>
            <a:ext cx="2636837" cy="672663"/>
          </a:xfrm>
          <a:prstGeom prst="rect">
            <a:avLst/>
          </a:prstGeom>
        </p:spPr>
      </p:pic>
      <p:sp>
        <p:nvSpPr>
          <p:cNvPr id="8" name="Grafik 6">
            <a:extLst>
              <a:ext uri="{FF2B5EF4-FFF2-40B4-BE49-F238E27FC236}">
                <a16:creationId xmlns:a16="http://schemas.microsoft.com/office/drawing/2014/main" id="{17693470-2D89-41B2-CBE3-454748D7C993}"/>
              </a:ext>
            </a:extLst>
          </p:cNvPr>
          <p:cNvSpPr/>
          <p:nvPr/>
        </p:nvSpPr>
        <p:spPr>
          <a:xfrm>
            <a:off x="658813" y="3804632"/>
            <a:ext cx="8649779" cy="2469168"/>
          </a:xfrm>
          <a:custGeom>
            <a:avLst/>
            <a:gdLst>
              <a:gd name="connsiteX0" fmla="*/ 0 w 4855321"/>
              <a:gd name="connsiteY0" fmla="*/ 0 h 1386001"/>
              <a:gd name="connsiteX1" fmla="*/ 0 w 4855321"/>
              <a:gd name="connsiteY1" fmla="*/ 1386002 h 1386001"/>
              <a:gd name="connsiteX2" fmla="*/ 4358231 w 4855321"/>
              <a:gd name="connsiteY2" fmla="*/ 1386002 h 1386001"/>
              <a:gd name="connsiteX3" fmla="*/ 4855321 w 4855321"/>
              <a:gd name="connsiteY3" fmla="*/ 1125007 h 1386001"/>
              <a:gd name="connsiteX4" fmla="*/ 4855321 w 4855321"/>
              <a:gd name="connsiteY4" fmla="*/ 0 h 13860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55321" h="1386001">
                <a:moveTo>
                  <a:pt x="0" y="0"/>
                </a:moveTo>
                <a:lnTo>
                  <a:pt x="0" y="1386002"/>
                </a:lnTo>
                <a:lnTo>
                  <a:pt x="4358231" y="1386002"/>
                </a:lnTo>
                <a:lnTo>
                  <a:pt x="4855321" y="1125007"/>
                </a:lnTo>
                <a:lnTo>
                  <a:pt x="4855321" y="0"/>
                </a:lnTo>
                <a:close/>
              </a:path>
            </a:pathLst>
          </a:custGeom>
          <a:solidFill>
            <a:schemeClr val="bg2"/>
          </a:solidFill>
          <a:ln w="9525" cap="flat">
            <a:noFill/>
            <a:prstDash val="solid"/>
            <a:miter/>
          </a:ln>
        </p:spPr>
        <p:txBody>
          <a:bodyPr rtlCol="0" anchor="ctr"/>
          <a:lstStyle/>
          <a:p>
            <a:endParaRPr lang="de-DE" dirty="0">
              <a:latin typeface="Fago Pro" panose="02000506040000020004" pitchFamily="50" charset="0"/>
            </a:endParaRPr>
          </a:p>
        </p:txBody>
      </p:sp>
      <p:sp>
        <p:nvSpPr>
          <p:cNvPr id="12" name="Titel 11">
            <a:extLst>
              <a:ext uri="{FF2B5EF4-FFF2-40B4-BE49-F238E27FC236}">
                <a16:creationId xmlns:a16="http://schemas.microsoft.com/office/drawing/2014/main" id="{1738D005-5B61-0F99-2B15-4CE2F0CA33D1}"/>
              </a:ext>
            </a:extLst>
          </p:cNvPr>
          <p:cNvSpPr>
            <a:spLocks noGrp="1"/>
          </p:cNvSpPr>
          <p:nvPr>
            <p:ph type="title"/>
          </p:nvPr>
        </p:nvSpPr>
        <p:spPr>
          <a:xfrm>
            <a:off x="658814" y="4199348"/>
            <a:ext cx="8247061" cy="1013460"/>
          </a:xfrm>
        </p:spPr>
        <p:txBody>
          <a:bodyPr lIns="504000"/>
          <a:lstStyle/>
          <a:p>
            <a:r>
              <a:rPr lang="en-US" noProof="0" dirty="0">
                <a:solidFill>
                  <a:schemeClr val="bg1"/>
                </a:solidFill>
              </a:rPr>
              <a:t>The title of the presentation </a:t>
            </a:r>
            <a:br>
              <a:rPr lang="en-US" noProof="0" dirty="0">
                <a:solidFill>
                  <a:schemeClr val="bg1"/>
                </a:solidFill>
              </a:rPr>
            </a:br>
            <a:r>
              <a:rPr lang="en-US" noProof="0" dirty="0">
                <a:solidFill>
                  <a:schemeClr val="bg1"/>
                </a:solidFill>
              </a:rPr>
              <a:t>is also written here in two lines</a:t>
            </a:r>
          </a:p>
        </p:txBody>
      </p:sp>
      <p:sp>
        <p:nvSpPr>
          <p:cNvPr id="13" name="Textplatzhalter 12">
            <a:extLst>
              <a:ext uri="{FF2B5EF4-FFF2-40B4-BE49-F238E27FC236}">
                <a16:creationId xmlns:a16="http://schemas.microsoft.com/office/drawing/2014/main" id="{88ED06A6-9470-9F52-CA2F-CF62CC7A4B33}"/>
              </a:ext>
            </a:extLst>
          </p:cNvPr>
          <p:cNvSpPr>
            <a:spLocks noGrp="1"/>
          </p:cNvSpPr>
          <p:nvPr>
            <p:ph type="body" sz="quarter" idx="12"/>
          </p:nvPr>
        </p:nvSpPr>
        <p:spPr>
          <a:xfrm>
            <a:off x="658814" y="5517608"/>
            <a:ext cx="7751762" cy="400050"/>
          </a:xfrm>
        </p:spPr>
        <p:txBody>
          <a:bodyPr lIns="504000"/>
          <a:lstStyle/>
          <a:p>
            <a:pPr marL="0" indent="0">
              <a:buNone/>
            </a:pPr>
            <a:r>
              <a:rPr lang="en-US" b="1" noProof="0" dirty="0"/>
              <a:t>Here can be the subline</a:t>
            </a:r>
          </a:p>
        </p:txBody>
      </p:sp>
      <p:grpSp>
        <p:nvGrpSpPr>
          <p:cNvPr id="35" name="Grafik 6">
            <a:extLst>
              <a:ext uri="{FF2B5EF4-FFF2-40B4-BE49-F238E27FC236}">
                <a16:creationId xmlns:a16="http://schemas.microsoft.com/office/drawing/2014/main" id="{4AFFD096-2E7E-3239-74F9-51166C0320D3}"/>
              </a:ext>
            </a:extLst>
          </p:cNvPr>
          <p:cNvGrpSpPr>
            <a:grpSpLocks noChangeAspect="1"/>
          </p:cNvGrpSpPr>
          <p:nvPr/>
        </p:nvGrpSpPr>
        <p:grpSpPr>
          <a:xfrm>
            <a:off x="678561" y="638375"/>
            <a:ext cx="2631282" cy="162000"/>
            <a:chOff x="4381500" y="3324234"/>
            <a:chExt cx="3430676" cy="211216"/>
          </a:xfrm>
          <a:solidFill>
            <a:schemeClr val="tx2"/>
          </a:solidFill>
        </p:grpSpPr>
        <p:sp>
          <p:nvSpPr>
            <p:cNvPr id="36" name="Freihandform: Form 35">
              <a:extLst>
                <a:ext uri="{FF2B5EF4-FFF2-40B4-BE49-F238E27FC236}">
                  <a16:creationId xmlns:a16="http://schemas.microsoft.com/office/drawing/2014/main" id="{62857136-FC7A-C4DA-2158-E5EE2DEE1B2E}"/>
                </a:ext>
              </a:extLst>
            </p:cNvPr>
            <p:cNvSpPr/>
            <p:nvPr/>
          </p:nvSpPr>
          <p:spPr>
            <a:xfrm>
              <a:off x="4381500" y="3343179"/>
              <a:ext cx="129997" cy="189566"/>
            </a:xfrm>
            <a:custGeom>
              <a:avLst/>
              <a:gdLst>
                <a:gd name="connsiteX0" fmla="*/ 92069 w 129997"/>
                <a:gd name="connsiteY0" fmla="*/ 189567 h 189566"/>
                <a:gd name="connsiteX1" fmla="*/ 92069 w 129997"/>
                <a:gd name="connsiteY1" fmla="*/ 102365 h 189566"/>
                <a:gd name="connsiteX2" fmla="*/ 37919 w 129997"/>
                <a:gd name="connsiteY2" fmla="*/ 102365 h 189566"/>
                <a:gd name="connsiteX3" fmla="*/ 37919 w 129997"/>
                <a:gd name="connsiteY3" fmla="*/ 189567 h 189566"/>
                <a:gd name="connsiteX4" fmla="*/ 0 w 129997"/>
                <a:gd name="connsiteY4" fmla="*/ 189567 h 189566"/>
                <a:gd name="connsiteX5" fmla="*/ 0 w 129997"/>
                <a:gd name="connsiteY5" fmla="*/ 0 h 189566"/>
                <a:gd name="connsiteX6" fmla="*/ 37919 w 129997"/>
                <a:gd name="connsiteY6" fmla="*/ 0 h 189566"/>
                <a:gd name="connsiteX7" fmla="*/ 37919 w 129997"/>
                <a:gd name="connsiteY7" fmla="*/ 73133 h 189566"/>
                <a:gd name="connsiteX8" fmla="*/ 92078 w 129997"/>
                <a:gd name="connsiteY8" fmla="*/ 73133 h 189566"/>
                <a:gd name="connsiteX9" fmla="*/ 92078 w 129997"/>
                <a:gd name="connsiteY9" fmla="*/ 0 h 189566"/>
                <a:gd name="connsiteX10" fmla="*/ 129997 w 129997"/>
                <a:gd name="connsiteY10" fmla="*/ 0 h 189566"/>
                <a:gd name="connsiteX11" fmla="*/ 129997 w 129997"/>
                <a:gd name="connsiteY11" fmla="*/ 189567 h 189566"/>
                <a:gd name="connsiteX12" fmla="*/ 92069 w 129997"/>
                <a:gd name="connsiteY12" fmla="*/ 189567 h 189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9997" h="189566">
                  <a:moveTo>
                    <a:pt x="92069" y="189567"/>
                  </a:moveTo>
                  <a:lnTo>
                    <a:pt x="92069" y="102365"/>
                  </a:lnTo>
                  <a:lnTo>
                    <a:pt x="37919" y="102365"/>
                  </a:lnTo>
                  <a:lnTo>
                    <a:pt x="37919" y="189567"/>
                  </a:lnTo>
                  <a:lnTo>
                    <a:pt x="0" y="189567"/>
                  </a:lnTo>
                  <a:lnTo>
                    <a:pt x="0" y="0"/>
                  </a:lnTo>
                  <a:lnTo>
                    <a:pt x="37919" y="0"/>
                  </a:lnTo>
                  <a:lnTo>
                    <a:pt x="37919" y="73133"/>
                  </a:lnTo>
                  <a:lnTo>
                    <a:pt x="92078" y="73133"/>
                  </a:lnTo>
                  <a:lnTo>
                    <a:pt x="92078" y="0"/>
                  </a:lnTo>
                  <a:lnTo>
                    <a:pt x="129997" y="0"/>
                  </a:lnTo>
                  <a:lnTo>
                    <a:pt x="129997" y="189567"/>
                  </a:lnTo>
                  <a:lnTo>
                    <a:pt x="92069" y="18956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37" name="Freihandform: Form 36">
              <a:extLst>
                <a:ext uri="{FF2B5EF4-FFF2-40B4-BE49-F238E27FC236}">
                  <a16:creationId xmlns:a16="http://schemas.microsoft.com/office/drawing/2014/main" id="{D37E9D92-F9E3-BAF8-D35B-4E652FBF4EC2}"/>
                </a:ext>
              </a:extLst>
            </p:cNvPr>
            <p:cNvSpPr/>
            <p:nvPr/>
          </p:nvSpPr>
          <p:spPr>
            <a:xfrm>
              <a:off x="4545282" y="3386508"/>
              <a:ext cx="116433" cy="148942"/>
            </a:xfrm>
            <a:custGeom>
              <a:avLst/>
              <a:gdLst>
                <a:gd name="connsiteX0" fmla="*/ 83410 w 116433"/>
                <a:gd name="connsiteY0" fmla="*/ 146237 h 148942"/>
                <a:gd name="connsiteX1" fmla="*/ 79343 w 116433"/>
                <a:gd name="connsiteY1" fmla="*/ 133512 h 148942"/>
                <a:gd name="connsiteX2" fmla="*/ 40615 w 116433"/>
                <a:gd name="connsiteY2" fmla="*/ 148942 h 148942"/>
                <a:gd name="connsiteX3" fmla="*/ 0 w 116433"/>
                <a:gd name="connsiteY3" fmla="*/ 102632 h 148942"/>
                <a:gd name="connsiteX4" fmla="*/ 53616 w 116433"/>
                <a:gd name="connsiteY4" fmla="*/ 56598 h 148942"/>
                <a:gd name="connsiteX5" fmla="*/ 78534 w 116433"/>
                <a:gd name="connsiteY5" fmla="*/ 56598 h 148942"/>
                <a:gd name="connsiteX6" fmla="*/ 78534 w 116433"/>
                <a:gd name="connsiteY6" fmla="*/ 46311 h 148942"/>
                <a:gd name="connsiteX7" fmla="*/ 58217 w 116433"/>
                <a:gd name="connsiteY7" fmla="*/ 30604 h 148942"/>
                <a:gd name="connsiteX8" fmla="*/ 12992 w 116433"/>
                <a:gd name="connsiteY8" fmla="*/ 38729 h 148942"/>
                <a:gd name="connsiteX9" fmla="*/ 12992 w 116433"/>
                <a:gd name="connsiteY9" fmla="*/ 8668 h 148942"/>
                <a:gd name="connsiteX10" fmla="*/ 64713 w 116433"/>
                <a:gd name="connsiteY10" fmla="*/ 0 h 148942"/>
                <a:gd name="connsiteX11" fmla="*/ 116434 w 116433"/>
                <a:gd name="connsiteY11" fmla="*/ 46568 h 148942"/>
                <a:gd name="connsiteX12" fmla="*/ 116434 w 116433"/>
                <a:gd name="connsiteY12" fmla="*/ 146237 h 148942"/>
                <a:gd name="connsiteX13" fmla="*/ 83410 w 116433"/>
                <a:gd name="connsiteY13" fmla="*/ 146237 h 148942"/>
                <a:gd name="connsiteX14" fmla="*/ 78534 w 116433"/>
                <a:gd name="connsiteY14" fmla="*/ 77448 h 148942"/>
                <a:gd name="connsiteX15" fmla="*/ 67704 w 116433"/>
                <a:gd name="connsiteY15" fmla="*/ 77734 h 148942"/>
                <a:gd name="connsiteX16" fmla="*/ 37929 w 116433"/>
                <a:gd name="connsiteY16" fmla="*/ 101832 h 148942"/>
                <a:gd name="connsiteX17" fmla="*/ 54435 w 116433"/>
                <a:gd name="connsiteY17" fmla="*/ 120787 h 148942"/>
                <a:gd name="connsiteX18" fmla="*/ 78543 w 116433"/>
                <a:gd name="connsiteY18" fmla="*/ 113738 h 148942"/>
                <a:gd name="connsiteX19" fmla="*/ 78543 w 116433"/>
                <a:gd name="connsiteY19" fmla="*/ 77448 h 148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33" h="148942">
                  <a:moveTo>
                    <a:pt x="83410" y="146237"/>
                  </a:moveTo>
                  <a:lnTo>
                    <a:pt x="79343" y="133512"/>
                  </a:lnTo>
                  <a:cubicBezTo>
                    <a:pt x="69599" y="142999"/>
                    <a:pt x="56055" y="148942"/>
                    <a:pt x="40615" y="148942"/>
                  </a:cubicBezTo>
                  <a:cubicBezTo>
                    <a:pt x="23012" y="148942"/>
                    <a:pt x="0" y="141637"/>
                    <a:pt x="0" y="102632"/>
                  </a:cubicBezTo>
                  <a:cubicBezTo>
                    <a:pt x="0" y="63370"/>
                    <a:pt x="32223" y="56598"/>
                    <a:pt x="53616" y="56598"/>
                  </a:cubicBezTo>
                  <a:lnTo>
                    <a:pt x="78534" y="56598"/>
                  </a:lnTo>
                  <a:lnTo>
                    <a:pt x="78534" y="46311"/>
                  </a:lnTo>
                  <a:cubicBezTo>
                    <a:pt x="78534" y="32223"/>
                    <a:pt x="71218" y="30604"/>
                    <a:pt x="58217" y="30604"/>
                  </a:cubicBezTo>
                  <a:cubicBezTo>
                    <a:pt x="44948" y="30604"/>
                    <a:pt x="26270" y="34404"/>
                    <a:pt x="12992" y="38729"/>
                  </a:cubicBezTo>
                  <a:lnTo>
                    <a:pt x="12992" y="8668"/>
                  </a:lnTo>
                  <a:cubicBezTo>
                    <a:pt x="28975" y="3524"/>
                    <a:pt x="47111" y="0"/>
                    <a:pt x="64713" y="0"/>
                  </a:cubicBezTo>
                  <a:cubicBezTo>
                    <a:pt x="92869" y="0"/>
                    <a:pt x="116434" y="7048"/>
                    <a:pt x="116434" y="46568"/>
                  </a:cubicBezTo>
                  <a:lnTo>
                    <a:pt x="116434" y="146237"/>
                  </a:lnTo>
                  <a:lnTo>
                    <a:pt x="83410" y="146237"/>
                  </a:lnTo>
                  <a:close/>
                  <a:moveTo>
                    <a:pt x="78534" y="77448"/>
                  </a:moveTo>
                  <a:lnTo>
                    <a:pt x="67704" y="77734"/>
                  </a:lnTo>
                  <a:cubicBezTo>
                    <a:pt x="46320" y="78276"/>
                    <a:pt x="37929" y="83420"/>
                    <a:pt x="37929" y="101832"/>
                  </a:cubicBezTo>
                  <a:cubicBezTo>
                    <a:pt x="37929" y="116719"/>
                    <a:pt x="44691" y="120787"/>
                    <a:pt x="54435" y="120787"/>
                  </a:cubicBezTo>
                  <a:cubicBezTo>
                    <a:pt x="63922" y="120787"/>
                    <a:pt x="71228" y="117805"/>
                    <a:pt x="78543" y="113738"/>
                  </a:cubicBezTo>
                  <a:lnTo>
                    <a:pt x="78543" y="77448"/>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38" name="Freihandform: Form 37">
              <a:extLst>
                <a:ext uri="{FF2B5EF4-FFF2-40B4-BE49-F238E27FC236}">
                  <a16:creationId xmlns:a16="http://schemas.microsoft.com/office/drawing/2014/main" id="{9EDF68BD-581A-FD1D-98DC-E75E7D03CCB5}"/>
                </a:ext>
              </a:extLst>
            </p:cNvPr>
            <p:cNvSpPr/>
            <p:nvPr/>
          </p:nvSpPr>
          <p:spPr>
            <a:xfrm>
              <a:off x="4703664" y="3386499"/>
              <a:ext cx="124567" cy="146246"/>
            </a:xfrm>
            <a:custGeom>
              <a:avLst/>
              <a:gdLst>
                <a:gd name="connsiteX0" fmla="*/ 86658 w 124567"/>
                <a:gd name="connsiteY0" fmla="*/ 146247 h 146246"/>
                <a:gd name="connsiteX1" fmla="*/ 86658 w 124567"/>
                <a:gd name="connsiteY1" fmla="*/ 44958 h 146246"/>
                <a:gd name="connsiteX2" fmla="*/ 70409 w 124567"/>
                <a:gd name="connsiteY2" fmla="*/ 31433 h 146246"/>
                <a:gd name="connsiteX3" fmla="*/ 37919 w 124567"/>
                <a:gd name="connsiteY3" fmla="*/ 41720 h 146246"/>
                <a:gd name="connsiteX4" fmla="*/ 37919 w 124567"/>
                <a:gd name="connsiteY4" fmla="*/ 146247 h 146246"/>
                <a:gd name="connsiteX5" fmla="*/ 0 w 124567"/>
                <a:gd name="connsiteY5" fmla="*/ 146247 h 146246"/>
                <a:gd name="connsiteX6" fmla="*/ 0 w 124567"/>
                <a:gd name="connsiteY6" fmla="*/ 2705 h 146246"/>
                <a:gd name="connsiteX7" fmla="*/ 31680 w 124567"/>
                <a:gd name="connsiteY7" fmla="*/ 2705 h 146246"/>
                <a:gd name="connsiteX8" fmla="*/ 37100 w 124567"/>
                <a:gd name="connsiteY8" fmla="*/ 18155 h 146246"/>
                <a:gd name="connsiteX9" fmla="*/ 84763 w 124567"/>
                <a:gd name="connsiteY9" fmla="*/ 0 h 146246"/>
                <a:gd name="connsiteX10" fmla="*/ 124568 w 124567"/>
                <a:gd name="connsiteY10" fmla="*/ 42786 h 146246"/>
                <a:gd name="connsiteX11" fmla="*/ 124568 w 124567"/>
                <a:gd name="connsiteY11" fmla="*/ 146237 h 146246"/>
                <a:gd name="connsiteX12" fmla="*/ 86658 w 124567"/>
                <a:gd name="connsiteY12"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67" h="146246">
                  <a:moveTo>
                    <a:pt x="86658" y="146247"/>
                  </a:moveTo>
                  <a:lnTo>
                    <a:pt x="86658" y="44958"/>
                  </a:lnTo>
                  <a:cubicBezTo>
                    <a:pt x="86658" y="34671"/>
                    <a:pt x="82591" y="31433"/>
                    <a:pt x="70409" y="31433"/>
                  </a:cubicBezTo>
                  <a:cubicBezTo>
                    <a:pt x="59855" y="31433"/>
                    <a:pt x="48206" y="35757"/>
                    <a:pt x="37919" y="41720"/>
                  </a:cubicBezTo>
                  <a:lnTo>
                    <a:pt x="37919" y="146247"/>
                  </a:lnTo>
                  <a:lnTo>
                    <a:pt x="0" y="146247"/>
                  </a:lnTo>
                  <a:lnTo>
                    <a:pt x="0" y="2705"/>
                  </a:lnTo>
                  <a:lnTo>
                    <a:pt x="31680" y="2705"/>
                  </a:lnTo>
                  <a:lnTo>
                    <a:pt x="37100" y="18155"/>
                  </a:lnTo>
                  <a:cubicBezTo>
                    <a:pt x="49273" y="8411"/>
                    <a:pt x="67151" y="0"/>
                    <a:pt x="84763" y="0"/>
                  </a:cubicBezTo>
                  <a:cubicBezTo>
                    <a:pt x="108585" y="0"/>
                    <a:pt x="124568" y="10563"/>
                    <a:pt x="124568" y="42786"/>
                  </a:cubicBezTo>
                  <a:lnTo>
                    <a:pt x="124568" y="146237"/>
                  </a:lnTo>
                  <a:lnTo>
                    <a:pt x="86658" y="14623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39" name="Freihandform: Form 38">
              <a:extLst>
                <a:ext uri="{FF2B5EF4-FFF2-40B4-BE49-F238E27FC236}">
                  <a16:creationId xmlns:a16="http://schemas.microsoft.com/office/drawing/2014/main" id="{8559C5AC-25F6-EF96-54E8-4654F85F7D49}"/>
                </a:ext>
              </a:extLst>
            </p:cNvPr>
            <p:cNvSpPr/>
            <p:nvPr/>
          </p:nvSpPr>
          <p:spPr>
            <a:xfrm>
              <a:off x="4862026" y="3337779"/>
              <a:ext cx="127292" cy="197672"/>
            </a:xfrm>
            <a:custGeom>
              <a:avLst/>
              <a:gdLst>
                <a:gd name="connsiteX0" fmla="*/ 96679 w 127292"/>
                <a:gd name="connsiteY0" fmla="*/ 194967 h 197672"/>
                <a:gd name="connsiteX1" fmla="*/ 92345 w 127292"/>
                <a:gd name="connsiteY1" fmla="*/ 183318 h 197672"/>
                <a:gd name="connsiteX2" fmla="*/ 54169 w 127292"/>
                <a:gd name="connsiteY2" fmla="*/ 197672 h 197672"/>
                <a:gd name="connsiteX3" fmla="*/ 0 w 127292"/>
                <a:gd name="connsiteY3" fmla="*/ 123206 h 197672"/>
                <a:gd name="connsiteX4" fmla="*/ 59579 w 127292"/>
                <a:gd name="connsiteY4" fmla="*/ 48739 h 197672"/>
                <a:gd name="connsiteX5" fmla="*/ 89373 w 127292"/>
                <a:gd name="connsiteY5" fmla="*/ 60103 h 197672"/>
                <a:gd name="connsiteX6" fmla="*/ 89373 w 127292"/>
                <a:gd name="connsiteY6" fmla="*/ 0 h 197672"/>
                <a:gd name="connsiteX7" fmla="*/ 127292 w 127292"/>
                <a:gd name="connsiteY7" fmla="*/ 0 h 197672"/>
                <a:gd name="connsiteX8" fmla="*/ 127292 w 127292"/>
                <a:gd name="connsiteY8" fmla="*/ 194967 h 197672"/>
                <a:gd name="connsiteX9" fmla="*/ 96679 w 127292"/>
                <a:gd name="connsiteY9" fmla="*/ 194967 h 197672"/>
                <a:gd name="connsiteX10" fmla="*/ 89383 w 127292"/>
                <a:gd name="connsiteY10" fmla="*/ 84753 h 197672"/>
                <a:gd name="connsiteX11" fmla="*/ 67713 w 127292"/>
                <a:gd name="connsiteY11" fmla="*/ 77429 h 197672"/>
                <a:gd name="connsiteX12" fmla="*/ 37919 w 127292"/>
                <a:gd name="connsiteY12" fmla="*/ 123196 h 197672"/>
                <a:gd name="connsiteX13" fmla="*/ 64999 w 127292"/>
                <a:gd name="connsiteY13" fmla="*/ 169507 h 197672"/>
                <a:gd name="connsiteX14" fmla="*/ 89373 w 127292"/>
                <a:gd name="connsiteY14" fmla="*/ 160582 h 197672"/>
                <a:gd name="connsiteX15" fmla="*/ 89373 w 127292"/>
                <a:gd name="connsiteY15" fmla="*/ 84753 h 197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7292" h="197672">
                  <a:moveTo>
                    <a:pt x="96679" y="194967"/>
                  </a:moveTo>
                  <a:lnTo>
                    <a:pt x="92345" y="183318"/>
                  </a:lnTo>
                  <a:cubicBezTo>
                    <a:pt x="83134" y="191443"/>
                    <a:pt x="69332" y="197672"/>
                    <a:pt x="54169" y="197672"/>
                  </a:cubicBezTo>
                  <a:cubicBezTo>
                    <a:pt x="31680" y="197672"/>
                    <a:pt x="0" y="188204"/>
                    <a:pt x="0" y="123206"/>
                  </a:cubicBezTo>
                  <a:cubicBezTo>
                    <a:pt x="0" y="56864"/>
                    <a:pt x="41434" y="48739"/>
                    <a:pt x="59579" y="48739"/>
                  </a:cubicBezTo>
                  <a:cubicBezTo>
                    <a:pt x="72038" y="48739"/>
                    <a:pt x="82867" y="53340"/>
                    <a:pt x="89373" y="60103"/>
                  </a:cubicBezTo>
                  <a:lnTo>
                    <a:pt x="89373" y="0"/>
                  </a:lnTo>
                  <a:lnTo>
                    <a:pt x="127292" y="0"/>
                  </a:lnTo>
                  <a:lnTo>
                    <a:pt x="127292" y="194967"/>
                  </a:lnTo>
                  <a:lnTo>
                    <a:pt x="96679" y="194967"/>
                  </a:lnTo>
                  <a:close/>
                  <a:moveTo>
                    <a:pt x="89383" y="84753"/>
                  </a:moveTo>
                  <a:cubicBezTo>
                    <a:pt x="83420" y="80686"/>
                    <a:pt x="75571" y="77429"/>
                    <a:pt x="67713" y="77429"/>
                  </a:cubicBezTo>
                  <a:cubicBezTo>
                    <a:pt x="51730" y="77429"/>
                    <a:pt x="37919" y="80410"/>
                    <a:pt x="37919" y="123196"/>
                  </a:cubicBezTo>
                  <a:cubicBezTo>
                    <a:pt x="37919" y="166526"/>
                    <a:pt x="49835" y="169507"/>
                    <a:pt x="64999" y="169507"/>
                  </a:cubicBezTo>
                  <a:cubicBezTo>
                    <a:pt x="72857" y="169507"/>
                    <a:pt x="81791" y="165983"/>
                    <a:pt x="89373" y="160582"/>
                  </a:cubicBezTo>
                  <a:lnTo>
                    <a:pt x="89373" y="8475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0" name="Freihandform: Form 39">
              <a:extLst>
                <a:ext uri="{FF2B5EF4-FFF2-40B4-BE49-F238E27FC236}">
                  <a16:creationId xmlns:a16="http://schemas.microsoft.com/office/drawing/2014/main" id="{A7940E70-57E6-BAAA-4160-14CE2992C3F9}"/>
                </a:ext>
              </a:extLst>
            </p:cNvPr>
            <p:cNvSpPr/>
            <p:nvPr/>
          </p:nvSpPr>
          <p:spPr>
            <a:xfrm>
              <a:off x="5118401" y="3324234"/>
              <a:ext cx="44967" cy="208511"/>
            </a:xfrm>
            <a:custGeom>
              <a:avLst/>
              <a:gdLst>
                <a:gd name="connsiteX0" fmla="*/ 22479 w 44967"/>
                <a:gd name="connsiteY0" fmla="*/ 46025 h 208511"/>
                <a:gd name="connsiteX1" fmla="*/ 0 w 44967"/>
                <a:gd name="connsiteY1" fmla="*/ 23012 h 208511"/>
                <a:gd name="connsiteX2" fmla="*/ 22479 w 44967"/>
                <a:gd name="connsiteY2" fmla="*/ 0 h 208511"/>
                <a:gd name="connsiteX3" fmla="*/ 44968 w 44967"/>
                <a:gd name="connsiteY3" fmla="*/ 23012 h 208511"/>
                <a:gd name="connsiteX4" fmla="*/ 22479 w 44967"/>
                <a:gd name="connsiteY4" fmla="*/ 46025 h 208511"/>
                <a:gd name="connsiteX5" fmla="*/ 3524 w 44967"/>
                <a:gd name="connsiteY5" fmla="*/ 208512 h 208511"/>
                <a:gd name="connsiteX6" fmla="*/ 3524 w 44967"/>
                <a:gd name="connsiteY6" fmla="*/ 64970 h 208511"/>
                <a:gd name="connsiteX7" fmla="*/ 41443 w 44967"/>
                <a:gd name="connsiteY7" fmla="*/ 64970 h 208511"/>
                <a:gd name="connsiteX8" fmla="*/ 41443 w 44967"/>
                <a:gd name="connsiteY8" fmla="*/ 208512 h 208511"/>
                <a:gd name="connsiteX9" fmla="*/ 3524 w 44967"/>
                <a:gd name="connsiteY9" fmla="*/ 208512 h 208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967" h="208511">
                  <a:moveTo>
                    <a:pt x="22479" y="46025"/>
                  </a:moveTo>
                  <a:cubicBezTo>
                    <a:pt x="9754" y="46025"/>
                    <a:pt x="0" y="35481"/>
                    <a:pt x="0" y="23012"/>
                  </a:cubicBezTo>
                  <a:cubicBezTo>
                    <a:pt x="0" y="10563"/>
                    <a:pt x="9744" y="0"/>
                    <a:pt x="22479" y="0"/>
                  </a:cubicBezTo>
                  <a:cubicBezTo>
                    <a:pt x="35214" y="0"/>
                    <a:pt x="44968" y="10563"/>
                    <a:pt x="44968" y="23012"/>
                  </a:cubicBezTo>
                  <a:cubicBezTo>
                    <a:pt x="44958" y="35471"/>
                    <a:pt x="35204" y="46025"/>
                    <a:pt x="22479" y="46025"/>
                  </a:cubicBezTo>
                  <a:close/>
                  <a:moveTo>
                    <a:pt x="3524" y="208512"/>
                  </a:moveTo>
                  <a:lnTo>
                    <a:pt x="3524" y="64970"/>
                  </a:lnTo>
                  <a:lnTo>
                    <a:pt x="41443" y="64970"/>
                  </a:lnTo>
                  <a:lnTo>
                    <a:pt x="41443" y="208512"/>
                  </a:lnTo>
                  <a:lnTo>
                    <a:pt x="3524" y="208512"/>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1" name="Freihandform: Form 40">
              <a:extLst>
                <a:ext uri="{FF2B5EF4-FFF2-40B4-BE49-F238E27FC236}">
                  <a16:creationId xmlns:a16="http://schemas.microsoft.com/office/drawing/2014/main" id="{14991F5B-6E8B-C0D5-048D-3C921B2C67EE}"/>
                </a:ext>
              </a:extLst>
            </p:cNvPr>
            <p:cNvSpPr/>
            <p:nvPr/>
          </p:nvSpPr>
          <p:spPr>
            <a:xfrm>
              <a:off x="5201783" y="3386499"/>
              <a:ext cx="124567" cy="146246"/>
            </a:xfrm>
            <a:custGeom>
              <a:avLst/>
              <a:gdLst>
                <a:gd name="connsiteX0" fmla="*/ 86658 w 124567"/>
                <a:gd name="connsiteY0" fmla="*/ 146247 h 146246"/>
                <a:gd name="connsiteX1" fmla="*/ 86658 w 124567"/>
                <a:gd name="connsiteY1" fmla="*/ 44958 h 146246"/>
                <a:gd name="connsiteX2" fmla="*/ 70409 w 124567"/>
                <a:gd name="connsiteY2" fmla="*/ 31433 h 146246"/>
                <a:gd name="connsiteX3" fmla="*/ 37919 w 124567"/>
                <a:gd name="connsiteY3" fmla="*/ 41720 h 146246"/>
                <a:gd name="connsiteX4" fmla="*/ 37919 w 124567"/>
                <a:gd name="connsiteY4" fmla="*/ 146247 h 146246"/>
                <a:gd name="connsiteX5" fmla="*/ 0 w 124567"/>
                <a:gd name="connsiteY5" fmla="*/ 146247 h 146246"/>
                <a:gd name="connsiteX6" fmla="*/ 0 w 124567"/>
                <a:gd name="connsiteY6" fmla="*/ 2705 h 146246"/>
                <a:gd name="connsiteX7" fmla="*/ 31680 w 124567"/>
                <a:gd name="connsiteY7" fmla="*/ 2705 h 146246"/>
                <a:gd name="connsiteX8" fmla="*/ 37100 w 124567"/>
                <a:gd name="connsiteY8" fmla="*/ 18155 h 146246"/>
                <a:gd name="connsiteX9" fmla="*/ 84763 w 124567"/>
                <a:gd name="connsiteY9" fmla="*/ 0 h 146246"/>
                <a:gd name="connsiteX10" fmla="*/ 124568 w 124567"/>
                <a:gd name="connsiteY10" fmla="*/ 42786 h 146246"/>
                <a:gd name="connsiteX11" fmla="*/ 124568 w 124567"/>
                <a:gd name="connsiteY11" fmla="*/ 146237 h 146246"/>
                <a:gd name="connsiteX12" fmla="*/ 86658 w 124567"/>
                <a:gd name="connsiteY12"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67" h="146246">
                  <a:moveTo>
                    <a:pt x="86658" y="146247"/>
                  </a:moveTo>
                  <a:lnTo>
                    <a:pt x="86658" y="44958"/>
                  </a:lnTo>
                  <a:cubicBezTo>
                    <a:pt x="86658" y="34671"/>
                    <a:pt x="82591" y="31433"/>
                    <a:pt x="70409" y="31433"/>
                  </a:cubicBezTo>
                  <a:cubicBezTo>
                    <a:pt x="59855" y="31433"/>
                    <a:pt x="48206" y="35757"/>
                    <a:pt x="37919" y="41720"/>
                  </a:cubicBezTo>
                  <a:lnTo>
                    <a:pt x="37919" y="146247"/>
                  </a:lnTo>
                  <a:lnTo>
                    <a:pt x="0" y="146247"/>
                  </a:lnTo>
                  <a:lnTo>
                    <a:pt x="0" y="2705"/>
                  </a:lnTo>
                  <a:lnTo>
                    <a:pt x="31680" y="2705"/>
                  </a:lnTo>
                  <a:lnTo>
                    <a:pt x="37100" y="18155"/>
                  </a:lnTo>
                  <a:cubicBezTo>
                    <a:pt x="49273" y="8411"/>
                    <a:pt x="67151" y="0"/>
                    <a:pt x="84763" y="0"/>
                  </a:cubicBezTo>
                  <a:cubicBezTo>
                    <a:pt x="108585" y="0"/>
                    <a:pt x="124568" y="10563"/>
                    <a:pt x="124568" y="42786"/>
                  </a:cubicBezTo>
                  <a:lnTo>
                    <a:pt x="124568" y="146237"/>
                  </a:lnTo>
                  <a:lnTo>
                    <a:pt x="86658" y="14623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2" name="Freihandform: Form 41">
              <a:extLst>
                <a:ext uri="{FF2B5EF4-FFF2-40B4-BE49-F238E27FC236}">
                  <a16:creationId xmlns:a16="http://schemas.microsoft.com/office/drawing/2014/main" id="{73994403-7B6D-9788-38C1-F6616CB18E40}"/>
                </a:ext>
              </a:extLst>
            </p:cNvPr>
            <p:cNvSpPr/>
            <p:nvPr/>
          </p:nvSpPr>
          <p:spPr>
            <a:xfrm>
              <a:off x="5457624" y="3337779"/>
              <a:ext cx="124577" cy="194967"/>
            </a:xfrm>
            <a:custGeom>
              <a:avLst/>
              <a:gdLst>
                <a:gd name="connsiteX0" fmla="*/ 86659 w 124577"/>
                <a:gd name="connsiteY0" fmla="*/ 194967 h 194967"/>
                <a:gd name="connsiteX1" fmla="*/ 86659 w 124577"/>
                <a:gd name="connsiteY1" fmla="*/ 93678 h 194967"/>
                <a:gd name="connsiteX2" fmla="*/ 70409 w 124577"/>
                <a:gd name="connsiteY2" fmla="*/ 80153 h 194967"/>
                <a:gd name="connsiteX3" fmla="*/ 37919 w 124577"/>
                <a:gd name="connsiteY3" fmla="*/ 90440 h 194967"/>
                <a:gd name="connsiteX4" fmla="*/ 37919 w 124577"/>
                <a:gd name="connsiteY4" fmla="*/ 194967 h 194967"/>
                <a:gd name="connsiteX5" fmla="*/ 0 w 124577"/>
                <a:gd name="connsiteY5" fmla="*/ 194967 h 194967"/>
                <a:gd name="connsiteX6" fmla="*/ 0 w 124577"/>
                <a:gd name="connsiteY6" fmla="*/ 0 h 194967"/>
                <a:gd name="connsiteX7" fmla="*/ 37919 w 124577"/>
                <a:gd name="connsiteY7" fmla="*/ 0 h 194967"/>
                <a:gd name="connsiteX8" fmla="*/ 37919 w 124577"/>
                <a:gd name="connsiteY8" fmla="*/ 66342 h 194967"/>
                <a:gd name="connsiteX9" fmla="*/ 84773 w 124577"/>
                <a:gd name="connsiteY9" fmla="*/ 48730 h 194967"/>
                <a:gd name="connsiteX10" fmla="*/ 124578 w 124577"/>
                <a:gd name="connsiteY10" fmla="*/ 91516 h 194967"/>
                <a:gd name="connsiteX11" fmla="*/ 124578 w 124577"/>
                <a:gd name="connsiteY11" fmla="*/ 194967 h 194967"/>
                <a:gd name="connsiteX12" fmla="*/ 86659 w 124577"/>
                <a:gd name="connsiteY12" fmla="*/ 194967 h 19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77" h="194967">
                  <a:moveTo>
                    <a:pt x="86659" y="194967"/>
                  </a:moveTo>
                  <a:lnTo>
                    <a:pt x="86659" y="93678"/>
                  </a:lnTo>
                  <a:cubicBezTo>
                    <a:pt x="86659" y="83391"/>
                    <a:pt x="82868" y="80153"/>
                    <a:pt x="70409" y="80153"/>
                  </a:cubicBezTo>
                  <a:cubicBezTo>
                    <a:pt x="61741" y="80153"/>
                    <a:pt x="50378" y="84220"/>
                    <a:pt x="37919" y="90440"/>
                  </a:cubicBezTo>
                  <a:lnTo>
                    <a:pt x="37919" y="194967"/>
                  </a:lnTo>
                  <a:lnTo>
                    <a:pt x="0" y="194967"/>
                  </a:lnTo>
                  <a:lnTo>
                    <a:pt x="0" y="0"/>
                  </a:lnTo>
                  <a:lnTo>
                    <a:pt x="37919" y="0"/>
                  </a:lnTo>
                  <a:lnTo>
                    <a:pt x="37919" y="66342"/>
                  </a:lnTo>
                  <a:cubicBezTo>
                    <a:pt x="50644" y="56855"/>
                    <a:pt x="68247" y="48730"/>
                    <a:pt x="84773" y="48730"/>
                  </a:cubicBezTo>
                  <a:cubicBezTo>
                    <a:pt x="108595" y="48730"/>
                    <a:pt x="124578" y="59836"/>
                    <a:pt x="124578" y="91516"/>
                  </a:cubicBezTo>
                  <a:lnTo>
                    <a:pt x="124578" y="194967"/>
                  </a:lnTo>
                  <a:lnTo>
                    <a:pt x="86659" y="19496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3" name="Freihandform: Form 42">
              <a:extLst>
                <a:ext uri="{FF2B5EF4-FFF2-40B4-BE49-F238E27FC236}">
                  <a16:creationId xmlns:a16="http://schemas.microsoft.com/office/drawing/2014/main" id="{4260378F-EA11-F6E8-4DF9-76870A2AEE78}"/>
                </a:ext>
              </a:extLst>
            </p:cNvPr>
            <p:cNvSpPr/>
            <p:nvPr/>
          </p:nvSpPr>
          <p:spPr>
            <a:xfrm>
              <a:off x="5612206" y="3386508"/>
              <a:ext cx="116433" cy="148942"/>
            </a:xfrm>
            <a:custGeom>
              <a:avLst/>
              <a:gdLst>
                <a:gd name="connsiteX0" fmla="*/ 83410 w 116433"/>
                <a:gd name="connsiteY0" fmla="*/ 146237 h 148942"/>
                <a:gd name="connsiteX1" fmla="*/ 79343 w 116433"/>
                <a:gd name="connsiteY1" fmla="*/ 133512 h 148942"/>
                <a:gd name="connsiteX2" fmla="*/ 40615 w 116433"/>
                <a:gd name="connsiteY2" fmla="*/ 148942 h 148942"/>
                <a:gd name="connsiteX3" fmla="*/ 0 w 116433"/>
                <a:gd name="connsiteY3" fmla="*/ 102632 h 148942"/>
                <a:gd name="connsiteX4" fmla="*/ 53616 w 116433"/>
                <a:gd name="connsiteY4" fmla="*/ 56598 h 148942"/>
                <a:gd name="connsiteX5" fmla="*/ 78534 w 116433"/>
                <a:gd name="connsiteY5" fmla="*/ 56598 h 148942"/>
                <a:gd name="connsiteX6" fmla="*/ 78534 w 116433"/>
                <a:gd name="connsiteY6" fmla="*/ 46311 h 148942"/>
                <a:gd name="connsiteX7" fmla="*/ 58217 w 116433"/>
                <a:gd name="connsiteY7" fmla="*/ 30604 h 148942"/>
                <a:gd name="connsiteX8" fmla="*/ 12992 w 116433"/>
                <a:gd name="connsiteY8" fmla="*/ 38729 h 148942"/>
                <a:gd name="connsiteX9" fmla="*/ 12992 w 116433"/>
                <a:gd name="connsiteY9" fmla="*/ 8668 h 148942"/>
                <a:gd name="connsiteX10" fmla="*/ 64713 w 116433"/>
                <a:gd name="connsiteY10" fmla="*/ 0 h 148942"/>
                <a:gd name="connsiteX11" fmla="*/ 116434 w 116433"/>
                <a:gd name="connsiteY11" fmla="*/ 46568 h 148942"/>
                <a:gd name="connsiteX12" fmla="*/ 116434 w 116433"/>
                <a:gd name="connsiteY12" fmla="*/ 146237 h 148942"/>
                <a:gd name="connsiteX13" fmla="*/ 83410 w 116433"/>
                <a:gd name="connsiteY13" fmla="*/ 146237 h 148942"/>
                <a:gd name="connsiteX14" fmla="*/ 78534 w 116433"/>
                <a:gd name="connsiteY14" fmla="*/ 77448 h 148942"/>
                <a:gd name="connsiteX15" fmla="*/ 67694 w 116433"/>
                <a:gd name="connsiteY15" fmla="*/ 77724 h 148942"/>
                <a:gd name="connsiteX16" fmla="*/ 37919 w 116433"/>
                <a:gd name="connsiteY16" fmla="*/ 101822 h 148942"/>
                <a:gd name="connsiteX17" fmla="*/ 54426 w 116433"/>
                <a:gd name="connsiteY17" fmla="*/ 120777 h 148942"/>
                <a:gd name="connsiteX18" fmla="*/ 78534 w 116433"/>
                <a:gd name="connsiteY18" fmla="*/ 113729 h 148942"/>
                <a:gd name="connsiteX19" fmla="*/ 78534 w 116433"/>
                <a:gd name="connsiteY19" fmla="*/ 77448 h 148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33" h="148942">
                  <a:moveTo>
                    <a:pt x="83410" y="146237"/>
                  </a:moveTo>
                  <a:lnTo>
                    <a:pt x="79343" y="133512"/>
                  </a:lnTo>
                  <a:cubicBezTo>
                    <a:pt x="69599" y="142999"/>
                    <a:pt x="56055" y="148942"/>
                    <a:pt x="40615" y="148942"/>
                  </a:cubicBezTo>
                  <a:cubicBezTo>
                    <a:pt x="23012" y="148942"/>
                    <a:pt x="0" y="141637"/>
                    <a:pt x="0" y="102632"/>
                  </a:cubicBezTo>
                  <a:cubicBezTo>
                    <a:pt x="0" y="63370"/>
                    <a:pt x="32223" y="56598"/>
                    <a:pt x="53616" y="56598"/>
                  </a:cubicBezTo>
                  <a:lnTo>
                    <a:pt x="78534" y="56598"/>
                  </a:lnTo>
                  <a:lnTo>
                    <a:pt x="78534" y="46311"/>
                  </a:lnTo>
                  <a:cubicBezTo>
                    <a:pt x="78534" y="32223"/>
                    <a:pt x="71218" y="30604"/>
                    <a:pt x="58217" y="30604"/>
                  </a:cubicBezTo>
                  <a:cubicBezTo>
                    <a:pt x="44949" y="30604"/>
                    <a:pt x="26270" y="34404"/>
                    <a:pt x="12992" y="38729"/>
                  </a:cubicBezTo>
                  <a:lnTo>
                    <a:pt x="12992" y="8668"/>
                  </a:lnTo>
                  <a:cubicBezTo>
                    <a:pt x="28975" y="3524"/>
                    <a:pt x="47111" y="0"/>
                    <a:pt x="64713" y="0"/>
                  </a:cubicBezTo>
                  <a:cubicBezTo>
                    <a:pt x="92869" y="0"/>
                    <a:pt x="116434" y="7048"/>
                    <a:pt x="116434" y="46568"/>
                  </a:cubicBezTo>
                  <a:lnTo>
                    <a:pt x="116434" y="146237"/>
                  </a:lnTo>
                  <a:lnTo>
                    <a:pt x="83410" y="146237"/>
                  </a:lnTo>
                  <a:close/>
                  <a:moveTo>
                    <a:pt x="78534" y="77448"/>
                  </a:moveTo>
                  <a:lnTo>
                    <a:pt x="67694" y="77724"/>
                  </a:lnTo>
                  <a:cubicBezTo>
                    <a:pt x="46311" y="78267"/>
                    <a:pt x="37919" y="83410"/>
                    <a:pt x="37919" y="101822"/>
                  </a:cubicBezTo>
                  <a:cubicBezTo>
                    <a:pt x="37919" y="116710"/>
                    <a:pt x="44682" y="120777"/>
                    <a:pt x="54426" y="120777"/>
                  </a:cubicBezTo>
                  <a:cubicBezTo>
                    <a:pt x="63913" y="120777"/>
                    <a:pt x="71218" y="117796"/>
                    <a:pt x="78534" y="113729"/>
                  </a:cubicBezTo>
                  <a:lnTo>
                    <a:pt x="78534" y="77448"/>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4" name="Freihandform: Form 43">
              <a:extLst>
                <a:ext uri="{FF2B5EF4-FFF2-40B4-BE49-F238E27FC236}">
                  <a16:creationId xmlns:a16="http://schemas.microsoft.com/office/drawing/2014/main" id="{DDFFED3E-9A99-A212-A192-E7F8DE55C9D1}"/>
                </a:ext>
              </a:extLst>
            </p:cNvPr>
            <p:cNvSpPr/>
            <p:nvPr/>
          </p:nvSpPr>
          <p:spPr>
            <a:xfrm>
              <a:off x="5770578" y="3386499"/>
              <a:ext cx="124567" cy="146246"/>
            </a:xfrm>
            <a:custGeom>
              <a:avLst/>
              <a:gdLst>
                <a:gd name="connsiteX0" fmla="*/ 86658 w 124567"/>
                <a:gd name="connsiteY0" fmla="*/ 146247 h 146246"/>
                <a:gd name="connsiteX1" fmla="*/ 86658 w 124567"/>
                <a:gd name="connsiteY1" fmla="*/ 44958 h 146246"/>
                <a:gd name="connsiteX2" fmla="*/ 70409 w 124567"/>
                <a:gd name="connsiteY2" fmla="*/ 31433 h 146246"/>
                <a:gd name="connsiteX3" fmla="*/ 37919 w 124567"/>
                <a:gd name="connsiteY3" fmla="*/ 41720 h 146246"/>
                <a:gd name="connsiteX4" fmla="*/ 37919 w 124567"/>
                <a:gd name="connsiteY4" fmla="*/ 146247 h 146246"/>
                <a:gd name="connsiteX5" fmla="*/ 0 w 124567"/>
                <a:gd name="connsiteY5" fmla="*/ 146247 h 146246"/>
                <a:gd name="connsiteX6" fmla="*/ 0 w 124567"/>
                <a:gd name="connsiteY6" fmla="*/ 2705 h 146246"/>
                <a:gd name="connsiteX7" fmla="*/ 31680 w 124567"/>
                <a:gd name="connsiteY7" fmla="*/ 2705 h 146246"/>
                <a:gd name="connsiteX8" fmla="*/ 37100 w 124567"/>
                <a:gd name="connsiteY8" fmla="*/ 18155 h 146246"/>
                <a:gd name="connsiteX9" fmla="*/ 84763 w 124567"/>
                <a:gd name="connsiteY9" fmla="*/ 0 h 146246"/>
                <a:gd name="connsiteX10" fmla="*/ 124568 w 124567"/>
                <a:gd name="connsiteY10" fmla="*/ 42786 h 146246"/>
                <a:gd name="connsiteX11" fmla="*/ 124568 w 124567"/>
                <a:gd name="connsiteY11" fmla="*/ 146237 h 146246"/>
                <a:gd name="connsiteX12" fmla="*/ 86658 w 124567"/>
                <a:gd name="connsiteY12"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67" h="146246">
                  <a:moveTo>
                    <a:pt x="86658" y="146247"/>
                  </a:moveTo>
                  <a:lnTo>
                    <a:pt x="86658" y="44958"/>
                  </a:lnTo>
                  <a:cubicBezTo>
                    <a:pt x="86658" y="34671"/>
                    <a:pt x="82591" y="31433"/>
                    <a:pt x="70409" y="31433"/>
                  </a:cubicBezTo>
                  <a:cubicBezTo>
                    <a:pt x="59855" y="31433"/>
                    <a:pt x="48206" y="35757"/>
                    <a:pt x="37919" y="41720"/>
                  </a:cubicBezTo>
                  <a:lnTo>
                    <a:pt x="37919" y="146247"/>
                  </a:lnTo>
                  <a:lnTo>
                    <a:pt x="0" y="146247"/>
                  </a:lnTo>
                  <a:lnTo>
                    <a:pt x="0" y="2705"/>
                  </a:lnTo>
                  <a:lnTo>
                    <a:pt x="31680" y="2705"/>
                  </a:lnTo>
                  <a:lnTo>
                    <a:pt x="37100" y="18155"/>
                  </a:lnTo>
                  <a:cubicBezTo>
                    <a:pt x="49282" y="8411"/>
                    <a:pt x="67151" y="0"/>
                    <a:pt x="84763" y="0"/>
                  </a:cubicBezTo>
                  <a:cubicBezTo>
                    <a:pt x="108585" y="0"/>
                    <a:pt x="124568" y="10563"/>
                    <a:pt x="124568" y="42786"/>
                  </a:cubicBezTo>
                  <a:lnTo>
                    <a:pt x="124568" y="146237"/>
                  </a:lnTo>
                  <a:lnTo>
                    <a:pt x="86658" y="14623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5" name="Freihandform: Form 44">
              <a:extLst>
                <a:ext uri="{FF2B5EF4-FFF2-40B4-BE49-F238E27FC236}">
                  <a16:creationId xmlns:a16="http://schemas.microsoft.com/office/drawing/2014/main" id="{24BA1191-1507-4EED-1FDB-2CBC20FB18F3}"/>
                </a:ext>
              </a:extLst>
            </p:cNvPr>
            <p:cNvSpPr/>
            <p:nvPr/>
          </p:nvSpPr>
          <p:spPr>
            <a:xfrm>
              <a:off x="5928941" y="3337779"/>
              <a:ext cx="127282" cy="197672"/>
            </a:xfrm>
            <a:custGeom>
              <a:avLst/>
              <a:gdLst>
                <a:gd name="connsiteX0" fmla="*/ 96679 w 127282"/>
                <a:gd name="connsiteY0" fmla="*/ 194967 h 197672"/>
                <a:gd name="connsiteX1" fmla="*/ 92345 w 127282"/>
                <a:gd name="connsiteY1" fmla="*/ 183318 h 197672"/>
                <a:gd name="connsiteX2" fmla="*/ 54169 w 127282"/>
                <a:gd name="connsiteY2" fmla="*/ 197672 h 197672"/>
                <a:gd name="connsiteX3" fmla="*/ 0 w 127282"/>
                <a:gd name="connsiteY3" fmla="*/ 123206 h 197672"/>
                <a:gd name="connsiteX4" fmla="*/ 59579 w 127282"/>
                <a:gd name="connsiteY4" fmla="*/ 48739 h 197672"/>
                <a:gd name="connsiteX5" fmla="*/ 89373 w 127282"/>
                <a:gd name="connsiteY5" fmla="*/ 60103 h 197672"/>
                <a:gd name="connsiteX6" fmla="*/ 89373 w 127282"/>
                <a:gd name="connsiteY6" fmla="*/ 0 h 197672"/>
                <a:gd name="connsiteX7" fmla="*/ 127283 w 127282"/>
                <a:gd name="connsiteY7" fmla="*/ 0 h 197672"/>
                <a:gd name="connsiteX8" fmla="*/ 127283 w 127282"/>
                <a:gd name="connsiteY8" fmla="*/ 194967 h 197672"/>
                <a:gd name="connsiteX9" fmla="*/ 96679 w 127282"/>
                <a:gd name="connsiteY9" fmla="*/ 194967 h 197672"/>
                <a:gd name="connsiteX10" fmla="*/ 89373 w 127282"/>
                <a:gd name="connsiteY10" fmla="*/ 84753 h 197672"/>
                <a:gd name="connsiteX11" fmla="*/ 67704 w 127282"/>
                <a:gd name="connsiteY11" fmla="*/ 77429 h 197672"/>
                <a:gd name="connsiteX12" fmla="*/ 37909 w 127282"/>
                <a:gd name="connsiteY12" fmla="*/ 123196 h 197672"/>
                <a:gd name="connsiteX13" fmla="*/ 64989 w 127282"/>
                <a:gd name="connsiteY13" fmla="*/ 169507 h 197672"/>
                <a:gd name="connsiteX14" fmla="*/ 89364 w 127282"/>
                <a:gd name="connsiteY14" fmla="*/ 160582 h 197672"/>
                <a:gd name="connsiteX15" fmla="*/ 89364 w 127282"/>
                <a:gd name="connsiteY15" fmla="*/ 84753 h 197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7282" h="197672">
                  <a:moveTo>
                    <a:pt x="96679" y="194967"/>
                  </a:moveTo>
                  <a:lnTo>
                    <a:pt x="92345" y="183318"/>
                  </a:lnTo>
                  <a:cubicBezTo>
                    <a:pt x="83134" y="191443"/>
                    <a:pt x="69333" y="197672"/>
                    <a:pt x="54169" y="197672"/>
                  </a:cubicBezTo>
                  <a:cubicBezTo>
                    <a:pt x="31680" y="197672"/>
                    <a:pt x="0" y="188204"/>
                    <a:pt x="0" y="123206"/>
                  </a:cubicBezTo>
                  <a:cubicBezTo>
                    <a:pt x="0" y="56864"/>
                    <a:pt x="41434" y="48739"/>
                    <a:pt x="59579" y="48739"/>
                  </a:cubicBezTo>
                  <a:cubicBezTo>
                    <a:pt x="72038" y="48739"/>
                    <a:pt x="82867" y="53340"/>
                    <a:pt x="89373" y="60103"/>
                  </a:cubicBezTo>
                  <a:lnTo>
                    <a:pt x="89373" y="0"/>
                  </a:lnTo>
                  <a:lnTo>
                    <a:pt x="127283" y="0"/>
                  </a:lnTo>
                  <a:lnTo>
                    <a:pt x="127283" y="194967"/>
                  </a:lnTo>
                  <a:lnTo>
                    <a:pt x="96679" y="194967"/>
                  </a:lnTo>
                  <a:close/>
                  <a:moveTo>
                    <a:pt x="89373" y="84753"/>
                  </a:moveTo>
                  <a:cubicBezTo>
                    <a:pt x="83410" y="80686"/>
                    <a:pt x="75562" y="77429"/>
                    <a:pt x="67704" y="77429"/>
                  </a:cubicBezTo>
                  <a:cubicBezTo>
                    <a:pt x="51721" y="77429"/>
                    <a:pt x="37909" y="80410"/>
                    <a:pt x="37909" y="123196"/>
                  </a:cubicBezTo>
                  <a:cubicBezTo>
                    <a:pt x="37909" y="166526"/>
                    <a:pt x="49825" y="169507"/>
                    <a:pt x="64989" y="169507"/>
                  </a:cubicBezTo>
                  <a:cubicBezTo>
                    <a:pt x="72847" y="169507"/>
                    <a:pt x="81782" y="165983"/>
                    <a:pt x="89364" y="160582"/>
                  </a:cubicBezTo>
                  <a:lnTo>
                    <a:pt x="89364" y="8475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6" name="Freihandform: Form 45">
              <a:extLst>
                <a:ext uri="{FF2B5EF4-FFF2-40B4-BE49-F238E27FC236}">
                  <a16:creationId xmlns:a16="http://schemas.microsoft.com/office/drawing/2014/main" id="{366E60E1-DA20-C85A-CAD2-C66E0C9B7ED7}"/>
                </a:ext>
              </a:extLst>
            </p:cNvPr>
            <p:cNvSpPr/>
            <p:nvPr/>
          </p:nvSpPr>
          <p:spPr>
            <a:xfrm>
              <a:off x="6169885" y="3335054"/>
              <a:ext cx="105613" cy="197700"/>
            </a:xfrm>
            <a:custGeom>
              <a:avLst/>
              <a:gdLst>
                <a:gd name="connsiteX0" fmla="*/ 76638 w 105613"/>
                <a:gd name="connsiteY0" fmla="*/ 30061 h 197700"/>
                <a:gd name="connsiteX1" fmla="*/ 62284 w 105613"/>
                <a:gd name="connsiteY1" fmla="*/ 46596 h 197700"/>
                <a:gd name="connsiteX2" fmla="*/ 62284 w 105613"/>
                <a:gd name="connsiteY2" fmla="*/ 54159 h 197700"/>
                <a:gd name="connsiteX3" fmla="*/ 94783 w 105613"/>
                <a:gd name="connsiteY3" fmla="*/ 54159 h 197700"/>
                <a:gd name="connsiteX4" fmla="*/ 91002 w 105613"/>
                <a:gd name="connsiteY4" fmla="*/ 79619 h 197700"/>
                <a:gd name="connsiteX5" fmla="*/ 62284 w 105613"/>
                <a:gd name="connsiteY5" fmla="*/ 79619 h 197700"/>
                <a:gd name="connsiteX6" fmla="*/ 62284 w 105613"/>
                <a:gd name="connsiteY6" fmla="*/ 197701 h 197700"/>
                <a:gd name="connsiteX7" fmla="*/ 24365 w 105613"/>
                <a:gd name="connsiteY7" fmla="*/ 197701 h 197700"/>
                <a:gd name="connsiteX8" fmla="*/ 24365 w 105613"/>
                <a:gd name="connsiteY8" fmla="*/ 79610 h 197700"/>
                <a:gd name="connsiteX9" fmla="*/ 0 w 105613"/>
                <a:gd name="connsiteY9" fmla="*/ 79610 h 197700"/>
                <a:gd name="connsiteX10" fmla="*/ 0 w 105613"/>
                <a:gd name="connsiteY10" fmla="*/ 54150 h 197700"/>
                <a:gd name="connsiteX11" fmla="*/ 24365 w 105613"/>
                <a:gd name="connsiteY11" fmla="*/ 54150 h 197700"/>
                <a:gd name="connsiteX12" fmla="*/ 24365 w 105613"/>
                <a:gd name="connsiteY12" fmla="*/ 44691 h 197700"/>
                <a:gd name="connsiteX13" fmla="*/ 70152 w 105613"/>
                <a:gd name="connsiteY13" fmla="*/ 0 h 197700"/>
                <a:gd name="connsiteX14" fmla="*/ 105613 w 105613"/>
                <a:gd name="connsiteY14" fmla="*/ 6506 h 197700"/>
                <a:gd name="connsiteX15" fmla="*/ 105613 w 105613"/>
                <a:gd name="connsiteY15" fmla="*/ 34404 h 197700"/>
                <a:gd name="connsiteX16" fmla="*/ 76638 w 105613"/>
                <a:gd name="connsiteY16" fmla="*/ 30061 h 19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5613" h="197700">
                  <a:moveTo>
                    <a:pt x="76638" y="30061"/>
                  </a:moveTo>
                  <a:cubicBezTo>
                    <a:pt x="66094" y="30061"/>
                    <a:pt x="62284" y="34661"/>
                    <a:pt x="62284" y="46596"/>
                  </a:cubicBezTo>
                  <a:lnTo>
                    <a:pt x="62284" y="54159"/>
                  </a:lnTo>
                  <a:lnTo>
                    <a:pt x="94783" y="54159"/>
                  </a:lnTo>
                  <a:lnTo>
                    <a:pt x="91002" y="79619"/>
                  </a:lnTo>
                  <a:lnTo>
                    <a:pt x="62284" y="79619"/>
                  </a:lnTo>
                  <a:lnTo>
                    <a:pt x="62284" y="197701"/>
                  </a:lnTo>
                  <a:lnTo>
                    <a:pt x="24365" y="197701"/>
                  </a:lnTo>
                  <a:lnTo>
                    <a:pt x="24365" y="79610"/>
                  </a:lnTo>
                  <a:lnTo>
                    <a:pt x="0" y="79610"/>
                  </a:lnTo>
                  <a:lnTo>
                    <a:pt x="0" y="54150"/>
                  </a:lnTo>
                  <a:lnTo>
                    <a:pt x="24365" y="54150"/>
                  </a:lnTo>
                  <a:lnTo>
                    <a:pt x="24365" y="44691"/>
                  </a:lnTo>
                  <a:cubicBezTo>
                    <a:pt x="24365" y="9744"/>
                    <a:pt x="46034" y="0"/>
                    <a:pt x="70152" y="0"/>
                  </a:cubicBezTo>
                  <a:cubicBezTo>
                    <a:pt x="83420" y="0"/>
                    <a:pt x="96945" y="2981"/>
                    <a:pt x="105613" y="6506"/>
                  </a:cubicBezTo>
                  <a:lnTo>
                    <a:pt x="105613" y="34404"/>
                  </a:lnTo>
                  <a:cubicBezTo>
                    <a:pt x="95869" y="31956"/>
                    <a:pt x="83677" y="30061"/>
                    <a:pt x="76638" y="30061"/>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7" name="Freihandform: Form 46">
              <a:extLst>
                <a:ext uri="{FF2B5EF4-FFF2-40B4-BE49-F238E27FC236}">
                  <a16:creationId xmlns:a16="http://schemas.microsoft.com/office/drawing/2014/main" id="{5870332B-D4E2-1D23-10B1-67E7D64AB5CD}"/>
                </a:ext>
              </a:extLst>
            </p:cNvPr>
            <p:cNvSpPr/>
            <p:nvPr/>
          </p:nvSpPr>
          <p:spPr>
            <a:xfrm>
              <a:off x="6271679" y="3386518"/>
              <a:ext cx="131082" cy="148932"/>
            </a:xfrm>
            <a:custGeom>
              <a:avLst/>
              <a:gdLst>
                <a:gd name="connsiteX0" fmla="*/ 65541 w 131082"/>
                <a:gd name="connsiteY0" fmla="*/ 148933 h 148932"/>
                <a:gd name="connsiteX1" fmla="*/ 0 w 131082"/>
                <a:gd name="connsiteY1" fmla="*/ 74466 h 148932"/>
                <a:gd name="connsiteX2" fmla="*/ 65541 w 131082"/>
                <a:gd name="connsiteY2" fmla="*/ 0 h 148932"/>
                <a:gd name="connsiteX3" fmla="*/ 131083 w 131082"/>
                <a:gd name="connsiteY3" fmla="*/ 74466 h 148932"/>
                <a:gd name="connsiteX4" fmla="*/ 65541 w 131082"/>
                <a:gd name="connsiteY4" fmla="*/ 148933 h 148932"/>
                <a:gd name="connsiteX5" fmla="*/ 65541 w 131082"/>
                <a:gd name="connsiteY5" fmla="*/ 26803 h 148932"/>
                <a:gd name="connsiteX6" fmla="*/ 37919 w 131082"/>
                <a:gd name="connsiteY6" fmla="*/ 74457 h 148932"/>
                <a:gd name="connsiteX7" fmla="*/ 65541 w 131082"/>
                <a:gd name="connsiteY7" fmla="*/ 121853 h 148932"/>
                <a:gd name="connsiteX8" fmla="*/ 93164 w 131082"/>
                <a:gd name="connsiteY8" fmla="*/ 74457 h 148932"/>
                <a:gd name="connsiteX9" fmla="*/ 65541 w 131082"/>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82" h="148932">
                  <a:moveTo>
                    <a:pt x="65541" y="148933"/>
                  </a:moveTo>
                  <a:cubicBezTo>
                    <a:pt x="36557" y="148933"/>
                    <a:pt x="0" y="138646"/>
                    <a:pt x="0" y="74466"/>
                  </a:cubicBezTo>
                  <a:cubicBezTo>
                    <a:pt x="0" y="11906"/>
                    <a:pt x="35481" y="0"/>
                    <a:pt x="65541" y="0"/>
                  </a:cubicBezTo>
                  <a:cubicBezTo>
                    <a:pt x="95317" y="0"/>
                    <a:pt x="131083" y="10030"/>
                    <a:pt x="131083" y="74466"/>
                  </a:cubicBezTo>
                  <a:cubicBezTo>
                    <a:pt x="131093" y="139465"/>
                    <a:pt x="94240" y="148933"/>
                    <a:pt x="65541" y="148933"/>
                  </a:cubicBezTo>
                  <a:close/>
                  <a:moveTo>
                    <a:pt x="65541" y="26803"/>
                  </a:moveTo>
                  <a:cubicBezTo>
                    <a:pt x="50654" y="26803"/>
                    <a:pt x="37919" y="31661"/>
                    <a:pt x="37919" y="74457"/>
                  </a:cubicBezTo>
                  <a:cubicBezTo>
                    <a:pt x="37919" y="116710"/>
                    <a:pt x="53350" y="121853"/>
                    <a:pt x="65541" y="121853"/>
                  </a:cubicBezTo>
                  <a:cubicBezTo>
                    <a:pt x="77733" y="121853"/>
                    <a:pt x="93164" y="116996"/>
                    <a:pt x="93164" y="74457"/>
                  </a:cubicBezTo>
                  <a:cubicBezTo>
                    <a:pt x="93164" y="30051"/>
                    <a:pt x="80429" y="26803"/>
                    <a:pt x="65541" y="26803"/>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8" name="Freihandform: Form 47">
              <a:extLst>
                <a:ext uri="{FF2B5EF4-FFF2-40B4-BE49-F238E27FC236}">
                  <a16:creationId xmlns:a16="http://schemas.microsoft.com/office/drawing/2014/main" id="{E6111A10-251C-8D7F-2FF9-8C7FA798372A}"/>
                </a:ext>
              </a:extLst>
            </p:cNvPr>
            <p:cNvSpPr/>
            <p:nvPr/>
          </p:nvSpPr>
          <p:spPr>
            <a:xfrm>
              <a:off x="6435194" y="3386508"/>
              <a:ext cx="78000" cy="146237"/>
            </a:xfrm>
            <a:custGeom>
              <a:avLst/>
              <a:gdLst>
                <a:gd name="connsiteX0" fmla="*/ 78000 w 78000"/>
                <a:gd name="connsiteY0" fmla="*/ 37643 h 146237"/>
                <a:gd name="connsiteX1" fmla="*/ 56321 w 78000"/>
                <a:gd name="connsiteY1" fmla="*/ 34938 h 146237"/>
                <a:gd name="connsiteX2" fmla="*/ 37910 w 78000"/>
                <a:gd name="connsiteY2" fmla="*/ 40081 h 146237"/>
                <a:gd name="connsiteX3" fmla="*/ 37910 w 78000"/>
                <a:gd name="connsiteY3" fmla="*/ 146237 h 146237"/>
                <a:gd name="connsiteX4" fmla="*/ 0 w 78000"/>
                <a:gd name="connsiteY4" fmla="*/ 146237 h 146237"/>
                <a:gd name="connsiteX5" fmla="*/ 0 w 78000"/>
                <a:gd name="connsiteY5" fmla="*/ 2696 h 146237"/>
                <a:gd name="connsiteX6" fmla="*/ 30318 w 78000"/>
                <a:gd name="connsiteY6" fmla="*/ 2696 h 146237"/>
                <a:gd name="connsiteX7" fmla="*/ 35205 w 78000"/>
                <a:gd name="connsiteY7" fmla="*/ 17069 h 146237"/>
                <a:gd name="connsiteX8" fmla="*/ 61998 w 78000"/>
                <a:gd name="connsiteY8" fmla="*/ 0 h 146237"/>
                <a:gd name="connsiteX9" fmla="*/ 77991 w 78000"/>
                <a:gd name="connsiteY9" fmla="*/ 1619 h 146237"/>
                <a:gd name="connsiteX10" fmla="*/ 77991 w 78000"/>
                <a:gd name="connsiteY10" fmla="*/ 37643 h 14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000" h="146237">
                  <a:moveTo>
                    <a:pt x="78000" y="37643"/>
                  </a:moveTo>
                  <a:cubicBezTo>
                    <a:pt x="69876" y="36024"/>
                    <a:pt x="60389" y="34938"/>
                    <a:pt x="56321" y="34938"/>
                  </a:cubicBezTo>
                  <a:cubicBezTo>
                    <a:pt x="51464" y="34938"/>
                    <a:pt x="44415" y="36814"/>
                    <a:pt x="37910" y="40081"/>
                  </a:cubicBezTo>
                  <a:lnTo>
                    <a:pt x="37910" y="146237"/>
                  </a:lnTo>
                  <a:lnTo>
                    <a:pt x="0" y="146237"/>
                  </a:lnTo>
                  <a:lnTo>
                    <a:pt x="0" y="2696"/>
                  </a:lnTo>
                  <a:lnTo>
                    <a:pt x="30318" y="2696"/>
                  </a:lnTo>
                  <a:lnTo>
                    <a:pt x="35205" y="17069"/>
                  </a:lnTo>
                  <a:cubicBezTo>
                    <a:pt x="41967" y="6220"/>
                    <a:pt x="51454" y="0"/>
                    <a:pt x="61998" y="0"/>
                  </a:cubicBezTo>
                  <a:cubicBezTo>
                    <a:pt x="67142" y="0"/>
                    <a:pt x="73647" y="543"/>
                    <a:pt x="77991" y="1619"/>
                  </a:cubicBezTo>
                  <a:lnTo>
                    <a:pt x="77991" y="3764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9" name="Freihandform: Form 48">
              <a:extLst>
                <a:ext uri="{FF2B5EF4-FFF2-40B4-BE49-F238E27FC236}">
                  <a16:creationId xmlns:a16="http://schemas.microsoft.com/office/drawing/2014/main" id="{F7909C58-33E7-257F-BEC5-0994DA39116E}"/>
                </a:ext>
              </a:extLst>
            </p:cNvPr>
            <p:cNvSpPr/>
            <p:nvPr/>
          </p:nvSpPr>
          <p:spPr>
            <a:xfrm>
              <a:off x="6605482" y="3345875"/>
              <a:ext cx="97488" cy="189576"/>
            </a:xfrm>
            <a:custGeom>
              <a:avLst/>
              <a:gdLst>
                <a:gd name="connsiteX0" fmla="*/ 63637 w 97488"/>
                <a:gd name="connsiteY0" fmla="*/ 189576 h 189576"/>
                <a:gd name="connsiteX1" fmla="*/ 24375 w 97488"/>
                <a:gd name="connsiteY1" fmla="*/ 150847 h 189576"/>
                <a:gd name="connsiteX2" fmla="*/ 24375 w 97488"/>
                <a:gd name="connsiteY2" fmla="*/ 68790 h 189576"/>
                <a:gd name="connsiteX3" fmla="*/ 0 w 97488"/>
                <a:gd name="connsiteY3" fmla="*/ 68790 h 189576"/>
                <a:gd name="connsiteX4" fmla="*/ 0 w 97488"/>
                <a:gd name="connsiteY4" fmla="*/ 43329 h 189576"/>
                <a:gd name="connsiteX5" fmla="*/ 24375 w 97488"/>
                <a:gd name="connsiteY5" fmla="*/ 43329 h 189576"/>
                <a:gd name="connsiteX6" fmla="*/ 27080 w 97488"/>
                <a:gd name="connsiteY6" fmla="*/ 11649 h 189576"/>
                <a:gd name="connsiteX7" fmla="*/ 62284 w 97488"/>
                <a:gd name="connsiteY7" fmla="*/ 0 h 189576"/>
                <a:gd name="connsiteX8" fmla="*/ 62284 w 97488"/>
                <a:gd name="connsiteY8" fmla="*/ 43329 h 189576"/>
                <a:gd name="connsiteX9" fmla="*/ 94783 w 97488"/>
                <a:gd name="connsiteY9" fmla="*/ 43329 h 189576"/>
                <a:gd name="connsiteX10" fmla="*/ 91002 w 97488"/>
                <a:gd name="connsiteY10" fmla="*/ 68790 h 189576"/>
                <a:gd name="connsiteX11" fmla="*/ 62284 w 97488"/>
                <a:gd name="connsiteY11" fmla="*/ 68790 h 189576"/>
                <a:gd name="connsiteX12" fmla="*/ 62284 w 97488"/>
                <a:gd name="connsiteY12" fmla="*/ 150305 h 189576"/>
                <a:gd name="connsiteX13" fmla="*/ 71495 w 97488"/>
                <a:gd name="connsiteY13" fmla="*/ 159515 h 189576"/>
                <a:gd name="connsiteX14" fmla="*/ 97488 w 97488"/>
                <a:gd name="connsiteY14" fmla="*/ 154657 h 189576"/>
                <a:gd name="connsiteX15" fmla="*/ 97488 w 97488"/>
                <a:gd name="connsiteY15" fmla="*/ 183356 h 189576"/>
                <a:gd name="connsiteX16" fmla="*/ 63637 w 97488"/>
                <a:gd name="connsiteY16" fmla="*/ 189576 h 189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7488" h="189576">
                  <a:moveTo>
                    <a:pt x="63637" y="189576"/>
                  </a:moveTo>
                  <a:cubicBezTo>
                    <a:pt x="44148" y="189576"/>
                    <a:pt x="24375" y="184718"/>
                    <a:pt x="24375" y="150847"/>
                  </a:cubicBezTo>
                  <a:lnTo>
                    <a:pt x="24375" y="68790"/>
                  </a:lnTo>
                  <a:lnTo>
                    <a:pt x="0" y="68790"/>
                  </a:lnTo>
                  <a:lnTo>
                    <a:pt x="0" y="43329"/>
                  </a:lnTo>
                  <a:lnTo>
                    <a:pt x="24375" y="43329"/>
                  </a:lnTo>
                  <a:lnTo>
                    <a:pt x="27080" y="11649"/>
                  </a:lnTo>
                  <a:lnTo>
                    <a:pt x="62284" y="0"/>
                  </a:lnTo>
                  <a:lnTo>
                    <a:pt x="62284" y="43329"/>
                  </a:lnTo>
                  <a:lnTo>
                    <a:pt x="94783" y="43329"/>
                  </a:lnTo>
                  <a:lnTo>
                    <a:pt x="91002" y="68790"/>
                  </a:lnTo>
                  <a:lnTo>
                    <a:pt x="62284" y="68790"/>
                  </a:lnTo>
                  <a:lnTo>
                    <a:pt x="62284" y="150305"/>
                  </a:lnTo>
                  <a:cubicBezTo>
                    <a:pt x="62284" y="158429"/>
                    <a:pt x="66627" y="159515"/>
                    <a:pt x="71495" y="159515"/>
                  </a:cubicBezTo>
                  <a:cubicBezTo>
                    <a:pt x="75019" y="159515"/>
                    <a:pt x="88030" y="157096"/>
                    <a:pt x="97488" y="154657"/>
                  </a:cubicBezTo>
                  <a:lnTo>
                    <a:pt x="97488" y="183356"/>
                  </a:lnTo>
                  <a:cubicBezTo>
                    <a:pt x="87192" y="187147"/>
                    <a:pt x="73924" y="189576"/>
                    <a:pt x="63637" y="189576"/>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50" name="Freihandform: Form 49">
              <a:extLst>
                <a:ext uri="{FF2B5EF4-FFF2-40B4-BE49-F238E27FC236}">
                  <a16:creationId xmlns:a16="http://schemas.microsoft.com/office/drawing/2014/main" id="{DC931C8C-DBB8-7892-C028-9E13B10F86B9}"/>
                </a:ext>
              </a:extLst>
            </p:cNvPr>
            <p:cNvSpPr/>
            <p:nvPr/>
          </p:nvSpPr>
          <p:spPr>
            <a:xfrm>
              <a:off x="6714048" y="3386518"/>
              <a:ext cx="131064" cy="148932"/>
            </a:xfrm>
            <a:custGeom>
              <a:avLst/>
              <a:gdLst>
                <a:gd name="connsiteX0" fmla="*/ 65542 w 131064"/>
                <a:gd name="connsiteY0" fmla="*/ 148933 h 148932"/>
                <a:gd name="connsiteX1" fmla="*/ 0 w 131064"/>
                <a:gd name="connsiteY1" fmla="*/ 74466 h 148932"/>
                <a:gd name="connsiteX2" fmla="*/ 65542 w 131064"/>
                <a:gd name="connsiteY2" fmla="*/ 0 h 148932"/>
                <a:gd name="connsiteX3" fmla="*/ 131064 w 131064"/>
                <a:gd name="connsiteY3" fmla="*/ 74466 h 148932"/>
                <a:gd name="connsiteX4" fmla="*/ 65542 w 131064"/>
                <a:gd name="connsiteY4" fmla="*/ 148933 h 148932"/>
                <a:gd name="connsiteX5" fmla="*/ 65542 w 131064"/>
                <a:gd name="connsiteY5" fmla="*/ 26803 h 148932"/>
                <a:gd name="connsiteX6" fmla="*/ 37900 w 131064"/>
                <a:gd name="connsiteY6" fmla="*/ 74457 h 148932"/>
                <a:gd name="connsiteX7" fmla="*/ 65542 w 131064"/>
                <a:gd name="connsiteY7" fmla="*/ 121853 h 148932"/>
                <a:gd name="connsiteX8" fmla="*/ 93164 w 131064"/>
                <a:gd name="connsiteY8" fmla="*/ 74457 h 148932"/>
                <a:gd name="connsiteX9" fmla="*/ 65542 w 131064"/>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64" h="148932">
                  <a:moveTo>
                    <a:pt x="65542" y="148933"/>
                  </a:moveTo>
                  <a:cubicBezTo>
                    <a:pt x="36557" y="148933"/>
                    <a:pt x="0" y="138646"/>
                    <a:pt x="0" y="74466"/>
                  </a:cubicBezTo>
                  <a:cubicBezTo>
                    <a:pt x="0" y="11906"/>
                    <a:pt x="35481" y="0"/>
                    <a:pt x="65542" y="0"/>
                  </a:cubicBezTo>
                  <a:cubicBezTo>
                    <a:pt x="95317" y="0"/>
                    <a:pt x="131064" y="10030"/>
                    <a:pt x="131064" y="74466"/>
                  </a:cubicBezTo>
                  <a:cubicBezTo>
                    <a:pt x="131064" y="139465"/>
                    <a:pt x="94240" y="148933"/>
                    <a:pt x="65542" y="148933"/>
                  </a:cubicBezTo>
                  <a:close/>
                  <a:moveTo>
                    <a:pt x="65542" y="26803"/>
                  </a:moveTo>
                  <a:cubicBezTo>
                    <a:pt x="50625" y="26803"/>
                    <a:pt x="37900" y="31661"/>
                    <a:pt x="37900" y="74457"/>
                  </a:cubicBezTo>
                  <a:cubicBezTo>
                    <a:pt x="37900" y="116710"/>
                    <a:pt x="53350" y="121853"/>
                    <a:pt x="65542" y="121853"/>
                  </a:cubicBezTo>
                  <a:cubicBezTo>
                    <a:pt x="77705" y="121853"/>
                    <a:pt x="93164" y="116996"/>
                    <a:pt x="93164" y="74457"/>
                  </a:cubicBezTo>
                  <a:cubicBezTo>
                    <a:pt x="93164" y="30051"/>
                    <a:pt x="80429" y="26803"/>
                    <a:pt x="65542" y="26803"/>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51" name="Freihandform: Form 50">
              <a:extLst>
                <a:ext uri="{FF2B5EF4-FFF2-40B4-BE49-F238E27FC236}">
                  <a16:creationId xmlns:a16="http://schemas.microsoft.com/office/drawing/2014/main" id="{B4018E31-7C8D-300D-47B2-5FCD0DE1A3F0}"/>
                </a:ext>
              </a:extLst>
            </p:cNvPr>
            <p:cNvSpPr/>
            <p:nvPr/>
          </p:nvSpPr>
          <p:spPr>
            <a:xfrm>
              <a:off x="6877554" y="3386499"/>
              <a:ext cx="194995" cy="146246"/>
            </a:xfrm>
            <a:custGeom>
              <a:avLst/>
              <a:gdLst>
                <a:gd name="connsiteX0" fmla="*/ 157067 w 194995"/>
                <a:gd name="connsiteY0" fmla="*/ 146247 h 146246"/>
                <a:gd name="connsiteX1" fmla="*/ 157067 w 194995"/>
                <a:gd name="connsiteY1" fmla="*/ 43882 h 146246"/>
                <a:gd name="connsiteX2" fmla="*/ 142180 w 194995"/>
                <a:gd name="connsiteY2" fmla="*/ 31433 h 146246"/>
                <a:gd name="connsiteX3" fmla="*/ 116462 w 194995"/>
                <a:gd name="connsiteY3" fmla="*/ 39815 h 146246"/>
                <a:gd name="connsiteX4" fmla="*/ 116462 w 194995"/>
                <a:gd name="connsiteY4" fmla="*/ 146247 h 146246"/>
                <a:gd name="connsiteX5" fmla="*/ 78534 w 194995"/>
                <a:gd name="connsiteY5" fmla="*/ 146247 h 146246"/>
                <a:gd name="connsiteX6" fmla="*/ 78534 w 194995"/>
                <a:gd name="connsiteY6" fmla="*/ 43882 h 146246"/>
                <a:gd name="connsiteX7" fmla="*/ 63646 w 194995"/>
                <a:gd name="connsiteY7" fmla="*/ 31433 h 146246"/>
                <a:gd name="connsiteX8" fmla="*/ 37929 w 194995"/>
                <a:gd name="connsiteY8" fmla="*/ 39815 h 146246"/>
                <a:gd name="connsiteX9" fmla="*/ 37929 w 194995"/>
                <a:gd name="connsiteY9" fmla="*/ 146247 h 146246"/>
                <a:gd name="connsiteX10" fmla="*/ 0 w 194995"/>
                <a:gd name="connsiteY10" fmla="*/ 146247 h 146246"/>
                <a:gd name="connsiteX11" fmla="*/ 0 w 194995"/>
                <a:gd name="connsiteY11" fmla="*/ 2705 h 146246"/>
                <a:gd name="connsiteX12" fmla="*/ 31680 w 194995"/>
                <a:gd name="connsiteY12" fmla="*/ 2705 h 146246"/>
                <a:gd name="connsiteX13" fmla="*/ 37100 w 194995"/>
                <a:gd name="connsiteY13" fmla="*/ 16793 h 146246"/>
                <a:gd name="connsiteX14" fmla="*/ 77991 w 194995"/>
                <a:gd name="connsiteY14" fmla="*/ 0 h 146246"/>
                <a:gd name="connsiteX15" fmla="*/ 112395 w 194995"/>
                <a:gd name="connsiteY15" fmla="*/ 19774 h 146246"/>
                <a:gd name="connsiteX16" fmla="*/ 156524 w 194995"/>
                <a:gd name="connsiteY16" fmla="*/ 0 h 146246"/>
                <a:gd name="connsiteX17" fmla="*/ 194996 w 194995"/>
                <a:gd name="connsiteY17" fmla="*/ 42786 h 146246"/>
                <a:gd name="connsiteX18" fmla="*/ 194996 w 194995"/>
                <a:gd name="connsiteY18" fmla="*/ 146237 h 146246"/>
                <a:gd name="connsiteX19" fmla="*/ 157067 w 194995"/>
                <a:gd name="connsiteY19"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94995" h="146246">
                  <a:moveTo>
                    <a:pt x="157067" y="146247"/>
                  </a:moveTo>
                  <a:lnTo>
                    <a:pt x="157067" y="43882"/>
                  </a:lnTo>
                  <a:cubicBezTo>
                    <a:pt x="157067" y="33880"/>
                    <a:pt x="151924" y="31433"/>
                    <a:pt x="142180" y="31433"/>
                  </a:cubicBezTo>
                  <a:cubicBezTo>
                    <a:pt x="134598" y="31433"/>
                    <a:pt x="124587" y="35214"/>
                    <a:pt x="116462" y="39815"/>
                  </a:cubicBezTo>
                  <a:lnTo>
                    <a:pt x="116462" y="146247"/>
                  </a:lnTo>
                  <a:lnTo>
                    <a:pt x="78534" y="146247"/>
                  </a:lnTo>
                  <a:lnTo>
                    <a:pt x="78534" y="43882"/>
                  </a:lnTo>
                  <a:cubicBezTo>
                    <a:pt x="78534" y="33880"/>
                    <a:pt x="73390" y="31433"/>
                    <a:pt x="63646" y="31433"/>
                  </a:cubicBezTo>
                  <a:cubicBezTo>
                    <a:pt x="55797" y="31433"/>
                    <a:pt x="46853" y="34414"/>
                    <a:pt x="37929" y="39815"/>
                  </a:cubicBezTo>
                  <a:lnTo>
                    <a:pt x="37929" y="146247"/>
                  </a:lnTo>
                  <a:lnTo>
                    <a:pt x="0" y="146247"/>
                  </a:lnTo>
                  <a:lnTo>
                    <a:pt x="0" y="2705"/>
                  </a:lnTo>
                  <a:lnTo>
                    <a:pt x="31680" y="2705"/>
                  </a:lnTo>
                  <a:lnTo>
                    <a:pt x="37100" y="16793"/>
                  </a:lnTo>
                  <a:cubicBezTo>
                    <a:pt x="46311" y="8125"/>
                    <a:pt x="61198" y="0"/>
                    <a:pt x="77991" y="0"/>
                  </a:cubicBezTo>
                  <a:cubicBezTo>
                    <a:pt x="95860" y="0"/>
                    <a:pt x="106975" y="6220"/>
                    <a:pt x="112395" y="19774"/>
                  </a:cubicBezTo>
                  <a:cubicBezTo>
                    <a:pt x="124301" y="8944"/>
                    <a:pt x="137855" y="0"/>
                    <a:pt x="156524" y="0"/>
                  </a:cubicBezTo>
                  <a:cubicBezTo>
                    <a:pt x="179279" y="0"/>
                    <a:pt x="194996" y="10830"/>
                    <a:pt x="194996" y="42786"/>
                  </a:cubicBezTo>
                  <a:lnTo>
                    <a:pt x="194996" y="146237"/>
                  </a:lnTo>
                  <a:lnTo>
                    <a:pt x="157067" y="14623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52" name="Freihandform: Form 51">
              <a:extLst>
                <a:ext uri="{FF2B5EF4-FFF2-40B4-BE49-F238E27FC236}">
                  <a16:creationId xmlns:a16="http://schemas.microsoft.com/office/drawing/2014/main" id="{ABB2196D-702F-BD8D-94E2-D740BA89ECB1}"/>
                </a:ext>
              </a:extLst>
            </p:cNvPr>
            <p:cNvSpPr/>
            <p:nvPr/>
          </p:nvSpPr>
          <p:spPr>
            <a:xfrm>
              <a:off x="7103630" y="3386518"/>
              <a:ext cx="131064" cy="148932"/>
            </a:xfrm>
            <a:custGeom>
              <a:avLst/>
              <a:gdLst>
                <a:gd name="connsiteX0" fmla="*/ 65542 w 131064"/>
                <a:gd name="connsiteY0" fmla="*/ 148933 h 148932"/>
                <a:gd name="connsiteX1" fmla="*/ 0 w 131064"/>
                <a:gd name="connsiteY1" fmla="*/ 74466 h 148932"/>
                <a:gd name="connsiteX2" fmla="*/ 65542 w 131064"/>
                <a:gd name="connsiteY2" fmla="*/ 0 h 148932"/>
                <a:gd name="connsiteX3" fmla="*/ 131064 w 131064"/>
                <a:gd name="connsiteY3" fmla="*/ 74466 h 148932"/>
                <a:gd name="connsiteX4" fmla="*/ 65542 w 131064"/>
                <a:gd name="connsiteY4" fmla="*/ 148933 h 148932"/>
                <a:gd name="connsiteX5" fmla="*/ 65542 w 131064"/>
                <a:gd name="connsiteY5" fmla="*/ 26803 h 148932"/>
                <a:gd name="connsiteX6" fmla="*/ 37900 w 131064"/>
                <a:gd name="connsiteY6" fmla="*/ 74457 h 148932"/>
                <a:gd name="connsiteX7" fmla="*/ 65542 w 131064"/>
                <a:gd name="connsiteY7" fmla="*/ 121853 h 148932"/>
                <a:gd name="connsiteX8" fmla="*/ 93164 w 131064"/>
                <a:gd name="connsiteY8" fmla="*/ 74457 h 148932"/>
                <a:gd name="connsiteX9" fmla="*/ 65542 w 131064"/>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64" h="148932">
                  <a:moveTo>
                    <a:pt x="65542" y="148933"/>
                  </a:moveTo>
                  <a:cubicBezTo>
                    <a:pt x="36557" y="148933"/>
                    <a:pt x="0" y="138646"/>
                    <a:pt x="0" y="74466"/>
                  </a:cubicBezTo>
                  <a:cubicBezTo>
                    <a:pt x="0" y="11906"/>
                    <a:pt x="35481" y="0"/>
                    <a:pt x="65542" y="0"/>
                  </a:cubicBezTo>
                  <a:cubicBezTo>
                    <a:pt x="95317" y="0"/>
                    <a:pt x="131064" y="10030"/>
                    <a:pt x="131064" y="74466"/>
                  </a:cubicBezTo>
                  <a:cubicBezTo>
                    <a:pt x="131064" y="139465"/>
                    <a:pt x="94240" y="148933"/>
                    <a:pt x="65542" y="148933"/>
                  </a:cubicBezTo>
                  <a:close/>
                  <a:moveTo>
                    <a:pt x="65542" y="26803"/>
                  </a:moveTo>
                  <a:cubicBezTo>
                    <a:pt x="50635" y="26803"/>
                    <a:pt x="37900" y="31661"/>
                    <a:pt x="37900" y="74457"/>
                  </a:cubicBezTo>
                  <a:cubicBezTo>
                    <a:pt x="37900" y="116710"/>
                    <a:pt x="53350" y="121853"/>
                    <a:pt x="65542" y="121853"/>
                  </a:cubicBezTo>
                  <a:cubicBezTo>
                    <a:pt x="77705" y="121853"/>
                    <a:pt x="93164" y="116996"/>
                    <a:pt x="93164" y="74457"/>
                  </a:cubicBezTo>
                  <a:cubicBezTo>
                    <a:pt x="93154" y="30051"/>
                    <a:pt x="80429" y="26803"/>
                    <a:pt x="65542" y="26803"/>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53" name="Freihandform: Form 52">
              <a:extLst>
                <a:ext uri="{FF2B5EF4-FFF2-40B4-BE49-F238E27FC236}">
                  <a16:creationId xmlns:a16="http://schemas.microsoft.com/office/drawing/2014/main" id="{5EEEB261-0E00-E2A3-6E98-6023F5CD9392}"/>
                </a:ext>
              </a:extLst>
            </p:cNvPr>
            <p:cNvSpPr/>
            <p:nvPr/>
          </p:nvSpPr>
          <p:spPr>
            <a:xfrm>
              <a:off x="7267127" y="3386508"/>
              <a:ext cx="77990" cy="146237"/>
            </a:xfrm>
            <a:custGeom>
              <a:avLst/>
              <a:gdLst>
                <a:gd name="connsiteX0" fmla="*/ 77991 w 77990"/>
                <a:gd name="connsiteY0" fmla="*/ 37643 h 146237"/>
                <a:gd name="connsiteX1" fmla="*/ 56340 w 77990"/>
                <a:gd name="connsiteY1" fmla="*/ 34938 h 146237"/>
                <a:gd name="connsiteX2" fmla="*/ 37929 w 77990"/>
                <a:gd name="connsiteY2" fmla="*/ 40081 h 146237"/>
                <a:gd name="connsiteX3" fmla="*/ 37929 w 77990"/>
                <a:gd name="connsiteY3" fmla="*/ 146237 h 146237"/>
                <a:gd name="connsiteX4" fmla="*/ 0 w 77990"/>
                <a:gd name="connsiteY4" fmla="*/ 146237 h 146237"/>
                <a:gd name="connsiteX5" fmla="*/ 0 w 77990"/>
                <a:gd name="connsiteY5" fmla="*/ 2696 h 146237"/>
                <a:gd name="connsiteX6" fmla="*/ 30337 w 77990"/>
                <a:gd name="connsiteY6" fmla="*/ 2696 h 146237"/>
                <a:gd name="connsiteX7" fmla="*/ 35195 w 77990"/>
                <a:gd name="connsiteY7" fmla="*/ 17069 h 146237"/>
                <a:gd name="connsiteX8" fmla="*/ 62017 w 77990"/>
                <a:gd name="connsiteY8" fmla="*/ 0 h 146237"/>
                <a:gd name="connsiteX9" fmla="*/ 77991 w 77990"/>
                <a:gd name="connsiteY9" fmla="*/ 1619 h 146237"/>
                <a:gd name="connsiteX10" fmla="*/ 77991 w 77990"/>
                <a:gd name="connsiteY10" fmla="*/ 37643 h 14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990" h="146237">
                  <a:moveTo>
                    <a:pt x="77991" y="37643"/>
                  </a:moveTo>
                  <a:cubicBezTo>
                    <a:pt x="69866" y="36024"/>
                    <a:pt x="60398" y="34938"/>
                    <a:pt x="56340" y="34938"/>
                  </a:cubicBezTo>
                  <a:cubicBezTo>
                    <a:pt x="51454" y="34938"/>
                    <a:pt x="44415" y="36814"/>
                    <a:pt x="37929" y="40081"/>
                  </a:cubicBezTo>
                  <a:lnTo>
                    <a:pt x="37929" y="146237"/>
                  </a:lnTo>
                  <a:lnTo>
                    <a:pt x="0" y="146237"/>
                  </a:lnTo>
                  <a:lnTo>
                    <a:pt x="0" y="2696"/>
                  </a:lnTo>
                  <a:lnTo>
                    <a:pt x="30337" y="2696"/>
                  </a:lnTo>
                  <a:lnTo>
                    <a:pt x="35195" y="17069"/>
                  </a:lnTo>
                  <a:cubicBezTo>
                    <a:pt x="41977" y="6220"/>
                    <a:pt x="51445" y="0"/>
                    <a:pt x="62017" y="0"/>
                  </a:cubicBezTo>
                  <a:cubicBezTo>
                    <a:pt x="67161" y="0"/>
                    <a:pt x="73666" y="543"/>
                    <a:pt x="77991" y="1619"/>
                  </a:cubicBezTo>
                  <a:lnTo>
                    <a:pt x="77991" y="3764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54" name="Freihandform: Form 53">
              <a:extLst>
                <a:ext uri="{FF2B5EF4-FFF2-40B4-BE49-F238E27FC236}">
                  <a16:creationId xmlns:a16="http://schemas.microsoft.com/office/drawing/2014/main" id="{1EEA85C2-EC24-757C-2B1E-59FBAE5696A7}"/>
                </a:ext>
              </a:extLst>
            </p:cNvPr>
            <p:cNvSpPr/>
            <p:nvPr/>
          </p:nvSpPr>
          <p:spPr>
            <a:xfrm>
              <a:off x="7368387" y="3386508"/>
              <a:ext cx="78000" cy="146237"/>
            </a:xfrm>
            <a:custGeom>
              <a:avLst/>
              <a:gdLst>
                <a:gd name="connsiteX0" fmla="*/ 78000 w 78000"/>
                <a:gd name="connsiteY0" fmla="*/ 37643 h 146237"/>
                <a:gd name="connsiteX1" fmla="*/ 56321 w 78000"/>
                <a:gd name="connsiteY1" fmla="*/ 34938 h 146237"/>
                <a:gd name="connsiteX2" fmla="*/ 37909 w 78000"/>
                <a:gd name="connsiteY2" fmla="*/ 40081 h 146237"/>
                <a:gd name="connsiteX3" fmla="*/ 37909 w 78000"/>
                <a:gd name="connsiteY3" fmla="*/ 146237 h 146237"/>
                <a:gd name="connsiteX4" fmla="*/ 0 w 78000"/>
                <a:gd name="connsiteY4" fmla="*/ 146237 h 146237"/>
                <a:gd name="connsiteX5" fmla="*/ 0 w 78000"/>
                <a:gd name="connsiteY5" fmla="*/ 2696 h 146237"/>
                <a:gd name="connsiteX6" fmla="*/ 30318 w 78000"/>
                <a:gd name="connsiteY6" fmla="*/ 2696 h 146237"/>
                <a:gd name="connsiteX7" fmla="*/ 35204 w 78000"/>
                <a:gd name="connsiteY7" fmla="*/ 17069 h 146237"/>
                <a:gd name="connsiteX8" fmla="*/ 61998 w 78000"/>
                <a:gd name="connsiteY8" fmla="*/ 0 h 146237"/>
                <a:gd name="connsiteX9" fmla="*/ 77991 w 78000"/>
                <a:gd name="connsiteY9" fmla="*/ 1619 h 146237"/>
                <a:gd name="connsiteX10" fmla="*/ 77991 w 78000"/>
                <a:gd name="connsiteY10" fmla="*/ 37643 h 14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000" h="146237">
                  <a:moveTo>
                    <a:pt x="78000" y="37643"/>
                  </a:moveTo>
                  <a:cubicBezTo>
                    <a:pt x="69875" y="36024"/>
                    <a:pt x="60388" y="34938"/>
                    <a:pt x="56321" y="34938"/>
                  </a:cubicBezTo>
                  <a:cubicBezTo>
                    <a:pt x="51463" y="34938"/>
                    <a:pt x="44415" y="36814"/>
                    <a:pt x="37909" y="40081"/>
                  </a:cubicBezTo>
                  <a:lnTo>
                    <a:pt x="37909" y="146237"/>
                  </a:lnTo>
                  <a:lnTo>
                    <a:pt x="0" y="146237"/>
                  </a:lnTo>
                  <a:lnTo>
                    <a:pt x="0" y="2696"/>
                  </a:lnTo>
                  <a:lnTo>
                    <a:pt x="30318" y="2696"/>
                  </a:lnTo>
                  <a:lnTo>
                    <a:pt x="35204" y="17069"/>
                  </a:lnTo>
                  <a:cubicBezTo>
                    <a:pt x="41967" y="6220"/>
                    <a:pt x="51454" y="0"/>
                    <a:pt x="61998" y="0"/>
                  </a:cubicBezTo>
                  <a:cubicBezTo>
                    <a:pt x="67142" y="0"/>
                    <a:pt x="73647" y="543"/>
                    <a:pt x="77991" y="1619"/>
                  </a:cubicBezTo>
                  <a:lnTo>
                    <a:pt x="77991" y="3764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55" name="Freihandform: Form 54">
              <a:extLst>
                <a:ext uri="{FF2B5EF4-FFF2-40B4-BE49-F238E27FC236}">
                  <a16:creationId xmlns:a16="http://schemas.microsoft.com/office/drawing/2014/main" id="{6CD8DB32-3701-8783-0049-E3F09734A80F}"/>
                </a:ext>
              </a:extLst>
            </p:cNvPr>
            <p:cNvSpPr/>
            <p:nvPr/>
          </p:nvSpPr>
          <p:spPr>
            <a:xfrm>
              <a:off x="7457455" y="3386518"/>
              <a:ext cx="131064" cy="148932"/>
            </a:xfrm>
            <a:custGeom>
              <a:avLst/>
              <a:gdLst>
                <a:gd name="connsiteX0" fmla="*/ 65542 w 131064"/>
                <a:gd name="connsiteY0" fmla="*/ 148933 h 148932"/>
                <a:gd name="connsiteX1" fmla="*/ 0 w 131064"/>
                <a:gd name="connsiteY1" fmla="*/ 74466 h 148932"/>
                <a:gd name="connsiteX2" fmla="*/ 65542 w 131064"/>
                <a:gd name="connsiteY2" fmla="*/ 0 h 148932"/>
                <a:gd name="connsiteX3" fmla="*/ 131064 w 131064"/>
                <a:gd name="connsiteY3" fmla="*/ 74466 h 148932"/>
                <a:gd name="connsiteX4" fmla="*/ 65542 w 131064"/>
                <a:gd name="connsiteY4" fmla="*/ 148933 h 148932"/>
                <a:gd name="connsiteX5" fmla="*/ 65542 w 131064"/>
                <a:gd name="connsiteY5" fmla="*/ 26803 h 148932"/>
                <a:gd name="connsiteX6" fmla="*/ 37900 w 131064"/>
                <a:gd name="connsiteY6" fmla="*/ 74457 h 148932"/>
                <a:gd name="connsiteX7" fmla="*/ 65542 w 131064"/>
                <a:gd name="connsiteY7" fmla="*/ 121853 h 148932"/>
                <a:gd name="connsiteX8" fmla="*/ 93164 w 131064"/>
                <a:gd name="connsiteY8" fmla="*/ 74457 h 148932"/>
                <a:gd name="connsiteX9" fmla="*/ 65542 w 131064"/>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64" h="148932">
                  <a:moveTo>
                    <a:pt x="65542" y="148933"/>
                  </a:moveTo>
                  <a:cubicBezTo>
                    <a:pt x="36557" y="148933"/>
                    <a:pt x="0" y="138646"/>
                    <a:pt x="0" y="74466"/>
                  </a:cubicBezTo>
                  <a:cubicBezTo>
                    <a:pt x="0" y="11906"/>
                    <a:pt x="35481" y="0"/>
                    <a:pt x="65542" y="0"/>
                  </a:cubicBezTo>
                  <a:cubicBezTo>
                    <a:pt x="95317" y="0"/>
                    <a:pt x="131064" y="10030"/>
                    <a:pt x="131064" y="74466"/>
                  </a:cubicBezTo>
                  <a:cubicBezTo>
                    <a:pt x="131064" y="139465"/>
                    <a:pt x="94240" y="148933"/>
                    <a:pt x="65542" y="148933"/>
                  </a:cubicBezTo>
                  <a:close/>
                  <a:moveTo>
                    <a:pt x="65542" y="26803"/>
                  </a:moveTo>
                  <a:cubicBezTo>
                    <a:pt x="50635" y="26803"/>
                    <a:pt x="37900" y="31661"/>
                    <a:pt x="37900" y="74457"/>
                  </a:cubicBezTo>
                  <a:cubicBezTo>
                    <a:pt x="37900" y="116710"/>
                    <a:pt x="53350" y="121853"/>
                    <a:pt x="65542" y="121853"/>
                  </a:cubicBezTo>
                  <a:cubicBezTo>
                    <a:pt x="77705" y="121853"/>
                    <a:pt x="93164" y="116996"/>
                    <a:pt x="93164" y="74457"/>
                  </a:cubicBezTo>
                  <a:cubicBezTo>
                    <a:pt x="93164" y="30051"/>
                    <a:pt x="80429" y="26803"/>
                    <a:pt x="65542" y="26803"/>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56" name="Freihandform: Form 55">
              <a:extLst>
                <a:ext uri="{FF2B5EF4-FFF2-40B4-BE49-F238E27FC236}">
                  <a16:creationId xmlns:a16="http://schemas.microsoft.com/office/drawing/2014/main" id="{41D54721-E21F-D329-270B-68871ADF92E0}"/>
                </a:ext>
              </a:extLst>
            </p:cNvPr>
            <p:cNvSpPr/>
            <p:nvPr/>
          </p:nvSpPr>
          <p:spPr>
            <a:xfrm>
              <a:off x="7600950" y="3389204"/>
              <a:ext cx="211226" cy="143541"/>
            </a:xfrm>
            <a:custGeom>
              <a:avLst/>
              <a:gdLst>
                <a:gd name="connsiteX0" fmla="*/ 181165 w 211226"/>
                <a:gd name="connsiteY0" fmla="*/ 143542 h 143541"/>
                <a:gd name="connsiteX1" fmla="*/ 129426 w 211226"/>
                <a:gd name="connsiteY1" fmla="*/ 143542 h 143541"/>
                <a:gd name="connsiteX2" fmla="*/ 117520 w 211226"/>
                <a:gd name="connsiteY2" fmla="*/ 85325 h 143541"/>
                <a:gd name="connsiteX3" fmla="*/ 105613 w 211226"/>
                <a:gd name="connsiteY3" fmla="*/ 22498 h 143541"/>
                <a:gd name="connsiteX4" fmla="*/ 93421 w 211226"/>
                <a:gd name="connsiteY4" fmla="*/ 83963 h 143541"/>
                <a:gd name="connsiteX5" fmla="*/ 81772 w 211226"/>
                <a:gd name="connsiteY5" fmla="*/ 143542 h 143541"/>
                <a:gd name="connsiteX6" fmla="*/ 30061 w 211226"/>
                <a:gd name="connsiteY6" fmla="*/ 143542 h 143541"/>
                <a:gd name="connsiteX7" fmla="*/ 0 w 211226"/>
                <a:gd name="connsiteY7" fmla="*/ 0 h 143541"/>
                <a:gd name="connsiteX8" fmla="*/ 41691 w 211226"/>
                <a:gd name="connsiteY8" fmla="*/ 0 h 143541"/>
                <a:gd name="connsiteX9" fmla="*/ 50102 w 211226"/>
                <a:gd name="connsiteY9" fmla="*/ 66904 h 143541"/>
                <a:gd name="connsiteX10" fmla="*/ 56064 w 211226"/>
                <a:gd name="connsiteY10" fmla="*/ 122958 h 143541"/>
                <a:gd name="connsiteX11" fmla="*/ 65808 w 211226"/>
                <a:gd name="connsiteY11" fmla="*/ 66904 h 143541"/>
                <a:gd name="connsiteX12" fmla="*/ 79877 w 211226"/>
                <a:gd name="connsiteY12" fmla="*/ 0 h 143541"/>
                <a:gd name="connsiteX13" fmla="*/ 131331 w 211226"/>
                <a:gd name="connsiteY13" fmla="*/ 0 h 143541"/>
                <a:gd name="connsiteX14" fmla="*/ 145418 w 211226"/>
                <a:gd name="connsiteY14" fmla="*/ 66904 h 143541"/>
                <a:gd name="connsiteX15" fmla="*/ 154629 w 211226"/>
                <a:gd name="connsiteY15" fmla="*/ 122958 h 143541"/>
                <a:gd name="connsiteX16" fmla="*/ 160849 w 211226"/>
                <a:gd name="connsiteY16" fmla="*/ 66904 h 143541"/>
                <a:gd name="connsiteX17" fmla="*/ 170059 w 211226"/>
                <a:gd name="connsiteY17" fmla="*/ 0 h 143541"/>
                <a:gd name="connsiteX18" fmla="*/ 211226 w 211226"/>
                <a:gd name="connsiteY18" fmla="*/ 0 h 143541"/>
                <a:gd name="connsiteX19" fmla="*/ 181165 w 211226"/>
                <a:gd name="connsiteY19" fmla="*/ 143542 h 143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11226" h="143541">
                  <a:moveTo>
                    <a:pt x="181165" y="143542"/>
                  </a:moveTo>
                  <a:lnTo>
                    <a:pt x="129426" y="143542"/>
                  </a:lnTo>
                  <a:lnTo>
                    <a:pt x="117520" y="85325"/>
                  </a:lnTo>
                  <a:cubicBezTo>
                    <a:pt x="115357" y="74495"/>
                    <a:pt x="109937" y="46320"/>
                    <a:pt x="105613" y="22498"/>
                  </a:cubicBezTo>
                  <a:cubicBezTo>
                    <a:pt x="100727" y="46053"/>
                    <a:pt x="95326" y="73676"/>
                    <a:pt x="93421" y="83963"/>
                  </a:cubicBezTo>
                  <a:lnTo>
                    <a:pt x="81772" y="143542"/>
                  </a:lnTo>
                  <a:lnTo>
                    <a:pt x="30061" y="143542"/>
                  </a:lnTo>
                  <a:lnTo>
                    <a:pt x="0" y="0"/>
                  </a:lnTo>
                  <a:lnTo>
                    <a:pt x="41691" y="0"/>
                  </a:lnTo>
                  <a:lnTo>
                    <a:pt x="50102" y="66904"/>
                  </a:lnTo>
                  <a:cubicBezTo>
                    <a:pt x="52264" y="83953"/>
                    <a:pt x="55788" y="120777"/>
                    <a:pt x="56064" y="122958"/>
                  </a:cubicBezTo>
                  <a:cubicBezTo>
                    <a:pt x="56607" y="119691"/>
                    <a:pt x="62008" y="84773"/>
                    <a:pt x="65808" y="66904"/>
                  </a:cubicBezTo>
                  <a:lnTo>
                    <a:pt x="79877" y="0"/>
                  </a:lnTo>
                  <a:lnTo>
                    <a:pt x="131331" y="0"/>
                  </a:lnTo>
                  <a:lnTo>
                    <a:pt x="145418" y="66904"/>
                  </a:lnTo>
                  <a:cubicBezTo>
                    <a:pt x="148657" y="83153"/>
                    <a:pt x="154086" y="119158"/>
                    <a:pt x="154629" y="122958"/>
                  </a:cubicBezTo>
                  <a:cubicBezTo>
                    <a:pt x="154886" y="120520"/>
                    <a:pt x="158410" y="83410"/>
                    <a:pt x="160849" y="66904"/>
                  </a:cubicBezTo>
                  <a:lnTo>
                    <a:pt x="170059" y="0"/>
                  </a:lnTo>
                  <a:lnTo>
                    <a:pt x="211226" y="0"/>
                  </a:lnTo>
                  <a:lnTo>
                    <a:pt x="181165" y="143542"/>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grpSp>
    </p:spTree>
    <p:extLst>
      <p:ext uri="{BB962C8B-B14F-4D97-AF65-F5344CB8AC3E}">
        <p14:creationId xmlns:p14="http://schemas.microsoft.com/office/powerpoint/2010/main" val="2923855745"/>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9" name="Grafik 28">
            <a:extLst>
              <a:ext uri="{FF2B5EF4-FFF2-40B4-BE49-F238E27FC236}">
                <a16:creationId xmlns:a16="http://schemas.microsoft.com/office/drawing/2014/main" id="{AF45ADC2-49BC-4ED4-90E4-217CF8A9E968}"/>
              </a:ext>
            </a:extLst>
          </p:cNvPr>
          <p:cNvPicPr>
            <a:picLocks noChangeAspect="1"/>
          </p:cNvPicPr>
          <p:nvPr/>
        </p:nvPicPr>
        <p:blipFill rotWithShape="1">
          <a:blip r:embed="rId2">
            <a:extLst>
              <a:ext uri="{28A0092B-C50C-407E-A947-70E740481C1C}">
                <a14:useLocalDpi xmlns:a14="http://schemas.microsoft.com/office/drawing/2010/main" val="0"/>
              </a:ext>
            </a:extLst>
          </a:blip>
          <a:srcRect l="540" t="16984" r="10347" b="709"/>
          <a:stretch/>
        </p:blipFill>
        <p:spPr>
          <a:xfrm>
            <a:off x="0" y="0"/>
            <a:ext cx="12192000" cy="6858000"/>
          </a:xfrm>
          <a:prstGeom prst="rect">
            <a:avLst/>
          </a:prstGeom>
        </p:spPr>
      </p:pic>
      <p:pic>
        <p:nvPicPr>
          <p:cNvPr id="5" name="Grafik 4">
            <a:extLst>
              <a:ext uri="{FF2B5EF4-FFF2-40B4-BE49-F238E27FC236}">
                <a16:creationId xmlns:a16="http://schemas.microsoft.com/office/drawing/2014/main" id="{23DAB44E-30DF-F695-8D41-8274374F9C8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220200" y="330418"/>
            <a:ext cx="2636837" cy="672663"/>
          </a:xfrm>
          <a:prstGeom prst="rect">
            <a:avLst/>
          </a:prstGeom>
        </p:spPr>
      </p:pic>
      <p:sp>
        <p:nvSpPr>
          <p:cNvPr id="8" name="Grafik 6">
            <a:extLst>
              <a:ext uri="{FF2B5EF4-FFF2-40B4-BE49-F238E27FC236}">
                <a16:creationId xmlns:a16="http://schemas.microsoft.com/office/drawing/2014/main" id="{17693470-2D89-41B2-CBE3-454748D7C993}"/>
              </a:ext>
            </a:extLst>
          </p:cNvPr>
          <p:cNvSpPr/>
          <p:nvPr/>
        </p:nvSpPr>
        <p:spPr>
          <a:xfrm>
            <a:off x="658813" y="3804632"/>
            <a:ext cx="8649779" cy="2469168"/>
          </a:xfrm>
          <a:custGeom>
            <a:avLst/>
            <a:gdLst>
              <a:gd name="connsiteX0" fmla="*/ 0 w 4855321"/>
              <a:gd name="connsiteY0" fmla="*/ 0 h 1386001"/>
              <a:gd name="connsiteX1" fmla="*/ 0 w 4855321"/>
              <a:gd name="connsiteY1" fmla="*/ 1386002 h 1386001"/>
              <a:gd name="connsiteX2" fmla="*/ 4358231 w 4855321"/>
              <a:gd name="connsiteY2" fmla="*/ 1386002 h 1386001"/>
              <a:gd name="connsiteX3" fmla="*/ 4855321 w 4855321"/>
              <a:gd name="connsiteY3" fmla="*/ 1125007 h 1386001"/>
              <a:gd name="connsiteX4" fmla="*/ 4855321 w 4855321"/>
              <a:gd name="connsiteY4" fmla="*/ 0 h 13860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55321" h="1386001">
                <a:moveTo>
                  <a:pt x="0" y="0"/>
                </a:moveTo>
                <a:lnTo>
                  <a:pt x="0" y="1386002"/>
                </a:lnTo>
                <a:lnTo>
                  <a:pt x="4358231" y="1386002"/>
                </a:lnTo>
                <a:lnTo>
                  <a:pt x="4855321" y="1125007"/>
                </a:lnTo>
                <a:lnTo>
                  <a:pt x="4855321" y="0"/>
                </a:lnTo>
                <a:close/>
              </a:path>
            </a:pathLst>
          </a:custGeom>
          <a:solidFill>
            <a:schemeClr val="bg2"/>
          </a:solidFill>
          <a:ln w="9525" cap="flat">
            <a:noFill/>
            <a:prstDash val="solid"/>
            <a:miter/>
          </a:ln>
        </p:spPr>
        <p:txBody>
          <a:bodyPr rtlCol="0" anchor="ctr"/>
          <a:lstStyle/>
          <a:p>
            <a:endParaRPr lang="de-DE" dirty="0">
              <a:latin typeface="Fago Pro" panose="02000506040000020004" pitchFamily="50" charset="0"/>
            </a:endParaRPr>
          </a:p>
        </p:txBody>
      </p:sp>
      <p:sp>
        <p:nvSpPr>
          <p:cNvPr id="12" name="Titel 11">
            <a:extLst>
              <a:ext uri="{FF2B5EF4-FFF2-40B4-BE49-F238E27FC236}">
                <a16:creationId xmlns:a16="http://schemas.microsoft.com/office/drawing/2014/main" id="{1738D005-5B61-0F99-2B15-4CE2F0CA33D1}"/>
              </a:ext>
            </a:extLst>
          </p:cNvPr>
          <p:cNvSpPr>
            <a:spLocks noGrp="1"/>
          </p:cNvSpPr>
          <p:nvPr>
            <p:ph type="title"/>
          </p:nvPr>
        </p:nvSpPr>
        <p:spPr>
          <a:xfrm>
            <a:off x="658814" y="4199348"/>
            <a:ext cx="8247061" cy="1013460"/>
          </a:xfrm>
        </p:spPr>
        <p:txBody>
          <a:bodyPr lIns="504000"/>
          <a:lstStyle/>
          <a:p>
            <a:r>
              <a:rPr lang="en-US" noProof="0" dirty="0">
                <a:solidFill>
                  <a:schemeClr val="bg1"/>
                </a:solidFill>
              </a:rPr>
              <a:t>The title of the presentation </a:t>
            </a:r>
            <a:br>
              <a:rPr lang="en-US" noProof="0" dirty="0">
                <a:solidFill>
                  <a:schemeClr val="bg1"/>
                </a:solidFill>
              </a:rPr>
            </a:br>
            <a:r>
              <a:rPr lang="en-US" noProof="0" dirty="0">
                <a:solidFill>
                  <a:schemeClr val="bg1"/>
                </a:solidFill>
              </a:rPr>
              <a:t>is also written here in two lines</a:t>
            </a:r>
          </a:p>
        </p:txBody>
      </p:sp>
      <p:sp>
        <p:nvSpPr>
          <p:cNvPr id="13" name="Textplatzhalter 12">
            <a:extLst>
              <a:ext uri="{FF2B5EF4-FFF2-40B4-BE49-F238E27FC236}">
                <a16:creationId xmlns:a16="http://schemas.microsoft.com/office/drawing/2014/main" id="{88ED06A6-9470-9F52-CA2F-CF62CC7A4B33}"/>
              </a:ext>
            </a:extLst>
          </p:cNvPr>
          <p:cNvSpPr>
            <a:spLocks noGrp="1"/>
          </p:cNvSpPr>
          <p:nvPr>
            <p:ph type="body" sz="quarter" idx="12"/>
          </p:nvPr>
        </p:nvSpPr>
        <p:spPr>
          <a:xfrm>
            <a:off x="658814" y="5517608"/>
            <a:ext cx="7751762" cy="400050"/>
          </a:xfrm>
        </p:spPr>
        <p:txBody>
          <a:bodyPr lIns="504000"/>
          <a:lstStyle/>
          <a:p>
            <a:pPr marL="0" indent="0">
              <a:buNone/>
            </a:pPr>
            <a:r>
              <a:rPr lang="en-US" b="1" noProof="0" dirty="0"/>
              <a:t>Here can be the subline</a:t>
            </a:r>
          </a:p>
        </p:txBody>
      </p:sp>
      <p:grpSp>
        <p:nvGrpSpPr>
          <p:cNvPr id="35" name="Grafik 6">
            <a:extLst>
              <a:ext uri="{FF2B5EF4-FFF2-40B4-BE49-F238E27FC236}">
                <a16:creationId xmlns:a16="http://schemas.microsoft.com/office/drawing/2014/main" id="{4AFFD096-2E7E-3239-74F9-51166C0320D3}"/>
              </a:ext>
            </a:extLst>
          </p:cNvPr>
          <p:cNvGrpSpPr>
            <a:grpSpLocks noChangeAspect="1"/>
          </p:cNvGrpSpPr>
          <p:nvPr/>
        </p:nvGrpSpPr>
        <p:grpSpPr>
          <a:xfrm>
            <a:off x="678561" y="638375"/>
            <a:ext cx="2631282" cy="162000"/>
            <a:chOff x="4381500" y="3324234"/>
            <a:chExt cx="3430676" cy="211216"/>
          </a:xfrm>
          <a:solidFill>
            <a:schemeClr val="tx2"/>
          </a:solidFill>
        </p:grpSpPr>
        <p:sp>
          <p:nvSpPr>
            <p:cNvPr id="36" name="Freihandform: Form 35">
              <a:extLst>
                <a:ext uri="{FF2B5EF4-FFF2-40B4-BE49-F238E27FC236}">
                  <a16:creationId xmlns:a16="http://schemas.microsoft.com/office/drawing/2014/main" id="{62857136-FC7A-C4DA-2158-E5EE2DEE1B2E}"/>
                </a:ext>
              </a:extLst>
            </p:cNvPr>
            <p:cNvSpPr/>
            <p:nvPr/>
          </p:nvSpPr>
          <p:spPr>
            <a:xfrm>
              <a:off x="4381500" y="3343179"/>
              <a:ext cx="129997" cy="189566"/>
            </a:xfrm>
            <a:custGeom>
              <a:avLst/>
              <a:gdLst>
                <a:gd name="connsiteX0" fmla="*/ 92069 w 129997"/>
                <a:gd name="connsiteY0" fmla="*/ 189567 h 189566"/>
                <a:gd name="connsiteX1" fmla="*/ 92069 w 129997"/>
                <a:gd name="connsiteY1" fmla="*/ 102365 h 189566"/>
                <a:gd name="connsiteX2" fmla="*/ 37919 w 129997"/>
                <a:gd name="connsiteY2" fmla="*/ 102365 h 189566"/>
                <a:gd name="connsiteX3" fmla="*/ 37919 w 129997"/>
                <a:gd name="connsiteY3" fmla="*/ 189567 h 189566"/>
                <a:gd name="connsiteX4" fmla="*/ 0 w 129997"/>
                <a:gd name="connsiteY4" fmla="*/ 189567 h 189566"/>
                <a:gd name="connsiteX5" fmla="*/ 0 w 129997"/>
                <a:gd name="connsiteY5" fmla="*/ 0 h 189566"/>
                <a:gd name="connsiteX6" fmla="*/ 37919 w 129997"/>
                <a:gd name="connsiteY6" fmla="*/ 0 h 189566"/>
                <a:gd name="connsiteX7" fmla="*/ 37919 w 129997"/>
                <a:gd name="connsiteY7" fmla="*/ 73133 h 189566"/>
                <a:gd name="connsiteX8" fmla="*/ 92078 w 129997"/>
                <a:gd name="connsiteY8" fmla="*/ 73133 h 189566"/>
                <a:gd name="connsiteX9" fmla="*/ 92078 w 129997"/>
                <a:gd name="connsiteY9" fmla="*/ 0 h 189566"/>
                <a:gd name="connsiteX10" fmla="*/ 129997 w 129997"/>
                <a:gd name="connsiteY10" fmla="*/ 0 h 189566"/>
                <a:gd name="connsiteX11" fmla="*/ 129997 w 129997"/>
                <a:gd name="connsiteY11" fmla="*/ 189567 h 189566"/>
                <a:gd name="connsiteX12" fmla="*/ 92069 w 129997"/>
                <a:gd name="connsiteY12" fmla="*/ 189567 h 189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9997" h="189566">
                  <a:moveTo>
                    <a:pt x="92069" y="189567"/>
                  </a:moveTo>
                  <a:lnTo>
                    <a:pt x="92069" y="102365"/>
                  </a:lnTo>
                  <a:lnTo>
                    <a:pt x="37919" y="102365"/>
                  </a:lnTo>
                  <a:lnTo>
                    <a:pt x="37919" y="189567"/>
                  </a:lnTo>
                  <a:lnTo>
                    <a:pt x="0" y="189567"/>
                  </a:lnTo>
                  <a:lnTo>
                    <a:pt x="0" y="0"/>
                  </a:lnTo>
                  <a:lnTo>
                    <a:pt x="37919" y="0"/>
                  </a:lnTo>
                  <a:lnTo>
                    <a:pt x="37919" y="73133"/>
                  </a:lnTo>
                  <a:lnTo>
                    <a:pt x="92078" y="73133"/>
                  </a:lnTo>
                  <a:lnTo>
                    <a:pt x="92078" y="0"/>
                  </a:lnTo>
                  <a:lnTo>
                    <a:pt x="129997" y="0"/>
                  </a:lnTo>
                  <a:lnTo>
                    <a:pt x="129997" y="189567"/>
                  </a:lnTo>
                  <a:lnTo>
                    <a:pt x="92069" y="18956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37" name="Freihandform: Form 36">
              <a:extLst>
                <a:ext uri="{FF2B5EF4-FFF2-40B4-BE49-F238E27FC236}">
                  <a16:creationId xmlns:a16="http://schemas.microsoft.com/office/drawing/2014/main" id="{D37E9D92-F9E3-BAF8-D35B-4E652FBF4EC2}"/>
                </a:ext>
              </a:extLst>
            </p:cNvPr>
            <p:cNvSpPr/>
            <p:nvPr/>
          </p:nvSpPr>
          <p:spPr>
            <a:xfrm>
              <a:off x="4545282" y="3386508"/>
              <a:ext cx="116433" cy="148942"/>
            </a:xfrm>
            <a:custGeom>
              <a:avLst/>
              <a:gdLst>
                <a:gd name="connsiteX0" fmla="*/ 83410 w 116433"/>
                <a:gd name="connsiteY0" fmla="*/ 146237 h 148942"/>
                <a:gd name="connsiteX1" fmla="*/ 79343 w 116433"/>
                <a:gd name="connsiteY1" fmla="*/ 133512 h 148942"/>
                <a:gd name="connsiteX2" fmla="*/ 40615 w 116433"/>
                <a:gd name="connsiteY2" fmla="*/ 148942 h 148942"/>
                <a:gd name="connsiteX3" fmla="*/ 0 w 116433"/>
                <a:gd name="connsiteY3" fmla="*/ 102632 h 148942"/>
                <a:gd name="connsiteX4" fmla="*/ 53616 w 116433"/>
                <a:gd name="connsiteY4" fmla="*/ 56598 h 148942"/>
                <a:gd name="connsiteX5" fmla="*/ 78534 w 116433"/>
                <a:gd name="connsiteY5" fmla="*/ 56598 h 148942"/>
                <a:gd name="connsiteX6" fmla="*/ 78534 w 116433"/>
                <a:gd name="connsiteY6" fmla="*/ 46311 h 148942"/>
                <a:gd name="connsiteX7" fmla="*/ 58217 w 116433"/>
                <a:gd name="connsiteY7" fmla="*/ 30604 h 148942"/>
                <a:gd name="connsiteX8" fmla="*/ 12992 w 116433"/>
                <a:gd name="connsiteY8" fmla="*/ 38729 h 148942"/>
                <a:gd name="connsiteX9" fmla="*/ 12992 w 116433"/>
                <a:gd name="connsiteY9" fmla="*/ 8668 h 148942"/>
                <a:gd name="connsiteX10" fmla="*/ 64713 w 116433"/>
                <a:gd name="connsiteY10" fmla="*/ 0 h 148942"/>
                <a:gd name="connsiteX11" fmla="*/ 116434 w 116433"/>
                <a:gd name="connsiteY11" fmla="*/ 46568 h 148942"/>
                <a:gd name="connsiteX12" fmla="*/ 116434 w 116433"/>
                <a:gd name="connsiteY12" fmla="*/ 146237 h 148942"/>
                <a:gd name="connsiteX13" fmla="*/ 83410 w 116433"/>
                <a:gd name="connsiteY13" fmla="*/ 146237 h 148942"/>
                <a:gd name="connsiteX14" fmla="*/ 78534 w 116433"/>
                <a:gd name="connsiteY14" fmla="*/ 77448 h 148942"/>
                <a:gd name="connsiteX15" fmla="*/ 67704 w 116433"/>
                <a:gd name="connsiteY15" fmla="*/ 77734 h 148942"/>
                <a:gd name="connsiteX16" fmla="*/ 37929 w 116433"/>
                <a:gd name="connsiteY16" fmla="*/ 101832 h 148942"/>
                <a:gd name="connsiteX17" fmla="*/ 54435 w 116433"/>
                <a:gd name="connsiteY17" fmla="*/ 120787 h 148942"/>
                <a:gd name="connsiteX18" fmla="*/ 78543 w 116433"/>
                <a:gd name="connsiteY18" fmla="*/ 113738 h 148942"/>
                <a:gd name="connsiteX19" fmla="*/ 78543 w 116433"/>
                <a:gd name="connsiteY19" fmla="*/ 77448 h 148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33" h="148942">
                  <a:moveTo>
                    <a:pt x="83410" y="146237"/>
                  </a:moveTo>
                  <a:lnTo>
                    <a:pt x="79343" y="133512"/>
                  </a:lnTo>
                  <a:cubicBezTo>
                    <a:pt x="69599" y="142999"/>
                    <a:pt x="56055" y="148942"/>
                    <a:pt x="40615" y="148942"/>
                  </a:cubicBezTo>
                  <a:cubicBezTo>
                    <a:pt x="23012" y="148942"/>
                    <a:pt x="0" y="141637"/>
                    <a:pt x="0" y="102632"/>
                  </a:cubicBezTo>
                  <a:cubicBezTo>
                    <a:pt x="0" y="63370"/>
                    <a:pt x="32223" y="56598"/>
                    <a:pt x="53616" y="56598"/>
                  </a:cubicBezTo>
                  <a:lnTo>
                    <a:pt x="78534" y="56598"/>
                  </a:lnTo>
                  <a:lnTo>
                    <a:pt x="78534" y="46311"/>
                  </a:lnTo>
                  <a:cubicBezTo>
                    <a:pt x="78534" y="32223"/>
                    <a:pt x="71218" y="30604"/>
                    <a:pt x="58217" y="30604"/>
                  </a:cubicBezTo>
                  <a:cubicBezTo>
                    <a:pt x="44948" y="30604"/>
                    <a:pt x="26270" y="34404"/>
                    <a:pt x="12992" y="38729"/>
                  </a:cubicBezTo>
                  <a:lnTo>
                    <a:pt x="12992" y="8668"/>
                  </a:lnTo>
                  <a:cubicBezTo>
                    <a:pt x="28975" y="3524"/>
                    <a:pt x="47111" y="0"/>
                    <a:pt x="64713" y="0"/>
                  </a:cubicBezTo>
                  <a:cubicBezTo>
                    <a:pt x="92869" y="0"/>
                    <a:pt x="116434" y="7048"/>
                    <a:pt x="116434" y="46568"/>
                  </a:cubicBezTo>
                  <a:lnTo>
                    <a:pt x="116434" y="146237"/>
                  </a:lnTo>
                  <a:lnTo>
                    <a:pt x="83410" y="146237"/>
                  </a:lnTo>
                  <a:close/>
                  <a:moveTo>
                    <a:pt x="78534" y="77448"/>
                  </a:moveTo>
                  <a:lnTo>
                    <a:pt x="67704" y="77734"/>
                  </a:lnTo>
                  <a:cubicBezTo>
                    <a:pt x="46320" y="78276"/>
                    <a:pt x="37929" y="83420"/>
                    <a:pt x="37929" y="101832"/>
                  </a:cubicBezTo>
                  <a:cubicBezTo>
                    <a:pt x="37929" y="116719"/>
                    <a:pt x="44691" y="120787"/>
                    <a:pt x="54435" y="120787"/>
                  </a:cubicBezTo>
                  <a:cubicBezTo>
                    <a:pt x="63922" y="120787"/>
                    <a:pt x="71228" y="117805"/>
                    <a:pt x="78543" y="113738"/>
                  </a:cubicBezTo>
                  <a:lnTo>
                    <a:pt x="78543" y="77448"/>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38" name="Freihandform: Form 37">
              <a:extLst>
                <a:ext uri="{FF2B5EF4-FFF2-40B4-BE49-F238E27FC236}">
                  <a16:creationId xmlns:a16="http://schemas.microsoft.com/office/drawing/2014/main" id="{9EDF68BD-581A-FD1D-98DC-E75E7D03CCB5}"/>
                </a:ext>
              </a:extLst>
            </p:cNvPr>
            <p:cNvSpPr/>
            <p:nvPr/>
          </p:nvSpPr>
          <p:spPr>
            <a:xfrm>
              <a:off x="4703664" y="3386499"/>
              <a:ext cx="124567" cy="146246"/>
            </a:xfrm>
            <a:custGeom>
              <a:avLst/>
              <a:gdLst>
                <a:gd name="connsiteX0" fmla="*/ 86658 w 124567"/>
                <a:gd name="connsiteY0" fmla="*/ 146247 h 146246"/>
                <a:gd name="connsiteX1" fmla="*/ 86658 w 124567"/>
                <a:gd name="connsiteY1" fmla="*/ 44958 h 146246"/>
                <a:gd name="connsiteX2" fmla="*/ 70409 w 124567"/>
                <a:gd name="connsiteY2" fmla="*/ 31433 h 146246"/>
                <a:gd name="connsiteX3" fmla="*/ 37919 w 124567"/>
                <a:gd name="connsiteY3" fmla="*/ 41720 h 146246"/>
                <a:gd name="connsiteX4" fmla="*/ 37919 w 124567"/>
                <a:gd name="connsiteY4" fmla="*/ 146247 h 146246"/>
                <a:gd name="connsiteX5" fmla="*/ 0 w 124567"/>
                <a:gd name="connsiteY5" fmla="*/ 146247 h 146246"/>
                <a:gd name="connsiteX6" fmla="*/ 0 w 124567"/>
                <a:gd name="connsiteY6" fmla="*/ 2705 h 146246"/>
                <a:gd name="connsiteX7" fmla="*/ 31680 w 124567"/>
                <a:gd name="connsiteY7" fmla="*/ 2705 h 146246"/>
                <a:gd name="connsiteX8" fmla="*/ 37100 w 124567"/>
                <a:gd name="connsiteY8" fmla="*/ 18155 h 146246"/>
                <a:gd name="connsiteX9" fmla="*/ 84763 w 124567"/>
                <a:gd name="connsiteY9" fmla="*/ 0 h 146246"/>
                <a:gd name="connsiteX10" fmla="*/ 124568 w 124567"/>
                <a:gd name="connsiteY10" fmla="*/ 42786 h 146246"/>
                <a:gd name="connsiteX11" fmla="*/ 124568 w 124567"/>
                <a:gd name="connsiteY11" fmla="*/ 146237 h 146246"/>
                <a:gd name="connsiteX12" fmla="*/ 86658 w 124567"/>
                <a:gd name="connsiteY12"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67" h="146246">
                  <a:moveTo>
                    <a:pt x="86658" y="146247"/>
                  </a:moveTo>
                  <a:lnTo>
                    <a:pt x="86658" y="44958"/>
                  </a:lnTo>
                  <a:cubicBezTo>
                    <a:pt x="86658" y="34671"/>
                    <a:pt x="82591" y="31433"/>
                    <a:pt x="70409" y="31433"/>
                  </a:cubicBezTo>
                  <a:cubicBezTo>
                    <a:pt x="59855" y="31433"/>
                    <a:pt x="48206" y="35757"/>
                    <a:pt x="37919" y="41720"/>
                  </a:cubicBezTo>
                  <a:lnTo>
                    <a:pt x="37919" y="146247"/>
                  </a:lnTo>
                  <a:lnTo>
                    <a:pt x="0" y="146247"/>
                  </a:lnTo>
                  <a:lnTo>
                    <a:pt x="0" y="2705"/>
                  </a:lnTo>
                  <a:lnTo>
                    <a:pt x="31680" y="2705"/>
                  </a:lnTo>
                  <a:lnTo>
                    <a:pt x="37100" y="18155"/>
                  </a:lnTo>
                  <a:cubicBezTo>
                    <a:pt x="49273" y="8411"/>
                    <a:pt x="67151" y="0"/>
                    <a:pt x="84763" y="0"/>
                  </a:cubicBezTo>
                  <a:cubicBezTo>
                    <a:pt x="108585" y="0"/>
                    <a:pt x="124568" y="10563"/>
                    <a:pt x="124568" y="42786"/>
                  </a:cubicBezTo>
                  <a:lnTo>
                    <a:pt x="124568" y="146237"/>
                  </a:lnTo>
                  <a:lnTo>
                    <a:pt x="86658" y="14623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39" name="Freihandform: Form 38">
              <a:extLst>
                <a:ext uri="{FF2B5EF4-FFF2-40B4-BE49-F238E27FC236}">
                  <a16:creationId xmlns:a16="http://schemas.microsoft.com/office/drawing/2014/main" id="{8559C5AC-25F6-EF96-54E8-4654F85F7D49}"/>
                </a:ext>
              </a:extLst>
            </p:cNvPr>
            <p:cNvSpPr/>
            <p:nvPr/>
          </p:nvSpPr>
          <p:spPr>
            <a:xfrm>
              <a:off x="4862026" y="3337779"/>
              <a:ext cx="127292" cy="197672"/>
            </a:xfrm>
            <a:custGeom>
              <a:avLst/>
              <a:gdLst>
                <a:gd name="connsiteX0" fmla="*/ 96679 w 127292"/>
                <a:gd name="connsiteY0" fmla="*/ 194967 h 197672"/>
                <a:gd name="connsiteX1" fmla="*/ 92345 w 127292"/>
                <a:gd name="connsiteY1" fmla="*/ 183318 h 197672"/>
                <a:gd name="connsiteX2" fmla="*/ 54169 w 127292"/>
                <a:gd name="connsiteY2" fmla="*/ 197672 h 197672"/>
                <a:gd name="connsiteX3" fmla="*/ 0 w 127292"/>
                <a:gd name="connsiteY3" fmla="*/ 123206 h 197672"/>
                <a:gd name="connsiteX4" fmla="*/ 59579 w 127292"/>
                <a:gd name="connsiteY4" fmla="*/ 48739 h 197672"/>
                <a:gd name="connsiteX5" fmla="*/ 89373 w 127292"/>
                <a:gd name="connsiteY5" fmla="*/ 60103 h 197672"/>
                <a:gd name="connsiteX6" fmla="*/ 89373 w 127292"/>
                <a:gd name="connsiteY6" fmla="*/ 0 h 197672"/>
                <a:gd name="connsiteX7" fmla="*/ 127292 w 127292"/>
                <a:gd name="connsiteY7" fmla="*/ 0 h 197672"/>
                <a:gd name="connsiteX8" fmla="*/ 127292 w 127292"/>
                <a:gd name="connsiteY8" fmla="*/ 194967 h 197672"/>
                <a:gd name="connsiteX9" fmla="*/ 96679 w 127292"/>
                <a:gd name="connsiteY9" fmla="*/ 194967 h 197672"/>
                <a:gd name="connsiteX10" fmla="*/ 89383 w 127292"/>
                <a:gd name="connsiteY10" fmla="*/ 84753 h 197672"/>
                <a:gd name="connsiteX11" fmla="*/ 67713 w 127292"/>
                <a:gd name="connsiteY11" fmla="*/ 77429 h 197672"/>
                <a:gd name="connsiteX12" fmla="*/ 37919 w 127292"/>
                <a:gd name="connsiteY12" fmla="*/ 123196 h 197672"/>
                <a:gd name="connsiteX13" fmla="*/ 64999 w 127292"/>
                <a:gd name="connsiteY13" fmla="*/ 169507 h 197672"/>
                <a:gd name="connsiteX14" fmla="*/ 89373 w 127292"/>
                <a:gd name="connsiteY14" fmla="*/ 160582 h 197672"/>
                <a:gd name="connsiteX15" fmla="*/ 89373 w 127292"/>
                <a:gd name="connsiteY15" fmla="*/ 84753 h 197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7292" h="197672">
                  <a:moveTo>
                    <a:pt x="96679" y="194967"/>
                  </a:moveTo>
                  <a:lnTo>
                    <a:pt x="92345" y="183318"/>
                  </a:lnTo>
                  <a:cubicBezTo>
                    <a:pt x="83134" y="191443"/>
                    <a:pt x="69332" y="197672"/>
                    <a:pt x="54169" y="197672"/>
                  </a:cubicBezTo>
                  <a:cubicBezTo>
                    <a:pt x="31680" y="197672"/>
                    <a:pt x="0" y="188204"/>
                    <a:pt x="0" y="123206"/>
                  </a:cubicBezTo>
                  <a:cubicBezTo>
                    <a:pt x="0" y="56864"/>
                    <a:pt x="41434" y="48739"/>
                    <a:pt x="59579" y="48739"/>
                  </a:cubicBezTo>
                  <a:cubicBezTo>
                    <a:pt x="72038" y="48739"/>
                    <a:pt x="82867" y="53340"/>
                    <a:pt x="89373" y="60103"/>
                  </a:cubicBezTo>
                  <a:lnTo>
                    <a:pt x="89373" y="0"/>
                  </a:lnTo>
                  <a:lnTo>
                    <a:pt x="127292" y="0"/>
                  </a:lnTo>
                  <a:lnTo>
                    <a:pt x="127292" y="194967"/>
                  </a:lnTo>
                  <a:lnTo>
                    <a:pt x="96679" y="194967"/>
                  </a:lnTo>
                  <a:close/>
                  <a:moveTo>
                    <a:pt x="89383" y="84753"/>
                  </a:moveTo>
                  <a:cubicBezTo>
                    <a:pt x="83420" y="80686"/>
                    <a:pt x="75571" y="77429"/>
                    <a:pt x="67713" y="77429"/>
                  </a:cubicBezTo>
                  <a:cubicBezTo>
                    <a:pt x="51730" y="77429"/>
                    <a:pt x="37919" y="80410"/>
                    <a:pt x="37919" y="123196"/>
                  </a:cubicBezTo>
                  <a:cubicBezTo>
                    <a:pt x="37919" y="166526"/>
                    <a:pt x="49835" y="169507"/>
                    <a:pt x="64999" y="169507"/>
                  </a:cubicBezTo>
                  <a:cubicBezTo>
                    <a:pt x="72857" y="169507"/>
                    <a:pt x="81791" y="165983"/>
                    <a:pt x="89373" y="160582"/>
                  </a:cubicBezTo>
                  <a:lnTo>
                    <a:pt x="89373" y="8475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0" name="Freihandform: Form 39">
              <a:extLst>
                <a:ext uri="{FF2B5EF4-FFF2-40B4-BE49-F238E27FC236}">
                  <a16:creationId xmlns:a16="http://schemas.microsoft.com/office/drawing/2014/main" id="{A7940E70-57E6-BAAA-4160-14CE2992C3F9}"/>
                </a:ext>
              </a:extLst>
            </p:cNvPr>
            <p:cNvSpPr/>
            <p:nvPr/>
          </p:nvSpPr>
          <p:spPr>
            <a:xfrm>
              <a:off x="5118401" y="3324234"/>
              <a:ext cx="44967" cy="208511"/>
            </a:xfrm>
            <a:custGeom>
              <a:avLst/>
              <a:gdLst>
                <a:gd name="connsiteX0" fmla="*/ 22479 w 44967"/>
                <a:gd name="connsiteY0" fmla="*/ 46025 h 208511"/>
                <a:gd name="connsiteX1" fmla="*/ 0 w 44967"/>
                <a:gd name="connsiteY1" fmla="*/ 23012 h 208511"/>
                <a:gd name="connsiteX2" fmla="*/ 22479 w 44967"/>
                <a:gd name="connsiteY2" fmla="*/ 0 h 208511"/>
                <a:gd name="connsiteX3" fmla="*/ 44968 w 44967"/>
                <a:gd name="connsiteY3" fmla="*/ 23012 h 208511"/>
                <a:gd name="connsiteX4" fmla="*/ 22479 w 44967"/>
                <a:gd name="connsiteY4" fmla="*/ 46025 h 208511"/>
                <a:gd name="connsiteX5" fmla="*/ 3524 w 44967"/>
                <a:gd name="connsiteY5" fmla="*/ 208512 h 208511"/>
                <a:gd name="connsiteX6" fmla="*/ 3524 w 44967"/>
                <a:gd name="connsiteY6" fmla="*/ 64970 h 208511"/>
                <a:gd name="connsiteX7" fmla="*/ 41443 w 44967"/>
                <a:gd name="connsiteY7" fmla="*/ 64970 h 208511"/>
                <a:gd name="connsiteX8" fmla="*/ 41443 w 44967"/>
                <a:gd name="connsiteY8" fmla="*/ 208512 h 208511"/>
                <a:gd name="connsiteX9" fmla="*/ 3524 w 44967"/>
                <a:gd name="connsiteY9" fmla="*/ 208512 h 208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967" h="208511">
                  <a:moveTo>
                    <a:pt x="22479" y="46025"/>
                  </a:moveTo>
                  <a:cubicBezTo>
                    <a:pt x="9754" y="46025"/>
                    <a:pt x="0" y="35481"/>
                    <a:pt x="0" y="23012"/>
                  </a:cubicBezTo>
                  <a:cubicBezTo>
                    <a:pt x="0" y="10563"/>
                    <a:pt x="9744" y="0"/>
                    <a:pt x="22479" y="0"/>
                  </a:cubicBezTo>
                  <a:cubicBezTo>
                    <a:pt x="35214" y="0"/>
                    <a:pt x="44968" y="10563"/>
                    <a:pt x="44968" y="23012"/>
                  </a:cubicBezTo>
                  <a:cubicBezTo>
                    <a:pt x="44958" y="35471"/>
                    <a:pt x="35204" y="46025"/>
                    <a:pt x="22479" y="46025"/>
                  </a:cubicBezTo>
                  <a:close/>
                  <a:moveTo>
                    <a:pt x="3524" y="208512"/>
                  </a:moveTo>
                  <a:lnTo>
                    <a:pt x="3524" y="64970"/>
                  </a:lnTo>
                  <a:lnTo>
                    <a:pt x="41443" y="64970"/>
                  </a:lnTo>
                  <a:lnTo>
                    <a:pt x="41443" y="208512"/>
                  </a:lnTo>
                  <a:lnTo>
                    <a:pt x="3524" y="208512"/>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1" name="Freihandform: Form 40">
              <a:extLst>
                <a:ext uri="{FF2B5EF4-FFF2-40B4-BE49-F238E27FC236}">
                  <a16:creationId xmlns:a16="http://schemas.microsoft.com/office/drawing/2014/main" id="{14991F5B-6E8B-C0D5-048D-3C921B2C67EE}"/>
                </a:ext>
              </a:extLst>
            </p:cNvPr>
            <p:cNvSpPr/>
            <p:nvPr/>
          </p:nvSpPr>
          <p:spPr>
            <a:xfrm>
              <a:off x="5201783" y="3386499"/>
              <a:ext cx="124567" cy="146246"/>
            </a:xfrm>
            <a:custGeom>
              <a:avLst/>
              <a:gdLst>
                <a:gd name="connsiteX0" fmla="*/ 86658 w 124567"/>
                <a:gd name="connsiteY0" fmla="*/ 146247 h 146246"/>
                <a:gd name="connsiteX1" fmla="*/ 86658 w 124567"/>
                <a:gd name="connsiteY1" fmla="*/ 44958 h 146246"/>
                <a:gd name="connsiteX2" fmla="*/ 70409 w 124567"/>
                <a:gd name="connsiteY2" fmla="*/ 31433 h 146246"/>
                <a:gd name="connsiteX3" fmla="*/ 37919 w 124567"/>
                <a:gd name="connsiteY3" fmla="*/ 41720 h 146246"/>
                <a:gd name="connsiteX4" fmla="*/ 37919 w 124567"/>
                <a:gd name="connsiteY4" fmla="*/ 146247 h 146246"/>
                <a:gd name="connsiteX5" fmla="*/ 0 w 124567"/>
                <a:gd name="connsiteY5" fmla="*/ 146247 h 146246"/>
                <a:gd name="connsiteX6" fmla="*/ 0 w 124567"/>
                <a:gd name="connsiteY6" fmla="*/ 2705 h 146246"/>
                <a:gd name="connsiteX7" fmla="*/ 31680 w 124567"/>
                <a:gd name="connsiteY7" fmla="*/ 2705 h 146246"/>
                <a:gd name="connsiteX8" fmla="*/ 37100 w 124567"/>
                <a:gd name="connsiteY8" fmla="*/ 18155 h 146246"/>
                <a:gd name="connsiteX9" fmla="*/ 84763 w 124567"/>
                <a:gd name="connsiteY9" fmla="*/ 0 h 146246"/>
                <a:gd name="connsiteX10" fmla="*/ 124568 w 124567"/>
                <a:gd name="connsiteY10" fmla="*/ 42786 h 146246"/>
                <a:gd name="connsiteX11" fmla="*/ 124568 w 124567"/>
                <a:gd name="connsiteY11" fmla="*/ 146237 h 146246"/>
                <a:gd name="connsiteX12" fmla="*/ 86658 w 124567"/>
                <a:gd name="connsiteY12"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67" h="146246">
                  <a:moveTo>
                    <a:pt x="86658" y="146247"/>
                  </a:moveTo>
                  <a:lnTo>
                    <a:pt x="86658" y="44958"/>
                  </a:lnTo>
                  <a:cubicBezTo>
                    <a:pt x="86658" y="34671"/>
                    <a:pt x="82591" y="31433"/>
                    <a:pt x="70409" y="31433"/>
                  </a:cubicBezTo>
                  <a:cubicBezTo>
                    <a:pt x="59855" y="31433"/>
                    <a:pt x="48206" y="35757"/>
                    <a:pt x="37919" y="41720"/>
                  </a:cubicBezTo>
                  <a:lnTo>
                    <a:pt x="37919" y="146247"/>
                  </a:lnTo>
                  <a:lnTo>
                    <a:pt x="0" y="146247"/>
                  </a:lnTo>
                  <a:lnTo>
                    <a:pt x="0" y="2705"/>
                  </a:lnTo>
                  <a:lnTo>
                    <a:pt x="31680" y="2705"/>
                  </a:lnTo>
                  <a:lnTo>
                    <a:pt x="37100" y="18155"/>
                  </a:lnTo>
                  <a:cubicBezTo>
                    <a:pt x="49273" y="8411"/>
                    <a:pt x="67151" y="0"/>
                    <a:pt x="84763" y="0"/>
                  </a:cubicBezTo>
                  <a:cubicBezTo>
                    <a:pt x="108585" y="0"/>
                    <a:pt x="124568" y="10563"/>
                    <a:pt x="124568" y="42786"/>
                  </a:cubicBezTo>
                  <a:lnTo>
                    <a:pt x="124568" y="146237"/>
                  </a:lnTo>
                  <a:lnTo>
                    <a:pt x="86658" y="14623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2" name="Freihandform: Form 41">
              <a:extLst>
                <a:ext uri="{FF2B5EF4-FFF2-40B4-BE49-F238E27FC236}">
                  <a16:creationId xmlns:a16="http://schemas.microsoft.com/office/drawing/2014/main" id="{73994403-7B6D-9788-38C1-F6616CB18E40}"/>
                </a:ext>
              </a:extLst>
            </p:cNvPr>
            <p:cNvSpPr/>
            <p:nvPr/>
          </p:nvSpPr>
          <p:spPr>
            <a:xfrm>
              <a:off x="5457624" y="3337779"/>
              <a:ext cx="124577" cy="194967"/>
            </a:xfrm>
            <a:custGeom>
              <a:avLst/>
              <a:gdLst>
                <a:gd name="connsiteX0" fmla="*/ 86659 w 124577"/>
                <a:gd name="connsiteY0" fmla="*/ 194967 h 194967"/>
                <a:gd name="connsiteX1" fmla="*/ 86659 w 124577"/>
                <a:gd name="connsiteY1" fmla="*/ 93678 h 194967"/>
                <a:gd name="connsiteX2" fmla="*/ 70409 w 124577"/>
                <a:gd name="connsiteY2" fmla="*/ 80153 h 194967"/>
                <a:gd name="connsiteX3" fmla="*/ 37919 w 124577"/>
                <a:gd name="connsiteY3" fmla="*/ 90440 h 194967"/>
                <a:gd name="connsiteX4" fmla="*/ 37919 w 124577"/>
                <a:gd name="connsiteY4" fmla="*/ 194967 h 194967"/>
                <a:gd name="connsiteX5" fmla="*/ 0 w 124577"/>
                <a:gd name="connsiteY5" fmla="*/ 194967 h 194967"/>
                <a:gd name="connsiteX6" fmla="*/ 0 w 124577"/>
                <a:gd name="connsiteY6" fmla="*/ 0 h 194967"/>
                <a:gd name="connsiteX7" fmla="*/ 37919 w 124577"/>
                <a:gd name="connsiteY7" fmla="*/ 0 h 194967"/>
                <a:gd name="connsiteX8" fmla="*/ 37919 w 124577"/>
                <a:gd name="connsiteY8" fmla="*/ 66342 h 194967"/>
                <a:gd name="connsiteX9" fmla="*/ 84773 w 124577"/>
                <a:gd name="connsiteY9" fmla="*/ 48730 h 194967"/>
                <a:gd name="connsiteX10" fmla="*/ 124578 w 124577"/>
                <a:gd name="connsiteY10" fmla="*/ 91516 h 194967"/>
                <a:gd name="connsiteX11" fmla="*/ 124578 w 124577"/>
                <a:gd name="connsiteY11" fmla="*/ 194967 h 194967"/>
                <a:gd name="connsiteX12" fmla="*/ 86659 w 124577"/>
                <a:gd name="connsiteY12" fmla="*/ 194967 h 19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77" h="194967">
                  <a:moveTo>
                    <a:pt x="86659" y="194967"/>
                  </a:moveTo>
                  <a:lnTo>
                    <a:pt x="86659" y="93678"/>
                  </a:lnTo>
                  <a:cubicBezTo>
                    <a:pt x="86659" y="83391"/>
                    <a:pt x="82868" y="80153"/>
                    <a:pt x="70409" y="80153"/>
                  </a:cubicBezTo>
                  <a:cubicBezTo>
                    <a:pt x="61741" y="80153"/>
                    <a:pt x="50378" y="84220"/>
                    <a:pt x="37919" y="90440"/>
                  </a:cubicBezTo>
                  <a:lnTo>
                    <a:pt x="37919" y="194967"/>
                  </a:lnTo>
                  <a:lnTo>
                    <a:pt x="0" y="194967"/>
                  </a:lnTo>
                  <a:lnTo>
                    <a:pt x="0" y="0"/>
                  </a:lnTo>
                  <a:lnTo>
                    <a:pt x="37919" y="0"/>
                  </a:lnTo>
                  <a:lnTo>
                    <a:pt x="37919" y="66342"/>
                  </a:lnTo>
                  <a:cubicBezTo>
                    <a:pt x="50644" y="56855"/>
                    <a:pt x="68247" y="48730"/>
                    <a:pt x="84773" y="48730"/>
                  </a:cubicBezTo>
                  <a:cubicBezTo>
                    <a:pt x="108595" y="48730"/>
                    <a:pt x="124578" y="59836"/>
                    <a:pt x="124578" y="91516"/>
                  </a:cubicBezTo>
                  <a:lnTo>
                    <a:pt x="124578" y="194967"/>
                  </a:lnTo>
                  <a:lnTo>
                    <a:pt x="86659" y="19496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3" name="Freihandform: Form 42">
              <a:extLst>
                <a:ext uri="{FF2B5EF4-FFF2-40B4-BE49-F238E27FC236}">
                  <a16:creationId xmlns:a16="http://schemas.microsoft.com/office/drawing/2014/main" id="{4260378F-EA11-F6E8-4DF9-76870A2AEE78}"/>
                </a:ext>
              </a:extLst>
            </p:cNvPr>
            <p:cNvSpPr/>
            <p:nvPr/>
          </p:nvSpPr>
          <p:spPr>
            <a:xfrm>
              <a:off x="5612206" y="3386508"/>
              <a:ext cx="116433" cy="148942"/>
            </a:xfrm>
            <a:custGeom>
              <a:avLst/>
              <a:gdLst>
                <a:gd name="connsiteX0" fmla="*/ 83410 w 116433"/>
                <a:gd name="connsiteY0" fmla="*/ 146237 h 148942"/>
                <a:gd name="connsiteX1" fmla="*/ 79343 w 116433"/>
                <a:gd name="connsiteY1" fmla="*/ 133512 h 148942"/>
                <a:gd name="connsiteX2" fmla="*/ 40615 w 116433"/>
                <a:gd name="connsiteY2" fmla="*/ 148942 h 148942"/>
                <a:gd name="connsiteX3" fmla="*/ 0 w 116433"/>
                <a:gd name="connsiteY3" fmla="*/ 102632 h 148942"/>
                <a:gd name="connsiteX4" fmla="*/ 53616 w 116433"/>
                <a:gd name="connsiteY4" fmla="*/ 56598 h 148942"/>
                <a:gd name="connsiteX5" fmla="*/ 78534 w 116433"/>
                <a:gd name="connsiteY5" fmla="*/ 56598 h 148942"/>
                <a:gd name="connsiteX6" fmla="*/ 78534 w 116433"/>
                <a:gd name="connsiteY6" fmla="*/ 46311 h 148942"/>
                <a:gd name="connsiteX7" fmla="*/ 58217 w 116433"/>
                <a:gd name="connsiteY7" fmla="*/ 30604 h 148942"/>
                <a:gd name="connsiteX8" fmla="*/ 12992 w 116433"/>
                <a:gd name="connsiteY8" fmla="*/ 38729 h 148942"/>
                <a:gd name="connsiteX9" fmla="*/ 12992 w 116433"/>
                <a:gd name="connsiteY9" fmla="*/ 8668 h 148942"/>
                <a:gd name="connsiteX10" fmla="*/ 64713 w 116433"/>
                <a:gd name="connsiteY10" fmla="*/ 0 h 148942"/>
                <a:gd name="connsiteX11" fmla="*/ 116434 w 116433"/>
                <a:gd name="connsiteY11" fmla="*/ 46568 h 148942"/>
                <a:gd name="connsiteX12" fmla="*/ 116434 w 116433"/>
                <a:gd name="connsiteY12" fmla="*/ 146237 h 148942"/>
                <a:gd name="connsiteX13" fmla="*/ 83410 w 116433"/>
                <a:gd name="connsiteY13" fmla="*/ 146237 h 148942"/>
                <a:gd name="connsiteX14" fmla="*/ 78534 w 116433"/>
                <a:gd name="connsiteY14" fmla="*/ 77448 h 148942"/>
                <a:gd name="connsiteX15" fmla="*/ 67694 w 116433"/>
                <a:gd name="connsiteY15" fmla="*/ 77724 h 148942"/>
                <a:gd name="connsiteX16" fmla="*/ 37919 w 116433"/>
                <a:gd name="connsiteY16" fmla="*/ 101822 h 148942"/>
                <a:gd name="connsiteX17" fmla="*/ 54426 w 116433"/>
                <a:gd name="connsiteY17" fmla="*/ 120777 h 148942"/>
                <a:gd name="connsiteX18" fmla="*/ 78534 w 116433"/>
                <a:gd name="connsiteY18" fmla="*/ 113729 h 148942"/>
                <a:gd name="connsiteX19" fmla="*/ 78534 w 116433"/>
                <a:gd name="connsiteY19" fmla="*/ 77448 h 148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33" h="148942">
                  <a:moveTo>
                    <a:pt x="83410" y="146237"/>
                  </a:moveTo>
                  <a:lnTo>
                    <a:pt x="79343" y="133512"/>
                  </a:lnTo>
                  <a:cubicBezTo>
                    <a:pt x="69599" y="142999"/>
                    <a:pt x="56055" y="148942"/>
                    <a:pt x="40615" y="148942"/>
                  </a:cubicBezTo>
                  <a:cubicBezTo>
                    <a:pt x="23012" y="148942"/>
                    <a:pt x="0" y="141637"/>
                    <a:pt x="0" y="102632"/>
                  </a:cubicBezTo>
                  <a:cubicBezTo>
                    <a:pt x="0" y="63370"/>
                    <a:pt x="32223" y="56598"/>
                    <a:pt x="53616" y="56598"/>
                  </a:cubicBezTo>
                  <a:lnTo>
                    <a:pt x="78534" y="56598"/>
                  </a:lnTo>
                  <a:lnTo>
                    <a:pt x="78534" y="46311"/>
                  </a:lnTo>
                  <a:cubicBezTo>
                    <a:pt x="78534" y="32223"/>
                    <a:pt x="71218" y="30604"/>
                    <a:pt x="58217" y="30604"/>
                  </a:cubicBezTo>
                  <a:cubicBezTo>
                    <a:pt x="44949" y="30604"/>
                    <a:pt x="26270" y="34404"/>
                    <a:pt x="12992" y="38729"/>
                  </a:cubicBezTo>
                  <a:lnTo>
                    <a:pt x="12992" y="8668"/>
                  </a:lnTo>
                  <a:cubicBezTo>
                    <a:pt x="28975" y="3524"/>
                    <a:pt x="47111" y="0"/>
                    <a:pt x="64713" y="0"/>
                  </a:cubicBezTo>
                  <a:cubicBezTo>
                    <a:pt x="92869" y="0"/>
                    <a:pt x="116434" y="7048"/>
                    <a:pt x="116434" y="46568"/>
                  </a:cubicBezTo>
                  <a:lnTo>
                    <a:pt x="116434" y="146237"/>
                  </a:lnTo>
                  <a:lnTo>
                    <a:pt x="83410" y="146237"/>
                  </a:lnTo>
                  <a:close/>
                  <a:moveTo>
                    <a:pt x="78534" y="77448"/>
                  </a:moveTo>
                  <a:lnTo>
                    <a:pt x="67694" y="77724"/>
                  </a:lnTo>
                  <a:cubicBezTo>
                    <a:pt x="46311" y="78267"/>
                    <a:pt x="37919" y="83410"/>
                    <a:pt x="37919" y="101822"/>
                  </a:cubicBezTo>
                  <a:cubicBezTo>
                    <a:pt x="37919" y="116710"/>
                    <a:pt x="44682" y="120777"/>
                    <a:pt x="54426" y="120777"/>
                  </a:cubicBezTo>
                  <a:cubicBezTo>
                    <a:pt x="63913" y="120777"/>
                    <a:pt x="71218" y="117796"/>
                    <a:pt x="78534" y="113729"/>
                  </a:cubicBezTo>
                  <a:lnTo>
                    <a:pt x="78534" y="77448"/>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4" name="Freihandform: Form 43">
              <a:extLst>
                <a:ext uri="{FF2B5EF4-FFF2-40B4-BE49-F238E27FC236}">
                  <a16:creationId xmlns:a16="http://schemas.microsoft.com/office/drawing/2014/main" id="{DDFFED3E-9A99-A212-A192-E7F8DE55C9D1}"/>
                </a:ext>
              </a:extLst>
            </p:cNvPr>
            <p:cNvSpPr/>
            <p:nvPr/>
          </p:nvSpPr>
          <p:spPr>
            <a:xfrm>
              <a:off x="5770578" y="3386499"/>
              <a:ext cx="124567" cy="146246"/>
            </a:xfrm>
            <a:custGeom>
              <a:avLst/>
              <a:gdLst>
                <a:gd name="connsiteX0" fmla="*/ 86658 w 124567"/>
                <a:gd name="connsiteY0" fmla="*/ 146247 h 146246"/>
                <a:gd name="connsiteX1" fmla="*/ 86658 w 124567"/>
                <a:gd name="connsiteY1" fmla="*/ 44958 h 146246"/>
                <a:gd name="connsiteX2" fmla="*/ 70409 w 124567"/>
                <a:gd name="connsiteY2" fmla="*/ 31433 h 146246"/>
                <a:gd name="connsiteX3" fmla="*/ 37919 w 124567"/>
                <a:gd name="connsiteY3" fmla="*/ 41720 h 146246"/>
                <a:gd name="connsiteX4" fmla="*/ 37919 w 124567"/>
                <a:gd name="connsiteY4" fmla="*/ 146247 h 146246"/>
                <a:gd name="connsiteX5" fmla="*/ 0 w 124567"/>
                <a:gd name="connsiteY5" fmla="*/ 146247 h 146246"/>
                <a:gd name="connsiteX6" fmla="*/ 0 w 124567"/>
                <a:gd name="connsiteY6" fmla="*/ 2705 h 146246"/>
                <a:gd name="connsiteX7" fmla="*/ 31680 w 124567"/>
                <a:gd name="connsiteY7" fmla="*/ 2705 h 146246"/>
                <a:gd name="connsiteX8" fmla="*/ 37100 w 124567"/>
                <a:gd name="connsiteY8" fmla="*/ 18155 h 146246"/>
                <a:gd name="connsiteX9" fmla="*/ 84763 w 124567"/>
                <a:gd name="connsiteY9" fmla="*/ 0 h 146246"/>
                <a:gd name="connsiteX10" fmla="*/ 124568 w 124567"/>
                <a:gd name="connsiteY10" fmla="*/ 42786 h 146246"/>
                <a:gd name="connsiteX11" fmla="*/ 124568 w 124567"/>
                <a:gd name="connsiteY11" fmla="*/ 146237 h 146246"/>
                <a:gd name="connsiteX12" fmla="*/ 86658 w 124567"/>
                <a:gd name="connsiteY12"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567" h="146246">
                  <a:moveTo>
                    <a:pt x="86658" y="146247"/>
                  </a:moveTo>
                  <a:lnTo>
                    <a:pt x="86658" y="44958"/>
                  </a:lnTo>
                  <a:cubicBezTo>
                    <a:pt x="86658" y="34671"/>
                    <a:pt x="82591" y="31433"/>
                    <a:pt x="70409" y="31433"/>
                  </a:cubicBezTo>
                  <a:cubicBezTo>
                    <a:pt x="59855" y="31433"/>
                    <a:pt x="48206" y="35757"/>
                    <a:pt x="37919" y="41720"/>
                  </a:cubicBezTo>
                  <a:lnTo>
                    <a:pt x="37919" y="146247"/>
                  </a:lnTo>
                  <a:lnTo>
                    <a:pt x="0" y="146247"/>
                  </a:lnTo>
                  <a:lnTo>
                    <a:pt x="0" y="2705"/>
                  </a:lnTo>
                  <a:lnTo>
                    <a:pt x="31680" y="2705"/>
                  </a:lnTo>
                  <a:lnTo>
                    <a:pt x="37100" y="18155"/>
                  </a:lnTo>
                  <a:cubicBezTo>
                    <a:pt x="49282" y="8411"/>
                    <a:pt x="67151" y="0"/>
                    <a:pt x="84763" y="0"/>
                  </a:cubicBezTo>
                  <a:cubicBezTo>
                    <a:pt x="108585" y="0"/>
                    <a:pt x="124568" y="10563"/>
                    <a:pt x="124568" y="42786"/>
                  </a:cubicBezTo>
                  <a:lnTo>
                    <a:pt x="124568" y="146237"/>
                  </a:lnTo>
                  <a:lnTo>
                    <a:pt x="86658" y="14623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5" name="Freihandform: Form 44">
              <a:extLst>
                <a:ext uri="{FF2B5EF4-FFF2-40B4-BE49-F238E27FC236}">
                  <a16:creationId xmlns:a16="http://schemas.microsoft.com/office/drawing/2014/main" id="{24BA1191-1507-4EED-1FDB-2CBC20FB18F3}"/>
                </a:ext>
              </a:extLst>
            </p:cNvPr>
            <p:cNvSpPr/>
            <p:nvPr/>
          </p:nvSpPr>
          <p:spPr>
            <a:xfrm>
              <a:off x="5928941" y="3337779"/>
              <a:ext cx="127282" cy="197672"/>
            </a:xfrm>
            <a:custGeom>
              <a:avLst/>
              <a:gdLst>
                <a:gd name="connsiteX0" fmla="*/ 96679 w 127282"/>
                <a:gd name="connsiteY0" fmla="*/ 194967 h 197672"/>
                <a:gd name="connsiteX1" fmla="*/ 92345 w 127282"/>
                <a:gd name="connsiteY1" fmla="*/ 183318 h 197672"/>
                <a:gd name="connsiteX2" fmla="*/ 54169 w 127282"/>
                <a:gd name="connsiteY2" fmla="*/ 197672 h 197672"/>
                <a:gd name="connsiteX3" fmla="*/ 0 w 127282"/>
                <a:gd name="connsiteY3" fmla="*/ 123206 h 197672"/>
                <a:gd name="connsiteX4" fmla="*/ 59579 w 127282"/>
                <a:gd name="connsiteY4" fmla="*/ 48739 h 197672"/>
                <a:gd name="connsiteX5" fmla="*/ 89373 w 127282"/>
                <a:gd name="connsiteY5" fmla="*/ 60103 h 197672"/>
                <a:gd name="connsiteX6" fmla="*/ 89373 w 127282"/>
                <a:gd name="connsiteY6" fmla="*/ 0 h 197672"/>
                <a:gd name="connsiteX7" fmla="*/ 127283 w 127282"/>
                <a:gd name="connsiteY7" fmla="*/ 0 h 197672"/>
                <a:gd name="connsiteX8" fmla="*/ 127283 w 127282"/>
                <a:gd name="connsiteY8" fmla="*/ 194967 h 197672"/>
                <a:gd name="connsiteX9" fmla="*/ 96679 w 127282"/>
                <a:gd name="connsiteY9" fmla="*/ 194967 h 197672"/>
                <a:gd name="connsiteX10" fmla="*/ 89373 w 127282"/>
                <a:gd name="connsiteY10" fmla="*/ 84753 h 197672"/>
                <a:gd name="connsiteX11" fmla="*/ 67704 w 127282"/>
                <a:gd name="connsiteY11" fmla="*/ 77429 h 197672"/>
                <a:gd name="connsiteX12" fmla="*/ 37909 w 127282"/>
                <a:gd name="connsiteY12" fmla="*/ 123196 h 197672"/>
                <a:gd name="connsiteX13" fmla="*/ 64989 w 127282"/>
                <a:gd name="connsiteY13" fmla="*/ 169507 h 197672"/>
                <a:gd name="connsiteX14" fmla="*/ 89364 w 127282"/>
                <a:gd name="connsiteY14" fmla="*/ 160582 h 197672"/>
                <a:gd name="connsiteX15" fmla="*/ 89364 w 127282"/>
                <a:gd name="connsiteY15" fmla="*/ 84753 h 197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7282" h="197672">
                  <a:moveTo>
                    <a:pt x="96679" y="194967"/>
                  </a:moveTo>
                  <a:lnTo>
                    <a:pt x="92345" y="183318"/>
                  </a:lnTo>
                  <a:cubicBezTo>
                    <a:pt x="83134" y="191443"/>
                    <a:pt x="69333" y="197672"/>
                    <a:pt x="54169" y="197672"/>
                  </a:cubicBezTo>
                  <a:cubicBezTo>
                    <a:pt x="31680" y="197672"/>
                    <a:pt x="0" y="188204"/>
                    <a:pt x="0" y="123206"/>
                  </a:cubicBezTo>
                  <a:cubicBezTo>
                    <a:pt x="0" y="56864"/>
                    <a:pt x="41434" y="48739"/>
                    <a:pt x="59579" y="48739"/>
                  </a:cubicBezTo>
                  <a:cubicBezTo>
                    <a:pt x="72038" y="48739"/>
                    <a:pt x="82867" y="53340"/>
                    <a:pt x="89373" y="60103"/>
                  </a:cubicBezTo>
                  <a:lnTo>
                    <a:pt x="89373" y="0"/>
                  </a:lnTo>
                  <a:lnTo>
                    <a:pt x="127283" y="0"/>
                  </a:lnTo>
                  <a:lnTo>
                    <a:pt x="127283" y="194967"/>
                  </a:lnTo>
                  <a:lnTo>
                    <a:pt x="96679" y="194967"/>
                  </a:lnTo>
                  <a:close/>
                  <a:moveTo>
                    <a:pt x="89373" y="84753"/>
                  </a:moveTo>
                  <a:cubicBezTo>
                    <a:pt x="83410" y="80686"/>
                    <a:pt x="75562" y="77429"/>
                    <a:pt x="67704" y="77429"/>
                  </a:cubicBezTo>
                  <a:cubicBezTo>
                    <a:pt x="51721" y="77429"/>
                    <a:pt x="37909" y="80410"/>
                    <a:pt x="37909" y="123196"/>
                  </a:cubicBezTo>
                  <a:cubicBezTo>
                    <a:pt x="37909" y="166526"/>
                    <a:pt x="49825" y="169507"/>
                    <a:pt x="64989" y="169507"/>
                  </a:cubicBezTo>
                  <a:cubicBezTo>
                    <a:pt x="72847" y="169507"/>
                    <a:pt x="81782" y="165983"/>
                    <a:pt x="89364" y="160582"/>
                  </a:cubicBezTo>
                  <a:lnTo>
                    <a:pt x="89364" y="8475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6" name="Freihandform: Form 45">
              <a:extLst>
                <a:ext uri="{FF2B5EF4-FFF2-40B4-BE49-F238E27FC236}">
                  <a16:creationId xmlns:a16="http://schemas.microsoft.com/office/drawing/2014/main" id="{366E60E1-DA20-C85A-CAD2-C66E0C9B7ED7}"/>
                </a:ext>
              </a:extLst>
            </p:cNvPr>
            <p:cNvSpPr/>
            <p:nvPr/>
          </p:nvSpPr>
          <p:spPr>
            <a:xfrm>
              <a:off x="6169885" y="3335054"/>
              <a:ext cx="105613" cy="197700"/>
            </a:xfrm>
            <a:custGeom>
              <a:avLst/>
              <a:gdLst>
                <a:gd name="connsiteX0" fmla="*/ 76638 w 105613"/>
                <a:gd name="connsiteY0" fmla="*/ 30061 h 197700"/>
                <a:gd name="connsiteX1" fmla="*/ 62284 w 105613"/>
                <a:gd name="connsiteY1" fmla="*/ 46596 h 197700"/>
                <a:gd name="connsiteX2" fmla="*/ 62284 w 105613"/>
                <a:gd name="connsiteY2" fmla="*/ 54159 h 197700"/>
                <a:gd name="connsiteX3" fmla="*/ 94783 w 105613"/>
                <a:gd name="connsiteY3" fmla="*/ 54159 h 197700"/>
                <a:gd name="connsiteX4" fmla="*/ 91002 w 105613"/>
                <a:gd name="connsiteY4" fmla="*/ 79619 h 197700"/>
                <a:gd name="connsiteX5" fmla="*/ 62284 w 105613"/>
                <a:gd name="connsiteY5" fmla="*/ 79619 h 197700"/>
                <a:gd name="connsiteX6" fmla="*/ 62284 w 105613"/>
                <a:gd name="connsiteY6" fmla="*/ 197701 h 197700"/>
                <a:gd name="connsiteX7" fmla="*/ 24365 w 105613"/>
                <a:gd name="connsiteY7" fmla="*/ 197701 h 197700"/>
                <a:gd name="connsiteX8" fmla="*/ 24365 w 105613"/>
                <a:gd name="connsiteY8" fmla="*/ 79610 h 197700"/>
                <a:gd name="connsiteX9" fmla="*/ 0 w 105613"/>
                <a:gd name="connsiteY9" fmla="*/ 79610 h 197700"/>
                <a:gd name="connsiteX10" fmla="*/ 0 w 105613"/>
                <a:gd name="connsiteY10" fmla="*/ 54150 h 197700"/>
                <a:gd name="connsiteX11" fmla="*/ 24365 w 105613"/>
                <a:gd name="connsiteY11" fmla="*/ 54150 h 197700"/>
                <a:gd name="connsiteX12" fmla="*/ 24365 w 105613"/>
                <a:gd name="connsiteY12" fmla="*/ 44691 h 197700"/>
                <a:gd name="connsiteX13" fmla="*/ 70152 w 105613"/>
                <a:gd name="connsiteY13" fmla="*/ 0 h 197700"/>
                <a:gd name="connsiteX14" fmla="*/ 105613 w 105613"/>
                <a:gd name="connsiteY14" fmla="*/ 6506 h 197700"/>
                <a:gd name="connsiteX15" fmla="*/ 105613 w 105613"/>
                <a:gd name="connsiteY15" fmla="*/ 34404 h 197700"/>
                <a:gd name="connsiteX16" fmla="*/ 76638 w 105613"/>
                <a:gd name="connsiteY16" fmla="*/ 30061 h 19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5613" h="197700">
                  <a:moveTo>
                    <a:pt x="76638" y="30061"/>
                  </a:moveTo>
                  <a:cubicBezTo>
                    <a:pt x="66094" y="30061"/>
                    <a:pt x="62284" y="34661"/>
                    <a:pt x="62284" y="46596"/>
                  </a:cubicBezTo>
                  <a:lnTo>
                    <a:pt x="62284" y="54159"/>
                  </a:lnTo>
                  <a:lnTo>
                    <a:pt x="94783" y="54159"/>
                  </a:lnTo>
                  <a:lnTo>
                    <a:pt x="91002" y="79619"/>
                  </a:lnTo>
                  <a:lnTo>
                    <a:pt x="62284" y="79619"/>
                  </a:lnTo>
                  <a:lnTo>
                    <a:pt x="62284" y="197701"/>
                  </a:lnTo>
                  <a:lnTo>
                    <a:pt x="24365" y="197701"/>
                  </a:lnTo>
                  <a:lnTo>
                    <a:pt x="24365" y="79610"/>
                  </a:lnTo>
                  <a:lnTo>
                    <a:pt x="0" y="79610"/>
                  </a:lnTo>
                  <a:lnTo>
                    <a:pt x="0" y="54150"/>
                  </a:lnTo>
                  <a:lnTo>
                    <a:pt x="24365" y="54150"/>
                  </a:lnTo>
                  <a:lnTo>
                    <a:pt x="24365" y="44691"/>
                  </a:lnTo>
                  <a:cubicBezTo>
                    <a:pt x="24365" y="9744"/>
                    <a:pt x="46034" y="0"/>
                    <a:pt x="70152" y="0"/>
                  </a:cubicBezTo>
                  <a:cubicBezTo>
                    <a:pt x="83420" y="0"/>
                    <a:pt x="96945" y="2981"/>
                    <a:pt x="105613" y="6506"/>
                  </a:cubicBezTo>
                  <a:lnTo>
                    <a:pt x="105613" y="34404"/>
                  </a:lnTo>
                  <a:cubicBezTo>
                    <a:pt x="95869" y="31956"/>
                    <a:pt x="83677" y="30061"/>
                    <a:pt x="76638" y="30061"/>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7" name="Freihandform: Form 46">
              <a:extLst>
                <a:ext uri="{FF2B5EF4-FFF2-40B4-BE49-F238E27FC236}">
                  <a16:creationId xmlns:a16="http://schemas.microsoft.com/office/drawing/2014/main" id="{5870332B-D4E2-1D23-10B1-67E7D64AB5CD}"/>
                </a:ext>
              </a:extLst>
            </p:cNvPr>
            <p:cNvSpPr/>
            <p:nvPr/>
          </p:nvSpPr>
          <p:spPr>
            <a:xfrm>
              <a:off x="6271679" y="3386518"/>
              <a:ext cx="131082" cy="148932"/>
            </a:xfrm>
            <a:custGeom>
              <a:avLst/>
              <a:gdLst>
                <a:gd name="connsiteX0" fmla="*/ 65541 w 131082"/>
                <a:gd name="connsiteY0" fmla="*/ 148933 h 148932"/>
                <a:gd name="connsiteX1" fmla="*/ 0 w 131082"/>
                <a:gd name="connsiteY1" fmla="*/ 74466 h 148932"/>
                <a:gd name="connsiteX2" fmla="*/ 65541 w 131082"/>
                <a:gd name="connsiteY2" fmla="*/ 0 h 148932"/>
                <a:gd name="connsiteX3" fmla="*/ 131083 w 131082"/>
                <a:gd name="connsiteY3" fmla="*/ 74466 h 148932"/>
                <a:gd name="connsiteX4" fmla="*/ 65541 w 131082"/>
                <a:gd name="connsiteY4" fmla="*/ 148933 h 148932"/>
                <a:gd name="connsiteX5" fmla="*/ 65541 w 131082"/>
                <a:gd name="connsiteY5" fmla="*/ 26803 h 148932"/>
                <a:gd name="connsiteX6" fmla="*/ 37919 w 131082"/>
                <a:gd name="connsiteY6" fmla="*/ 74457 h 148932"/>
                <a:gd name="connsiteX7" fmla="*/ 65541 w 131082"/>
                <a:gd name="connsiteY7" fmla="*/ 121853 h 148932"/>
                <a:gd name="connsiteX8" fmla="*/ 93164 w 131082"/>
                <a:gd name="connsiteY8" fmla="*/ 74457 h 148932"/>
                <a:gd name="connsiteX9" fmla="*/ 65541 w 131082"/>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82" h="148932">
                  <a:moveTo>
                    <a:pt x="65541" y="148933"/>
                  </a:moveTo>
                  <a:cubicBezTo>
                    <a:pt x="36557" y="148933"/>
                    <a:pt x="0" y="138646"/>
                    <a:pt x="0" y="74466"/>
                  </a:cubicBezTo>
                  <a:cubicBezTo>
                    <a:pt x="0" y="11906"/>
                    <a:pt x="35481" y="0"/>
                    <a:pt x="65541" y="0"/>
                  </a:cubicBezTo>
                  <a:cubicBezTo>
                    <a:pt x="95317" y="0"/>
                    <a:pt x="131083" y="10030"/>
                    <a:pt x="131083" y="74466"/>
                  </a:cubicBezTo>
                  <a:cubicBezTo>
                    <a:pt x="131093" y="139465"/>
                    <a:pt x="94240" y="148933"/>
                    <a:pt x="65541" y="148933"/>
                  </a:cubicBezTo>
                  <a:close/>
                  <a:moveTo>
                    <a:pt x="65541" y="26803"/>
                  </a:moveTo>
                  <a:cubicBezTo>
                    <a:pt x="50654" y="26803"/>
                    <a:pt x="37919" y="31661"/>
                    <a:pt x="37919" y="74457"/>
                  </a:cubicBezTo>
                  <a:cubicBezTo>
                    <a:pt x="37919" y="116710"/>
                    <a:pt x="53350" y="121853"/>
                    <a:pt x="65541" y="121853"/>
                  </a:cubicBezTo>
                  <a:cubicBezTo>
                    <a:pt x="77733" y="121853"/>
                    <a:pt x="93164" y="116996"/>
                    <a:pt x="93164" y="74457"/>
                  </a:cubicBezTo>
                  <a:cubicBezTo>
                    <a:pt x="93164" y="30051"/>
                    <a:pt x="80429" y="26803"/>
                    <a:pt x="65541" y="26803"/>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8" name="Freihandform: Form 47">
              <a:extLst>
                <a:ext uri="{FF2B5EF4-FFF2-40B4-BE49-F238E27FC236}">
                  <a16:creationId xmlns:a16="http://schemas.microsoft.com/office/drawing/2014/main" id="{E6111A10-251C-8D7F-2FF9-8C7FA798372A}"/>
                </a:ext>
              </a:extLst>
            </p:cNvPr>
            <p:cNvSpPr/>
            <p:nvPr/>
          </p:nvSpPr>
          <p:spPr>
            <a:xfrm>
              <a:off x="6435194" y="3386508"/>
              <a:ext cx="78000" cy="146237"/>
            </a:xfrm>
            <a:custGeom>
              <a:avLst/>
              <a:gdLst>
                <a:gd name="connsiteX0" fmla="*/ 78000 w 78000"/>
                <a:gd name="connsiteY0" fmla="*/ 37643 h 146237"/>
                <a:gd name="connsiteX1" fmla="*/ 56321 w 78000"/>
                <a:gd name="connsiteY1" fmla="*/ 34938 h 146237"/>
                <a:gd name="connsiteX2" fmla="*/ 37910 w 78000"/>
                <a:gd name="connsiteY2" fmla="*/ 40081 h 146237"/>
                <a:gd name="connsiteX3" fmla="*/ 37910 w 78000"/>
                <a:gd name="connsiteY3" fmla="*/ 146237 h 146237"/>
                <a:gd name="connsiteX4" fmla="*/ 0 w 78000"/>
                <a:gd name="connsiteY4" fmla="*/ 146237 h 146237"/>
                <a:gd name="connsiteX5" fmla="*/ 0 w 78000"/>
                <a:gd name="connsiteY5" fmla="*/ 2696 h 146237"/>
                <a:gd name="connsiteX6" fmla="*/ 30318 w 78000"/>
                <a:gd name="connsiteY6" fmla="*/ 2696 h 146237"/>
                <a:gd name="connsiteX7" fmla="*/ 35205 w 78000"/>
                <a:gd name="connsiteY7" fmla="*/ 17069 h 146237"/>
                <a:gd name="connsiteX8" fmla="*/ 61998 w 78000"/>
                <a:gd name="connsiteY8" fmla="*/ 0 h 146237"/>
                <a:gd name="connsiteX9" fmla="*/ 77991 w 78000"/>
                <a:gd name="connsiteY9" fmla="*/ 1619 h 146237"/>
                <a:gd name="connsiteX10" fmla="*/ 77991 w 78000"/>
                <a:gd name="connsiteY10" fmla="*/ 37643 h 14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000" h="146237">
                  <a:moveTo>
                    <a:pt x="78000" y="37643"/>
                  </a:moveTo>
                  <a:cubicBezTo>
                    <a:pt x="69876" y="36024"/>
                    <a:pt x="60389" y="34938"/>
                    <a:pt x="56321" y="34938"/>
                  </a:cubicBezTo>
                  <a:cubicBezTo>
                    <a:pt x="51464" y="34938"/>
                    <a:pt x="44415" y="36814"/>
                    <a:pt x="37910" y="40081"/>
                  </a:cubicBezTo>
                  <a:lnTo>
                    <a:pt x="37910" y="146237"/>
                  </a:lnTo>
                  <a:lnTo>
                    <a:pt x="0" y="146237"/>
                  </a:lnTo>
                  <a:lnTo>
                    <a:pt x="0" y="2696"/>
                  </a:lnTo>
                  <a:lnTo>
                    <a:pt x="30318" y="2696"/>
                  </a:lnTo>
                  <a:lnTo>
                    <a:pt x="35205" y="17069"/>
                  </a:lnTo>
                  <a:cubicBezTo>
                    <a:pt x="41967" y="6220"/>
                    <a:pt x="51454" y="0"/>
                    <a:pt x="61998" y="0"/>
                  </a:cubicBezTo>
                  <a:cubicBezTo>
                    <a:pt x="67142" y="0"/>
                    <a:pt x="73647" y="543"/>
                    <a:pt x="77991" y="1619"/>
                  </a:cubicBezTo>
                  <a:lnTo>
                    <a:pt x="77991" y="3764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49" name="Freihandform: Form 48">
              <a:extLst>
                <a:ext uri="{FF2B5EF4-FFF2-40B4-BE49-F238E27FC236}">
                  <a16:creationId xmlns:a16="http://schemas.microsoft.com/office/drawing/2014/main" id="{F7909C58-33E7-257F-BEC5-0994DA39116E}"/>
                </a:ext>
              </a:extLst>
            </p:cNvPr>
            <p:cNvSpPr/>
            <p:nvPr/>
          </p:nvSpPr>
          <p:spPr>
            <a:xfrm>
              <a:off x="6605482" y="3345875"/>
              <a:ext cx="97488" cy="189576"/>
            </a:xfrm>
            <a:custGeom>
              <a:avLst/>
              <a:gdLst>
                <a:gd name="connsiteX0" fmla="*/ 63637 w 97488"/>
                <a:gd name="connsiteY0" fmla="*/ 189576 h 189576"/>
                <a:gd name="connsiteX1" fmla="*/ 24375 w 97488"/>
                <a:gd name="connsiteY1" fmla="*/ 150847 h 189576"/>
                <a:gd name="connsiteX2" fmla="*/ 24375 w 97488"/>
                <a:gd name="connsiteY2" fmla="*/ 68790 h 189576"/>
                <a:gd name="connsiteX3" fmla="*/ 0 w 97488"/>
                <a:gd name="connsiteY3" fmla="*/ 68790 h 189576"/>
                <a:gd name="connsiteX4" fmla="*/ 0 w 97488"/>
                <a:gd name="connsiteY4" fmla="*/ 43329 h 189576"/>
                <a:gd name="connsiteX5" fmla="*/ 24375 w 97488"/>
                <a:gd name="connsiteY5" fmla="*/ 43329 h 189576"/>
                <a:gd name="connsiteX6" fmla="*/ 27080 w 97488"/>
                <a:gd name="connsiteY6" fmla="*/ 11649 h 189576"/>
                <a:gd name="connsiteX7" fmla="*/ 62284 w 97488"/>
                <a:gd name="connsiteY7" fmla="*/ 0 h 189576"/>
                <a:gd name="connsiteX8" fmla="*/ 62284 w 97488"/>
                <a:gd name="connsiteY8" fmla="*/ 43329 h 189576"/>
                <a:gd name="connsiteX9" fmla="*/ 94783 w 97488"/>
                <a:gd name="connsiteY9" fmla="*/ 43329 h 189576"/>
                <a:gd name="connsiteX10" fmla="*/ 91002 w 97488"/>
                <a:gd name="connsiteY10" fmla="*/ 68790 h 189576"/>
                <a:gd name="connsiteX11" fmla="*/ 62284 w 97488"/>
                <a:gd name="connsiteY11" fmla="*/ 68790 h 189576"/>
                <a:gd name="connsiteX12" fmla="*/ 62284 w 97488"/>
                <a:gd name="connsiteY12" fmla="*/ 150305 h 189576"/>
                <a:gd name="connsiteX13" fmla="*/ 71495 w 97488"/>
                <a:gd name="connsiteY13" fmla="*/ 159515 h 189576"/>
                <a:gd name="connsiteX14" fmla="*/ 97488 w 97488"/>
                <a:gd name="connsiteY14" fmla="*/ 154657 h 189576"/>
                <a:gd name="connsiteX15" fmla="*/ 97488 w 97488"/>
                <a:gd name="connsiteY15" fmla="*/ 183356 h 189576"/>
                <a:gd name="connsiteX16" fmla="*/ 63637 w 97488"/>
                <a:gd name="connsiteY16" fmla="*/ 189576 h 189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7488" h="189576">
                  <a:moveTo>
                    <a:pt x="63637" y="189576"/>
                  </a:moveTo>
                  <a:cubicBezTo>
                    <a:pt x="44148" y="189576"/>
                    <a:pt x="24375" y="184718"/>
                    <a:pt x="24375" y="150847"/>
                  </a:cubicBezTo>
                  <a:lnTo>
                    <a:pt x="24375" y="68790"/>
                  </a:lnTo>
                  <a:lnTo>
                    <a:pt x="0" y="68790"/>
                  </a:lnTo>
                  <a:lnTo>
                    <a:pt x="0" y="43329"/>
                  </a:lnTo>
                  <a:lnTo>
                    <a:pt x="24375" y="43329"/>
                  </a:lnTo>
                  <a:lnTo>
                    <a:pt x="27080" y="11649"/>
                  </a:lnTo>
                  <a:lnTo>
                    <a:pt x="62284" y="0"/>
                  </a:lnTo>
                  <a:lnTo>
                    <a:pt x="62284" y="43329"/>
                  </a:lnTo>
                  <a:lnTo>
                    <a:pt x="94783" y="43329"/>
                  </a:lnTo>
                  <a:lnTo>
                    <a:pt x="91002" y="68790"/>
                  </a:lnTo>
                  <a:lnTo>
                    <a:pt x="62284" y="68790"/>
                  </a:lnTo>
                  <a:lnTo>
                    <a:pt x="62284" y="150305"/>
                  </a:lnTo>
                  <a:cubicBezTo>
                    <a:pt x="62284" y="158429"/>
                    <a:pt x="66627" y="159515"/>
                    <a:pt x="71495" y="159515"/>
                  </a:cubicBezTo>
                  <a:cubicBezTo>
                    <a:pt x="75019" y="159515"/>
                    <a:pt x="88030" y="157096"/>
                    <a:pt x="97488" y="154657"/>
                  </a:cubicBezTo>
                  <a:lnTo>
                    <a:pt x="97488" y="183356"/>
                  </a:lnTo>
                  <a:cubicBezTo>
                    <a:pt x="87192" y="187147"/>
                    <a:pt x="73924" y="189576"/>
                    <a:pt x="63637" y="189576"/>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50" name="Freihandform: Form 49">
              <a:extLst>
                <a:ext uri="{FF2B5EF4-FFF2-40B4-BE49-F238E27FC236}">
                  <a16:creationId xmlns:a16="http://schemas.microsoft.com/office/drawing/2014/main" id="{DC931C8C-DBB8-7892-C028-9E13B10F86B9}"/>
                </a:ext>
              </a:extLst>
            </p:cNvPr>
            <p:cNvSpPr/>
            <p:nvPr/>
          </p:nvSpPr>
          <p:spPr>
            <a:xfrm>
              <a:off x="6714048" y="3386518"/>
              <a:ext cx="131064" cy="148932"/>
            </a:xfrm>
            <a:custGeom>
              <a:avLst/>
              <a:gdLst>
                <a:gd name="connsiteX0" fmla="*/ 65542 w 131064"/>
                <a:gd name="connsiteY0" fmla="*/ 148933 h 148932"/>
                <a:gd name="connsiteX1" fmla="*/ 0 w 131064"/>
                <a:gd name="connsiteY1" fmla="*/ 74466 h 148932"/>
                <a:gd name="connsiteX2" fmla="*/ 65542 w 131064"/>
                <a:gd name="connsiteY2" fmla="*/ 0 h 148932"/>
                <a:gd name="connsiteX3" fmla="*/ 131064 w 131064"/>
                <a:gd name="connsiteY3" fmla="*/ 74466 h 148932"/>
                <a:gd name="connsiteX4" fmla="*/ 65542 w 131064"/>
                <a:gd name="connsiteY4" fmla="*/ 148933 h 148932"/>
                <a:gd name="connsiteX5" fmla="*/ 65542 w 131064"/>
                <a:gd name="connsiteY5" fmla="*/ 26803 h 148932"/>
                <a:gd name="connsiteX6" fmla="*/ 37900 w 131064"/>
                <a:gd name="connsiteY6" fmla="*/ 74457 h 148932"/>
                <a:gd name="connsiteX7" fmla="*/ 65542 w 131064"/>
                <a:gd name="connsiteY7" fmla="*/ 121853 h 148932"/>
                <a:gd name="connsiteX8" fmla="*/ 93164 w 131064"/>
                <a:gd name="connsiteY8" fmla="*/ 74457 h 148932"/>
                <a:gd name="connsiteX9" fmla="*/ 65542 w 131064"/>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64" h="148932">
                  <a:moveTo>
                    <a:pt x="65542" y="148933"/>
                  </a:moveTo>
                  <a:cubicBezTo>
                    <a:pt x="36557" y="148933"/>
                    <a:pt x="0" y="138646"/>
                    <a:pt x="0" y="74466"/>
                  </a:cubicBezTo>
                  <a:cubicBezTo>
                    <a:pt x="0" y="11906"/>
                    <a:pt x="35481" y="0"/>
                    <a:pt x="65542" y="0"/>
                  </a:cubicBezTo>
                  <a:cubicBezTo>
                    <a:pt x="95317" y="0"/>
                    <a:pt x="131064" y="10030"/>
                    <a:pt x="131064" y="74466"/>
                  </a:cubicBezTo>
                  <a:cubicBezTo>
                    <a:pt x="131064" y="139465"/>
                    <a:pt x="94240" y="148933"/>
                    <a:pt x="65542" y="148933"/>
                  </a:cubicBezTo>
                  <a:close/>
                  <a:moveTo>
                    <a:pt x="65542" y="26803"/>
                  </a:moveTo>
                  <a:cubicBezTo>
                    <a:pt x="50625" y="26803"/>
                    <a:pt x="37900" y="31661"/>
                    <a:pt x="37900" y="74457"/>
                  </a:cubicBezTo>
                  <a:cubicBezTo>
                    <a:pt x="37900" y="116710"/>
                    <a:pt x="53350" y="121853"/>
                    <a:pt x="65542" y="121853"/>
                  </a:cubicBezTo>
                  <a:cubicBezTo>
                    <a:pt x="77705" y="121853"/>
                    <a:pt x="93164" y="116996"/>
                    <a:pt x="93164" y="74457"/>
                  </a:cubicBezTo>
                  <a:cubicBezTo>
                    <a:pt x="93164" y="30051"/>
                    <a:pt x="80429" y="26803"/>
                    <a:pt x="65542" y="26803"/>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51" name="Freihandform: Form 50">
              <a:extLst>
                <a:ext uri="{FF2B5EF4-FFF2-40B4-BE49-F238E27FC236}">
                  <a16:creationId xmlns:a16="http://schemas.microsoft.com/office/drawing/2014/main" id="{B4018E31-7C8D-300D-47B2-5FCD0DE1A3F0}"/>
                </a:ext>
              </a:extLst>
            </p:cNvPr>
            <p:cNvSpPr/>
            <p:nvPr/>
          </p:nvSpPr>
          <p:spPr>
            <a:xfrm>
              <a:off x="6877554" y="3386499"/>
              <a:ext cx="194995" cy="146246"/>
            </a:xfrm>
            <a:custGeom>
              <a:avLst/>
              <a:gdLst>
                <a:gd name="connsiteX0" fmla="*/ 157067 w 194995"/>
                <a:gd name="connsiteY0" fmla="*/ 146247 h 146246"/>
                <a:gd name="connsiteX1" fmla="*/ 157067 w 194995"/>
                <a:gd name="connsiteY1" fmla="*/ 43882 h 146246"/>
                <a:gd name="connsiteX2" fmla="*/ 142180 w 194995"/>
                <a:gd name="connsiteY2" fmla="*/ 31433 h 146246"/>
                <a:gd name="connsiteX3" fmla="*/ 116462 w 194995"/>
                <a:gd name="connsiteY3" fmla="*/ 39815 h 146246"/>
                <a:gd name="connsiteX4" fmla="*/ 116462 w 194995"/>
                <a:gd name="connsiteY4" fmla="*/ 146247 h 146246"/>
                <a:gd name="connsiteX5" fmla="*/ 78534 w 194995"/>
                <a:gd name="connsiteY5" fmla="*/ 146247 h 146246"/>
                <a:gd name="connsiteX6" fmla="*/ 78534 w 194995"/>
                <a:gd name="connsiteY6" fmla="*/ 43882 h 146246"/>
                <a:gd name="connsiteX7" fmla="*/ 63646 w 194995"/>
                <a:gd name="connsiteY7" fmla="*/ 31433 h 146246"/>
                <a:gd name="connsiteX8" fmla="*/ 37929 w 194995"/>
                <a:gd name="connsiteY8" fmla="*/ 39815 h 146246"/>
                <a:gd name="connsiteX9" fmla="*/ 37929 w 194995"/>
                <a:gd name="connsiteY9" fmla="*/ 146247 h 146246"/>
                <a:gd name="connsiteX10" fmla="*/ 0 w 194995"/>
                <a:gd name="connsiteY10" fmla="*/ 146247 h 146246"/>
                <a:gd name="connsiteX11" fmla="*/ 0 w 194995"/>
                <a:gd name="connsiteY11" fmla="*/ 2705 h 146246"/>
                <a:gd name="connsiteX12" fmla="*/ 31680 w 194995"/>
                <a:gd name="connsiteY12" fmla="*/ 2705 h 146246"/>
                <a:gd name="connsiteX13" fmla="*/ 37100 w 194995"/>
                <a:gd name="connsiteY13" fmla="*/ 16793 h 146246"/>
                <a:gd name="connsiteX14" fmla="*/ 77991 w 194995"/>
                <a:gd name="connsiteY14" fmla="*/ 0 h 146246"/>
                <a:gd name="connsiteX15" fmla="*/ 112395 w 194995"/>
                <a:gd name="connsiteY15" fmla="*/ 19774 h 146246"/>
                <a:gd name="connsiteX16" fmla="*/ 156524 w 194995"/>
                <a:gd name="connsiteY16" fmla="*/ 0 h 146246"/>
                <a:gd name="connsiteX17" fmla="*/ 194996 w 194995"/>
                <a:gd name="connsiteY17" fmla="*/ 42786 h 146246"/>
                <a:gd name="connsiteX18" fmla="*/ 194996 w 194995"/>
                <a:gd name="connsiteY18" fmla="*/ 146237 h 146246"/>
                <a:gd name="connsiteX19" fmla="*/ 157067 w 194995"/>
                <a:gd name="connsiteY19" fmla="*/ 146237 h 14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94995" h="146246">
                  <a:moveTo>
                    <a:pt x="157067" y="146247"/>
                  </a:moveTo>
                  <a:lnTo>
                    <a:pt x="157067" y="43882"/>
                  </a:lnTo>
                  <a:cubicBezTo>
                    <a:pt x="157067" y="33880"/>
                    <a:pt x="151924" y="31433"/>
                    <a:pt x="142180" y="31433"/>
                  </a:cubicBezTo>
                  <a:cubicBezTo>
                    <a:pt x="134598" y="31433"/>
                    <a:pt x="124587" y="35214"/>
                    <a:pt x="116462" y="39815"/>
                  </a:cubicBezTo>
                  <a:lnTo>
                    <a:pt x="116462" y="146247"/>
                  </a:lnTo>
                  <a:lnTo>
                    <a:pt x="78534" y="146247"/>
                  </a:lnTo>
                  <a:lnTo>
                    <a:pt x="78534" y="43882"/>
                  </a:lnTo>
                  <a:cubicBezTo>
                    <a:pt x="78534" y="33880"/>
                    <a:pt x="73390" y="31433"/>
                    <a:pt x="63646" y="31433"/>
                  </a:cubicBezTo>
                  <a:cubicBezTo>
                    <a:pt x="55797" y="31433"/>
                    <a:pt x="46853" y="34414"/>
                    <a:pt x="37929" y="39815"/>
                  </a:cubicBezTo>
                  <a:lnTo>
                    <a:pt x="37929" y="146247"/>
                  </a:lnTo>
                  <a:lnTo>
                    <a:pt x="0" y="146247"/>
                  </a:lnTo>
                  <a:lnTo>
                    <a:pt x="0" y="2705"/>
                  </a:lnTo>
                  <a:lnTo>
                    <a:pt x="31680" y="2705"/>
                  </a:lnTo>
                  <a:lnTo>
                    <a:pt x="37100" y="16793"/>
                  </a:lnTo>
                  <a:cubicBezTo>
                    <a:pt x="46311" y="8125"/>
                    <a:pt x="61198" y="0"/>
                    <a:pt x="77991" y="0"/>
                  </a:cubicBezTo>
                  <a:cubicBezTo>
                    <a:pt x="95860" y="0"/>
                    <a:pt x="106975" y="6220"/>
                    <a:pt x="112395" y="19774"/>
                  </a:cubicBezTo>
                  <a:cubicBezTo>
                    <a:pt x="124301" y="8944"/>
                    <a:pt x="137855" y="0"/>
                    <a:pt x="156524" y="0"/>
                  </a:cubicBezTo>
                  <a:cubicBezTo>
                    <a:pt x="179279" y="0"/>
                    <a:pt x="194996" y="10830"/>
                    <a:pt x="194996" y="42786"/>
                  </a:cubicBezTo>
                  <a:lnTo>
                    <a:pt x="194996" y="146237"/>
                  </a:lnTo>
                  <a:lnTo>
                    <a:pt x="157067" y="146237"/>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52" name="Freihandform: Form 51">
              <a:extLst>
                <a:ext uri="{FF2B5EF4-FFF2-40B4-BE49-F238E27FC236}">
                  <a16:creationId xmlns:a16="http://schemas.microsoft.com/office/drawing/2014/main" id="{ABB2196D-702F-BD8D-94E2-D740BA89ECB1}"/>
                </a:ext>
              </a:extLst>
            </p:cNvPr>
            <p:cNvSpPr/>
            <p:nvPr/>
          </p:nvSpPr>
          <p:spPr>
            <a:xfrm>
              <a:off x="7103630" y="3386518"/>
              <a:ext cx="131064" cy="148932"/>
            </a:xfrm>
            <a:custGeom>
              <a:avLst/>
              <a:gdLst>
                <a:gd name="connsiteX0" fmla="*/ 65542 w 131064"/>
                <a:gd name="connsiteY0" fmla="*/ 148933 h 148932"/>
                <a:gd name="connsiteX1" fmla="*/ 0 w 131064"/>
                <a:gd name="connsiteY1" fmla="*/ 74466 h 148932"/>
                <a:gd name="connsiteX2" fmla="*/ 65542 w 131064"/>
                <a:gd name="connsiteY2" fmla="*/ 0 h 148932"/>
                <a:gd name="connsiteX3" fmla="*/ 131064 w 131064"/>
                <a:gd name="connsiteY3" fmla="*/ 74466 h 148932"/>
                <a:gd name="connsiteX4" fmla="*/ 65542 w 131064"/>
                <a:gd name="connsiteY4" fmla="*/ 148933 h 148932"/>
                <a:gd name="connsiteX5" fmla="*/ 65542 w 131064"/>
                <a:gd name="connsiteY5" fmla="*/ 26803 h 148932"/>
                <a:gd name="connsiteX6" fmla="*/ 37900 w 131064"/>
                <a:gd name="connsiteY6" fmla="*/ 74457 h 148932"/>
                <a:gd name="connsiteX7" fmla="*/ 65542 w 131064"/>
                <a:gd name="connsiteY7" fmla="*/ 121853 h 148932"/>
                <a:gd name="connsiteX8" fmla="*/ 93164 w 131064"/>
                <a:gd name="connsiteY8" fmla="*/ 74457 h 148932"/>
                <a:gd name="connsiteX9" fmla="*/ 65542 w 131064"/>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64" h="148932">
                  <a:moveTo>
                    <a:pt x="65542" y="148933"/>
                  </a:moveTo>
                  <a:cubicBezTo>
                    <a:pt x="36557" y="148933"/>
                    <a:pt x="0" y="138646"/>
                    <a:pt x="0" y="74466"/>
                  </a:cubicBezTo>
                  <a:cubicBezTo>
                    <a:pt x="0" y="11906"/>
                    <a:pt x="35481" y="0"/>
                    <a:pt x="65542" y="0"/>
                  </a:cubicBezTo>
                  <a:cubicBezTo>
                    <a:pt x="95317" y="0"/>
                    <a:pt x="131064" y="10030"/>
                    <a:pt x="131064" y="74466"/>
                  </a:cubicBezTo>
                  <a:cubicBezTo>
                    <a:pt x="131064" y="139465"/>
                    <a:pt x="94240" y="148933"/>
                    <a:pt x="65542" y="148933"/>
                  </a:cubicBezTo>
                  <a:close/>
                  <a:moveTo>
                    <a:pt x="65542" y="26803"/>
                  </a:moveTo>
                  <a:cubicBezTo>
                    <a:pt x="50635" y="26803"/>
                    <a:pt x="37900" y="31661"/>
                    <a:pt x="37900" y="74457"/>
                  </a:cubicBezTo>
                  <a:cubicBezTo>
                    <a:pt x="37900" y="116710"/>
                    <a:pt x="53350" y="121853"/>
                    <a:pt x="65542" y="121853"/>
                  </a:cubicBezTo>
                  <a:cubicBezTo>
                    <a:pt x="77705" y="121853"/>
                    <a:pt x="93164" y="116996"/>
                    <a:pt x="93164" y="74457"/>
                  </a:cubicBezTo>
                  <a:cubicBezTo>
                    <a:pt x="93154" y="30051"/>
                    <a:pt x="80429" y="26803"/>
                    <a:pt x="65542" y="26803"/>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53" name="Freihandform: Form 52">
              <a:extLst>
                <a:ext uri="{FF2B5EF4-FFF2-40B4-BE49-F238E27FC236}">
                  <a16:creationId xmlns:a16="http://schemas.microsoft.com/office/drawing/2014/main" id="{5EEEB261-0E00-E2A3-6E98-6023F5CD9392}"/>
                </a:ext>
              </a:extLst>
            </p:cNvPr>
            <p:cNvSpPr/>
            <p:nvPr/>
          </p:nvSpPr>
          <p:spPr>
            <a:xfrm>
              <a:off x="7267127" y="3386508"/>
              <a:ext cx="77990" cy="146237"/>
            </a:xfrm>
            <a:custGeom>
              <a:avLst/>
              <a:gdLst>
                <a:gd name="connsiteX0" fmla="*/ 77991 w 77990"/>
                <a:gd name="connsiteY0" fmla="*/ 37643 h 146237"/>
                <a:gd name="connsiteX1" fmla="*/ 56340 w 77990"/>
                <a:gd name="connsiteY1" fmla="*/ 34938 h 146237"/>
                <a:gd name="connsiteX2" fmla="*/ 37929 w 77990"/>
                <a:gd name="connsiteY2" fmla="*/ 40081 h 146237"/>
                <a:gd name="connsiteX3" fmla="*/ 37929 w 77990"/>
                <a:gd name="connsiteY3" fmla="*/ 146237 h 146237"/>
                <a:gd name="connsiteX4" fmla="*/ 0 w 77990"/>
                <a:gd name="connsiteY4" fmla="*/ 146237 h 146237"/>
                <a:gd name="connsiteX5" fmla="*/ 0 w 77990"/>
                <a:gd name="connsiteY5" fmla="*/ 2696 h 146237"/>
                <a:gd name="connsiteX6" fmla="*/ 30337 w 77990"/>
                <a:gd name="connsiteY6" fmla="*/ 2696 h 146237"/>
                <a:gd name="connsiteX7" fmla="*/ 35195 w 77990"/>
                <a:gd name="connsiteY7" fmla="*/ 17069 h 146237"/>
                <a:gd name="connsiteX8" fmla="*/ 62017 w 77990"/>
                <a:gd name="connsiteY8" fmla="*/ 0 h 146237"/>
                <a:gd name="connsiteX9" fmla="*/ 77991 w 77990"/>
                <a:gd name="connsiteY9" fmla="*/ 1619 h 146237"/>
                <a:gd name="connsiteX10" fmla="*/ 77991 w 77990"/>
                <a:gd name="connsiteY10" fmla="*/ 37643 h 14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990" h="146237">
                  <a:moveTo>
                    <a:pt x="77991" y="37643"/>
                  </a:moveTo>
                  <a:cubicBezTo>
                    <a:pt x="69866" y="36024"/>
                    <a:pt x="60398" y="34938"/>
                    <a:pt x="56340" y="34938"/>
                  </a:cubicBezTo>
                  <a:cubicBezTo>
                    <a:pt x="51454" y="34938"/>
                    <a:pt x="44415" y="36814"/>
                    <a:pt x="37929" y="40081"/>
                  </a:cubicBezTo>
                  <a:lnTo>
                    <a:pt x="37929" y="146237"/>
                  </a:lnTo>
                  <a:lnTo>
                    <a:pt x="0" y="146237"/>
                  </a:lnTo>
                  <a:lnTo>
                    <a:pt x="0" y="2696"/>
                  </a:lnTo>
                  <a:lnTo>
                    <a:pt x="30337" y="2696"/>
                  </a:lnTo>
                  <a:lnTo>
                    <a:pt x="35195" y="17069"/>
                  </a:lnTo>
                  <a:cubicBezTo>
                    <a:pt x="41977" y="6220"/>
                    <a:pt x="51445" y="0"/>
                    <a:pt x="62017" y="0"/>
                  </a:cubicBezTo>
                  <a:cubicBezTo>
                    <a:pt x="67161" y="0"/>
                    <a:pt x="73666" y="543"/>
                    <a:pt x="77991" y="1619"/>
                  </a:cubicBezTo>
                  <a:lnTo>
                    <a:pt x="77991" y="3764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54" name="Freihandform: Form 53">
              <a:extLst>
                <a:ext uri="{FF2B5EF4-FFF2-40B4-BE49-F238E27FC236}">
                  <a16:creationId xmlns:a16="http://schemas.microsoft.com/office/drawing/2014/main" id="{1EEA85C2-EC24-757C-2B1E-59FBAE5696A7}"/>
                </a:ext>
              </a:extLst>
            </p:cNvPr>
            <p:cNvSpPr/>
            <p:nvPr/>
          </p:nvSpPr>
          <p:spPr>
            <a:xfrm>
              <a:off x="7368387" y="3386508"/>
              <a:ext cx="78000" cy="146237"/>
            </a:xfrm>
            <a:custGeom>
              <a:avLst/>
              <a:gdLst>
                <a:gd name="connsiteX0" fmla="*/ 78000 w 78000"/>
                <a:gd name="connsiteY0" fmla="*/ 37643 h 146237"/>
                <a:gd name="connsiteX1" fmla="*/ 56321 w 78000"/>
                <a:gd name="connsiteY1" fmla="*/ 34938 h 146237"/>
                <a:gd name="connsiteX2" fmla="*/ 37909 w 78000"/>
                <a:gd name="connsiteY2" fmla="*/ 40081 h 146237"/>
                <a:gd name="connsiteX3" fmla="*/ 37909 w 78000"/>
                <a:gd name="connsiteY3" fmla="*/ 146237 h 146237"/>
                <a:gd name="connsiteX4" fmla="*/ 0 w 78000"/>
                <a:gd name="connsiteY4" fmla="*/ 146237 h 146237"/>
                <a:gd name="connsiteX5" fmla="*/ 0 w 78000"/>
                <a:gd name="connsiteY5" fmla="*/ 2696 h 146237"/>
                <a:gd name="connsiteX6" fmla="*/ 30318 w 78000"/>
                <a:gd name="connsiteY6" fmla="*/ 2696 h 146237"/>
                <a:gd name="connsiteX7" fmla="*/ 35204 w 78000"/>
                <a:gd name="connsiteY7" fmla="*/ 17069 h 146237"/>
                <a:gd name="connsiteX8" fmla="*/ 61998 w 78000"/>
                <a:gd name="connsiteY8" fmla="*/ 0 h 146237"/>
                <a:gd name="connsiteX9" fmla="*/ 77991 w 78000"/>
                <a:gd name="connsiteY9" fmla="*/ 1619 h 146237"/>
                <a:gd name="connsiteX10" fmla="*/ 77991 w 78000"/>
                <a:gd name="connsiteY10" fmla="*/ 37643 h 14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000" h="146237">
                  <a:moveTo>
                    <a:pt x="78000" y="37643"/>
                  </a:moveTo>
                  <a:cubicBezTo>
                    <a:pt x="69875" y="36024"/>
                    <a:pt x="60388" y="34938"/>
                    <a:pt x="56321" y="34938"/>
                  </a:cubicBezTo>
                  <a:cubicBezTo>
                    <a:pt x="51463" y="34938"/>
                    <a:pt x="44415" y="36814"/>
                    <a:pt x="37909" y="40081"/>
                  </a:cubicBezTo>
                  <a:lnTo>
                    <a:pt x="37909" y="146237"/>
                  </a:lnTo>
                  <a:lnTo>
                    <a:pt x="0" y="146237"/>
                  </a:lnTo>
                  <a:lnTo>
                    <a:pt x="0" y="2696"/>
                  </a:lnTo>
                  <a:lnTo>
                    <a:pt x="30318" y="2696"/>
                  </a:lnTo>
                  <a:lnTo>
                    <a:pt x="35204" y="17069"/>
                  </a:lnTo>
                  <a:cubicBezTo>
                    <a:pt x="41967" y="6220"/>
                    <a:pt x="51454" y="0"/>
                    <a:pt x="61998" y="0"/>
                  </a:cubicBezTo>
                  <a:cubicBezTo>
                    <a:pt x="67142" y="0"/>
                    <a:pt x="73647" y="543"/>
                    <a:pt x="77991" y="1619"/>
                  </a:cubicBezTo>
                  <a:lnTo>
                    <a:pt x="77991" y="37643"/>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55" name="Freihandform: Form 54">
              <a:extLst>
                <a:ext uri="{FF2B5EF4-FFF2-40B4-BE49-F238E27FC236}">
                  <a16:creationId xmlns:a16="http://schemas.microsoft.com/office/drawing/2014/main" id="{6CD8DB32-3701-8783-0049-E3F09734A80F}"/>
                </a:ext>
              </a:extLst>
            </p:cNvPr>
            <p:cNvSpPr/>
            <p:nvPr/>
          </p:nvSpPr>
          <p:spPr>
            <a:xfrm>
              <a:off x="7457455" y="3386518"/>
              <a:ext cx="131064" cy="148932"/>
            </a:xfrm>
            <a:custGeom>
              <a:avLst/>
              <a:gdLst>
                <a:gd name="connsiteX0" fmla="*/ 65542 w 131064"/>
                <a:gd name="connsiteY0" fmla="*/ 148933 h 148932"/>
                <a:gd name="connsiteX1" fmla="*/ 0 w 131064"/>
                <a:gd name="connsiteY1" fmla="*/ 74466 h 148932"/>
                <a:gd name="connsiteX2" fmla="*/ 65542 w 131064"/>
                <a:gd name="connsiteY2" fmla="*/ 0 h 148932"/>
                <a:gd name="connsiteX3" fmla="*/ 131064 w 131064"/>
                <a:gd name="connsiteY3" fmla="*/ 74466 h 148932"/>
                <a:gd name="connsiteX4" fmla="*/ 65542 w 131064"/>
                <a:gd name="connsiteY4" fmla="*/ 148933 h 148932"/>
                <a:gd name="connsiteX5" fmla="*/ 65542 w 131064"/>
                <a:gd name="connsiteY5" fmla="*/ 26803 h 148932"/>
                <a:gd name="connsiteX6" fmla="*/ 37900 w 131064"/>
                <a:gd name="connsiteY6" fmla="*/ 74457 h 148932"/>
                <a:gd name="connsiteX7" fmla="*/ 65542 w 131064"/>
                <a:gd name="connsiteY7" fmla="*/ 121853 h 148932"/>
                <a:gd name="connsiteX8" fmla="*/ 93164 w 131064"/>
                <a:gd name="connsiteY8" fmla="*/ 74457 h 148932"/>
                <a:gd name="connsiteX9" fmla="*/ 65542 w 131064"/>
                <a:gd name="connsiteY9" fmla="*/ 26803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064" h="148932">
                  <a:moveTo>
                    <a:pt x="65542" y="148933"/>
                  </a:moveTo>
                  <a:cubicBezTo>
                    <a:pt x="36557" y="148933"/>
                    <a:pt x="0" y="138646"/>
                    <a:pt x="0" y="74466"/>
                  </a:cubicBezTo>
                  <a:cubicBezTo>
                    <a:pt x="0" y="11906"/>
                    <a:pt x="35481" y="0"/>
                    <a:pt x="65542" y="0"/>
                  </a:cubicBezTo>
                  <a:cubicBezTo>
                    <a:pt x="95317" y="0"/>
                    <a:pt x="131064" y="10030"/>
                    <a:pt x="131064" y="74466"/>
                  </a:cubicBezTo>
                  <a:cubicBezTo>
                    <a:pt x="131064" y="139465"/>
                    <a:pt x="94240" y="148933"/>
                    <a:pt x="65542" y="148933"/>
                  </a:cubicBezTo>
                  <a:close/>
                  <a:moveTo>
                    <a:pt x="65542" y="26803"/>
                  </a:moveTo>
                  <a:cubicBezTo>
                    <a:pt x="50635" y="26803"/>
                    <a:pt x="37900" y="31661"/>
                    <a:pt x="37900" y="74457"/>
                  </a:cubicBezTo>
                  <a:cubicBezTo>
                    <a:pt x="37900" y="116710"/>
                    <a:pt x="53350" y="121853"/>
                    <a:pt x="65542" y="121853"/>
                  </a:cubicBezTo>
                  <a:cubicBezTo>
                    <a:pt x="77705" y="121853"/>
                    <a:pt x="93164" y="116996"/>
                    <a:pt x="93164" y="74457"/>
                  </a:cubicBezTo>
                  <a:cubicBezTo>
                    <a:pt x="93164" y="30051"/>
                    <a:pt x="80429" y="26803"/>
                    <a:pt x="65542" y="26803"/>
                  </a:cubicBez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sp>
          <p:nvSpPr>
            <p:cNvPr id="56" name="Freihandform: Form 55">
              <a:extLst>
                <a:ext uri="{FF2B5EF4-FFF2-40B4-BE49-F238E27FC236}">
                  <a16:creationId xmlns:a16="http://schemas.microsoft.com/office/drawing/2014/main" id="{41D54721-E21F-D329-270B-68871ADF92E0}"/>
                </a:ext>
              </a:extLst>
            </p:cNvPr>
            <p:cNvSpPr/>
            <p:nvPr/>
          </p:nvSpPr>
          <p:spPr>
            <a:xfrm>
              <a:off x="7600950" y="3389204"/>
              <a:ext cx="211226" cy="143541"/>
            </a:xfrm>
            <a:custGeom>
              <a:avLst/>
              <a:gdLst>
                <a:gd name="connsiteX0" fmla="*/ 181165 w 211226"/>
                <a:gd name="connsiteY0" fmla="*/ 143542 h 143541"/>
                <a:gd name="connsiteX1" fmla="*/ 129426 w 211226"/>
                <a:gd name="connsiteY1" fmla="*/ 143542 h 143541"/>
                <a:gd name="connsiteX2" fmla="*/ 117520 w 211226"/>
                <a:gd name="connsiteY2" fmla="*/ 85325 h 143541"/>
                <a:gd name="connsiteX3" fmla="*/ 105613 w 211226"/>
                <a:gd name="connsiteY3" fmla="*/ 22498 h 143541"/>
                <a:gd name="connsiteX4" fmla="*/ 93421 w 211226"/>
                <a:gd name="connsiteY4" fmla="*/ 83963 h 143541"/>
                <a:gd name="connsiteX5" fmla="*/ 81772 w 211226"/>
                <a:gd name="connsiteY5" fmla="*/ 143542 h 143541"/>
                <a:gd name="connsiteX6" fmla="*/ 30061 w 211226"/>
                <a:gd name="connsiteY6" fmla="*/ 143542 h 143541"/>
                <a:gd name="connsiteX7" fmla="*/ 0 w 211226"/>
                <a:gd name="connsiteY7" fmla="*/ 0 h 143541"/>
                <a:gd name="connsiteX8" fmla="*/ 41691 w 211226"/>
                <a:gd name="connsiteY8" fmla="*/ 0 h 143541"/>
                <a:gd name="connsiteX9" fmla="*/ 50102 w 211226"/>
                <a:gd name="connsiteY9" fmla="*/ 66904 h 143541"/>
                <a:gd name="connsiteX10" fmla="*/ 56064 w 211226"/>
                <a:gd name="connsiteY10" fmla="*/ 122958 h 143541"/>
                <a:gd name="connsiteX11" fmla="*/ 65808 w 211226"/>
                <a:gd name="connsiteY11" fmla="*/ 66904 h 143541"/>
                <a:gd name="connsiteX12" fmla="*/ 79877 w 211226"/>
                <a:gd name="connsiteY12" fmla="*/ 0 h 143541"/>
                <a:gd name="connsiteX13" fmla="*/ 131331 w 211226"/>
                <a:gd name="connsiteY13" fmla="*/ 0 h 143541"/>
                <a:gd name="connsiteX14" fmla="*/ 145418 w 211226"/>
                <a:gd name="connsiteY14" fmla="*/ 66904 h 143541"/>
                <a:gd name="connsiteX15" fmla="*/ 154629 w 211226"/>
                <a:gd name="connsiteY15" fmla="*/ 122958 h 143541"/>
                <a:gd name="connsiteX16" fmla="*/ 160849 w 211226"/>
                <a:gd name="connsiteY16" fmla="*/ 66904 h 143541"/>
                <a:gd name="connsiteX17" fmla="*/ 170059 w 211226"/>
                <a:gd name="connsiteY17" fmla="*/ 0 h 143541"/>
                <a:gd name="connsiteX18" fmla="*/ 211226 w 211226"/>
                <a:gd name="connsiteY18" fmla="*/ 0 h 143541"/>
                <a:gd name="connsiteX19" fmla="*/ 181165 w 211226"/>
                <a:gd name="connsiteY19" fmla="*/ 143542 h 143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11226" h="143541">
                  <a:moveTo>
                    <a:pt x="181165" y="143542"/>
                  </a:moveTo>
                  <a:lnTo>
                    <a:pt x="129426" y="143542"/>
                  </a:lnTo>
                  <a:lnTo>
                    <a:pt x="117520" y="85325"/>
                  </a:lnTo>
                  <a:cubicBezTo>
                    <a:pt x="115357" y="74495"/>
                    <a:pt x="109937" y="46320"/>
                    <a:pt x="105613" y="22498"/>
                  </a:cubicBezTo>
                  <a:cubicBezTo>
                    <a:pt x="100727" y="46053"/>
                    <a:pt x="95326" y="73676"/>
                    <a:pt x="93421" y="83963"/>
                  </a:cubicBezTo>
                  <a:lnTo>
                    <a:pt x="81772" y="143542"/>
                  </a:lnTo>
                  <a:lnTo>
                    <a:pt x="30061" y="143542"/>
                  </a:lnTo>
                  <a:lnTo>
                    <a:pt x="0" y="0"/>
                  </a:lnTo>
                  <a:lnTo>
                    <a:pt x="41691" y="0"/>
                  </a:lnTo>
                  <a:lnTo>
                    <a:pt x="50102" y="66904"/>
                  </a:lnTo>
                  <a:cubicBezTo>
                    <a:pt x="52264" y="83953"/>
                    <a:pt x="55788" y="120777"/>
                    <a:pt x="56064" y="122958"/>
                  </a:cubicBezTo>
                  <a:cubicBezTo>
                    <a:pt x="56607" y="119691"/>
                    <a:pt x="62008" y="84773"/>
                    <a:pt x="65808" y="66904"/>
                  </a:cubicBezTo>
                  <a:lnTo>
                    <a:pt x="79877" y="0"/>
                  </a:lnTo>
                  <a:lnTo>
                    <a:pt x="131331" y="0"/>
                  </a:lnTo>
                  <a:lnTo>
                    <a:pt x="145418" y="66904"/>
                  </a:lnTo>
                  <a:cubicBezTo>
                    <a:pt x="148657" y="83153"/>
                    <a:pt x="154086" y="119158"/>
                    <a:pt x="154629" y="122958"/>
                  </a:cubicBezTo>
                  <a:cubicBezTo>
                    <a:pt x="154886" y="120520"/>
                    <a:pt x="158410" y="83410"/>
                    <a:pt x="160849" y="66904"/>
                  </a:cubicBezTo>
                  <a:lnTo>
                    <a:pt x="170059" y="0"/>
                  </a:lnTo>
                  <a:lnTo>
                    <a:pt x="211226" y="0"/>
                  </a:lnTo>
                  <a:lnTo>
                    <a:pt x="181165" y="143542"/>
                  </a:lnTo>
                  <a:close/>
                </a:path>
              </a:pathLst>
            </a:custGeom>
            <a:grpFill/>
            <a:ln w="9525" cap="flat">
              <a:noFill/>
              <a:prstDash val="solid"/>
              <a:miter/>
            </a:ln>
          </p:spPr>
          <p:txBody>
            <a:bodyPr rtlCol="0" anchor="ctr"/>
            <a:lstStyle/>
            <a:p>
              <a:endParaRPr lang="de-DE" dirty="0">
                <a:latin typeface="Fago Pro" panose="02000506040000020004" pitchFamily="50" charset="0"/>
              </a:endParaRPr>
            </a:p>
          </p:txBody>
        </p:sp>
      </p:grpSp>
    </p:spTree>
    <p:extLst>
      <p:ext uri="{BB962C8B-B14F-4D97-AF65-F5344CB8AC3E}">
        <p14:creationId xmlns:p14="http://schemas.microsoft.com/office/powerpoint/2010/main" val="434712276"/>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platzhalter 1">
            <a:extLst>
              <a:ext uri="{FF2B5EF4-FFF2-40B4-BE49-F238E27FC236}">
                <a16:creationId xmlns:a16="http://schemas.microsoft.com/office/drawing/2014/main" id="{AED461A9-2B7B-1CB5-26CE-BEEDCC3235D9}"/>
              </a:ext>
            </a:extLst>
          </p:cNvPr>
          <p:cNvSpPr>
            <a:spLocks noGrp="1"/>
          </p:cNvSpPr>
          <p:nvPr>
            <p:ph type="body" sz="quarter" idx="13"/>
          </p:nvPr>
        </p:nvSpPr>
        <p:spPr/>
        <p:txBody>
          <a:bodyPr/>
          <a:lstStyle/>
          <a:p>
            <a:r>
              <a:rPr lang="en-US" noProof="0" dirty="0"/>
              <a:t>Agenda item one</a:t>
            </a:r>
          </a:p>
          <a:p>
            <a:r>
              <a:rPr lang="en-US" noProof="0" dirty="0"/>
              <a:t>Agenda item two</a:t>
            </a:r>
          </a:p>
          <a:p>
            <a:r>
              <a:rPr lang="en-US" noProof="0" dirty="0"/>
              <a:t>Agenda item three</a:t>
            </a:r>
          </a:p>
        </p:txBody>
      </p:sp>
    </p:spTree>
    <p:extLst>
      <p:ext uri="{BB962C8B-B14F-4D97-AF65-F5344CB8AC3E}">
        <p14:creationId xmlns:p14="http://schemas.microsoft.com/office/powerpoint/2010/main" val="3539230232"/>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217E9BA-E662-7330-E8A8-C3AF306D787E}"/>
              </a:ext>
            </a:extLst>
          </p:cNvPr>
          <p:cNvSpPr>
            <a:spLocks noGrp="1"/>
          </p:cNvSpPr>
          <p:nvPr>
            <p:ph type="title"/>
          </p:nvPr>
        </p:nvSpPr>
        <p:spPr/>
        <p:txBody>
          <a:bodyPr/>
          <a:lstStyle/>
          <a:p>
            <a:r>
              <a:rPr lang="en-US" noProof="0" dirty="0"/>
              <a:t>Here is a quote / Recommendation / Result</a:t>
            </a:r>
          </a:p>
        </p:txBody>
      </p:sp>
      <p:sp>
        <p:nvSpPr>
          <p:cNvPr id="3" name="Foliennummernplatzhalter 2">
            <a:extLst>
              <a:ext uri="{FF2B5EF4-FFF2-40B4-BE49-F238E27FC236}">
                <a16:creationId xmlns:a16="http://schemas.microsoft.com/office/drawing/2014/main" id="{947A32B3-753F-BB05-DF30-7B15D4293EE3}"/>
              </a:ext>
            </a:extLst>
          </p:cNvPr>
          <p:cNvSpPr>
            <a:spLocks noGrp="1"/>
          </p:cNvSpPr>
          <p:nvPr>
            <p:ph type="sldNum" sz="quarter" idx="10"/>
          </p:nvPr>
        </p:nvSpPr>
        <p:spPr/>
        <p:txBody>
          <a:bodyPr/>
          <a:lstStyle/>
          <a:p>
            <a:fld id="{73F7D4EC-FAF2-48D2-B8E5-457915FC50F3}" type="slidenum">
              <a:rPr lang="de-DE" smtClean="0"/>
              <a:pPr/>
              <a:t>84</a:t>
            </a:fld>
            <a:endParaRPr lang="de-DE" dirty="0"/>
          </a:p>
        </p:txBody>
      </p:sp>
      <p:sp>
        <p:nvSpPr>
          <p:cNvPr id="4" name="Textplatzhalter 3">
            <a:extLst>
              <a:ext uri="{FF2B5EF4-FFF2-40B4-BE49-F238E27FC236}">
                <a16:creationId xmlns:a16="http://schemas.microsoft.com/office/drawing/2014/main" id="{933B5037-E68B-AFC6-0977-8307C148B92C}"/>
              </a:ext>
            </a:extLst>
          </p:cNvPr>
          <p:cNvSpPr>
            <a:spLocks noGrp="1"/>
          </p:cNvSpPr>
          <p:nvPr>
            <p:ph type="body" sz="quarter" idx="11"/>
          </p:nvPr>
        </p:nvSpPr>
        <p:spPr/>
        <p:txBody>
          <a:bodyPr/>
          <a:lstStyle/>
          <a:p>
            <a:r>
              <a:rPr lang="en-US" noProof="0" dirty="0"/>
              <a:t>Optional quoter</a:t>
            </a:r>
          </a:p>
        </p:txBody>
      </p:sp>
    </p:spTree>
    <p:extLst>
      <p:ext uri="{BB962C8B-B14F-4D97-AF65-F5344CB8AC3E}">
        <p14:creationId xmlns:p14="http://schemas.microsoft.com/office/powerpoint/2010/main" val="1225322257"/>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EC01A36-7E4C-281A-2478-92512215A58A}"/>
              </a:ext>
            </a:extLst>
          </p:cNvPr>
          <p:cNvSpPr>
            <a:spLocks noGrp="1"/>
          </p:cNvSpPr>
          <p:nvPr>
            <p:ph type="title"/>
          </p:nvPr>
        </p:nvSpPr>
        <p:spPr/>
        <p:txBody>
          <a:bodyPr/>
          <a:lstStyle/>
          <a:p>
            <a:r>
              <a:rPr lang="en-US" noProof="0" dirty="0"/>
              <a:t>Here the headline is </a:t>
            </a:r>
            <a:br>
              <a:rPr lang="en-US" noProof="0" dirty="0"/>
            </a:br>
            <a:r>
              <a:rPr lang="en-US" noProof="0" dirty="0"/>
              <a:t>also in several lines</a:t>
            </a:r>
          </a:p>
        </p:txBody>
      </p:sp>
      <p:sp>
        <p:nvSpPr>
          <p:cNvPr id="3" name="Foliennummernplatzhalter 2">
            <a:extLst>
              <a:ext uri="{FF2B5EF4-FFF2-40B4-BE49-F238E27FC236}">
                <a16:creationId xmlns:a16="http://schemas.microsoft.com/office/drawing/2014/main" id="{D911F2A9-91EB-2D7A-DAA0-A9791B0B450E}"/>
              </a:ext>
            </a:extLst>
          </p:cNvPr>
          <p:cNvSpPr>
            <a:spLocks noGrp="1"/>
          </p:cNvSpPr>
          <p:nvPr>
            <p:ph type="sldNum" sz="quarter" idx="10"/>
          </p:nvPr>
        </p:nvSpPr>
        <p:spPr/>
        <p:txBody>
          <a:bodyPr/>
          <a:lstStyle/>
          <a:p>
            <a:fld id="{73F7D4EC-FAF2-48D2-B8E5-457915FC50F3}" type="slidenum">
              <a:rPr lang="de-DE" smtClean="0"/>
              <a:pPr/>
              <a:t>85</a:t>
            </a:fld>
            <a:endParaRPr lang="de-DE" dirty="0"/>
          </a:p>
        </p:txBody>
      </p:sp>
      <p:sp>
        <p:nvSpPr>
          <p:cNvPr id="4" name="Textplatzhalter 3">
            <a:extLst>
              <a:ext uri="{FF2B5EF4-FFF2-40B4-BE49-F238E27FC236}">
                <a16:creationId xmlns:a16="http://schemas.microsoft.com/office/drawing/2014/main" id="{F91E9144-D8A7-2533-56F5-DE6900608C81}"/>
              </a:ext>
            </a:extLst>
          </p:cNvPr>
          <p:cNvSpPr>
            <a:spLocks noGrp="1"/>
          </p:cNvSpPr>
          <p:nvPr>
            <p:ph type="body" sz="quarter" idx="11"/>
          </p:nvPr>
        </p:nvSpPr>
        <p:spPr/>
        <p:txBody>
          <a:bodyPr/>
          <a:lstStyle/>
          <a:p>
            <a:r>
              <a:rPr lang="en-US" b="1" noProof="0" dirty="0"/>
              <a:t>Here is the chapter</a:t>
            </a:r>
          </a:p>
        </p:txBody>
      </p:sp>
      <p:sp>
        <p:nvSpPr>
          <p:cNvPr id="5" name="Textplatzhalter 4">
            <a:extLst>
              <a:ext uri="{FF2B5EF4-FFF2-40B4-BE49-F238E27FC236}">
                <a16:creationId xmlns:a16="http://schemas.microsoft.com/office/drawing/2014/main" id="{310261E8-13B8-A82F-A6E4-C25FA45255FF}"/>
              </a:ext>
            </a:extLst>
          </p:cNvPr>
          <p:cNvSpPr>
            <a:spLocks noGrp="1"/>
          </p:cNvSpPr>
          <p:nvPr>
            <p:ph type="body" sz="quarter" idx="12"/>
          </p:nvPr>
        </p:nvSpPr>
        <p:spPr/>
        <p:txBody>
          <a:bodyPr/>
          <a:lstStyle/>
          <a:p>
            <a:pPr marL="0" indent="0">
              <a:buNone/>
            </a:pPr>
            <a:r>
              <a:rPr lang="en-US" noProof="0" dirty="0"/>
              <a:t>Lorem ipsum dolor sit amet, consetetur sadipscing elitr, sed </a:t>
            </a:r>
            <a:r>
              <a:rPr lang="en-US" b="1" noProof="0" dirty="0">
                <a:solidFill>
                  <a:schemeClr val="bg2"/>
                </a:solidFill>
              </a:rPr>
              <a:t>Highlight</a:t>
            </a:r>
            <a:r>
              <a:rPr lang="en-US" noProof="0" dirty="0">
                <a:solidFill>
                  <a:schemeClr val="bg2"/>
                </a:solidFill>
              </a:rPr>
              <a:t> </a:t>
            </a:r>
            <a:r>
              <a:rPr lang="en-US" noProof="0" dirty="0"/>
              <a:t>tempor invidunt ut labore et dolore magna aliquyam erat, sed diam voluptua. At vero eos et accusam et justo duo dolores et ea rebum. </a:t>
            </a:r>
          </a:p>
          <a:p>
            <a:pPr marL="0" indent="0">
              <a:buNone/>
            </a:pPr>
            <a:endParaRPr lang="en-US" noProof="0" dirty="0"/>
          </a:p>
          <a:p>
            <a:pPr marL="0" indent="0">
              <a:buNone/>
            </a:pPr>
            <a:r>
              <a:rPr lang="en-US" b="1" noProof="0" dirty="0"/>
              <a:t>An intermediate headline can look like this</a:t>
            </a:r>
          </a:p>
          <a:p>
            <a:pPr marL="0" indent="0">
              <a:buNone/>
            </a:pPr>
            <a:r>
              <a:rPr lang="en-US" noProof="0" dirty="0"/>
              <a:t>Lorem ipsum dolor sit amet, consetetur sadipscing elitr, sed diam nonumy eirmod tempor invidunt ut labore et dolore magna aliquyam erat.</a:t>
            </a:r>
          </a:p>
          <a:p>
            <a:pPr marL="0" indent="0">
              <a:buNone/>
            </a:pPr>
            <a:endParaRPr lang="en-US" noProof="0" dirty="0"/>
          </a:p>
          <a:p>
            <a:r>
              <a:rPr lang="en-US" noProof="0" dirty="0"/>
              <a:t>Enumeration with a </a:t>
            </a:r>
            <a:r>
              <a:rPr lang="en-US" b="1" noProof="0" dirty="0">
                <a:solidFill>
                  <a:schemeClr val="bg2"/>
                </a:solidFill>
              </a:rPr>
              <a:t>highlight</a:t>
            </a:r>
            <a:r>
              <a:rPr lang="en-US" noProof="0" dirty="0"/>
              <a:t> as an example</a:t>
            </a:r>
          </a:p>
          <a:p>
            <a:r>
              <a:rPr lang="en-US" noProof="0" dirty="0"/>
              <a:t>This is an important point in an </a:t>
            </a:r>
            <a:r>
              <a:rPr lang="en-US" b="1" noProof="0" dirty="0">
                <a:solidFill>
                  <a:schemeClr val="bg2"/>
                </a:solidFill>
              </a:rPr>
              <a:t>enumeration</a:t>
            </a:r>
          </a:p>
          <a:p>
            <a:r>
              <a:rPr lang="en-US" noProof="0" dirty="0"/>
              <a:t>Another bullet point</a:t>
            </a:r>
          </a:p>
          <a:p>
            <a:endParaRPr lang="en-US" noProof="0" dirty="0"/>
          </a:p>
          <a:p>
            <a:endParaRPr lang="en-US" noProof="0" dirty="0"/>
          </a:p>
        </p:txBody>
      </p:sp>
      <p:sp>
        <p:nvSpPr>
          <p:cNvPr id="6" name="Rectangle 1">
            <a:extLst>
              <a:ext uri="{FF2B5EF4-FFF2-40B4-BE49-F238E27FC236}">
                <a16:creationId xmlns:a16="http://schemas.microsoft.com/office/drawing/2014/main" id="{38BAE78E-D3EF-4EE5-98EC-25C22DB5C106}"/>
              </a:ext>
            </a:extLst>
          </p:cNvPr>
          <p:cNvSpPr>
            <a:spLocks noChangeArrowheads="1"/>
          </p:cNvSpPr>
          <p:nvPr/>
        </p:nvSpPr>
        <p:spPr bwMode="auto">
          <a:xfrm>
            <a:off x="0" y="0"/>
            <a:ext cx="1219200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de-DE" altLang="de-DE"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de-DE" altLang="de-DE" sz="1800" b="0" i="0" u="none" strike="noStrike" cap="none" normalizeH="0" baseline="0" dirty="0">
              <a:ln>
                <a:noFill/>
              </a:ln>
              <a:solidFill>
                <a:schemeClr val="tx1"/>
              </a:solidFill>
              <a:effectLst/>
              <a:latin typeface="Arial" panose="020B0604020202020204" pitchFamily="34" charset="0"/>
            </a:endParaRPr>
          </a:p>
        </p:txBody>
      </p:sp>
      <p:sp>
        <p:nvSpPr>
          <p:cNvPr id="7" name="Rectangle 2">
            <a:extLst>
              <a:ext uri="{FF2B5EF4-FFF2-40B4-BE49-F238E27FC236}">
                <a16:creationId xmlns:a16="http://schemas.microsoft.com/office/drawing/2014/main" id="{1EB8DBCC-E331-4AF6-A679-2FB8F75323A1}"/>
              </a:ext>
            </a:extLst>
          </p:cNvPr>
          <p:cNvSpPr>
            <a:spLocks noChangeArrowheads="1"/>
          </p:cNvSpPr>
          <p:nvPr/>
        </p:nvSpPr>
        <p:spPr bwMode="auto">
          <a:xfrm>
            <a:off x="152400" y="152400"/>
            <a:ext cx="1219200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de-DE" altLang="de-DE"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de-DE" altLang="de-DE"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815470442"/>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EC01A36-7E4C-281A-2478-92512215A58A}"/>
              </a:ext>
            </a:extLst>
          </p:cNvPr>
          <p:cNvSpPr>
            <a:spLocks noGrp="1"/>
          </p:cNvSpPr>
          <p:nvPr>
            <p:ph type="title"/>
          </p:nvPr>
        </p:nvSpPr>
        <p:spPr/>
        <p:txBody>
          <a:bodyPr/>
          <a:lstStyle/>
          <a:p>
            <a:r>
              <a:rPr lang="en-US" noProof="0" dirty="0"/>
              <a:t>Here the headline is </a:t>
            </a:r>
            <a:br>
              <a:rPr lang="en-US" noProof="0" dirty="0"/>
            </a:br>
            <a:r>
              <a:rPr lang="en-US" noProof="0" dirty="0"/>
              <a:t>also in several lines</a:t>
            </a:r>
          </a:p>
        </p:txBody>
      </p:sp>
      <p:sp>
        <p:nvSpPr>
          <p:cNvPr id="3" name="Foliennummernplatzhalter 2">
            <a:extLst>
              <a:ext uri="{FF2B5EF4-FFF2-40B4-BE49-F238E27FC236}">
                <a16:creationId xmlns:a16="http://schemas.microsoft.com/office/drawing/2014/main" id="{D911F2A9-91EB-2D7A-DAA0-A9791B0B450E}"/>
              </a:ext>
            </a:extLst>
          </p:cNvPr>
          <p:cNvSpPr>
            <a:spLocks noGrp="1"/>
          </p:cNvSpPr>
          <p:nvPr>
            <p:ph type="sldNum" sz="quarter" idx="10"/>
          </p:nvPr>
        </p:nvSpPr>
        <p:spPr/>
        <p:txBody>
          <a:bodyPr/>
          <a:lstStyle/>
          <a:p>
            <a:fld id="{73F7D4EC-FAF2-48D2-B8E5-457915FC50F3}" type="slidenum">
              <a:rPr lang="de-DE" smtClean="0"/>
              <a:pPr/>
              <a:t>86</a:t>
            </a:fld>
            <a:endParaRPr lang="de-DE" dirty="0"/>
          </a:p>
        </p:txBody>
      </p:sp>
      <p:sp>
        <p:nvSpPr>
          <p:cNvPr id="4" name="Textplatzhalter 3">
            <a:extLst>
              <a:ext uri="{FF2B5EF4-FFF2-40B4-BE49-F238E27FC236}">
                <a16:creationId xmlns:a16="http://schemas.microsoft.com/office/drawing/2014/main" id="{F91E9144-D8A7-2533-56F5-DE6900608C81}"/>
              </a:ext>
            </a:extLst>
          </p:cNvPr>
          <p:cNvSpPr>
            <a:spLocks noGrp="1"/>
          </p:cNvSpPr>
          <p:nvPr>
            <p:ph type="body" sz="quarter" idx="11"/>
          </p:nvPr>
        </p:nvSpPr>
        <p:spPr/>
        <p:txBody>
          <a:bodyPr/>
          <a:lstStyle/>
          <a:p>
            <a:r>
              <a:rPr lang="en-US" b="1" noProof="0" dirty="0"/>
              <a:t>Here is the chapter</a:t>
            </a:r>
          </a:p>
        </p:txBody>
      </p:sp>
      <p:sp>
        <p:nvSpPr>
          <p:cNvPr id="5" name="Textplatzhalter 4">
            <a:extLst>
              <a:ext uri="{FF2B5EF4-FFF2-40B4-BE49-F238E27FC236}">
                <a16:creationId xmlns:a16="http://schemas.microsoft.com/office/drawing/2014/main" id="{310261E8-13B8-A82F-A6E4-C25FA45255FF}"/>
              </a:ext>
            </a:extLst>
          </p:cNvPr>
          <p:cNvSpPr>
            <a:spLocks noGrp="1"/>
          </p:cNvSpPr>
          <p:nvPr>
            <p:ph type="body" sz="quarter" idx="12"/>
          </p:nvPr>
        </p:nvSpPr>
        <p:spPr/>
        <p:txBody>
          <a:bodyPr/>
          <a:lstStyle/>
          <a:p>
            <a:pPr marL="311150" indent="-311150">
              <a:buBlip>
                <a:blip r:embed="rId2">
                  <a:extLst>
                    <a:ext uri="{96DAC541-7B7A-43D3-8B79-37D633B846F1}">
                      <asvg:svgBlip xmlns:asvg="http://schemas.microsoft.com/office/drawing/2016/SVG/main" r:embed="rId3"/>
                    </a:ext>
                  </a:extLst>
                </a:blip>
              </a:buBlip>
            </a:pPr>
            <a:r>
              <a:rPr lang="en-US" noProof="0" dirty="0"/>
              <a:t>At vero eos et accusam et justo eos et accusam </a:t>
            </a:r>
          </a:p>
          <a:p>
            <a:pPr marL="311150" indent="-311150">
              <a:buBlip>
                <a:blip r:embed="rId2">
                  <a:extLst>
                    <a:ext uri="{96DAC541-7B7A-43D3-8B79-37D633B846F1}">
                      <asvg:svgBlip xmlns:asvg="http://schemas.microsoft.com/office/drawing/2016/SVG/main" r:embed="rId3"/>
                    </a:ext>
                  </a:extLst>
                </a:blip>
              </a:buBlip>
            </a:pPr>
            <a:r>
              <a:rPr lang="en-US" noProof="0" dirty="0"/>
              <a:t>Lorem ipsum dolor sit amet sto duo dolores</a:t>
            </a:r>
          </a:p>
          <a:p>
            <a:pPr marL="311150" indent="-311150">
              <a:buBlip>
                <a:blip r:embed="rId2">
                  <a:extLst>
                    <a:ext uri="{96DAC541-7B7A-43D3-8B79-37D633B846F1}">
                      <asvg:svgBlip xmlns:asvg="http://schemas.microsoft.com/office/drawing/2016/SVG/main" r:embed="rId3"/>
                    </a:ext>
                  </a:extLst>
                </a:blip>
              </a:buBlip>
            </a:pPr>
            <a:r>
              <a:rPr lang="en-US" noProof="0" dirty="0"/>
              <a:t>Stet clita kasd gubergren, no sea takimata ipsum dolor sit amet</a:t>
            </a:r>
          </a:p>
          <a:p>
            <a:pPr marL="311150" indent="-311150">
              <a:buBlip>
                <a:blip r:embed="rId2">
                  <a:extLst>
                    <a:ext uri="{96DAC541-7B7A-43D3-8B79-37D633B846F1}">
                      <asvg:svgBlip xmlns:asvg="http://schemas.microsoft.com/office/drawing/2016/SVG/main" r:embed="rId3"/>
                    </a:ext>
                  </a:extLst>
                </a:blip>
              </a:buBlip>
            </a:pPr>
            <a:r>
              <a:rPr lang="en-US" noProof="0" dirty="0"/>
              <a:t>Duis autem vel eum iriure dolor in hendrerit in vulputate velit esse molestie</a:t>
            </a:r>
          </a:p>
          <a:p>
            <a:pPr marL="311150" indent="-311150">
              <a:buBlip>
                <a:blip r:embed="rId2">
                  <a:extLst>
                    <a:ext uri="{96DAC541-7B7A-43D3-8B79-37D633B846F1}">
                      <asvg:svgBlip xmlns:asvg="http://schemas.microsoft.com/office/drawing/2016/SVG/main" r:embed="rId3"/>
                    </a:ext>
                  </a:extLst>
                </a:blip>
              </a:buBlip>
            </a:pPr>
            <a:r>
              <a:rPr lang="en-US" noProof="0" dirty="0"/>
              <a:t>Nam liber tempor cum soluta nobis eleifend option congue nihil</a:t>
            </a:r>
          </a:p>
        </p:txBody>
      </p:sp>
    </p:spTree>
    <p:extLst>
      <p:ext uri="{BB962C8B-B14F-4D97-AF65-F5344CB8AC3E}">
        <p14:creationId xmlns:p14="http://schemas.microsoft.com/office/powerpoint/2010/main" val="235981135"/>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EC01A36-7E4C-281A-2478-92512215A58A}"/>
              </a:ext>
            </a:extLst>
          </p:cNvPr>
          <p:cNvSpPr>
            <a:spLocks noGrp="1"/>
          </p:cNvSpPr>
          <p:nvPr>
            <p:ph type="title"/>
          </p:nvPr>
        </p:nvSpPr>
        <p:spPr/>
        <p:txBody>
          <a:bodyPr/>
          <a:lstStyle/>
          <a:p>
            <a:r>
              <a:rPr lang="en-US" noProof="0" dirty="0"/>
              <a:t>Here the headline is </a:t>
            </a:r>
            <a:br>
              <a:rPr lang="en-US" noProof="0" dirty="0"/>
            </a:br>
            <a:r>
              <a:rPr lang="en-US" noProof="0" dirty="0"/>
              <a:t>also in several lines</a:t>
            </a:r>
          </a:p>
        </p:txBody>
      </p:sp>
      <p:sp>
        <p:nvSpPr>
          <p:cNvPr id="3" name="Foliennummernplatzhalter 2">
            <a:extLst>
              <a:ext uri="{FF2B5EF4-FFF2-40B4-BE49-F238E27FC236}">
                <a16:creationId xmlns:a16="http://schemas.microsoft.com/office/drawing/2014/main" id="{D911F2A9-91EB-2D7A-DAA0-A9791B0B450E}"/>
              </a:ext>
            </a:extLst>
          </p:cNvPr>
          <p:cNvSpPr>
            <a:spLocks noGrp="1"/>
          </p:cNvSpPr>
          <p:nvPr>
            <p:ph type="sldNum" sz="quarter" idx="10"/>
          </p:nvPr>
        </p:nvSpPr>
        <p:spPr/>
        <p:txBody>
          <a:bodyPr/>
          <a:lstStyle/>
          <a:p>
            <a:fld id="{73F7D4EC-FAF2-48D2-B8E5-457915FC50F3}" type="slidenum">
              <a:rPr lang="de-DE" smtClean="0"/>
              <a:pPr/>
              <a:t>87</a:t>
            </a:fld>
            <a:endParaRPr lang="de-DE" dirty="0"/>
          </a:p>
        </p:txBody>
      </p:sp>
      <p:sp>
        <p:nvSpPr>
          <p:cNvPr id="4" name="Textplatzhalter 3">
            <a:extLst>
              <a:ext uri="{FF2B5EF4-FFF2-40B4-BE49-F238E27FC236}">
                <a16:creationId xmlns:a16="http://schemas.microsoft.com/office/drawing/2014/main" id="{F91E9144-D8A7-2533-56F5-DE6900608C81}"/>
              </a:ext>
            </a:extLst>
          </p:cNvPr>
          <p:cNvSpPr>
            <a:spLocks noGrp="1"/>
          </p:cNvSpPr>
          <p:nvPr>
            <p:ph type="body" sz="quarter" idx="11"/>
          </p:nvPr>
        </p:nvSpPr>
        <p:spPr/>
        <p:txBody>
          <a:bodyPr/>
          <a:lstStyle/>
          <a:p>
            <a:r>
              <a:rPr lang="en-US" b="1" noProof="0" dirty="0"/>
              <a:t>Here is the chapter</a:t>
            </a:r>
          </a:p>
        </p:txBody>
      </p:sp>
      <p:sp>
        <p:nvSpPr>
          <p:cNvPr id="5" name="Textplatzhalter 4">
            <a:extLst>
              <a:ext uri="{FF2B5EF4-FFF2-40B4-BE49-F238E27FC236}">
                <a16:creationId xmlns:a16="http://schemas.microsoft.com/office/drawing/2014/main" id="{310261E8-13B8-A82F-A6E4-C25FA45255FF}"/>
              </a:ext>
            </a:extLst>
          </p:cNvPr>
          <p:cNvSpPr>
            <a:spLocks noGrp="1"/>
          </p:cNvSpPr>
          <p:nvPr>
            <p:ph type="body" sz="quarter" idx="12"/>
          </p:nvPr>
        </p:nvSpPr>
        <p:spPr/>
        <p:txBody>
          <a:bodyPr/>
          <a:lstStyle/>
          <a:p>
            <a:pPr marL="265113" indent="-265113">
              <a:buBlip>
                <a:blip r:embed="rId2">
                  <a:extLst>
                    <a:ext uri="{96DAC541-7B7A-43D3-8B79-37D633B846F1}">
                      <asvg:svgBlip xmlns:asvg="http://schemas.microsoft.com/office/drawing/2016/SVG/main" r:embed="rId3"/>
                    </a:ext>
                  </a:extLst>
                </a:blip>
              </a:buBlip>
            </a:pPr>
            <a:r>
              <a:rPr lang="en-US" noProof="0" dirty="0"/>
              <a:t>At vero eos et accusam et justo eos et accusam </a:t>
            </a:r>
          </a:p>
          <a:p>
            <a:pPr marL="265113" indent="-265113">
              <a:buBlip>
                <a:blip r:embed="rId2">
                  <a:extLst>
                    <a:ext uri="{96DAC541-7B7A-43D3-8B79-37D633B846F1}">
                      <asvg:svgBlip xmlns:asvg="http://schemas.microsoft.com/office/drawing/2016/SVG/main" r:embed="rId3"/>
                    </a:ext>
                  </a:extLst>
                </a:blip>
              </a:buBlip>
            </a:pPr>
            <a:r>
              <a:rPr lang="en-US" noProof="0" dirty="0"/>
              <a:t>Lorem ipsum dolor sit amet sto duo dolores</a:t>
            </a:r>
          </a:p>
          <a:p>
            <a:pPr marL="265113" indent="-265113">
              <a:buBlip>
                <a:blip r:embed="rId2">
                  <a:extLst>
                    <a:ext uri="{96DAC541-7B7A-43D3-8B79-37D633B846F1}">
                      <asvg:svgBlip xmlns:asvg="http://schemas.microsoft.com/office/drawing/2016/SVG/main" r:embed="rId3"/>
                    </a:ext>
                  </a:extLst>
                </a:blip>
              </a:buBlip>
            </a:pPr>
            <a:r>
              <a:rPr lang="en-US" noProof="0" dirty="0"/>
              <a:t>Stet clita kasd gubergren, no sea takimata ipsum dolor sit amet</a:t>
            </a:r>
          </a:p>
          <a:p>
            <a:pPr marL="265113" indent="-265113">
              <a:buBlip>
                <a:blip r:embed="rId2">
                  <a:extLst>
                    <a:ext uri="{96DAC541-7B7A-43D3-8B79-37D633B846F1}">
                      <asvg:svgBlip xmlns:asvg="http://schemas.microsoft.com/office/drawing/2016/SVG/main" r:embed="rId3"/>
                    </a:ext>
                  </a:extLst>
                </a:blip>
              </a:buBlip>
            </a:pPr>
            <a:r>
              <a:rPr lang="en-US" noProof="0" dirty="0"/>
              <a:t>Duis autem vel eum iriure dolor in hendrerit in vulputate velit esse molestie</a:t>
            </a:r>
          </a:p>
          <a:p>
            <a:pPr marL="265113" indent="-265113">
              <a:buBlip>
                <a:blip r:embed="rId2">
                  <a:extLst>
                    <a:ext uri="{96DAC541-7B7A-43D3-8B79-37D633B846F1}">
                      <asvg:svgBlip xmlns:asvg="http://schemas.microsoft.com/office/drawing/2016/SVG/main" r:embed="rId3"/>
                    </a:ext>
                  </a:extLst>
                </a:blip>
              </a:buBlip>
            </a:pPr>
            <a:r>
              <a:rPr lang="en-US" noProof="0" dirty="0"/>
              <a:t>Nam liber tempor cum soluta nobis eleifend option congue nihil</a:t>
            </a:r>
          </a:p>
        </p:txBody>
      </p:sp>
    </p:spTree>
    <p:extLst>
      <p:ext uri="{BB962C8B-B14F-4D97-AF65-F5344CB8AC3E}">
        <p14:creationId xmlns:p14="http://schemas.microsoft.com/office/powerpoint/2010/main" val="3902400502"/>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EC01A36-7E4C-281A-2478-92512215A58A}"/>
              </a:ext>
            </a:extLst>
          </p:cNvPr>
          <p:cNvSpPr>
            <a:spLocks noGrp="1"/>
          </p:cNvSpPr>
          <p:nvPr>
            <p:ph type="title"/>
          </p:nvPr>
        </p:nvSpPr>
        <p:spPr/>
        <p:txBody>
          <a:bodyPr/>
          <a:lstStyle/>
          <a:p>
            <a:r>
              <a:rPr lang="en-US" noProof="0" dirty="0"/>
              <a:t>Here the headline is </a:t>
            </a:r>
            <a:br>
              <a:rPr lang="en-US" noProof="0" dirty="0"/>
            </a:br>
            <a:r>
              <a:rPr lang="en-US" noProof="0" dirty="0"/>
              <a:t>also in several lines</a:t>
            </a:r>
          </a:p>
        </p:txBody>
      </p:sp>
      <p:sp>
        <p:nvSpPr>
          <p:cNvPr id="3" name="Foliennummernplatzhalter 2">
            <a:extLst>
              <a:ext uri="{FF2B5EF4-FFF2-40B4-BE49-F238E27FC236}">
                <a16:creationId xmlns:a16="http://schemas.microsoft.com/office/drawing/2014/main" id="{D911F2A9-91EB-2D7A-DAA0-A9791B0B450E}"/>
              </a:ext>
            </a:extLst>
          </p:cNvPr>
          <p:cNvSpPr>
            <a:spLocks noGrp="1"/>
          </p:cNvSpPr>
          <p:nvPr>
            <p:ph type="sldNum" sz="quarter" idx="10"/>
          </p:nvPr>
        </p:nvSpPr>
        <p:spPr/>
        <p:txBody>
          <a:bodyPr/>
          <a:lstStyle/>
          <a:p>
            <a:fld id="{73F7D4EC-FAF2-48D2-B8E5-457915FC50F3}" type="slidenum">
              <a:rPr lang="de-DE" smtClean="0"/>
              <a:pPr/>
              <a:t>88</a:t>
            </a:fld>
            <a:endParaRPr lang="de-DE" dirty="0"/>
          </a:p>
        </p:txBody>
      </p:sp>
      <p:sp>
        <p:nvSpPr>
          <p:cNvPr id="4" name="Textplatzhalter 3">
            <a:extLst>
              <a:ext uri="{FF2B5EF4-FFF2-40B4-BE49-F238E27FC236}">
                <a16:creationId xmlns:a16="http://schemas.microsoft.com/office/drawing/2014/main" id="{F91E9144-D8A7-2533-56F5-DE6900608C81}"/>
              </a:ext>
            </a:extLst>
          </p:cNvPr>
          <p:cNvSpPr>
            <a:spLocks noGrp="1"/>
          </p:cNvSpPr>
          <p:nvPr>
            <p:ph type="body" sz="quarter" idx="11"/>
          </p:nvPr>
        </p:nvSpPr>
        <p:spPr/>
        <p:txBody>
          <a:bodyPr/>
          <a:lstStyle/>
          <a:p>
            <a:r>
              <a:rPr lang="en-US" b="1" noProof="0" dirty="0"/>
              <a:t>Here is the chapter</a:t>
            </a:r>
          </a:p>
        </p:txBody>
      </p:sp>
      <p:sp>
        <p:nvSpPr>
          <p:cNvPr id="5" name="Textplatzhalter 4">
            <a:extLst>
              <a:ext uri="{FF2B5EF4-FFF2-40B4-BE49-F238E27FC236}">
                <a16:creationId xmlns:a16="http://schemas.microsoft.com/office/drawing/2014/main" id="{310261E8-13B8-A82F-A6E4-C25FA45255FF}"/>
              </a:ext>
            </a:extLst>
          </p:cNvPr>
          <p:cNvSpPr>
            <a:spLocks noGrp="1"/>
          </p:cNvSpPr>
          <p:nvPr>
            <p:ph type="body" sz="quarter" idx="12"/>
          </p:nvPr>
        </p:nvSpPr>
        <p:spPr/>
        <p:txBody>
          <a:bodyPr/>
          <a:lstStyle/>
          <a:p>
            <a:pPr marL="265113" indent="-265113">
              <a:buBlip>
                <a:blip r:embed="rId2">
                  <a:extLst>
                    <a:ext uri="{96DAC541-7B7A-43D3-8B79-37D633B846F1}">
                      <asvg:svgBlip xmlns:asvg="http://schemas.microsoft.com/office/drawing/2016/SVG/main" r:embed="rId3"/>
                    </a:ext>
                  </a:extLst>
                </a:blip>
              </a:buBlip>
            </a:pPr>
            <a:r>
              <a:rPr lang="en-US" noProof="0" dirty="0"/>
              <a:t>At vero eos et accusam et justo eos et accusam </a:t>
            </a:r>
          </a:p>
          <a:p>
            <a:pPr marL="265113" indent="-265113">
              <a:buBlip>
                <a:blip r:embed="rId2">
                  <a:extLst>
                    <a:ext uri="{96DAC541-7B7A-43D3-8B79-37D633B846F1}">
                      <asvg:svgBlip xmlns:asvg="http://schemas.microsoft.com/office/drawing/2016/SVG/main" r:embed="rId3"/>
                    </a:ext>
                  </a:extLst>
                </a:blip>
              </a:buBlip>
            </a:pPr>
            <a:r>
              <a:rPr lang="en-US" noProof="0" dirty="0"/>
              <a:t>Lorem ipsum dolor sit amet sto duo dolores</a:t>
            </a:r>
          </a:p>
          <a:p>
            <a:pPr marL="265113" indent="-265113">
              <a:buBlip>
                <a:blip r:embed="rId2">
                  <a:extLst>
                    <a:ext uri="{96DAC541-7B7A-43D3-8B79-37D633B846F1}">
                      <asvg:svgBlip xmlns:asvg="http://schemas.microsoft.com/office/drawing/2016/SVG/main" r:embed="rId3"/>
                    </a:ext>
                  </a:extLst>
                </a:blip>
              </a:buBlip>
            </a:pPr>
            <a:r>
              <a:rPr lang="en-US" noProof="0" dirty="0"/>
              <a:t>Stet clita kasd gubergren, no sea takimata ipsum dolor sit amet</a:t>
            </a:r>
          </a:p>
          <a:p>
            <a:pPr marL="265113" indent="-265113">
              <a:buBlip>
                <a:blip r:embed="rId2">
                  <a:extLst>
                    <a:ext uri="{96DAC541-7B7A-43D3-8B79-37D633B846F1}">
                      <asvg:svgBlip xmlns:asvg="http://schemas.microsoft.com/office/drawing/2016/SVG/main" r:embed="rId3"/>
                    </a:ext>
                  </a:extLst>
                </a:blip>
              </a:buBlip>
            </a:pPr>
            <a:r>
              <a:rPr lang="en-US" noProof="0" dirty="0"/>
              <a:t>Duis autem vel eum iriure dolor in hendrerit in vulputate velit esse molestie</a:t>
            </a:r>
          </a:p>
          <a:p>
            <a:pPr marL="265113" indent="-265113">
              <a:buBlip>
                <a:blip r:embed="rId2">
                  <a:extLst>
                    <a:ext uri="{96DAC541-7B7A-43D3-8B79-37D633B846F1}">
                      <asvg:svgBlip xmlns:asvg="http://schemas.microsoft.com/office/drawing/2016/SVG/main" r:embed="rId3"/>
                    </a:ext>
                  </a:extLst>
                </a:blip>
              </a:buBlip>
            </a:pPr>
            <a:r>
              <a:rPr lang="en-US" noProof="0" dirty="0"/>
              <a:t>Nam liber tempor cum soluta nobis eleifend option congue nihil</a:t>
            </a:r>
          </a:p>
        </p:txBody>
      </p:sp>
    </p:spTree>
    <p:extLst>
      <p:ext uri="{BB962C8B-B14F-4D97-AF65-F5344CB8AC3E}">
        <p14:creationId xmlns:p14="http://schemas.microsoft.com/office/powerpoint/2010/main" val="132388906"/>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4C4665F-9E3E-3099-8D5B-27CFBAE466C8}"/>
              </a:ext>
            </a:extLst>
          </p:cNvPr>
          <p:cNvSpPr>
            <a:spLocks noGrp="1"/>
          </p:cNvSpPr>
          <p:nvPr>
            <p:ph type="title"/>
          </p:nvPr>
        </p:nvSpPr>
        <p:spPr/>
        <p:txBody>
          <a:bodyPr/>
          <a:lstStyle/>
          <a:p>
            <a:r>
              <a:rPr lang="en-US" noProof="0" dirty="0"/>
              <a:t>Here the headline is </a:t>
            </a:r>
            <a:br>
              <a:rPr lang="en-US" noProof="0" dirty="0"/>
            </a:br>
            <a:r>
              <a:rPr lang="en-US" noProof="0" dirty="0"/>
              <a:t>also in several lines</a:t>
            </a:r>
          </a:p>
        </p:txBody>
      </p:sp>
      <p:sp>
        <p:nvSpPr>
          <p:cNvPr id="3" name="Foliennummernplatzhalter 2">
            <a:extLst>
              <a:ext uri="{FF2B5EF4-FFF2-40B4-BE49-F238E27FC236}">
                <a16:creationId xmlns:a16="http://schemas.microsoft.com/office/drawing/2014/main" id="{EA9EA135-D2A6-ADFD-89B3-1E1AFD897385}"/>
              </a:ext>
            </a:extLst>
          </p:cNvPr>
          <p:cNvSpPr>
            <a:spLocks noGrp="1"/>
          </p:cNvSpPr>
          <p:nvPr>
            <p:ph type="sldNum" sz="quarter" idx="10"/>
          </p:nvPr>
        </p:nvSpPr>
        <p:spPr/>
        <p:txBody>
          <a:bodyPr/>
          <a:lstStyle/>
          <a:p>
            <a:fld id="{73F7D4EC-FAF2-48D2-B8E5-457915FC50F3}" type="slidenum">
              <a:rPr lang="de-DE" smtClean="0"/>
              <a:pPr/>
              <a:t>89</a:t>
            </a:fld>
            <a:endParaRPr lang="de-DE" dirty="0"/>
          </a:p>
        </p:txBody>
      </p:sp>
      <p:sp>
        <p:nvSpPr>
          <p:cNvPr id="4" name="Textplatzhalter 3">
            <a:extLst>
              <a:ext uri="{FF2B5EF4-FFF2-40B4-BE49-F238E27FC236}">
                <a16:creationId xmlns:a16="http://schemas.microsoft.com/office/drawing/2014/main" id="{D41FA683-6B9F-2A24-7613-A0F4B6B40ED0}"/>
              </a:ext>
            </a:extLst>
          </p:cNvPr>
          <p:cNvSpPr>
            <a:spLocks noGrp="1"/>
          </p:cNvSpPr>
          <p:nvPr>
            <p:ph type="body" sz="quarter" idx="11"/>
          </p:nvPr>
        </p:nvSpPr>
        <p:spPr/>
        <p:txBody>
          <a:bodyPr/>
          <a:lstStyle/>
          <a:p>
            <a:r>
              <a:rPr lang="en-US" b="1" noProof="0" dirty="0"/>
              <a:t>Here is the chapter</a:t>
            </a:r>
          </a:p>
        </p:txBody>
      </p:sp>
      <p:sp>
        <p:nvSpPr>
          <p:cNvPr id="5" name="Textplatzhalter 4">
            <a:extLst>
              <a:ext uri="{FF2B5EF4-FFF2-40B4-BE49-F238E27FC236}">
                <a16:creationId xmlns:a16="http://schemas.microsoft.com/office/drawing/2014/main" id="{83F0F5B7-A134-1D63-CD7F-5ADFEA147AF4}"/>
              </a:ext>
            </a:extLst>
          </p:cNvPr>
          <p:cNvSpPr>
            <a:spLocks noGrp="1"/>
          </p:cNvSpPr>
          <p:nvPr>
            <p:ph type="body" sz="quarter" idx="12"/>
          </p:nvPr>
        </p:nvSpPr>
        <p:spPr>
          <a:xfrm>
            <a:off x="658813" y="2114550"/>
            <a:ext cx="11198225" cy="365125"/>
          </a:xfrm>
        </p:spPr>
        <p:txBody>
          <a:bodyPr/>
          <a:lstStyle/>
          <a:p>
            <a:pPr marL="0" indent="0">
              <a:buNone/>
            </a:pPr>
            <a:r>
              <a:rPr lang="en-US" b="1" noProof="0" dirty="0"/>
              <a:t>Example table</a:t>
            </a:r>
          </a:p>
        </p:txBody>
      </p:sp>
      <p:graphicFrame>
        <p:nvGraphicFramePr>
          <p:cNvPr id="12" name="Tabelle 8">
            <a:extLst>
              <a:ext uri="{FF2B5EF4-FFF2-40B4-BE49-F238E27FC236}">
                <a16:creationId xmlns:a16="http://schemas.microsoft.com/office/drawing/2014/main" id="{22EDBC38-94C0-5D08-51CB-4535294D5C20}"/>
              </a:ext>
            </a:extLst>
          </p:cNvPr>
          <p:cNvGraphicFramePr>
            <a:graphicFrameLocks noGrp="1"/>
          </p:cNvGraphicFramePr>
          <p:nvPr>
            <p:extLst>
              <p:ext uri="{D42A27DB-BD31-4B8C-83A1-F6EECF244321}">
                <p14:modId xmlns:p14="http://schemas.microsoft.com/office/powerpoint/2010/main" val="607854128"/>
              </p:ext>
            </p:extLst>
          </p:nvPr>
        </p:nvGraphicFramePr>
        <p:xfrm>
          <a:off x="670076" y="2591641"/>
          <a:ext cx="10880913" cy="2666218"/>
        </p:xfrm>
        <a:graphic>
          <a:graphicData uri="http://schemas.openxmlformats.org/drawingml/2006/table">
            <a:tbl>
              <a:tblPr firstRow="1" bandRow="1">
                <a:tableStyleId>{5C22544A-7EE6-4342-B048-85BDC9FD1C3A}</a:tableStyleId>
              </a:tblPr>
              <a:tblGrid>
                <a:gridCol w="2616048">
                  <a:extLst>
                    <a:ext uri="{9D8B030D-6E8A-4147-A177-3AD203B41FA5}">
                      <a16:colId xmlns:a16="http://schemas.microsoft.com/office/drawing/2014/main" val="2087123982"/>
                    </a:ext>
                  </a:extLst>
                </a:gridCol>
                <a:gridCol w="1180695">
                  <a:extLst>
                    <a:ext uri="{9D8B030D-6E8A-4147-A177-3AD203B41FA5}">
                      <a16:colId xmlns:a16="http://schemas.microsoft.com/office/drawing/2014/main" val="41894268"/>
                    </a:ext>
                  </a:extLst>
                </a:gridCol>
                <a:gridCol w="1180695">
                  <a:extLst>
                    <a:ext uri="{9D8B030D-6E8A-4147-A177-3AD203B41FA5}">
                      <a16:colId xmlns:a16="http://schemas.microsoft.com/office/drawing/2014/main" val="4036972499"/>
                    </a:ext>
                  </a:extLst>
                </a:gridCol>
                <a:gridCol w="1180695">
                  <a:extLst>
                    <a:ext uri="{9D8B030D-6E8A-4147-A177-3AD203B41FA5}">
                      <a16:colId xmlns:a16="http://schemas.microsoft.com/office/drawing/2014/main" val="1063914749"/>
                    </a:ext>
                  </a:extLst>
                </a:gridCol>
                <a:gridCol w="1180695">
                  <a:extLst>
                    <a:ext uri="{9D8B030D-6E8A-4147-A177-3AD203B41FA5}">
                      <a16:colId xmlns:a16="http://schemas.microsoft.com/office/drawing/2014/main" val="3988643991"/>
                    </a:ext>
                  </a:extLst>
                </a:gridCol>
                <a:gridCol w="1180695">
                  <a:extLst>
                    <a:ext uri="{9D8B030D-6E8A-4147-A177-3AD203B41FA5}">
                      <a16:colId xmlns:a16="http://schemas.microsoft.com/office/drawing/2014/main" val="1329358735"/>
                    </a:ext>
                  </a:extLst>
                </a:gridCol>
                <a:gridCol w="1180695">
                  <a:extLst>
                    <a:ext uri="{9D8B030D-6E8A-4147-A177-3AD203B41FA5}">
                      <a16:colId xmlns:a16="http://schemas.microsoft.com/office/drawing/2014/main" val="121106112"/>
                    </a:ext>
                  </a:extLst>
                </a:gridCol>
                <a:gridCol w="1180695">
                  <a:extLst>
                    <a:ext uri="{9D8B030D-6E8A-4147-A177-3AD203B41FA5}">
                      <a16:colId xmlns:a16="http://schemas.microsoft.com/office/drawing/2014/main" val="4230947117"/>
                    </a:ext>
                  </a:extLst>
                </a:gridCol>
              </a:tblGrid>
              <a:tr h="379324">
                <a:tc>
                  <a:txBody>
                    <a:bodyPr/>
                    <a:lstStyle/>
                    <a:p>
                      <a:r>
                        <a:rPr lang="de-DE" sz="1050" b="1" i="0" kern="1200" dirty="0">
                          <a:solidFill>
                            <a:schemeClr val="lt1"/>
                          </a:solidFill>
                          <a:effectLst/>
                          <a:latin typeface="+mn-lt"/>
                          <a:ea typeface="+mn-ea"/>
                          <a:cs typeface="+mn-cs"/>
                        </a:rPr>
                        <a:t>Description</a:t>
                      </a:r>
                    </a:p>
                  </a:txBody>
                  <a:tcPr marL="18000" marR="36000" marT="36000" marB="36000">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c>
                  <a:txBody>
                    <a:bodyPr/>
                    <a:lstStyle/>
                    <a:p>
                      <a:r>
                        <a:rPr lang="de-DE" sz="1050" dirty="0">
                          <a:latin typeface="Fago Pro" panose="02000506040000020004" pitchFamily="50" charset="0"/>
                        </a:rPr>
                        <a:t>Table title</a:t>
                      </a:r>
                    </a:p>
                  </a:txBody>
                  <a:tcPr marL="18000" marR="36000" marT="36000" marB="36000">
                    <a:lnL w="12700" cmpd="sng">
                      <a:noFill/>
                    </a:lnL>
                    <a:lnR w="12700" cmpd="sng">
                      <a:noFill/>
                    </a:lnR>
                    <a:lnT w="12700"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c>
                  <a:txBody>
                    <a:bodyPr/>
                    <a:lstStyle/>
                    <a:p>
                      <a:r>
                        <a:rPr lang="de-DE" sz="1050" dirty="0">
                          <a:latin typeface="Fago Pro" panose="02000506040000020004" pitchFamily="50" charset="0"/>
                        </a:rPr>
                        <a:t>Table title</a:t>
                      </a:r>
                    </a:p>
                  </a:txBody>
                  <a:tcPr marL="18000" marR="36000" marT="36000" marB="36000">
                    <a:lnL w="12700" cmpd="sng">
                      <a:noFill/>
                    </a:lnL>
                    <a:lnR w="12700" cmpd="sng">
                      <a:noFill/>
                    </a:lnR>
                    <a:lnT w="12700"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c>
                  <a:txBody>
                    <a:bodyPr/>
                    <a:lstStyle/>
                    <a:p>
                      <a:r>
                        <a:rPr lang="de-DE" sz="1050" dirty="0">
                          <a:latin typeface="Fago Pro" panose="02000506040000020004" pitchFamily="50" charset="0"/>
                        </a:rPr>
                        <a:t>Table title</a:t>
                      </a:r>
                    </a:p>
                  </a:txBody>
                  <a:tcPr marL="18000" marR="36000" marT="36000" marB="36000">
                    <a:lnL w="12700" cmpd="sng">
                      <a:noFill/>
                    </a:lnL>
                    <a:lnR w="12700" cmpd="sng">
                      <a:noFill/>
                    </a:lnR>
                    <a:lnT w="12700"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c>
                  <a:txBody>
                    <a:bodyPr/>
                    <a:lstStyle/>
                    <a:p>
                      <a:r>
                        <a:rPr lang="de-DE" sz="1050" dirty="0">
                          <a:latin typeface="Fago Pro" panose="02000506040000020004" pitchFamily="50" charset="0"/>
                        </a:rPr>
                        <a:t>Table title</a:t>
                      </a:r>
                    </a:p>
                  </a:txBody>
                  <a:tcPr marL="18000" marR="36000" marT="36000" marB="36000">
                    <a:lnL w="12700" cmpd="sng">
                      <a:noFill/>
                    </a:lnL>
                    <a:lnR w="12700" cmpd="sng">
                      <a:noFill/>
                    </a:lnR>
                    <a:lnT w="12700"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c>
                  <a:txBody>
                    <a:bodyPr/>
                    <a:lstStyle/>
                    <a:p>
                      <a:r>
                        <a:rPr lang="de-DE" sz="1050" dirty="0">
                          <a:latin typeface="Fago Pro" panose="02000506040000020004" pitchFamily="50" charset="0"/>
                        </a:rPr>
                        <a:t>Table title</a:t>
                      </a:r>
                    </a:p>
                  </a:txBody>
                  <a:tcPr marL="18000" marR="36000" marT="36000" marB="36000">
                    <a:lnL w="12700" cmpd="sng">
                      <a:noFill/>
                    </a:lnL>
                    <a:lnR w="12700" cmpd="sng">
                      <a:noFill/>
                    </a:lnR>
                    <a:lnT w="12700"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c>
                  <a:txBody>
                    <a:bodyPr/>
                    <a:lstStyle/>
                    <a:p>
                      <a:r>
                        <a:rPr lang="de-DE" sz="1050" dirty="0">
                          <a:latin typeface="Fago Pro" panose="02000506040000020004" pitchFamily="50" charset="0"/>
                        </a:rPr>
                        <a:t>Table title</a:t>
                      </a:r>
                    </a:p>
                  </a:txBody>
                  <a:tcPr marL="18000" marR="36000" marT="36000" marB="36000">
                    <a:lnL w="12700" cmpd="sng">
                      <a:noFill/>
                    </a:lnL>
                    <a:lnR w="12700" cmpd="sng">
                      <a:noFill/>
                    </a:lnR>
                    <a:lnT w="12700"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c>
                  <a:txBody>
                    <a:bodyPr/>
                    <a:lstStyle/>
                    <a:p>
                      <a:r>
                        <a:rPr lang="de-DE" sz="1050" dirty="0">
                          <a:latin typeface="Fago Pro" panose="02000506040000020004" pitchFamily="50" charset="0"/>
                        </a:rPr>
                        <a:t>Table title</a:t>
                      </a:r>
                    </a:p>
                  </a:txBody>
                  <a:tcPr marL="18000" marR="36000" marT="36000" marB="36000">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extLst>
                  <a:ext uri="{0D108BD9-81ED-4DB2-BD59-A6C34878D82A}">
                    <a16:rowId xmlns:a16="http://schemas.microsoft.com/office/drawing/2014/main" val="728939046"/>
                  </a:ext>
                </a:extLst>
              </a:tr>
              <a:tr h="34289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de-DE" sz="1050" dirty="0">
                        <a:solidFill>
                          <a:schemeClr val="bg1"/>
                        </a:solidFill>
                        <a:latin typeface="Fago Pro" panose="02000506040000020004" pitchFamily="50" charset="0"/>
                      </a:endParaRPr>
                    </a:p>
                  </a:txBody>
                  <a:tcPr marL="18000" marR="36000" marT="36000" marB="36000" anchor="b">
                    <a:lnL w="12700" cap="flat" cmpd="sng" algn="ctr">
                      <a:noFill/>
                      <a:prstDash val="solid"/>
                      <a:round/>
                      <a:headEnd type="none" w="med" len="med"/>
                      <a:tailEnd type="none" w="med" len="med"/>
                    </a:lnL>
                    <a:lnR w="12700" cmpd="sng">
                      <a:noFill/>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50" dirty="0">
                          <a:solidFill>
                            <a:schemeClr val="bg1"/>
                          </a:solidFill>
                          <a:latin typeface="Fago Pro" panose="02000506040000020004" pitchFamily="50" charset="0"/>
                        </a:rPr>
                        <a:t>Unit</a:t>
                      </a:r>
                    </a:p>
                  </a:txBody>
                  <a:tcPr marL="18000" marR="36000" marT="36000" marB="36000" anchor="b">
                    <a:lnL w="12700" cmpd="sng">
                      <a:noFill/>
                    </a:lnL>
                    <a:lnR w="12700" cmpd="sng">
                      <a:noFill/>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solidFill>
                  </a:tcPr>
                </a:tc>
                <a:tc>
                  <a:txBody>
                    <a:bodyPr/>
                    <a:lstStyle/>
                    <a:p>
                      <a:r>
                        <a:rPr lang="de-DE" sz="1050" dirty="0">
                          <a:solidFill>
                            <a:schemeClr val="bg1"/>
                          </a:solidFill>
                          <a:latin typeface="Fago Pro" panose="02000506040000020004" pitchFamily="50" charset="0"/>
                        </a:rPr>
                        <a:t>Unit</a:t>
                      </a:r>
                    </a:p>
                  </a:txBody>
                  <a:tcPr marL="18000" marR="36000" marT="36000" marB="36000" anchor="b">
                    <a:lnL w="12700" cmpd="sng">
                      <a:noFill/>
                    </a:lnL>
                    <a:lnR w="12700" cmpd="sng">
                      <a:noFill/>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solidFill>
                  </a:tcPr>
                </a:tc>
                <a:tc>
                  <a:txBody>
                    <a:bodyPr/>
                    <a:lstStyle/>
                    <a:p>
                      <a:r>
                        <a:rPr lang="de-DE" sz="1050" dirty="0">
                          <a:solidFill>
                            <a:schemeClr val="bg1"/>
                          </a:solidFill>
                          <a:latin typeface="Fago Pro" panose="02000506040000020004" pitchFamily="50" charset="0"/>
                        </a:rPr>
                        <a:t>Unit</a:t>
                      </a:r>
                    </a:p>
                  </a:txBody>
                  <a:tcPr marL="18000" marR="36000" marT="36000" marB="36000" anchor="b">
                    <a:lnL w="12700" cmpd="sng">
                      <a:noFill/>
                    </a:lnL>
                    <a:lnR w="12700" cmpd="sng">
                      <a:noFill/>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50" dirty="0">
                          <a:solidFill>
                            <a:schemeClr val="bg1"/>
                          </a:solidFill>
                          <a:latin typeface="Fago Pro" panose="02000506040000020004" pitchFamily="50" charset="0"/>
                        </a:rPr>
                        <a:t>Unit</a:t>
                      </a:r>
                    </a:p>
                  </a:txBody>
                  <a:tcPr marL="18000" marR="36000" marT="36000" marB="36000" anchor="b">
                    <a:lnL w="12700" cmpd="sng">
                      <a:noFill/>
                    </a:lnL>
                    <a:lnR w="12700" cmpd="sng">
                      <a:noFill/>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50" dirty="0">
                          <a:solidFill>
                            <a:schemeClr val="bg1"/>
                          </a:solidFill>
                          <a:latin typeface="Fago Pro" panose="02000506040000020004" pitchFamily="50" charset="0"/>
                        </a:rPr>
                        <a:t>Unit</a:t>
                      </a:r>
                    </a:p>
                  </a:txBody>
                  <a:tcPr marL="18000" marR="36000" marT="36000" marB="36000" anchor="b">
                    <a:lnL w="12700" cmpd="sng">
                      <a:noFill/>
                    </a:lnL>
                    <a:lnR w="12700" cmpd="sng">
                      <a:noFill/>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50" dirty="0">
                          <a:solidFill>
                            <a:schemeClr val="bg1"/>
                          </a:solidFill>
                          <a:latin typeface="Fago Pro" panose="02000506040000020004" pitchFamily="50" charset="0"/>
                        </a:rPr>
                        <a:t>Unit</a:t>
                      </a:r>
                    </a:p>
                  </a:txBody>
                  <a:tcPr marL="18000" marR="36000" marT="36000" marB="36000" anchor="b">
                    <a:lnL w="12700" cmpd="sng">
                      <a:noFill/>
                    </a:lnL>
                    <a:lnR w="12700" cmpd="sng">
                      <a:noFill/>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50" dirty="0">
                          <a:solidFill>
                            <a:schemeClr val="bg1"/>
                          </a:solidFill>
                          <a:latin typeface="Fago Pro" panose="02000506040000020004" pitchFamily="50" charset="0"/>
                        </a:rPr>
                        <a:t>Unit</a:t>
                      </a:r>
                    </a:p>
                  </a:txBody>
                  <a:tcPr marL="18000" marR="36000" marT="36000" marB="36000" anchor="b">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solidFill>
                  </a:tcPr>
                </a:tc>
                <a:extLst>
                  <a:ext uri="{0D108BD9-81ED-4DB2-BD59-A6C34878D82A}">
                    <a16:rowId xmlns:a16="http://schemas.microsoft.com/office/drawing/2014/main" val="959987733"/>
                  </a:ext>
                </a:extLst>
              </a:tr>
              <a:tr h="324000">
                <a:tc>
                  <a:txBody>
                    <a:bodyPr/>
                    <a:lstStyle/>
                    <a:p>
                      <a:r>
                        <a:rPr lang="de-DE" sz="1050" dirty="0">
                          <a:latin typeface="Fago Pro" panose="02000506040000020004" pitchFamily="50" charset="0"/>
                        </a:rPr>
                        <a:t>Content</a:t>
                      </a:r>
                    </a:p>
                  </a:txBody>
                  <a:tcPr marL="18000" marR="36000" marT="36000" marB="36000" anchor="ctr">
                    <a:lnL w="12700" cmpd="sng">
                      <a:noFill/>
                    </a:lnL>
                    <a:lnR w="12700" cmpd="sng">
                      <a:noFill/>
                    </a:lnR>
                    <a:lnT w="12700" cap="flat" cmpd="sng" algn="ctr">
                      <a:no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de-DE" sz="1050" dirty="0">
                          <a:latin typeface="Fago Pro" panose="02000506040000020004" pitchFamily="50" charset="0"/>
                        </a:rPr>
                        <a:t>Content</a:t>
                      </a:r>
                    </a:p>
                  </a:txBody>
                  <a:tcPr marL="18000" marR="36000" marT="36000" marB="36000" anchor="ctr">
                    <a:lnL w="12700" cmpd="sng">
                      <a:noFill/>
                    </a:lnL>
                    <a:lnR w="12700" cmpd="sng">
                      <a:noFill/>
                    </a:lnR>
                    <a:lnT w="12700" cap="flat" cmpd="sng" algn="ctr">
                      <a:no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de-DE" sz="1050" dirty="0">
                          <a:latin typeface="Fago Pro" panose="02000506040000020004" pitchFamily="50" charset="0"/>
                        </a:rPr>
                        <a:t>Content</a:t>
                      </a:r>
                    </a:p>
                  </a:txBody>
                  <a:tcPr marL="18000" marR="36000" marT="36000" marB="36000" anchor="ctr">
                    <a:lnL w="12700" cmpd="sng">
                      <a:noFill/>
                    </a:lnL>
                    <a:lnR w="12700" cmpd="sng">
                      <a:noFill/>
                    </a:lnR>
                    <a:lnT w="12700" cap="flat" cmpd="sng" algn="ctr">
                      <a:no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de-DE" sz="1050" dirty="0">
                          <a:latin typeface="Fago Pro" panose="02000506040000020004" pitchFamily="50" charset="0"/>
                        </a:rPr>
                        <a:t>Content</a:t>
                      </a:r>
                    </a:p>
                  </a:txBody>
                  <a:tcPr marL="18000" marR="36000" marT="36000" marB="36000" anchor="ctr">
                    <a:lnL w="12700" cmpd="sng">
                      <a:noFill/>
                    </a:lnL>
                    <a:lnR w="12700" cmpd="sng">
                      <a:noFill/>
                    </a:lnR>
                    <a:lnT w="12700" cap="flat" cmpd="sng" algn="ctr">
                      <a:no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de-DE" sz="1050" dirty="0">
                          <a:latin typeface="Fago Pro" panose="02000506040000020004" pitchFamily="50" charset="0"/>
                        </a:rPr>
                        <a:t>Content</a:t>
                      </a:r>
                    </a:p>
                  </a:txBody>
                  <a:tcPr marL="18000" marR="36000" marT="36000" marB="36000" anchor="ctr">
                    <a:lnL w="12700" cmpd="sng">
                      <a:noFill/>
                    </a:lnL>
                    <a:lnR w="12700" cmpd="sng">
                      <a:noFill/>
                    </a:lnR>
                    <a:lnT w="12700" cap="flat" cmpd="sng" algn="ctr">
                      <a:no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de-DE" sz="1050" dirty="0">
                          <a:latin typeface="Fago Pro" panose="02000506040000020004" pitchFamily="50" charset="0"/>
                        </a:rPr>
                        <a:t>Content</a:t>
                      </a:r>
                    </a:p>
                  </a:txBody>
                  <a:tcPr marL="18000" marR="36000" marT="36000" marB="36000" anchor="ctr">
                    <a:lnL w="12700" cmpd="sng">
                      <a:noFill/>
                    </a:lnL>
                    <a:lnR w="12700" cmpd="sng">
                      <a:noFill/>
                    </a:lnR>
                    <a:lnT w="12700" cap="flat" cmpd="sng" algn="ctr">
                      <a:no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de-DE" sz="1050" dirty="0">
                          <a:latin typeface="Fago Pro" panose="02000506040000020004" pitchFamily="50" charset="0"/>
                        </a:rPr>
                        <a:t>Content</a:t>
                      </a:r>
                    </a:p>
                  </a:txBody>
                  <a:tcPr marL="18000" marR="36000" marT="36000" marB="36000" anchor="ctr">
                    <a:lnL w="12700" cmpd="sng">
                      <a:noFill/>
                    </a:lnL>
                    <a:lnR w="12700" cmpd="sng">
                      <a:noFill/>
                    </a:lnR>
                    <a:lnT w="12700" cap="flat" cmpd="sng" algn="ctr">
                      <a:no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de-DE" sz="1050" dirty="0">
                          <a:latin typeface="Fago Pro" panose="02000506040000020004" pitchFamily="50" charset="0"/>
                        </a:rPr>
                        <a:t>Content</a:t>
                      </a:r>
                    </a:p>
                  </a:txBody>
                  <a:tcPr marL="18000" marR="36000" marT="36000" marB="36000" anchor="ctr">
                    <a:lnL w="12700" cmpd="sng">
                      <a:noFill/>
                    </a:lnL>
                    <a:lnR w="12700" cmpd="sng">
                      <a:noFill/>
                    </a:lnR>
                    <a:lnT w="12700" cap="flat" cmpd="sng" algn="ctr">
                      <a:no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902403579"/>
                  </a:ext>
                </a:extLst>
              </a:tr>
              <a:tr h="324000">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144057599"/>
                  </a:ext>
                </a:extLst>
              </a:tr>
              <a:tr h="324000">
                <a:tc>
                  <a:txBody>
                    <a:bodyPr/>
                    <a:lstStyle/>
                    <a:p>
                      <a:r>
                        <a:rPr lang="de-DE" sz="1050" dirty="0">
                          <a:latin typeface="Fago Pro" panose="02000506040000020004" pitchFamily="50" charset="0"/>
                        </a:rPr>
                        <a:t>Highlighted line</a:t>
                      </a: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2"/>
                    </a:solidFill>
                  </a:tcPr>
                </a:tc>
                <a:extLst>
                  <a:ext uri="{0D108BD9-81ED-4DB2-BD59-A6C34878D82A}">
                    <a16:rowId xmlns:a16="http://schemas.microsoft.com/office/drawing/2014/main" val="3203878022"/>
                  </a:ext>
                </a:extLst>
              </a:tr>
              <a:tr h="324000">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787885609"/>
                  </a:ext>
                </a:extLst>
              </a:tr>
              <a:tr h="324000">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930292351"/>
                  </a:ext>
                </a:extLst>
              </a:tr>
              <a:tr h="324000">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442449988"/>
                  </a:ext>
                </a:extLst>
              </a:tr>
            </a:tbl>
          </a:graphicData>
        </a:graphic>
      </p:graphicFrame>
    </p:spTree>
    <p:extLst>
      <p:ext uri="{BB962C8B-B14F-4D97-AF65-F5344CB8AC3E}">
        <p14:creationId xmlns:p14="http://schemas.microsoft.com/office/powerpoint/2010/main" val="3411158286"/>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4C4665F-9E3E-3099-8D5B-27CFBAE466C8}"/>
              </a:ext>
            </a:extLst>
          </p:cNvPr>
          <p:cNvSpPr>
            <a:spLocks noGrp="1"/>
          </p:cNvSpPr>
          <p:nvPr>
            <p:ph type="title"/>
          </p:nvPr>
        </p:nvSpPr>
        <p:spPr/>
        <p:txBody>
          <a:bodyPr/>
          <a:lstStyle/>
          <a:p>
            <a:r>
              <a:rPr lang="en-US" noProof="0" dirty="0"/>
              <a:t>Here the headline is </a:t>
            </a:r>
            <a:br>
              <a:rPr lang="en-US" noProof="0" dirty="0"/>
            </a:br>
            <a:r>
              <a:rPr lang="en-US" noProof="0" dirty="0"/>
              <a:t>also in several lines</a:t>
            </a:r>
          </a:p>
        </p:txBody>
      </p:sp>
      <p:sp>
        <p:nvSpPr>
          <p:cNvPr id="3" name="Foliennummernplatzhalter 2">
            <a:extLst>
              <a:ext uri="{FF2B5EF4-FFF2-40B4-BE49-F238E27FC236}">
                <a16:creationId xmlns:a16="http://schemas.microsoft.com/office/drawing/2014/main" id="{EA9EA135-D2A6-ADFD-89B3-1E1AFD897385}"/>
              </a:ext>
            </a:extLst>
          </p:cNvPr>
          <p:cNvSpPr>
            <a:spLocks noGrp="1"/>
          </p:cNvSpPr>
          <p:nvPr>
            <p:ph type="sldNum" sz="quarter" idx="10"/>
          </p:nvPr>
        </p:nvSpPr>
        <p:spPr/>
        <p:txBody>
          <a:bodyPr/>
          <a:lstStyle/>
          <a:p>
            <a:fld id="{73F7D4EC-FAF2-48D2-B8E5-457915FC50F3}" type="slidenum">
              <a:rPr lang="de-DE" smtClean="0"/>
              <a:pPr/>
              <a:t>90</a:t>
            </a:fld>
            <a:endParaRPr lang="de-DE" dirty="0"/>
          </a:p>
        </p:txBody>
      </p:sp>
      <p:sp>
        <p:nvSpPr>
          <p:cNvPr id="4" name="Textplatzhalter 3">
            <a:extLst>
              <a:ext uri="{FF2B5EF4-FFF2-40B4-BE49-F238E27FC236}">
                <a16:creationId xmlns:a16="http://schemas.microsoft.com/office/drawing/2014/main" id="{D41FA683-6B9F-2A24-7613-A0F4B6B40ED0}"/>
              </a:ext>
            </a:extLst>
          </p:cNvPr>
          <p:cNvSpPr>
            <a:spLocks noGrp="1"/>
          </p:cNvSpPr>
          <p:nvPr>
            <p:ph type="body" sz="quarter" idx="11"/>
          </p:nvPr>
        </p:nvSpPr>
        <p:spPr/>
        <p:txBody>
          <a:bodyPr/>
          <a:lstStyle/>
          <a:p>
            <a:r>
              <a:rPr lang="en-US" b="1" noProof="0" dirty="0"/>
              <a:t>Here is the chapter</a:t>
            </a:r>
          </a:p>
        </p:txBody>
      </p:sp>
      <p:sp>
        <p:nvSpPr>
          <p:cNvPr id="5" name="Textplatzhalter 4">
            <a:extLst>
              <a:ext uri="{FF2B5EF4-FFF2-40B4-BE49-F238E27FC236}">
                <a16:creationId xmlns:a16="http://schemas.microsoft.com/office/drawing/2014/main" id="{83F0F5B7-A134-1D63-CD7F-5ADFEA147AF4}"/>
              </a:ext>
            </a:extLst>
          </p:cNvPr>
          <p:cNvSpPr>
            <a:spLocks noGrp="1"/>
          </p:cNvSpPr>
          <p:nvPr>
            <p:ph type="body" sz="quarter" idx="12"/>
          </p:nvPr>
        </p:nvSpPr>
        <p:spPr>
          <a:xfrm>
            <a:off x="658813" y="2114550"/>
            <a:ext cx="11198225" cy="365125"/>
          </a:xfrm>
        </p:spPr>
        <p:txBody>
          <a:bodyPr/>
          <a:lstStyle/>
          <a:p>
            <a:pPr marL="0" indent="0">
              <a:buNone/>
            </a:pPr>
            <a:r>
              <a:rPr lang="en-US" b="1" noProof="0" dirty="0"/>
              <a:t>Example table</a:t>
            </a:r>
          </a:p>
        </p:txBody>
      </p:sp>
      <p:graphicFrame>
        <p:nvGraphicFramePr>
          <p:cNvPr id="12" name="Tabelle 8">
            <a:extLst>
              <a:ext uri="{FF2B5EF4-FFF2-40B4-BE49-F238E27FC236}">
                <a16:creationId xmlns:a16="http://schemas.microsoft.com/office/drawing/2014/main" id="{22EDBC38-94C0-5D08-51CB-4535294D5C20}"/>
              </a:ext>
            </a:extLst>
          </p:cNvPr>
          <p:cNvGraphicFramePr>
            <a:graphicFrameLocks noGrp="1"/>
          </p:cNvGraphicFramePr>
          <p:nvPr>
            <p:extLst>
              <p:ext uri="{D42A27DB-BD31-4B8C-83A1-F6EECF244321}">
                <p14:modId xmlns:p14="http://schemas.microsoft.com/office/powerpoint/2010/main" val="2216187383"/>
              </p:ext>
            </p:extLst>
          </p:nvPr>
        </p:nvGraphicFramePr>
        <p:xfrm>
          <a:off x="670076" y="2591641"/>
          <a:ext cx="10880913" cy="2666218"/>
        </p:xfrm>
        <a:graphic>
          <a:graphicData uri="http://schemas.openxmlformats.org/drawingml/2006/table">
            <a:tbl>
              <a:tblPr firstRow="1" bandRow="1">
                <a:tableStyleId>{5C22544A-7EE6-4342-B048-85BDC9FD1C3A}</a:tableStyleId>
              </a:tblPr>
              <a:tblGrid>
                <a:gridCol w="2616048">
                  <a:extLst>
                    <a:ext uri="{9D8B030D-6E8A-4147-A177-3AD203B41FA5}">
                      <a16:colId xmlns:a16="http://schemas.microsoft.com/office/drawing/2014/main" val="2087123982"/>
                    </a:ext>
                  </a:extLst>
                </a:gridCol>
                <a:gridCol w="1180695">
                  <a:extLst>
                    <a:ext uri="{9D8B030D-6E8A-4147-A177-3AD203B41FA5}">
                      <a16:colId xmlns:a16="http://schemas.microsoft.com/office/drawing/2014/main" val="41894268"/>
                    </a:ext>
                  </a:extLst>
                </a:gridCol>
                <a:gridCol w="1180695">
                  <a:extLst>
                    <a:ext uri="{9D8B030D-6E8A-4147-A177-3AD203B41FA5}">
                      <a16:colId xmlns:a16="http://schemas.microsoft.com/office/drawing/2014/main" val="4036972499"/>
                    </a:ext>
                  </a:extLst>
                </a:gridCol>
                <a:gridCol w="1180695">
                  <a:extLst>
                    <a:ext uri="{9D8B030D-6E8A-4147-A177-3AD203B41FA5}">
                      <a16:colId xmlns:a16="http://schemas.microsoft.com/office/drawing/2014/main" val="1063914749"/>
                    </a:ext>
                  </a:extLst>
                </a:gridCol>
                <a:gridCol w="1180695">
                  <a:extLst>
                    <a:ext uri="{9D8B030D-6E8A-4147-A177-3AD203B41FA5}">
                      <a16:colId xmlns:a16="http://schemas.microsoft.com/office/drawing/2014/main" val="3988643991"/>
                    </a:ext>
                  </a:extLst>
                </a:gridCol>
                <a:gridCol w="1180695">
                  <a:extLst>
                    <a:ext uri="{9D8B030D-6E8A-4147-A177-3AD203B41FA5}">
                      <a16:colId xmlns:a16="http://schemas.microsoft.com/office/drawing/2014/main" val="1329358735"/>
                    </a:ext>
                  </a:extLst>
                </a:gridCol>
                <a:gridCol w="1180695">
                  <a:extLst>
                    <a:ext uri="{9D8B030D-6E8A-4147-A177-3AD203B41FA5}">
                      <a16:colId xmlns:a16="http://schemas.microsoft.com/office/drawing/2014/main" val="121106112"/>
                    </a:ext>
                  </a:extLst>
                </a:gridCol>
                <a:gridCol w="1180695">
                  <a:extLst>
                    <a:ext uri="{9D8B030D-6E8A-4147-A177-3AD203B41FA5}">
                      <a16:colId xmlns:a16="http://schemas.microsoft.com/office/drawing/2014/main" val="4230947117"/>
                    </a:ext>
                  </a:extLst>
                </a:gridCol>
              </a:tblGrid>
              <a:tr h="379324">
                <a:tc>
                  <a:txBody>
                    <a:bodyPr/>
                    <a:lstStyle/>
                    <a:p>
                      <a:r>
                        <a:rPr lang="de-DE" sz="1050" b="1" i="0" kern="1200" dirty="0">
                          <a:solidFill>
                            <a:schemeClr val="lt1"/>
                          </a:solidFill>
                          <a:effectLst/>
                          <a:latin typeface="+mn-lt"/>
                          <a:ea typeface="+mn-ea"/>
                          <a:cs typeface="+mn-cs"/>
                        </a:rPr>
                        <a:t>Description</a:t>
                      </a:r>
                    </a:p>
                  </a:txBody>
                  <a:tcPr marL="18000" marR="36000" marT="36000" marB="36000">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c>
                  <a:txBody>
                    <a:bodyPr/>
                    <a:lstStyle/>
                    <a:p>
                      <a:r>
                        <a:rPr lang="de-DE" sz="1050" dirty="0">
                          <a:latin typeface="Fago Pro" panose="02000506040000020004" pitchFamily="50" charset="0"/>
                        </a:rPr>
                        <a:t>Table title</a:t>
                      </a:r>
                    </a:p>
                  </a:txBody>
                  <a:tcPr marL="18000" marR="36000" marT="36000" marB="36000">
                    <a:lnL w="12700" cmpd="sng">
                      <a:noFill/>
                    </a:lnL>
                    <a:lnR w="12700" cmpd="sng">
                      <a:noFill/>
                    </a:lnR>
                    <a:lnT w="12700"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c>
                  <a:txBody>
                    <a:bodyPr/>
                    <a:lstStyle/>
                    <a:p>
                      <a:r>
                        <a:rPr lang="de-DE" sz="1050" dirty="0">
                          <a:latin typeface="Fago Pro" panose="02000506040000020004" pitchFamily="50" charset="0"/>
                        </a:rPr>
                        <a:t>Table title</a:t>
                      </a:r>
                    </a:p>
                  </a:txBody>
                  <a:tcPr marL="18000" marR="36000" marT="36000" marB="36000">
                    <a:lnL w="12700" cmpd="sng">
                      <a:noFill/>
                    </a:lnL>
                    <a:lnR w="12700" cmpd="sng">
                      <a:noFill/>
                    </a:lnR>
                    <a:lnT w="12700"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c>
                  <a:txBody>
                    <a:bodyPr/>
                    <a:lstStyle/>
                    <a:p>
                      <a:r>
                        <a:rPr lang="de-DE" sz="1050" dirty="0">
                          <a:latin typeface="Fago Pro" panose="02000506040000020004" pitchFamily="50" charset="0"/>
                        </a:rPr>
                        <a:t>Table title</a:t>
                      </a:r>
                    </a:p>
                  </a:txBody>
                  <a:tcPr marL="18000" marR="36000" marT="36000" marB="36000">
                    <a:lnL w="12700" cmpd="sng">
                      <a:noFill/>
                    </a:lnL>
                    <a:lnR w="12700" cmpd="sng">
                      <a:noFill/>
                    </a:lnR>
                    <a:lnT w="12700"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c>
                  <a:txBody>
                    <a:bodyPr/>
                    <a:lstStyle/>
                    <a:p>
                      <a:r>
                        <a:rPr lang="de-DE" sz="1050" dirty="0">
                          <a:latin typeface="Fago Pro" panose="02000506040000020004" pitchFamily="50" charset="0"/>
                        </a:rPr>
                        <a:t>Table title</a:t>
                      </a:r>
                    </a:p>
                  </a:txBody>
                  <a:tcPr marL="18000" marR="36000" marT="36000" marB="36000">
                    <a:lnL w="12700" cmpd="sng">
                      <a:noFill/>
                    </a:lnL>
                    <a:lnR w="12700" cmpd="sng">
                      <a:noFill/>
                    </a:lnR>
                    <a:lnT w="12700"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c>
                  <a:txBody>
                    <a:bodyPr/>
                    <a:lstStyle/>
                    <a:p>
                      <a:r>
                        <a:rPr lang="de-DE" sz="1050" dirty="0">
                          <a:latin typeface="Fago Pro" panose="02000506040000020004" pitchFamily="50" charset="0"/>
                        </a:rPr>
                        <a:t>Table title</a:t>
                      </a:r>
                    </a:p>
                  </a:txBody>
                  <a:tcPr marL="18000" marR="36000" marT="36000" marB="36000">
                    <a:lnL w="12700" cmpd="sng">
                      <a:noFill/>
                    </a:lnL>
                    <a:lnR w="12700" cmpd="sng">
                      <a:noFill/>
                    </a:lnR>
                    <a:lnT w="12700"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c>
                  <a:txBody>
                    <a:bodyPr/>
                    <a:lstStyle/>
                    <a:p>
                      <a:r>
                        <a:rPr lang="de-DE" sz="1050" dirty="0">
                          <a:latin typeface="Fago Pro" panose="02000506040000020004" pitchFamily="50" charset="0"/>
                        </a:rPr>
                        <a:t>Table title</a:t>
                      </a:r>
                    </a:p>
                  </a:txBody>
                  <a:tcPr marL="18000" marR="36000" marT="36000" marB="36000">
                    <a:lnL w="12700" cmpd="sng">
                      <a:noFill/>
                    </a:lnL>
                    <a:lnR w="12700" cmpd="sng">
                      <a:noFill/>
                    </a:lnR>
                    <a:lnT w="12700"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c>
                  <a:txBody>
                    <a:bodyPr/>
                    <a:lstStyle/>
                    <a:p>
                      <a:r>
                        <a:rPr lang="de-DE" sz="1050" dirty="0">
                          <a:latin typeface="Fago Pro" panose="02000506040000020004" pitchFamily="50" charset="0"/>
                        </a:rPr>
                        <a:t>Table title</a:t>
                      </a:r>
                    </a:p>
                  </a:txBody>
                  <a:tcPr marL="18000" marR="36000" marT="36000" marB="36000">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extLst>
                  <a:ext uri="{0D108BD9-81ED-4DB2-BD59-A6C34878D82A}">
                    <a16:rowId xmlns:a16="http://schemas.microsoft.com/office/drawing/2014/main" val="728939046"/>
                  </a:ext>
                </a:extLst>
              </a:tr>
              <a:tr h="34289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de-DE" sz="1050" dirty="0">
                        <a:solidFill>
                          <a:schemeClr val="bg1"/>
                        </a:solidFill>
                        <a:latin typeface="Fago Pro" panose="02000506040000020004" pitchFamily="50" charset="0"/>
                      </a:endParaRPr>
                    </a:p>
                  </a:txBody>
                  <a:tcPr marL="18000" marR="36000" marT="36000" marB="36000" anchor="b">
                    <a:lnL w="12700" cap="flat" cmpd="sng" algn="ctr">
                      <a:noFill/>
                      <a:prstDash val="solid"/>
                      <a:round/>
                      <a:headEnd type="none" w="med" len="med"/>
                      <a:tailEnd type="none" w="med" len="med"/>
                    </a:lnL>
                    <a:lnR w="12700" cmpd="sng">
                      <a:noFill/>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50" dirty="0">
                          <a:solidFill>
                            <a:schemeClr val="bg1"/>
                          </a:solidFill>
                          <a:latin typeface="Fago Pro" panose="02000506040000020004" pitchFamily="50" charset="0"/>
                        </a:rPr>
                        <a:t>Unit</a:t>
                      </a:r>
                    </a:p>
                  </a:txBody>
                  <a:tcPr marL="18000" marR="36000" marT="36000" marB="36000" anchor="b">
                    <a:lnL w="12700" cmpd="sng">
                      <a:noFill/>
                    </a:lnL>
                    <a:lnR w="12700" cmpd="sng">
                      <a:noFill/>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solidFill>
                  </a:tcPr>
                </a:tc>
                <a:tc>
                  <a:txBody>
                    <a:bodyPr/>
                    <a:lstStyle/>
                    <a:p>
                      <a:r>
                        <a:rPr lang="de-DE" sz="1050" dirty="0">
                          <a:solidFill>
                            <a:schemeClr val="bg1"/>
                          </a:solidFill>
                          <a:latin typeface="Fago Pro" panose="02000506040000020004" pitchFamily="50" charset="0"/>
                        </a:rPr>
                        <a:t>Unit</a:t>
                      </a:r>
                    </a:p>
                  </a:txBody>
                  <a:tcPr marL="18000" marR="36000" marT="36000" marB="36000" anchor="b">
                    <a:lnL w="12700" cmpd="sng">
                      <a:noFill/>
                    </a:lnL>
                    <a:lnR w="12700" cmpd="sng">
                      <a:noFill/>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solidFill>
                  </a:tcPr>
                </a:tc>
                <a:tc>
                  <a:txBody>
                    <a:bodyPr/>
                    <a:lstStyle/>
                    <a:p>
                      <a:r>
                        <a:rPr lang="de-DE" sz="1050" dirty="0">
                          <a:solidFill>
                            <a:schemeClr val="bg1"/>
                          </a:solidFill>
                          <a:latin typeface="Fago Pro" panose="02000506040000020004" pitchFamily="50" charset="0"/>
                        </a:rPr>
                        <a:t>Unit</a:t>
                      </a:r>
                    </a:p>
                  </a:txBody>
                  <a:tcPr marL="18000" marR="36000" marT="36000" marB="36000" anchor="b">
                    <a:lnL w="12700" cmpd="sng">
                      <a:noFill/>
                    </a:lnL>
                    <a:lnR w="12700" cmpd="sng">
                      <a:noFill/>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50" dirty="0">
                          <a:solidFill>
                            <a:schemeClr val="bg1"/>
                          </a:solidFill>
                          <a:latin typeface="Fago Pro" panose="02000506040000020004" pitchFamily="50" charset="0"/>
                        </a:rPr>
                        <a:t>Unit</a:t>
                      </a:r>
                    </a:p>
                  </a:txBody>
                  <a:tcPr marL="18000" marR="36000" marT="36000" marB="36000" anchor="b">
                    <a:lnL w="12700" cmpd="sng">
                      <a:noFill/>
                    </a:lnL>
                    <a:lnR w="12700" cmpd="sng">
                      <a:noFill/>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50" dirty="0">
                          <a:solidFill>
                            <a:schemeClr val="bg1"/>
                          </a:solidFill>
                          <a:latin typeface="Fago Pro" panose="02000506040000020004" pitchFamily="50" charset="0"/>
                        </a:rPr>
                        <a:t>Unit</a:t>
                      </a:r>
                    </a:p>
                  </a:txBody>
                  <a:tcPr marL="18000" marR="36000" marT="36000" marB="36000" anchor="b">
                    <a:lnL w="12700" cmpd="sng">
                      <a:noFill/>
                    </a:lnL>
                    <a:lnR w="12700" cmpd="sng">
                      <a:noFill/>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50" dirty="0">
                          <a:solidFill>
                            <a:schemeClr val="bg1"/>
                          </a:solidFill>
                          <a:latin typeface="Fago Pro" panose="02000506040000020004" pitchFamily="50" charset="0"/>
                        </a:rPr>
                        <a:t>Unit</a:t>
                      </a:r>
                    </a:p>
                  </a:txBody>
                  <a:tcPr marL="18000" marR="36000" marT="36000" marB="36000" anchor="b">
                    <a:lnL w="12700" cmpd="sng">
                      <a:noFill/>
                    </a:lnL>
                    <a:lnR w="12700" cmpd="sng">
                      <a:noFill/>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050" dirty="0">
                          <a:solidFill>
                            <a:schemeClr val="bg1"/>
                          </a:solidFill>
                          <a:latin typeface="Fago Pro" panose="02000506040000020004" pitchFamily="50" charset="0"/>
                        </a:rPr>
                        <a:t>Unit</a:t>
                      </a:r>
                    </a:p>
                  </a:txBody>
                  <a:tcPr marL="18000" marR="36000" marT="36000" marB="36000" anchor="b">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solidFill>
                  </a:tcPr>
                </a:tc>
                <a:extLst>
                  <a:ext uri="{0D108BD9-81ED-4DB2-BD59-A6C34878D82A}">
                    <a16:rowId xmlns:a16="http://schemas.microsoft.com/office/drawing/2014/main" val="959987733"/>
                  </a:ext>
                </a:extLst>
              </a:tr>
              <a:tr h="324000">
                <a:tc>
                  <a:txBody>
                    <a:bodyPr/>
                    <a:lstStyle/>
                    <a:p>
                      <a:r>
                        <a:rPr lang="de-DE" sz="1050" dirty="0">
                          <a:latin typeface="Fago Pro" panose="02000506040000020004" pitchFamily="50" charset="0"/>
                        </a:rPr>
                        <a:t>Content</a:t>
                      </a:r>
                    </a:p>
                  </a:txBody>
                  <a:tcPr marL="18000" marR="36000" marT="36000" marB="36000" anchor="ctr">
                    <a:lnL w="12700" cmpd="sng">
                      <a:noFill/>
                    </a:lnL>
                    <a:lnR w="12700" cmpd="sng">
                      <a:noFill/>
                    </a:lnR>
                    <a:lnT w="12700" cap="flat" cmpd="sng" algn="ctr">
                      <a:no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de-DE" sz="1050" dirty="0">
                          <a:latin typeface="Fago Pro" panose="02000506040000020004" pitchFamily="50" charset="0"/>
                        </a:rPr>
                        <a:t>Content</a:t>
                      </a:r>
                    </a:p>
                  </a:txBody>
                  <a:tcPr marL="18000" marR="36000" marT="36000" marB="36000" anchor="ctr">
                    <a:lnL w="12700" cmpd="sng">
                      <a:noFill/>
                    </a:lnL>
                    <a:lnR w="12700" cmpd="sng">
                      <a:noFill/>
                    </a:lnR>
                    <a:lnT w="12700" cap="flat" cmpd="sng" algn="ctr">
                      <a:no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de-DE" sz="1050" dirty="0">
                          <a:latin typeface="Fago Pro" panose="02000506040000020004" pitchFamily="50" charset="0"/>
                        </a:rPr>
                        <a:t>Content</a:t>
                      </a:r>
                    </a:p>
                  </a:txBody>
                  <a:tcPr marL="18000" marR="36000" marT="36000" marB="36000" anchor="ctr">
                    <a:lnL w="12700" cmpd="sng">
                      <a:noFill/>
                    </a:lnL>
                    <a:lnR w="12700" cmpd="sng">
                      <a:noFill/>
                    </a:lnR>
                    <a:lnT w="12700" cap="flat" cmpd="sng" algn="ctr">
                      <a:no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de-DE" sz="1050" dirty="0">
                          <a:latin typeface="Fago Pro" panose="02000506040000020004" pitchFamily="50" charset="0"/>
                        </a:rPr>
                        <a:t>Content</a:t>
                      </a:r>
                    </a:p>
                  </a:txBody>
                  <a:tcPr marL="18000" marR="36000" marT="36000" marB="36000" anchor="ctr">
                    <a:lnL w="12700" cmpd="sng">
                      <a:noFill/>
                    </a:lnL>
                    <a:lnR w="12700" cmpd="sng">
                      <a:noFill/>
                    </a:lnR>
                    <a:lnT w="12700" cap="flat" cmpd="sng" algn="ctr">
                      <a:no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de-DE" sz="1050" dirty="0">
                          <a:latin typeface="Fago Pro" panose="02000506040000020004" pitchFamily="50" charset="0"/>
                        </a:rPr>
                        <a:t>Content</a:t>
                      </a:r>
                    </a:p>
                  </a:txBody>
                  <a:tcPr marL="18000" marR="36000" marT="36000" marB="36000" anchor="ctr">
                    <a:lnL w="12700" cmpd="sng">
                      <a:noFill/>
                    </a:lnL>
                    <a:lnR w="12700" cmpd="sng">
                      <a:noFill/>
                    </a:lnR>
                    <a:lnT w="12700" cap="flat" cmpd="sng" algn="ctr">
                      <a:no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de-DE" sz="1050" dirty="0">
                          <a:latin typeface="Fago Pro" panose="02000506040000020004" pitchFamily="50" charset="0"/>
                        </a:rPr>
                        <a:t>Content</a:t>
                      </a:r>
                    </a:p>
                  </a:txBody>
                  <a:tcPr marL="18000" marR="36000" marT="36000" marB="36000" anchor="ctr">
                    <a:lnL w="12700" cmpd="sng">
                      <a:noFill/>
                    </a:lnL>
                    <a:lnR w="12700" cmpd="sng">
                      <a:noFill/>
                    </a:lnR>
                    <a:lnT w="12700" cap="flat" cmpd="sng" algn="ctr">
                      <a:no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de-DE" sz="1050" dirty="0">
                          <a:latin typeface="Fago Pro" panose="02000506040000020004" pitchFamily="50" charset="0"/>
                        </a:rPr>
                        <a:t>Content</a:t>
                      </a:r>
                    </a:p>
                  </a:txBody>
                  <a:tcPr marL="18000" marR="36000" marT="36000" marB="36000" anchor="ctr">
                    <a:lnL w="12700" cmpd="sng">
                      <a:noFill/>
                    </a:lnL>
                    <a:lnR w="12700" cmpd="sng">
                      <a:noFill/>
                    </a:lnR>
                    <a:lnT w="12700" cap="flat" cmpd="sng" algn="ctr">
                      <a:no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de-DE" sz="1050" dirty="0">
                          <a:latin typeface="Fago Pro" panose="02000506040000020004" pitchFamily="50" charset="0"/>
                        </a:rPr>
                        <a:t>Content</a:t>
                      </a:r>
                    </a:p>
                  </a:txBody>
                  <a:tcPr marL="18000" marR="36000" marT="36000" marB="36000" anchor="ctr">
                    <a:lnL w="12700" cmpd="sng">
                      <a:noFill/>
                    </a:lnL>
                    <a:lnR w="12700" cmpd="sng">
                      <a:noFill/>
                    </a:lnR>
                    <a:lnT w="12700" cap="flat" cmpd="sng" algn="ctr">
                      <a:no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902403579"/>
                  </a:ext>
                </a:extLst>
              </a:tr>
              <a:tr h="324000">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144057599"/>
                  </a:ext>
                </a:extLst>
              </a:tr>
              <a:tr h="324000">
                <a:tc>
                  <a:txBody>
                    <a:bodyPr/>
                    <a:lstStyle/>
                    <a:p>
                      <a:r>
                        <a:rPr lang="de-DE" sz="1050" dirty="0">
                          <a:latin typeface="Fago Pro" panose="02000506040000020004" pitchFamily="50" charset="0"/>
                        </a:rPr>
                        <a:t>Highlighted line</a:t>
                      </a: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accent3"/>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accent3"/>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accent3"/>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accent3"/>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accent3"/>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accent3"/>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accent3"/>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accent3"/>
                    </a:solidFill>
                  </a:tcPr>
                </a:tc>
                <a:extLst>
                  <a:ext uri="{0D108BD9-81ED-4DB2-BD59-A6C34878D82A}">
                    <a16:rowId xmlns:a16="http://schemas.microsoft.com/office/drawing/2014/main" val="3203878022"/>
                  </a:ext>
                </a:extLst>
              </a:tr>
              <a:tr h="324000">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787885609"/>
                  </a:ext>
                </a:extLst>
              </a:tr>
              <a:tr h="324000">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930292351"/>
                  </a:ext>
                </a:extLst>
              </a:tr>
              <a:tr h="324000">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de-DE" sz="1050" dirty="0">
                        <a:latin typeface="Fago Pro" panose="02000506040000020004" pitchFamily="50" charset="0"/>
                      </a:endParaRPr>
                    </a:p>
                  </a:txBody>
                  <a:tcPr marL="18000" marR="36000" marT="36000" marB="36000" anchor="ctr">
                    <a:lnL w="12700" cmpd="sng">
                      <a:noFill/>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442449988"/>
                  </a:ext>
                </a:extLst>
              </a:tr>
            </a:tbl>
          </a:graphicData>
        </a:graphic>
      </p:graphicFrame>
    </p:spTree>
    <p:extLst>
      <p:ext uri="{BB962C8B-B14F-4D97-AF65-F5344CB8AC3E}">
        <p14:creationId xmlns:p14="http://schemas.microsoft.com/office/powerpoint/2010/main" val="984964312"/>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7" name="Grafik 6">
            <a:extLst>
              <a:ext uri="{FF2B5EF4-FFF2-40B4-BE49-F238E27FC236}">
                <a16:creationId xmlns:a16="http://schemas.microsoft.com/office/drawing/2014/main" id="{5DB4E9B7-97DE-48C0-AFB1-E20DCDA0EB54}"/>
              </a:ext>
            </a:extLst>
          </p:cNvPr>
          <p:cNvPicPr>
            <a:picLocks noChangeAspect="1"/>
          </p:cNvPicPr>
          <p:nvPr/>
        </p:nvPicPr>
        <p:blipFill rotWithShape="1">
          <a:blip r:embed="rId2">
            <a:extLst>
              <a:ext uri="{28A0092B-C50C-407E-A947-70E740481C1C}">
                <a14:useLocalDpi xmlns:a14="http://schemas.microsoft.com/office/drawing/2010/main" val="0"/>
              </a:ext>
            </a:extLst>
          </a:blip>
          <a:srcRect l="1154" t="8953" b="245"/>
          <a:stretch/>
        </p:blipFill>
        <p:spPr>
          <a:xfrm>
            <a:off x="1809750" y="1082121"/>
            <a:ext cx="10047287" cy="5191679"/>
          </a:xfrm>
          <a:prstGeom prst="rect">
            <a:avLst/>
          </a:prstGeom>
        </p:spPr>
      </p:pic>
      <p:sp>
        <p:nvSpPr>
          <p:cNvPr id="15" name="Grafik 6">
            <a:extLst>
              <a:ext uri="{FF2B5EF4-FFF2-40B4-BE49-F238E27FC236}">
                <a16:creationId xmlns:a16="http://schemas.microsoft.com/office/drawing/2014/main" id="{C19D4A8A-8BF3-001E-5E57-2AAED02F5C08}"/>
              </a:ext>
            </a:extLst>
          </p:cNvPr>
          <p:cNvSpPr/>
          <p:nvPr/>
        </p:nvSpPr>
        <p:spPr>
          <a:xfrm>
            <a:off x="658812" y="666750"/>
            <a:ext cx="4881267" cy="2972750"/>
          </a:xfrm>
          <a:custGeom>
            <a:avLst/>
            <a:gdLst>
              <a:gd name="connsiteX0" fmla="*/ 0 w 2717996"/>
              <a:gd name="connsiteY0" fmla="*/ 0 h 1655292"/>
              <a:gd name="connsiteX1" fmla="*/ 0 w 2717996"/>
              <a:gd name="connsiteY1" fmla="*/ 1655293 h 1655292"/>
              <a:gd name="connsiteX2" fmla="*/ 2220925 w 2717996"/>
              <a:gd name="connsiteY2" fmla="*/ 1655293 h 1655292"/>
              <a:gd name="connsiteX3" fmla="*/ 2717997 w 2717996"/>
              <a:gd name="connsiteY3" fmla="*/ 1394279 h 1655292"/>
              <a:gd name="connsiteX4" fmla="*/ 2717997 w 2717996"/>
              <a:gd name="connsiteY4" fmla="*/ 0 h 16552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17996" h="1655292">
                <a:moveTo>
                  <a:pt x="0" y="0"/>
                </a:moveTo>
                <a:lnTo>
                  <a:pt x="0" y="1655293"/>
                </a:lnTo>
                <a:lnTo>
                  <a:pt x="2220925" y="1655293"/>
                </a:lnTo>
                <a:lnTo>
                  <a:pt x="2717997" y="1394279"/>
                </a:lnTo>
                <a:lnTo>
                  <a:pt x="2717997" y="0"/>
                </a:lnTo>
                <a:close/>
              </a:path>
            </a:pathLst>
          </a:custGeom>
          <a:solidFill>
            <a:schemeClr val="bg2"/>
          </a:solidFill>
          <a:ln w="9525" cap="flat">
            <a:noFill/>
            <a:prstDash val="solid"/>
            <a:miter/>
          </a:ln>
        </p:spPr>
        <p:txBody>
          <a:bodyPr rtlCol="0" anchor="ctr"/>
          <a:lstStyle/>
          <a:p>
            <a:endParaRPr lang="de-DE" dirty="0">
              <a:latin typeface="Fago Pro" panose="02000506040000020004" pitchFamily="50" charset="0"/>
            </a:endParaRPr>
          </a:p>
        </p:txBody>
      </p:sp>
      <p:sp>
        <p:nvSpPr>
          <p:cNvPr id="12" name="Titel 11">
            <a:extLst>
              <a:ext uri="{FF2B5EF4-FFF2-40B4-BE49-F238E27FC236}">
                <a16:creationId xmlns:a16="http://schemas.microsoft.com/office/drawing/2014/main" id="{1738D005-5B61-0F99-2B15-4CE2F0CA33D1}"/>
              </a:ext>
            </a:extLst>
          </p:cNvPr>
          <p:cNvSpPr>
            <a:spLocks noGrp="1"/>
          </p:cNvSpPr>
          <p:nvPr>
            <p:ph type="title"/>
          </p:nvPr>
        </p:nvSpPr>
        <p:spPr>
          <a:xfrm>
            <a:off x="658814" y="1101171"/>
            <a:ext cx="4772878" cy="1546779"/>
          </a:xfrm>
        </p:spPr>
        <p:txBody>
          <a:bodyPr lIns="504000"/>
          <a:lstStyle/>
          <a:p>
            <a:r>
              <a:rPr lang="en-US" noProof="0" dirty="0">
                <a:solidFill>
                  <a:schemeClr val="bg1"/>
                </a:solidFill>
              </a:rPr>
              <a:t>The title of the presentation </a:t>
            </a:r>
            <a:br>
              <a:rPr lang="en-US" noProof="0" dirty="0">
                <a:solidFill>
                  <a:schemeClr val="bg1"/>
                </a:solidFill>
              </a:rPr>
            </a:br>
            <a:r>
              <a:rPr lang="en-US" noProof="0" dirty="0">
                <a:solidFill>
                  <a:schemeClr val="bg1"/>
                </a:solidFill>
              </a:rPr>
              <a:t>in several lines</a:t>
            </a:r>
          </a:p>
        </p:txBody>
      </p:sp>
      <p:sp>
        <p:nvSpPr>
          <p:cNvPr id="13" name="Textplatzhalter 12">
            <a:extLst>
              <a:ext uri="{FF2B5EF4-FFF2-40B4-BE49-F238E27FC236}">
                <a16:creationId xmlns:a16="http://schemas.microsoft.com/office/drawing/2014/main" id="{88ED06A6-9470-9F52-CA2F-CF62CC7A4B33}"/>
              </a:ext>
            </a:extLst>
          </p:cNvPr>
          <p:cNvSpPr>
            <a:spLocks noGrp="1"/>
          </p:cNvSpPr>
          <p:nvPr>
            <p:ph type="body" sz="quarter" idx="11"/>
          </p:nvPr>
        </p:nvSpPr>
        <p:spPr>
          <a:xfrm>
            <a:off x="658814" y="2899946"/>
            <a:ext cx="4065586" cy="338554"/>
          </a:xfrm>
        </p:spPr>
        <p:txBody>
          <a:bodyPr lIns="504000"/>
          <a:lstStyle/>
          <a:p>
            <a:pPr marL="0" indent="0">
              <a:buNone/>
            </a:pPr>
            <a:r>
              <a:rPr lang="en-US" sz="2100" noProof="0" dirty="0">
                <a:solidFill>
                  <a:schemeClr val="tx2"/>
                </a:solidFill>
              </a:rPr>
              <a:t>Here is the product name</a:t>
            </a:r>
          </a:p>
        </p:txBody>
      </p:sp>
      <p:sp>
        <p:nvSpPr>
          <p:cNvPr id="2" name="Foliennummernplatzhalter 1">
            <a:extLst>
              <a:ext uri="{FF2B5EF4-FFF2-40B4-BE49-F238E27FC236}">
                <a16:creationId xmlns:a16="http://schemas.microsoft.com/office/drawing/2014/main" id="{BC976372-402E-B90C-A3E2-3D69B459CE67}"/>
              </a:ext>
            </a:extLst>
          </p:cNvPr>
          <p:cNvSpPr>
            <a:spLocks noGrp="1"/>
          </p:cNvSpPr>
          <p:nvPr>
            <p:ph type="sldNum" sz="quarter" idx="10"/>
          </p:nvPr>
        </p:nvSpPr>
        <p:spPr/>
        <p:txBody>
          <a:bodyPr/>
          <a:lstStyle/>
          <a:p>
            <a:fld id="{73F7D4EC-FAF2-48D2-B8E5-457915FC50F3}" type="slidenum">
              <a:rPr lang="de-DE" smtClean="0"/>
              <a:pPr/>
              <a:t>91</a:t>
            </a:fld>
            <a:endParaRPr lang="de-DE" dirty="0"/>
          </a:p>
        </p:txBody>
      </p:sp>
    </p:spTree>
    <p:extLst>
      <p:ext uri="{BB962C8B-B14F-4D97-AF65-F5344CB8AC3E}">
        <p14:creationId xmlns:p14="http://schemas.microsoft.com/office/powerpoint/2010/main" val="3373318208"/>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1" name="Grafik 10" descr="Ein Bild, das drinnen, Küche, Wand, Ausguss enthält.&#10;&#10;Automatisch generierte Beschreibung">
            <a:extLst>
              <a:ext uri="{FF2B5EF4-FFF2-40B4-BE49-F238E27FC236}">
                <a16:creationId xmlns:a16="http://schemas.microsoft.com/office/drawing/2014/main" id="{85E5512F-3504-4B94-90F7-C8CE19ACC651}"/>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l="187" t="5531" r="27319" b="11822"/>
          <a:stretch/>
        </p:blipFill>
        <p:spPr>
          <a:xfrm>
            <a:off x="1809750" y="1082121"/>
            <a:ext cx="6848475" cy="5191679"/>
          </a:xfrm>
          <a:prstGeom prst="rect">
            <a:avLst/>
          </a:prstGeom>
        </p:spPr>
      </p:pic>
      <p:pic>
        <p:nvPicPr>
          <p:cNvPr id="14" name="Grafik 13">
            <a:extLst>
              <a:ext uri="{FF2B5EF4-FFF2-40B4-BE49-F238E27FC236}">
                <a16:creationId xmlns:a16="http://schemas.microsoft.com/office/drawing/2014/main" id="{2E534626-C6E6-4538-AB04-3612AAC9429D}"/>
              </a:ext>
            </a:extLst>
          </p:cNvPr>
          <p:cNvPicPr>
            <a:picLocks noChangeAspect="1"/>
          </p:cNvPicPr>
          <p:nvPr/>
        </p:nvPicPr>
        <p:blipFill rotWithShape="1">
          <a:blip r:embed="rId3">
            <a:extLst>
              <a:ext uri="{28A0092B-C50C-407E-A947-70E740481C1C}">
                <a14:useLocalDpi xmlns:a14="http://schemas.microsoft.com/office/drawing/2010/main" val="0"/>
              </a:ext>
            </a:extLst>
          </a:blip>
          <a:srcRect l="3161" r="3161"/>
          <a:stretch/>
        </p:blipFill>
        <p:spPr>
          <a:xfrm>
            <a:off x="8829675" y="1082121"/>
            <a:ext cx="3027363" cy="1817825"/>
          </a:xfrm>
          <a:prstGeom prst="rect">
            <a:avLst/>
          </a:prstGeom>
        </p:spPr>
      </p:pic>
      <p:pic>
        <p:nvPicPr>
          <p:cNvPr id="16" name="Grafik 15">
            <a:extLst>
              <a:ext uri="{FF2B5EF4-FFF2-40B4-BE49-F238E27FC236}">
                <a16:creationId xmlns:a16="http://schemas.microsoft.com/office/drawing/2014/main" id="{C89764C0-5682-42A0-8370-F8DFE82AA904}"/>
              </a:ext>
            </a:extLst>
          </p:cNvPr>
          <p:cNvPicPr>
            <a:picLocks noChangeAspect="1"/>
          </p:cNvPicPr>
          <p:nvPr/>
        </p:nvPicPr>
        <p:blipFill rotWithShape="1">
          <a:blip r:embed="rId4">
            <a:extLst>
              <a:ext uri="{28A0092B-C50C-407E-A947-70E740481C1C}">
                <a14:useLocalDpi xmlns:a14="http://schemas.microsoft.com/office/drawing/2010/main" val="0"/>
              </a:ext>
            </a:extLst>
          </a:blip>
          <a:srcRect l="20784" r="20784"/>
          <a:stretch/>
        </p:blipFill>
        <p:spPr>
          <a:xfrm>
            <a:off x="8829675" y="3049142"/>
            <a:ext cx="3027363" cy="3224658"/>
          </a:xfrm>
          <a:prstGeom prst="rect">
            <a:avLst/>
          </a:prstGeom>
        </p:spPr>
      </p:pic>
      <p:sp>
        <p:nvSpPr>
          <p:cNvPr id="15" name="Grafik 6">
            <a:extLst>
              <a:ext uri="{FF2B5EF4-FFF2-40B4-BE49-F238E27FC236}">
                <a16:creationId xmlns:a16="http://schemas.microsoft.com/office/drawing/2014/main" id="{C19D4A8A-8BF3-001E-5E57-2AAED02F5C08}"/>
              </a:ext>
            </a:extLst>
          </p:cNvPr>
          <p:cNvSpPr/>
          <p:nvPr/>
        </p:nvSpPr>
        <p:spPr>
          <a:xfrm>
            <a:off x="658812" y="666750"/>
            <a:ext cx="4881267" cy="2972750"/>
          </a:xfrm>
          <a:custGeom>
            <a:avLst/>
            <a:gdLst>
              <a:gd name="connsiteX0" fmla="*/ 0 w 2717996"/>
              <a:gd name="connsiteY0" fmla="*/ 0 h 1655292"/>
              <a:gd name="connsiteX1" fmla="*/ 0 w 2717996"/>
              <a:gd name="connsiteY1" fmla="*/ 1655293 h 1655292"/>
              <a:gd name="connsiteX2" fmla="*/ 2220925 w 2717996"/>
              <a:gd name="connsiteY2" fmla="*/ 1655293 h 1655292"/>
              <a:gd name="connsiteX3" fmla="*/ 2717997 w 2717996"/>
              <a:gd name="connsiteY3" fmla="*/ 1394279 h 1655292"/>
              <a:gd name="connsiteX4" fmla="*/ 2717997 w 2717996"/>
              <a:gd name="connsiteY4" fmla="*/ 0 h 16552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17996" h="1655292">
                <a:moveTo>
                  <a:pt x="0" y="0"/>
                </a:moveTo>
                <a:lnTo>
                  <a:pt x="0" y="1655293"/>
                </a:lnTo>
                <a:lnTo>
                  <a:pt x="2220925" y="1655293"/>
                </a:lnTo>
                <a:lnTo>
                  <a:pt x="2717997" y="1394279"/>
                </a:lnTo>
                <a:lnTo>
                  <a:pt x="2717997" y="0"/>
                </a:lnTo>
                <a:close/>
              </a:path>
            </a:pathLst>
          </a:custGeom>
          <a:solidFill>
            <a:schemeClr val="bg2"/>
          </a:solidFill>
          <a:ln w="9525" cap="flat">
            <a:noFill/>
            <a:prstDash val="solid"/>
            <a:miter/>
          </a:ln>
        </p:spPr>
        <p:txBody>
          <a:bodyPr rtlCol="0" anchor="ctr"/>
          <a:lstStyle/>
          <a:p>
            <a:endParaRPr lang="de-DE" dirty="0">
              <a:latin typeface="Fago Pro" panose="02000506040000020004" pitchFamily="50" charset="0"/>
            </a:endParaRPr>
          </a:p>
        </p:txBody>
      </p:sp>
      <p:sp>
        <p:nvSpPr>
          <p:cNvPr id="12" name="Titel 11">
            <a:extLst>
              <a:ext uri="{FF2B5EF4-FFF2-40B4-BE49-F238E27FC236}">
                <a16:creationId xmlns:a16="http://schemas.microsoft.com/office/drawing/2014/main" id="{1738D005-5B61-0F99-2B15-4CE2F0CA33D1}"/>
              </a:ext>
            </a:extLst>
          </p:cNvPr>
          <p:cNvSpPr>
            <a:spLocks noGrp="1"/>
          </p:cNvSpPr>
          <p:nvPr>
            <p:ph type="title"/>
          </p:nvPr>
        </p:nvSpPr>
        <p:spPr>
          <a:xfrm>
            <a:off x="658814" y="2104163"/>
            <a:ext cx="4418011" cy="524737"/>
          </a:xfrm>
        </p:spPr>
        <p:txBody>
          <a:bodyPr lIns="504000"/>
          <a:lstStyle/>
          <a:p>
            <a:r>
              <a:rPr lang="en-US" sz="3500" noProof="0" dirty="0">
                <a:solidFill>
                  <a:schemeClr val="bg1"/>
                </a:solidFill>
              </a:rPr>
              <a:t>Lorum Ipsum dore</a:t>
            </a:r>
          </a:p>
        </p:txBody>
      </p:sp>
      <p:sp>
        <p:nvSpPr>
          <p:cNvPr id="13" name="Textplatzhalter 12">
            <a:extLst>
              <a:ext uri="{FF2B5EF4-FFF2-40B4-BE49-F238E27FC236}">
                <a16:creationId xmlns:a16="http://schemas.microsoft.com/office/drawing/2014/main" id="{88ED06A6-9470-9F52-CA2F-CF62CC7A4B33}"/>
              </a:ext>
            </a:extLst>
          </p:cNvPr>
          <p:cNvSpPr>
            <a:spLocks noGrp="1"/>
          </p:cNvSpPr>
          <p:nvPr>
            <p:ph type="body" sz="quarter" idx="11"/>
          </p:nvPr>
        </p:nvSpPr>
        <p:spPr>
          <a:xfrm>
            <a:off x="658814" y="2899946"/>
            <a:ext cx="4065586" cy="338554"/>
          </a:xfrm>
        </p:spPr>
        <p:txBody>
          <a:bodyPr lIns="504000"/>
          <a:lstStyle/>
          <a:p>
            <a:pPr marL="0" indent="0">
              <a:buNone/>
            </a:pPr>
            <a:r>
              <a:rPr lang="en-US" sz="2100" noProof="0" dirty="0">
                <a:solidFill>
                  <a:schemeClr val="tx2"/>
                </a:solidFill>
              </a:rPr>
              <a:t>Here is the product name</a:t>
            </a:r>
          </a:p>
        </p:txBody>
      </p:sp>
      <p:sp>
        <p:nvSpPr>
          <p:cNvPr id="10" name="Titel 11">
            <a:extLst>
              <a:ext uri="{FF2B5EF4-FFF2-40B4-BE49-F238E27FC236}">
                <a16:creationId xmlns:a16="http://schemas.microsoft.com/office/drawing/2014/main" id="{3E1DD41C-84E4-3BFC-0A2E-CC0A1980BE31}"/>
              </a:ext>
            </a:extLst>
          </p:cNvPr>
          <p:cNvSpPr txBox="1">
            <a:spLocks/>
          </p:cNvSpPr>
          <p:nvPr/>
        </p:nvSpPr>
        <p:spPr>
          <a:xfrm>
            <a:off x="658814" y="851626"/>
            <a:ext cx="4418011" cy="1148624"/>
          </a:xfrm>
          <a:prstGeom prst="rect">
            <a:avLst/>
          </a:prstGeom>
        </p:spPr>
        <p:txBody>
          <a:bodyPr vert="horz" lIns="504000" tIns="0" rIns="0" bIns="0" rtlCol="0" anchor="t" anchorCtr="0">
            <a:noAutofit/>
          </a:bodyPr>
          <a:lstStyle>
            <a:lvl1pPr algn="l" defTabSz="914400" rtl="0" eaLnBrk="1" latinLnBrk="0" hangingPunct="1">
              <a:lnSpc>
                <a:spcPct val="90000"/>
              </a:lnSpc>
              <a:spcBef>
                <a:spcPct val="0"/>
              </a:spcBef>
              <a:buNone/>
              <a:defRPr sz="3600" kern="1200">
                <a:solidFill>
                  <a:schemeClr val="tx2"/>
                </a:solidFill>
                <a:latin typeface="+mj-lt"/>
                <a:ea typeface="+mj-ea"/>
                <a:cs typeface="+mj-cs"/>
              </a:defRPr>
            </a:lvl1pPr>
          </a:lstStyle>
          <a:p>
            <a:r>
              <a:rPr lang="de-DE" sz="10000" b="1" dirty="0">
                <a:solidFill>
                  <a:schemeClr val="bg1"/>
                </a:solidFill>
                <a:latin typeface="Fago Pro" panose="02000506040000020004" pitchFamily="50" charset="0"/>
              </a:rPr>
              <a:t>90</a:t>
            </a:r>
            <a:r>
              <a:rPr lang="de-DE" sz="10000" b="1" spc="-1500" dirty="0">
                <a:solidFill>
                  <a:schemeClr val="bg1"/>
                </a:solidFill>
                <a:latin typeface="Fago Pro" panose="02000506040000020004" pitchFamily="50" charset="0"/>
              </a:rPr>
              <a:t> </a:t>
            </a:r>
            <a:r>
              <a:rPr lang="de-DE" sz="10000" b="1" dirty="0">
                <a:solidFill>
                  <a:schemeClr val="bg1"/>
                </a:solidFill>
                <a:latin typeface="Fago Pro" panose="02000506040000020004" pitchFamily="50" charset="0"/>
              </a:rPr>
              <a:t>%</a:t>
            </a:r>
          </a:p>
        </p:txBody>
      </p:sp>
      <p:sp>
        <p:nvSpPr>
          <p:cNvPr id="2" name="Foliennummernplatzhalter 1">
            <a:extLst>
              <a:ext uri="{FF2B5EF4-FFF2-40B4-BE49-F238E27FC236}">
                <a16:creationId xmlns:a16="http://schemas.microsoft.com/office/drawing/2014/main" id="{B6992EC9-87C1-7604-9F8B-5A88356CC0A9}"/>
              </a:ext>
            </a:extLst>
          </p:cNvPr>
          <p:cNvSpPr>
            <a:spLocks noGrp="1"/>
          </p:cNvSpPr>
          <p:nvPr>
            <p:ph type="sldNum" sz="quarter" idx="10"/>
          </p:nvPr>
        </p:nvSpPr>
        <p:spPr/>
        <p:txBody>
          <a:bodyPr/>
          <a:lstStyle/>
          <a:p>
            <a:fld id="{73F7D4EC-FAF2-48D2-B8E5-457915FC50F3}" type="slidenum">
              <a:rPr lang="de-DE" smtClean="0"/>
              <a:pPr/>
              <a:t>92</a:t>
            </a:fld>
            <a:endParaRPr lang="de-DE" dirty="0"/>
          </a:p>
        </p:txBody>
      </p:sp>
    </p:spTree>
    <p:extLst>
      <p:ext uri="{BB962C8B-B14F-4D97-AF65-F5344CB8AC3E}">
        <p14:creationId xmlns:p14="http://schemas.microsoft.com/office/powerpoint/2010/main" val="1938512457"/>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 name="Grafik 5">
            <a:extLst>
              <a:ext uri="{FF2B5EF4-FFF2-40B4-BE49-F238E27FC236}">
                <a16:creationId xmlns:a16="http://schemas.microsoft.com/office/drawing/2014/main" id="{3ADADA67-6181-6BAB-1863-64774744AB51}"/>
              </a:ext>
            </a:extLst>
          </p:cNvPr>
          <p:cNvSpPr/>
          <p:nvPr/>
        </p:nvSpPr>
        <p:spPr>
          <a:xfrm>
            <a:off x="0" y="1105916"/>
            <a:ext cx="12192000" cy="5178331"/>
          </a:xfrm>
          <a:custGeom>
            <a:avLst/>
            <a:gdLst>
              <a:gd name="connsiteX0" fmla="*/ 2905125 w 6858000"/>
              <a:gd name="connsiteY0" fmla="*/ 2912812 h 2912811"/>
              <a:gd name="connsiteX1" fmla="*/ 0 w 6858000"/>
              <a:gd name="connsiteY1" fmla="*/ 2912812 h 2912811"/>
              <a:gd name="connsiteX2" fmla="*/ 0 w 6858000"/>
              <a:gd name="connsiteY2" fmla="*/ 1484062 h 2912811"/>
              <a:gd name="connsiteX3" fmla="*/ 2548271 w 6858000"/>
              <a:gd name="connsiteY3" fmla="*/ 1484062 h 2912811"/>
              <a:gd name="connsiteX4" fmla="*/ 5333810 w 6858000"/>
              <a:gd name="connsiteY4" fmla="*/ 0 h 2912811"/>
              <a:gd name="connsiteX5" fmla="*/ 6858000 w 6858000"/>
              <a:gd name="connsiteY5" fmla="*/ 0 h 2912811"/>
              <a:gd name="connsiteX6" fmla="*/ 6858000 w 6858000"/>
              <a:gd name="connsiteY6" fmla="*/ 1428750 h 2912811"/>
              <a:gd name="connsiteX7" fmla="*/ 5690664 w 6858000"/>
              <a:gd name="connsiteY7" fmla="*/ 1428750 h 2912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0" h="2912811">
                <a:moveTo>
                  <a:pt x="2905125" y="2912812"/>
                </a:moveTo>
                <a:lnTo>
                  <a:pt x="0" y="2912812"/>
                </a:lnTo>
                <a:lnTo>
                  <a:pt x="0" y="1484062"/>
                </a:lnTo>
                <a:lnTo>
                  <a:pt x="2548271" y="1484062"/>
                </a:lnTo>
                <a:lnTo>
                  <a:pt x="5333810" y="0"/>
                </a:lnTo>
                <a:lnTo>
                  <a:pt x="6858000" y="0"/>
                </a:lnTo>
                <a:lnTo>
                  <a:pt x="6858000" y="1428750"/>
                </a:lnTo>
                <a:lnTo>
                  <a:pt x="5690664" y="1428750"/>
                </a:lnTo>
                <a:close/>
              </a:path>
            </a:pathLst>
          </a:custGeom>
          <a:solidFill>
            <a:schemeClr val="bg2"/>
          </a:solidFill>
          <a:ln w="9525" cap="flat">
            <a:noFill/>
            <a:prstDash val="solid"/>
            <a:miter/>
          </a:ln>
        </p:spPr>
        <p:txBody>
          <a:bodyPr rtlCol="0" anchor="ctr"/>
          <a:lstStyle/>
          <a:p>
            <a:endParaRPr lang="de-DE" dirty="0">
              <a:latin typeface="Fago Pro" panose="02000506040000020004" pitchFamily="50" charset="0"/>
            </a:endParaRPr>
          </a:p>
        </p:txBody>
      </p:sp>
      <p:sp>
        <p:nvSpPr>
          <p:cNvPr id="14" name="Titel 13">
            <a:extLst>
              <a:ext uri="{FF2B5EF4-FFF2-40B4-BE49-F238E27FC236}">
                <a16:creationId xmlns:a16="http://schemas.microsoft.com/office/drawing/2014/main" id="{B873213A-5297-BE91-8BF0-02CE46C67B55}"/>
              </a:ext>
            </a:extLst>
          </p:cNvPr>
          <p:cNvSpPr>
            <a:spLocks noGrp="1"/>
          </p:cNvSpPr>
          <p:nvPr>
            <p:ph type="title"/>
          </p:nvPr>
        </p:nvSpPr>
        <p:spPr>
          <a:xfrm>
            <a:off x="658814" y="666751"/>
            <a:ext cx="5609124" cy="1020318"/>
          </a:xfrm>
        </p:spPr>
        <p:txBody>
          <a:bodyPr/>
          <a:lstStyle/>
          <a:p>
            <a:r>
              <a:rPr lang="en-US" noProof="0" dirty="0"/>
              <a:t>Here the headline is </a:t>
            </a:r>
            <a:br>
              <a:rPr lang="en-US" noProof="0" dirty="0"/>
            </a:br>
            <a:r>
              <a:rPr lang="en-US" noProof="0" dirty="0"/>
              <a:t>also in several lines</a:t>
            </a:r>
          </a:p>
        </p:txBody>
      </p:sp>
      <p:sp>
        <p:nvSpPr>
          <p:cNvPr id="15" name="Textplatzhalter 14">
            <a:extLst>
              <a:ext uri="{FF2B5EF4-FFF2-40B4-BE49-F238E27FC236}">
                <a16:creationId xmlns:a16="http://schemas.microsoft.com/office/drawing/2014/main" id="{C8A95CD4-9138-5BD7-07F5-45096E144395}"/>
              </a:ext>
            </a:extLst>
          </p:cNvPr>
          <p:cNvSpPr>
            <a:spLocks noGrp="1"/>
          </p:cNvSpPr>
          <p:nvPr>
            <p:ph type="body" sz="quarter" idx="11"/>
          </p:nvPr>
        </p:nvSpPr>
        <p:spPr/>
        <p:txBody>
          <a:bodyPr/>
          <a:lstStyle/>
          <a:p>
            <a:r>
              <a:rPr lang="en-US" b="1" noProof="0" dirty="0"/>
              <a:t>Here is the chapter</a:t>
            </a:r>
          </a:p>
        </p:txBody>
      </p:sp>
      <p:sp>
        <p:nvSpPr>
          <p:cNvPr id="16" name="Textplatzhalter 15">
            <a:extLst>
              <a:ext uri="{FF2B5EF4-FFF2-40B4-BE49-F238E27FC236}">
                <a16:creationId xmlns:a16="http://schemas.microsoft.com/office/drawing/2014/main" id="{B2431B81-88F8-6D10-F1A0-E64BD86FC67F}"/>
              </a:ext>
            </a:extLst>
          </p:cNvPr>
          <p:cNvSpPr>
            <a:spLocks noGrp="1"/>
          </p:cNvSpPr>
          <p:nvPr>
            <p:ph type="body" sz="quarter" idx="12"/>
          </p:nvPr>
        </p:nvSpPr>
        <p:spPr>
          <a:xfrm>
            <a:off x="658813" y="2114550"/>
            <a:ext cx="4283301" cy="1194707"/>
          </a:xfrm>
        </p:spPr>
        <p:txBody>
          <a:bodyPr/>
          <a:lstStyle/>
          <a:p>
            <a:pPr marL="265113" marR="0" lvl="0" indent="-265113" algn="l" defTabSz="914400" rtl="0" eaLnBrk="1" fontAlgn="auto" latinLnBrk="0" hangingPunct="1">
              <a:lnSpc>
                <a:spcPct val="100000"/>
              </a:lnSpc>
              <a:spcBef>
                <a:spcPts val="600"/>
              </a:spcBef>
              <a:spcAft>
                <a:spcPts val="0"/>
              </a:spcAft>
              <a:buClr>
                <a:srgbClr val="009EE0"/>
              </a:buClr>
              <a:buSzTx/>
              <a:buFont typeface="Arial" panose="020B0604020202020204" pitchFamily="34" charset="0"/>
              <a:buBlip>
                <a:blip r:embed="rId2">
                  <a:extLst>
                    <a:ext uri="{96DAC541-7B7A-43D3-8B79-37D633B846F1}">
                      <asvg:svgBlip xmlns:asvg="http://schemas.microsoft.com/office/drawing/2016/SVG/main" r:embed="rId3"/>
                    </a:ext>
                  </a:extLst>
                </a:blip>
              </a:buBlip>
              <a:tabLst/>
              <a:defRPr/>
            </a:pPr>
            <a:r>
              <a:rPr kumimoji="0" lang="en-US" sz="2200" b="0" i="0" u="none" strike="noStrike" kern="1200" cap="none" spc="0" normalizeH="0" baseline="0" noProof="0" dirty="0">
                <a:ln>
                  <a:noFill/>
                </a:ln>
                <a:solidFill>
                  <a:srgbClr val="003D6A"/>
                </a:solidFill>
                <a:effectLst/>
                <a:uLnTx/>
                <a:uFillTx/>
                <a:ea typeface="+mn-ea"/>
                <a:cs typeface="+mn-cs"/>
              </a:rPr>
              <a:t>At vero eos et accusam et </a:t>
            </a:r>
          </a:p>
          <a:p>
            <a:pPr marL="265113" marR="0" lvl="0" indent="-265113" algn="l" defTabSz="914400" rtl="0" eaLnBrk="1" fontAlgn="auto" latinLnBrk="0" hangingPunct="1">
              <a:lnSpc>
                <a:spcPct val="100000"/>
              </a:lnSpc>
              <a:spcBef>
                <a:spcPts val="600"/>
              </a:spcBef>
              <a:spcAft>
                <a:spcPts val="0"/>
              </a:spcAft>
              <a:buClr>
                <a:srgbClr val="009EE0"/>
              </a:buClr>
              <a:buSzTx/>
              <a:buFont typeface="Arial" panose="020B0604020202020204" pitchFamily="34" charset="0"/>
              <a:buBlip>
                <a:blip r:embed="rId2">
                  <a:extLst>
                    <a:ext uri="{96DAC541-7B7A-43D3-8B79-37D633B846F1}">
                      <asvg:svgBlip xmlns:asvg="http://schemas.microsoft.com/office/drawing/2016/SVG/main" r:embed="rId3"/>
                    </a:ext>
                  </a:extLst>
                </a:blip>
              </a:buBlip>
              <a:tabLst/>
              <a:defRPr/>
            </a:pPr>
            <a:r>
              <a:rPr kumimoji="0" lang="en-US" sz="2200" b="0" i="0" u="none" strike="noStrike" kern="1200" cap="none" spc="0" normalizeH="0" baseline="0" noProof="0" dirty="0">
                <a:ln>
                  <a:noFill/>
                </a:ln>
                <a:solidFill>
                  <a:srgbClr val="003D6A"/>
                </a:solidFill>
                <a:effectLst/>
                <a:uLnTx/>
                <a:uFillTx/>
                <a:ea typeface="+mn-ea"/>
                <a:cs typeface="+mn-cs"/>
              </a:rPr>
              <a:t>Lorem ipsum dolor sit</a:t>
            </a:r>
          </a:p>
          <a:p>
            <a:pPr marL="265113" marR="0" lvl="0" indent="-265113" algn="l" defTabSz="914400" rtl="0" eaLnBrk="1" fontAlgn="auto" latinLnBrk="0" hangingPunct="1">
              <a:lnSpc>
                <a:spcPct val="100000"/>
              </a:lnSpc>
              <a:spcBef>
                <a:spcPts val="600"/>
              </a:spcBef>
              <a:spcAft>
                <a:spcPts val="0"/>
              </a:spcAft>
              <a:buClr>
                <a:srgbClr val="009EE0"/>
              </a:buClr>
              <a:buSzTx/>
              <a:buFont typeface="Arial" panose="020B0604020202020204" pitchFamily="34" charset="0"/>
              <a:buBlip>
                <a:blip r:embed="rId2">
                  <a:extLst>
                    <a:ext uri="{96DAC541-7B7A-43D3-8B79-37D633B846F1}">
                      <asvg:svgBlip xmlns:asvg="http://schemas.microsoft.com/office/drawing/2016/SVG/main" r:embed="rId3"/>
                    </a:ext>
                  </a:extLst>
                </a:blip>
              </a:buBlip>
              <a:tabLst/>
              <a:defRPr/>
            </a:pPr>
            <a:r>
              <a:rPr kumimoji="0" lang="en-US" sz="2200" b="0" i="0" u="none" strike="noStrike" kern="1200" cap="none" spc="0" normalizeH="0" baseline="0" noProof="0" dirty="0">
                <a:ln>
                  <a:noFill/>
                </a:ln>
                <a:solidFill>
                  <a:srgbClr val="003D6A"/>
                </a:solidFill>
                <a:effectLst/>
                <a:uLnTx/>
                <a:uFillTx/>
                <a:ea typeface="+mn-ea"/>
                <a:cs typeface="+mn-cs"/>
              </a:rPr>
              <a:t>Stet clita kasd gubergren, no</a:t>
            </a:r>
            <a:endParaRPr lang="en-US" noProof="0" dirty="0"/>
          </a:p>
        </p:txBody>
      </p:sp>
      <p:pic>
        <p:nvPicPr>
          <p:cNvPr id="11" name="Grafik 10">
            <a:extLst>
              <a:ext uri="{FF2B5EF4-FFF2-40B4-BE49-F238E27FC236}">
                <a16:creationId xmlns:a16="http://schemas.microsoft.com/office/drawing/2014/main" id="{7578C456-4BC4-8D8D-7058-1B3F0BEF0CC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83088" y="573753"/>
            <a:ext cx="2672936" cy="4969218"/>
          </a:xfrm>
          <a:prstGeom prst="rect">
            <a:avLst/>
          </a:prstGeom>
          <a:effectLst>
            <a:outerShdw blurRad="635000" dist="304800" algn="l" rotWithShape="0">
              <a:prstClr val="black">
                <a:alpha val="29000"/>
              </a:prstClr>
            </a:outerShdw>
          </a:effectLst>
        </p:spPr>
      </p:pic>
      <p:sp>
        <p:nvSpPr>
          <p:cNvPr id="19" name="Titel 11">
            <a:extLst>
              <a:ext uri="{FF2B5EF4-FFF2-40B4-BE49-F238E27FC236}">
                <a16:creationId xmlns:a16="http://schemas.microsoft.com/office/drawing/2014/main" id="{BF76A8A5-DD1B-6722-BE8A-EA19FB2D3471}"/>
              </a:ext>
            </a:extLst>
          </p:cNvPr>
          <p:cNvSpPr txBox="1">
            <a:spLocks/>
          </p:cNvSpPr>
          <p:nvPr/>
        </p:nvSpPr>
        <p:spPr>
          <a:xfrm>
            <a:off x="724923" y="5532085"/>
            <a:ext cx="4217191" cy="524737"/>
          </a:xfrm>
          <a:prstGeom prst="rect">
            <a:avLst/>
          </a:prstGeom>
        </p:spPr>
        <p:txBody>
          <a:bodyPr vert="horz" lIns="0" tIns="0" rIns="0" bIns="0" rtlCol="0" anchor="t" anchorCtr="0">
            <a:noAutofit/>
          </a:bodyPr>
          <a:lstStyle>
            <a:lvl1pPr algn="l" defTabSz="914400" rtl="0" eaLnBrk="1" latinLnBrk="0" hangingPunct="1">
              <a:lnSpc>
                <a:spcPct val="90000"/>
              </a:lnSpc>
              <a:spcBef>
                <a:spcPct val="0"/>
              </a:spcBef>
              <a:buNone/>
              <a:defRPr sz="3600" kern="1200">
                <a:solidFill>
                  <a:schemeClr val="tx2"/>
                </a:solidFill>
                <a:latin typeface="+mj-lt"/>
                <a:ea typeface="+mj-ea"/>
                <a:cs typeface="+mj-cs"/>
              </a:defRPr>
            </a:lvl1pPr>
          </a:lstStyle>
          <a:p>
            <a:r>
              <a:rPr lang="de-DE" sz="2600" b="1" dirty="0">
                <a:solidFill>
                  <a:schemeClr val="bg1"/>
                </a:solidFill>
                <a:latin typeface="Fago Pro" panose="02000506040000020004" pitchFamily="50" charset="0"/>
              </a:rPr>
              <a:t>Less Lorum Ipsum</a:t>
            </a:r>
          </a:p>
        </p:txBody>
      </p:sp>
      <p:sp>
        <p:nvSpPr>
          <p:cNvPr id="20" name="Titel 11">
            <a:extLst>
              <a:ext uri="{FF2B5EF4-FFF2-40B4-BE49-F238E27FC236}">
                <a16:creationId xmlns:a16="http://schemas.microsoft.com/office/drawing/2014/main" id="{72635FD9-0EA8-B947-097E-41785001D50F}"/>
              </a:ext>
            </a:extLst>
          </p:cNvPr>
          <p:cNvSpPr txBox="1">
            <a:spLocks/>
          </p:cNvSpPr>
          <p:nvPr/>
        </p:nvSpPr>
        <p:spPr>
          <a:xfrm>
            <a:off x="658813" y="4056541"/>
            <a:ext cx="4914672" cy="1148624"/>
          </a:xfrm>
          <a:prstGeom prst="rect">
            <a:avLst/>
          </a:prstGeom>
        </p:spPr>
        <p:txBody>
          <a:bodyPr vert="horz" lIns="0" tIns="0" rIns="0" bIns="0" rtlCol="0" anchor="t" anchorCtr="0">
            <a:noAutofit/>
          </a:bodyPr>
          <a:lstStyle>
            <a:lvl1pPr algn="l" defTabSz="914400" rtl="0" eaLnBrk="1" latinLnBrk="0" hangingPunct="1">
              <a:lnSpc>
                <a:spcPct val="90000"/>
              </a:lnSpc>
              <a:spcBef>
                <a:spcPct val="0"/>
              </a:spcBef>
              <a:buNone/>
              <a:defRPr sz="3600" kern="1200">
                <a:solidFill>
                  <a:schemeClr val="tx2"/>
                </a:solidFill>
                <a:latin typeface="+mj-lt"/>
                <a:ea typeface="+mj-ea"/>
                <a:cs typeface="+mj-cs"/>
              </a:defRPr>
            </a:lvl1pPr>
          </a:lstStyle>
          <a:p>
            <a:r>
              <a:rPr lang="de-DE" sz="11000" b="1" dirty="0">
                <a:solidFill>
                  <a:schemeClr val="bg1"/>
                </a:solidFill>
                <a:latin typeface="Fago Pro" panose="02000506040000020004" pitchFamily="50" charset="0"/>
              </a:rPr>
              <a:t>30</a:t>
            </a:r>
            <a:r>
              <a:rPr lang="de-DE" sz="11000" b="1" spc="-1500" dirty="0">
                <a:solidFill>
                  <a:schemeClr val="bg1"/>
                </a:solidFill>
                <a:latin typeface="Fago Pro" panose="02000506040000020004" pitchFamily="50" charset="0"/>
              </a:rPr>
              <a:t> </a:t>
            </a:r>
            <a:r>
              <a:rPr lang="de-DE" sz="11000" b="1" dirty="0">
                <a:solidFill>
                  <a:schemeClr val="bg1"/>
                </a:solidFill>
                <a:latin typeface="Fago Pro" panose="02000506040000020004" pitchFamily="50" charset="0"/>
              </a:rPr>
              <a:t>%</a:t>
            </a:r>
          </a:p>
        </p:txBody>
      </p:sp>
      <p:sp>
        <p:nvSpPr>
          <p:cNvPr id="2" name="Foliennummernplatzhalter 1">
            <a:extLst>
              <a:ext uri="{FF2B5EF4-FFF2-40B4-BE49-F238E27FC236}">
                <a16:creationId xmlns:a16="http://schemas.microsoft.com/office/drawing/2014/main" id="{00B6196B-EDA0-0D13-12C5-FC5EBEA49A37}"/>
              </a:ext>
            </a:extLst>
          </p:cNvPr>
          <p:cNvSpPr>
            <a:spLocks noGrp="1"/>
          </p:cNvSpPr>
          <p:nvPr>
            <p:ph type="sldNum" sz="quarter" idx="10"/>
          </p:nvPr>
        </p:nvSpPr>
        <p:spPr/>
        <p:txBody>
          <a:bodyPr/>
          <a:lstStyle/>
          <a:p>
            <a:fld id="{73F7D4EC-FAF2-48D2-B8E5-457915FC50F3}" type="slidenum">
              <a:rPr lang="de-DE" smtClean="0"/>
              <a:pPr/>
              <a:t>93</a:t>
            </a:fld>
            <a:endParaRPr lang="de-DE" dirty="0"/>
          </a:p>
        </p:txBody>
      </p:sp>
    </p:spTree>
    <p:extLst>
      <p:ext uri="{BB962C8B-B14F-4D97-AF65-F5344CB8AC3E}">
        <p14:creationId xmlns:p14="http://schemas.microsoft.com/office/powerpoint/2010/main" val="1755517945"/>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C6BB0A6-E9D6-C691-AC61-C510867082DF}"/>
              </a:ext>
            </a:extLst>
          </p:cNvPr>
          <p:cNvSpPr>
            <a:spLocks noGrp="1"/>
          </p:cNvSpPr>
          <p:nvPr>
            <p:ph type="title"/>
          </p:nvPr>
        </p:nvSpPr>
        <p:spPr>
          <a:xfrm>
            <a:off x="658814" y="666751"/>
            <a:ext cx="8996816" cy="666749"/>
          </a:xfrm>
        </p:spPr>
        <p:txBody>
          <a:bodyPr/>
          <a:lstStyle/>
          <a:p>
            <a:r>
              <a:rPr lang="en-US" noProof="0" dirty="0"/>
              <a:t>Template SCHUNK Colors</a:t>
            </a:r>
          </a:p>
        </p:txBody>
      </p:sp>
      <p:sp>
        <p:nvSpPr>
          <p:cNvPr id="3" name="Foliennummernplatzhalter 2">
            <a:extLst>
              <a:ext uri="{FF2B5EF4-FFF2-40B4-BE49-F238E27FC236}">
                <a16:creationId xmlns:a16="http://schemas.microsoft.com/office/drawing/2014/main" id="{F42B4926-62EF-28AB-0545-A4570E4AAC9F}"/>
              </a:ext>
            </a:extLst>
          </p:cNvPr>
          <p:cNvSpPr>
            <a:spLocks noGrp="1"/>
          </p:cNvSpPr>
          <p:nvPr>
            <p:ph type="sldNum" sz="quarter" idx="10"/>
          </p:nvPr>
        </p:nvSpPr>
        <p:spPr/>
        <p:txBody>
          <a:bodyPr/>
          <a:lstStyle/>
          <a:p>
            <a:fld id="{73F7D4EC-FAF2-48D2-B8E5-457915FC50F3}" type="slidenum">
              <a:rPr lang="de-DE" smtClean="0"/>
              <a:pPr/>
              <a:t>94</a:t>
            </a:fld>
            <a:endParaRPr lang="de-DE" dirty="0"/>
          </a:p>
        </p:txBody>
      </p:sp>
      <p:sp>
        <p:nvSpPr>
          <p:cNvPr id="5" name="Textplatzhalter 4">
            <a:extLst>
              <a:ext uri="{FF2B5EF4-FFF2-40B4-BE49-F238E27FC236}">
                <a16:creationId xmlns:a16="http://schemas.microsoft.com/office/drawing/2014/main" id="{CE329683-9174-814D-1634-F73F8F2ACB1E}"/>
              </a:ext>
            </a:extLst>
          </p:cNvPr>
          <p:cNvSpPr>
            <a:spLocks noGrp="1"/>
          </p:cNvSpPr>
          <p:nvPr>
            <p:ph type="body" sz="quarter" idx="12"/>
          </p:nvPr>
        </p:nvSpPr>
        <p:spPr>
          <a:xfrm>
            <a:off x="658813" y="1543050"/>
            <a:ext cx="3875088" cy="381000"/>
          </a:xfrm>
        </p:spPr>
        <p:txBody>
          <a:bodyPr/>
          <a:lstStyle/>
          <a:p>
            <a:pPr marL="0" indent="0" algn="ctr">
              <a:buNone/>
            </a:pPr>
            <a:r>
              <a:rPr lang="en-US" b="1" noProof="0" dirty="0"/>
              <a:t>Primary Colors</a:t>
            </a:r>
          </a:p>
        </p:txBody>
      </p:sp>
      <p:sp>
        <p:nvSpPr>
          <p:cNvPr id="8" name="Textplatzhalter 4">
            <a:extLst>
              <a:ext uri="{FF2B5EF4-FFF2-40B4-BE49-F238E27FC236}">
                <a16:creationId xmlns:a16="http://schemas.microsoft.com/office/drawing/2014/main" id="{6C4C1F49-C97E-642D-CF1C-8DBBE309082E}"/>
              </a:ext>
            </a:extLst>
          </p:cNvPr>
          <p:cNvSpPr txBox="1">
            <a:spLocks/>
          </p:cNvSpPr>
          <p:nvPr/>
        </p:nvSpPr>
        <p:spPr>
          <a:xfrm>
            <a:off x="4868863" y="1543050"/>
            <a:ext cx="1865312" cy="381000"/>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mn-lt"/>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mn-lt"/>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mn-lt"/>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mn-lt"/>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de-DE" b="1" dirty="0">
                <a:latin typeface="Fago Pro" panose="02000506040000020004" pitchFamily="50" charset="0"/>
              </a:rPr>
              <a:t>Accent Color</a:t>
            </a:r>
          </a:p>
        </p:txBody>
      </p:sp>
      <p:sp>
        <p:nvSpPr>
          <p:cNvPr id="9" name="Rechteck 8">
            <a:extLst>
              <a:ext uri="{FF2B5EF4-FFF2-40B4-BE49-F238E27FC236}">
                <a16:creationId xmlns:a16="http://schemas.microsoft.com/office/drawing/2014/main" id="{1AF4F74D-39DA-BC82-9535-FC1882536BC7}"/>
              </a:ext>
            </a:extLst>
          </p:cNvPr>
          <p:cNvSpPr/>
          <p:nvPr/>
        </p:nvSpPr>
        <p:spPr>
          <a:xfrm>
            <a:off x="658813" y="1971675"/>
            <a:ext cx="1865312" cy="8667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latin typeface="Fago Pro" panose="02000506040000020004" pitchFamily="50" charset="0"/>
            </a:endParaRPr>
          </a:p>
        </p:txBody>
      </p:sp>
      <p:sp>
        <p:nvSpPr>
          <p:cNvPr id="10" name="Rechteck 9">
            <a:extLst>
              <a:ext uri="{FF2B5EF4-FFF2-40B4-BE49-F238E27FC236}">
                <a16:creationId xmlns:a16="http://schemas.microsoft.com/office/drawing/2014/main" id="{7E77829A-289A-440C-A982-FE94F005C912}"/>
              </a:ext>
            </a:extLst>
          </p:cNvPr>
          <p:cNvSpPr/>
          <p:nvPr/>
        </p:nvSpPr>
        <p:spPr>
          <a:xfrm>
            <a:off x="2672557" y="1971675"/>
            <a:ext cx="1865312" cy="8667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latin typeface="Fago Pro" panose="02000506040000020004" pitchFamily="50" charset="0"/>
            </a:endParaRPr>
          </a:p>
        </p:txBody>
      </p:sp>
      <p:sp>
        <p:nvSpPr>
          <p:cNvPr id="11" name="Rechteck 10">
            <a:extLst>
              <a:ext uri="{FF2B5EF4-FFF2-40B4-BE49-F238E27FC236}">
                <a16:creationId xmlns:a16="http://schemas.microsoft.com/office/drawing/2014/main" id="{8A766C70-9CD4-2E6F-5917-9A9B67925B6C}"/>
              </a:ext>
            </a:extLst>
          </p:cNvPr>
          <p:cNvSpPr/>
          <p:nvPr/>
        </p:nvSpPr>
        <p:spPr>
          <a:xfrm>
            <a:off x="4868863" y="1971675"/>
            <a:ext cx="1865312" cy="86677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latin typeface="Fago Pro" panose="02000506040000020004" pitchFamily="50" charset="0"/>
            </a:endParaRPr>
          </a:p>
        </p:txBody>
      </p:sp>
      <p:sp>
        <p:nvSpPr>
          <p:cNvPr id="12" name="Textplatzhalter 4">
            <a:extLst>
              <a:ext uri="{FF2B5EF4-FFF2-40B4-BE49-F238E27FC236}">
                <a16:creationId xmlns:a16="http://schemas.microsoft.com/office/drawing/2014/main" id="{226DEE84-C516-22B9-3AE9-9A088C90DF8F}"/>
              </a:ext>
            </a:extLst>
          </p:cNvPr>
          <p:cNvSpPr txBox="1">
            <a:spLocks/>
          </p:cNvSpPr>
          <p:nvPr/>
        </p:nvSpPr>
        <p:spPr>
          <a:xfrm>
            <a:off x="658813" y="2896616"/>
            <a:ext cx="1865312" cy="381000"/>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mn-lt"/>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mn-lt"/>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mn-lt"/>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mn-lt"/>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de-DE" dirty="0">
                <a:latin typeface="Fago Pro" panose="02000506040000020004" pitchFamily="50" charset="0"/>
              </a:rPr>
              <a:t>0–61–106</a:t>
            </a:r>
          </a:p>
        </p:txBody>
      </p:sp>
      <p:sp>
        <p:nvSpPr>
          <p:cNvPr id="13" name="Textplatzhalter 4">
            <a:extLst>
              <a:ext uri="{FF2B5EF4-FFF2-40B4-BE49-F238E27FC236}">
                <a16:creationId xmlns:a16="http://schemas.microsoft.com/office/drawing/2014/main" id="{6078355B-ED21-8249-267A-15E065571EC2}"/>
              </a:ext>
            </a:extLst>
          </p:cNvPr>
          <p:cNvSpPr txBox="1">
            <a:spLocks/>
          </p:cNvSpPr>
          <p:nvPr/>
        </p:nvSpPr>
        <p:spPr>
          <a:xfrm>
            <a:off x="2668589" y="2896616"/>
            <a:ext cx="1865312" cy="381000"/>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mn-lt"/>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mn-lt"/>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mn-lt"/>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mn-lt"/>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de-DE" dirty="0">
                <a:latin typeface="Fago Pro" panose="02000506040000020004" pitchFamily="50" charset="0"/>
              </a:rPr>
              <a:t>0–158–224</a:t>
            </a:r>
          </a:p>
        </p:txBody>
      </p:sp>
      <p:sp>
        <p:nvSpPr>
          <p:cNvPr id="14" name="Textplatzhalter 4">
            <a:extLst>
              <a:ext uri="{FF2B5EF4-FFF2-40B4-BE49-F238E27FC236}">
                <a16:creationId xmlns:a16="http://schemas.microsoft.com/office/drawing/2014/main" id="{95165776-B83E-BFF2-DFB1-DF3FEA198E9F}"/>
              </a:ext>
            </a:extLst>
          </p:cNvPr>
          <p:cNvSpPr txBox="1">
            <a:spLocks/>
          </p:cNvSpPr>
          <p:nvPr/>
        </p:nvSpPr>
        <p:spPr>
          <a:xfrm>
            <a:off x="4868863" y="2896616"/>
            <a:ext cx="1865312" cy="381000"/>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mn-lt"/>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mn-lt"/>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mn-lt"/>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mn-lt"/>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de-DE" dirty="0">
                <a:latin typeface="Fago Pro" panose="02000506040000020004" pitchFamily="50" charset="0"/>
              </a:rPr>
              <a:t>188–207–0</a:t>
            </a:r>
          </a:p>
        </p:txBody>
      </p:sp>
      <p:sp>
        <p:nvSpPr>
          <p:cNvPr id="15" name="Rechteck 14">
            <a:extLst>
              <a:ext uri="{FF2B5EF4-FFF2-40B4-BE49-F238E27FC236}">
                <a16:creationId xmlns:a16="http://schemas.microsoft.com/office/drawing/2014/main" id="{03A905AB-DFD0-2316-B98D-284FE6272555}"/>
              </a:ext>
            </a:extLst>
          </p:cNvPr>
          <p:cNvSpPr/>
          <p:nvPr/>
        </p:nvSpPr>
        <p:spPr>
          <a:xfrm>
            <a:off x="658813" y="4129595"/>
            <a:ext cx="1865312" cy="38100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latin typeface="Fago Pro" panose="02000506040000020004" pitchFamily="50" charset="0"/>
            </a:endParaRPr>
          </a:p>
        </p:txBody>
      </p:sp>
      <p:sp>
        <p:nvSpPr>
          <p:cNvPr id="16" name="Rechteck 15">
            <a:extLst>
              <a:ext uri="{FF2B5EF4-FFF2-40B4-BE49-F238E27FC236}">
                <a16:creationId xmlns:a16="http://schemas.microsoft.com/office/drawing/2014/main" id="{02CBA3EE-2FD5-2E12-D6F7-449A5D29A61C}"/>
              </a:ext>
            </a:extLst>
          </p:cNvPr>
          <p:cNvSpPr/>
          <p:nvPr/>
        </p:nvSpPr>
        <p:spPr>
          <a:xfrm>
            <a:off x="2897188" y="4129595"/>
            <a:ext cx="1865312" cy="381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latin typeface="Fago Pro" panose="02000506040000020004" pitchFamily="50" charset="0"/>
            </a:endParaRPr>
          </a:p>
        </p:txBody>
      </p:sp>
      <p:sp>
        <p:nvSpPr>
          <p:cNvPr id="17" name="Rechteck 16">
            <a:extLst>
              <a:ext uri="{FF2B5EF4-FFF2-40B4-BE49-F238E27FC236}">
                <a16:creationId xmlns:a16="http://schemas.microsoft.com/office/drawing/2014/main" id="{285E3CA5-4AF2-02F0-0BFD-1258158C810E}"/>
              </a:ext>
            </a:extLst>
          </p:cNvPr>
          <p:cNvSpPr/>
          <p:nvPr/>
        </p:nvSpPr>
        <p:spPr>
          <a:xfrm>
            <a:off x="4868863" y="4129595"/>
            <a:ext cx="1865312" cy="38100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latin typeface="Fago Pro" panose="02000506040000020004" pitchFamily="50" charset="0"/>
            </a:endParaRPr>
          </a:p>
        </p:txBody>
      </p:sp>
      <p:sp>
        <p:nvSpPr>
          <p:cNvPr id="18" name="Rechteck 17">
            <a:extLst>
              <a:ext uri="{FF2B5EF4-FFF2-40B4-BE49-F238E27FC236}">
                <a16:creationId xmlns:a16="http://schemas.microsoft.com/office/drawing/2014/main" id="{A658E970-F901-3A26-B85B-F1AEFFBC748B}"/>
              </a:ext>
            </a:extLst>
          </p:cNvPr>
          <p:cNvSpPr/>
          <p:nvPr/>
        </p:nvSpPr>
        <p:spPr>
          <a:xfrm>
            <a:off x="7107238" y="4129595"/>
            <a:ext cx="1865312" cy="38100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latin typeface="Fago Pro" panose="02000506040000020004" pitchFamily="50" charset="0"/>
            </a:endParaRPr>
          </a:p>
        </p:txBody>
      </p:sp>
      <p:sp>
        <p:nvSpPr>
          <p:cNvPr id="19" name="Textplatzhalter 4">
            <a:extLst>
              <a:ext uri="{FF2B5EF4-FFF2-40B4-BE49-F238E27FC236}">
                <a16:creationId xmlns:a16="http://schemas.microsoft.com/office/drawing/2014/main" id="{32EAFE78-F3B5-C34A-14BE-6076087A2E04}"/>
              </a:ext>
            </a:extLst>
          </p:cNvPr>
          <p:cNvSpPr txBox="1">
            <a:spLocks/>
          </p:cNvSpPr>
          <p:nvPr/>
        </p:nvSpPr>
        <p:spPr>
          <a:xfrm>
            <a:off x="658813" y="4582541"/>
            <a:ext cx="1865312" cy="381000"/>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mn-lt"/>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mn-lt"/>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mn-lt"/>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mn-lt"/>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de-DE" dirty="0">
                <a:latin typeface="Fago Pro" panose="02000506040000020004" pitchFamily="50" charset="0"/>
              </a:rPr>
              <a:t>0–61–106</a:t>
            </a:r>
          </a:p>
        </p:txBody>
      </p:sp>
      <p:sp>
        <p:nvSpPr>
          <p:cNvPr id="20" name="Textplatzhalter 4">
            <a:extLst>
              <a:ext uri="{FF2B5EF4-FFF2-40B4-BE49-F238E27FC236}">
                <a16:creationId xmlns:a16="http://schemas.microsoft.com/office/drawing/2014/main" id="{E0268F29-783A-A91A-87F8-D9EE9CA3346E}"/>
              </a:ext>
            </a:extLst>
          </p:cNvPr>
          <p:cNvSpPr txBox="1">
            <a:spLocks/>
          </p:cNvSpPr>
          <p:nvPr/>
        </p:nvSpPr>
        <p:spPr>
          <a:xfrm>
            <a:off x="2897188" y="4582541"/>
            <a:ext cx="1865312" cy="381000"/>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mn-lt"/>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mn-lt"/>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mn-lt"/>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mn-lt"/>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de-DE" dirty="0">
                <a:latin typeface="Fago Pro" panose="02000506040000020004" pitchFamily="50" charset="0"/>
              </a:rPr>
              <a:t>0–158–224</a:t>
            </a:r>
          </a:p>
        </p:txBody>
      </p:sp>
      <p:sp>
        <p:nvSpPr>
          <p:cNvPr id="21" name="Textplatzhalter 4">
            <a:extLst>
              <a:ext uri="{FF2B5EF4-FFF2-40B4-BE49-F238E27FC236}">
                <a16:creationId xmlns:a16="http://schemas.microsoft.com/office/drawing/2014/main" id="{5D1B3464-E175-CF65-1FF8-9EB4C1A70DE6}"/>
              </a:ext>
            </a:extLst>
          </p:cNvPr>
          <p:cNvSpPr txBox="1">
            <a:spLocks/>
          </p:cNvSpPr>
          <p:nvPr/>
        </p:nvSpPr>
        <p:spPr>
          <a:xfrm>
            <a:off x="4868863" y="4582541"/>
            <a:ext cx="1865312" cy="381000"/>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mn-lt"/>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mn-lt"/>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mn-lt"/>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mn-lt"/>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de-DE" dirty="0">
                <a:latin typeface="Fago Pro" panose="02000506040000020004" pitchFamily="50" charset="0"/>
              </a:rPr>
              <a:t>188–207–0</a:t>
            </a:r>
          </a:p>
        </p:txBody>
      </p:sp>
      <p:sp>
        <p:nvSpPr>
          <p:cNvPr id="22" name="Textplatzhalter 4">
            <a:extLst>
              <a:ext uri="{FF2B5EF4-FFF2-40B4-BE49-F238E27FC236}">
                <a16:creationId xmlns:a16="http://schemas.microsoft.com/office/drawing/2014/main" id="{33833E47-CEE5-550B-81DB-9B9BDA97368B}"/>
              </a:ext>
            </a:extLst>
          </p:cNvPr>
          <p:cNvSpPr txBox="1">
            <a:spLocks/>
          </p:cNvSpPr>
          <p:nvPr/>
        </p:nvSpPr>
        <p:spPr>
          <a:xfrm>
            <a:off x="7107238" y="4582541"/>
            <a:ext cx="1865312" cy="381000"/>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mn-lt"/>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mn-lt"/>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mn-lt"/>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mn-lt"/>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de-DE" dirty="0">
                <a:latin typeface="Fago Pro" panose="02000506040000020004" pitchFamily="50" charset="0"/>
              </a:rPr>
              <a:t>216–186–34</a:t>
            </a:r>
          </a:p>
        </p:txBody>
      </p:sp>
      <p:sp>
        <p:nvSpPr>
          <p:cNvPr id="23" name="Rechteck 22">
            <a:extLst>
              <a:ext uri="{FF2B5EF4-FFF2-40B4-BE49-F238E27FC236}">
                <a16:creationId xmlns:a16="http://schemas.microsoft.com/office/drawing/2014/main" id="{B9616821-A273-7C49-B2A3-4BFF001CAB59}"/>
              </a:ext>
            </a:extLst>
          </p:cNvPr>
          <p:cNvSpPr/>
          <p:nvPr/>
        </p:nvSpPr>
        <p:spPr>
          <a:xfrm>
            <a:off x="2643982" y="5720270"/>
            <a:ext cx="1865312" cy="38100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latin typeface="Fago Pro" panose="02000506040000020004" pitchFamily="50" charset="0"/>
            </a:endParaRPr>
          </a:p>
        </p:txBody>
      </p:sp>
      <p:sp>
        <p:nvSpPr>
          <p:cNvPr id="24" name="Textplatzhalter 4">
            <a:extLst>
              <a:ext uri="{FF2B5EF4-FFF2-40B4-BE49-F238E27FC236}">
                <a16:creationId xmlns:a16="http://schemas.microsoft.com/office/drawing/2014/main" id="{818DF843-B49E-7160-A09D-E51EF8F03788}"/>
              </a:ext>
            </a:extLst>
          </p:cNvPr>
          <p:cNvSpPr txBox="1">
            <a:spLocks/>
          </p:cNvSpPr>
          <p:nvPr/>
        </p:nvSpPr>
        <p:spPr>
          <a:xfrm>
            <a:off x="2643982" y="6173215"/>
            <a:ext cx="1865312" cy="381000"/>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mn-lt"/>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mn-lt"/>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mn-lt"/>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mn-lt"/>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de-DE" dirty="0">
                <a:latin typeface="Fago Pro" panose="02000506040000020004" pitchFamily="50" charset="0"/>
              </a:rPr>
              <a:t>0–61–106</a:t>
            </a:r>
          </a:p>
        </p:txBody>
      </p:sp>
      <p:sp>
        <p:nvSpPr>
          <p:cNvPr id="25" name="Textplatzhalter 4">
            <a:extLst>
              <a:ext uri="{FF2B5EF4-FFF2-40B4-BE49-F238E27FC236}">
                <a16:creationId xmlns:a16="http://schemas.microsoft.com/office/drawing/2014/main" id="{3329DD6F-3C54-35D7-8A43-63B541206E57}"/>
              </a:ext>
            </a:extLst>
          </p:cNvPr>
          <p:cNvSpPr txBox="1">
            <a:spLocks/>
          </p:cNvSpPr>
          <p:nvPr/>
        </p:nvSpPr>
        <p:spPr>
          <a:xfrm>
            <a:off x="4621213" y="6173215"/>
            <a:ext cx="1865312" cy="381000"/>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mn-lt"/>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mn-lt"/>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mn-lt"/>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mn-lt"/>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de-DE" dirty="0">
                <a:latin typeface="Fago Pro" panose="02000506040000020004" pitchFamily="50" charset="0"/>
              </a:rPr>
              <a:t>0–158–224</a:t>
            </a:r>
          </a:p>
        </p:txBody>
      </p:sp>
      <p:sp>
        <p:nvSpPr>
          <p:cNvPr id="26" name="Textplatzhalter 4">
            <a:extLst>
              <a:ext uri="{FF2B5EF4-FFF2-40B4-BE49-F238E27FC236}">
                <a16:creationId xmlns:a16="http://schemas.microsoft.com/office/drawing/2014/main" id="{C087611E-7130-8D1A-4C64-49FD68EADC4E}"/>
              </a:ext>
            </a:extLst>
          </p:cNvPr>
          <p:cNvSpPr txBox="1">
            <a:spLocks/>
          </p:cNvSpPr>
          <p:nvPr/>
        </p:nvSpPr>
        <p:spPr>
          <a:xfrm>
            <a:off x="6598444" y="6173215"/>
            <a:ext cx="1865312" cy="381000"/>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mn-lt"/>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mn-lt"/>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mn-lt"/>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mn-lt"/>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de-DE" dirty="0">
                <a:latin typeface="Fago Pro" panose="02000506040000020004" pitchFamily="50" charset="0"/>
              </a:rPr>
              <a:t>188–207–0</a:t>
            </a:r>
          </a:p>
        </p:txBody>
      </p:sp>
      <p:sp>
        <p:nvSpPr>
          <p:cNvPr id="27" name="Rechteck 26">
            <a:extLst>
              <a:ext uri="{FF2B5EF4-FFF2-40B4-BE49-F238E27FC236}">
                <a16:creationId xmlns:a16="http://schemas.microsoft.com/office/drawing/2014/main" id="{50BE9831-934A-AE04-B861-D21A608CDB81}"/>
              </a:ext>
            </a:extLst>
          </p:cNvPr>
          <p:cNvSpPr/>
          <p:nvPr/>
        </p:nvSpPr>
        <p:spPr>
          <a:xfrm>
            <a:off x="4621213" y="5720270"/>
            <a:ext cx="1865312" cy="381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latin typeface="Fago Pro" panose="02000506040000020004" pitchFamily="50" charset="0"/>
            </a:endParaRPr>
          </a:p>
        </p:txBody>
      </p:sp>
      <p:sp>
        <p:nvSpPr>
          <p:cNvPr id="28" name="Rechteck 27">
            <a:extLst>
              <a:ext uri="{FF2B5EF4-FFF2-40B4-BE49-F238E27FC236}">
                <a16:creationId xmlns:a16="http://schemas.microsoft.com/office/drawing/2014/main" id="{0EF6555A-0F13-C9E4-DCB1-899C469CCB6D}"/>
              </a:ext>
            </a:extLst>
          </p:cNvPr>
          <p:cNvSpPr/>
          <p:nvPr/>
        </p:nvSpPr>
        <p:spPr>
          <a:xfrm>
            <a:off x="6598444" y="5720270"/>
            <a:ext cx="1865312" cy="38100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latin typeface="Fago Pro" panose="02000506040000020004" pitchFamily="50" charset="0"/>
            </a:endParaRPr>
          </a:p>
        </p:txBody>
      </p:sp>
      <p:sp>
        <p:nvSpPr>
          <p:cNvPr id="29" name="Rechteck 28">
            <a:extLst>
              <a:ext uri="{FF2B5EF4-FFF2-40B4-BE49-F238E27FC236}">
                <a16:creationId xmlns:a16="http://schemas.microsoft.com/office/drawing/2014/main" id="{5C3D65BD-3793-98AB-6188-CD6509D34ABE}"/>
              </a:ext>
            </a:extLst>
          </p:cNvPr>
          <p:cNvSpPr/>
          <p:nvPr/>
        </p:nvSpPr>
        <p:spPr>
          <a:xfrm>
            <a:off x="666751" y="5720270"/>
            <a:ext cx="1865312" cy="381001"/>
          </a:xfrm>
          <a:prstGeom prst="rect">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latin typeface="Fago Pro" panose="02000506040000020004" pitchFamily="50" charset="0"/>
            </a:endParaRPr>
          </a:p>
        </p:txBody>
      </p:sp>
      <p:sp>
        <p:nvSpPr>
          <p:cNvPr id="31" name="Textplatzhalter 4">
            <a:extLst>
              <a:ext uri="{FF2B5EF4-FFF2-40B4-BE49-F238E27FC236}">
                <a16:creationId xmlns:a16="http://schemas.microsoft.com/office/drawing/2014/main" id="{EFE8DCDD-2556-B08E-CDEC-69868833D967}"/>
              </a:ext>
            </a:extLst>
          </p:cNvPr>
          <p:cNvSpPr txBox="1">
            <a:spLocks/>
          </p:cNvSpPr>
          <p:nvPr/>
        </p:nvSpPr>
        <p:spPr>
          <a:xfrm>
            <a:off x="666751" y="6169974"/>
            <a:ext cx="1865312" cy="381000"/>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mn-lt"/>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mn-lt"/>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mn-lt"/>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mn-lt"/>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de-DE" dirty="0">
                <a:latin typeface="Fago Pro" panose="02000506040000020004" pitchFamily="50" charset="0"/>
              </a:rPr>
              <a:t>227–227–227</a:t>
            </a:r>
          </a:p>
        </p:txBody>
      </p:sp>
      <p:sp>
        <p:nvSpPr>
          <p:cNvPr id="32" name="Textplatzhalter 4">
            <a:extLst>
              <a:ext uri="{FF2B5EF4-FFF2-40B4-BE49-F238E27FC236}">
                <a16:creationId xmlns:a16="http://schemas.microsoft.com/office/drawing/2014/main" id="{3A1B567B-77A4-61C1-FAF9-2C4C9868FB62}"/>
              </a:ext>
            </a:extLst>
          </p:cNvPr>
          <p:cNvSpPr txBox="1">
            <a:spLocks/>
          </p:cNvSpPr>
          <p:nvPr/>
        </p:nvSpPr>
        <p:spPr>
          <a:xfrm>
            <a:off x="658814" y="3829552"/>
            <a:ext cx="1865312" cy="249073"/>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mn-lt"/>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mn-lt"/>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mn-lt"/>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mn-lt"/>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de-DE" sz="1300" b="1" dirty="0">
                <a:latin typeface="Fago Pro" panose="02000506040000020004" pitchFamily="50" charset="0"/>
              </a:rPr>
              <a:t>Copy Text</a:t>
            </a:r>
          </a:p>
        </p:txBody>
      </p:sp>
      <p:sp>
        <p:nvSpPr>
          <p:cNvPr id="33" name="Textplatzhalter 4">
            <a:extLst>
              <a:ext uri="{FF2B5EF4-FFF2-40B4-BE49-F238E27FC236}">
                <a16:creationId xmlns:a16="http://schemas.microsoft.com/office/drawing/2014/main" id="{6DE51C68-3CE0-200C-BAE2-8D37BBE77518}"/>
              </a:ext>
            </a:extLst>
          </p:cNvPr>
          <p:cNvSpPr txBox="1">
            <a:spLocks/>
          </p:cNvSpPr>
          <p:nvPr/>
        </p:nvSpPr>
        <p:spPr>
          <a:xfrm>
            <a:off x="2897187" y="3829552"/>
            <a:ext cx="3836987" cy="249073"/>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mn-lt"/>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mn-lt"/>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mn-lt"/>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mn-lt"/>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de-DE" sz="1300" b="1" dirty="0">
                <a:latin typeface="Fago Pro" panose="02000506040000020004" pitchFamily="50" charset="0"/>
              </a:rPr>
              <a:t>Highlight Color in Tables</a:t>
            </a:r>
          </a:p>
        </p:txBody>
      </p:sp>
      <p:sp>
        <p:nvSpPr>
          <p:cNvPr id="34" name="Textplatzhalter 4">
            <a:extLst>
              <a:ext uri="{FF2B5EF4-FFF2-40B4-BE49-F238E27FC236}">
                <a16:creationId xmlns:a16="http://schemas.microsoft.com/office/drawing/2014/main" id="{F8A9DFB1-A582-9B4F-3301-13975260F419}"/>
              </a:ext>
            </a:extLst>
          </p:cNvPr>
          <p:cNvSpPr txBox="1">
            <a:spLocks/>
          </p:cNvSpPr>
          <p:nvPr/>
        </p:nvSpPr>
        <p:spPr>
          <a:xfrm>
            <a:off x="7107235" y="3628277"/>
            <a:ext cx="1865312" cy="450348"/>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mn-lt"/>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mn-lt"/>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mn-lt"/>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mn-lt"/>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de-DE" sz="1300" b="1" dirty="0">
                <a:latin typeface="Fago Pro" panose="02000506040000020004" pitchFamily="50" charset="0"/>
              </a:rPr>
              <a:t>Representation Oil for Tool Holders</a:t>
            </a:r>
          </a:p>
        </p:txBody>
      </p:sp>
      <p:sp>
        <p:nvSpPr>
          <p:cNvPr id="35" name="Textplatzhalter 4">
            <a:extLst>
              <a:ext uri="{FF2B5EF4-FFF2-40B4-BE49-F238E27FC236}">
                <a16:creationId xmlns:a16="http://schemas.microsoft.com/office/drawing/2014/main" id="{FFE1CB07-D111-B7FB-0C96-623BDCE77FE8}"/>
              </a:ext>
            </a:extLst>
          </p:cNvPr>
          <p:cNvSpPr txBox="1">
            <a:spLocks/>
          </p:cNvSpPr>
          <p:nvPr/>
        </p:nvSpPr>
        <p:spPr>
          <a:xfrm>
            <a:off x="666751" y="5413646"/>
            <a:ext cx="7797005" cy="249073"/>
          </a:xfrm>
          <a:prstGeom prst="rect">
            <a:avLst/>
          </a:prstGeom>
        </p:spPr>
        <p:txBody>
          <a:bodyPr vert="horz" lIns="0" tIns="0" rIns="0" bIns="0" rtlCol="0">
            <a:noAutofit/>
          </a:bodyPr>
          <a:lstStyle>
            <a:lvl1pPr marL="247650" indent="-247650" algn="l" defTabSz="914400" rtl="0" eaLnBrk="1" latinLnBrk="0" hangingPunct="1">
              <a:lnSpc>
                <a:spcPct val="100000"/>
              </a:lnSpc>
              <a:spcBef>
                <a:spcPts val="600"/>
              </a:spcBef>
              <a:buClr>
                <a:schemeClr val="bg2"/>
              </a:buClr>
              <a:buFont typeface="Arial" panose="020B0604020202020204" pitchFamily="34" charset="0"/>
              <a:buChar char="•"/>
              <a:defRPr sz="2200" kern="1200">
                <a:solidFill>
                  <a:schemeClr val="tx2"/>
                </a:solidFill>
                <a:latin typeface="+mn-lt"/>
                <a:ea typeface="+mn-ea"/>
                <a:cs typeface="+mn-cs"/>
              </a:defRPr>
            </a:lvl1pPr>
            <a:lvl2pPr marL="636588" indent="-179388" algn="l" defTabSz="914400" rtl="0" eaLnBrk="1" latinLnBrk="0" hangingPunct="1">
              <a:lnSpc>
                <a:spcPct val="100000"/>
              </a:lnSpc>
              <a:spcBef>
                <a:spcPts val="300"/>
              </a:spcBef>
              <a:buClr>
                <a:schemeClr val="bg2"/>
              </a:buClr>
              <a:buFont typeface="Arial" panose="020B0604020202020204" pitchFamily="34" charset="0"/>
              <a:buChar char="•"/>
              <a:tabLst>
                <a:tab pos="652463" algn="l"/>
              </a:tabLst>
              <a:defRPr sz="1800" kern="1200">
                <a:solidFill>
                  <a:schemeClr val="tx2"/>
                </a:solidFill>
                <a:latin typeface="+mn-lt"/>
                <a:ea typeface="+mn-ea"/>
                <a:cs typeface="+mn-cs"/>
              </a:defRPr>
            </a:lvl2pPr>
            <a:lvl3pPr marL="925513" indent="-209550" algn="l" defTabSz="914400" rtl="0" eaLnBrk="1" latinLnBrk="0" hangingPunct="1">
              <a:lnSpc>
                <a:spcPct val="100000"/>
              </a:lnSpc>
              <a:spcBef>
                <a:spcPts val="300"/>
              </a:spcBef>
              <a:buClr>
                <a:schemeClr val="bg2"/>
              </a:buClr>
              <a:buFont typeface="Courier New" panose="02070309020205020404" pitchFamily="49" charset="0"/>
              <a:buChar char="o"/>
              <a:defRPr sz="1800" kern="1200">
                <a:solidFill>
                  <a:schemeClr val="tx2"/>
                </a:solidFill>
                <a:latin typeface="+mn-lt"/>
                <a:ea typeface="+mn-ea"/>
                <a:cs typeface="+mn-cs"/>
              </a:defRPr>
            </a:lvl3pPr>
            <a:lvl4pPr marL="1250950" indent="-196850" algn="l" defTabSz="914400" rtl="0" eaLnBrk="1" latinLnBrk="0" hangingPunct="1">
              <a:lnSpc>
                <a:spcPct val="100000"/>
              </a:lnSpc>
              <a:spcBef>
                <a:spcPts val="300"/>
              </a:spcBef>
              <a:buClr>
                <a:schemeClr val="bg2"/>
              </a:buClr>
              <a:buFont typeface="Wingdings" panose="05000000000000000000" pitchFamily="2" charset="2"/>
              <a:buChar char="§"/>
              <a:defRPr sz="1800" kern="1200">
                <a:solidFill>
                  <a:schemeClr val="tx2"/>
                </a:solidFill>
                <a:latin typeface="+mn-lt"/>
                <a:ea typeface="+mn-ea"/>
                <a:cs typeface="+mn-cs"/>
              </a:defRPr>
            </a:lvl4pPr>
            <a:lvl5pPr marL="1497013" indent="-196850" algn="l" defTabSz="914400" rtl="0" eaLnBrk="1" latinLnBrk="0" hangingPunct="1">
              <a:lnSpc>
                <a:spcPct val="100000"/>
              </a:lnSpc>
              <a:spcBef>
                <a:spcPts val="300"/>
              </a:spcBef>
              <a:buClr>
                <a:schemeClr val="bg2"/>
              </a:buClr>
              <a:buFont typeface="Symbol" panose="05050102010706020507" pitchFamily="18" charset="2"/>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US" sz="1300" b="1" dirty="0">
                <a:latin typeface="Fago Pro" panose="02000506040000020004" pitchFamily="50" charset="0"/>
              </a:rPr>
              <a:t>Color backgrounds from quiet to loud (e.g. for info boxes)</a:t>
            </a:r>
            <a:endParaRPr lang="de-DE" sz="1300" b="1" dirty="0">
              <a:latin typeface="Fago Pro" panose="02000506040000020004" pitchFamily="50" charset="0"/>
            </a:endParaRPr>
          </a:p>
        </p:txBody>
      </p:sp>
    </p:spTree>
    <p:extLst>
      <p:ext uri="{BB962C8B-B14F-4D97-AF65-F5344CB8AC3E}">
        <p14:creationId xmlns:p14="http://schemas.microsoft.com/office/powerpoint/2010/main" val="1312834208"/>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5CD63CD-0894-9298-139A-DB4DFD266046}"/>
              </a:ext>
            </a:extLst>
          </p:cNvPr>
          <p:cNvSpPr>
            <a:spLocks noGrp="1"/>
          </p:cNvSpPr>
          <p:nvPr>
            <p:ph type="title"/>
          </p:nvPr>
        </p:nvSpPr>
        <p:spPr/>
        <p:txBody>
          <a:bodyPr/>
          <a:lstStyle/>
          <a:p>
            <a:r>
              <a:rPr lang="en-US" noProof="0" dirty="0"/>
              <a:t>Design elements</a:t>
            </a:r>
          </a:p>
        </p:txBody>
      </p:sp>
      <p:sp>
        <p:nvSpPr>
          <p:cNvPr id="3" name="Foliennummernplatzhalter 2">
            <a:extLst>
              <a:ext uri="{FF2B5EF4-FFF2-40B4-BE49-F238E27FC236}">
                <a16:creationId xmlns:a16="http://schemas.microsoft.com/office/drawing/2014/main" id="{1E1AD75C-3F7D-D29F-CD06-51C2E73484C7}"/>
              </a:ext>
            </a:extLst>
          </p:cNvPr>
          <p:cNvSpPr>
            <a:spLocks noGrp="1"/>
          </p:cNvSpPr>
          <p:nvPr>
            <p:ph type="sldNum" sz="quarter" idx="10"/>
          </p:nvPr>
        </p:nvSpPr>
        <p:spPr/>
        <p:txBody>
          <a:bodyPr/>
          <a:lstStyle/>
          <a:p>
            <a:fld id="{73F7D4EC-FAF2-48D2-B8E5-457915FC50F3}" type="slidenum">
              <a:rPr lang="de-DE" smtClean="0"/>
              <a:pPr/>
              <a:t>95</a:t>
            </a:fld>
            <a:endParaRPr lang="de-DE" dirty="0"/>
          </a:p>
        </p:txBody>
      </p:sp>
      <p:cxnSp>
        <p:nvCxnSpPr>
          <p:cNvPr id="9" name="Verbinder: gewinkelt 8">
            <a:extLst>
              <a:ext uri="{FF2B5EF4-FFF2-40B4-BE49-F238E27FC236}">
                <a16:creationId xmlns:a16="http://schemas.microsoft.com/office/drawing/2014/main" id="{C2BAA0F3-0406-7904-098E-6B0588786D8F}"/>
              </a:ext>
            </a:extLst>
          </p:cNvPr>
          <p:cNvCxnSpPr>
            <a:cxnSpLocks/>
          </p:cNvCxnSpPr>
          <p:nvPr/>
        </p:nvCxnSpPr>
        <p:spPr>
          <a:xfrm flipV="1">
            <a:off x="658813" y="2820290"/>
            <a:ext cx="2274887" cy="614489"/>
          </a:xfrm>
          <a:prstGeom prst="bentConnector3">
            <a:avLst/>
          </a:prstGeom>
          <a:ln w="25400">
            <a:solidFill>
              <a:schemeClr val="bg2"/>
            </a:solidFill>
            <a:tailEnd type="oval" w="lg" len="lg"/>
          </a:ln>
        </p:spPr>
        <p:style>
          <a:lnRef idx="1">
            <a:schemeClr val="accent1"/>
          </a:lnRef>
          <a:fillRef idx="0">
            <a:schemeClr val="accent1"/>
          </a:fillRef>
          <a:effectRef idx="0">
            <a:schemeClr val="accent1"/>
          </a:effectRef>
          <a:fontRef idx="minor">
            <a:schemeClr val="tx1"/>
          </a:fontRef>
        </p:style>
      </p:cxnSp>
      <p:pic>
        <p:nvPicPr>
          <p:cNvPr id="19" name="Grafik 18">
            <a:extLst>
              <a:ext uri="{FF2B5EF4-FFF2-40B4-BE49-F238E27FC236}">
                <a16:creationId xmlns:a16="http://schemas.microsoft.com/office/drawing/2014/main" id="{EABDDCFB-25F9-07CC-78E5-F46C50788A6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486275" y="2668145"/>
            <a:ext cx="466726" cy="379215"/>
          </a:xfrm>
          <a:prstGeom prst="rect">
            <a:avLst/>
          </a:prstGeom>
        </p:spPr>
      </p:pic>
      <p:sp>
        <p:nvSpPr>
          <p:cNvPr id="20" name="Textfeld 19">
            <a:extLst>
              <a:ext uri="{FF2B5EF4-FFF2-40B4-BE49-F238E27FC236}">
                <a16:creationId xmlns:a16="http://schemas.microsoft.com/office/drawing/2014/main" id="{C1B47CD1-2020-D785-5923-EA195F215F04}"/>
              </a:ext>
            </a:extLst>
          </p:cNvPr>
          <p:cNvSpPr txBox="1"/>
          <p:nvPr/>
        </p:nvSpPr>
        <p:spPr>
          <a:xfrm>
            <a:off x="7019925" y="2696147"/>
            <a:ext cx="2419351" cy="320104"/>
          </a:xfrm>
          <a:prstGeom prst="rect">
            <a:avLst/>
          </a:prstGeom>
          <a:noFill/>
        </p:spPr>
        <p:txBody>
          <a:bodyPr wrap="square" lIns="0" tIns="0" rIns="0" bIns="0" rtlCol="0">
            <a:noAutofit/>
          </a:bodyPr>
          <a:lstStyle/>
          <a:p>
            <a:pPr marR="0" algn="l" defTabSz="914400" rtl="0" eaLnBrk="1" fontAlgn="auto" latinLnBrk="0" hangingPunct="1">
              <a:lnSpc>
                <a:spcPct val="90000"/>
              </a:lnSpc>
              <a:spcBef>
                <a:spcPts val="300"/>
              </a:spcBef>
              <a:spcAft>
                <a:spcPts val="0"/>
              </a:spcAft>
              <a:buClr>
                <a:srgbClr val="009EE0"/>
              </a:buClr>
              <a:buSzTx/>
              <a:tabLst/>
            </a:pPr>
            <a:r>
              <a:rPr kumimoji="0" lang="de-DE" sz="2200" i="0" u="none" strike="noStrike" kern="1200" cap="none" spc="0" normalizeH="0" baseline="0" noProof="0" dirty="0">
                <a:ln>
                  <a:noFill/>
                </a:ln>
                <a:solidFill>
                  <a:srgbClr val="003D6A"/>
                </a:solidFill>
                <a:effectLst/>
                <a:uLnTx/>
                <a:uFillTx/>
                <a:latin typeface="Fago Pro" panose="02000506040000020004" pitchFamily="50" charset="0"/>
                <a:ea typeface="+mn-ea"/>
                <a:cs typeface="+mn-cs"/>
              </a:rPr>
              <a:t>Example Plus Point</a:t>
            </a:r>
          </a:p>
        </p:txBody>
      </p:sp>
      <p:pic>
        <p:nvPicPr>
          <p:cNvPr id="22" name="Grafik 21">
            <a:extLst>
              <a:ext uri="{FF2B5EF4-FFF2-40B4-BE49-F238E27FC236}">
                <a16:creationId xmlns:a16="http://schemas.microsoft.com/office/drawing/2014/main" id="{2866EA7E-7345-F233-4A3D-C465E53C6F3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448425" y="2630045"/>
            <a:ext cx="400050" cy="400050"/>
          </a:xfrm>
          <a:prstGeom prst="rect">
            <a:avLst/>
          </a:prstGeom>
        </p:spPr>
      </p:pic>
      <p:pic>
        <p:nvPicPr>
          <p:cNvPr id="24" name="Grafik 23">
            <a:extLst>
              <a:ext uri="{FF2B5EF4-FFF2-40B4-BE49-F238E27FC236}">
                <a16:creationId xmlns:a16="http://schemas.microsoft.com/office/drawing/2014/main" id="{3DA2D0E0-FAF6-3E2D-1784-A24CF7500EF2}"/>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0496550" y="2632646"/>
            <a:ext cx="400050" cy="457200"/>
          </a:xfrm>
          <a:prstGeom prst="rect">
            <a:avLst/>
          </a:prstGeom>
        </p:spPr>
      </p:pic>
    </p:spTree>
    <p:extLst>
      <p:ext uri="{BB962C8B-B14F-4D97-AF65-F5344CB8AC3E}">
        <p14:creationId xmlns:p14="http://schemas.microsoft.com/office/powerpoint/2010/main" val="2151193729"/>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7182C1E-C7BE-A7EF-C7BA-6CF7D08908D0}"/>
              </a:ext>
            </a:extLst>
          </p:cNvPr>
          <p:cNvSpPr>
            <a:spLocks noGrp="1"/>
          </p:cNvSpPr>
          <p:nvPr>
            <p:ph type="title"/>
          </p:nvPr>
        </p:nvSpPr>
        <p:spPr/>
        <p:txBody>
          <a:bodyPr/>
          <a:lstStyle/>
          <a:p>
            <a:r>
              <a:rPr lang="en-US" noProof="0" dirty="0"/>
              <a:t>Don’ts</a:t>
            </a:r>
          </a:p>
        </p:txBody>
      </p:sp>
      <p:sp>
        <p:nvSpPr>
          <p:cNvPr id="3" name="Foliennummernplatzhalter 2">
            <a:extLst>
              <a:ext uri="{FF2B5EF4-FFF2-40B4-BE49-F238E27FC236}">
                <a16:creationId xmlns:a16="http://schemas.microsoft.com/office/drawing/2014/main" id="{8DB585BC-D59B-EC85-E9B2-F71A19F49247}"/>
              </a:ext>
            </a:extLst>
          </p:cNvPr>
          <p:cNvSpPr>
            <a:spLocks noGrp="1"/>
          </p:cNvSpPr>
          <p:nvPr>
            <p:ph type="sldNum" sz="quarter" idx="10"/>
          </p:nvPr>
        </p:nvSpPr>
        <p:spPr/>
        <p:txBody>
          <a:bodyPr/>
          <a:lstStyle/>
          <a:p>
            <a:fld id="{73F7D4EC-FAF2-48D2-B8E5-457915FC50F3}" type="slidenum">
              <a:rPr lang="de-DE" smtClean="0"/>
              <a:pPr/>
              <a:t>96</a:t>
            </a:fld>
            <a:endParaRPr lang="de-DE" dirty="0"/>
          </a:p>
        </p:txBody>
      </p:sp>
      <p:pic>
        <p:nvPicPr>
          <p:cNvPr id="6" name="Grafik 5">
            <a:extLst>
              <a:ext uri="{FF2B5EF4-FFF2-40B4-BE49-F238E27FC236}">
                <a16:creationId xmlns:a16="http://schemas.microsoft.com/office/drawing/2014/main" id="{67975704-4297-6ABC-3F15-90C426F1026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9763" y="1392553"/>
            <a:ext cx="3177209" cy="1800000"/>
          </a:xfrm>
          <a:prstGeom prst="rect">
            <a:avLst/>
          </a:prstGeom>
        </p:spPr>
      </p:pic>
      <p:pic>
        <p:nvPicPr>
          <p:cNvPr id="7" name="Grafik 6">
            <a:extLst>
              <a:ext uri="{FF2B5EF4-FFF2-40B4-BE49-F238E27FC236}">
                <a16:creationId xmlns:a16="http://schemas.microsoft.com/office/drawing/2014/main" id="{6D4D8819-3156-4931-6836-8E7981A253D5}"/>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602406" y="1392553"/>
            <a:ext cx="3177209" cy="1797631"/>
          </a:xfrm>
          <a:prstGeom prst="rect">
            <a:avLst/>
          </a:prstGeom>
        </p:spPr>
      </p:pic>
      <p:pic>
        <p:nvPicPr>
          <p:cNvPr id="8" name="Grafik 7">
            <a:extLst>
              <a:ext uri="{FF2B5EF4-FFF2-40B4-BE49-F238E27FC236}">
                <a16:creationId xmlns:a16="http://schemas.microsoft.com/office/drawing/2014/main" id="{6E7310A2-04C6-13A5-6B1D-32F259DE0C5D}"/>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8565050" y="1392553"/>
            <a:ext cx="3177208" cy="1797631"/>
          </a:xfrm>
          <a:prstGeom prst="rect">
            <a:avLst/>
          </a:prstGeom>
        </p:spPr>
      </p:pic>
      <p:pic>
        <p:nvPicPr>
          <p:cNvPr id="11" name="Grafik 10">
            <a:extLst>
              <a:ext uri="{FF2B5EF4-FFF2-40B4-BE49-F238E27FC236}">
                <a16:creationId xmlns:a16="http://schemas.microsoft.com/office/drawing/2014/main" id="{0F4D49F3-BE7F-773B-93FC-999424400B45}"/>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640968" y="3919977"/>
            <a:ext cx="3174799" cy="1797631"/>
          </a:xfrm>
          <a:prstGeom prst="rect">
            <a:avLst/>
          </a:prstGeom>
        </p:spPr>
      </p:pic>
      <p:pic>
        <p:nvPicPr>
          <p:cNvPr id="12" name="Grafik 11">
            <a:extLst>
              <a:ext uri="{FF2B5EF4-FFF2-40B4-BE49-F238E27FC236}">
                <a16:creationId xmlns:a16="http://schemas.microsoft.com/office/drawing/2014/main" id="{99B1C4DB-952E-B302-33BA-968ACFF30E48}"/>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4603611" y="3919977"/>
            <a:ext cx="3174799" cy="1797631"/>
          </a:xfrm>
          <a:prstGeom prst="rect">
            <a:avLst/>
          </a:prstGeom>
        </p:spPr>
      </p:pic>
      <p:pic>
        <p:nvPicPr>
          <p:cNvPr id="13" name="Grafik 12">
            <a:extLst>
              <a:ext uri="{FF2B5EF4-FFF2-40B4-BE49-F238E27FC236}">
                <a16:creationId xmlns:a16="http://schemas.microsoft.com/office/drawing/2014/main" id="{B95766C8-A194-4E52-1009-90F6D0599CA7}"/>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8565050" y="3919977"/>
            <a:ext cx="3177208" cy="1797630"/>
          </a:xfrm>
          <a:prstGeom prst="rect">
            <a:avLst/>
          </a:prstGeom>
        </p:spPr>
      </p:pic>
      <p:sp>
        <p:nvSpPr>
          <p:cNvPr id="14" name="Textfeld 13">
            <a:extLst>
              <a:ext uri="{FF2B5EF4-FFF2-40B4-BE49-F238E27FC236}">
                <a16:creationId xmlns:a16="http://schemas.microsoft.com/office/drawing/2014/main" id="{9279CE0E-5F24-B84D-A86E-8067F0DA4D4A}"/>
              </a:ext>
            </a:extLst>
          </p:cNvPr>
          <p:cNvSpPr txBox="1"/>
          <p:nvPr/>
        </p:nvSpPr>
        <p:spPr>
          <a:xfrm>
            <a:off x="4611688" y="3247334"/>
            <a:ext cx="3158158" cy="605637"/>
          </a:xfrm>
          <a:prstGeom prst="rect">
            <a:avLst/>
          </a:prstGeom>
          <a:noFill/>
        </p:spPr>
        <p:txBody>
          <a:bodyPr wrap="square" lIns="0" tIns="0" rIns="0" bIns="0" rtlCol="0">
            <a:noAutofit/>
          </a:bodyPr>
          <a:lstStyle/>
          <a:p>
            <a:pPr marR="0" algn="l" defTabSz="914400" rtl="0" eaLnBrk="1" fontAlgn="auto" latinLnBrk="0" hangingPunct="1">
              <a:spcAft>
                <a:spcPts val="0"/>
              </a:spcAft>
              <a:buClr>
                <a:srgbClr val="009EE0"/>
              </a:buClr>
              <a:buSzTx/>
              <a:tabLst/>
            </a:pPr>
            <a:r>
              <a:rPr kumimoji="0" lang="en-US" sz="1100" b="0" i="0" u="none" strike="noStrike" kern="1200" cap="none" spc="0" normalizeH="0" baseline="0" noProof="0" dirty="0">
                <a:ln>
                  <a:noFill/>
                </a:ln>
                <a:solidFill>
                  <a:srgbClr val="003D6A"/>
                </a:solidFill>
                <a:effectLst/>
                <a:uLnTx/>
                <a:uFillTx/>
                <a:latin typeface="Fago Pro" panose="02000506040000020004" pitchFamily="50" charset="0"/>
                <a:ea typeface="+mn-ea"/>
                <a:cs typeface="+mn-cs"/>
              </a:rPr>
              <a:t>Do not crop or obscure important image content in application images.</a:t>
            </a:r>
            <a:endParaRPr kumimoji="0" lang="de-DE" sz="1100" b="0" i="0" u="sng" strike="noStrike" kern="1200" cap="none" spc="0" normalizeH="0" baseline="0" noProof="0" dirty="0">
              <a:ln>
                <a:noFill/>
              </a:ln>
              <a:solidFill>
                <a:srgbClr val="003D6A"/>
              </a:solidFill>
              <a:effectLst/>
              <a:uLnTx/>
              <a:uFillTx/>
              <a:latin typeface="Fago Pro" panose="02000506040000020004" pitchFamily="50" charset="0"/>
              <a:ea typeface="+mn-ea"/>
              <a:cs typeface="+mn-cs"/>
            </a:endParaRPr>
          </a:p>
        </p:txBody>
      </p:sp>
      <p:sp>
        <p:nvSpPr>
          <p:cNvPr id="16" name="Textfeld 15">
            <a:extLst>
              <a:ext uri="{FF2B5EF4-FFF2-40B4-BE49-F238E27FC236}">
                <a16:creationId xmlns:a16="http://schemas.microsoft.com/office/drawing/2014/main" id="{5C49270B-4FF4-4A78-E17A-D18E19038584}"/>
              </a:ext>
            </a:extLst>
          </p:cNvPr>
          <p:cNvSpPr txBox="1"/>
          <p:nvPr/>
        </p:nvSpPr>
        <p:spPr>
          <a:xfrm>
            <a:off x="658813" y="3247334"/>
            <a:ext cx="3158158" cy="605637"/>
          </a:xfrm>
          <a:prstGeom prst="rect">
            <a:avLst/>
          </a:prstGeom>
          <a:noFill/>
        </p:spPr>
        <p:txBody>
          <a:bodyPr wrap="square" lIns="0" tIns="0" rIns="0" bIns="0" rtlCol="0">
            <a:noAutofit/>
          </a:bodyPr>
          <a:lstStyle/>
          <a:p>
            <a:pPr marR="0" algn="l" defTabSz="914400" rtl="0" eaLnBrk="1" fontAlgn="auto" latinLnBrk="0" hangingPunct="1">
              <a:spcAft>
                <a:spcPts val="0"/>
              </a:spcAft>
              <a:buClr>
                <a:srgbClr val="009EE0"/>
              </a:buClr>
              <a:buSzTx/>
              <a:tabLst/>
            </a:pPr>
            <a:r>
              <a:rPr kumimoji="0" lang="en-US" sz="1100" b="0" i="0" u="none" strike="noStrike" kern="1200" cap="none" spc="0" normalizeH="0" baseline="0" noProof="0" dirty="0">
                <a:ln>
                  <a:noFill/>
                </a:ln>
                <a:solidFill>
                  <a:srgbClr val="003D6A"/>
                </a:solidFill>
                <a:effectLst/>
                <a:uLnTx/>
                <a:uFillTx/>
                <a:latin typeface="Fago Pro" panose="02000506040000020004" pitchFamily="50" charset="0"/>
                <a:ea typeface="+mn-ea"/>
                <a:cs typeface="+mn-cs"/>
              </a:rPr>
              <a:t>Only use images whose license you have. </a:t>
            </a:r>
          </a:p>
        </p:txBody>
      </p:sp>
      <p:sp>
        <p:nvSpPr>
          <p:cNvPr id="17" name="Textfeld 16">
            <a:extLst>
              <a:ext uri="{FF2B5EF4-FFF2-40B4-BE49-F238E27FC236}">
                <a16:creationId xmlns:a16="http://schemas.microsoft.com/office/drawing/2014/main" id="{56B82235-9C3E-2324-B5BC-F735BE704281}"/>
              </a:ext>
            </a:extLst>
          </p:cNvPr>
          <p:cNvSpPr txBox="1"/>
          <p:nvPr/>
        </p:nvSpPr>
        <p:spPr>
          <a:xfrm>
            <a:off x="8584100" y="3247334"/>
            <a:ext cx="3158158" cy="605637"/>
          </a:xfrm>
          <a:prstGeom prst="rect">
            <a:avLst/>
          </a:prstGeom>
          <a:noFill/>
        </p:spPr>
        <p:txBody>
          <a:bodyPr wrap="square" lIns="0" tIns="0" rIns="0" bIns="0" rtlCol="0">
            <a:noAutofit/>
          </a:bodyPr>
          <a:lstStyle/>
          <a:p>
            <a:pPr marR="0" algn="l" defTabSz="914400" rtl="0" eaLnBrk="1" fontAlgn="auto" latinLnBrk="0" hangingPunct="1">
              <a:spcAft>
                <a:spcPts val="0"/>
              </a:spcAft>
              <a:buClr>
                <a:srgbClr val="009EE0"/>
              </a:buClr>
              <a:buSzTx/>
              <a:tabLst/>
            </a:pPr>
            <a:r>
              <a:rPr kumimoji="0" lang="en-US" sz="1100" b="0" i="0" strike="noStrike" kern="1200" cap="none" spc="0" normalizeH="0" baseline="0" noProof="0" dirty="0">
                <a:ln>
                  <a:noFill/>
                </a:ln>
                <a:solidFill>
                  <a:srgbClr val="003D6A"/>
                </a:solidFill>
                <a:effectLst/>
                <a:uLnTx/>
                <a:uFillTx/>
                <a:latin typeface="Fago Pro" panose="02000506040000020004" pitchFamily="50" charset="0"/>
                <a:ea typeface="+mn-ea"/>
                <a:cs typeface="+mn-cs"/>
              </a:rPr>
              <a:t>The type plate logo must always be fully visible. Note the protective space around the logo. </a:t>
            </a:r>
            <a:endParaRPr kumimoji="0" lang="de-DE" sz="1100" b="0" i="0" strike="noStrike" kern="1200" cap="none" spc="0" normalizeH="0" baseline="0" noProof="0" dirty="0">
              <a:ln>
                <a:noFill/>
              </a:ln>
              <a:solidFill>
                <a:srgbClr val="003D6A"/>
              </a:solidFill>
              <a:effectLst/>
              <a:uLnTx/>
              <a:uFillTx/>
              <a:latin typeface="Fago Pro" panose="02000506040000020004" pitchFamily="50" charset="0"/>
              <a:ea typeface="+mn-ea"/>
              <a:cs typeface="+mn-cs"/>
            </a:endParaRPr>
          </a:p>
        </p:txBody>
      </p:sp>
      <p:sp>
        <p:nvSpPr>
          <p:cNvPr id="18" name="Textfeld 17">
            <a:extLst>
              <a:ext uri="{FF2B5EF4-FFF2-40B4-BE49-F238E27FC236}">
                <a16:creationId xmlns:a16="http://schemas.microsoft.com/office/drawing/2014/main" id="{6383BEFB-68E5-352F-6E0F-C2DABC73A31C}"/>
              </a:ext>
            </a:extLst>
          </p:cNvPr>
          <p:cNvSpPr txBox="1"/>
          <p:nvPr/>
        </p:nvSpPr>
        <p:spPr>
          <a:xfrm>
            <a:off x="4611688" y="5816503"/>
            <a:ext cx="3158158" cy="605637"/>
          </a:xfrm>
          <a:prstGeom prst="rect">
            <a:avLst/>
          </a:prstGeom>
          <a:noFill/>
        </p:spPr>
        <p:txBody>
          <a:bodyPr wrap="square" lIns="0" tIns="0" rIns="0" bIns="0" rtlCol="0">
            <a:noAutofit/>
          </a:bodyPr>
          <a:lstStyle/>
          <a:p>
            <a:pPr marR="0" algn="l" defTabSz="914400" rtl="0" eaLnBrk="1" fontAlgn="auto" latinLnBrk="0" hangingPunct="1">
              <a:spcAft>
                <a:spcPts val="0"/>
              </a:spcAft>
              <a:buClr>
                <a:srgbClr val="009EE0"/>
              </a:buClr>
              <a:buSzTx/>
              <a:tabLst/>
            </a:pPr>
            <a:r>
              <a:rPr kumimoji="0" lang="en-US" sz="1100" b="0" i="0" strike="noStrike" kern="1200" cap="none" spc="0" normalizeH="0" baseline="0" noProof="0" dirty="0">
                <a:ln>
                  <a:noFill/>
                </a:ln>
                <a:solidFill>
                  <a:srgbClr val="003D6A"/>
                </a:solidFill>
                <a:effectLst/>
                <a:uLnTx/>
                <a:uFillTx/>
                <a:latin typeface="Fago Pro" panose="02000506040000020004" pitchFamily="50" charset="0"/>
                <a:ea typeface="+mn-ea"/>
                <a:cs typeface="+mn-cs"/>
              </a:rPr>
              <a:t>Use the accent colour "Lemon" really only as an accent - not inflationary.</a:t>
            </a:r>
            <a:endParaRPr kumimoji="0" lang="de-DE" sz="1100" b="0" i="0" strike="noStrike" kern="1200" cap="none" spc="0" normalizeH="0" baseline="0" noProof="0" dirty="0">
              <a:ln>
                <a:noFill/>
              </a:ln>
              <a:solidFill>
                <a:srgbClr val="003D6A"/>
              </a:solidFill>
              <a:effectLst/>
              <a:uLnTx/>
              <a:uFillTx/>
              <a:latin typeface="Fago Pro" panose="02000506040000020004" pitchFamily="50" charset="0"/>
              <a:ea typeface="+mn-ea"/>
              <a:cs typeface="+mn-cs"/>
            </a:endParaRPr>
          </a:p>
        </p:txBody>
      </p:sp>
      <p:sp>
        <p:nvSpPr>
          <p:cNvPr id="19" name="Textfeld 18">
            <a:extLst>
              <a:ext uri="{FF2B5EF4-FFF2-40B4-BE49-F238E27FC236}">
                <a16:creationId xmlns:a16="http://schemas.microsoft.com/office/drawing/2014/main" id="{08EF293A-4F06-6313-8139-A78CDD83FD72}"/>
              </a:ext>
            </a:extLst>
          </p:cNvPr>
          <p:cNvSpPr txBox="1"/>
          <p:nvPr/>
        </p:nvSpPr>
        <p:spPr>
          <a:xfrm>
            <a:off x="658813" y="5816503"/>
            <a:ext cx="3158158" cy="605637"/>
          </a:xfrm>
          <a:prstGeom prst="rect">
            <a:avLst/>
          </a:prstGeom>
          <a:noFill/>
        </p:spPr>
        <p:txBody>
          <a:bodyPr wrap="square" lIns="0" tIns="0" rIns="0" bIns="0" rtlCol="0">
            <a:noAutofit/>
          </a:bodyPr>
          <a:lstStyle/>
          <a:p>
            <a:pPr>
              <a:buClr>
                <a:srgbClr val="009EE0"/>
              </a:buClr>
            </a:pPr>
            <a:r>
              <a:rPr kumimoji="0" lang="en-US" sz="1100" b="0" i="0" u="none" strike="noStrike" kern="1200" cap="none" spc="0" normalizeH="0" baseline="0" noProof="0" dirty="0">
                <a:ln>
                  <a:noFill/>
                </a:ln>
                <a:solidFill>
                  <a:srgbClr val="003D6A"/>
                </a:solidFill>
                <a:effectLst/>
                <a:uLnTx/>
                <a:uFillTx/>
                <a:latin typeface="Fago Pro" panose="02000506040000020004" pitchFamily="50" charset="0"/>
                <a:ea typeface="+mn-ea"/>
                <a:cs typeface="+mn-cs"/>
              </a:rPr>
              <a:t>Do not overload the pages. Ensure clarity and comprehensibility of the content.</a:t>
            </a:r>
            <a:br>
              <a:rPr kumimoji="0" lang="de-DE" sz="1100" b="0" i="0" u="none" strike="noStrike" kern="1200" cap="none" spc="0" normalizeH="0" baseline="0" noProof="0" dirty="0">
                <a:ln>
                  <a:noFill/>
                </a:ln>
                <a:solidFill>
                  <a:srgbClr val="003D6A"/>
                </a:solidFill>
                <a:effectLst/>
                <a:uLnTx/>
                <a:uFillTx/>
                <a:latin typeface="Fago Pro" panose="02000506040000020004" pitchFamily="50" charset="0"/>
                <a:ea typeface="+mn-ea"/>
                <a:cs typeface="+mn-cs"/>
              </a:rPr>
            </a:br>
            <a:r>
              <a:rPr kumimoji="0" lang="de-DE" sz="1100" b="0" i="0" u="none" strike="noStrike" kern="1200" cap="none" spc="0" normalizeH="0" baseline="0" noProof="0" dirty="0">
                <a:ln>
                  <a:noFill/>
                </a:ln>
                <a:solidFill>
                  <a:srgbClr val="003D6A"/>
                </a:solidFill>
                <a:effectLst/>
                <a:uLnTx/>
                <a:uFillTx/>
                <a:latin typeface="Fago Pro" panose="02000506040000020004" pitchFamily="50" charset="0"/>
                <a:ea typeface="+mn-ea"/>
                <a:cs typeface="+mn-cs"/>
              </a:rPr>
              <a:t>→ </a:t>
            </a:r>
            <a:r>
              <a:rPr kumimoji="0" lang="en-US" sz="1100" b="0" i="0" u="none" strike="noStrike" kern="1200" cap="none" spc="0" normalizeH="0" baseline="0" noProof="0" dirty="0">
                <a:ln>
                  <a:noFill/>
                </a:ln>
                <a:solidFill>
                  <a:srgbClr val="003D6A"/>
                </a:solidFill>
                <a:effectLst/>
                <a:uLnTx/>
                <a:uFillTx/>
                <a:latin typeface="Fago Pro" panose="02000506040000020004" pitchFamily="50" charset="0"/>
                <a:ea typeface="+mn-ea"/>
                <a:cs typeface="+mn-cs"/>
              </a:rPr>
              <a:t>Brand value Clarity and quality</a:t>
            </a:r>
            <a:endParaRPr kumimoji="0" lang="de-DE" sz="1100" b="0" i="0" u="sng" strike="noStrike" kern="1200" cap="none" spc="0" normalizeH="0" baseline="0" noProof="0" dirty="0">
              <a:ln>
                <a:noFill/>
              </a:ln>
              <a:solidFill>
                <a:srgbClr val="003D6A"/>
              </a:solidFill>
              <a:effectLst/>
              <a:uLnTx/>
              <a:uFillTx/>
              <a:latin typeface="Fago Pro" panose="02000506040000020004" pitchFamily="50" charset="0"/>
              <a:ea typeface="+mn-ea"/>
              <a:cs typeface="+mn-cs"/>
            </a:endParaRPr>
          </a:p>
        </p:txBody>
      </p:sp>
      <p:sp>
        <p:nvSpPr>
          <p:cNvPr id="20" name="Textfeld 19">
            <a:extLst>
              <a:ext uri="{FF2B5EF4-FFF2-40B4-BE49-F238E27FC236}">
                <a16:creationId xmlns:a16="http://schemas.microsoft.com/office/drawing/2014/main" id="{CCF6C56E-8BC7-A871-7652-3CCF6B5E6AF4}"/>
              </a:ext>
            </a:extLst>
          </p:cNvPr>
          <p:cNvSpPr txBox="1"/>
          <p:nvPr/>
        </p:nvSpPr>
        <p:spPr>
          <a:xfrm>
            <a:off x="8584100" y="5816503"/>
            <a:ext cx="3158158" cy="605637"/>
          </a:xfrm>
          <a:prstGeom prst="rect">
            <a:avLst/>
          </a:prstGeom>
          <a:noFill/>
        </p:spPr>
        <p:txBody>
          <a:bodyPr wrap="square" lIns="0" tIns="0" rIns="0" bIns="0" rtlCol="0">
            <a:noAutofit/>
          </a:bodyPr>
          <a:lstStyle/>
          <a:p>
            <a:pPr marR="0" algn="l" defTabSz="914400" rtl="0" eaLnBrk="1" fontAlgn="auto" latinLnBrk="0" hangingPunct="1">
              <a:spcAft>
                <a:spcPts val="0"/>
              </a:spcAft>
              <a:buClr>
                <a:srgbClr val="009EE0"/>
              </a:buClr>
              <a:buSzTx/>
              <a:tabLst/>
            </a:pPr>
            <a:r>
              <a:rPr kumimoji="0" lang="en-US" sz="1100" b="0" i="0" strike="noStrike" kern="1200" cap="none" spc="0" normalizeH="0" baseline="0" noProof="0" dirty="0">
                <a:ln>
                  <a:noFill/>
                </a:ln>
                <a:solidFill>
                  <a:srgbClr val="003D6A"/>
                </a:solidFill>
                <a:effectLst/>
                <a:uLnTx/>
                <a:uFillTx/>
                <a:latin typeface="Fago Pro" panose="02000506040000020004" pitchFamily="50" charset="0"/>
                <a:ea typeface="+mn-ea"/>
                <a:cs typeface="+mn-cs"/>
              </a:rPr>
              <a:t>The “Next-Level-</a:t>
            </a:r>
            <a:r>
              <a:rPr lang="en-US" sz="1100" dirty="0">
                <a:solidFill>
                  <a:srgbClr val="003D6A"/>
                </a:solidFill>
                <a:latin typeface="Fago Pro" panose="02000506040000020004" pitchFamily="50" charset="0"/>
              </a:rPr>
              <a:t>E</a:t>
            </a:r>
            <a:r>
              <a:rPr kumimoji="0" lang="en-US" sz="1100" b="0" i="0" strike="noStrike" kern="1200" cap="none" spc="0" normalizeH="0" baseline="0" noProof="0" dirty="0">
                <a:ln>
                  <a:noFill/>
                </a:ln>
                <a:solidFill>
                  <a:srgbClr val="003D6A"/>
                </a:solidFill>
                <a:effectLst/>
                <a:uLnTx/>
                <a:uFillTx/>
                <a:latin typeface="Fago Pro" panose="02000506040000020004" pitchFamily="50" charset="0"/>
                <a:ea typeface="+mn-ea"/>
                <a:cs typeface="+mn-cs"/>
              </a:rPr>
              <a:t>lement" must not be scaled or distorted unproportionally. The angle is always </a:t>
            </a:r>
          </a:p>
          <a:p>
            <a:pPr marR="0" algn="l" defTabSz="914400" rtl="0" eaLnBrk="1" fontAlgn="auto" latinLnBrk="0" hangingPunct="1">
              <a:spcAft>
                <a:spcPts val="0"/>
              </a:spcAft>
              <a:buClr>
                <a:srgbClr val="009EE0"/>
              </a:buClr>
              <a:buSzTx/>
              <a:tabLst/>
            </a:pPr>
            <a:r>
              <a:rPr kumimoji="0" lang="en-US" sz="1100" b="0" i="0" strike="noStrike" kern="1200" cap="none" spc="0" normalizeH="0" baseline="0" noProof="0" dirty="0">
                <a:ln>
                  <a:noFill/>
                </a:ln>
                <a:solidFill>
                  <a:srgbClr val="003D6A"/>
                </a:solidFill>
                <a:effectLst/>
                <a:uLnTx/>
                <a:uFillTx/>
                <a:latin typeface="Fago Pro" panose="02000506040000020004" pitchFamily="50" charset="0"/>
                <a:ea typeface="+mn-ea"/>
                <a:cs typeface="+mn-cs"/>
              </a:rPr>
              <a:t>27 degrees</a:t>
            </a:r>
            <a:endParaRPr kumimoji="0" lang="de-DE" sz="1100" b="0" i="0" strike="noStrike" kern="1200" cap="none" spc="0" normalizeH="0" baseline="0" noProof="0" dirty="0">
              <a:ln>
                <a:noFill/>
              </a:ln>
              <a:solidFill>
                <a:srgbClr val="003D6A"/>
              </a:solidFill>
              <a:effectLst/>
              <a:uLnTx/>
              <a:uFillTx/>
              <a:latin typeface="Fago Pro" panose="02000506040000020004" pitchFamily="50" charset="0"/>
              <a:ea typeface="+mn-ea"/>
              <a:cs typeface="+mn-cs"/>
            </a:endParaRPr>
          </a:p>
        </p:txBody>
      </p:sp>
      <p:sp>
        <p:nvSpPr>
          <p:cNvPr id="21" name="Multiplikationszeichen 20">
            <a:extLst>
              <a:ext uri="{FF2B5EF4-FFF2-40B4-BE49-F238E27FC236}">
                <a16:creationId xmlns:a16="http://schemas.microsoft.com/office/drawing/2014/main" id="{05F1BF99-3953-1E80-E047-C25BE341DD16}"/>
              </a:ext>
            </a:extLst>
          </p:cNvPr>
          <p:cNvSpPr/>
          <p:nvPr/>
        </p:nvSpPr>
        <p:spPr>
          <a:xfrm>
            <a:off x="789381" y="835714"/>
            <a:ext cx="2877972" cy="2877972"/>
          </a:xfrm>
          <a:prstGeom prst="mathMultiply">
            <a:avLst>
              <a:gd name="adj1" fmla="val 317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latin typeface="Fago Pro" panose="02000506040000020004" pitchFamily="50" charset="0"/>
            </a:endParaRPr>
          </a:p>
        </p:txBody>
      </p:sp>
      <p:sp>
        <p:nvSpPr>
          <p:cNvPr id="22" name="Multiplikationszeichen 21">
            <a:extLst>
              <a:ext uri="{FF2B5EF4-FFF2-40B4-BE49-F238E27FC236}">
                <a16:creationId xmlns:a16="http://schemas.microsoft.com/office/drawing/2014/main" id="{9B66C7E9-C727-EE02-026F-F2C9207663D5}"/>
              </a:ext>
            </a:extLst>
          </p:cNvPr>
          <p:cNvSpPr/>
          <p:nvPr/>
        </p:nvSpPr>
        <p:spPr>
          <a:xfrm>
            <a:off x="4751781" y="835714"/>
            <a:ext cx="2877972" cy="2877972"/>
          </a:xfrm>
          <a:prstGeom prst="mathMultiply">
            <a:avLst>
              <a:gd name="adj1" fmla="val 317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latin typeface="Fago Pro" panose="02000506040000020004" pitchFamily="50" charset="0"/>
            </a:endParaRPr>
          </a:p>
        </p:txBody>
      </p:sp>
      <p:sp>
        <p:nvSpPr>
          <p:cNvPr id="23" name="Multiplikationszeichen 22">
            <a:extLst>
              <a:ext uri="{FF2B5EF4-FFF2-40B4-BE49-F238E27FC236}">
                <a16:creationId xmlns:a16="http://schemas.microsoft.com/office/drawing/2014/main" id="{B2CA748D-AA5D-AF03-18A9-2C246271BE08}"/>
              </a:ext>
            </a:extLst>
          </p:cNvPr>
          <p:cNvSpPr/>
          <p:nvPr/>
        </p:nvSpPr>
        <p:spPr>
          <a:xfrm>
            <a:off x="10672703" y="826189"/>
            <a:ext cx="1459832" cy="1459832"/>
          </a:xfrm>
          <a:prstGeom prst="mathMultiply">
            <a:avLst>
              <a:gd name="adj1" fmla="val 5127"/>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latin typeface="Fago Pro" panose="02000506040000020004" pitchFamily="50" charset="0"/>
            </a:endParaRPr>
          </a:p>
        </p:txBody>
      </p:sp>
      <p:sp>
        <p:nvSpPr>
          <p:cNvPr id="24" name="Multiplikationszeichen 23">
            <a:extLst>
              <a:ext uri="{FF2B5EF4-FFF2-40B4-BE49-F238E27FC236}">
                <a16:creationId xmlns:a16="http://schemas.microsoft.com/office/drawing/2014/main" id="{A768B2DF-DD91-EFE5-BF37-1EB67A6C21C8}"/>
              </a:ext>
            </a:extLst>
          </p:cNvPr>
          <p:cNvSpPr/>
          <p:nvPr/>
        </p:nvSpPr>
        <p:spPr>
          <a:xfrm>
            <a:off x="789381" y="3386303"/>
            <a:ext cx="2877972" cy="2877972"/>
          </a:xfrm>
          <a:prstGeom prst="mathMultiply">
            <a:avLst>
              <a:gd name="adj1" fmla="val 317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latin typeface="Fago Pro" panose="02000506040000020004" pitchFamily="50" charset="0"/>
            </a:endParaRPr>
          </a:p>
        </p:txBody>
      </p:sp>
      <p:sp>
        <p:nvSpPr>
          <p:cNvPr id="25" name="Multiplikationszeichen 24">
            <a:extLst>
              <a:ext uri="{FF2B5EF4-FFF2-40B4-BE49-F238E27FC236}">
                <a16:creationId xmlns:a16="http://schemas.microsoft.com/office/drawing/2014/main" id="{1D0B9A03-E132-E0E3-C61A-A98831E2C5ED}"/>
              </a:ext>
            </a:extLst>
          </p:cNvPr>
          <p:cNvSpPr/>
          <p:nvPr/>
        </p:nvSpPr>
        <p:spPr>
          <a:xfrm>
            <a:off x="4751781" y="3386303"/>
            <a:ext cx="2877972" cy="2877972"/>
          </a:xfrm>
          <a:prstGeom prst="mathMultiply">
            <a:avLst>
              <a:gd name="adj1" fmla="val 317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latin typeface="Fago Pro" panose="02000506040000020004" pitchFamily="50" charset="0"/>
            </a:endParaRPr>
          </a:p>
        </p:txBody>
      </p:sp>
      <p:sp>
        <p:nvSpPr>
          <p:cNvPr id="26" name="Multiplikationszeichen 25">
            <a:extLst>
              <a:ext uri="{FF2B5EF4-FFF2-40B4-BE49-F238E27FC236}">
                <a16:creationId xmlns:a16="http://schemas.microsoft.com/office/drawing/2014/main" id="{B89034E1-20FC-0F9E-0771-C6833B8CE23B}"/>
              </a:ext>
            </a:extLst>
          </p:cNvPr>
          <p:cNvSpPr/>
          <p:nvPr/>
        </p:nvSpPr>
        <p:spPr>
          <a:xfrm>
            <a:off x="8724193" y="3386303"/>
            <a:ext cx="2877972" cy="2877972"/>
          </a:xfrm>
          <a:prstGeom prst="mathMultiply">
            <a:avLst>
              <a:gd name="adj1" fmla="val 317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latin typeface="Fago Pro" panose="02000506040000020004" pitchFamily="50" charset="0"/>
            </a:endParaRPr>
          </a:p>
        </p:txBody>
      </p:sp>
    </p:spTree>
    <p:extLst>
      <p:ext uri="{BB962C8B-B14F-4D97-AF65-F5344CB8AC3E}">
        <p14:creationId xmlns:p14="http://schemas.microsoft.com/office/powerpoint/2010/main" val="109954671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Office">
  <a:themeElements>
    <a:clrScheme name="SCHUNK">
      <a:dk1>
        <a:sysClr val="windowText" lastClr="000000"/>
      </a:dk1>
      <a:lt1>
        <a:sysClr val="window" lastClr="FFFFFF"/>
      </a:lt1>
      <a:dk2>
        <a:srgbClr val="003D6A"/>
      </a:dk2>
      <a:lt2>
        <a:srgbClr val="009EE0"/>
      </a:lt2>
      <a:accent1>
        <a:srgbClr val="003D6A"/>
      </a:accent1>
      <a:accent2>
        <a:srgbClr val="009EE0"/>
      </a:accent2>
      <a:accent3>
        <a:srgbClr val="BCCF00"/>
      </a:accent3>
      <a:accent4>
        <a:srgbClr val="D2006F"/>
      </a:accent4>
      <a:accent5>
        <a:srgbClr val="009263"/>
      </a:accent5>
      <a:accent6>
        <a:srgbClr val="D8BA22"/>
      </a:accent6>
      <a:hlink>
        <a:srgbClr val="009EE0"/>
      </a:hlink>
      <a:folHlink>
        <a:srgbClr val="A4A4A4"/>
      </a:folHlink>
    </a:clrScheme>
    <a:fontScheme name="Schunk Fago">
      <a:majorFont>
        <a:latin typeface="Fago Pro"/>
        <a:ea typeface=""/>
        <a:cs typeface=""/>
      </a:majorFont>
      <a:minorFont>
        <a:latin typeface="Fago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2"/>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none" lIns="0" tIns="0" rIns="0" bIns="0" rtlCol="0">
        <a:noAutofit/>
      </a:bodyPr>
      <a:lstStyle>
        <a:defPPr marR="0" algn="l" defTabSz="914400" rtl="0" eaLnBrk="1" fontAlgn="auto" latinLnBrk="0" hangingPunct="1">
          <a:lnSpc>
            <a:spcPct val="90000"/>
          </a:lnSpc>
          <a:spcBef>
            <a:spcPts val="300"/>
          </a:spcBef>
          <a:spcAft>
            <a:spcPts val="0"/>
          </a:spcAft>
          <a:buClr>
            <a:srgbClr val="009EE0"/>
          </a:buClr>
          <a:buSzTx/>
          <a:tabLst/>
          <a:defRPr kumimoji="0" sz="2200" b="0" i="0" u="none" strike="noStrike" kern="1200" cap="none" spc="0" normalizeH="0" baseline="0" noProof="0" dirty="0" smtClean="0">
            <a:ln>
              <a:noFill/>
            </a:ln>
            <a:solidFill>
              <a:srgbClr val="003D6A"/>
            </a:solidFill>
            <a:effectLst/>
            <a:uLnTx/>
            <a:uFillTx/>
            <a:ea typeface="+mn-ea"/>
            <a:cs typeface="+mn-cs"/>
          </a:defRPr>
        </a:defPPr>
      </a:lstStyle>
    </a:txDef>
  </a:objectDefaults>
  <a:extraClrSchemeLst/>
  <a:extLst>
    <a:ext uri="{05A4C25C-085E-4340-85A3-A5531E510DB2}">
      <thm15:themeFamily xmlns:thm15="http://schemas.microsoft.com/office/thememl/2012/main" name="Schunk_PPT-Vorlage" id="{A8C4038B-76C2-4EBC-A343-95BEF1E9D335}" vid="{599FDBFE-3F17-4C71-94E8-AE3D5255641F}"/>
    </a:ext>
  </a:extLst>
</a:theme>
</file>

<file path=ppt/theme/theme2.xml><?xml version="1.0" encoding="utf-8"?>
<a:theme xmlns:a="http://schemas.openxmlformats.org/drawingml/2006/main" name="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kument" ma:contentTypeID="0x010100C01EB1CFAF1AD24FBC2C995E5AD08F7D" ma:contentTypeVersion="10" ma:contentTypeDescription="Ein neues Dokument erstellen." ma:contentTypeScope="" ma:versionID="e72f9d675d66d06845fa5e5dacf25cba">
  <xsd:schema xmlns:xsd="http://www.w3.org/2001/XMLSchema" xmlns:xs="http://www.w3.org/2001/XMLSchema" xmlns:p="http://schemas.microsoft.com/office/2006/metadata/properties" xmlns:ns2="c91ccbd5-5fe5-438c-9381-8f53686007bd" xmlns:ns3="39531103-98b3-48b1-b75a-56305fe3039c" targetNamespace="http://schemas.microsoft.com/office/2006/metadata/properties" ma:root="true" ma:fieldsID="1765b895d03a6219c353c409b462f547" ns2:_="" ns3:_="">
    <xsd:import namespace="c91ccbd5-5fe5-438c-9381-8f53686007bd"/>
    <xsd:import namespace="39531103-98b3-48b1-b75a-56305fe3039c"/>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DateTaken" minOccurs="0"/>
                <xsd:element ref="ns2:MediaLengthInSeconds" minOccurs="0"/>
                <xsd:element ref="ns2:lcf76f155ced4ddcb4097134ff3c332f"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91ccbd5-5fe5-438c-9381-8f53686007b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2" nillable="true" ma:displayName="MediaServiceDateTaken" ma:hidden="true" ma:internalName="MediaServiceDateTaken"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lcf76f155ced4ddcb4097134ff3c332f" ma:index="15" nillable="true" ma:taxonomy="true" ma:internalName="lcf76f155ced4ddcb4097134ff3c332f" ma:taxonomyFieldName="MediaServiceImageTags" ma:displayName="Bildmarkierungen" ma:readOnly="false" ma:fieldId="{5cf76f15-5ced-4ddc-b409-7134ff3c332f}" ma:taxonomyMulti="true" ma:sspId="8a6b1c68-4591-4071-a616-a400c595fe75" ma:termSetId="09814cd3-568e-fe90-9814-8d621ff8fb84" ma:anchorId="fba54fb3-c3e1-fe81-a776-ca4b69148c4d" ma:open="true" ma:isKeyword="false">
      <xsd:complexType>
        <xsd:sequence>
          <xsd:element ref="pc:Terms" minOccurs="0" maxOccurs="1"/>
        </xsd:sequence>
      </xsd:complex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9531103-98b3-48b1-b75a-56305fe3039c" elementFormDefault="qualified">
    <xsd:import namespace="http://schemas.microsoft.com/office/2006/documentManagement/types"/>
    <xsd:import namespace="http://schemas.microsoft.com/office/infopath/2007/PartnerControls"/>
    <xsd:element name="SharedWithUsers" ma:index="10" nillable="true" ma:displayName="Freigegeben für"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Freigegeben für -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c91ccbd5-5fe5-438c-9381-8f53686007bd">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D7F557D1-C8BE-4290-B225-92B1F38A064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91ccbd5-5fe5-438c-9381-8f53686007bd"/>
    <ds:schemaRef ds:uri="39531103-98b3-48b1-b75a-56305fe3039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4252DE4-E73D-4978-BF5C-DABB6B96910E}">
  <ds:schemaRefs>
    <ds:schemaRef ds:uri="http://schemas.microsoft.com/sharepoint/v3/contenttype/forms"/>
  </ds:schemaRefs>
</ds:datastoreItem>
</file>

<file path=customXml/itemProps3.xml><?xml version="1.0" encoding="utf-8"?>
<ds:datastoreItem xmlns:ds="http://schemas.openxmlformats.org/officeDocument/2006/customXml" ds:itemID="{41E0282B-9D5D-4F55-8B96-9ECD77B1B369}">
  <ds:schemaRefs>
    <ds:schemaRef ds:uri="http://purl.org/dc/dcmitype/"/>
    <ds:schemaRef ds:uri="c91ccbd5-5fe5-438c-9381-8f53686007bd"/>
    <ds:schemaRef ds:uri="http://purl.org/dc/elements/1.1/"/>
    <ds:schemaRef ds:uri="http://schemas.microsoft.com/office/infopath/2007/PartnerControls"/>
    <ds:schemaRef ds:uri="http://schemas.microsoft.com/office/2006/documentManagement/types"/>
    <ds:schemaRef ds:uri="http://www.w3.org/XML/1998/namespace"/>
    <ds:schemaRef ds:uri="http://schemas.microsoft.com/office/2006/metadata/properties"/>
    <ds:schemaRef ds:uri="http://schemas.openxmlformats.org/package/2006/metadata/core-properties"/>
    <ds:schemaRef ds:uri="39531103-98b3-48b1-b75a-56305fe3039c"/>
    <ds:schemaRef ds:uri="http://purl.org/dc/terms/"/>
  </ds:schemaRefs>
</ds:datastoreItem>
</file>

<file path=docProps/app.xml><?xml version="1.0" encoding="utf-8"?>
<Properties xmlns="http://schemas.openxmlformats.org/officeDocument/2006/extended-properties" xmlns:vt="http://schemas.openxmlformats.org/officeDocument/2006/docPropsVTypes">
  <Template>Schunk_PPT-Vorlage_neu</Template>
  <TotalTime>0</TotalTime>
  <Words>7880</Words>
  <Application>Microsoft Office PowerPoint</Application>
  <PresentationFormat>Breitbild</PresentationFormat>
  <Paragraphs>1611</Paragraphs>
  <Slides>96</Slides>
  <Notes>16</Notes>
  <HiddenSlides>37</HiddenSlides>
  <MMClips>1</MMClips>
  <ScaleCrop>false</ScaleCrop>
  <HeadingPairs>
    <vt:vector size="4" baseType="variant">
      <vt:variant>
        <vt:lpstr>Design</vt:lpstr>
      </vt:variant>
      <vt:variant>
        <vt:i4>1</vt:i4>
      </vt:variant>
      <vt:variant>
        <vt:lpstr>Folientitel</vt:lpstr>
      </vt:variant>
      <vt:variant>
        <vt:i4>96</vt:i4>
      </vt:variant>
    </vt:vector>
  </HeadingPairs>
  <TitlesOfParts>
    <vt:vector size="97" baseType="lpstr">
      <vt:lpstr>Office</vt:lpstr>
      <vt:lpstr>Flexible Universal Gripper EGU   Flexible Small Part Gripper EGK</vt:lpstr>
      <vt:lpstr>PowerPoint-Präsentation</vt:lpstr>
      <vt:lpstr>Why Mechatronic Grippers?</vt:lpstr>
      <vt:lpstr>What is our strategy?</vt:lpstr>
      <vt:lpstr>What is our strategy?</vt:lpstr>
      <vt:lpstr>What is our strategy?</vt:lpstr>
      <vt:lpstr>What is our strategy?</vt:lpstr>
      <vt:lpstr>What is our strategy?</vt:lpstr>
      <vt:lpstr>Applications we follow with EGU</vt:lpstr>
      <vt:lpstr>Applications we follow with EGU</vt:lpstr>
      <vt:lpstr>Applications we follow with EGK</vt:lpstr>
      <vt:lpstr>Applications we follow with EGK</vt:lpstr>
      <vt:lpstr>Flexible universal gripper EGU</vt:lpstr>
      <vt:lpstr>Flexible universal gripper EGU</vt:lpstr>
      <vt:lpstr>Flexible universal gripper EGU</vt:lpstr>
      <vt:lpstr>Flexible universal gripper EGU</vt:lpstr>
      <vt:lpstr>Flexible universal gripper EGU</vt:lpstr>
      <vt:lpstr>Flexible universal gripper EGU</vt:lpstr>
      <vt:lpstr>Flexible universal gripper EGU</vt:lpstr>
      <vt:lpstr>Flexible small parts gripper EGK</vt:lpstr>
      <vt:lpstr>Flexible small parts gripper EGK</vt:lpstr>
      <vt:lpstr>Flexible small parts gripper EGK</vt:lpstr>
      <vt:lpstr>Flexible small parts gripper EGK</vt:lpstr>
      <vt:lpstr>Flexible small parts gripper EGK</vt:lpstr>
      <vt:lpstr>Connectivity EGU</vt:lpstr>
      <vt:lpstr>Connectivity EGK</vt:lpstr>
      <vt:lpstr>Connectivity EGU &amp; EGK</vt:lpstr>
      <vt:lpstr>Connectivity EGU &amp; EGK</vt:lpstr>
      <vt:lpstr>Connectivity EGU &amp; EGK</vt:lpstr>
      <vt:lpstr>Connectivity EGU &amp; EGK</vt:lpstr>
      <vt:lpstr>Software Services</vt:lpstr>
      <vt:lpstr>Software Services</vt:lpstr>
      <vt:lpstr>Software Services</vt:lpstr>
      <vt:lpstr>Software Services</vt:lpstr>
      <vt:lpstr>Software Services</vt:lpstr>
      <vt:lpstr>Software Services</vt:lpstr>
      <vt:lpstr>Accessories Overview</vt:lpstr>
      <vt:lpstr>Pricing EGU</vt:lpstr>
      <vt:lpstr>Pricing EGK</vt:lpstr>
      <vt:lpstr>Pricing vs. Competitors</vt:lpstr>
      <vt:lpstr>Timeline</vt:lpstr>
      <vt:lpstr>Availibility</vt:lpstr>
      <vt:lpstr>Product Communication Measures</vt:lpstr>
      <vt:lpstr>Competitive Environment</vt:lpstr>
      <vt:lpstr>Competitive Environment</vt:lpstr>
      <vt:lpstr>Competitive Environment</vt:lpstr>
      <vt:lpstr>Competitive Environment</vt:lpstr>
      <vt:lpstr>Competitive Environment</vt:lpstr>
      <vt:lpstr>Competitive Environment</vt:lpstr>
      <vt:lpstr>Competitive Environment</vt:lpstr>
      <vt:lpstr>Competitive Environment</vt:lpstr>
      <vt:lpstr>Competitive Environment</vt:lpstr>
      <vt:lpstr>Competitive Environment</vt:lpstr>
      <vt:lpstr>Competitive Environment</vt:lpstr>
      <vt:lpstr>Competitive Environment</vt:lpstr>
      <vt:lpstr>Competitive Environment</vt:lpstr>
      <vt:lpstr>Competitive Environment</vt:lpstr>
      <vt:lpstr>Competitive Environment</vt:lpstr>
      <vt:lpstr>PowerPoint-Präsentation</vt:lpstr>
      <vt:lpstr>Competitive Environment</vt:lpstr>
      <vt:lpstr>Availability</vt:lpstr>
      <vt:lpstr>EGU – Pricing vs. our competitors</vt:lpstr>
      <vt:lpstr>PowerPoint-Präsentation</vt:lpstr>
      <vt:lpstr>Inhaltsverzeichnis:</vt:lpstr>
      <vt:lpstr>1. Generell</vt:lpstr>
      <vt:lpstr>Inhaltsverzeichnis:</vt:lpstr>
      <vt:lpstr>Informationen</vt:lpstr>
      <vt:lpstr>Inhaltsverzeichnis:</vt:lpstr>
      <vt:lpstr>PowerPoint-Präsentation</vt:lpstr>
      <vt:lpstr>Basis Funktionen </vt:lpstr>
      <vt:lpstr>Integrierte Sensoren und Diagnosefunktionen</vt:lpstr>
      <vt:lpstr>Integration und Konnektivität</vt:lpstr>
      <vt:lpstr>Inhaltsverzeichnis:</vt:lpstr>
      <vt:lpstr>Vor- und Nachteile</vt:lpstr>
      <vt:lpstr>The title of the presentation  is also written here in two lines</vt:lpstr>
      <vt:lpstr>The title of the presentation is also written here in several lines</vt:lpstr>
      <vt:lpstr>The title of the presentation is also written here in several lines</vt:lpstr>
      <vt:lpstr>The title of the presentation  is also written here in two lines</vt:lpstr>
      <vt:lpstr>The title of the presentation is also written here in several lines</vt:lpstr>
      <vt:lpstr>The title of the presentation is also written here in several lines</vt:lpstr>
      <vt:lpstr>The title of the presentation  is also written here in two lines</vt:lpstr>
      <vt:lpstr>The title of the presentation  is also written here in two lines</vt:lpstr>
      <vt:lpstr>PowerPoint-Präsentation</vt:lpstr>
      <vt:lpstr>Here is a quote / Recommendation / Result</vt:lpstr>
      <vt:lpstr>Here the headline is  also in several lines</vt:lpstr>
      <vt:lpstr>Here the headline is  also in several lines</vt:lpstr>
      <vt:lpstr>Here the headline is  also in several lines</vt:lpstr>
      <vt:lpstr>Here the headline is  also in several lines</vt:lpstr>
      <vt:lpstr>Here the headline is  also in several lines</vt:lpstr>
      <vt:lpstr>Here the headline is  also in several lines</vt:lpstr>
      <vt:lpstr>The title of the presentation  in several lines</vt:lpstr>
      <vt:lpstr>Lorum Ipsum dore</vt:lpstr>
      <vt:lpstr>Here the headline is  also in several lines</vt:lpstr>
      <vt:lpstr>Template SCHUNK Colors</vt:lpstr>
      <vt:lpstr>Design elements</vt:lpstr>
      <vt:lpstr>Don’ts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Hier steht der Titel der Präsentation auch zweizeilig</dc:title>
  <dc:creator>Pfeifer, Alexander</dc:creator>
  <cp:lastModifiedBy>Schell, Benjamin</cp:lastModifiedBy>
  <cp:revision>2</cp:revision>
  <dcterms:created xsi:type="dcterms:W3CDTF">2022-07-14T15:38:34Z</dcterms:created>
  <dcterms:modified xsi:type="dcterms:W3CDTF">2022-12-13T16:29:20Z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0x010100C01EB1CFAF1AD24FBC2C995E5AD08F7D</vt:lpwstr>
  </property>
  <property fmtid="{D5CDD505-2E9C-101B-9397-08002B2CF9AE}" pid="3" name="MediaServiceImageTags">
    <vt:lpwstr/>
  </property>
</Properties>
</file>