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80" r:id="rId5"/>
    <p:sldId id="281" r:id="rId6"/>
    <p:sldId id="282" r:id="rId7"/>
    <p:sldId id="284" r:id="rId8"/>
    <p:sldId id="5961" r:id="rId9"/>
    <p:sldId id="290" r:id="rId10"/>
    <p:sldId id="5959" r:id="rId11"/>
    <p:sldId id="5960" r:id="rId12"/>
    <p:sldId id="5962" r:id="rId13"/>
    <p:sldId id="291" r:id="rId14"/>
    <p:sldId id="292" r:id="rId15"/>
    <p:sldId id="5963" r:id="rId16"/>
    <p:sldId id="305" r:id="rId17"/>
    <p:sldId id="286" r:id="rId18"/>
    <p:sldId id="294" r:id="rId19"/>
    <p:sldId id="301" r:id="rId20"/>
    <p:sldId id="302" r:id="rId21"/>
    <p:sldId id="5954" r:id="rId22"/>
    <p:sldId id="307" r:id="rId23"/>
    <p:sldId id="293" r:id="rId24"/>
    <p:sldId id="295" r:id="rId25"/>
    <p:sldId id="5953" r:id="rId26"/>
    <p:sldId id="5956" r:id="rId27"/>
    <p:sldId id="5958" r:id="rId28"/>
    <p:sldId id="314" r:id="rId29"/>
    <p:sldId id="316" r:id="rId30"/>
    <p:sldId id="317" r:id="rId31"/>
    <p:sldId id="318" r:id="rId32"/>
    <p:sldId id="5957" r:id="rId33"/>
    <p:sldId id="268" r:id="rId34"/>
  </p:sldIdLst>
  <p:sldSz cx="12192000" cy="6858000"/>
  <p:notesSz cx="6858000" cy="9144000"/>
  <p:embeddedFontLst>
    <p:embeddedFont>
      <p:font typeface="Fago Pro" panose="02000506040000020004" pitchFamily="2" charset="0"/>
      <p:regular r:id="rId36"/>
      <p:bold r:id="rId37"/>
      <p:italic r:id="rId38"/>
      <p:boldItalic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af, Marlon" userId="6b64241b-01b0-459f-89cb-990c0a56997e" providerId="ADAL" clId="{D57FDF83-3C18-428D-90DD-3087C3101112}"/>
    <pc:docChg chg="undo custSel modSld">
      <pc:chgData name="Schaaf, Marlon" userId="6b64241b-01b0-459f-89cb-990c0a56997e" providerId="ADAL" clId="{D57FDF83-3C18-428D-90DD-3087C3101112}" dt="2024-06-11T12:26:07.703" v="16" actId="20577"/>
      <pc:docMkLst>
        <pc:docMk/>
      </pc:docMkLst>
      <pc:sldChg chg="modSp mod">
        <pc:chgData name="Schaaf, Marlon" userId="6b64241b-01b0-459f-89cb-990c0a56997e" providerId="ADAL" clId="{D57FDF83-3C18-428D-90DD-3087C3101112}" dt="2024-06-11T12:26:07.703" v="16" actId="20577"/>
        <pc:sldMkLst>
          <pc:docMk/>
          <pc:sldMk cId="1108402785" sldId="305"/>
        </pc:sldMkLst>
        <pc:spChg chg="mod">
          <ac:chgData name="Schaaf, Marlon" userId="6b64241b-01b0-459f-89cb-990c0a56997e" providerId="ADAL" clId="{D57FDF83-3C18-428D-90DD-3087C3101112}" dt="2024-06-11T12:25:58.342" v="7" actId="20577"/>
          <ac:spMkLst>
            <pc:docMk/>
            <pc:sldMk cId="1108402785" sldId="305"/>
            <ac:spMk id="13" creationId="{5103B762-52B6-43DD-9511-EB627991FEA6}"/>
          </ac:spMkLst>
        </pc:spChg>
        <pc:spChg chg="mod">
          <ac:chgData name="Schaaf, Marlon" userId="6b64241b-01b0-459f-89cb-990c0a56997e" providerId="ADAL" clId="{D57FDF83-3C18-428D-90DD-3087C3101112}" dt="2024-06-11T12:26:03.288" v="14" actId="20577"/>
          <ac:spMkLst>
            <pc:docMk/>
            <pc:sldMk cId="1108402785" sldId="305"/>
            <ac:spMk id="14" creationId="{D24552F0-D2BD-4F5D-AD9C-BEAFE5866687}"/>
          </ac:spMkLst>
        </pc:spChg>
        <pc:spChg chg="mod">
          <ac:chgData name="Schaaf, Marlon" userId="6b64241b-01b0-459f-89cb-990c0a56997e" providerId="ADAL" clId="{D57FDF83-3C18-428D-90DD-3087C3101112}" dt="2024-06-11T12:26:07.703" v="16" actId="20577"/>
          <ac:spMkLst>
            <pc:docMk/>
            <pc:sldMk cId="1108402785" sldId="305"/>
            <ac:spMk id="16" creationId="{D535F1AA-D379-4B71-B70E-301560074796}"/>
          </ac:spMkLst>
        </pc:spChg>
      </pc:sldChg>
      <pc:sldChg chg="modSp mod">
        <pc:chgData name="Schaaf, Marlon" userId="6b64241b-01b0-459f-89cb-990c0a56997e" providerId="ADAL" clId="{D57FDF83-3C18-428D-90DD-3087C3101112}" dt="2024-06-11T12:25:29.747" v="1" actId="1076"/>
        <pc:sldMkLst>
          <pc:docMk/>
          <pc:sldMk cId="4089199044" sldId="5961"/>
        </pc:sldMkLst>
        <pc:picChg chg="mod">
          <ac:chgData name="Schaaf, Marlon" userId="6b64241b-01b0-459f-89cb-990c0a56997e" providerId="ADAL" clId="{D57FDF83-3C18-428D-90DD-3087C3101112}" dt="2024-06-11T12:25:29.747" v="1" actId="1076"/>
          <ac:picMkLst>
            <pc:docMk/>
            <pc:sldMk cId="4089199044" sldId="5961"/>
            <ac:picMk id="4" creationId="{20A2A280-9B74-428C-9EAB-2BF524AF211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11.06.2024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47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30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8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01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jpeg"/><Relationship Id="rId3" Type="http://schemas.openxmlformats.org/officeDocument/2006/relationships/image" Target="../media/image55.jpeg"/><Relationship Id="rId7" Type="http://schemas.openxmlformats.org/officeDocument/2006/relationships/image" Target="../media/image51.png"/><Relationship Id="rId12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DE308B-E4A4-442D-A589-E5058755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116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488061" y="330418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sp>
        <p:nvSpPr>
          <p:cNvPr id="39" name="Grafik 8">
            <a:extLst>
              <a:ext uri="{FF2B5EF4-FFF2-40B4-BE49-F238E27FC236}">
                <a16:creationId xmlns:a16="http://schemas.microsoft.com/office/drawing/2014/main" id="{D0CCBB4F-9037-46DA-93CF-7A37BFBF5869}"/>
              </a:ext>
            </a:extLst>
          </p:cNvPr>
          <p:cNvSpPr/>
          <p:nvPr/>
        </p:nvSpPr>
        <p:spPr>
          <a:xfrm>
            <a:off x="6299200" y="1624180"/>
            <a:ext cx="5254171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40" name="Titel 11">
            <a:extLst>
              <a:ext uri="{FF2B5EF4-FFF2-40B4-BE49-F238E27FC236}">
                <a16:creationId xmlns:a16="http://schemas.microsoft.com/office/drawing/2014/main" id="{19A04657-F321-4092-9CAC-F88E4DB6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2234051"/>
            <a:ext cx="5254171" cy="2200275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Flexibler Universalgreifer EGU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&amp;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Flexibler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Kleinteilegreifer EGK</a:t>
            </a:r>
          </a:p>
        </p:txBody>
      </p:sp>
    </p:spTree>
    <p:extLst>
      <p:ext uri="{BB962C8B-B14F-4D97-AF65-F5344CB8AC3E}">
        <p14:creationId xmlns:p14="http://schemas.microsoft.com/office/powerpoint/2010/main" val="132565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EGK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281486" cy="4249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Elektronikindustrie</a:t>
            </a:r>
            <a:r>
              <a:rPr lang="en-US" sz="1600" b="1" dirty="0"/>
              <a:t> - </a:t>
            </a:r>
            <a:r>
              <a:rPr lang="en-US" sz="1600" b="1" dirty="0" err="1"/>
              <a:t>Elektronikfertigung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Handhabung</a:t>
            </a:r>
            <a:r>
              <a:rPr lang="en-US" sz="1600" dirty="0"/>
              <a:t> </a:t>
            </a:r>
            <a:r>
              <a:rPr lang="en-US" sz="1600" dirty="0" err="1"/>
              <a:t>verschiedener</a:t>
            </a:r>
            <a:r>
              <a:rPr lang="en-US" sz="1600" dirty="0"/>
              <a:t> </a:t>
            </a:r>
            <a:r>
              <a:rPr lang="en-US" sz="1600" dirty="0" err="1"/>
              <a:t>Elektronikformate</a:t>
            </a:r>
            <a:r>
              <a:rPr lang="en-US" sz="1600" dirty="0"/>
              <a:t> am Ende der </a:t>
            </a:r>
            <a:r>
              <a:rPr lang="en-US" sz="1600" dirty="0" err="1"/>
              <a:t>Produktionslinie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Zuführung</a:t>
            </a:r>
            <a:r>
              <a:rPr lang="en-US" sz="1600" dirty="0"/>
              <a:t> in </a:t>
            </a:r>
            <a:r>
              <a:rPr lang="en-US" sz="1600" dirty="0" err="1"/>
              <a:t>typische</a:t>
            </a:r>
            <a:r>
              <a:rPr lang="en-US" sz="1600" dirty="0"/>
              <a:t> End-of-Line-Tests </a:t>
            </a:r>
            <a:r>
              <a:rPr lang="en-US" sz="1600" dirty="0" err="1"/>
              <a:t>wie</a:t>
            </a:r>
            <a:r>
              <a:rPr lang="en-US" sz="1600" dirty="0"/>
              <a:t> Automated-Optical-Inspection (AOI) </a:t>
            </a:r>
            <a:r>
              <a:rPr lang="en-US" sz="1600" dirty="0" err="1"/>
              <a:t>oder</a:t>
            </a:r>
            <a:r>
              <a:rPr lang="en-US" sz="1600" dirty="0"/>
              <a:t> Flying-Probe-Test (FPT)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Empfindliche</a:t>
            </a:r>
            <a:r>
              <a:rPr lang="en-US" sz="1600" dirty="0"/>
              <a:t> </a:t>
            </a:r>
            <a:r>
              <a:rPr lang="en-US" sz="1600" dirty="0" err="1"/>
              <a:t>Werkstücke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Anforderungen an die Prozessstabilität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68D75C-A41D-4ABD-B797-9FB2DB88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011" y="1687069"/>
            <a:ext cx="6680026" cy="44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EGK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5" y="1542043"/>
            <a:ext cx="4198936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Laborautomation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Handhabung von Trays und Proben, z. B. </a:t>
            </a:r>
            <a:r>
              <a:rPr lang="de-DE" sz="1600" dirty="0" err="1"/>
              <a:t>Karpulen</a:t>
            </a:r>
            <a:r>
              <a:rPr lang="de-DE" sz="1600" dirty="0"/>
              <a:t>, Fläschchen, Petrischalen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Zuführung der Proben in Testverfahren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Empfindliche Werkstücke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Anforderungen an die Prozessstabilität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Anforderungen an die Reinraumtauglichkeit und </a:t>
            </a:r>
            <a:r>
              <a:rPr lang="de-DE" sz="1600" dirty="0" err="1"/>
              <a:t>Befettung</a:t>
            </a:r>
            <a:r>
              <a:rPr lang="de-DE" sz="1600" dirty="0"/>
              <a:t> (H1)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03E4F1-A04A-4BFA-8094-99671C64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1" y="1743379"/>
            <a:ext cx="6541960" cy="43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2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Zähler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7DE6A869-075D-4942-8AB8-11423BD3D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5B6E-8F27-4DDD-A279-EE796ADF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F4B811-9E19-47A2-B66B-990DA3C69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A38C79-BBCB-4EE8-8866-D6A78B950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DF8E01-B3CA-4545-8F28-3716A5B1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70" y="1918547"/>
            <a:ext cx="2205175" cy="15261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323B99-6522-4ED6-A30B-84FB4F1D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50" y="1679212"/>
            <a:ext cx="2406351" cy="17642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ED6329-7CB4-4DDB-9A1C-46CDE5A3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06" y="1578403"/>
            <a:ext cx="2566003" cy="18650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310371-A4CD-4578-8E89-F437658AB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014" y="1355362"/>
            <a:ext cx="3163759" cy="20881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21D172-D503-4425-8E93-4356CE4C3D99}"/>
              </a:ext>
            </a:extLst>
          </p:cNvPr>
          <p:cNvSpPr txBox="1"/>
          <p:nvPr/>
        </p:nvSpPr>
        <p:spPr>
          <a:xfrm>
            <a:off x="582145" y="1304835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Lineup</a:t>
            </a:r>
            <a:endParaRPr lang="en-US" sz="20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E28FCA4-A2B1-4E09-B9C6-C4794D77F9A5}"/>
              </a:ext>
            </a:extLst>
          </p:cNvPr>
          <p:cNvSpPr txBox="1"/>
          <p:nvPr/>
        </p:nvSpPr>
        <p:spPr>
          <a:xfrm>
            <a:off x="868364" y="5201118"/>
            <a:ext cx="5040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Referenz ist die Version mit Greifkrafterhaltung.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ohne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Greifkrafterhaltung</a:t>
            </a:r>
            <a:r>
              <a:rPr lang="en-US" sz="1400" b="1" dirty="0">
                <a:solidFill>
                  <a:schemeClr val="accent1"/>
                </a:solidFill>
              </a:rPr>
              <a:t>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max. Kraft (nur </a:t>
            </a:r>
            <a:r>
              <a:rPr lang="de-DE" sz="1400" dirty="0" err="1">
                <a:solidFill>
                  <a:schemeClr val="accent1"/>
                </a:solidFill>
              </a:rPr>
              <a:t>BasicGrip</a:t>
            </a:r>
            <a:r>
              <a:rPr lang="de-DE" sz="1400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0CE1839-3E46-4AF5-B0FA-0628B753E640}"/>
              </a:ext>
            </a:extLst>
          </p:cNvPr>
          <p:cNvSpPr txBox="1"/>
          <p:nvPr/>
        </p:nvSpPr>
        <p:spPr>
          <a:xfrm>
            <a:off x="5819356" y="5632006"/>
            <a:ext cx="5040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zur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staubgeschützten</a:t>
            </a:r>
            <a:r>
              <a:rPr lang="en-US" sz="1400" b="1" dirty="0">
                <a:solidFill>
                  <a:schemeClr val="accent1"/>
                </a:solidFill>
              </a:rPr>
              <a:t> Version: </a:t>
            </a:r>
            <a:br>
              <a:rPr lang="en-US" sz="1400" dirty="0">
                <a:solidFill>
                  <a:schemeClr val="accent1"/>
                </a:solidFill>
              </a:rPr>
            </a:b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Einschränkung Hub pro Backe (-10 mm pro Backe)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Erhöhte Masse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Grafik 6">
            <a:extLst>
              <a:ext uri="{FF2B5EF4-FFF2-40B4-BE49-F238E27FC236}">
                <a16:creationId xmlns:a16="http://schemas.microsoft.com/office/drawing/2014/main" id="{5103B762-52B6-43DD-9511-EB627991FEA6}"/>
              </a:ext>
            </a:extLst>
          </p:cNvPr>
          <p:cNvSpPr/>
          <p:nvPr/>
        </p:nvSpPr>
        <p:spPr>
          <a:xfrm>
            <a:off x="592139" y="3922493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600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102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1.49 kg Eigenmasse</a:t>
            </a:r>
          </a:p>
        </p:txBody>
      </p:sp>
      <p:sp>
        <p:nvSpPr>
          <p:cNvPr id="14" name="Grafik 6">
            <a:extLst>
              <a:ext uri="{FF2B5EF4-FFF2-40B4-BE49-F238E27FC236}">
                <a16:creationId xmlns:a16="http://schemas.microsoft.com/office/drawing/2014/main" id="{D24552F0-D2BD-4F5D-AD9C-BEAFE5866687}"/>
              </a:ext>
            </a:extLst>
          </p:cNvPr>
          <p:cNvSpPr/>
          <p:nvPr/>
        </p:nvSpPr>
        <p:spPr>
          <a:xfrm>
            <a:off x="3271783" y="3916168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325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1300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125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2.90 kg Eigenmasse</a:t>
            </a:r>
          </a:p>
        </p:txBody>
      </p:sp>
      <p:sp>
        <p:nvSpPr>
          <p:cNvPr id="15" name="Grafik 6">
            <a:extLst>
              <a:ext uri="{FF2B5EF4-FFF2-40B4-BE49-F238E27FC236}">
                <a16:creationId xmlns:a16="http://schemas.microsoft.com/office/drawing/2014/main" id="{FA1A3CD8-0744-4A22-A2D0-D7BAC11ADB61}"/>
              </a:ext>
            </a:extLst>
          </p:cNvPr>
          <p:cNvSpPr/>
          <p:nvPr/>
        </p:nvSpPr>
        <p:spPr>
          <a:xfrm>
            <a:off x="6098439" y="3916168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650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1950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140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4.52 kg Eigenmasse</a:t>
            </a: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D535F1AA-D379-4B71-B70E-301560074796}"/>
              </a:ext>
            </a:extLst>
          </p:cNvPr>
          <p:cNvSpPr/>
          <p:nvPr/>
        </p:nvSpPr>
        <p:spPr>
          <a:xfrm>
            <a:off x="9170900" y="3916168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1000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to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 4000 N Kraft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Hub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200 mm Fingerlänge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7.72 kg Eigenmasse</a:t>
            </a:r>
          </a:p>
        </p:txBody>
      </p:sp>
      <p:sp>
        <p:nvSpPr>
          <p:cNvPr id="17" name="Titel 11">
            <a:extLst>
              <a:ext uri="{FF2B5EF4-FFF2-40B4-BE49-F238E27FC236}">
                <a16:creationId xmlns:a16="http://schemas.microsoft.com/office/drawing/2014/main" id="{3B33EB6B-891B-4377-8FB1-CD1F561C9530}"/>
              </a:ext>
            </a:extLst>
          </p:cNvPr>
          <p:cNvSpPr txBox="1">
            <a:spLocks/>
          </p:cNvSpPr>
          <p:nvPr/>
        </p:nvSpPr>
        <p:spPr>
          <a:xfrm>
            <a:off x="5718883" y="5600854"/>
            <a:ext cx="4418011" cy="1148624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00" b="1">
                <a:solidFill>
                  <a:schemeClr val="bg1"/>
                </a:solidFill>
                <a:latin typeface="Fago Pro" panose="02000506040000020004" pitchFamily="50" charset="0"/>
              </a:rPr>
              <a:t>150/450 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B7E06-A61B-4FBD-BEF0-AD45D4642612}"/>
              </a:ext>
            </a:extLst>
          </p:cNvPr>
          <p:cNvSpPr txBox="1"/>
          <p:nvPr/>
        </p:nvSpPr>
        <p:spPr>
          <a:xfrm>
            <a:off x="1007191" y="3536209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50</a:t>
            </a:r>
            <a:endParaRPr lang="en-US" sz="2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60361F6-F8A3-4D6F-AA16-26DEF44D4EA3}"/>
              </a:ext>
            </a:extLst>
          </p:cNvPr>
          <p:cNvSpPr txBox="1"/>
          <p:nvPr/>
        </p:nvSpPr>
        <p:spPr>
          <a:xfrm>
            <a:off x="3686835" y="353778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60</a:t>
            </a:r>
            <a:endParaRPr lang="en-US" sz="20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D0D09C-C8FC-4574-A4D0-0BE9137A0C0C}"/>
              </a:ext>
            </a:extLst>
          </p:cNvPr>
          <p:cNvSpPr txBox="1"/>
          <p:nvPr/>
        </p:nvSpPr>
        <p:spPr>
          <a:xfrm>
            <a:off x="6570215" y="3538156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70</a:t>
            </a:r>
            <a:endParaRPr lang="en-US" sz="20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FD53D72-E64C-4A86-8619-45FA642CFE25}"/>
              </a:ext>
            </a:extLst>
          </p:cNvPr>
          <p:cNvSpPr txBox="1"/>
          <p:nvPr/>
        </p:nvSpPr>
        <p:spPr>
          <a:xfrm>
            <a:off x="9642676" y="353778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80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0840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F477B4-25DF-42AE-AC82-7959D1E8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5" y="1668973"/>
            <a:ext cx="3843424" cy="4606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6DFA49-1EFD-4F6E-B596-8CCA8BAA4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1481095"/>
            <a:ext cx="271541" cy="2761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F753D8-C9E1-4DD1-A36E-465228574A61}"/>
              </a:ext>
            </a:extLst>
          </p:cNvPr>
          <p:cNvSpPr txBox="1"/>
          <p:nvPr/>
        </p:nvSpPr>
        <p:spPr>
          <a:xfrm>
            <a:off x="5427112" y="146958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Vielseitig und produktiv </a:t>
            </a:r>
            <a:endParaRPr lang="en-US" sz="1400" b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8C608-F1F9-4B78-A7E0-B5F541F8C095}"/>
              </a:ext>
            </a:extLst>
          </p:cNvPr>
          <p:cNvSpPr txBox="1"/>
          <p:nvPr/>
        </p:nvSpPr>
        <p:spPr>
          <a:xfrm>
            <a:off x="5427112" y="1701163"/>
            <a:ext cx="612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den großen und frei programmierbaren Backenhub bei stufenloser Greifkrafteinstellung für eine flexible Werkstückhandhabung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C9992F-F4FA-4A65-A32E-7801F189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2338581"/>
            <a:ext cx="271541" cy="2761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F21B89-2E8A-46E7-8170-2133BFB540E9}"/>
              </a:ext>
            </a:extLst>
          </p:cNvPr>
          <p:cNvSpPr txBox="1"/>
          <p:nvPr/>
        </p:nvSpPr>
        <p:spPr>
          <a:xfrm>
            <a:off x="5427112" y="232707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Robust und zuverlässig </a:t>
            </a:r>
            <a:endParaRPr lang="en-US" sz="1400" b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264575-8BC3-466B-B4D2-2E563F364B55}"/>
              </a:ext>
            </a:extLst>
          </p:cNvPr>
          <p:cNvSpPr txBox="1"/>
          <p:nvPr/>
        </p:nvSpPr>
        <p:spPr>
          <a:xfrm>
            <a:off x="5427111" y="2558649"/>
            <a:ext cx="6198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mit abgedichteter Bauweise und bewährter Gleitführung besonders geeignet für die rauen Umgebungsbedingungen der Maschinenbeladung 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0F2EAF3-E200-4345-83D0-9DE899F2E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141472"/>
            <a:ext cx="271541" cy="27610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19C763-A116-4370-9B4B-21B8F5EDD8CB}"/>
              </a:ext>
            </a:extLst>
          </p:cNvPr>
          <p:cNvSpPr txBox="1"/>
          <p:nvPr/>
        </p:nvSpPr>
        <p:spPr>
          <a:xfrm>
            <a:off x="5427112" y="3129963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Maximal prozesssicher </a:t>
            </a:r>
            <a:endParaRPr lang="en-US" sz="1400" b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F181B7F-8388-4EE5-BBC3-A81A2F6252EE}"/>
              </a:ext>
            </a:extLst>
          </p:cNvPr>
          <p:cNvSpPr txBox="1"/>
          <p:nvPr/>
        </p:nvSpPr>
        <p:spPr>
          <a:xfrm>
            <a:off x="5427112" y="3361540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Vermeidung eines Werkstückverlustes dank integrierter Greifkrafterhaltung mit Verlusterkennung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F92E585-B13E-4E97-ABBE-E5FDBBB4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983977"/>
            <a:ext cx="271541" cy="27610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52EBADD-98F7-444E-A20D-1FF3BFED3DC3}"/>
              </a:ext>
            </a:extLst>
          </p:cNvPr>
          <p:cNvSpPr txBox="1"/>
          <p:nvPr/>
        </p:nvSpPr>
        <p:spPr>
          <a:xfrm>
            <a:off x="5427112" y="397246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Immer referenziert </a:t>
            </a:r>
            <a:endParaRPr lang="en-US" sz="1400" b="1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608649-467A-4010-9C36-EA1B6465390B}"/>
              </a:ext>
            </a:extLst>
          </p:cNvPr>
          <p:cNvSpPr txBox="1"/>
          <p:nvPr/>
        </p:nvSpPr>
        <p:spPr>
          <a:xfrm>
            <a:off x="5427111" y="4216745"/>
            <a:ext cx="6429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sowohl bei Not-Aus oder Stromausfall dank integriertem Absolutwertgeber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DD61746-B021-44C6-AD2E-B3A84C1E9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4626419"/>
            <a:ext cx="271541" cy="2761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88C05B3-375E-43A2-8FA6-53565643CDFA}"/>
              </a:ext>
            </a:extLst>
          </p:cNvPr>
          <p:cNvSpPr txBox="1"/>
          <p:nvPr/>
        </p:nvSpPr>
        <p:spPr>
          <a:xfrm>
            <a:off x="5427111" y="461491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100% Greifkraft ohne Anfahrweg </a:t>
            </a:r>
            <a:endParaRPr lang="en-US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857136-035D-4835-A8B8-210EBD6B01FD}"/>
              </a:ext>
            </a:extLst>
          </p:cNvPr>
          <p:cNvSpPr txBox="1"/>
          <p:nvPr/>
        </p:nvSpPr>
        <p:spPr>
          <a:xfrm>
            <a:off x="5427111" y="4859187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bei nahezu konstanter Greifkraft über die gesamte Fingerlänge dank integriertem Stirnradgetriebe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BA48C2-1C79-47CB-A61B-EF0FF3EE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5451191"/>
            <a:ext cx="271541" cy="27610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390F6B-51BF-48FD-8E58-BF5F4EA62176}"/>
              </a:ext>
            </a:extLst>
          </p:cNvPr>
          <p:cNvSpPr txBox="1"/>
          <p:nvPr/>
        </p:nvSpPr>
        <p:spPr>
          <a:xfrm>
            <a:off x="5427111" y="543968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Minimaler Integrationsaufwand </a:t>
            </a:r>
            <a:endParaRPr lang="en-US" sz="1400" b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49BD00-289C-484E-A2BC-8BA25493FA29}"/>
              </a:ext>
            </a:extLst>
          </p:cNvPr>
          <p:cNvSpPr txBox="1"/>
          <p:nvPr/>
        </p:nvSpPr>
        <p:spPr>
          <a:xfrm>
            <a:off x="5427111" y="5671259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ein vielfältiges Angebot an Kommunikationsschnittstellen, sowie SPS Funktionsbausteine und Roboter Plugins kompatibel zu den führenden Herstellern am Markt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5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8FF675-C99A-44F5-9340-DA3C9AE2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0" y="1623210"/>
            <a:ext cx="5816799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uppieren 3076">
            <a:extLst>
              <a:ext uri="{FF2B5EF4-FFF2-40B4-BE49-F238E27FC236}">
                <a16:creationId xmlns:a16="http://schemas.microsoft.com/office/drawing/2014/main" id="{706526B4-01B1-4529-8ACB-4D1F5CB58E5E}"/>
              </a:ext>
            </a:extLst>
          </p:cNvPr>
          <p:cNvGrpSpPr/>
          <p:nvPr/>
        </p:nvGrpSpPr>
        <p:grpSpPr>
          <a:xfrm>
            <a:off x="6469202" y="1401118"/>
            <a:ext cx="5283998" cy="738664"/>
            <a:chOff x="6513588" y="1176910"/>
            <a:chExt cx="5283998" cy="73866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4198DF2-C7CD-4E00-925F-E6A5A859E755}"/>
                </a:ext>
              </a:extLst>
            </p:cNvPr>
            <p:cNvSpPr txBox="1"/>
            <p:nvPr/>
          </p:nvSpPr>
          <p:spPr>
            <a:xfrm>
              <a:off x="6641232" y="1176910"/>
              <a:ext cx="51563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Belastbare und widerstandsfähige T-Nuten-Gleitführung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>
                  <a:solidFill>
                    <a:schemeClr val="accent1"/>
                  </a:solidFill>
                </a:rPr>
                <a:t>für große Fingerlängen, externe Kräfte und Momente. Optional als Staubdicht-Version verfügbar.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89A2030-FBD1-43B0-8BEF-E2A03F21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5" name="Gruppieren 3074">
            <a:extLst>
              <a:ext uri="{FF2B5EF4-FFF2-40B4-BE49-F238E27FC236}">
                <a16:creationId xmlns:a16="http://schemas.microsoft.com/office/drawing/2014/main" id="{6CCD43E5-7446-4836-A6D9-53E970618F02}"/>
              </a:ext>
            </a:extLst>
          </p:cNvPr>
          <p:cNvGrpSpPr/>
          <p:nvPr/>
        </p:nvGrpSpPr>
        <p:grpSpPr>
          <a:xfrm>
            <a:off x="6469202" y="2233033"/>
            <a:ext cx="5531230" cy="738664"/>
            <a:chOff x="6516124" y="1958905"/>
            <a:chExt cx="5531230" cy="738664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DDF821F-A12D-43B9-811A-DD28D4764343}"/>
                </a:ext>
              </a:extLst>
            </p:cNvPr>
            <p:cNvSpPr txBox="1"/>
            <p:nvPr/>
          </p:nvSpPr>
          <p:spPr>
            <a:xfrm>
              <a:off x="6641232" y="1958905"/>
              <a:ext cx="54061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Vollintegrierte und abgedichtete Regelungs- und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 b="1">
                  <a:solidFill>
                    <a:schemeClr val="accent1"/>
                  </a:solidFill>
                </a:rPr>
                <a:t>Leistungselektronik </a:t>
              </a:r>
              <a:r>
                <a:rPr lang="de-DE" sz="1400">
                  <a:solidFill>
                    <a:schemeClr val="accent1"/>
                  </a:solidFill>
                </a:rPr>
                <a:t>mit Status </a:t>
              </a:r>
              <a:r>
                <a:rPr lang="de-DE" sz="1400" err="1">
                  <a:solidFill>
                    <a:schemeClr val="accent1"/>
                  </a:solidFill>
                </a:rPr>
                <a:t>LED‘s</a:t>
              </a:r>
              <a:r>
                <a:rPr lang="de-DE" sz="1400">
                  <a:solidFill>
                    <a:schemeClr val="accent1"/>
                  </a:solidFill>
                </a:rPr>
                <a:t> und M12-Steckverbindern zum Anschluss von Spannungsversorgung und Kommunikation.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30C2DFD-B250-491D-B420-8F19C2169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" name="Gruppieren 3072">
            <a:extLst>
              <a:ext uri="{FF2B5EF4-FFF2-40B4-BE49-F238E27FC236}">
                <a16:creationId xmlns:a16="http://schemas.microsoft.com/office/drawing/2014/main" id="{F8FFB103-D649-40EC-A7A8-6F17B96A9270}"/>
              </a:ext>
            </a:extLst>
          </p:cNvPr>
          <p:cNvGrpSpPr/>
          <p:nvPr/>
        </p:nvGrpSpPr>
        <p:grpSpPr>
          <a:xfrm>
            <a:off x="6475613" y="3045214"/>
            <a:ext cx="5684190" cy="738664"/>
            <a:chOff x="6519999" y="2743883"/>
            <a:chExt cx="5684190" cy="73866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2B3D10B-ACD9-48AD-B0E0-536DE7F67B7A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Hochauflösender, </a:t>
              </a:r>
              <a:r>
                <a:rPr lang="de-DE" sz="1400" b="1" err="1">
                  <a:solidFill>
                    <a:schemeClr val="accent1"/>
                  </a:solidFill>
                </a:rPr>
                <a:t>abtriebsseitiger</a:t>
              </a:r>
              <a:r>
                <a:rPr lang="de-DE" sz="1400" b="1">
                  <a:solidFill>
                    <a:schemeClr val="accent1"/>
                  </a:solidFill>
                </a:rPr>
                <a:t> Absolutwertgeber</a:t>
              </a:r>
            </a:p>
            <a:p>
              <a:r>
                <a:rPr lang="de-DE" sz="1400">
                  <a:solidFill>
                    <a:schemeClr val="accent1"/>
                  </a:solidFill>
                </a:rPr>
                <a:t>zur genauen Positionierung der </a:t>
              </a:r>
              <a:r>
                <a:rPr lang="de-DE" sz="1400" err="1">
                  <a:solidFill>
                    <a:schemeClr val="accent1"/>
                  </a:solidFill>
                </a:rPr>
                <a:t>Greiferbacken</a:t>
              </a:r>
              <a:r>
                <a:rPr lang="de-DE" sz="1400">
                  <a:solidFill>
                    <a:schemeClr val="accent1"/>
                  </a:solidFill>
                </a:rPr>
                <a:t> mit </a:t>
              </a:r>
            </a:p>
            <a:p>
              <a:r>
                <a:rPr lang="de-DE" sz="1400">
                  <a:solidFill>
                    <a:schemeClr val="accent1"/>
                  </a:solidFill>
                </a:rPr>
                <a:t>dauerhaft absoluter Positionsrückmeldung.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7460F008-1D11-414A-9651-6F0B1CAF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uppieren 3071">
            <a:extLst>
              <a:ext uri="{FF2B5EF4-FFF2-40B4-BE49-F238E27FC236}">
                <a16:creationId xmlns:a16="http://schemas.microsoft.com/office/drawing/2014/main" id="{656DC5DA-C8DF-4357-B2E6-9DBC9C9E6B52}"/>
              </a:ext>
            </a:extLst>
          </p:cNvPr>
          <p:cNvGrpSpPr/>
          <p:nvPr/>
        </p:nvGrpSpPr>
        <p:grpSpPr>
          <a:xfrm>
            <a:off x="6475613" y="3849483"/>
            <a:ext cx="5681470" cy="738664"/>
            <a:chOff x="6519999" y="3525258"/>
            <a:chExt cx="5681470" cy="738664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E50DD11-8DDB-4B27-9CDF-D5060CE94511}"/>
                </a:ext>
              </a:extLst>
            </p:cNvPr>
            <p:cNvSpPr txBox="1"/>
            <p:nvPr/>
          </p:nvSpPr>
          <p:spPr>
            <a:xfrm>
              <a:off x="6641232" y="3525258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Abgedichteter Antriebsstrang mit Stirnradgetriebe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Ritzel-Zahnstangenprinzip </a:t>
              </a:r>
              <a:r>
                <a:rPr lang="de-DE" sz="1400">
                  <a:solidFill>
                    <a:schemeClr val="accent1"/>
                  </a:solidFill>
                </a:rPr>
                <a:t>für eine nahezu konstant wirkende Greifkraft über die gesamte Fingerlänge, ohne Mindestanfahrweg.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B12ACEA-45D9-4518-B2C6-68DDAEC6B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DD4E012-DA20-4C96-9179-F8CC4A444AA2}"/>
              </a:ext>
            </a:extLst>
          </p:cNvPr>
          <p:cNvGrpSpPr/>
          <p:nvPr/>
        </p:nvGrpSpPr>
        <p:grpSpPr>
          <a:xfrm>
            <a:off x="6475613" y="5330938"/>
            <a:ext cx="4969705" cy="738664"/>
            <a:chOff x="6519999" y="4872196"/>
            <a:chExt cx="5684190" cy="738664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201AAA99-0210-4DA1-8C72-ACC5604B6DC8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Elektromagnetische Bremse </a:t>
              </a:r>
              <a:br>
                <a:rPr lang="de-DE" sz="1400" b="1">
                  <a:solidFill>
                    <a:schemeClr val="accent1"/>
                  </a:solidFill>
                </a:rPr>
              </a:br>
              <a:r>
                <a:rPr lang="de-DE" sz="1400">
                  <a:solidFill>
                    <a:schemeClr val="accent1"/>
                  </a:solidFill>
                </a:rPr>
                <a:t>mit zusätzlichem Mechanismus zur Greifkraft- und Positionserhaltung bei Stillstand oder Spannungsausfall</a:t>
              </a:r>
              <a:r>
                <a:rPr lang="en-US" sz="140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EAE28458-15E3-48A3-80F3-1C9F0CA4D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AD91DAC-B3AD-4D14-9094-D61AECBC98F6}"/>
              </a:ext>
            </a:extLst>
          </p:cNvPr>
          <p:cNvGrpSpPr/>
          <p:nvPr/>
        </p:nvGrpSpPr>
        <p:grpSpPr>
          <a:xfrm>
            <a:off x="6475613" y="4711811"/>
            <a:ext cx="5676049" cy="523220"/>
            <a:chOff x="6525420" y="4306449"/>
            <a:chExt cx="5676049" cy="523220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CD8B56F-363A-478E-865F-CFC9661C87EB}"/>
                </a:ext>
              </a:extLst>
            </p:cNvPr>
            <p:cNvSpPr txBox="1"/>
            <p:nvPr/>
          </p:nvSpPr>
          <p:spPr>
            <a:xfrm>
              <a:off x="6641232" y="4306449"/>
              <a:ext cx="55602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solidFill>
                    <a:schemeClr val="accent1"/>
                  </a:solidFill>
                </a:rPr>
                <a:t>Bürstenloser</a:t>
              </a:r>
              <a:r>
                <a:rPr lang="en-US" sz="1400" b="1">
                  <a:solidFill>
                    <a:schemeClr val="accent1"/>
                  </a:solidFill>
                </a:rPr>
                <a:t> </a:t>
              </a:r>
              <a:r>
                <a:rPr lang="en-US" sz="1400" b="1" err="1">
                  <a:solidFill>
                    <a:schemeClr val="accent1"/>
                  </a:solidFill>
                </a:rPr>
                <a:t>Flachmotor</a:t>
              </a:r>
              <a:r>
                <a:rPr lang="en-US" sz="1400" b="1">
                  <a:solidFill>
                    <a:schemeClr val="accent1"/>
                  </a:solidFill>
                </a:rPr>
                <a:t> </a:t>
              </a:r>
              <a:r>
                <a:rPr lang="de-DE" sz="1400">
                  <a:solidFill>
                    <a:schemeClr val="accent1"/>
                  </a:solidFill>
                </a:rPr>
                <a:t>für begrenzte Platzverhältnisse und hohe Drehmomente dank außen liegendem Rotor.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423063D9-EDDD-4C3C-A22C-99CDC0840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71779269-4C7C-4D83-898E-C4958BD4602F}"/>
              </a:ext>
            </a:extLst>
          </p:cNvPr>
          <p:cNvSpPr txBox="1"/>
          <p:nvPr/>
        </p:nvSpPr>
        <p:spPr>
          <a:xfrm>
            <a:off x="746682" y="5807992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accent1"/>
                </a:solidFill>
              </a:rPr>
              <a:t>Abbildung</a:t>
            </a:r>
            <a:r>
              <a:rPr lang="en-US" sz="1400">
                <a:solidFill>
                  <a:schemeClr val="accent1"/>
                </a:solidFill>
              </a:rPr>
              <a:t>: </a:t>
            </a:r>
            <a:r>
              <a:rPr lang="de-DE" sz="1400">
                <a:solidFill>
                  <a:schemeClr val="accent1"/>
                </a:solidFill>
              </a:rPr>
              <a:t>PROFINET-Version mit Greifkrafterhaltung</a:t>
            </a:r>
          </a:p>
          <a:p>
            <a:r>
              <a:rPr lang="de-DE" sz="1400">
                <a:solidFill>
                  <a:schemeClr val="accent1"/>
                </a:solidFill>
              </a:rPr>
              <a:t>Die gelben Dichtungen zeigen alle Dichtflächen des Greifers.</a:t>
            </a:r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4" y="1426036"/>
            <a:ext cx="51672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Erhöhte Schutzart mit staubdichter Ausführung</a:t>
            </a:r>
          </a:p>
          <a:p>
            <a:endParaRPr lang="de-DE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gegen das Eindringen von Staub und Flüssigkeiten in den Führungsbereich der Grundbacke und das Ritzel-Zahnstangen-Prinzip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Geeignet für den Einsatz unter besonders rauen Umgebungsbedingungen, z.B. bei Schleifanwendungen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Schutzart IP 64: staubdicht und spritzwassergeschützt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Basisschutz der Elektronik IP 67: Staubdicht, geschützt gegen zeitweiliges Untertauchen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A347BE-CEAF-4B39-836D-979EB39F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366315"/>
            <a:ext cx="4562896" cy="49515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57B3895-6816-45FB-952D-74E65778FAB0}"/>
              </a:ext>
            </a:extLst>
          </p:cNvPr>
          <p:cNvSpPr/>
          <p:nvPr/>
        </p:nvSpPr>
        <p:spPr>
          <a:xfrm>
            <a:off x="10813246" y="4154777"/>
            <a:ext cx="799634" cy="478964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/>
              <a:t>IP 67</a:t>
            </a:r>
            <a:endParaRPr lang="en-US" sz="2000" b="1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5CACA86F-98A8-493C-ADBE-78DC663A12B8}"/>
              </a:ext>
            </a:extLst>
          </p:cNvPr>
          <p:cNvSpPr/>
          <p:nvPr/>
        </p:nvSpPr>
        <p:spPr>
          <a:xfrm rot="16200000">
            <a:off x="10484571" y="4035653"/>
            <a:ext cx="209551" cy="447799"/>
          </a:xfrm>
          <a:prstGeom prst="triangl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5" y="1426036"/>
            <a:ext cx="5332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Befestigungsmöglichkeit für zusätzlichen Anbau</a:t>
            </a:r>
          </a:p>
          <a:p>
            <a:endParaRPr lang="de-DE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Zusätzliche Gewinde und Passungen im Führungsgehäuse für anwendungsspezifische Anbauten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Beispiel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Zur Zentrierung des Werkstücks kann ein Druckelement montiert werden.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62F8E-17C7-483E-98A2-A840706A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92" y="1143028"/>
            <a:ext cx="3396107" cy="52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CF7C6-10EF-4FD6-ABFE-50F07277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Universalgreifer</a:t>
            </a:r>
            <a:r>
              <a:rPr lang="en-US" sz="2800" dirty="0"/>
              <a:t>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A72A1D-4415-4E40-929D-1848220CB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60BAC2-C7BC-45D9-B5A2-8378F3E96A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635EBC-6D02-48E4-87E3-E0DC5D19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16" y="1687069"/>
            <a:ext cx="10693970" cy="480525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D2C1E23-FF2E-4D95-9269-0B2116F0DB9E}"/>
              </a:ext>
            </a:extLst>
          </p:cNvPr>
          <p:cNvSpPr/>
          <p:nvPr/>
        </p:nvSpPr>
        <p:spPr>
          <a:xfrm>
            <a:off x="1015483" y="5847965"/>
            <a:ext cx="991921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3F240-9FE3-4FC0-BAA8-18246ED0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7CCA5E-F430-4F27-A706-FFAF95F76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FFAFB4-4039-4647-A17D-4EAAA6FA4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865078-109F-443D-BA33-AB334723B995}"/>
              </a:ext>
            </a:extLst>
          </p:cNvPr>
          <p:cNvSpPr txBox="1"/>
          <p:nvPr/>
        </p:nvSpPr>
        <p:spPr>
          <a:xfrm>
            <a:off x="868364" y="5201118"/>
            <a:ext cx="5040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accent1"/>
                </a:solidFill>
              </a:rPr>
              <a:t>Referenz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ist</a:t>
            </a:r>
            <a:r>
              <a:rPr lang="en-US" sz="1400" dirty="0">
                <a:solidFill>
                  <a:schemeClr val="accent1"/>
                </a:solidFill>
              </a:rPr>
              <a:t> die Version </a:t>
            </a:r>
            <a:r>
              <a:rPr lang="en-US" sz="1400" dirty="0" err="1">
                <a:solidFill>
                  <a:schemeClr val="accent1"/>
                </a:solidFill>
              </a:rPr>
              <a:t>mit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Greifkrafterhaltung</a:t>
            </a:r>
            <a:r>
              <a:rPr lang="en-US" sz="1400" dirty="0">
                <a:solidFill>
                  <a:schemeClr val="accent1"/>
                </a:solidFill>
              </a:rPr>
              <a:t>.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 err="1">
                <a:solidFill>
                  <a:schemeClr val="accent1"/>
                </a:solidFill>
              </a:rPr>
              <a:t>Unterschied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ohne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Greifkrafterhaltung</a:t>
            </a:r>
            <a:r>
              <a:rPr lang="en-US" sz="1400" b="1" dirty="0">
                <a:solidFill>
                  <a:schemeClr val="accent1"/>
                </a:solidFill>
              </a:rPr>
              <a:t>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sz="1400" dirty="0">
                <a:solidFill>
                  <a:schemeClr val="accent1"/>
                </a:solidFill>
              </a:rPr>
              <a:t>Reduzierte Masse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89C93F1D-771A-4227-8582-1C294C873FC1}"/>
              </a:ext>
            </a:extLst>
          </p:cNvPr>
          <p:cNvSpPr/>
          <p:nvPr/>
        </p:nvSpPr>
        <p:spPr>
          <a:xfrm>
            <a:off x="1520991" y="3767497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 to 50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0.62 kg Eigenmasse</a:t>
            </a:r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E2AF4690-B4F1-4B71-8F68-2E4A44C1AA5A}"/>
              </a:ext>
            </a:extLst>
          </p:cNvPr>
          <p:cNvSpPr/>
          <p:nvPr/>
        </p:nvSpPr>
        <p:spPr>
          <a:xfrm>
            <a:off x="4757420" y="3767496"/>
            <a:ext cx="2036849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55 to 150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1.02 kg Eigenmasse</a:t>
            </a:r>
          </a:p>
        </p:txBody>
      </p:sp>
      <p:sp>
        <p:nvSpPr>
          <p:cNvPr id="9" name="Grafik 6">
            <a:extLst>
              <a:ext uri="{FF2B5EF4-FFF2-40B4-BE49-F238E27FC236}">
                <a16:creationId xmlns:a16="http://schemas.microsoft.com/office/drawing/2014/main" id="{92FC5F4A-C4DE-4894-8C87-1DF1C7112FA7}"/>
              </a:ext>
            </a:extLst>
          </p:cNvPr>
          <p:cNvSpPr/>
          <p:nvPr/>
        </p:nvSpPr>
        <p:spPr>
          <a:xfrm>
            <a:off x="8287884" y="3767496"/>
            <a:ext cx="2036850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to 300 N Kraft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103 mm Hub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130 mm Fingerlänge</a:t>
            </a:r>
          </a:p>
          <a:p>
            <a:r>
              <a:rPr lang="de-DE" sz="1400" b="1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1.63 kg Eigenmasse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8EE2AF-5275-49DF-B215-8D161AD9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40" y="1902430"/>
            <a:ext cx="1372627" cy="12838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1EBEC9-7D67-4B18-9CCA-72496CB1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61" y="1768582"/>
            <a:ext cx="1850394" cy="14114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D4BEB34-46C0-4DEA-B18D-DC9D24BA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711" y="1649103"/>
            <a:ext cx="2226023" cy="153943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BABEBC-381F-4264-8990-6F892E096644}"/>
              </a:ext>
            </a:extLst>
          </p:cNvPr>
          <p:cNvSpPr txBox="1"/>
          <p:nvPr/>
        </p:nvSpPr>
        <p:spPr>
          <a:xfrm>
            <a:off x="563564" y="1288414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Lineup</a:t>
            </a:r>
            <a:endParaRPr lang="en-US" sz="20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76DE6F-D62D-43E4-8064-8BBFD3FA9E21}"/>
              </a:ext>
            </a:extLst>
          </p:cNvPr>
          <p:cNvSpPr txBox="1"/>
          <p:nvPr/>
        </p:nvSpPr>
        <p:spPr>
          <a:xfrm>
            <a:off x="1936972" y="3380525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25</a:t>
            </a:r>
            <a:endParaRPr lang="en-US" sz="20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CEAA4F-9F69-4D60-904D-29B20FB1DAF8}"/>
              </a:ext>
            </a:extLst>
          </p:cNvPr>
          <p:cNvSpPr txBox="1"/>
          <p:nvPr/>
        </p:nvSpPr>
        <p:spPr>
          <a:xfrm>
            <a:off x="5179678" y="3395729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40</a:t>
            </a:r>
            <a:endParaRPr lang="en-US" sz="20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036EA1-0710-496F-8EEC-CDECB8DFA592}"/>
              </a:ext>
            </a:extLst>
          </p:cNvPr>
          <p:cNvSpPr txBox="1"/>
          <p:nvPr/>
        </p:nvSpPr>
        <p:spPr>
          <a:xfrm>
            <a:off x="8783728" y="338180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50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906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57FE2-7929-4420-95DA-C4E21AA5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Mechatronische Greifer – vielseitig einsetzbar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F6BC1A-842D-4376-898A-696A21187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C38745-9E66-46A8-BCAA-80B32D346D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DCA20E-C2EB-47CF-B219-2C712E610C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47467"/>
            <a:ext cx="11198225" cy="4836886"/>
          </a:xfrm>
        </p:spPr>
        <p:txBody>
          <a:bodyPr/>
          <a:lstStyle/>
          <a:p>
            <a:pPr marL="0" indent="0">
              <a:buNone/>
            </a:pPr>
            <a:r>
              <a:rPr lang="de-DE" sz="1800" i="1" dirty="0"/>
              <a:t>Die Flexibilisierung von Produktionsprozessen und die zunehmende Varianz bis zur Losgröße eins haben einen massiven Einfluss. Mechatronische Greifer bieten für die Anforderungen moderner Prozessabläufe </a:t>
            </a:r>
            <a:br>
              <a:rPr lang="de-DE" sz="1800" i="1" dirty="0"/>
            </a:br>
            <a:r>
              <a:rPr lang="de-DE" sz="1800" b="1" i="1" dirty="0"/>
              <a:t>viele Vorteile</a:t>
            </a:r>
            <a:r>
              <a:rPr lang="de-DE" sz="1800" i="1" dirty="0"/>
              <a:t>.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Flexibel im Einsatz: </a:t>
            </a:r>
            <a:r>
              <a:rPr lang="de-DE" sz="1800" dirty="0"/>
              <a:t>Teilevielfalt, Einstellungsmöglichkeiten (Positionierung, Hub, Kraft, Modi), </a:t>
            </a:r>
          </a:p>
          <a:p>
            <a:pPr marL="0" indent="0">
              <a:buNone/>
            </a:pPr>
            <a:r>
              <a:rPr lang="de-DE" sz="1800" dirty="0"/>
              <a:t>zukunftssicher durch nachträglich erweiterbare neue Software-Funktionen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Connectivity:</a:t>
            </a:r>
            <a:r>
              <a:rPr lang="de-DE" sz="1800" dirty="0"/>
              <a:t> Mehrwert durch standardisierte Schnittstellen (flexible und einfache Vernetzung mit allen relevanten Roboter- und Steuerungsherstellern möglich)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Prozessfeedback: </a:t>
            </a:r>
            <a:r>
              <a:rPr lang="de-DE" sz="1800" dirty="0"/>
              <a:t>für mehr Prozessstabilität und -sicherheit dank integrierter Abfrage- und Analysemöglichkeiten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Unabhängig von Druckluft: </a:t>
            </a:r>
            <a:r>
              <a:rPr lang="de-DE" sz="1800" dirty="0"/>
              <a:t>für mehr Sauberkeit und Nachhaltigkeit auch bei mobilen Anwendungen </a:t>
            </a:r>
          </a:p>
        </p:txBody>
      </p:sp>
    </p:spTree>
    <p:extLst>
      <p:ext uri="{BB962C8B-B14F-4D97-AF65-F5344CB8AC3E}">
        <p14:creationId xmlns:p14="http://schemas.microsoft.com/office/powerpoint/2010/main" val="359661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D6DFA49-1EFD-4F6E-B596-8CCA8BAA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1387008"/>
            <a:ext cx="271541" cy="2761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F753D8-C9E1-4DD1-A36E-465228574A61}"/>
              </a:ext>
            </a:extLst>
          </p:cNvPr>
          <p:cNvSpPr txBox="1"/>
          <p:nvPr/>
        </p:nvSpPr>
        <p:spPr>
          <a:xfrm>
            <a:off x="5262012" y="1375499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Vielseitig und produktiv</a:t>
            </a:r>
            <a:endParaRPr lang="en-US" sz="1400" b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8C608-F1F9-4B78-A7E0-B5F541F8C095}"/>
              </a:ext>
            </a:extLst>
          </p:cNvPr>
          <p:cNvSpPr txBox="1"/>
          <p:nvPr/>
        </p:nvSpPr>
        <p:spPr>
          <a:xfrm>
            <a:off x="5262011" y="1607076"/>
            <a:ext cx="6139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den großen und frei programmierbaren Backenhub bei stufenloser Greifkrafteinstellung für eine flexible Werkstückhandhabung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C9992F-F4FA-4A65-A32E-7801F189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2244494"/>
            <a:ext cx="271541" cy="2761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F21B89-2E8A-46E7-8170-2133BFB540E9}"/>
              </a:ext>
            </a:extLst>
          </p:cNvPr>
          <p:cNvSpPr txBox="1"/>
          <p:nvPr/>
        </p:nvSpPr>
        <p:spPr>
          <a:xfrm>
            <a:off x="5262012" y="2232985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Zuverlässig und feinfühlig</a:t>
            </a:r>
            <a:endParaRPr lang="en-US" sz="1400" b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264575-8BC3-466B-B4D2-2E563F364B55}"/>
              </a:ext>
            </a:extLst>
          </p:cNvPr>
          <p:cNvSpPr txBox="1"/>
          <p:nvPr/>
        </p:nvSpPr>
        <p:spPr>
          <a:xfrm>
            <a:off x="5262011" y="2464562"/>
            <a:ext cx="6595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besonders geeignet für die Anforderungen der Laborautomation und Elektronikfertigung durch die abgedichtete Bauweise und leichtgängige </a:t>
            </a:r>
          </a:p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Profilschienenführung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0F2EAF3-E200-4345-83D0-9DE899F2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3236282"/>
            <a:ext cx="271541" cy="27610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19C763-A116-4370-9B4B-21B8F5EDD8CB}"/>
              </a:ext>
            </a:extLst>
          </p:cNvPr>
          <p:cNvSpPr txBox="1"/>
          <p:nvPr/>
        </p:nvSpPr>
        <p:spPr>
          <a:xfrm>
            <a:off x="5262012" y="3224773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Maximal prozesssicher</a:t>
            </a:r>
            <a:endParaRPr lang="en-US" sz="1400" b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F181B7F-8388-4EE5-BBC3-A81A2F6252EE}"/>
              </a:ext>
            </a:extLst>
          </p:cNvPr>
          <p:cNvSpPr txBox="1"/>
          <p:nvPr/>
        </p:nvSpPr>
        <p:spPr>
          <a:xfrm>
            <a:off x="5262012" y="3456350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durch Vermeidung eines Werkstückverlustes dank integrierter Greifkrafterhaltung mit Verlusterkennung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F92E585-B13E-4E97-ABBE-E5FDBBB4F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4078787"/>
            <a:ext cx="271541" cy="27610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52EBADD-98F7-444E-A20D-1FF3BFED3DC3}"/>
              </a:ext>
            </a:extLst>
          </p:cNvPr>
          <p:cNvSpPr txBox="1"/>
          <p:nvPr/>
        </p:nvSpPr>
        <p:spPr>
          <a:xfrm>
            <a:off x="5262012" y="406727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Immer referenziert</a:t>
            </a:r>
            <a:endParaRPr lang="en-US" sz="1400" b="1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608649-467A-4010-9C36-EA1B6465390B}"/>
              </a:ext>
            </a:extLst>
          </p:cNvPr>
          <p:cNvSpPr txBox="1"/>
          <p:nvPr/>
        </p:nvSpPr>
        <p:spPr>
          <a:xfrm>
            <a:off x="5262012" y="4311555"/>
            <a:ext cx="6478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sowohl bei Not-Aus oder Stromausfall dank integriertem Absolutwertgeber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DD61746-B021-44C6-AD2E-B3A84C1E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4713367"/>
            <a:ext cx="271541" cy="2761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88C05B3-375E-43A2-8FA6-53565643CDFA}"/>
              </a:ext>
            </a:extLst>
          </p:cNvPr>
          <p:cNvSpPr txBox="1"/>
          <p:nvPr/>
        </p:nvSpPr>
        <p:spPr>
          <a:xfrm>
            <a:off x="5262012" y="470185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100% Greifkraft ohne Anfahrweg</a:t>
            </a:r>
            <a:endParaRPr lang="en-US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857136-035D-4835-A8B8-210EBD6B01FD}"/>
              </a:ext>
            </a:extLst>
          </p:cNvPr>
          <p:cNvSpPr txBox="1"/>
          <p:nvPr/>
        </p:nvSpPr>
        <p:spPr>
          <a:xfrm>
            <a:off x="5262012" y="4946135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bei konstanter Greifkraft über die gesamte Fingerlänge dank integriertem Stirnradgetriebe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BA48C2-1C79-47CB-A61B-EF0FF3EE0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706" y="5538139"/>
            <a:ext cx="271541" cy="27610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390F6B-51BF-48FD-8E58-BF5F4EA62176}"/>
              </a:ext>
            </a:extLst>
          </p:cNvPr>
          <p:cNvSpPr txBox="1"/>
          <p:nvPr/>
        </p:nvSpPr>
        <p:spPr>
          <a:xfrm>
            <a:off x="5262012" y="552663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Fago Pro" panose="02000506040000020004" pitchFamily="50" charset="0"/>
              </a:rPr>
              <a:t>Minimaler Integrationsaufwand</a:t>
            </a:r>
            <a:endParaRPr lang="en-US" sz="1400" b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49BD00-289C-484E-A2BC-8BA25493FA29}"/>
              </a:ext>
            </a:extLst>
          </p:cNvPr>
          <p:cNvSpPr txBox="1"/>
          <p:nvPr/>
        </p:nvSpPr>
        <p:spPr>
          <a:xfrm>
            <a:off x="5262012" y="5758207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durch ein vielfältiges Angebot an Kommunikationsschnittstellen, sowie SPS Funktionsbausteine und Roboter Plugins kompatibel zu </a:t>
            </a:r>
          </a:p>
          <a:p>
            <a:r>
              <a:rPr lang="de-DE" sz="1400">
                <a:solidFill>
                  <a:schemeClr val="tx2"/>
                </a:solidFill>
                <a:latin typeface="Fago Pro" panose="02000506040000020004" pitchFamily="50" charset="0"/>
              </a:rPr>
              <a:t>den führenden Herstellern am Markt</a:t>
            </a:r>
            <a:endParaRPr lang="en-US" sz="140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750C34F1-F2AD-445D-B244-C387C376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75" y="1940849"/>
            <a:ext cx="2370464" cy="3771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68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grpSp>
        <p:nvGrpSpPr>
          <p:cNvPr id="3077" name="Gruppieren 3076">
            <a:extLst>
              <a:ext uri="{FF2B5EF4-FFF2-40B4-BE49-F238E27FC236}">
                <a16:creationId xmlns:a16="http://schemas.microsoft.com/office/drawing/2014/main" id="{706526B4-01B1-4529-8ACB-4D1F5CB58E5E}"/>
              </a:ext>
            </a:extLst>
          </p:cNvPr>
          <p:cNvGrpSpPr/>
          <p:nvPr/>
        </p:nvGrpSpPr>
        <p:grpSpPr>
          <a:xfrm>
            <a:off x="6089589" y="1401118"/>
            <a:ext cx="5595924" cy="738664"/>
            <a:chOff x="6513588" y="1176910"/>
            <a:chExt cx="5595924" cy="73866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4198DF2-C7CD-4E00-925F-E6A5A859E755}"/>
                </a:ext>
              </a:extLst>
            </p:cNvPr>
            <p:cNvSpPr txBox="1"/>
            <p:nvPr/>
          </p:nvSpPr>
          <p:spPr>
            <a:xfrm>
              <a:off x="6641232" y="1176910"/>
              <a:ext cx="546828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Leichtgängige Profilschienenführung </a:t>
              </a:r>
              <a:r>
                <a:rPr lang="de-DE" sz="1400">
                  <a:solidFill>
                    <a:schemeClr val="accent1"/>
                  </a:solidFill>
                </a:rPr>
                <a:t>mit stirnseitiger Abdichtung aus rostfreiem Stahl, lebensmittelkonformer Schmierung und Abdeckung aus beständigem Polycarbonat.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89A2030-FBD1-43B0-8BEF-E2A03F21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5" name="Gruppieren 3074">
            <a:extLst>
              <a:ext uri="{FF2B5EF4-FFF2-40B4-BE49-F238E27FC236}">
                <a16:creationId xmlns:a16="http://schemas.microsoft.com/office/drawing/2014/main" id="{6CCD43E5-7446-4836-A6D9-53E970618F02}"/>
              </a:ext>
            </a:extLst>
          </p:cNvPr>
          <p:cNvGrpSpPr/>
          <p:nvPr/>
        </p:nvGrpSpPr>
        <p:grpSpPr>
          <a:xfrm>
            <a:off x="6089589" y="2233033"/>
            <a:ext cx="5470816" cy="738664"/>
            <a:chOff x="6516124" y="1958905"/>
            <a:chExt cx="5470816" cy="738664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DDF821F-A12D-43B9-811A-DD28D4764343}"/>
                </a:ext>
              </a:extLst>
            </p:cNvPr>
            <p:cNvSpPr txBox="1"/>
            <p:nvPr/>
          </p:nvSpPr>
          <p:spPr>
            <a:xfrm>
              <a:off x="6641232" y="1958905"/>
              <a:ext cx="53457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Vollintegrierte und abgedichtete Regelungs-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Leistungselektronik </a:t>
              </a:r>
              <a:r>
                <a:rPr lang="de-DE" sz="1400">
                  <a:solidFill>
                    <a:schemeClr val="accent1"/>
                  </a:solidFill>
                </a:rPr>
                <a:t>mit Status </a:t>
              </a:r>
              <a:r>
                <a:rPr lang="de-DE" sz="1400" err="1">
                  <a:solidFill>
                    <a:schemeClr val="accent1"/>
                  </a:solidFill>
                </a:rPr>
                <a:t>LED‘s</a:t>
              </a:r>
              <a:r>
                <a:rPr lang="de-DE" sz="1400">
                  <a:solidFill>
                    <a:schemeClr val="accent1"/>
                  </a:solidFill>
                </a:rPr>
                <a:t> und M8-Steckverbindern zum Anschluss von Spannungsversorgung und Kommunikation.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30C2DFD-B250-491D-B420-8F19C2169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" name="Gruppieren 3072">
            <a:extLst>
              <a:ext uri="{FF2B5EF4-FFF2-40B4-BE49-F238E27FC236}">
                <a16:creationId xmlns:a16="http://schemas.microsoft.com/office/drawing/2014/main" id="{F8FFB103-D649-40EC-A7A8-6F17B96A9270}"/>
              </a:ext>
            </a:extLst>
          </p:cNvPr>
          <p:cNvGrpSpPr/>
          <p:nvPr/>
        </p:nvGrpSpPr>
        <p:grpSpPr>
          <a:xfrm>
            <a:off x="6096000" y="3045214"/>
            <a:ext cx="5684190" cy="738664"/>
            <a:chOff x="6519999" y="2743883"/>
            <a:chExt cx="5684190" cy="738664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2B3D10B-ACD9-48AD-B0E0-536DE7F67B7A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chemeClr val="accent1"/>
                  </a:solidFill>
                </a:rPr>
                <a:t>Hochauflösender, </a:t>
              </a:r>
              <a:r>
                <a:rPr lang="de-DE" sz="1400" b="1" dirty="0" err="1">
                  <a:solidFill>
                    <a:schemeClr val="accent1"/>
                  </a:solidFill>
                </a:rPr>
                <a:t>abtriebsseitiger</a:t>
              </a:r>
              <a:r>
                <a:rPr lang="de-DE" sz="1400" b="1" dirty="0">
                  <a:solidFill>
                    <a:schemeClr val="accent1"/>
                  </a:solidFill>
                </a:rPr>
                <a:t> Absolutwertgeber</a:t>
              </a:r>
            </a:p>
            <a:p>
              <a:r>
                <a:rPr lang="de-DE" sz="1400" dirty="0">
                  <a:solidFill>
                    <a:schemeClr val="accent1"/>
                  </a:solidFill>
                </a:rPr>
                <a:t>zur genauen Positionierung der </a:t>
              </a:r>
              <a:r>
                <a:rPr lang="de-DE" sz="1400" dirty="0" err="1">
                  <a:solidFill>
                    <a:schemeClr val="accent1"/>
                  </a:solidFill>
                </a:rPr>
                <a:t>Greiferbacken</a:t>
              </a:r>
              <a:r>
                <a:rPr lang="de-DE" sz="1400" dirty="0">
                  <a:solidFill>
                    <a:schemeClr val="accent1"/>
                  </a:solidFill>
                </a:rPr>
                <a:t> mit </a:t>
              </a:r>
            </a:p>
            <a:p>
              <a:r>
                <a:rPr lang="de-DE" sz="1400" dirty="0">
                  <a:solidFill>
                    <a:schemeClr val="accent1"/>
                  </a:solidFill>
                </a:rPr>
                <a:t>dauerhaft absoluter Positionsrückmeldung.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7460F008-1D11-414A-9651-6F0B1CAF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uppieren 3071">
            <a:extLst>
              <a:ext uri="{FF2B5EF4-FFF2-40B4-BE49-F238E27FC236}">
                <a16:creationId xmlns:a16="http://schemas.microsoft.com/office/drawing/2014/main" id="{656DC5DA-C8DF-4357-B2E6-9DBC9C9E6B52}"/>
              </a:ext>
            </a:extLst>
          </p:cNvPr>
          <p:cNvGrpSpPr/>
          <p:nvPr/>
        </p:nvGrpSpPr>
        <p:grpSpPr>
          <a:xfrm>
            <a:off x="6096000" y="3849483"/>
            <a:ext cx="5524818" cy="738664"/>
            <a:chOff x="6519999" y="3525258"/>
            <a:chExt cx="5524818" cy="738664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E50DD11-8DDB-4B27-9CDF-D5060CE94511}"/>
                </a:ext>
              </a:extLst>
            </p:cNvPr>
            <p:cNvSpPr txBox="1"/>
            <p:nvPr/>
          </p:nvSpPr>
          <p:spPr>
            <a:xfrm>
              <a:off x="6641232" y="3525258"/>
              <a:ext cx="54035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Abgedichteter Antriebsstrang mit Stirnradgetriebe und </a:t>
              </a:r>
            </a:p>
            <a:p>
              <a:r>
                <a:rPr lang="de-DE" sz="1400" b="1">
                  <a:solidFill>
                    <a:schemeClr val="accent1"/>
                  </a:solidFill>
                </a:rPr>
                <a:t>Ritzel-Zahnstangenprinzip </a:t>
              </a:r>
              <a:r>
                <a:rPr lang="de-DE" sz="1400">
                  <a:solidFill>
                    <a:schemeClr val="accent1"/>
                  </a:solidFill>
                </a:rPr>
                <a:t>für eine konstant wirkende Greifkraft über die gesamte Fingerlänge, ohne Mindestanfahrweg.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B12ACEA-45D9-4518-B2C6-68DDAEC6B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DD4E012-DA20-4C96-9179-F8CC4A444AA2}"/>
              </a:ext>
            </a:extLst>
          </p:cNvPr>
          <p:cNvGrpSpPr/>
          <p:nvPr/>
        </p:nvGrpSpPr>
        <p:grpSpPr>
          <a:xfrm>
            <a:off x="6096000" y="5330938"/>
            <a:ext cx="5684190" cy="738664"/>
            <a:chOff x="6519999" y="4872196"/>
            <a:chExt cx="5684190" cy="738664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201AAA99-0210-4DA1-8C72-ACC5604B6DC8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Elektromagnetische Bremse </a:t>
              </a:r>
              <a:r>
                <a:rPr lang="de-DE" sz="1400">
                  <a:solidFill>
                    <a:schemeClr val="accent1"/>
                  </a:solidFill>
                </a:rPr>
                <a:t>mit zusätzlichem Mechanismus zur Greifkraft- und Positionserhaltung bei Stillstand oder Spannungsausfall.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EAE28458-15E3-48A3-80F3-1C9F0CA4D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AD91DAC-B3AD-4D14-9094-D61AECBC98F6}"/>
              </a:ext>
            </a:extLst>
          </p:cNvPr>
          <p:cNvGrpSpPr/>
          <p:nvPr/>
        </p:nvGrpSpPr>
        <p:grpSpPr>
          <a:xfrm>
            <a:off x="6096000" y="4711811"/>
            <a:ext cx="5277587" cy="523220"/>
            <a:chOff x="6525420" y="4306449"/>
            <a:chExt cx="5277587" cy="523220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CD8B56F-363A-478E-865F-CFC9661C87EB}"/>
                </a:ext>
              </a:extLst>
            </p:cNvPr>
            <p:cNvSpPr txBox="1"/>
            <p:nvPr/>
          </p:nvSpPr>
          <p:spPr>
            <a:xfrm>
              <a:off x="6641232" y="4306449"/>
              <a:ext cx="5161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1"/>
                  </a:solidFill>
                </a:rPr>
                <a:t>Bürstenloser Flachmotor </a:t>
              </a:r>
              <a:r>
                <a:rPr lang="de-DE" sz="1400">
                  <a:solidFill>
                    <a:schemeClr val="accent1"/>
                  </a:solidFill>
                </a:rPr>
                <a:t>für begrenzte Platzverhältnisse und hohe Drehmomente dank außen liegendem Rotor.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423063D9-EDDD-4C3C-A22C-99CDC0840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71779269-4C7C-4D83-898E-C4958BD4602F}"/>
              </a:ext>
            </a:extLst>
          </p:cNvPr>
          <p:cNvSpPr txBox="1"/>
          <p:nvPr/>
        </p:nvSpPr>
        <p:spPr>
          <a:xfrm>
            <a:off x="746682" y="5807992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>
                <a:solidFill>
                  <a:schemeClr val="accent1"/>
                </a:solidFill>
              </a:rPr>
              <a:t>Abbildung: PROFINET-Version mit Greifkrafterhaltung.</a:t>
            </a:r>
          </a:p>
          <a:p>
            <a:r>
              <a:rPr lang="de-DE" sz="1400">
                <a:solidFill>
                  <a:schemeClr val="accent1"/>
                </a:solidFill>
              </a:rPr>
              <a:t>Die gelben Dichtungen zeigen alle Dichtflächen des Greifers.</a:t>
            </a:r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DD8296-FEDA-4186-869F-2931FADC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3" y="1468257"/>
            <a:ext cx="4418313" cy="40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C2A94-02FC-4203-B702-B027080B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Flexibler</a:t>
            </a:r>
            <a:r>
              <a:rPr lang="en-US" sz="2800" dirty="0"/>
              <a:t> </a:t>
            </a:r>
            <a:r>
              <a:rPr lang="en-US" sz="2800" dirty="0" err="1"/>
              <a:t>Kleinteilegreifer</a:t>
            </a:r>
            <a:r>
              <a:rPr lang="en-US" sz="2800" dirty="0"/>
              <a:t>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E03910-C2D5-4917-9684-B47B4A9F8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7DE6CE-27DF-4D53-87AE-AFB98969E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C471F-F040-4653-A7D6-23696F99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67" y="1434463"/>
            <a:ext cx="8195633" cy="44941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FCE29DF-CFFD-425D-928C-13491190C6D7}"/>
              </a:ext>
            </a:extLst>
          </p:cNvPr>
          <p:cNvSpPr/>
          <p:nvPr/>
        </p:nvSpPr>
        <p:spPr>
          <a:xfrm>
            <a:off x="1775925" y="3473752"/>
            <a:ext cx="864014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4FCBD-D70C-4CA3-88F0-3B7A91C6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Connectivity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E77803-4035-4614-95FF-2FB23502D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518AA-9C86-47C7-A6D3-48A94276C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702AC2-E3FB-4818-B511-42D09A4B03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9374"/>
            <a:ext cx="10742611" cy="622301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Ein breites Angebot an verfügbaren Kommunikationsschnittstellen vereinfacht den Umgang mit der Vielfalt an Steuerungs- und Roboterherstellern und sorgt für Zeitersparnis bei der Integration.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F5ECCA-02E2-4084-9F0F-641B63A0FD65}"/>
              </a:ext>
            </a:extLst>
          </p:cNvPr>
          <p:cNvSpPr txBox="1"/>
          <p:nvPr/>
        </p:nvSpPr>
        <p:spPr>
          <a:xfrm>
            <a:off x="3662733" y="2616197"/>
            <a:ext cx="741045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Industrial Ethernet ermöglicht die direkte Integration ohne zusätzliche Gateways in die Steuerungsumgebung führender SPS Hersteller am Markt. </a:t>
            </a: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IO-Link ist unabhängig und bietet Flexibilität bei der Anbindung an weitere Netzwerke.</a:t>
            </a: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Mit der seriellen Schnittstelle Modbus RTU kann der Greifer ohne externe Kabelführung an den Werkzeugflansch führender Roboterhersteller angebunden werden.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D7F4C6-1D9C-4EDA-982A-03BBB852CE3A}"/>
              </a:ext>
            </a:extLst>
          </p:cNvPr>
          <p:cNvGrpSpPr>
            <a:grpSpLocks noChangeAspect="1"/>
          </p:cNvGrpSpPr>
          <p:nvPr/>
        </p:nvGrpSpPr>
        <p:grpSpPr>
          <a:xfrm>
            <a:off x="1339765" y="5344626"/>
            <a:ext cx="1275812" cy="795613"/>
            <a:chOff x="2896532" y="3044986"/>
            <a:chExt cx="963017" cy="60055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FAA15-AF0C-4895-94C1-060DD8425B41}"/>
                </a:ext>
              </a:extLst>
            </p:cNvPr>
            <p:cNvSpPr/>
            <p:nvPr/>
          </p:nvSpPr>
          <p:spPr>
            <a:xfrm>
              <a:off x="2966380" y="3212031"/>
              <a:ext cx="841239" cy="2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F2D9315-8059-41AC-A97D-F8C9A016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5" b="89895" l="9537" r="89902">
                          <a14:foregroundMark x1="9537" y1="46526" x2="9537" y2="46526"/>
                          <a14:foregroundMark x1="48527" y1="55368" x2="48527" y2="55368"/>
                          <a14:foregroundMark x1="53015" y1="54105" x2="53015" y2="54105"/>
                          <a14:foregroundMark x1="61711" y1="52421" x2="61711" y2="52421"/>
                          <a14:foregroundMark x1="73212" y1="51789" x2="73212" y2="51789"/>
                          <a14:foregroundMark x1="83871" y1="52211" x2="83871" y2="52211"/>
                          <a14:foregroundMark x1="81627" y1="32000" x2="81627" y2="32000"/>
                          <a14:foregroundMark x1="74053" y1="32000" x2="74053" y2="32000"/>
                          <a14:foregroundMark x1="85554" y1="32211" x2="85554" y2="32211"/>
                          <a14:backgroundMark x1="74895" y1="33263" x2="74895" y2="33263"/>
                          <a14:backgroundMark x1="61992" y1="46316" x2="61992" y2="46316"/>
                          <a14:backgroundMark x1="61431" y1="52632" x2="61431" y2="52632"/>
                          <a14:backgroundMark x1="36466" y1="40842" x2="36466" y2="40842"/>
                          <a14:backgroundMark x1="36325" y1="26947" x2="25386" y2="26105"/>
                          <a14:backgroundMark x1="35624" y1="63158" x2="27069" y2="71579"/>
                          <a14:backgroundMark x1="36606" y1="49684" x2="36606" y2="50316"/>
                          <a14:backgroundMark x1="37167" y1="47368" x2="37167" y2="47368"/>
                          <a14:backgroundMark x1="61431" y1="52000" x2="61431" y2="5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6532" y="3044986"/>
              <a:ext cx="963017" cy="600550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94729B55-666C-485B-9CE8-0AEA0319B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04" y="4373230"/>
            <a:ext cx="1292329" cy="276157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4C29E6-BAB7-4C6D-BCB5-56D39CB60306}"/>
              </a:ext>
            </a:extLst>
          </p:cNvPr>
          <p:cNvGrpSpPr/>
          <p:nvPr/>
        </p:nvGrpSpPr>
        <p:grpSpPr>
          <a:xfrm>
            <a:off x="1326739" y="2369692"/>
            <a:ext cx="1524184" cy="1720376"/>
            <a:chOff x="1795012" y="2369692"/>
            <a:chExt cx="1524184" cy="172037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CAFB268-8FEC-4270-9ACF-AD8EC4806E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5012" y="3069750"/>
              <a:ext cx="1524184" cy="1020318"/>
              <a:chOff x="3527222" y="2555537"/>
              <a:chExt cx="1191655" cy="797717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16489A7B-B647-429A-9EB1-156B74DF697E}"/>
                  </a:ext>
                </a:extLst>
              </p:cNvPr>
              <p:cNvSpPr/>
              <p:nvPr/>
            </p:nvSpPr>
            <p:spPr>
              <a:xfrm>
                <a:off x="3527222" y="2796084"/>
                <a:ext cx="1191655" cy="274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6" descr="Leistungsregelung - Ethernet IP - Gefran">
                <a:extLst>
                  <a:ext uri="{FF2B5EF4-FFF2-40B4-BE49-F238E27FC236}">
                    <a16:creationId xmlns:a16="http://schemas.microsoft.com/office/drawing/2014/main" id="{864A2F36-E8CB-4D61-8662-4CF92A902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33" y="2555537"/>
                <a:ext cx="1180514" cy="797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0F5ED03-A6E8-4850-9653-5A352E9C86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0325" y="2369692"/>
              <a:ext cx="1154725" cy="488281"/>
              <a:chOff x="1289305" y="2732042"/>
              <a:chExt cx="921586" cy="389697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2E612E4-98EA-4C86-B135-0DC3A2A67212}"/>
                  </a:ext>
                </a:extLst>
              </p:cNvPr>
              <p:cNvSpPr/>
              <p:nvPr/>
            </p:nvSpPr>
            <p:spPr>
              <a:xfrm>
                <a:off x="1289305" y="2732042"/>
                <a:ext cx="921586" cy="389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4" descr="PROFINET">
                <a:extLst>
                  <a:ext uri="{FF2B5EF4-FFF2-40B4-BE49-F238E27FC236}">
                    <a16:creationId xmlns:a16="http://schemas.microsoft.com/office/drawing/2014/main" id="{4073ED42-07A6-4428-AF1F-A586CF627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397" y="2750807"/>
                <a:ext cx="873322" cy="345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8" descr="EtherCAT | NANOTEC">
              <a:extLst>
                <a:ext uri="{FF2B5EF4-FFF2-40B4-BE49-F238E27FC236}">
                  <a16:creationId xmlns:a16="http://schemas.microsoft.com/office/drawing/2014/main" id="{938A470D-14D2-4E01-9A61-73BD8406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655" y="2925559"/>
              <a:ext cx="1414898" cy="3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43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Greifmodi EGU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3841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sind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Greifgeschwindigkeit wird automatisch auf die gewählte Greifkrafteinstellung optimiert, permanentes Nachgreifen ist möglich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Maximale Greifkraft wird erzeugt und von der Greifkrafterhaltung gespeichert, permanentes Nachgreifen innerhalb eines einstellbaren Zeitfensters möglich</a:t>
            </a: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de-DE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erfordert eine Pausenzeit zwischen zwei Greifzyklen</a:t>
            </a:r>
            <a:endParaRPr lang="en-US" dirty="0"/>
          </a:p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F2395D1-87FD-C8F0-4E87-2E2CC173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601" y="2156440"/>
            <a:ext cx="5715132" cy="43196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B53D3B7-6F8C-4C75-A49F-6A22A5DF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79" y="1026715"/>
            <a:ext cx="1211860" cy="14259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54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0BA9288D-2043-42BE-8AA6-1D46626E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763" y="1024538"/>
            <a:ext cx="907423" cy="1443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Greifmodi EGK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1798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sind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Die Greifgeschwindigkeit wird automatisch auf die gewählte Greifkrafteinstellung optimiert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Besonders schonendes Greifen von empfindlichen Werkstücken. Impulskräfte werden beim Auftreffen auf das Werkstück auf ein Minimum reduziert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Dauerhaftes Nachgreifen und Dauerbetrieb des Motors in beiden Greifmodi</a:t>
            </a:r>
            <a:endParaRPr lang="en-US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56880FA-9AA9-4BB1-82A4-6DE648D5A523}"/>
              </a:ext>
            </a:extLst>
          </p:cNvPr>
          <p:cNvGrpSpPr/>
          <p:nvPr/>
        </p:nvGrpSpPr>
        <p:grpSpPr>
          <a:xfrm>
            <a:off x="5491518" y="2813325"/>
            <a:ext cx="5870218" cy="3936153"/>
            <a:chOff x="5662968" y="2630762"/>
            <a:chExt cx="5870218" cy="393615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03DA36B-D304-4230-85A9-32F9278D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2968" y="2630762"/>
              <a:ext cx="5870218" cy="335652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A2BD386-7516-4106-BDC3-503BA9B6C3B7}"/>
                </a:ext>
              </a:extLst>
            </p:cNvPr>
            <p:cNvSpPr txBox="1"/>
            <p:nvPr/>
          </p:nvSpPr>
          <p:spPr>
            <a:xfrm>
              <a:off x="10112662" y="5652515"/>
              <a:ext cx="1132279" cy="9144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Verfahrzeit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2791AE5-B3A6-4BBA-A695-9C616F35E7EB}"/>
                </a:ext>
              </a:extLst>
            </p:cNvPr>
            <p:cNvSpPr txBox="1"/>
            <p:nvPr/>
          </p:nvSpPr>
          <p:spPr>
            <a:xfrm rot="16200000">
              <a:off x="5239054" y="3186188"/>
              <a:ext cx="1276325" cy="3141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Greifkraft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18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Inbetriebnahmesoftware</a:t>
            </a:r>
            <a:r>
              <a:rPr lang="de-DE" sz="2800" dirty="0"/>
              <a:t> MTSN2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762" y="1687069"/>
            <a:ext cx="48287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Unterstützt den Anwender durch Erleichterung der Inbetriebnahme und Parametrierung.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Benutzerfreundliche Nutzung aller Funktionen ohne SPS.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Zusätzliche Funktionen: Adressvergabe, Diagnose, Firmware-Update, Parameter-Backup und Bus-Monitor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Erste Anwendungsvalidierungen können unkompliziert durchgeführt werden. 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Anbindung über die Netzwerkschnittstelle des PC (nur Industrial Ethernet)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8F09013-1F77-4F55-8C5C-E827A97B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069"/>
            <a:ext cx="5387583" cy="41333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FDADDED-EA29-4D17-A893-3F25E3564FEC}"/>
              </a:ext>
            </a:extLst>
          </p:cNvPr>
          <p:cNvSpPr txBox="1"/>
          <p:nvPr/>
        </p:nvSpPr>
        <p:spPr>
          <a:xfrm>
            <a:off x="6493330" y="60133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F7CEEC5-D661-439B-9472-00A4746A7417}"/>
              </a:ext>
            </a:extLst>
          </p:cNvPr>
          <p:cNvGrpSpPr/>
          <p:nvPr/>
        </p:nvGrpSpPr>
        <p:grpSpPr>
          <a:xfrm>
            <a:off x="9655630" y="5069603"/>
            <a:ext cx="1637026" cy="448984"/>
            <a:chOff x="8427245" y="3133725"/>
            <a:chExt cx="669128" cy="20058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025FC3B-639F-4EF5-A249-5A41B1893169}"/>
                </a:ext>
              </a:extLst>
            </p:cNvPr>
            <p:cNvSpPr/>
            <p:nvPr/>
          </p:nvSpPr>
          <p:spPr>
            <a:xfrm>
              <a:off x="8427245" y="3133725"/>
              <a:ext cx="483370" cy="20057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dirty="0"/>
                <a:t>Demo-Modus</a:t>
              </a:r>
              <a:r>
                <a:rPr lang="de-DE" sz="1200" dirty="0"/>
                <a:t> verfügbar</a:t>
              </a:r>
              <a:endParaRPr lang="en-US" sz="1200" dirty="0"/>
            </a:p>
          </p:txBody>
        </p:sp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02CB84B4-E811-4402-BD18-BEB56FC37352}"/>
                </a:ext>
              </a:extLst>
            </p:cNvPr>
            <p:cNvSpPr/>
            <p:nvPr/>
          </p:nvSpPr>
          <p:spPr>
            <a:xfrm rot="5400000">
              <a:off x="8903215" y="3141148"/>
              <a:ext cx="200580" cy="185737"/>
            </a:xfrm>
            <a:prstGeom prst="triangle">
              <a:avLst>
                <a:gd name="adj" fmla="val 0"/>
              </a:avLst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187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SPS Integration über Funktionsbausteine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7784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Nahtloses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Zusammenspiel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zwischen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Greifer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SPS-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Steuerung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für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führende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SPS-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Hersteller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Reduziert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den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Programmieraufwand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auf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ein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Minimum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42B4AAD-474B-4C2D-BA33-03925381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" y="4271136"/>
            <a:ext cx="1293251" cy="2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gler Ref. Allen-bradley 1769-l35e">
            <a:extLst>
              <a:ext uri="{FF2B5EF4-FFF2-40B4-BE49-F238E27FC236}">
                <a16:creationId xmlns:a16="http://schemas.microsoft.com/office/drawing/2014/main" id="{A48DA479-02FE-47B9-AB78-23EDC5791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4644"/>
          <a:stretch/>
        </p:blipFill>
        <p:spPr bwMode="auto">
          <a:xfrm>
            <a:off x="573550" y="4919181"/>
            <a:ext cx="1454571" cy="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eckhoff Automation GmbH &amp; Co. KG: Bilder - Anbieterkompass -  Computer&amp;AUTOMATION">
            <a:extLst>
              <a:ext uri="{FF2B5EF4-FFF2-40B4-BE49-F238E27FC236}">
                <a16:creationId xmlns:a16="http://schemas.microsoft.com/office/drawing/2014/main" id="{50512E88-9F98-4668-B0BA-6D2673C78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2" b="35042"/>
          <a:stretch/>
        </p:blipFill>
        <p:spPr bwMode="auto">
          <a:xfrm>
            <a:off x="529074" y="5741800"/>
            <a:ext cx="1583810" cy="2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55FAA58-833B-401E-B0C2-A527920E01C7}"/>
              </a:ext>
            </a:extLst>
          </p:cNvPr>
          <p:cNvSpPr txBox="1"/>
          <p:nvPr/>
        </p:nvSpPr>
        <p:spPr>
          <a:xfrm>
            <a:off x="2151448" y="4220050"/>
            <a:ext cx="328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TIA Portal V17 für PROFINET und IO-Link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D38F8B8-ABC4-4D05-B97A-A29BA0C7AD9D}"/>
              </a:ext>
            </a:extLst>
          </p:cNvPr>
          <p:cNvSpPr txBox="1"/>
          <p:nvPr/>
        </p:nvSpPr>
        <p:spPr>
          <a:xfrm>
            <a:off x="2151448" y="4879278"/>
            <a:ext cx="2552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Studio 5000 Logix Designer für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 und IO-Link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CBF829-9884-4FFF-B89A-F3B0DD45B706}"/>
              </a:ext>
            </a:extLst>
          </p:cNvPr>
          <p:cNvSpPr txBox="1"/>
          <p:nvPr/>
        </p:nvSpPr>
        <p:spPr>
          <a:xfrm>
            <a:off x="2151448" y="572650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T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winCAT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3.1 für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and IO-Link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16909B-D414-4B76-815B-FB7AB3F9ECC0}"/>
              </a:ext>
            </a:extLst>
          </p:cNvPr>
          <p:cNvSpPr txBox="1"/>
          <p:nvPr/>
        </p:nvSpPr>
        <p:spPr>
          <a:xfrm>
            <a:off x="6233657" y="588039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0EB411-F62D-43D4-974E-DD28AB6A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50" y="1560637"/>
            <a:ext cx="5404192" cy="41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Roboterintegration über Plugins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7784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Nahtloses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Zusammenspiel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zwischen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Greifer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und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Roboter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Verfügbar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für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führende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Roboter-Hersteller</a:t>
            </a:r>
            <a:endParaRPr lang="en-US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dirty="0"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Reduziert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den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Programmieraufwand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auf </a:t>
            </a:r>
            <a:r>
              <a:rPr lang="en-US" dirty="0" err="1">
                <a:solidFill>
                  <a:schemeClr val="tx2"/>
                </a:solidFill>
                <a:latin typeface="Fago Pro" panose="02000506040000020004" pitchFamily="50" charset="0"/>
              </a:rPr>
              <a:t>ein</a:t>
            </a: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 Minimum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C19D79-1B72-4403-9620-EEB7E578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206" y="1607284"/>
            <a:ext cx="4739786" cy="3637975"/>
          </a:xfrm>
          <a:prstGeom prst="rect">
            <a:avLst/>
          </a:prstGeom>
        </p:spPr>
      </p:pic>
      <p:pic>
        <p:nvPicPr>
          <p:cNvPr id="9" name="Picture 2" descr="robot fanuc ,fanuc usado,fanuc,fanuc robot , robot américa">
            <a:extLst>
              <a:ext uri="{FF2B5EF4-FFF2-40B4-BE49-F238E27FC236}">
                <a16:creationId xmlns:a16="http://schemas.microsoft.com/office/drawing/2014/main" id="{08DEC60A-3821-4C4D-9895-644FC869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08" y="4843866"/>
            <a:ext cx="977076" cy="4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11DCF86-4915-4973-8F5B-88B40D6B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24" y="6185792"/>
            <a:ext cx="783843" cy="3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Yaskawa Electric Corporation | LinkedIn">
            <a:extLst>
              <a:ext uri="{FF2B5EF4-FFF2-40B4-BE49-F238E27FC236}">
                <a16:creationId xmlns:a16="http://schemas.microsoft.com/office/drawing/2014/main" id="{4E8870B6-9048-4FB7-9259-590F36246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7" b="32271"/>
          <a:stretch/>
        </p:blipFill>
        <p:spPr bwMode="auto">
          <a:xfrm>
            <a:off x="1007411" y="5549988"/>
            <a:ext cx="1023207" cy="3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A strong network of technological partners-Vesta Engineering">
            <a:extLst>
              <a:ext uri="{FF2B5EF4-FFF2-40B4-BE49-F238E27FC236}">
                <a16:creationId xmlns:a16="http://schemas.microsoft.com/office/drawing/2014/main" id="{7DED33E6-169D-438B-A00F-7BB01AC9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65" y="4116988"/>
            <a:ext cx="1360563" cy="5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03F688-B59D-4D55-98B3-9B0D52D78DDE}"/>
              </a:ext>
            </a:extLst>
          </p:cNvPr>
          <p:cNvSpPr txBox="1"/>
          <p:nvPr/>
        </p:nvSpPr>
        <p:spPr>
          <a:xfrm>
            <a:off x="2266818" y="42233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E-Series via Modbus RTU (tool port)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7AAF00-D6E2-4152-8211-6BCE047C39F1}"/>
              </a:ext>
            </a:extLst>
          </p:cNvPr>
          <p:cNvSpPr txBox="1"/>
          <p:nvPr/>
        </p:nvSpPr>
        <p:spPr>
          <a:xfrm>
            <a:off x="2266818" y="489939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CRX-Series via Modbus RTU (tool port)</a:t>
            </a:r>
            <a:endParaRPr lang="en-US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1ABF79-A14F-4B0A-887E-BEA0FE12B1C7}"/>
              </a:ext>
            </a:extLst>
          </p:cNvPr>
          <p:cNvSpPr txBox="1"/>
          <p:nvPr/>
        </p:nvSpPr>
        <p:spPr>
          <a:xfrm>
            <a:off x="2266818" y="554259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YRC1000micro &amp; Smart Pendant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C51A31-CDDE-4C4B-980F-9ED7342BF945}"/>
              </a:ext>
            </a:extLst>
          </p:cNvPr>
          <p:cNvSpPr txBox="1"/>
          <p:nvPr/>
        </p:nvSpPr>
        <p:spPr>
          <a:xfrm>
            <a:off x="2266818" y="618579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OmniCore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C30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63DF34-99B7-43C2-BAB0-5A59D2418F9C}"/>
              </a:ext>
            </a:extLst>
          </p:cNvPr>
          <p:cNvSpPr txBox="1"/>
          <p:nvPr/>
        </p:nvSpPr>
        <p:spPr>
          <a:xfrm>
            <a:off x="6556456" y="541140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1112D-2040-4117-A9A7-1C0197CB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Zubehör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F84D19-7DEE-4546-8331-841953FF3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4FB78C-2828-4E1B-8B80-88B313AC2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8C37C61-6305-460A-BE4E-5E8369AB100D}"/>
              </a:ext>
            </a:extLst>
          </p:cNvPr>
          <p:cNvGrpSpPr/>
          <p:nvPr/>
        </p:nvGrpSpPr>
        <p:grpSpPr>
          <a:xfrm>
            <a:off x="8209481" y="3908297"/>
            <a:ext cx="3488953" cy="2160034"/>
            <a:chOff x="474809" y="4012873"/>
            <a:chExt cx="3488953" cy="2160034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2CB5FA-E873-4358-9DBD-3FBF01025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009" y="4012873"/>
              <a:ext cx="673118" cy="114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3BE7C9F-067D-46A7-9CDC-46D6D4C4D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030" y="4041691"/>
              <a:ext cx="726219" cy="114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6CEF953-D0B6-4405-9FC3-93A4534CCF9A}"/>
                </a:ext>
              </a:extLst>
            </p:cNvPr>
            <p:cNvSpPr txBox="1"/>
            <p:nvPr/>
          </p:nvSpPr>
          <p:spPr>
            <a:xfrm>
              <a:off x="474809" y="5218800"/>
              <a:ext cx="34889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Backenschnellwechselsystem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BSWS und BSWS-M 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Kombination mit der Zwischenbacke</a:t>
              </a:r>
              <a:b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(nicht verfügbar für EGK 25)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CC5B39-6E03-438F-9615-5485F1F2F4F7}"/>
              </a:ext>
            </a:extLst>
          </p:cNvPr>
          <p:cNvGrpSpPr/>
          <p:nvPr/>
        </p:nvGrpSpPr>
        <p:grpSpPr>
          <a:xfrm>
            <a:off x="537974" y="1517715"/>
            <a:ext cx="3337269" cy="1972356"/>
            <a:chOff x="728357" y="2026190"/>
            <a:chExt cx="3337269" cy="197235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A68AB31-8BEF-4DFA-A1AE-1FA4B9DF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7518" y="2063890"/>
              <a:ext cx="716410" cy="61543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C4CC87-7020-4A4F-9E66-EF5BD271D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0202" y="2026190"/>
              <a:ext cx="749575" cy="572494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5DF890A-55CB-4461-AA18-80CA484DC97B}"/>
                </a:ext>
              </a:extLst>
            </p:cNvPr>
            <p:cNvSpPr txBox="1"/>
            <p:nvPr/>
          </p:nvSpPr>
          <p:spPr>
            <a:xfrm>
              <a:off x="728357" y="2613551"/>
              <a:ext cx="333726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Leistungs- und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Kommunikatonskabel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für Industrial Ethernet und IO-Link 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5 und 10 Meter Länge,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geeignet für Schleppketten- oder Roboteranwendungen mit Torsion,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mit gewinkelten oder geraden Steckern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BAB3DEF-F0A5-4A4F-B7E1-9A1C15079151}"/>
              </a:ext>
            </a:extLst>
          </p:cNvPr>
          <p:cNvGrpSpPr/>
          <p:nvPr/>
        </p:nvGrpSpPr>
        <p:grpSpPr>
          <a:xfrm>
            <a:off x="8989754" y="1630014"/>
            <a:ext cx="2628393" cy="1456483"/>
            <a:chOff x="3874931" y="2479935"/>
            <a:chExt cx="2628393" cy="1456483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9269101-51A2-48C3-A00B-F09B31CB3A11}"/>
                </a:ext>
              </a:extLst>
            </p:cNvPr>
            <p:cNvSpPr txBox="1"/>
            <p:nvPr/>
          </p:nvSpPr>
          <p:spPr>
            <a:xfrm>
              <a:off x="3874931" y="2766867"/>
              <a:ext cx="262839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Roboterspezifische Kabelsätze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für Direktanschluss oder externe Verkabelung, für Einzel- oder Doppelgreifer-Konfiguration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pic>
          <p:nvPicPr>
            <p:cNvPr id="16" name="Picture 2" descr="robot fanuc ,fanuc usado,fanuc,fanuc robot , robot américa">
              <a:extLst>
                <a:ext uri="{FF2B5EF4-FFF2-40B4-BE49-F238E27FC236}">
                  <a16:creationId xmlns:a16="http://schemas.microsoft.com/office/drawing/2014/main" id="{78C43A15-6EC2-4E6A-ACBE-662EDC863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240" y="2498205"/>
              <a:ext cx="523058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DA705B1-D00D-463E-951E-7F237440F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071" y="2527752"/>
              <a:ext cx="448229" cy="172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Yaskawa Electric Corporation | LinkedIn">
              <a:extLst>
                <a:ext uri="{FF2B5EF4-FFF2-40B4-BE49-F238E27FC236}">
                  <a16:creationId xmlns:a16="http://schemas.microsoft.com/office/drawing/2014/main" id="{9A6B876A-C11D-4F35-B993-1951FA002E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907" b="32271"/>
            <a:stretch/>
          </p:blipFill>
          <p:spPr bwMode="auto">
            <a:xfrm>
              <a:off x="5280105" y="2540634"/>
              <a:ext cx="613350" cy="18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A strong network of technological partners-Vesta Engineering">
              <a:extLst>
                <a:ext uri="{FF2B5EF4-FFF2-40B4-BE49-F238E27FC236}">
                  <a16:creationId xmlns:a16="http://schemas.microsoft.com/office/drawing/2014/main" id="{55FE7107-CCC3-4282-A8FB-D7F8B91C6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591" y="2479935"/>
              <a:ext cx="613349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876C513-A24A-4E0C-A927-07F7D4CECCA5}"/>
              </a:ext>
            </a:extLst>
          </p:cNvPr>
          <p:cNvGrpSpPr/>
          <p:nvPr/>
        </p:nvGrpSpPr>
        <p:grpSpPr>
          <a:xfrm>
            <a:off x="369125" y="4183056"/>
            <a:ext cx="4250962" cy="2102711"/>
            <a:chOff x="8614141" y="1942901"/>
            <a:chExt cx="4250962" cy="2102711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B13221F-F179-4125-9E74-38FCCF66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53908" y="1942901"/>
              <a:ext cx="1921277" cy="107759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03C3F45-6CDE-41D7-AC91-CAE42FF60C93}"/>
                </a:ext>
              </a:extLst>
            </p:cNvPr>
            <p:cNvSpPr txBox="1"/>
            <p:nvPr/>
          </p:nvSpPr>
          <p:spPr>
            <a:xfrm>
              <a:off x="8614141" y="3091505"/>
              <a:ext cx="42509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Zwischenbacken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zum Ausgleich des seitlichen Versatzes der Grundbacken, fluchtende Anschlussmöglichkeit, Schnittstelle von PGN+P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B48D9FA-1B74-4858-A107-C886C49EA958}"/>
              </a:ext>
            </a:extLst>
          </p:cNvPr>
          <p:cNvGrpSpPr/>
          <p:nvPr/>
        </p:nvGrpSpPr>
        <p:grpSpPr>
          <a:xfrm>
            <a:off x="4325423" y="1474909"/>
            <a:ext cx="4400196" cy="1908008"/>
            <a:chOff x="5489697" y="560334"/>
            <a:chExt cx="4400196" cy="1908008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B6000C1-4F11-47F9-8724-937BDC78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6184" y="560334"/>
              <a:ext cx="1224330" cy="70340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458EA54-EDA1-4E4D-8560-6C5DC86F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9816" y="640801"/>
              <a:ext cx="721844" cy="546959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C28EA4F-CAFA-444F-9016-8C063E92074F}"/>
                </a:ext>
              </a:extLst>
            </p:cNvPr>
            <p:cNvSpPr txBox="1"/>
            <p:nvPr/>
          </p:nvSpPr>
          <p:spPr>
            <a:xfrm>
              <a:off x="5489697" y="1298791"/>
              <a:ext cx="440019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Einzel- und Doppelgreifer ISO Adapter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von ISO 31,5 bis ISO 80, lieferbar für spezifische Größen nach sinnvollem Konfigurationsgewicht, aus Aluminium gefertigt,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Abblasdüse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für Doppelgreifer, Kabelführung für Doppelgreifer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F2B4F25-91FE-46DE-AE8C-90BE7477AF97}"/>
              </a:ext>
            </a:extLst>
          </p:cNvPr>
          <p:cNvGrpSpPr/>
          <p:nvPr/>
        </p:nvGrpSpPr>
        <p:grpSpPr>
          <a:xfrm>
            <a:off x="4672452" y="4047515"/>
            <a:ext cx="3337269" cy="2143734"/>
            <a:chOff x="5641548" y="293657"/>
            <a:chExt cx="3337269" cy="2143734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BF09628-D12C-4D6A-B58C-385444FD1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568" y="293657"/>
              <a:ext cx="957724" cy="91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B70BCBB9-7FCC-426D-95D9-BF59E4E6209A}"/>
                </a:ext>
              </a:extLst>
            </p:cNvPr>
            <p:cNvSpPr txBox="1"/>
            <p:nvPr/>
          </p:nvSpPr>
          <p:spPr>
            <a:xfrm>
              <a:off x="5641548" y="1267840"/>
              <a:ext cx="333726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en-US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Konfigurierbare</a:t>
              </a:r>
              <a:r>
                <a:rPr lang="en-US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en-US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Greiferfinger</a:t>
              </a:r>
              <a:endParaRPr lang="en-US" sz="1400" b="1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  <a:p>
              <a:pPr algn="ctr"/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kürzester Zeit konfigurierbar über ein lizenzfreies und browserbasiertes Webtool in Kombination mit der Zwischenbacke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14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99DD0-F024-4A56-84E9-EBEC54FF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Für </a:t>
            </a:r>
            <a:r>
              <a:rPr lang="en-US" sz="2800" dirty="0" err="1"/>
              <a:t>jede</a:t>
            </a:r>
            <a:r>
              <a:rPr lang="en-US" sz="2800" dirty="0"/>
              <a:t> Aufgabe der </a:t>
            </a:r>
            <a:r>
              <a:rPr lang="en-US" sz="2800" dirty="0" err="1"/>
              <a:t>passende</a:t>
            </a:r>
            <a:r>
              <a:rPr lang="en-US" sz="2800" dirty="0"/>
              <a:t> </a:t>
            </a:r>
            <a:r>
              <a:rPr lang="en-US" sz="2800" dirty="0" err="1"/>
              <a:t>elektrische</a:t>
            </a:r>
            <a:r>
              <a:rPr lang="en-US" sz="2800" dirty="0"/>
              <a:t> </a:t>
            </a:r>
            <a:r>
              <a:rPr lang="en-US" sz="2800" dirty="0" err="1"/>
              <a:t>Greifer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D5D5D9-F699-4782-B74B-E5C0920B7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5DC6C2-2038-4915-96D7-0BE314E3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4DA9F07E-47A1-4327-A62A-D2E8078A4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68" y="1541388"/>
            <a:ext cx="4636000" cy="4159250"/>
          </a:xfrm>
        </p:spPr>
        <p:txBody>
          <a:bodyPr/>
          <a:lstStyle/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Vier Produktserien, in Greifkraft und Hub optimal abgestimmt auf verschiedene Anwendungsbereiche</a:t>
            </a:r>
            <a:br>
              <a:rPr lang="de-DE" sz="1800" dirty="0"/>
            </a:b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So finden Sie ganz schnell die für Ihre Applikation passende Greiflösung.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Hoher Standardisierungsgrad und gemeinsame Elektronik- und Softwareplattform (heute: EGU und EGK)</a:t>
            </a:r>
            <a:endParaRPr lang="en-US" sz="18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8B9EB11-B230-0811-43B8-2411E085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3" t="2087" r="4371" b="3447"/>
          <a:stretch/>
        </p:blipFill>
        <p:spPr>
          <a:xfrm>
            <a:off x="5290168" y="1351369"/>
            <a:ext cx="6434575" cy="50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0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EGU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2043"/>
            <a:ext cx="4265612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err="1"/>
              <a:t>Werkzeugmaschinenindustrie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Flexibles Be- und </a:t>
            </a:r>
            <a:r>
              <a:rPr lang="en-US" sz="1800" dirty="0" err="1"/>
              <a:t>Entladen</a:t>
            </a:r>
            <a:r>
              <a:rPr lang="en-US" sz="1800" dirty="0"/>
              <a:t> von </a:t>
            </a:r>
            <a:r>
              <a:rPr lang="en-US" sz="1800" dirty="0" err="1"/>
              <a:t>Werkzeugmaschinen</a:t>
            </a: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 err="1"/>
              <a:t>Vollautomatisierte</a:t>
            </a:r>
            <a:r>
              <a:rPr lang="en-US" sz="1800" dirty="0"/>
              <a:t> und </a:t>
            </a:r>
            <a:r>
              <a:rPr lang="en-US" sz="1800" dirty="0" err="1"/>
              <a:t>teilautomatisierte</a:t>
            </a:r>
            <a:r>
              <a:rPr lang="en-US" sz="1800" dirty="0"/>
              <a:t> </a:t>
            </a:r>
            <a:r>
              <a:rPr lang="en-US" sz="1800" dirty="0" err="1"/>
              <a:t>Systeme</a:t>
            </a:r>
            <a:r>
              <a:rPr lang="en-US" sz="1800" dirty="0"/>
              <a:t> </a:t>
            </a:r>
            <a:r>
              <a:rPr lang="en-US" sz="1800" dirty="0" err="1"/>
              <a:t>mit</a:t>
            </a:r>
            <a:r>
              <a:rPr lang="en-US" sz="1800" dirty="0"/>
              <a:t> </a:t>
            </a:r>
            <a:r>
              <a:rPr lang="en-US" sz="1800" dirty="0" err="1"/>
              <a:t>unterschiedlichen</a:t>
            </a:r>
            <a:r>
              <a:rPr lang="en-US" sz="1800" dirty="0"/>
              <a:t> </a:t>
            </a:r>
            <a:r>
              <a:rPr lang="en-US" sz="1800" dirty="0" err="1"/>
              <a:t>Werkstücken</a:t>
            </a: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Überwiegend automatisiert mit Industrierobotern, auch Cobots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Raue Umgebung mit Spänen und Kühlschmierstoff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7FCFCE-704C-46E1-AF2E-4489B906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98" y="1485733"/>
            <a:ext cx="7065339" cy="47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Mikroskop, Ausguss, zugemüllt enthält.&#10;&#10;Automatisch generierte Beschreibung">
            <a:extLst>
              <a:ext uri="{FF2B5EF4-FFF2-40B4-BE49-F238E27FC236}">
                <a16:creationId xmlns:a16="http://schemas.microsoft.com/office/drawing/2014/main" id="{20A2A280-9B74-428C-9EAB-2BF524AF2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" r="-18"/>
          <a:stretch/>
        </p:blipFill>
        <p:spPr>
          <a:xfrm>
            <a:off x="0" y="-1651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Anwendungen</a:t>
            </a:r>
            <a:r>
              <a:rPr lang="en-US" sz="2800" dirty="0"/>
              <a:t>, die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dem EGU </a:t>
            </a:r>
            <a:r>
              <a:rPr lang="en-US" sz="2800" dirty="0" err="1"/>
              <a:t>verfolgen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Universalgreifer EGU und Kleineteilegreifer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570411" cy="5392157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/>
              <a:t>Montage- und Fügeaufgaben z.B. im Automobilbereich</a:t>
            </a:r>
            <a:br>
              <a:rPr lang="de-DE" sz="1600" b="1" dirty="0"/>
            </a:b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Teilevielfalt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Externe Fingerbelastungen aus dem Prozess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r>
              <a:rPr lang="de-DE" sz="1600" b="1" dirty="0"/>
              <a:t>Flexible Kommissionier- und </a:t>
            </a:r>
            <a:r>
              <a:rPr lang="de-DE" sz="1600" b="1" dirty="0" err="1"/>
              <a:t>Palettieraufgaben</a:t>
            </a:r>
            <a:r>
              <a:rPr lang="de-DE" sz="1600" b="1" dirty="0"/>
              <a:t> in der Logistik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Teilevielfalt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Große und schwere Teile, wie Kisten oder Kartons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7560CA-EDA9-4640-8055-637106A92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90"/>
          <a:stretch/>
        </p:blipFill>
        <p:spPr>
          <a:xfrm>
            <a:off x="5549438" y="1458468"/>
            <a:ext cx="6001551" cy="48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5F4DA41-84AA-4AFC-974C-5EB56121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-422" b="-398"/>
          <a:stretch/>
        </p:blipFill>
        <p:spPr>
          <a:xfrm>
            <a:off x="-114300" y="-850900"/>
            <a:ext cx="123063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Fräse enthält.&#10;&#10;Automatisch generierte Beschreibung">
            <a:extLst>
              <a:ext uri="{FF2B5EF4-FFF2-40B4-BE49-F238E27FC236}">
                <a16:creationId xmlns:a16="http://schemas.microsoft.com/office/drawing/2014/main" id="{39E3EE20-8391-4A94-BCFC-07845799E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/>
          <a:stretch/>
        </p:blipFill>
        <p:spPr>
          <a:xfrm>
            <a:off x="0" y="-215900"/>
            <a:ext cx="12192000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79D8C5F-84AE-4F7B-AFB1-1B7420F5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5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  -  Schreibgeschützt" id="{4298973D-B7AC-4132-AD43-9C7B7D622846}" vid="{5A0A0944-1A7D-41BE-98B4-CC0FE867934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1ccbd5-5fe5-438c-9381-8f53686007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1EB1CFAF1AD24FBC2C995E5AD08F7D" ma:contentTypeVersion="10" ma:contentTypeDescription="Ein neues Dokument erstellen." ma:contentTypeScope="" ma:versionID="e72f9d675d66d06845fa5e5dacf25cba">
  <xsd:schema xmlns:xsd="http://www.w3.org/2001/XMLSchema" xmlns:xs="http://www.w3.org/2001/XMLSchema" xmlns:p="http://schemas.microsoft.com/office/2006/metadata/properties" xmlns:ns2="c91ccbd5-5fe5-438c-9381-8f53686007bd" xmlns:ns3="39531103-98b3-48b1-b75a-56305fe3039c" targetNamespace="http://schemas.microsoft.com/office/2006/metadata/properties" ma:root="true" ma:fieldsID="1765b895d03a6219c353c409b462f547" ns2:_="" ns3:_="">
    <xsd:import namespace="c91ccbd5-5fe5-438c-9381-8f53686007bd"/>
    <xsd:import namespace="39531103-98b3-48b1-b75a-56305fe30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cbd5-5fe5-438c-9381-8f5368600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31103-98b3-48b1-b75a-56305fe30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32A68-0306-4622-81CD-8EC412F7A748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c91ccbd5-5fe5-438c-9381-8f53686007bd"/>
    <ds:schemaRef ds:uri="http://schemas.openxmlformats.org/package/2006/metadata/core-properties"/>
    <ds:schemaRef ds:uri="39531103-98b3-48b1-b75a-56305fe3039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E74B17-FA3E-4B9E-B5F0-3CA77CCB4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BACF59-F87F-4A87-8DC4-F961A0DDE3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ccbd5-5fe5-438c-9381-8f53686007bd"/>
    <ds:schemaRef ds:uri="39531103-98b3-48b1-b75a-56305fe30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DE_Produktpräsentation_EGU_EGK</Template>
  <TotalTime>0</TotalTime>
  <Words>1635</Words>
  <Application>Microsoft Office PowerPoint</Application>
  <PresentationFormat>Breitbild</PresentationFormat>
  <Paragraphs>303</Paragraphs>
  <Slides>30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Calibri</vt:lpstr>
      <vt:lpstr>Fago Pro</vt:lpstr>
      <vt:lpstr>Wingdings</vt:lpstr>
      <vt:lpstr>Courier New</vt:lpstr>
      <vt:lpstr>Arial</vt:lpstr>
      <vt:lpstr>Symbol</vt:lpstr>
      <vt:lpstr>Office</vt:lpstr>
      <vt:lpstr>Flexibler Universalgreifer EGU  &amp;  Flexibler Kleinteilegreifer EGK</vt:lpstr>
      <vt:lpstr>Mechatronische Greifer – vielseitig einsetzbar</vt:lpstr>
      <vt:lpstr>Für jede Aufgabe der passende elektrische Greifer</vt:lpstr>
      <vt:lpstr>Anwendungen, die wir mit dem EGU verfolgen</vt:lpstr>
      <vt:lpstr>PowerPoint-Präsentation</vt:lpstr>
      <vt:lpstr>Anwendungen, die wir mit dem EGU verfolgen</vt:lpstr>
      <vt:lpstr>PowerPoint-Präsentation</vt:lpstr>
      <vt:lpstr>PowerPoint-Präsentation</vt:lpstr>
      <vt:lpstr>PowerPoint-Präsentation</vt:lpstr>
      <vt:lpstr>Anwendungen, die wir mit dem EGK verfolgen</vt:lpstr>
      <vt:lpstr>Anwendungen, die wir mit dem EGK verfolgen</vt:lpstr>
      <vt:lpstr>PowerPoint-Präsentation</vt:lpstr>
      <vt:lpstr>Flexibler Universalgreifer EGU</vt:lpstr>
      <vt:lpstr>Flexibler Universalgreifer EGU</vt:lpstr>
      <vt:lpstr>Flexibler Universalgreifer EGU</vt:lpstr>
      <vt:lpstr>Flexibler Universalgreifer EGU</vt:lpstr>
      <vt:lpstr>Flexibler Universalgreifer EGU</vt:lpstr>
      <vt:lpstr>Flexibler Universalgreifer EGU</vt:lpstr>
      <vt:lpstr>Flexibler Kleinteilegreifer EGK</vt:lpstr>
      <vt:lpstr>Flexibler Kleinteilegreifer EGK</vt:lpstr>
      <vt:lpstr>Flexibler Kleinteilegreifer EGK</vt:lpstr>
      <vt:lpstr>Flexibler Kleinteilegreifer EGK</vt:lpstr>
      <vt:lpstr>Connectivity</vt:lpstr>
      <vt:lpstr>Greifmodi EGU</vt:lpstr>
      <vt:lpstr>Greifmodi EGK</vt:lpstr>
      <vt:lpstr>Inbetriebnahmesoftware MTSN2</vt:lpstr>
      <vt:lpstr>SPS Integration über Funktionsbausteine</vt:lpstr>
      <vt:lpstr>Roboterintegration über Plugins</vt:lpstr>
      <vt:lpstr>Zubehör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Flexibler Universalgreifer EGU  &amp;  Flexibler Kleinteilegreifer EGK</dc:title>
  <dc:creator>Schell, Benjamin</dc:creator>
  <cp:lastModifiedBy>Schaaf, Marlon</cp:lastModifiedBy>
  <cp:revision>4</cp:revision>
  <dcterms:created xsi:type="dcterms:W3CDTF">2022-10-24T08:21:26Z</dcterms:created>
  <dcterms:modified xsi:type="dcterms:W3CDTF">2024-06-11T12:26:16Z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0x010100C01EB1CFAF1AD24FBC2C995E5AD08F7D</vt:lpwstr>
  </property>
  <property fmtid="{D5CDD505-2E9C-101B-9397-08002B2CF9AE}" pid="3" name="MediaServiceImageTags">
    <vt:lpwstr/>
  </property>
</Properties>
</file>