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8" r:id="rId5"/>
    <p:sldId id="5951" r:id="rId6"/>
    <p:sldId id="5969" r:id="rId7"/>
    <p:sldId id="5958" r:id="rId8"/>
    <p:sldId id="5974" r:id="rId9"/>
    <p:sldId id="5975" r:id="rId10"/>
    <p:sldId id="5977" r:id="rId11"/>
    <p:sldId id="5976" r:id="rId12"/>
    <p:sldId id="5959" r:id="rId13"/>
    <p:sldId id="5961" r:id="rId14"/>
    <p:sldId id="5971" r:id="rId15"/>
    <p:sldId id="5972" r:id="rId16"/>
    <p:sldId id="5962" r:id="rId17"/>
    <p:sldId id="5965" r:id="rId18"/>
    <p:sldId id="5966" r:id="rId19"/>
    <p:sldId id="26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ago Pro" panose="02000506040000020004" pitchFamily="2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96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22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8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note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Zimmer </a:t>
            </a:r>
            <a:r>
              <a:rPr lang="de-DE" err="1"/>
              <a:t>force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sinking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longer</a:t>
            </a:r>
            <a:r>
              <a:rPr lang="de-DE"/>
              <a:t> </a:t>
            </a:r>
            <a:r>
              <a:rPr lang="de-DE" err="1"/>
              <a:t>fingers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00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note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Zimmer </a:t>
            </a:r>
            <a:r>
              <a:rPr lang="de-DE" err="1"/>
              <a:t>force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sinking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longer</a:t>
            </a:r>
            <a:r>
              <a:rPr lang="de-DE"/>
              <a:t> </a:t>
            </a:r>
            <a:r>
              <a:rPr lang="de-DE" err="1"/>
              <a:t>fingers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5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Wir haben das bessere Gesamtpaket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99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7.jpeg"/><Relationship Id="rId5" Type="http://schemas.openxmlformats.org/officeDocument/2006/relationships/image" Target="../media/image6.png"/><Relationship Id="rId15" Type="http://schemas.openxmlformats.org/officeDocument/2006/relationships/image" Target="../media/image5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6.png"/><Relationship Id="rId1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32.sv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16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 6">
            <a:extLst>
              <a:ext uri="{FF2B5EF4-FFF2-40B4-BE49-F238E27FC236}">
                <a16:creationId xmlns:a16="http://schemas.microsoft.com/office/drawing/2014/main" id="{F32B66DD-D6F4-1796-01DF-D4A8B6317F56}"/>
              </a:ext>
            </a:extLst>
          </p:cNvPr>
          <p:cNvSpPr/>
          <p:nvPr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59122-F0D2-3DF0-C68F-19567F6B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669034"/>
            <a:ext cx="6880505" cy="1620773"/>
          </a:xfrm>
        </p:spPr>
        <p:txBody>
          <a:bodyPr/>
          <a:lstStyle/>
          <a:p>
            <a:r>
              <a:rPr lang="en-US" noProof="0" dirty="0" err="1">
                <a:solidFill>
                  <a:schemeClr val="bg1"/>
                </a:solidFill>
              </a:rPr>
              <a:t>Flexibler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Universalgreifer</a:t>
            </a:r>
            <a:r>
              <a:rPr lang="en-US" noProof="0" dirty="0">
                <a:solidFill>
                  <a:schemeClr val="bg1"/>
                </a:solidFill>
              </a:rPr>
              <a:t> EGU </a:t>
            </a:r>
            <a:br>
              <a:rPr lang="en-US" noProof="0" dirty="0">
                <a:solidFill>
                  <a:schemeClr val="bg1"/>
                </a:solidFill>
              </a:rPr>
            </a:br>
            <a:r>
              <a:rPr lang="en-US" noProof="0" dirty="0">
                <a:solidFill>
                  <a:schemeClr val="bg1"/>
                </a:solidFill>
              </a:rPr>
              <a:t>&amp;</a:t>
            </a:r>
            <a:br>
              <a:rPr lang="en-US" noProof="0" dirty="0">
                <a:solidFill>
                  <a:schemeClr val="bg1"/>
                </a:solidFill>
              </a:rPr>
            </a:br>
            <a:r>
              <a:rPr lang="en-US" noProof="0" dirty="0" err="1">
                <a:solidFill>
                  <a:schemeClr val="bg1"/>
                </a:solidFill>
              </a:rPr>
              <a:t>Flexibler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Kleinteilegreifer</a:t>
            </a:r>
            <a:r>
              <a:rPr lang="en-US" noProof="0" dirty="0">
                <a:solidFill>
                  <a:schemeClr val="bg1"/>
                </a:solidFill>
              </a:rPr>
              <a:t> EGK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3B27D-8962-7460-E639-650453431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631207"/>
            <a:ext cx="3858866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</a:rPr>
              <a:t>EGU/EGK </a:t>
            </a:r>
            <a:br>
              <a:rPr lang="de-DE" sz="2000" b="1" dirty="0">
                <a:solidFill>
                  <a:schemeClr val="bg2"/>
                </a:solidFill>
              </a:rPr>
            </a:br>
            <a:r>
              <a:rPr lang="de-DE" sz="2000" b="1" dirty="0">
                <a:solidFill>
                  <a:schemeClr val="bg2"/>
                </a:solidFill>
              </a:rPr>
              <a:t>vs. Zimmer GEH 6000 und 8000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6D8C87-6B81-F830-758A-04727491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FDE898E1-F506-9614-BBF5-D9176F268AE7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41278643-ACFF-7B56-D796-E513E14C0ACD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1F5CB54-3DA8-DCD9-33A8-66726413D83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935F864-9389-D477-E90D-E85E5358B177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30CF436A-32D5-0754-C5AA-04CFAFD7BFA6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72DCCFF-76AD-410D-DCB6-7176DFCE294B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FA4AADC2-B332-75B3-C8EB-BB00CE8DEEF0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21640B04-8FE6-9C43-DAC7-8B9E2F6503B5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F40AC26B-8AF8-AF92-CFC3-E6A956B4A7D3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CFACCE2-FE07-C61B-ADC8-44BAC9D0947B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6C3D9910-3CA0-20C2-A815-FA27746DA94E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BFB29795-EB5F-2F17-32BB-74CB5BD10E19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B52D38E2-96AC-8DC9-8C00-690C53469C6B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15EA2298-E788-F807-F3CD-D5DB6860229A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F040B6A5-C1FD-9EE2-EA25-7476055E61A3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8B83CA6-3D31-6742-946C-E2CAB99B4026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9D9517-B32A-0964-AFB4-E4D8C8E93060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3B5D546-3A3E-F961-C03E-3BCF96F20814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9CC79D9F-A906-3BB3-E5E4-E426AAB9B6A7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E924B88-5CDA-0EAB-EDE4-4D418BAB301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3812E2F-E3DC-B98C-547D-770EAF7F8C87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78F564FD-62AA-6849-1275-4A57EE1ACFCA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AD953D8D-0D6A-4113-B788-010CCBA4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48" y="2611521"/>
            <a:ext cx="2930228" cy="35123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3892F37C-44E6-4BDC-9577-F6E02CCB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29" y="2438143"/>
            <a:ext cx="1877857" cy="2987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3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660DE-8FA6-4F64-860F-DB262C82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D795DC-4EAD-4C25-9C2C-1F90B2BC8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98B3EC-2D3D-4D02-AD9C-F7849E282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F1ACF30-DBE6-42C2-92B1-AE4072DE1C02}"/>
              </a:ext>
            </a:extLst>
          </p:cNvPr>
          <p:cNvSpPr txBox="1">
            <a:spLocks/>
          </p:cNvSpPr>
          <p:nvPr/>
        </p:nvSpPr>
        <p:spPr>
          <a:xfrm>
            <a:off x="658813" y="1348966"/>
            <a:ext cx="8996816" cy="365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Antriebsstrang Beispiel: ZIMMER GEH 6040 (-31 Feinfühlig) vs. EGK</a:t>
            </a:r>
            <a:endParaRPr lang="en-US" b="1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BEFE9D19-EA02-4236-B8FD-E66442FA7DBC}"/>
              </a:ext>
            </a:extLst>
          </p:cNvPr>
          <p:cNvSpPr txBox="1">
            <a:spLocks/>
          </p:cNvSpPr>
          <p:nvPr/>
        </p:nvSpPr>
        <p:spPr>
          <a:xfrm>
            <a:off x="8469296" y="1993911"/>
            <a:ext cx="2066469" cy="374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/>
              <a:t>EGK 40-PN-M-B</a:t>
            </a:r>
            <a:endParaRPr lang="en-US" sz="1400" b="1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94762CC-477E-414D-9001-D482AA42281D}"/>
              </a:ext>
            </a:extLst>
          </p:cNvPr>
          <p:cNvSpPr txBox="1">
            <a:spLocks/>
          </p:cNvSpPr>
          <p:nvPr/>
        </p:nvSpPr>
        <p:spPr>
          <a:xfrm>
            <a:off x="2649823" y="2072384"/>
            <a:ext cx="2066469" cy="374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/>
              <a:t>GEH6040IL-31-B</a:t>
            </a:r>
            <a:endParaRPr lang="en-US" sz="1400" b="1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7E2561B-F692-4491-85E0-98CBB2DB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93" y="5242514"/>
            <a:ext cx="999420" cy="11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0F82A9-D76F-4FE7-8B46-CDEF5A564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90037" y="2396306"/>
            <a:ext cx="5205963" cy="26195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385B78A-A150-4704-9E81-3F48D1203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629" y="5355858"/>
            <a:ext cx="914678" cy="69768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D63D5D-EB61-429E-BCA6-622BA3424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850" y="2396305"/>
            <a:ext cx="3902390" cy="2619598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CE37B2FC-383B-4584-9906-827414A5792B}"/>
              </a:ext>
            </a:extLst>
          </p:cNvPr>
          <p:cNvSpPr/>
          <p:nvPr/>
        </p:nvSpPr>
        <p:spPr>
          <a:xfrm>
            <a:off x="2777072" y="2622003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352D02-2BD8-4DBF-8B8B-DFB9A56D7507}"/>
              </a:ext>
            </a:extLst>
          </p:cNvPr>
          <p:cNvSpPr txBox="1"/>
          <p:nvPr/>
        </p:nvSpPr>
        <p:spPr>
          <a:xfrm>
            <a:off x="3289482" y="5374960"/>
            <a:ext cx="914400" cy="2472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Katalogdaten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600">
                <a:solidFill>
                  <a:srgbClr val="003D6A"/>
                </a:solidFill>
              </a:rPr>
              <a:t>max. 180 N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in. 10 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2FB55A5-088B-49D0-82DC-1FAE90AB3364}"/>
              </a:ext>
            </a:extLst>
          </p:cNvPr>
          <p:cNvCxnSpPr>
            <a:cxnSpLocks/>
          </p:cNvCxnSpPr>
          <p:nvPr/>
        </p:nvCxnSpPr>
        <p:spPr>
          <a:xfrm flipH="1" flipV="1">
            <a:off x="2904930" y="2918940"/>
            <a:ext cx="1821072" cy="2517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82FB8079-BB5A-460C-B684-74255C25F987}"/>
              </a:ext>
            </a:extLst>
          </p:cNvPr>
          <p:cNvSpPr/>
          <p:nvPr/>
        </p:nvSpPr>
        <p:spPr>
          <a:xfrm>
            <a:off x="5353076" y="4523304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A154A62-5D0F-4DA2-8963-E992B9CB503C}"/>
              </a:ext>
            </a:extLst>
          </p:cNvPr>
          <p:cNvCxnSpPr>
            <a:cxnSpLocks/>
          </p:cNvCxnSpPr>
          <p:nvPr/>
        </p:nvCxnSpPr>
        <p:spPr>
          <a:xfrm flipV="1">
            <a:off x="4726002" y="4740676"/>
            <a:ext cx="569222" cy="69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30F0A0C3-323E-4A00-B2A4-0A3AF1DC12B7}"/>
              </a:ext>
            </a:extLst>
          </p:cNvPr>
          <p:cNvSpPr/>
          <p:nvPr/>
        </p:nvSpPr>
        <p:spPr>
          <a:xfrm>
            <a:off x="7113864" y="4073983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C38C243-E066-4372-A6AF-E53F7F4CB3B9}"/>
              </a:ext>
            </a:extLst>
          </p:cNvPr>
          <p:cNvSpPr/>
          <p:nvPr/>
        </p:nvSpPr>
        <p:spPr>
          <a:xfrm>
            <a:off x="7087230" y="3132063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C1A55B7-BF22-4BDE-9266-2888FFE37799}"/>
              </a:ext>
            </a:extLst>
          </p:cNvPr>
          <p:cNvSpPr txBox="1"/>
          <p:nvPr/>
        </p:nvSpPr>
        <p:spPr>
          <a:xfrm>
            <a:off x="7857660" y="5312329"/>
            <a:ext cx="914400" cy="2472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Katalogdaten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600">
                <a:solidFill>
                  <a:srgbClr val="003D6A"/>
                </a:solidFill>
              </a:rPr>
              <a:t>max. 150 N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in. </a:t>
            </a:r>
            <a:r>
              <a:rPr lang="de-DE" sz="1600">
                <a:solidFill>
                  <a:srgbClr val="003D6A"/>
                </a:solidFill>
              </a:rPr>
              <a:t>55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8FF6513-A991-4B98-801A-DC5A26585304}"/>
              </a:ext>
            </a:extLst>
          </p:cNvPr>
          <p:cNvCxnSpPr>
            <a:cxnSpLocks/>
          </p:cNvCxnSpPr>
          <p:nvPr/>
        </p:nvCxnSpPr>
        <p:spPr>
          <a:xfrm flipH="1" flipV="1">
            <a:off x="7288979" y="3429000"/>
            <a:ext cx="459781" cy="1926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931A728E-A11C-4F18-A9EC-4C2C62AC119B}"/>
              </a:ext>
            </a:extLst>
          </p:cNvPr>
          <p:cNvCxnSpPr>
            <a:cxnSpLocks/>
          </p:cNvCxnSpPr>
          <p:nvPr/>
        </p:nvCxnSpPr>
        <p:spPr>
          <a:xfrm flipH="1" flipV="1">
            <a:off x="7336171" y="4397387"/>
            <a:ext cx="412589" cy="95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51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6853"/>
            <a:ext cx="4332348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EGU &amp; EGK vs. ZIMMER</a:t>
            </a:r>
            <a:endParaRPr lang="en-US" b="1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C35FEC1-685E-48A4-B31D-2A0FFCB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95" y="2069389"/>
            <a:ext cx="1040963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8188D88-BBAC-463C-BBDE-949E35C7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86" y="1804033"/>
            <a:ext cx="817769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9FE86E0-2BC3-486F-9230-C9E60241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26" y="1858616"/>
            <a:ext cx="616050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1D483A52-0052-4B6D-BF21-DAEDD17120EE}"/>
              </a:ext>
            </a:extLst>
          </p:cNvPr>
          <p:cNvSpPr txBox="1">
            <a:spLocks/>
          </p:cNvSpPr>
          <p:nvPr/>
        </p:nvSpPr>
        <p:spPr>
          <a:xfrm>
            <a:off x="929496" y="2915755"/>
            <a:ext cx="1542582" cy="236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6000 Series</a:t>
            </a: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C3A442BB-491C-49D7-9608-9BA28E83AB17}"/>
              </a:ext>
            </a:extLst>
          </p:cNvPr>
          <p:cNvSpPr txBox="1">
            <a:spLocks/>
          </p:cNvSpPr>
          <p:nvPr/>
        </p:nvSpPr>
        <p:spPr>
          <a:xfrm>
            <a:off x="5538309" y="2901130"/>
            <a:ext cx="1732099" cy="321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EGU Serie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AB1557-247B-41E9-9C98-A896A7EDA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82" y="1829343"/>
            <a:ext cx="881245" cy="1053087"/>
          </a:xfrm>
          <a:prstGeom prst="rect">
            <a:avLst/>
          </a:prstGeom>
        </p:spPr>
      </p:pic>
      <p:sp>
        <p:nvSpPr>
          <p:cNvPr id="59" name="Textplatzhalter 4">
            <a:extLst>
              <a:ext uri="{FF2B5EF4-FFF2-40B4-BE49-F238E27FC236}">
                <a16:creationId xmlns:a16="http://schemas.microsoft.com/office/drawing/2014/main" id="{82F47162-234E-4517-938C-B331B6ED5C75}"/>
              </a:ext>
            </a:extLst>
          </p:cNvPr>
          <p:cNvSpPr txBox="1">
            <a:spLocks/>
          </p:cNvSpPr>
          <p:nvPr/>
        </p:nvSpPr>
        <p:spPr>
          <a:xfrm>
            <a:off x="2907097" y="2916218"/>
            <a:ext cx="1759168" cy="30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8000</a:t>
            </a:r>
          </a:p>
        </p:txBody>
      </p:sp>
      <p:sp>
        <p:nvSpPr>
          <p:cNvPr id="60" name="Textplatzhalter 4">
            <a:extLst>
              <a:ext uri="{FF2B5EF4-FFF2-40B4-BE49-F238E27FC236}">
                <a16:creationId xmlns:a16="http://schemas.microsoft.com/office/drawing/2014/main" id="{E89DAD6C-296F-44F5-83CF-8A189C03ED16}"/>
              </a:ext>
            </a:extLst>
          </p:cNvPr>
          <p:cNvSpPr txBox="1">
            <a:spLocks/>
          </p:cNvSpPr>
          <p:nvPr/>
        </p:nvSpPr>
        <p:spPr>
          <a:xfrm>
            <a:off x="9457016" y="2945383"/>
            <a:ext cx="175924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EGK Serie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9EFEDA5F-D782-47CD-8C4B-E308BE046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74936"/>
              </p:ext>
            </p:extLst>
          </p:nvPr>
        </p:nvGraphicFramePr>
        <p:xfrm>
          <a:off x="526584" y="3352370"/>
          <a:ext cx="3979696" cy="215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12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7199179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591581711"/>
                    </a:ext>
                  </a:extLst>
                </a:gridCol>
                <a:gridCol w="542684">
                  <a:extLst>
                    <a:ext uri="{9D8B030D-6E8A-4147-A177-3AD203B41FA5}">
                      <a16:colId xmlns:a16="http://schemas.microsoft.com/office/drawing/2014/main" val="288647636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452426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Preis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GEH6040IL-03-B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50 - 500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2.730 €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GEH6060IL-03-B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50 - 500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2.800 €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77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GEH6140IL-03-B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125 - 1150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2.925 €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7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GEH6180IL-03-B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125 - 1150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2,6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 3.110 €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0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GEH6040IL-31-B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22 - 185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2.995 €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7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GEH6060IL-31-B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22 – 185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3.060 €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6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GEH 8860*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200 – 3000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9,3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4.420 €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13267"/>
                  </a:ext>
                </a:extLst>
              </a:tr>
            </a:tbl>
          </a:graphicData>
        </a:graphic>
      </p:graphicFrame>
      <p:graphicFrame>
        <p:nvGraphicFramePr>
          <p:cNvPr id="53" name="Tabelle 10">
            <a:extLst>
              <a:ext uri="{FF2B5EF4-FFF2-40B4-BE49-F238E27FC236}">
                <a16:creationId xmlns:a16="http://schemas.microsoft.com/office/drawing/2014/main" id="{0F92EDBF-F0E6-4122-993A-1302CF4A1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20415"/>
              </p:ext>
            </p:extLst>
          </p:nvPr>
        </p:nvGraphicFramePr>
        <p:xfrm>
          <a:off x="4698282" y="3346697"/>
          <a:ext cx="360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306969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23115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731035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/>
                        <a:t>EGU 50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51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150 - 440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1,49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2550 €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60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350 - 950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2,90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2850 €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3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70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70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660 - 1850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4,52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3150 €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818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80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1100 - 2500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7,72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3450 €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74256"/>
                  </a:ext>
                </a:extLst>
              </a:tr>
            </a:tbl>
          </a:graphicData>
        </a:graphic>
      </p:graphicFrame>
      <p:sp>
        <p:nvSpPr>
          <p:cNvPr id="54" name="Textfeld 53">
            <a:extLst>
              <a:ext uri="{FF2B5EF4-FFF2-40B4-BE49-F238E27FC236}">
                <a16:creationId xmlns:a16="http://schemas.microsoft.com/office/drawing/2014/main" id="{D27417E6-39BB-4D3E-A4D0-EC68D2839EF3}"/>
              </a:ext>
            </a:extLst>
          </p:cNvPr>
          <p:cNvSpPr txBox="1"/>
          <p:nvPr/>
        </p:nvSpPr>
        <p:spPr>
          <a:xfrm>
            <a:off x="719482" y="5624359"/>
            <a:ext cx="3438631" cy="524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*Preis ohne externen Antriebsregler und Verkabelung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8" name="Tabelle 10">
            <a:extLst>
              <a:ext uri="{FF2B5EF4-FFF2-40B4-BE49-F238E27FC236}">
                <a16:creationId xmlns:a16="http://schemas.microsoft.com/office/drawing/2014/main" id="{FC8D9F16-01E8-409A-B312-5FBC56131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53793"/>
              </p:ext>
            </p:extLst>
          </p:nvPr>
        </p:nvGraphicFramePr>
        <p:xfrm>
          <a:off x="8425416" y="3352370"/>
          <a:ext cx="3420000" cy="11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600445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09629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5650434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396662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r>
                        <a:rPr lang="en-US" sz="1000"/>
                        <a:t>EGK 25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26.5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20 – 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0.62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2300 €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EGK 40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41.5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55 – 150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1.02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2500 €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34289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EGK 50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51.5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150 - 300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1.63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2800 €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818211"/>
                  </a:ext>
                </a:extLst>
              </a:tr>
            </a:tbl>
          </a:graphicData>
        </a:graphic>
      </p:graphicFrame>
      <p:sp>
        <p:nvSpPr>
          <p:cNvPr id="63" name="Textfeld 62">
            <a:extLst>
              <a:ext uri="{FF2B5EF4-FFF2-40B4-BE49-F238E27FC236}">
                <a16:creationId xmlns:a16="http://schemas.microsoft.com/office/drawing/2014/main" id="{A22F988E-9F23-4C9C-9918-1F4F0377F026}"/>
              </a:ext>
            </a:extLst>
          </p:cNvPr>
          <p:cNvSpPr txBox="1"/>
          <p:nvPr/>
        </p:nvSpPr>
        <p:spPr>
          <a:xfrm>
            <a:off x="5613286" y="4931060"/>
            <a:ext cx="5406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200" err="1">
                <a:solidFill>
                  <a:schemeClr val="accent1"/>
                </a:solidFill>
              </a:rPr>
              <a:t>Änderungen</a:t>
            </a:r>
            <a:r>
              <a:rPr lang="en-US" sz="1200">
                <a:solidFill>
                  <a:schemeClr val="accent1"/>
                </a:solidFill>
              </a:rPr>
              <a:t> je </a:t>
            </a:r>
            <a:r>
              <a:rPr lang="en-US" sz="1200" err="1">
                <a:solidFill>
                  <a:schemeClr val="accent1"/>
                </a:solidFill>
              </a:rPr>
              <a:t>nach</a:t>
            </a:r>
            <a:r>
              <a:rPr lang="en-US" sz="1200">
                <a:solidFill>
                  <a:schemeClr val="accent1"/>
                </a:solidFill>
              </a:rPr>
              <a:t> Version:</a:t>
            </a:r>
          </a:p>
          <a:p>
            <a:pPr>
              <a:buClr>
                <a:schemeClr val="bg2"/>
              </a:buClr>
            </a:pPr>
            <a:endParaRPr lang="en-US" sz="1200">
              <a:solidFill>
                <a:schemeClr val="accent1"/>
              </a:solidFill>
            </a:endParaRP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Industrial Ethernet (PN/EI/EC) </a:t>
            </a:r>
            <a:r>
              <a:rPr lang="en-US" sz="1200" err="1">
                <a:solidFill>
                  <a:schemeClr val="accent1"/>
                </a:solidFill>
              </a:rPr>
              <a:t>oder</a:t>
            </a:r>
            <a:r>
              <a:rPr lang="en-US" sz="1200">
                <a:solidFill>
                  <a:schemeClr val="accent1"/>
                </a:solidFill>
              </a:rPr>
              <a:t> Modbus RTU: </a:t>
            </a:r>
            <a:r>
              <a:rPr lang="en-US" sz="1200" b="1">
                <a:solidFill>
                  <a:schemeClr val="accent1"/>
                </a:solidFill>
              </a:rPr>
              <a:t>+300 €</a:t>
            </a: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Version mit </a:t>
            </a:r>
            <a:r>
              <a:rPr lang="en-US" sz="1200" err="1">
                <a:solidFill>
                  <a:schemeClr val="accent1"/>
                </a:solidFill>
              </a:rPr>
              <a:t>Staubschutzabdeckung</a:t>
            </a:r>
            <a:r>
              <a:rPr lang="en-US" sz="1200">
                <a:solidFill>
                  <a:schemeClr val="accent1"/>
                </a:solidFill>
              </a:rPr>
              <a:t> (nur EGU): </a:t>
            </a:r>
            <a:r>
              <a:rPr lang="en-US" sz="1200" b="1">
                <a:solidFill>
                  <a:schemeClr val="accent1"/>
                </a:solidFill>
              </a:rPr>
              <a:t>+250 €</a:t>
            </a: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Version </a:t>
            </a:r>
            <a:r>
              <a:rPr lang="en-US" sz="1200" err="1">
                <a:solidFill>
                  <a:schemeClr val="accent1"/>
                </a:solidFill>
              </a:rPr>
              <a:t>ohne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 err="1">
                <a:solidFill>
                  <a:schemeClr val="accent1"/>
                </a:solidFill>
              </a:rPr>
              <a:t>Greifkrafterhaltung</a:t>
            </a:r>
            <a:r>
              <a:rPr lang="en-US" sz="1200">
                <a:solidFill>
                  <a:schemeClr val="accent1"/>
                </a:solidFill>
              </a:rPr>
              <a:t>: </a:t>
            </a:r>
            <a:r>
              <a:rPr lang="en-US" sz="1200" b="1">
                <a:solidFill>
                  <a:schemeClr val="accent1"/>
                </a:solidFill>
              </a:rPr>
              <a:t>-100 €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B96812D-C8E6-40F1-B31A-69D4DAEA0429}"/>
              </a:ext>
            </a:extLst>
          </p:cNvPr>
          <p:cNvSpPr txBox="1"/>
          <p:nvPr/>
        </p:nvSpPr>
        <p:spPr>
          <a:xfrm>
            <a:off x="526584" y="6333307"/>
            <a:ext cx="9320667" cy="524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200" b="1">
                <a:solidFill>
                  <a:srgbClr val="003D6A"/>
                </a:solidFill>
              </a:rPr>
              <a:t>Hinweis: </a:t>
            </a:r>
            <a:r>
              <a:rPr lang="de-DE" sz="1200">
                <a:solidFill>
                  <a:srgbClr val="003D6A"/>
                </a:solidFill>
              </a:rPr>
              <a:t>Die Preise sind teilweise geschätzt und basieren auf realen Preisen einzelner Versionen. Listenpreise in Deutschland.</a:t>
            </a:r>
            <a:br>
              <a:rPr lang="de-DE" sz="1200">
                <a:solidFill>
                  <a:srgbClr val="003D6A"/>
                </a:solidFill>
              </a:rPr>
            </a:br>
            <a:r>
              <a:rPr lang="de-DE" sz="1200">
                <a:solidFill>
                  <a:srgbClr val="003D6A"/>
                </a:solidFill>
              </a:rPr>
              <a:t>Inklusive letzter Preiserhöhung von ca. 6%. Stand vom 13.09.2022.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A10B34-3FED-48E2-9C86-86E9B1B80290}"/>
              </a:ext>
            </a:extLst>
          </p:cNvPr>
          <p:cNvSpPr txBox="1"/>
          <p:nvPr/>
        </p:nvSpPr>
        <p:spPr>
          <a:xfrm>
            <a:off x="6658836" y="1166709"/>
            <a:ext cx="4485264" cy="313357"/>
          </a:xfrm>
          <a:prstGeom prst="rect">
            <a:avLst/>
          </a:prstGeom>
          <a:solidFill>
            <a:srgbClr val="BCCF00"/>
          </a:solidFill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200">
                <a:solidFill>
                  <a:schemeClr val="bg1">
                    <a:lumMod val="95000"/>
                  </a:schemeClr>
                </a:solidFill>
              </a:rPr>
              <a:t>Vergleich bei 50 mm Fingerlänge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6853"/>
            <a:ext cx="4332348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EGU &amp; EGK vs. ZIMMER</a:t>
            </a:r>
            <a:endParaRPr lang="en-US" b="1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C35FEC1-685E-48A4-B31D-2A0FFCB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95" y="2069389"/>
            <a:ext cx="1040963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8188D88-BBAC-463C-BBDE-949E35C7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86" y="1804033"/>
            <a:ext cx="817769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9FE86E0-2BC3-486F-9230-C9E60241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26" y="1858616"/>
            <a:ext cx="616050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1D483A52-0052-4B6D-BF21-DAEDD17120EE}"/>
              </a:ext>
            </a:extLst>
          </p:cNvPr>
          <p:cNvSpPr txBox="1">
            <a:spLocks/>
          </p:cNvSpPr>
          <p:nvPr/>
        </p:nvSpPr>
        <p:spPr>
          <a:xfrm>
            <a:off x="929496" y="2915755"/>
            <a:ext cx="1542582" cy="236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6000 Series</a:t>
            </a: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C3A442BB-491C-49D7-9608-9BA28E83AB17}"/>
              </a:ext>
            </a:extLst>
          </p:cNvPr>
          <p:cNvSpPr txBox="1">
            <a:spLocks/>
          </p:cNvSpPr>
          <p:nvPr/>
        </p:nvSpPr>
        <p:spPr>
          <a:xfrm>
            <a:off x="5538309" y="2901130"/>
            <a:ext cx="1732099" cy="321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EGU Serie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AB1557-247B-41E9-9C98-A896A7EDA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82" y="1829343"/>
            <a:ext cx="881245" cy="1053087"/>
          </a:xfrm>
          <a:prstGeom prst="rect">
            <a:avLst/>
          </a:prstGeom>
        </p:spPr>
      </p:pic>
      <p:sp>
        <p:nvSpPr>
          <p:cNvPr id="59" name="Textplatzhalter 4">
            <a:extLst>
              <a:ext uri="{FF2B5EF4-FFF2-40B4-BE49-F238E27FC236}">
                <a16:creationId xmlns:a16="http://schemas.microsoft.com/office/drawing/2014/main" id="{82F47162-234E-4517-938C-B331B6ED5C75}"/>
              </a:ext>
            </a:extLst>
          </p:cNvPr>
          <p:cNvSpPr txBox="1">
            <a:spLocks/>
          </p:cNvSpPr>
          <p:nvPr/>
        </p:nvSpPr>
        <p:spPr>
          <a:xfrm>
            <a:off x="2907097" y="2916218"/>
            <a:ext cx="1759168" cy="30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8000</a:t>
            </a:r>
          </a:p>
        </p:txBody>
      </p:sp>
      <p:sp>
        <p:nvSpPr>
          <p:cNvPr id="60" name="Textplatzhalter 4">
            <a:extLst>
              <a:ext uri="{FF2B5EF4-FFF2-40B4-BE49-F238E27FC236}">
                <a16:creationId xmlns:a16="http://schemas.microsoft.com/office/drawing/2014/main" id="{E89DAD6C-296F-44F5-83CF-8A189C03ED16}"/>
              </a:ext>
            </a:extLst>
          </p:cNvPr>
          <p:cNvSpPr txBox="1">
            <a:spLocks/>
          </p:cNvSpPr>
          <p:nvPr/>
        </p:nvSpPr>
        <p:spPr>
          <a:xfrm>
            <a:off x="9457016" y="2945383"/>
            <a:ext cx="175924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EGK Serie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9EFEDA5F-D782-47CD-8C4B-E308BE046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48136"/>
              </p:ext>
            </p:extLst>
          </p:nvPr>
        </p:nvGraphicFramePr>
        <p:xfrm>
          <a:off x="526584" y="3352370"/>
          <a:ext cx="3979696" cy="215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12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7199179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591581711"/>
                    </a:ext>
                  </a:extLst>
                </a:gridCol>
                <a:gridCol w="542684">
                  <a:extLst>
                    <a:ext uri="{9D8B030D-6E8A-4147-A177-3AD203B41FA5}">
                      <a16:colId xmlns:a16="http://schemas.microsoft.com/office/drawing/2014/main" val="288647636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452426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GEH6040IL-03-B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50 - 350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2.730 €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GEH6060IL-03-B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50 - 350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2.800 €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77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GEH6140IL-03-B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125 - 900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2.925 €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7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GEH6180IL-03-B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125 – 1000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2,6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 3.110 €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0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GEH6040IL-31-B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17 - 170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2.995 €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7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GEH6060IL-31-B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17 - 170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3.060 €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6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GEH 8860*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200 – 2900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9,3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4.420 €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13267"/>
                  </a:ext>
                </a:extLst>
              </a:tr>
            </a:tbl>
          </a:graphicData>
        </a:graphic>
      </p:graphicFrame>
      <p:graphicFrame>
        <p:nvGraphicFramePr>
          <p:cNvPr id="53" name="Tabelle 10">
            <a:extLst>
              <a:ext uri="{FF2B5EF4-FFF2-40B4-BE49-F238E27FC236}">
                <a16:creationId xmlns:a16="http://schemas.microsoft.com/office/drawing/2014/main" id="{0F92EDBF-F0E6-4122-993A-1302CF4A1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05900"/>
              </p:ext>
            </p:extLst>
          </p:nvPr>
        </p:nvGraphicFramePr>
        <p:xfrm>
          <a:off x="4698282" y="3346697"/>
          <a:ext cx="360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306969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23115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731035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/>
                        <a:t>EGU 50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51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155 - 400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1,49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2550 €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60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325 - 875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2,90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2850 €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3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70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70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650 - 1700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4,52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3150 €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818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80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1000 - 3000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7,72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3450 €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74256"/>
                  </a:ext>
                </a:extLst>
              </a:tr>
            </a:tbl>
          </a:graphicData>
        </a:graphic>
      </p:graphicFrame>
      <p:sp>
        <p:nvSpPr>
          <p:cNvPr id="54" name="Textfeld 53">
            <a:extLst>
              <a:ext uri="{FF2B5EF4-FFF2-40B4-BE49-F238E27FC236}">
                <a16:creationId xmlns:a16="http://schemas.microsoft.com/office/drawing/2014/main" id="{D27417E6-39BB-4D3E-A4D0-EC68D2839EF3}"/>
              </a:ext>
            </a:extLst>
          </p:cNvPr>
          <p:cNvSpPr txBox="1"/>
          <p:nvPr/>
        </p:nvSpPr>
        <p:spPr>
          <a:xfrm>
            <a:off x="719482" y="5624359"/>
            <a:ext cx="3409755" cy="524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*Preis ohne externen Antriebsregler und Verkabelung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8" name="Tabelle 10">
            <a:extLst>
              <a:ext uri="{FF2B5EF4-FFF2-40B4-BE49-F238E27FC236}">
                <a16:creationId xmlns:a16="http://schemas.microsoft.com/office/drawing/2014/main" id="{FC8D9F16-01E8-409A-B312-5FBC56131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22137"/>
              </p:ext>
            </p:extLst>
          </p:nvPr>
        </p:nvGraphicFramePr>
        <p:xfrm>
          <a:off x="8425416" y="3352370"/>
          <a:ext cx="3679200" cy="11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600445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0962965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3756504347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396662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r>
                        <a:rPr lang="en-US" sz="1000"/>
                        <a:t>EGK 25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26.5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20 – 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0.62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2300 €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EGK 40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41.5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55 – 150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1.02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2500 €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34289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EGK 50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51.5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150 - 300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1.63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2800 €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818211"/>
                  </a:ext>
                </a:extLst>
              </a:tr>
            </a:tbl>
          </a:graphicData>
        </a:graphic>
      </p:graphicFrame>
      <p:sp>
        <p:nvSpPr>
          <p:cNvPr id="63" name="Textfeld 62">
            <a:extLst>
              <a:ext uri="{FF2B5EF4-FFF2-40B4-BE49-F238E27FC236}">
                <a16:creationId xmlns:a16="http://schemas.microsoft.com/office/drawing/2014/main" id="{A22F988E-9F23-4C9C-9918-1F4F0377F026}"/>
              </a:ext>
            </a:extLst>
          </p:cNvPr>
          <p:cNvSpPr txBox="1"/>
          <p:nvPr/>
        </p:nvSpPr>
        <p:spPr>
          <a:xfrm>
            <a:off x="5613286" y="4931060"/>
            <a:ext cx="5406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200" err="1">
                <a:solidFill>
                  <a:schemeClr val="accent1"/>
                </a:solidFill>
              </a:rPr>
              <a:t>Änderungen</a:t>
            </a:r>
            <a:r>
              <a:rPr lang="en-US" sz="1200">
                <a:solidFill>
                  <a:schemeClr val="accent1"/>
                </a:solidFill>
              </a:rPr>
              <a:t> je </a:t>
            </a:r>
            <a:r>
              <a:rPr lang="en-US" sz="1200" err="1">
                <a:solidFill>
                  <a:schemeClr val="accent1"/>
                </a:solidFill>
              </a:rPr>
              <a:t>nach</a:t>
            </a:r>
            <a:r>
              <a:rPr lang="en-US" sz="1200">
                <a:solidFill>
                  <a:schemeClr val="accent1"/>
                </a:solidFill>
              </a:rPr>
              <a:t> Version:</a:t>
            </a:r>
          </a:p>
          <a:p>
            <a:pPr>
              <a:buClr>
                <a:schemeClr val="bg2"/>
              </a:buClr>
            </a:pPr>
            <a:endParaRPr lang="en-US" sz="1200">
              <a:solidFill>
                <a:schemeClr val="accent1"/>
              </a:solidFill>
            </a:endParaRP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Industrial Ethernet (PN/EI/EC) </a:t>
            </a:r>
            <a:r>
              <a:rPr lang="en-US" sz="1200" err="1">
                <a:solidFill>
                  <a:schemeClr val="accent1"/>
                </a:solidFill>
              </a:rPr>
              <a:t>oder</a:t>
            </a:r>
            <a:r>
              <a:rPr lang="en-US" sz="1200">
                <a:solidFill>
                  <a:schemeClr val="accent1"/>
                </a:solidFill>
              </a:rPr>
              <a:t> Modbus RTU: </a:t>
            </a:r>
            <a:r>
              <a:rPr lang="en-US" sz="1200" b="1">
                <a:solidFill>
                  <a:schemeClr val="accent1"/>
                </a:solidFill>
              </a:rPr>
              <a:t>+300 €</a:t>
            </a: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Version mit </a:t>
            </a:r>
            <a:r>
              <a:rPr lang="en-US" sz="1200" err="1">
                <a:solidFill>
                  <a:schemeClr val="accent1"/>
                </a:solidFill>
              </a:rPr>
              <a:t>Staubschutzabdeckung</a:t>
            </a:r>
            <a:r>
              <a:rPr lang="en-US" sz="1200">
                <a:solidFill>
                  <a:schemeClr val="accent1"/>
                </a:solidFill>
              </a:rPr>
              <a:t> (nur EGU): </a:t>
            </a:r>
            <a:r>
              <a:rPr lang="en-US" sz="1200" b="1">
                <a:solidFill>
                  <a:schemeClr val="accent1"/>
                </a:solidFill>
              </a:rPr>
              <a:t>+250 €</a:t>
            </a: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Version </a:t>
            </a:r>
            <a:r>
              <a:rPr lang="en-US" sz="1200" err="1">
                <a:solidFill>
                  <a:schemeClr val="accent1"/>
                </a:solidFill>
              </a:rPr>
              <a:t>ohne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 err="1">
                <a:solidFill>
                  <a:schemeClr val="accent1"/>
                </a:solidFill>
              </a:rPr>
              <a:t>Greifkrafterhaltung</a:t>
            </a:r>
            <a:r>
              <a:rPr lang="en-US" sz="1200">
                <a:solidFill>
                  <a:schemeClr val="accent1"/>
                </a:solidFill>
              </a:rPr>
              <a:t>: </a:t>
            </a:r>
            <a:r>
              <a:rPr lang="en-US" sz="1200" b="1">
                <a:solidFill>
                  <a:schemeClr val="accent1"/>
                </a:solidFill>
              </a:rPr>
              <a:t>-100 €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B96812D-C8E6-40F1-B31A-69D4DAEA0429}"/>
              </a:ext>
            </a:extLst>
          </p:cNvPr>
          <p:cNvSpPr txBox="1"/>
          <p:nvPr/>
        </p:nvSpPr>
        <p:spPr>
          <a:xfrm>
            <a:off x="526584" y="6333307"/>
            <a:ext cx="9320667" cy="524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200" b="1">
                <a:solidFill>
                  <a:srgbClr val="003D6A"/>
                </a:solidFill>
              </a:rPr>
              <a:t>Hinweis: </a:t>
            </a:r>
            <a:r>
              <a:rPr lang="de-DE" sz="1200">
                <a:solidFill>
                  <a:srgbClr val="003D6A"/>
                </a:solidFill>
              </a:rPr>
              <a:t>Die Preise sind teilweise geschätzt und basieren auf realen Preisen einzelner Versionen. Listenpreise in Deutschland.</a:t>
            </a:r>
            <a:br>
              <a:rPr lang="de-DE" sz="1200">
                <a:solidFill>
                  <a:srgbClr val="003D6A"/>
                </a:solidFill>
              </a:rPr>
            </a:br>
            <a:r>
              <a:rPr lang="de-DE" sz="1200">
                <a:solidFill>
                  <a:srgbClr val="003D6A"/>
                </a:solidFill>
              </a:rPr>
              <a:t>Inklusive letzter Preiserhöhung von ca. 6%. Stand vom 13.09.2022.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A10B34-3FED-48E2-9C86-86E9B1B80290}"/>
              </a:ext>
            </a:extLst>
          </p:cNvPr>
          <p:cNvSpPr txBox="1"/>
          <p:nvPr/>
        </p:nvSpPr>
        <p:spPr>
          <a:xfrm>
            <a:off x="6658836" y="1166709"/>
            <a:ext cx="4656864" cy="313357"/>
          </a:xfrm>
          <a:prstGeom prst="rect">
            <a:avLst/>
          </a:prstGeom>
          <a:solidFill>
            <a:srgbClr val="BCCF00"/>
          </a:solidFill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200">
                <a:solidFill>
                  <a:schemeClr val="bg1">
                    <a:lumMod val="95000"/>
                  </a:schemeClr>
                </a:solidFill>
              </a:rPr>
              <a:t>Vergleich bei 80 mm Fingerlänge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6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6853"/>
            <a:ext cx="4332348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EGU &amp; EGK vs. ZIMMER</a:t>
            </a:r>
            <a:endParaRPr lang="en-US" b="1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C35FEC1-685E-48A4-B31D-2A0FFCB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98" y="1750788"/>
            <a:ext cx="1040963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8188D88-BBAC-463C-BBDE-949E35C7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43" y="1463952"/>
            <a:ext cx="817769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9FE86E0-2BC3-486F-9230-C9E60241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13" y="1458988"/>
            <a:ext cx="616050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1D483A52-0052-4B6D-BF21-DAEDD17120EE}"/>
              </a:ext>
            </a:extLst>
          </p:cNvPr>
          <p:cNvSpPr txBox="1">
            <a:spLocks/>
          </p:cNvSpPr>
          <p:nvPr/>
        </p:nvSpPr>
        <p:spPr>
          <a:xfrm>
            <a:off x="3307599" y="2597154"/>
            <a:ext cx="1542582" cy="236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6000 Serie</a:t>
            </a: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C3A442BB-491C-49D7-9608-9BA28E83AB17}"/>
              </a:ext>
            </a:extLst>
          </p:cNvPr>
          <p:cNvSpPr txBox="1">
            <a:spLocks/>
          </p:cNvSpPr>
          <p:nvPr/>
        </p:nvSpPr>
        <p:spPr>
          <a:xfrm>
            <a:off x="7932643" y="2560937"/>
            <a:ext cx="1732099" cy="321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EGU Serie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AB1557-247B-41E9-9C98-A896A7EDA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814" y="1442515"/>
            <a:ext cx="881245" cy="1053087"/>
          </a:xfrm>
          <a:prstGeom prst="rect">
            <a:avLst/>
          </a:prstGeom>
        </p:spPr>
      </p:pic>
      <p:sp>
        <p:nvSpPr>
          <p:cNvPr id="59" name="Textplatzhalter 4">
            <a:extLst>
              <a:ext uri="{FF2B5EF4-FFF2-40B4-BE49-F238E27FC236}">
                <a16:creationId xmlns:a16="http://schemas.microsoft.com/office/drawing/2014/main" id="{82F47162-234E-4517-938C-B331B6ED5C75}"/>
              </a:ext>
            </a:extLst>
          </p:cNvPr>
          <p:cNvSpPr txBox="1">
            <a:spLocks/>
          </p:cNvSpPr>
          <p:nvPr/>
        </p:nvSpPr>
        <p:spPr>
          <a:xfrm>
            <a:off x="5729481" y="2588988"/>
            <a:ext cx="1759168" cy="30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8000</a:t>
            </a:r>
          </a:p>
        </p:txBody>
      </p:sp>
      <p:sp>
        <p:nvSpPr>
          <p:cNvPr id="60" name="Textplatzhalter 4">
            <a:extLst>
              <a:ext uri="{FF2B5EF4-FFF2-40B4-BE49-F238E27FC236}">
                <a16:creationId xmlns:a16="http://schemas.microsoft.com/office/drawing/2014/main" id="{E89DAD6C-296F-44F5-83CF-8A189C03ED16}"/>
              </a:ext>
            </a:extLst>
          </p:cNvPr>
          <p:cNvSpPr txBox="1">
            <a:spLocks/>
          </p:cNvSpPr>
          <p:nvPr/>
        </p:nvSpPr>
        <p:spPr>
          <a:xfrm>
            <a:off x="9921928" y="2558981"/>
            <a:ext cx="175924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EGK Serie</a:t>
            </a:r>
          </a:p>
        </p:txBody>
      </p:sp>
      <p:sp>
        <p:nvSpPr>
          <p:cNvPr id="61" name="Textplatzhalter 4">
            <a:extLst>
              <a:ext uri="{FF2B5EF4-FFF2-40B4-BE49-F238E27FC236}">
                <a16:creationId xmlns:a16="http://schemas.microsoft.com/office/drawing/2014/main" id="{FEF1A3B7-498E-4846-A587-F73205C859D1}"/>
              </a:ext>
            </a:extLst>
          </p:cNvPr>
          <p:cNvSpPr txBox="1">
            <a:spLocks/>
          </p:cNvSpPr>
          <p:nvPr/>
        </p:nvSpPr>
        <p:spPr>
          <a:xfrm>
            <a:off x="524752" y="5396158"/>
            <a:ext cx="234228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Connectivity</a:t>
            </a:r>
          </a:p>
        </p:txBody>
      </p:sp>
      <p:sp>
        <p:nvSpPr>
          <p:cNvPr id="62" name="Textplatzhalter 4">
            <a:extLst>
              <a:ext uri="{FF2B5EF4-FFF2-40B4-BE49-F238E27FC236}">
                <a16:creationId xmlns:a16="http://schemas.microsoft.com/office/drawing/2014/main" id="{58B412F8-C19B-47CC-9C06-E11241A67020}"/>
              </a:ext>
            </a:extLst>
          </p:cNvPr>
          <p:cNvSpPr txBox="1">
            <a:spLocks/>
          </p:cNvSpPr>
          <p:nvPr/>
        </p:nvSpPr>
        <p:spPr>
          <a:xfrm>
            <a:off x="513003" y="3649798"/>
            <a:ext cx="234228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Embedded Systems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B8DA3199-5172-4D1E-AB7C-A27C74CB5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8413" y="5345925"/>
            <a:ext cx="1139930" cy="243591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5ED1EA9-F307-4957-94C6-87D8008068E3}"/>
              </a:ext>
            </a:extLst>
          </p:cNvPr>
          <p:cNvGrpSpPr/>
          <p:nvPr/>
        </p:nvGrpSpPr>
        <p:grpSpPr>
          <a:xfrm>
            <a:off x="9901206" y="5896569"/>
            <a:ext cx="963017" cy="600550"/>
            <a:chOff x="2896532" y="3044986"/>
            <a:chExt cx="963017" cy="600550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A4CD1BA9-8373-4DC3-BD37-EC2601C8E8F1}"/>
                </a:ext>
              </a:extLst>
            </p:cNvPr>
            <p:cNvSpPr/>
            <p:nvPr/>
          </p:nvSpPr>
          <p:spPr>
            <a:xfrm>
              <a:off x="2966380" y="3212031"/>
              <a:ext cx="841239" cy="254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3ECB8A3C-900C-416B-B27B-48DA1F524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95" b="89895" l="9537" r="89902">
                          <a14:foregroundMark x1="9537" y1="46526" x2="9537" y2="46526"/>
                          <a14:foregroundMark x1="48527" y1="55368" x2="48527" y2="55368"/>
                          <a14:foregroundMark x1="53015" y1="54105" x2="53015" y2="54105"/>
                          <a14:foregroundMark x1="61711" y1="52421" x2="61711" y2="52421"/>
                          <a14:foregroundMark x1="73212" y1="51789" x2="73212" y2="51789"/>
                          <a14:foregroundMark x1="83871" y1="52211" x2="83871" y2="52211"/>
                          <a14:foregroundMark x1="81627" y1="32000" x2="81627" y2="32000"/>
                          <a14:foregroundMark x1="74053" y1="32000" x2="74053" y2="32000"/>
                          <a14:foregroundMark x1="85554" y1="32211" x2="85554" y2="32211"/>
                          <a14:backgroundMark x1="74895" y1="33263" x2="74895" y2="33263"/>
                          <a14:backgroundMark x1="61992" y1="46316" x2="61992" y2="46316"/>
                          <a14:backgroundMark x1="61431" y1="52632" x2="61431" y2="52632"/>
                          <a14:backgroundMark x1="36466" y1="40842" x2="36466" y2="40842"/>
                          <a14:backgroundMark x1="36325" y1="26947" x2="25386" y2="26105"/>
                          <a14:backgroundMark x1="35624" y1="63158" x2="27069" y2="71579"/>
                          <a14:backgroundMark x1="36606" y1="49684" x2="36606" y2="50316"/>
                          <a14:backgroundMark x1="37167" y1="47368" x2="37167" y2="47368"/>
                          <a14:backgroundMark x1="61431" y1="52000" x2="61431" y2="5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96532" y="3044986"/>
              <a:ext cx="963017" cy="600550"/>
            </a:xfrm>
            <a:prstGeom prst="rect">
              <a:avLst/>
            </a:prstGeom>
          </p:spPr>
        </p:pic>
      </p:grpSp>
      <p:pic>
        <p:nvPicPr>
          <p:cNvPr id="78" name="Picture 8" descr="EtherCAT | NANOTEC">
            <a:extLst>
              <a:ext uri="{FF2B5EF4-FFF2-40B4-BE49-F238E27FC236}">
                <a16:creationId xmlns:a16="http://schemas.microsoft.com/office/drawing/2014/main" id="{9EC42169-2973-458B-91B4-D5375240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43" y="5661317"/>
            <a:ext cx="1032913" cy="2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C34AD59-7DEA-4C11-82CB-3096C1FFB2EF}"/>
              </a:ext>
            </a:extLst>
          </p:cNvPr>
          <p:cNvGrpSpPr/>
          <p:nvPr/>
        </p:nvGrpSpPr>
        <p:grpSpPr>
          <a:xfrm>
            <a:off x="10523543" y="5421975"/>
            <a:ext cx="1191655" cy="797717"/>
            <a:chOff x="3527222" y="2555537"/>
            <a:chExt cx="1191655" cy="797717"/>
          </a:xfrm>
        </p:grpSpPr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263FAC32-AF65-4282-85D9-D63F5C498ECE}"/>
                </a:ext>
              </a:extLst>
            </p:cNvPr>
            <p:cNvSpPr/>
            <p:nvPr/>
          </p:nvSpPr>
          <p:spPr>
            <a:xfrm>
              <a:off x="3527222" y="2796084"/>
              <a:ext cx="1191655" cy="274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6" descr="Leistungsregelung - Ethernet IP - Gefran">
              <a:extLst>
                <a:ext uri="{FF2B5EF4-FFF2-40B4-BE49-F238E27FC236}">
                  <a16:creationId xmlns:a16="http://schemas.microsoft.com/office/drawing/2014/main" id="{E82BC570-6555-4A95-B04A-4A4ECF4E5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133" y="2555537"/>
              <a:ext cx="1180514" cy="7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C60C94CE-3195-464C-A8B9-FB7569195C72}"/>
              </a:ext>
            </a:extLst>
          </p:cNvPr>
          <p:cNvGrpSpPr/>
          <p:nvPr/>
        </p:nvGrpSpPr>
        <p:grpSpPr>
          <a:xfrm>
            <a:off x="8285626" y="5598480"/>
            <a:ext cx="921586" cy="389697"/>
            <a:chOff x="1289305" y="2732042"/>
            <a:chExt cx="921586" cy="389697"/>
          </a:xfrm>
        </p:grpSpPr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50370DFB-64F4-4ECD-AEB2-10699E4F2447}"/>
                </a:ext>
              </a:extLst>
            </p:cNvPr>
            <p:cNvSpPr/>
            <p:nvPr/>
          </p:nvSpPr>
          <p:spPr>
            <a:xfrm>
              <a:off x="1289305" y="2732042"/>
              <a:ext cx="921586" cy="389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4" descr="PROFINET">
              <a:extLst>
                <a:ext uri="{FF2B5EF4-FFF2-40B4-BE49-F238E27FC236}">
                  <a16:creationId xmlns:a16="http://schemas.microsoft.com/office/drawing/2014/main" id="{B17F3490-1D90-42CB-9815-029575B12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397" y="2750807"/>
              <a:ext cx="873322" cy="34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" name="Grafik 84">
            <a:extLst>
              <a:ext uri="{FF2B5EF4-FFF2-40B4-BE49-F238E27FC236}">
                <a16:creationId xmlns:a16="http://schemas.microsoft.com/office/drawing/2014/main" id="{1570949C-5EF7-424F-A49B-5BC8A2B1F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4942" y="6075049"/>
            <a:ext cx="1139930" cy="243591"/>
          </a:xfrm>
          <a:prstGeom prst="rect">
            <a:avLst/>
          </a:prstGeom>
        </p:spPr>
      </p:pic>
      <p:pic>
        <p:nvPicPr>
          <p:cNvPr id="86" name="Picture 8" descr="EtherCAT | NANOTEC">
            <a:extLst>
              <a:ext uri="{FF2B5EF4-FFF2-40B4-BE49-F238E27FC236}">
                <a16:creationId xmlns:a16="http://schemas.microsoft.com/office/drawing/2014/main" id="{51ECA8B9-AD41-4D5D-A7DC-EE666E93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75" y="5265587"/>
            <a:ext cx="623438" cy="1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03590652-5074-4B98-92C4-CAA6B2253D74}"/>
              </a:ext>
            </a:extLst>
          </p:cNvPr>
          <p:cNvGrpSpPr>
            <a:grpSpLocks noChangeAspect="1"/>
          </p:cNvGrpSpPr>
          <p:nvPr/>
        </p:nvGrpSpPr>
        <p:grpSpPr>
          <a:xfrm>
            <a:off x="6268535" y="5171718"/>
            <a:ext cx="594597" cy="398035"/>
            <a:chOff x="3527222" y="2555537"/>
            <a:chExt cx="1191655" cy="797717"/>
          </a:xfrm>
        </p:grpSpPr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3BCF597-0AE2-4752-BAC1-CD57EB648C09}"/>
                </a:ext>
              </a:extLst>
            </p:cNvPr>
            <p:cNvSpPr/>
            <p:nvPr/>
          </p:nvSpPr>
          <p:spPr>
            <a:xfrm>
              <a:off x="3527222" y="2796084"/>
              <a:ext cx="1191655" cy="274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6" descr="Leistungsregelung - Ethernet IP - Gefran">
              <a:extLst>
                <a:ext uri="{FF2B5EF4-FFF2-40B4-BE49-F238E27FC236}">
                  <a16:creationId xmlns:a16="http://schemas.microsoft.com/office/drawing/2014/main" id="{8F5929E0-893D-4ABC-BD0E-B3B0FA769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133" y="2555537"/>
              <a:ext cx="1180514" cy="7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519C346B-27A4-4EFD-B134-76499C3D299C}"/>
              </a:ext>
            </a:extLst>
          </p:cNvPr>
          <p:cNvGrpSpPr>
            <a:grpSpLocks/>
          </p:cNvGrpSpPr>
          <p:nvPr/>
        </p:nvGrpSpPr>
        <p:grpSpPr>
          <a:xfrm>
            <a:off x="5883787" y="5244639"/>
            <a:ext cx="375021" cy="215170"/>
            <a:chOff x="1289305" y="2732042"/>
            <a:chExt cx="921586" cy="389697"/>
          </a:xfrm>
        </p:grpSpPr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333608CA-1799-4D4C-AA89-176832846028}"/>
                </a:ext>
              </a:extLst>
            </p:cNvPr>
            <p:cNvSpPr/>
            <p:nvPr/>
          </p:nvSpPr>
          <p:spPr>
            <a:xfrm>
              <a:off x="1289305" y="2732042"/>
              <a:ext cx="921586" cy="389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4" descr="PROFINET">
              <a:extLst>
                <a:ext uri="{FF2B5EF4-FFF2-40B4-BE49-F238E27FC236}">
                  <a16:creationId xmlns:a16="http://schemas.microsoft.com/office/drawing/2014/main" id="{66B8677F-0B85-45E0-9905-B8B32BB44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397" y="2750807"/>
              <a:ext cx="873322" cy="34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netSWITCH die Ethernet-Verbindung für SERCOS III">
            <a:extLst>
              <a:ext uri="{FF2B5EF4-FFF2-40B4-BE49-F238E27FC236}">
                <a16:creationId xmlns:a16="http://schemas.microsoft.com/office/drawing/2014/main" id="{AC9F25A6-975C-452D-8446-E33FE1C6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8" y="5498245"/>
            <a:ext cx="619587" cy="1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D73A86-31EE-4F62-BA23-FED9AD6BC4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8269" y="5456145"/>
            <a:ext cx="583647" cy="309217"/>
          </a:xfrm>
          <a:prstGeom prst="rect">
            <a:avLst/>
          </a:prstGeom>
        </p:spPr>
      </p:pic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2E3C8FF-AD75-45B6-872A-FEB1B78AF785}"/>
              </a:ext>
            </a:extLst>
          </p:cNvPr>
          <p:cNvGrpSpPr/>
          <p:nvPr/>
        </p:nvGrpSpPr>
        <p:grpSpPr>
          <a:xfrm>
            <a:off x="3306645" y="5583601"/>
            <a:ext cx="640978" cy="489909"/>
            <a:chOff x="2896532" y="3044986"/>
            <a:chExt cx="963017" cy="600550"/>
          </a:xfrm>
        </p:grpSpPr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03297BBC-8FF1-4D8C-8F02-99C3F8E8A6B8}"/>
                </a:ext>
              </a:extLst>
            </p:cNvPr>
            <p:cNvSpPr/>
            <p:nvPr/>
          </p:nvSpPr>
          <p:spPr>
            <a:xfrm>
              <a:off x="2966380" y="3212031"/>
              <a:ext cx="841239" cy="254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D0C3D9DD-C4CE-47EB-9DEF-1F045B623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95" b="89895" l="9537" r="89902">
                          <a14:foregroundMark x1="9537" y1="46526" x2="9537" y2="46526"/>
                          <a14:foregroundMark x1="48527" y1="55368" x2="48527" y2="55368"/>
                          <a14:foregroundMark x1="53015" y1="54105" x2="53015" y2="54105"/>
                          <a14:foregroundMark x1="61711" y1="52421" x2="61711" y2="52421"/>
                          <a14:foregroundMark x1="73212" y1="51789" x2="73212" y2="51789"/>
                          <a14:foregroundMark x1="83871" y1="52211" x2="83871" y2="52211"/>
                          <a14:foregroundMark x1="81627" y1="32000" x2="81627" y2="32000"/>
                          <a14:foregroundMark x1="74053" y1="32000" x2="74053" y2="32000"/>
                          <a14:foregroundMark x1="85554" y1="32211" x2="85554" y2="32211"/>
                          <a14:backgroundMark x1="74895" y1="33263" x2="74895" y2="33263"/>
                          <a14:backgroundMark x1="61992" y1="46316" x2="61992" y2="46316"/>
                          <a14:backgroundMark x1="61431" y1="52632" x2="61431" y2="52632"/>
                          <a14:backgroundMark x1="36466" y1="40842" x2="36466" y2="40842"/>
                          <a14:backgroundMark x1="36325" y1="26947" x2="25386" y2="26105"/>
                          <a14:backgroundMark x1="35624" y1="63158" x2="27069" y2="71579"/>
                          <a14:backgroundMark x1="36606" y1="49684" x2="36606" y2="50316"/>
                          <a14:backgroundMark x1="37167" y1="47368" x2="37167" y2="47368"/>
                          <a14:backgroundMark x1="61431" y1="52000" x2="61431" y2="52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96532" y="3044986"/>
              <a:ext cx="963017" cy="600550"/>
            </a:xfrm>
            <a:prstGeom prst="rect">
              <a:avLst/>
            </a:prstGeom>
          </p:spPr>
        </p:pic>
      </p:grpSp>
      <p:sp>
        <p:nvSpPr>
          <p:cNvPr id="100" name="Textfeld 99">
            <a:extLst>
              <a:ext uri="{FF2B5EF4-FFF2-40B4-BE49-F238E27FC236}">
                <a16:creationId xmlns:a16="http://schemas.microsoft.com/office/drawing/2014/main" id="{D7FB163F-514F-4398-A86D-E641BF16C50B}"/>
              </a:ext>
            </a:extLst>
          </p:cNvPr>
          <p:cNvSpPr txBox="1"/>
          <p:nvPr/>
        </p:nvSpPr>
        <p:spPr>
          <a:xfrm>
            <a:off x="3614584" y="5914797"/>
            <a:ext cx="914400" cy="3526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via MATCH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SCM externem Gateway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363E17C-740C-4A8B-9647-BAD644CE14EC}"/>
              </a:ext>
            </a:extLst>
          </p:cNvPr>
          <p:cNvSpPr/>
          <p:nvPr/>
        </p:nvSpPr>
        <p:spPr>
          <a:xfrm>
            <a:off x="3899804" y="5633173"/>
            <a:ext cx="129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Digital I/O</a:t>
            </a:r>
          </a:p>
        </p:txBody>
      </p:sp>
      <p:sp>
        <p:nvSpPr>
          <p:cNvPr id="102" name="Textplatzhalter 4">
            <a:extLst>
              <a:ext uri="{FF2B5EF4-FFF2-40B4-BE49-F238E27FC236}">
                <a16:creationId xmlns:a16="http://schemas.microsoft.com/office/drawing/2014/main" id="{E7F4248C-A9BF-4D70-B800-EDE9A5FA483A}"/>
              </a:ext>
            </a:extLst>
          </p:cNvPr>
          <p:cNvSpPr txBox="1">
            <a:spLocks/>
          </p:cNvSpPr>
          <p:nvPr/>
        </p:nvSpPr>
        <p:spPr>
          <a:xfrm>
            <a:off x="3061940" y="3217716"/>
            <a:ext cx="2456608" cy="1883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200"/>
              <a:t>BLDC Motor</a:t>
            </a:r>
          </a:p>
          <a:p>
            <a:pPr>
              <a:spcBef>
                <a:spcPts val="0"/>
              </a:spcBef>
            </a:pPr>
            <a:r>
              <a:rPr lang="de-DE" sz="1200"/>
              <a:t>Integrierte Elektronik</a:t>
            </a:r>
          </a:p>
          <a:p>
            <a:pPr>
              <a:spcBef>
                <a:spcPts val="0"/>
              </a:spcBef>
            </a:pPr>
            <a:r>
              <a:rPr lang="de-DE" sz="1200"/>
              <a:t>Inkrementaler Drehgeber</a:t>
            </a:r>
          </a:p>
          <a:p>
            <a:pPr>
              <a:spcBef>
                <a:spcPts val="0"/>
              </a:spcBef>
            </a:pPr>
            <a:r>
              <a:rPr lang="de-DE" sz="1200"/>
              <a:t>Passive Greifkrafterhaltung mit selbsthemmendem Antrieb (nur -03 kraftvolle Version)</a:t>
            </a:r>
          </a:p>
          <a:p>
            <a:pPr>
              <a:spcBef>
                <a:spcPts val="0"/>
              </a:spcBef>
            </a:pPr>
            <a:r>
              <a:rPr lang="de-DE" sz="1200"/>
              <a:t>IP54</a:t>
            </a:r>
          </a:p>
          <a:p>
            <a:pPr>
              <a:spcBef>
                <a:spcPts val="0"/>
              </a:spcBef>
            </a:pPr>
            <a:r>
              <a:rPr lang="de-DE" sz="1200"/>
              <a:t>STO-Funktion in einer kundenspezifischen Variante</a:t>
            </a:r>
          </a:p>
          <a:p>
            <a:pPr>
              <a:spcBef>
                <a:spcPts val="0"/>
              </a:spcBef>
            </a:pPr>
            <a:r>
              <a:rPr lang="de-DE" sz="1200"/>
              <a:t>5 Mio. Zyklen Gewährleistung</a:t>
            </a:r>
          </a:p>
        </p:txBody>
      </p:sp>
      <p:sp>
        <p:nvSpPr>
          <p:cNvPr id="103" name="Textplatzhalter 4">
            <a:extLst>
              <a:ext uri="{FF2B5EF4-FFF2-40B4-BE49-F238E27FC236}">
                <a16:creationId xmlns:a16="http://schemas.microsoft.com/office/drawing/2014/main" id="{504F4BF3-92D0-410E-A80D-A263CC783EC2}"/>
              </a:ext>
            </a:extLst>
          </p:cNvPr>
          <p:cNvSpPr txBox="1">
            <a:spLocks/>
          </p:cNvSpPr>
          <p:nvPr/>
        </p:nvSpPr>
        <p:spPr>
          <a:xfrm>
            <a:off x="5720003" y="3213233"/>
            <a:ext cx="2345968" cy="1612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200"/>
              <a:t>BLDC Motor</a:t>
            </a:r>
          </a:p>
          <a:p>
            <a:pPr>
              <a:spcBef>
                <a:spcPts val="0"/>
              </a:spcBef>
            </a:pPr>
            <a:r>
              <a:rPr lang="de-DE" sz="1200"/>
              <a:t>Externe Elektronik</a:t>
            </a:r>
          </a:p>
          <a:p>
            <a:pPr>
              <a:spcBef>
                <a:spcPts val="0"/>
              </a:spcBef>
            </a:pPr>
            <a:r>
              <a:rPr lang="de-DE" sz="1200"/>
              <a:t>Singleturn Absolutwertgeber (Multiturn mit Batterie)</a:t>
            </a:r>
          </a:p>
          <a:p>
            <a:pPr>
              <a:spcBef>
                <a:spcPts val="0"/>
              </a:spcBef>
            </a:pPr>
            <a:r>
              <a:rPr lang="de-DE" sz="1200"/>
              <a:t>Passive Greifkrafterhaltung mit selbsthemmendem Antrieb </a:t>
            </a:r>
          </a:p>
          <a:p>
            <a:pPr>
              <a:spcBef>
                <a:spcPts val="0"/>
              </a:spcBef>
            </a:pPr>
            <a:r>
              <a:rPr lang="de-DE" sz="1200"/>
              <a:t>IP 54</a:t>
            </a:r>
          </a:p>
          <a:p>
            <a:pPr>
              <a:spcBef>
                <a:spcPts val="0"/>
              </a:spcBef>
            </a:pPr>
            <a:r>
              <a:rPr lang="de-DE" sz="1200"/>
              <a:t>10 Mio. Zyklen Gewährleistung</a:t>
            </a:r>
          </a:p>
        </p:txBody>
      </p:sp>
      <p:sp>
        <p:nvSpPr>
          <p:cNvPr id="104" name="Textplatzhalter 4">
            <a:extLst>
              <a:ext uri="{FF2B5EF4-FFF2-40B4-BE49-F238E27FC236}">
                <a16:creationId xmlns:a16="http://schemas.microsoft.com/office/drawing/2014/main" id="{B04801CF-2127-49BF-99A9-BAB492A5192D}"/>
              </a:ext>
            </a:extLst>
          </p:cNvPr>
          <p:cNvSpPr txBox="1">
            <a:spLocks/>
          </p:cNvSpPr>
          <p:nvPr/>
        </p:nvSpPr>
        <p:spPr>
          <a:xfrm>
            <a:off x="8255702" y="3235195"/>
            <a:ext cx="3466833" cy="1921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200"/>
              <a:t>BLDC Flachmotor</a:t>
            </a:r>
          </a:p>
          <a:p>
            <a:pPr>
              <a:spcBef>
                <a:spcPts val="0"/>
              </a:spcBef>
            </a:pPr>
            <a:r>
              <a:rPr lang="de-DE" sz="1200"/>
              <a:t>Integrierte Elektronik</a:t>
            </a:r>
          </a:p>
          <a:p>
            <a:pPr>
              <a:spcBef>
                <a:spcPts val="0"/>
              </a:spcBef>
            </a:pPr>
            <a:r>
              <a:rPr lang="de-DE" sz="1200"/>
              <a:t>Inkremental- und Absolutwertgeber</a:t>
            </a:r>
          </a:p>
          <a:p>
            <a:pPr>
              <a:spcBef>
                <a:spcPts val="0"/>
              </a:spcBef>
            </a:pPr>
            <a:r>
              <a:rPr lang="de-DE" sz="1200"/>
              <a:t>Aktive Greifkrafterhaltung und Positionserhaltung durch elektromagnetische Bremse</a:t>
            </a:r>
          </a:p>
          <a:p>
            <a:pPr>
              <a:spcBef>
                <a:spcPts val="0"/>
              </a:spcBef>
            </a:pPr>
            <a:r>
              <a:rPr lang="de-DE" sz="1200"/>
              <a:t>IP 67</a:t>
            </a:r>
          </a:p>
          <a:p>
            <a:pPr>
              <a:spcBef>
                <a:spcPts val="0"/>
              </a:spcBef>
            </a:pPr>
            <a:r>
              <a:rPr lang="de-DE" sz="1200"/>
              <a:t>STO-Funktion durch externes Sicherheitsrelais (Vorbereitung)</a:t>
            </a:r>
          </a:p>
          <a:p>
            <a:pPr>
              <a:spcBef>
                <a:spcPts val="0"/>
              </a:spcBef>
            </a:pPr>
            <a:r>
              <a:rPr lang="de-DE" sz="1200"/>
              <a:t>5 Mio. Zyklen Gewährleistung (</a:t>
            </a:r>
            <a:r>
              <a:rPr lang="de-DE" sz="1200" err="1"/>
              <a:t>StrongGrip</a:t>
            </a:r>
            <a:r>
              <a:rPr lang="de-DE" sz="1200"/>
              <a:t> nur 3 Mio.)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6AE4C8F1-A150-4C8B-9E53-017AC6BEBCAC}"/>
              </a:ext>
            </a:extLst>
          </p:cNvPr>
          <p:cNvSpPr txBox="1"/>
          <p:nvPr/>
        </p:nvSpPr>
        <p:spPr>
          <a:xfrm>
            <a:off x="5528590" y="5844241"/>
            <a:ext cx="2456608" cy="7226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(über externen BOSCH Antriebsregler)</a:t>
            </a:r>
            <a:br>
              <a:rPr lang="en-US" sz="1200">
                <a:solidFill>
                  <a:srgbClr val="003D6A"/>
                </a:solidFill>
              </a:rPr>
            </a:br>
            <a:r>
              <a:rPr lang="de-DE" sz="1200">
                <a:solidFill>
                  <a:srgbClr val="003D6A"/>
                </a:solidFill>
              </a:rPr>
              <a:t>Keine weitere Berücksichtigung von Services.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200">
                <a:solidFill>
                  <a:srgbClr val="003D6A"/>
                </a:solidFill>
              </a:rPr>
              <a:t>Produkt kann wie ein Servoantrieb gesteuert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200">
                <a:solidFill>
                  <a:srgbClr val="003D6A"/>
                </a:solidFill>
              </a:rPr>
              <a:t>werden, was viele Möglichkeiten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200">
                <a:solidFill>
                  <a:srgbClr val="003D6A"/>
                </a:solidFill>
              </a:rPr>
              <a:t>bei höchster Komplexität bietet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Eckige Klammer links 7">
            <a:extLst>
              <a:ext uri="{FF2B5EF4-FFF2-40B4-BE49-F238E27FC236}">
                <a16:creationId xmlns:a16="http://schemas.microsoft.com/office/drawing/2014/main" id="{43F5F942-BC53-4C6F-A782-A0D26E2AC5D1}"/>
              </a:ext>
            </a:extLst>
          </p:cNvPr>
          <p:cNvSpPr/>
          <p:nvPr/>
        </p:nvSpPr>
        <p:spPr>
          <a:xfrm>
            <a:off x="3243902" y="5632495"/>
            <a:ext cx="85775" cy="68218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ckige Klammer links 63">
            <a:extLst>
              <a:ext uri="{FF2B5EF4-FFF2-40B4-BE49-F238E27FC236}">
                <a16:creationId xmlns:a16="http://schemas.microsoft.com/office/drawing/2014/main" id="{49672720-376B-4B16-8968-C5A873117D9C}"/>
              </a:ext>
            </a:extLst>
          </p:cNvPr>
          <p:cNvSpPr/>
          <p:nvPr/>
        </p:nvSpPr>
        <p:spPr>
          <a:xfrm flipH="1">
            <a:off x="4833353" y="5612306"/>
            <a:ext cx="109233" cy="68218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8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6853"/>
            <a:ext cx="4332348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EGU &amp; EGK vs. ZIMMER</a:t>
            </a:r>
            <a:endParaRPr lang="en-US" b="1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C35FEC1-685E-48A4-B31D-2A0FFCB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26" y="1758240"/>
            <a:ext cx="1040963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8188D88-BBAC-463C-BBDE-949E35C7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55" y="1544276"/>
            <a:ext cx="817769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9FE86E0-2BC3-486F-9230-C9E60241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25" y="1539312"/>
            <a:ext cx="616050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1D483A52-0052-4B6D-BF21-DAEDD17120EE}"/>
              </a:ext>
            </a:extLst>
          </p:cNvPr>
          <p:cNvSpPr txBox="1">
            <a:spLocks/>
          </p:cNvSpPr>
          <p:nvPr/>
        </p:nvSpPr>
        <p:spPr>
          <a:xfrm>
            <a:off x="3702527" y="2604606"/>
            <a:ext cx="1542582" cy="236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6000 Serie</a:t>
            </a: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C3A442BB-491C-49D7-9608-9BA28E83AB17}"/>
              </a:ext>
            </a:extLst>
          </p:cNvPr>
          <p:cNvSpPr txBox="1">
            <a:spLocks/>
          </p:cNvSpPr>
          <p:nvPr/>
        </p:nvSpPr>
        <p:spPr>
          <a:xfrm>
            <a:off x="7784655" y="2641261"/>
            <a:ext cx="1732099" cy="321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EGU Serie</a:t>
            </a:r>
          </a:p>
        </p:txBody>
      </p:sp>
      <p:sp>
        <p:nvSpPr>
          <p:cNvPr id="60" name="Textplatzhalter 4">
            <a:extLst>
              <a:ext uri="{FF2B5EF4-FFF2-40B4-BE49-F238E27FC236}">
                <a16:creationId xmlns:a16="http://schemas.microsoft.com/office/drawing/2014/main" id="{E89DAD6C-296F-44F5-83CF-8A189C03ED16}"/>
              </a:ext>
            </a:extLst>
          </p:cNvPr>
          <p:cNvSpPr txBox="1">
            <a:spLocks/>
          </p:cNvSpPr>
          <p:nvPr/>
        </p:nvSpPr>
        <p:spPr>
          <a:xfrm>
            <a:off x="9773940" y="2639305"/>
            <a:ext cx="175924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EGK Serie</a:t>
            </a:r>
          </a:p>
        </p:txBody>
      </p:sp>
      <p:sp>
        <p:nvSpPr>
          <p:cNvPr id="63" name="Textplatzhalter 4">
            <a:extLst>
              <a:ext uri="{FF2B5EF4-FFF2-40B4-BE49-F238E27FC236}">
                <a16:creationId xmlns:a16="http://schemas.microsoft.com/office/drawing/2014/main" id="{B90CF84A-4FBD-42AD-AADF-BEB9F93A702D}"/>
              </a:ext>
            </a:extLst>
          </p:cNvPr>
          <p:cNvSpPr txBox="1">
            <a:spLocks/>
          </p:cNvSpPr>
          <p:nvPr/>
        </p:nvSpPr>
        <p:spPr>
          <a:xfrm>
            <a:off x="449628" y="3341209"/>
            <a:ext cx="234228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Services</a:t>
            </a:r>
          </a:p>
        </p:txBody>
      </p:sp>
      <p:sp>
        <p:nvSpPr>
          <p:cNvPr id="105" name="Textplatzhalter 4">
            <a:extLst>
              <a:ext uri="{FF2B5EF4-FFF2-40B4-BE49-F238E27FC236}">
                <a16:creationId xmlns:a16="http://schemas.microsoft.com/office/drawing/2014/main" id="{1F4795B0-A848-47DE-B1F3-5806515609F7}"/>
              </a:ext>
            </a:extLst>
          </p:cNvPr>
          <p:cNvSpPr txBox="1">
            <a:spLocks/>
          </p:cNvSpPr>
          <p:nvPr/>
        </p:nvSpPr>
        <p:spPr>
          <a:xfrm>
            <a:off x="2289313" y="3366118"/>
            <a:ext cx="4332349" cy="3234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200" u="sng"/>
              <a:t>Funktionen: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/>
          </a:p>
          <a:p>
            <a:pPr>
              <a:spcBef>
                <a:spcPts val="0"/>
              </a:spcBef>
            </a:pPr>
            <a:r>
              <a:rPr lang="de-DE" sz="1200"/>
              <a:t>Greifen von Werkstücken mit unterschiedlichen Kraftprofilen</a:t>
            </a:r>
          </a:p>
          <a:p>
            <a:pPr>
              <a:spcBef>
                <a:spcPts val="0"/>
              </a:spcBef>
            </a:pPr>
            <a:r>
              <a:rPr lang="de-DE" sz="1200"/>
              <a:t>Positionierung</a:t>
            </a:r>
          </a:p>
          <a:p>
            <a:pPr>
              <a:spcBef>
                <a:spcPts val="0"/>
              </a:spcBef>
            </a:pPr>
            <a:r>
              <a:rPr lang="de-DE" sz="1200"/>
              <a:t>Einstellen der Greifkraft</a:t>
            </a:r>
          </a:p>
          <a:p>
            <a:pPr>
              <a:spcBef>
                <a:spcPts val="0"/>
              </a:spcBef>
            </a:pPr>
            <a:r>
              <a:rPr lang="de-DE" sz="1200"/>
              <a:t>Werkstückverlusterkennung (abhängig vom Kraftprofil)</a:t>
            </a:r>
          </a:p>
          <a:p>
            <a:pPr>
              <a:spcBef>
                <a:spcPts val="0"/>
              </a:spcBef>
            </a:pPr>
            <a:endParaRPr lang="de-DE" sz="1200"/>
          </a:p>
          <a:p>
            <a:pPr marL="0" indent="0">
              <a:spcBef>
                <a:spcPts val="0"/>
              </a:spcBef>
              <a:buNone/>
            </a:pPr>
            <a:r>
              <a:rPr lang="de-DE" sz="1200" u="sng"/>
              <a:t>SW-Services: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/>
          </a:p>
          <a:p>
            <a:pPr>
              <a:spcBef>
                <a:spcPts val="0"/>
              </a:spcBef>
            </a:pPr>
            <a:r>
              <a:rPr lang="de-DE" sz="1200"/>
              <a:t>SPS-Bausteine für Beckhoff und Siemens</a:t>
            </a:r>
          </a:p>
          <a:p>
            <a:pPr>
              <a:spcBef>
                <a:spcPts val="0"/>
              </a:spcBef>
            </a:pPr>
            <a:r>
              <a:rPr lang="de-DE" sz="1200"/>
              <a:t>Roboterintegration mit Plugins über MATCH und externes Gateway SCM (UR, TM, HANWHA, Mitsubishi, FANUC, Doosan, ABB, HORST, Yaskawa, Elite, KUKA)</a:t>
            </a:r>
          </a:p>
          <a:p>
            <a:pPr>
              <a:spcBef>
                <a:spcPts val="0"/>
              </a:spcBef>
            </a:pPr>
            <a:r>
              <a:rPr lang="de-DE" sz="1200" err="1"/>
              <a:t>ControlZ</a:t>
            </a:r>
            <a:r>
              <a:rPr lang="de-DE" sz="1200"/>
              <a:t> Inbetriebnahme-Software (erfordert ein SCM-Modul)</a:t>
            </a:r>
          </a:p>
        </p:txBody>
      </p:sp>
      <p:sp>
        <p:nvSpPr>
          <p:cNvPr id="107" name="Textplatzhalter 4">
            <a:extLst>
              <a:ext uri="{FF2B5EF4-FFF2-40B4-BE49-F238E27FC236}">
                <a16:creationId xmlns:a16="http://schemas.microsoft.com/office/drawing/2014/main" id="{F783BD7B-83CC-41E4-BC43-99AB2C2472FA}"/>
              </a:ext>
            </a:extLst>
          </p:cNvPr>
          <p:cNvSpPr txBox="1">
            <a:spLocks/>
          </p:cNvSpPr>
          <p:nvPr/>
        </p:nvSpPr>
        <p:spPr>
          <a:xfrm>
            <a:off x="7025698" y="3341209"/>
            <a:ext cx="4507488" cy="2864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200" u="sng"/>
              <a:t>Funktionen: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/>
          </a:p>
          <a:p>
            <a:pPr>
              <a:spcBef>
                <a:spcPts val="0"/>
              </a:spcBef>
            </a:pPr>
            <a:r>
              <a:rPr lang="de-DE" sz="1200"/>
              <a:t>Greifen des Werkstücks mit unterschiedlichen Greifmodi</a:t>
            </a:r>
          </a:p>
          <a:p>
            <a:pPr>
              <a:spcBef>
                <a:spcPts val="0"/>
              </a:spcBef>
            </a:pPr>
            <a:r>
              <a:rPr lang="de-DE" sz="1200"/>
              <a:t>Positionierung</a:t>
            </a:r>
          </a:p>
          <a:p>
            <a:pPr>
              <a:spcBef>
                <a:spcPts val="0"/>
              </a:spcBef>
            </a:pPr>
            <a:r>
              <a:rPr lang="de-DE" sz="1200"/>
              <a:t>Einstellung der Greifkraft</a:t>
            </a:r>
          </a:p>
          <a:p>
            <a:pPr>
              <a:spcBef>
                <a:spcPts val="0"/>
              </a:spcBef>
            </a:pPr>
            <a:r>
              <a:rPr lang="de-DE" sz="1200"/>
              <a:t>Werkstückverlusterkennung (aktive Erkennung mit aktiver Motorsteuerung, passive Erkennung mit aktivierter Greifkrafterhaltung)</a:t>
            </a:r>
          </a:p>
          <a:p>
            <a:pPr>
              <a:spcBef>
                <a:spcPts val="0"/>
              </a:spcBef>
            </a:pPr>
            <a:endParaRPr lang="de-DE" sz="1200"/>
          </a:p>
          <a:p>
            <a:pPr marL="0" indent="0">
              <a:spcBef>
                <a:spcPts val="0"/>
              </a:spcBef>
              <a:buNone/>
            </a:pPr>
            <a:r>
              <a:rPr lang="de-DE" sz="1200" u="sng"/>
              <a:t>SW-Services: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/>
          </a:p>
          <a:p>
            <a:pPr>
              <a:spcBef>
                <a:spcPts val="0"/>
              </a:spcBef>
            </a:pPr>
            <a:r>
              <a:rPr lang="de-DE" sz="1200"/>
              <a:t>SPS-Bausteine für Beckhoff, Siemens und Allen Bradley</a:t>
            </a:r>
          </a:p>
          <a:p>
            <a:pPr>
              <a:spcBef>
                <a:spcPts val="0"/>
              </a:spcBef>
            </a:pPr>
            <a:r>
              <a:rPr lang="de-DE" sz="1200"/>
              <a:t>Roboterintegration ohne externe Gateways zu FANUC, UR, ABB und Yaskawa (TM, Doosan und KUKA in Vorbereitung)</a:t>
            </a:r>
          </a:p>
          <a:p>
            <a:pPr>
              <a:spcBef>
                <a:spcPts val="0"/>
              </a:spcBef>
            </a:pPr>
            <a:r>
              <a:rPr lang="de-DE" sz="1200"/>
              <a:t>MTSN2-Inbetriebnahmesoftware (für Industrie-Ethernet-Versionen)</a:t>
            </a:r>
          </a:p>
          <a:p>
            <a:pPr>
              <a:spcBef>
                <a:spcPts val="0"/>
              </a:spcBef>
            </a:pPr>
            <a:r>
              <a:rPr lang="de-DE" sz="1200"/>
              <a:t>FGR-Finger-Designer</a:t>
            </a:r>
          </a:p>
        </p:txBody>
      </p:sp>
    </p:spTree>
    <p:extLst>
      <p:ext uri="{BB962C8B-B14F-4D97-AF65-F5344CB8AC3E}">
        <p14:creationId xmlns:p14="http://schemas.microsoft.com/office/powerpoint/2010/main" val="103414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346853"/>
            <a:ext cx="5809811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Zusammenfassung EGU &amp; EGK vs. ZIMMER</a:t>
            </a:r>
            <a:endParaRPr lang="en-US" b="1"/>
          </a:p>
        </p:txBody>
      </p:sp>
      <p:pic>
        <p:nvPicPr>
          <p:cNvPr id="45" name="Grafik 44" descr="Häkchen mit einfarbiger Füllung">
            <a:extLst>
              <a:ext uri="{FF2B5EF4-FFF2-40B4-BE49-F238E27FC236}">
                <a16:creationId xmlns:a16="http://schemas.microsoft.com/office/drawing/2014/main" id="{C7F83F50-CA97-4084-82A6-10D7EBCD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205" y="3943419"/>
            <a:ext cx="232124" cy="232124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AE01D65D-9074-44BD-B0DD-2E243FD0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54" y="2013705"/>
            <a:ext cx="1040963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6A286FB-BC2B-4615-8B13-15B363FC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16" y="1720228"/>
            <a:ext cx="817769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565DF85-8621-48F6-8517-515DBF77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25" y="1718041"/>
            <a:ext cx="616050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platzhalter 4">
            <a:extLst>
              <a:ext uri="{FF2B5EF4-FFF2-40B4-BE49-F238E27FC236}">
                <a16:creationId xmlns:a16="http://schemas.microsoft.com/office/drawing/2014/main" id="{08B34D31-1199-41F2-ADF2-187A666364A5}"/>
              </a:ext>
            </a:extLst>
          </p:cNvPr>
          <p:cNvSpPr txBox="1">
            <a:spLocks/>
          </p:cNvSpPr>
          <p:nvPr/>
        </p:nvSpPr>
        <p:spPr>
          <a:xfrm>
            <a:off x="1877054" y="2881456"/>
            <a:ext cx="1542582" cy="236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6000 Series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FF04E455-9E67-4CBA-8553-4DDE563963D5}"/>
              </a:ext>
            </a:extLst>
          </p:cNvPr>
          <p:cNvSpPr txBox="1">
            <a:spLocks/>
          </p:cNvSpPr>
          <p:nvPr/>
        </p:nvSpPr>
        <p:spPr>
          <a:xfrm>
            <a:off x="6946516" y="2817213"/>
            <a:ext cx="1732099" cy="321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EGU Series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BA5D9E08-A3C0-433C-A42A-580088F9F7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611" y="1744835"/>
            <a:ext cx="881245" cy="1053087"/>
          </a:xfrm>
          <a:prstGeom prst="rect">
            <a:avLst/>
          </a:prstGeom>
        </p:spPr>
      </p:pic>
      <p:sp>
        <p:nvSpPr>
          <p:cNvPr id="43" name="Textplatzhalter 4">
            <a:extLst>
              <a:ext uri="{FF2B5EF4-FFF2-40B4-BE49-F238E27FC236}">
                <a16:creationId xmlns:a16="http://schemas.microsoft.com/office/drawing/2014/main" id="{68202D02-6C70-482A-8823-4D615FD3BA87}"/>
              </a:ext>
            </a:extLst>
          </p:cNvPr>
          <p:cNvSpPr txBox="1">
            <a:spLocks/>
          </p:cNvSpPr>
          <p:nvPr/>
        </p:nvSpPr>
        <p:spPr>
          <a:xfrm>
            <a:off x="4051987" y="2881456"/>
            <a:ext cx="1759168" cy="30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8000</a:t>
            </a:r>
          </a:p>
        </p:txBody>
      </p:sp>
      <p:sp>
        <p:nvSpPr>
          <p:cNvPr id="51" name="Textplatzhalter 4">
            <a:extLst>
              <a:ext uri="{FF2B5EF4-FFF2-40B4-BE49-F238E27FC236}">
                <a16:creationId xmlns:a16="http://schemas.microsoft.com/office/drawing/2014/main" id="{14863230-7482-4E5B-87FD-6E6BE2C51742}"/>
              </a:ext>
            </a:extLst>
          </p:cNvPr>
          <p:cNvSpPr txBox="1">
            <a:spLocks/>
          </p:cNvSpPr>
          <p:nvPr/>
        </p:nvSpPr>
        <p:spPr>
          <a:xfrm>
            <a:off x="8533790" y="2807365"/>
            <a:ext cx="175924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EGK Series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DDF0EAB-27D4-47B7-8446-259CF3B4125C}"/>
              </a:ext>
            </a:extLst>
          </p:cNvPr>
          <p:cNvSpPr txBox="1"/>
          <p:nvPr/>
        </p:nvSpPr>
        <p:spPr>
          <a:xfrm>
            <a:off x="6468624" y="3188278"/>
            <a:ext cx="46554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/>
              <a:t>Kein Anfahrweg für das Greifen des Werkstücks oder Abhängigkeit der Greifkraft von der Geschwindigkeit</a:t>
            </a:r>
          </a:p>
          <a:p>
            <a:endParaRPr lang="de-DE" sz="1400"/>
          </a:p>
          <a:p>
            <a:r>
              <a:rPr lang="de-DE" sz="1400"/>
              <a:t>Immer referenziert durch Absolutwertgeber</a:t>
            </a:r>
          </a:p>
          <a:p>
            <a:endParaRPr lang="de-DE" sz="1400"/>
          </a:p>
          <a:p>
            <a:r>
              <a:rPr lang="de-DE" sz="1400"/>
              <a:t>Permanente Greifkraft möglich (nicht bei </a:t>
            </a:r>
            <a:r>
              <a:rPr lang="de-DE" sz="1400" err="1"/>
              <a:t>StrongGrip</a:t>
            </a:r>
            <a:r>
              <a:rPr lang="de-DE" sz="1400"/>
              <a:t>)</a:t>
            </a:r>
          </a:p>
          <a:p>
            <a:endParaRPr lang="de-DE" sz="1400"/>
          </a:p>
          <a:p>
            <a:r>
              <a:rPr lang="de-DE" sz="1400"/>
              <a:t>"Echte" Greifkrafterhaltung</a:t>
            </a:r>
          </a:p>
          <a:p>
            <a:endParaRPr lang="de-DE" sz="1400"/>
          </a:p>
          <a:p>
            <a:r>
              <a:rPr lang="de-DE" sz="1400"/>
              <a:t>Attraktive Preisgestaltung</a:t>
            </a:r>
          </a:p>
          <a:p>
            <a:endParaRPr lang="de-DE" sz="1400"/>
          </a:p>
          <a:p>
            <a:r>
              <a:rPr lang="de-DE" sz="1400"/>
              <a:t>Höhere IP-Schutzart</a:t>
            </a:r>
          </a:p>
          <a:p>
            <a:endParaRPr lang="de-DE" sz="1400"/>
          </a:p>
          <a:p>
            <a:r>
              <a:rPr lang="de-DE" sz="1400"/>
              <a:t>Ethernet-Schnittstellen</a:t>
            </a:r>
          </a:p>
          <a:p>
            <a:endParaRPr lang="de-DE" sz="1400"/>
          </a:p>
          <a:p>
            <a:r>
              <a:rPr lang="de-DE" sz="1400"/>
              <a:t>Staubgeschützte Version (nur EGU)</a:t>
            </a:r>
            <a:endParaRPr lang="en-US" sz="140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1AD2B38-16AC-4F79-9462-4E76623771F0}"/>
              </a:ext>
            </a:extLst>
          </p:cNvPr>
          <p:cNvSpPr txBox="1"/>
          <p:nvPr/>
        </p:nvSpPr>
        <p:spPr>
          <a:xfrm>
            <a:off x="1970160" y="3188278"/>
            <a:ext cx="33333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/>
              <a:t>Geringerer Bauraum und geringere Masse (Ausnahme GEH 8000)</a:t>
            </a:r>
          </a:p>
          <a:p>
            <a:endParaRPr lang="de-DE" sz="1400"/>
          </a:p>
          <a:p>
            <a:r>
              <a:rPr lang="de-DE" sz="1400"/>
              <a:t>Höhere Greifkräfte bei sehr geringer Fingerlänge, je nach Größe und Greifsituation</a:t>
            </a:r>
          </a:p>
          <a:p>
            <a:endParaRPr lang="de-DE" sz="1400"/>
          </a:p>
          <a:p>
            <a:r>
              <a:rPr lang="de-DE" sz="1400"/>
              <a:t>Teilweise kleinere Minimalgreifkräfte, je nach Fingerlänge und Typ</a:t>
            </a:r>
            <a:endParaRPr lang="en-US" sz="1400"/>
          </a:p>
        </p:txBody>
      </p:sp>
      <p:pic>
        <p:nvPicPr>
          <p:cNvPr id="41" name="Grafik 40" descr="Häkchen mit einfarbiger Füllung">
            <a:extLst>
              <a:ext uri="{FF2B5EF4-FFF2-40B4-BE49-F238E27FC236}">
                <a16:creationId xmlns:a16="http://schemas.microsoft.com/office/drawing/2014/main" id="{270BCBF0-B561-4BE3-8EBE-7D3040256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205" y="3304471"/>
            <a:ext cx="232124" cy="232124"/>
          </a:xfrm>
          <a:prstGeom prst="rect">
            <a:avLst/>
          </a:prstGeom>
        </p:spPr>
      </p:pic>
      <p:pic>
        <p:nvPicPr>
          <p:cNvPr id="44" name="Grafik 43" descr="Häkchen mit einfarbiger Füllung">
            <a:extLst>
              <a:ext uri="{FF2B5EF4-FFF2-40B4-BE49-F238E27FC236}">
                <a16:creationId xmlns:a16="http://schemas.microsoft.com/office/drawing/2014/main" id="{6D3FD21D-A2F2-4E37-B892-6DCB2F860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205" y="4795086"/>
            <a:ext cx="232124" cy="232124"/>
          </a:xfrm>
          <a:prstGeom prst="rect">
            <a:avLst/>
          </a:prstGeom>
        </p:spPr>
      </p:pic>
      <p:pic>
        <p:nvPicPr>
          <p:cNvPr id="52" name="Grafik 51" descr="Häkchen mit einfarbiger Füllung">
            <a:extLst>
              <a:ext uri="{FF2B5EF4-FFF2-40B4-BE49-F238E27FC236}">
                <a16:creationId xmlns:a16="http://schemas.microsoft.com/office/drawing/2014/main" id="{BEE7A7CC-8C1C-47CF-B0A6-A970CF335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3253967"/>
            <a:ext cx="232124" cy="232124"/>
          </a:xfrm>
          <a:prstGeom prst="rect">
            <a:avLst/>
          </a:prstGeom>
        </p:spPr>
      </p:pic>
      <p:pic>
        <p:nvPicPr>
          <p:cNvPr id="60" name="Grafik 59" descr="Häkchen mit einfarbiger Füllung">
            <a:extLst>
              <a:ext uri="{FF2B5EF4-FFF2-40B4-BE49-F238E27FC236}">
                <a16:creationId xmlns:a16="http://schemas.microsoft.com/office/drawing/2014/main" id="{D29C430D-A4C4-4E7E-88B9-085711DF5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3870249"/>
            <a:ext cx="232124" cy="232124"/>
          </a:xfrm>
          <a:prstGeom prst="rect">
            <a:avLst/>
          </a:prstGeom>
        </p:spPr>
      </p:pic>
      <p:pic>
        <p:nvPicPr>
          <p:cNvPr id="63" name="Grafik 62" descr="Häkchen mit einfarbiger Füllung">
            <a:extLst>
              <a:ext uri="{FF2B5EF4-FFF2-40B4-BE49-F238E27FC236}">
                <a16:creationId xmlns:a16="http://schemas.microsoft.com/office/drawing/2014/main" id="{DBA54BC1-B678-4753-8301-C484CE5DB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4316491"/>
            <a:ext cx="232124" cy="232124"/>
          </a:xfrm>
          <a:prstGeom prst="rect">
            <a:avLst/>
          </a:prstGeom>
        </p:spPr>
      </p:pic>
      <p:pic>
        <p:nvPicPr>
          <p:cNvPr id="67" name="Grafik 66" descr="Häkchen mit einfarbiger Füllung">
            <a:extLst>
              <a:ext uri="{FF2B5EF4-FFF2-40B4-BE49-F238E27FC236}">
                <a16:creationId xmlns:a16="http://schemas.microsoft.com/office/drawing/2014/main" id="{D3605D23-BF37-41E7-A964-B127553CC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4723281"/>
            <a:ext cx="232124" cy="232124"/>
          </a:xfrm>
          <a:prstGeom prst="rect">
            <a:avLst/>
          </a:prstGeom>
        </p:spPr>
      </p:pic>
      <p:pic>
        <p:nvPicPr>
          <p:cNvPr id="68" name="Grafik 67" descr="Häkchen mit einfarbiger Füllung">
            <a:extLst>
              <a:ext uri="{FF2B5EF4-FFF2-40B4-BE49-F238E27FC236}">
                <a16:creationId xmlns:a16="http://schemas.microsoft.com/office/drawing/2014/main" id="{FE9AAF3C-7CB3-417E-9B01-FE17C68A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5149708"/>
            <a:ext cx="232124" cy="232124"/>
          </a:xfrm>
          <a:prstGeom prst="rect">
            <a:avLst/>
          </a:prstGeom>
        </p:spPr>
      </p:pic>
      <p:pic>
        <p:nvPicPr>
          <p:cNvPr id="69" name="Grafik 68" descr="Häkchen mit einfarbiger Füllung">
            <a:extLst>
              <a:ext uri="{FF2B5EF4-FFF2-40B4-BE49-F238E27FC236}">
                <a16:creationId xmlns:a16="http://schemas.microsoft.com/office/drawing/2014/main" id="{0BE89E0E-73A8-408F-BE44-D3B1C97F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5589738"/>
            <a:ext cx="232124" cy="232124"/>
          </a:xfrm>
          <a:prstGeom prst="rect">
            <a:avLst/>
          </a:prstGeom>
        </p:spPr>
      </p:pic>
      <p:pic>
        <p:nvPicPr>
          <p:cNvPr id="70" name="Grafik 69" descr="Häkchen mit einfarbiger Füllung">
            <a:extLst>
              <a:ext uri="{FF2B5EF4-FFF2-40B4-BE49-F238E27FC236}">
                <a16:creationId xmlns:a16="http://schemas.microsoft.com/office/drawing/2014/main" id="{AD2529F3-0A19-4262-8150-0275B3FB4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6007350"/>
            <a:ext cx="232124" cy="232124"/>
          </a:xfrm>
          <a:prstGeom prst="rect">
            <a:avLst/>
          </a:prstGeom>
        </p:spPr>
      </p:pic>
      <p:pic>
        <p:nvPicPr>
          <p:cNvPr id="71" name="Grafik 70" descr="Häkchen mit einfarbiger Füllung">
            <a:extLst>
              <a:ext uri="{FF2B5EF4-FFF2-40B4-BE49-F238E27FC236}">
                <a16:creationId xmlns:a16="http://schemas.microsoft.com/office/drawing/2014/main" id="{D42C7C99-B740-41F6-9E25-C1F67DA62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500" y="6442770"/>
            <a:ext cx="232124" cy="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0D153-7590-411D-9433-EC6D1E3F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Wettbewerbsumfeld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FACC473-14E3-4079-92F9-6497ECD8C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B166ED-DA77-4909-93AB-A5C71EA602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764283-22AD-44B4-8AF6-0B5A02A39A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409633"/>
            <a:ext cx="11198225" cy="4159250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Wer sind die Wettbewerber, gegen die wir mit EGU und EGK kämpfen?</a:t>
            </a: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81DF08-D14B-4674-9445-F8E3B8E6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78" y="3118161"/>
            <a:ext cx="1856313" cy="2225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8497ABC-C44F-47CB-82A7-397C6109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03" y="3311939"/>
            <a:ext cx="1144576" cy="1821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8BF4DA2-CB91-4A27-B393-8EB033AD6E6B}"/>
              </a:ext>
            </a:extLst>
          </p:cNvPr>
          <p:cNvGrpSpPr/>
          <p:nvPr/>
        </p:nvGrpSpPr>
        <p:grpSpPr>
          <a:xfrm>
            <a:off x="1421158" y="2144041"/>
            <a:ext cx="2723436" cy="1647730"/>
            <a:chOff x="262797" y="2264925"/>
            <a:chExt cx="2723436" cy="164773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EC32842-C409-4984-B8D2-0834F8568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0146" y="2264925"/>
              <a:ext cx="1158340" cy="402371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B88874F-EAD7-4CE1-8EC5-2D11D491C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421" y="2686909"/>
              <a:ext cx="544629" cy="62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7C50337-6AA0-4079-A53F-2B36EE218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402" y="2751729"/>
              <a:ext cx="544630" cy="68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A4FF85A-DE11-47EB-ACC8-E10E25F04FBB}"/>
                </a:ext>
              </a:extLst>
            </p:cNvPr>
            <p:cNvSpPr txBox="1"/>
            <p:nvPr/>
          </p:nvSpPr>
          <p:spPr>
            <a:xfrm>
              <a:off x="262797" y="3150086"/>
              <a:ext cx="17789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003D6A"/>
                  </a:solidFill>
                </a:rPr>
                <a:t>GEH 6000</a:t>
              </a:r>
            </a:p>
            <a:p>
              <a:r>
                <a:rPr lang="de-DE" sz="1200">
                  <a:solidFill>
                    <a:srgbClr val="003D6A"/>
                  </a:solidFill>
                </a:rPr>
                <a:t>(-03 powerful vs. EGU)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(-31 gentle vs. EGK)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3C07D46-C6B2-4B90-BC7E-A8B7788B3ED9}"/>
                </a:ext>
              </a:extLst>
            </p:cNvPr>
            <p:cNvSpPr txBox="1"/>
            <p:nvPr/>
          </p:nvSpPr>
          <p:spPr>
            <a:xfrm>
              <a:off x="1875777" y="3450990"/>
              <a:ext cx="11104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003D6A"/>
                  </a:solidFill>
                </a:rPr>
                <a:t>GEH 8000</a:t>
              </a:r>
            </a:p>
            <a:p>
              <a:r>
                <a:rPr lang="de-DE" sz="1200">
                  <a:solidFill>
                    <a:srgbClr val="003D6A"/>
                  </a:solidFill>
                </a:rPr>
                <a:t>(vs. EGU 80)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61FD0EA-B967-4229-ACC4-FE40289F8070}"/>
              </a:ext>
            </a:extLst>
          </p:cNvPr>
          <p:cNvGrpSpPr/>
          <p:nvPr/>
        </p:nvGrpSpPr>
        <p:grpSpPr>
          <a:xfrm>
            <a:off x="1358846" y="4085583"/>
            <a:ext cx="1675292" cy="850821"/>
            <a:chOff x="795234" y="4326382"/>
            <a:chExt cx="1675292" cy="85082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7D2DADF-F75B-416A-9A61-B6F92F383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3115" b="37801"/>
            <a:stretch/>
          </p:blipFill>
          <p:spPr>
            <a:xfrm>
              <a:off x="915344" y="4326382"/>
              <a:ext cx="1219519" cy="354691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6892FAE-CCE4-42D2-8C79-06BF40FF3FD0}"/>
                </a:ext>
              </a:extLst>
            </p:cNvPr>
            <p:cNvSpPr txBox="1"/>
            <p:nvPr/>
          </p:nvSpPr>
          <p:spPr>
            <a:xfrm>
              <a:off x="1360069" y="4596796"/>
              <a:ext cx="11104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003D6A"/>
                  </a:solidFill>
                </a:rPr>
                <a:t>Hand-E 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(vs. EGU 50)</a:t>
              </a:r>
              <a:endParaRPr lang="en-US" sz="1200">
                <a:solidFill>
                  <a:srgbClr val="003D6A"/>
                </a:solidFill>
              </a:endParaRPr>
            </a:p>
          </p:txBody>
        </p:sp>
        <p:pic>
          <p:nvPicPr>
            <p:cNvPr id="16" name="Picture 6" descr="Hand-E Adaptiver Robotergreifer - Robotiq">
              <a:extLst>
                <a:ext uri="{FF2B5EF4-FFF2-40B4-BE49-F238E27FC236}">
                  <a16:creationId xmlns:a16="http://schemas.microsoft.com/office/drawing/2014/main" id="{F2A9B9C7-0AF5-4CBC-B218-61E893159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234" y="4568443"/>
              <a:ext cx="890406" cy="60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92795C4-983D-484F-8DE0-D6555B408272}"/>
              </a:ext>
            </a:extLst>
          </p:cNvPr>
          <p:cNvGrpSpPr/>
          <p:nvPr/>
        </p:nvGrpSpPr>
        <p:grpSpPr>
          <a:xfrm>
            <a:off x="7065802" y="1871802"/>
            <a:ext cx="2828750" cy="1524411"/>
            <a:chOff x="6672191" y="2027773"/>
            <a:chExt cx="2828750" cy="1524411"/>
          </a:xfrm>
        </p:grpSpPr>
        <p:pic>
          <p:nvPicPr>
            <p:cNvPr id="18" name="Picture 14" descr="Zwei-Finger-Greifer für kollaborative und leichte Industrieroboter">
              <a:extLst>
                <a:ext uri="{FF2B5EF4-FFF2-40B4-BE49-F238E27FC236}">
                  <a16:creationId xmlns:a16="http://schemas.microsoft.com/office/drawing/2014/main" id="{6FEF028E-0A38-4B3D-85A5-4C2A24FF1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266" y="2394070"/>
              <a:ext cx="683272" cy="68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C8BCBE3-9B1E-4F64-BCAD-DEFB3F163C43}"/>
                </a:ext>
              </a:extLst>
            </p:cNvPr>
            <p:cNvSpPr txBox="1"/>
            <p:nvPr/>
          </p:nvSpPr>
          <p:spPr>
            <a:xfrm>
              <a:off x="6672191" y="2802598"/>
              <a:ext cx="19066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003D6A"/>
                  </a:solidFill>
                </a:rPr>
                <a:t>2FG7 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(vs. EGU 50)</a:t>
              </a:r>
              <a:endParaRPr lang="en-US" sz="1200">
                <a:solidFill>
                  <a:srgbClr val="003D6A"/>
                </a:solidFill>
              </a:endParaRPr>
            </a:p>
          </p:txBody>
        </p:sp>
        <p:pic>
          <p:nvPicPr>
            <p:cNvPr id="20" name="Picture 16" descr="Startseite">
              <a:extLst>
                <a:ext uri="{FF2B5EF4-FFF2-40B4-BE49-F238E27FC236}">
                  <a16:creationId xmlns:a16="http://schemas.microsoft.com/office/drawing/2014/main" id="{76EB8E2B-6BC1-4624-BC3F-5E25E70F8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435" y="2027773"/>
              <a:ext cx="832301" cy="33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179C594-2723-4898-8D4F-8DF926428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14106" y="2332381"/>
              <a:ext cx="833839" cy="833839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CD1640D-05F7-42B9-9B9D-BF8941337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94248" y="2383965"/>
              <a:ext cx="409658" cy="749586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F670C9FA-7C20-4AD7-A47B-12222C4F7A20}"/>
                </a:ext>
              </a:extLst>
            </p:cNvPr>
            <p:cNvSpPr txBox="1"/>
            <p:nvPr/>
          </p:nvSpPr>
          <p:spPr>
            <a:xfrm>
              <a:off x="7594248" y="3090519"/>
              <a:ext cx="19066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003D6A"/>
                  </a:solidFill>
                </a:rPr>
                <a:t>RG2 &amp; RG6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(vs. EGK)</a:t>
              </a:r>
              <a:endParaRPr lang="en-US" sz="1200">
                <a:solidFill>
                  <a:srgbClr val="003D6A"/>
                </a:solidFill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80D39AC-23D3-42E9-8D68-99F03917D69E}"/>
              </a:ext>
            </a:extLst>
          </p:cNvPr>
          <p:cNvGrpSpPr/>
          <p:nvPr/>
        </p:nvGrpSpPr>
        <p:grpSpPr>
          <a:xfrm>
            <a:off x="4842815" y="2013480"/>
            <a:ext cx="2577943" cy="940132"/>
            <a:chOff x="3212685" y="2027773"/>
            <a:chExt cx="2577943" cy="940132"/>
          </a:xfrm>
        </p:grpSpPr>
        <p:pic>
          <p:nvPicPr>
            <p:cNvPr id="35" name="Picture 16" descr="Elektrischer Greifer, 2-Finger, Langhub - LEHF">
              <a:extLst>
                <a:ext uri="{FF2B5EF4-FFF2-40B4-BE49-F238E27FC236}">
                  <a16:creationId xmlns:a16="http://schemas.microsoft.com/office/drawing/2014/main" id="{19BD3722-1941-40BB-92D7-7F804B1F9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685" y="2293242"/>
              <a:ext cx="674663" cy="674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3F770125-589A-48DA-8F42-8E98FB7BF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581" y="2027773"/>
              <a:ext cx="1050348" cy="33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6845C984-9567-4A5B-9B27-36F8BA813C07}"/>
                </a:ext>
              </a:extLst>
            </p:cNvPr>
            <p:cNvSpPr txBox="1"/>
            <p:nvPr/>
          </p:nvSpPr>
          <p:spPr>
            <a:xfrm>
              <a:off x="3883935" y="2371586"/>
              <a:ext cx="19066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003D6A"/>
                  </a:solidFill>
                </a:rPr>
                <a:t>LEHF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(vs. EGK)</a:t>
              </a:r>
              <a:endParaRPr lang="en-US" sz="1200">
                <a:solidFill>
                  <a:srgbClr val="003D6A"/>
                </a:solidFill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7624164-D48C-43AF-BDDB-3DEDCD308D3B}"/>
              </a:ext>
            </a:extLst>
          </p:cNvPr>
          <p:cNvGrpSpPr/>
          <p:nvPr/>
        </p:nvGrpSpPr>
        <p:grpSpPr>
          <a:xfrm>
            <a:off x="9294881" y="3293411"/>
            <a:ext cx="1856313" cy="1293418"/>
            <a:chOff x="7553336" y="3865634"/>
            <a:chExt cx="1856313" cy="1293418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4907796-31EA-4A1B-9409-E3AC991EC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42208" y="4131024"/>
              <a:ext cx="1039943" cy="693295"/>
            </a:xfrm>
            <a:prstGeom prst="rect">
              <a:avLst/>
            </a:prstGeom>
          </p:spPr>
        </p:pic>
        <p:pic>
          <p:nvPicPr>
            <p:cNvPr id="41" name="Picture 4" descr="Gimatic - EOAT und Greifer für die industrielle Automatisierung">
              <a:extLst>
                <a:ext uri="{FF2B5EF4-FFF2-40B4-BE49-F238E27FC236}">
                  <a16:creationId xmlns:a16="http://schemas.microsoft.com/office/drawing/2014/main" id="{791B6E18-BA15-4B72-9813-92A5555A2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868" y="3865634"/>
              <a:ext cx="1171575" cy="40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33328BC-A6DC-4662-A15B-59A7F4330240}"/>
                </a:ext>
              </a:extLst>
            </p:cNvPr>
            <p:cNvSpPr txBox="1"/>
            <p:nvPr/>
          </p:nvSpPr>
          <p:spPr>
            <a:xfrm>
              <a:off x="7553336" y="4697387"/>
              <a:ext cx="18563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200">
                  <a:solidFill>
                    <a:srgbClr val="003D6A"/>
                  </a:solidFill>
                </a:defRPr>
              </a:lvl1pPr>
            </a:lstStyle>
            <a:p>
              <a:r>
                <a:rPr lang="de-DE"/>
                <a:t>MPLM (vs. EGK)</a:t>
              </a:r>
            </a:p>
            <a:p>
              <a:r>
                <a:rPr lang="de-DE"/>
                <a:t>MPLF (vs. EGU and EGK)</a:t>
              </a:r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4FD7AA5-7847-44D1-B1FE-B8FA52A87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609" b="92754" l="69556" r="99025">
                          <a14:foregroundMark x1="70314" y1="26449" x2="69664" y2="74275"/>
                          <a14:foregroundMark x1="91658" y1="88043" x2="96966" y2="64130"/>
                          <a14:foregroundMark x1="97616" y1="76449" x2="78548" y2="8333"/>
                          <a14:foregroundMark x1="87541" y1="92754" x2="82990" y2="92029"/>
                          <a14:foregroundMark x1="98158" y1="28986" x2="99025" y2="38043"/>
                        </a14:backgroundRemoval>
                      </a14:imgEffect>
                    </a14:imgLayer>
                  </a14:imgProps>
                </a:ext>
              </a:extLst>
            </a:blip>
            <a:srcRect l="67274"/>
            <a:stretch/>
          </p:blipFill>
          <p:spPr>
            <a:xfrm>
              <a:off x="7681374" y="4191815"/>
              <a:ext cx="567787" cy="518801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129AAC3-74D2-419B-A003-46371872381D}"/>
              </a:ext>
            </a:extLst>
          </p:cNvPr>
          <p:cNvGrpSpPr/>
          <p:nvPr/>
        </p:nvGrpSpPr>
        <p:grpSpPr>
          <a:xfrm>
            <a:off x="3273392" y="5450132"/>
            <a:ext cx="3784453" cy="1174890"/>
            <a:chOff x="7227743" y="5710078"/>
            <a:chExt cx="3784453" cy="1174890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058606CF-4748-4A21-BCCF-ABFFDCDD00F0}"/>
                </a:ext>
              </a:extLst>
            </p:cNvPr>
            <p:cNvGrpSpPr/>
            <p:nvPr/>
          </p:nvGrpSpPr>
          <p:grpSpPr>
            <a:xfrm>
              <a:off x="7282923" y="5919169"/>
              <a:ext cx="3729273" cy="965799"/>
              <a:chOff x="7282923" y="5919169"/>
              <a:chExt cx="3729273" cy="965799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8F1A724D-8428-4C4C-B906-A517F8B8D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84832" y="6031225"/>
                <a:ext cx="608967" cy="518801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8DC0EDC6-A016-4828-BCCE-8D50E7521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1358" y="5943042"/>
                <a:ext cx="700087" cy="527888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D21F9E08-F393-4F57-B6F2-98B4AB629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50935" y="5926402"/>
                <a:ext cx="716662" cy="571984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D6C195C5-683F-4209-9523-314A3932E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05315" y="5919169"/>
                <a:ext cx="744459" cy="414792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C8D65948-DE42-480F-BF71-9A482A54A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82923" y="6517281"/>
                <a:ext cx="1718439" cy="367687"/>
              </a:xfrm>
              <a:prstGeom prst="rect">
                <a:avLst/>
              </a:prstGeom>
            </p:spPr>
          </p:pic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7CF4CA42-CCF0-47F2-81BA-8AA06D488D37}"/>
                  </a:ext>
                </a:extLst>
              </p:cNvPr>
              <p:cNvSpPr txBox="1"/>
              <p:nvPr/>
            </p:nvSpPr>
            <p:spPr>
              <a:xfrm>
                <a:off x="9209165" y="6450605"/>
                <a:ext cx="914400" cy="347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R="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de-DE" sz="1200">
                    <a:solidFill>
                      <a:srgbClr val="003D6A"/>
                    </a:solidFill>
                  </a:rPr>
                  <a:t>WPG</a:t>
                </a:r>
                <a:br>
                  <a:rPr lang="de-DE" sz="1200">
                    <a:solidFill>
                      <a:srgbClr val="003D6A"/>
                    </a:solidFill>
                  </a:rPr>
                </a:br>
                <a:r>
                  <a:rPr lang="de-DE" sz="1200">
                    <a:solidFill>
                      <a:srgbClr val="003D6A"/>
                    </a:solidFill>
                  </a:rPr>
                  <a:t>(vs. EGK 50)</a:t>
                </a:r>
                <a:endParaRPr lang="en-US" sz="1200">
                  <a:solidFill>
                    <a:srgbClr val="003D6A"/>
                  </a:solidFill>
                </a:endParaRPr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84CA8F2F-2F83-4FFB-84C8-312C6FD5F13C}"/>
                  </a:ext>
                </a:extLst>
              </p:cNvPr>
              <p:cNvSpPr txBox="1"/>
              <p:nvPr/>
            </p:nvSpPr>
            <p:spPr>
              <a:xfrm>
                <a:off x="10097796" y="6343408"/>
                <a:ext cx="914400" cy="347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R="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de-DE" sz="1200">
                    <a:solidFill>
                      <a:srgbClr val="003D6A"/>
                    </a:solidFill>
                  </a:rPr>
                  <a:t>CRG Series</a:t>
                </a:r>
                <a:br>
                  <a:rPr lang="de-DE" sz="1200">
                    <a:solidFill>
                      <a:srgbClr val="003D6A"/>
                    </a:solidFill>
                  </a:rPr>
                </a:br>
                <a:r>
                  <a:rPr lang="de-DE" sz="1200">
                    <a:solidFill>
                      <a:srgbClr val="003D6A"/>
                    </a:solidFill>
                  </a:rPr>
                  <a:t>(vs. EGK)</a:t>
                </a:r>
                <a:endParaRPr lang="en-US" sz="1200">
                  <a:solidFill>
                    <a:srgbClr val="003D6A"/>
                  </a:solidFill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97B2C9FD-D4CC-4409-A0D2-15A0A1962EF6}"/>
                </a:ext>
              </a:extLst>
            </p:cNvPr>
            <p:cNvSpPr txBox="1"/>
            <p:nvPr/>
          </p:nvSpPr>
          <p:spPr>
            <a:xfrm>
              <a:off x="7227743" y="5710078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de-DE" sz="1200">
                  <a:solidFill>
                    <a:srgbClr val="003D6A"/>
                  </a:solidFill>
                </a:rPr>
                <a:t>IEG &amp; IEG-Plus Series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(vs. EGK)</a:t>
              </a:r>
              <a:endParaRPr lang="en-US" sz="1200">
                <a:solidFill>
                  <a:srgbClr val="003D6A"/>
                </a:solidFill>
              </a:endParaRP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1DF6FDB2-0495-4D33-9028-E08D4BBE06F1}"/>
              </a:ext>
            </a:extLst>
          </p:cNvPr>
          <p:cNvGrpSpPr/>
          <p:nvPr/>
        </p:nvGrpSpPr>
        <p:grpSpPr>
          <a:xfrm>
            <a:off x="7913217" y="4935371"/>
            <a:ext cx="1870151" cy="1432704"/>
            <a:chOff x="8106737" y="4592038"/>
            <a:chExt cx="1870151" cy="1432704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55C1A04D-4C0F-4C8A-A860-FABB222ED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381356" y="4592038"/>
              <a:ext cx="1362265" cy="704948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2F439CD8-CC46-4B99-A240-C143709D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106737" y="5319794"/>
              <a:ext cx="817740" cy="704948"/>
            </a:xfrm>
            <a:prstGeom prst="rect">
              <a:avLst/>
            </a:prstGeom>
          </p:spPr>
        </p:pic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1726E060-4910-4607-8148-C984C31C4FC0}"/>
                </a:ext>
              </a:extLst>
            </p:cNvPr>
            <p:cNvSpPr txBox="1"/>
            <p:nvPr/>
          </p:nvSpPr>
          <p:spPr>
            <a:xfrm>
              <a:off x="9062488" y="5520371"/>
              <a:ext cx="914400" cy="347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de-DE" sz="1200">
                  <a:solidFill>
                    <a:srgbClr val="003D6A"/>
                  </a:solidFill>
                </a:rPr>
                <a:t>RCP6</a:t>
              </a:r>
              <a:br>
                <a:rPr lang="de-DE" sz="1200">
                  <a:solidFill>
                    <a:srgbClr val="003D6A"/>
                  </a:solidFill>
                </a:rPr>
              </a:br>
              <a:r>
                <a:rPr lang="de-DE" sz="1200">
                  <a:solidFill>
                    <a:srgbClr val="003D6A"/>
                  </a:solidFill>
                </a:rPr>
                <a:t>(vs. EGK)</a:t>
              </a:r>
              <a:endParaRPr lang="en-US" sz="1200">
                <a:solidFill>
                  <a:srgbClr val="003D6A"/>
                </a:solidFill>
              </a:endParaRPr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F8B5A651-0761-46B3-AF52-B78EE2373E82}"/>
              </a:ext>
            </a:extLst>
          </p:cNvPr>
          <p:cNvSpPr txBox="1"/>
          <p:nvPr/>
        </p:nvSpPr>
        <p:spPr>
          <a:xfrm>
            <a:off x="2020343" y="4864013"/>
            <a:ext cx="1261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>
                <a:solidFill>
                  <a:srgbClr val="003D6A"/>
                </a:solidFill>
              </a:rPr>
              <a:t>2F-85 &amp; 2F-140 </a:t>
            </a:r>
            <a:br>
              <a:rPr lang="de-DE" sz="1200">
                <a:solidFill>
                  <a:srgbClr val="003D6A"/>
                </a:solidFill>
              </a:rPr>
            </a:br>
            <a:r>
              <a:rPr lang="de-DE" sz="1200">
                <a:solidFill>
                  <a:srgbClr val="003D6A"/>
                </a:solidFill>
              </a:rPr>
              <a:t>(vs. EGK)</a:t>
            </a:r>
            <a:endParaRPr lang="en-US" sz="1200">
              <a:solidFill>
                <a:srgbClr val="003D6A"/>
              </a:solidFill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B074FC35-0136-457F-8774-F5AC7F55DE70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8797" b="18797"/>
          <a:stretch/>
        </p:blipFill>
        <p:spPr>
          <a:xfrm>
            <a:off x="1197286" y="5004500"/>
            <a:ext cx="771580" cy="4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7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6853"/>
            <a:ext cx="5193346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Nenndaten EGU &amp; EGK vs. ZIMMER</a:t>
            </a:r>
            <a:endParaRPr lang="en-US" b="1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C35FEC1-685E-48A4-B31D-2A0FFCB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95" y="2069389"/>
            <a:ext cx="1040963" cy="6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18188D88-BBAC-463C-BBDE-949E35C7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86" y="1804033"/>
            <a:ext cx="817769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9FE86E0-2BC3-486F-9230-C9E60241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" b="98762" l="3182" r="99545">
                        <a14:foregroundMark x1="65606" y1="14095" x2="37727" y2="19714"/>
                        <a14:foregroundMark x1="37727" y1="19714" x2="9697" y2="32857"/>
                        <a14:foregroundMark x1="9697" y1="32857" x2="9848" y2="84952"/>
                        <a14:foregroundMark x1="9848" y1="84952" x2="13485" y2="92000"/>
                        <a14:foregroundMark x1="13485" y1="92000" x2="15909" y2="60000"/>
                        <a14:foregroundMark x1="59394" y1="56571" x2="81061" y2="57429"/>
                        <a14:foregroundMark x1="85303" y1="55143" x2="83333" y2="84381"/>
                        <a14:foregroundMark x1="83333" y1="84381" x2="79697" y2="92286"/>
                        <a14:foregroundMark x1="79697" y1="92286" x2="78333" y2="93619"/>
                        <a14:foregroundMark x1="78333" y1="96286" x2="87273" y2="91619"/>
                        <a14:foregroundMark x1="21212" y1="98762" x2="22576" y2="98571"/>
                        <a14:foregroundMark x1="3182" y1="50000" x2="4545" y2="37524"/>
                        <a14:foregroundMark x1="4697" y1="33048" x2="7424" y2="9238"/>
                        <a14:foregroundMark x1="7424" y1="9238" x2="63939" y2="3238"/>
                        <a14:foregroundMark x1="63939" y1="3238" x2="77576" y2="5048"/>
                        <a14:foregroundMark x1="77576" y1="5048" x2="88636" y2="9143"/>
                        <a14:foregroundMark x1="88636" y1="9143" x2="94545" y2="22286"/>
                        <a14:foregroundMark x1="94545" y1="22286" x2="93182" y2="30762"/>
                        <a14:foregroundMark x1="93182" y1="30762" x2="93030" y2="30857"/>
                        <a14:foregroundMark x1="86818" y1="37143" x2="65000" y2="18762"/>
                        <a14:foregroundMark x1="84091" y1="6095" x2="42121" y2="5429"/>
                        <a14:foregroundMark x1="74697" y1="2190" x2="58030" y2="3238"/>
                        <a14:foregroundMark x1="38636" y1="59619" x2="38636" y2="59619"/>
                        <a14:foregroundMark x1="32273" y1="59714" x2="28939" y2="59810"/>
                        <a14:foregroundMark x1="24697" y1="60476" x2="31667" y2="59905"/>
                        <a14:foregroundMark x1="41364" y1="59333" x2="25000" y2="59429"/>
                        <a14:foregroundMark x1="39394" y1="59810" x2="33182" y2="59810"/>
                        <a14:foregroundMark x1="42727" y1="58952" x2="42121" y2="59524"/>
                        <a14:foregroundMark x1="59545" y1="62190" x2="68485" y2="61048"/>
                        <a14:foregroundMark x1="76667" y1="61238" x2="64848" y2="61524"/>
                        <a14:foregroundMark x1="64848" y1="61524" x2="64242" y2="61714"/>
                        <a14:foregroundMark x1="58030" y1="61333" x2="73939" y2="61619"/>
                        <a14:foregroundMark x1="67273" y1="62095" x2="67273" y2="62095"/>
                        <a14:foregroundMark x1="65455" y1="62286" x2="62727" y2="62571"/>
                        <a14:foregroundMark x1="68333" y1="62000" x2="72121" y2="61619"/>
                        <a14:foregroundMark x1="99545" y1="26381" x2="99545" y2="26381"/>
                        <a14:foregroundMark x1="56364" y1="61429" x2="56364" y2="61429"/>
                        <a14:foregroundMark x1="74697" y1="95810" x2="75606" y2="96000"/>
                        <a14:foregroundMark x1="73636" y1="96190" x2="72879" y2="96000"/>
                        <a14:foregroundMark x1="71515" y1="95810" x2="71515" y2="95810"/>
                        <a14:foregroundMark x1="84394" y1="96381" x2="84394" y2="96381"/>
                        <a14:foregroundMark x1="83939" y1="96857" x2="83939" y2="96857"/>
                        <a14:foregroundMark x1="11061" y1="96381" x2="11061" y2="96381"/>
                        <a14:foregroundMark x1="6970" y1="93810" x2="8030" y2="94190"/>
                        <a14:foregroundMark x1="8333" y1="94476" x2="13788" y2="98095"/>
                        <a14:foregroundMark x1="6667" y1="93619" x2="5303" y2="92476"/>
                        <a14:backgroundMark x1="74697" y1="95" x2="74697" y2="95"/>
                        <a14:backgroundMark x1="76061" y1="0" x2="76061" y2="0"/>
                        <a14:backgroundMark x1="77576" y1="0" x2="77576" y2="0"/>
                        <a14:backgroundMark x1="6970" y1="54762" x2="6970" y2="5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26" y="1858616"/>
            <a:ext cx="616050" cy="980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1D483A52-0052-4B6D-BF21-DAEDD17120EE}"/>
              </a:ext>
            </a:extLst>
          </p:cNvPr>
          <p:cNvSpPr txBox="1">
            <a:spLocks/>
          </p:cNvSpPr>
          <p:nvPr/>
        </p:nvSpPr>
        <p:spPr>
          <a:xfrm>
            <a:off x="929496" y="2915755"/>
            <a:ext cx="1542582" cy="236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6000 Serie</a:t>
            </a: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C3A442BB-491C-49D7-9608-9BA28E83AB17}"/>
              </a:ext>
            </a:extLst>
          </p:cNvPr>
          <p:cNvSpPr txBox="1">
            <a:spLocks/>
          </p:cNvSpPr>
          <p:nvPr/>
        </p:nvSpPr>
        <p:spPr>
          <a:xfrm>
            <a:off x="5538309" y="2901130"/>
            <a:ext cx="1732099" cy="321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EGU Serie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AB1557-247B-41E9-9C98-A896A7EDA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82" y="1829343"/>
            <a:ext cx="881245" cy="1053087"/>
          </a:xfrm>
          <a:prstGeom prst="rect">
            <a:avLst/>
          </a:prstGeom>
        </p:spPr>
      </p:pic>
      <p:sp>
        <p:nvSpPr>
          <p:cNvPr id="59" name="Textplatzhalter 4">
            <a:extLst>
              <a:ext uri="{FF2B5EF4-FFF2-40B4-BE49-F238E27FC236}">
                <a16:creationId xmlns:a16="http://schemas.microsoft.com/office/drawing/2014/main" id="{82F47162-234E-4517-938C-B331B6ED5C75}"/>
              </a:ext>
            </a:extLst>
          </p:cNvPr>
          <p:cNvSpPr txBox="1">
            <a:spLocks/>
          </p:cNvSpPr>
          <p:nvPr/>
        </p:nvSpPr>
        <p:spPr>
          <a:xfrm>
            <a:off x="2907097" y="2916218"/>
            <a:ext cx="1759168" cy="30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GEH 8000</a:t>
            </a:r>
          </a:p>
        </p:txBody>
      </p:sp>
      <p:sp>
        <p:nvSpPr>
          <p:cNvPr id="60" name="Textplatzhalter 4">
            <a:extLst>
              <a:ext uri="{FF2B5EF4-FFF2-40B4-BE49-F238E27FC236}">
                <a16:creationId xmlns:a16="http://schemas.microsoft.com/office/drawing/2014/main" id="{E89DAD6C-296F-44F5-83CF-8A189C03ED16}"/>
              </a:ext>
            </a:extLst>
          </p:cNvPr>
          <p:cNvSpPr txBox="1">
            <a:spLocks/>
          </p:cNvSpPr>
          <p:nvPr/>
        </p:nvSpPr>
        <p:spPr>
          <a:xfrm>
            <a:off x="9457016" y="2945383"/>
            <a:ext cx="1759246" cy="233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EGK Serie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9EFEDA5F-D782-47CD-8C4B-E308BE046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40457"/>
              </p:ext>
            </p:extLst>
          </p:nvPr>
        </p:nvGraphicFramePr>
        <p:xfrm>
          <a:off x="526584" y="3352370"/>
          <a:ext cx="3979696" cy="215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12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7199179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591581711"/>
                    </a:ext>
                  </a:extLst>
                </a:gridCol>
                <a:gridCol w="542684">
                  <a:extLst>
                    <a:ext uri="{9D8B030D-6E8A-4147-A177-3AD203B41FA5}">
                      <a16:colId xmlns:a16="http://schemas.microsoft.com/office/drawing/2014/main" val="288647636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452426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GEH6040IL-03-B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100 - 1000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2.730 €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GEH6060IL-03-B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100 - 1000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2.800 €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77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GEH6140IL-03-B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150 - 1800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2.925 €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7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GEH6180IL-03-B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150 – 1800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2,6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3.110 €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0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GEH6040IL-31-B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10 - 180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2.995 €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7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GEH6060IL-31-B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10 - 180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0,9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3.060 €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6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GEH 8860*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200 – 3200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9,3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4.420 €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13267"/>
                  </a:ext>
                </a:extLst>
              </a:tr>
            </a:tbl>
          </a:graphicData>
        </a:graphic>
      </p:graphicFrame>
      <p:graphicFrame>
        <p:nvGraphicFramePr>
          <p:cNvPr id="53" name="Tabelle 10">
            <a:extLst>
              <a:ext uri="{FF2B5EF4-FFF2-40B4-BE49-F238E27FC236}">
                <a16:creationId xmlns:a16="http://schemas.microsoft.com/office/drawing/2014/main" id="{0F92EDBF-F0E6-4122-993A-1302CF4A1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46706"/>
              </p:ext>
            </p:extLst>
          </p:nvPr>
        </p:nvGraphicFramePr>
        <p:xfrm>
          <a:off x="4666265" y="3352370"/>
          <a:ext cx="360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306969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23115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731035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Preis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/>
                        <a:t>EGU 50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51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150 – 450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1,49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2550 €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60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325 – 975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2,90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2850 €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3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70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70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650 – 1950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4,52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3150 €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818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EGU 80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80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1000 - 3000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7,72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3450 €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74256"/>
                  </a:ext>
                </a:extLst>
              </a:tr>
            </a:tbl>
          </a:graphicData>
        </a:graphic>
      </p:graphicFrame>
      <p:sp>
        <p:nvSpPr>
          <p:cNvPr id="54" name="Textfeld 53">
            <a:extLst>
              <a:ext uri="{FF2B5EF4-FFF2-40B4-BE49-F238E27FC236}">
                <a16:creationId xmlns:a16="http://schemas.microsoft.com/office/drawing/2014/main" id="{D27417E6-39BB-4D3E-A4D0-EC68D2839EF3}"/>
              </a:ext>
            </a:extLst>
          </p:cNvPr>
          <p:cNvSpPr txBox="1"/>
          <p:nvPr/>
        </p:nvSpPr>
        <p:spPr>
          <a:xfrm>
            <a:off x="722272" y="5624359"/>
            <a:ext cx="3378090" cy="524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*Preis ohne externen Antriebsregler und Verkabelung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8" name="Tabelle 10">
            <a:extLst>
              <a:ext uri="{FF2B5EF4-FFF2-40B4-BE49-F238E27FC236}">
                <a16:creationId xmlns:a16="http://schemas.microsoft.com/office/drawing/2014/main" id="{FC8D9F16-01E8-409A-B312-5FBC56131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97073"/>
              </p:ext>
            </p:extLst>
          </p:nvPr>
        </p:nvGraphicFramePr>
        <p:xfrm>
          <a:off x="8425416" y="3352370"/>
          <a:ext cx="3420000" cy="11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761780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600445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09629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5650434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24382707"/>
                    </a:ext>
                  </a:extLst>
                </a:gridCol>
              </a:tblGrid>
              <a:tr h="396662">
                <a:tc>
                  <a:txBody>
                    <a:bodyPr/>
                    <a:lstStyle/>
                    <a:p>
                      <a:r>
                        <a:rPr lang="de-DE" sz="1000"/>
                        <a:t>Type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Hub/</a:t>
                      </a:r>
                      <a:br>
                        <a:rPr lang="de-DE" sz="1000"/>
                      </a:br>
                      <a:r>
                        <a:rPr lang="de-DE" sz="1000"/>
                        <a:t>Backe[mm]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Kraft [N]</a:t>
                      </a:r>
                      <a:endParaRPr lang="en-US" sz="1000"/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Masse [kg]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Preis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34612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r>
                        <a:rPr lang="en-US" sz="1000"/>
                        <a:t>EGK 25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26.5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20 - 50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0.62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2300 €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9853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EGK 40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41.5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55 - 150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1.02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2500 €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34289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EGK 50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51.5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150 - 300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1.63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2800 €</a:t>
                      </a:r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818211"/>
                  </a:ext>
                </a:extLst>
              </a:tr>
            </a:tbl>
          </a:graphicData>
        </a:graphic>
      </p:graphicFrame>
      <p:sp>
        <p:nvSpPr>
          <p:cNvPr id="63" name="Textfeld 62">
            <a:extLst>
              <a:ext uri="{FF2B5EF4-FFF2-40B4-BE49-F238E27FC236}">
                <a16:creationId xmlns:a16="http://schemas.microsoft.com/office/drawing/2014/main" id="{A22F988E-9F23-4C9C-9918-1F4F0377F026}"/>
              </a:ext>
            </a:extLst>
          </p:cNvPr>
          <p:cNvSpPr txBox="1"/>
          <p:nvPr/>
        </p:nvSpPr>
        <p:spPr>
          <a:xfrm>
            <a:off x="5613286" y="4931060"/>
            <a:ext cx="5406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200" err="1">
                <a:solidFill>
                  <a:schemeClr val="accent1"/>
                </a:solidFill>
              </a:rPr>
              <a:t>Änderungen</a:t>
            </a:r>
            <a:r>
              <a:rPr lang="en-US" sz="1200">
                <a:solidFill>
                  <a:schemeClr val="accent1"/>
                </a:solidFill>
              </a:rPr>
              <a:t> je </a:t>
            </a:r>
            <a:r>
              <a:rPr lang="en-US" sz="1200" err="1">
                <a:solidFill>
                  <a:schemeClr val="accent1"/>
                </a:solidFill>
              </a:rPr>
              <a:t>nach</a:t>
            </a:r>
            <a:r>
              <a:rPr lang="en-US" sz="1200">
                <a:solidFill>
                  <a:schemeClr val="accent1"/>
                </a:solidFill>
              </a:rPr>
              <a:t> Version:</a:t>
            </a:r>
          </a:p>
          <a:p>
            <a:pPr>
              <a:buClr>
                <a:schemeClr val="bg2"/>
              </a:buClr>
            </a:pPr>
            <a:endParaRPr lang="en-US" sz="1200">
              <a:solidFill>
                <a:schemeClr val="accent1"/>
              </a:solidFill>
            </a:endParaRP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Industrial Ethernet (PN/EI/EC) </a:t>
            </a:r>
            <a:r>
              <a:rPr lang="en-US" sz="1200" err="1">
                <a:solidFill>
                  <a:schemeClr val="accent1"/>
                </a:solidFill>
              </a:rPr>
              <a:t>oder</a:t>
            </a:r>
            <a:r>
              <a:rPr lang="en-US" sz="1200">
                <a:solidFill>
                  <a:schemeClr val="accent1"/>
                </a:solidFill>
              </a:rPr>
              <a:t> Modbus RTU: </a:t>
            </a:r>
            <a:r>
              <a:rPr lang="en-US" sz="1200" b="1">
                <a:solidFill>
                  <a:schemeClr val="accent1"/>
                </a:solidFill>
              </a:rPr>
              <a:t>+300 €</a:t>
            </a: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Version mit </a:t>
            </a:r>
            <a:r>
              <a:rPr lang="en-US" sz="1200" err="1">
                <a:solidFill>
                  <a:schemeClr val="accent1"/>
                </a:solidFill>
              </a:rPr>
              <a:t>Staubschutzabdeckung</a:t>
            </a:r>
            <a:r>
              <a:rPr lang="en-US" sz="1200">
                <a:solidFill>
                  <a:schemeClr val="accent1"/>
                </a:solidFill>
              </a:rPr>
              <a:t> (nur EGU): </a:t>
            </a:r>
            <a:r>
              <a:rPr lang="en-US" sz="1200" b="1">
                <a:solidFill>
                  <a:schemeClr val="accent1"/>
                </a:solidFill>
              </a:rPr>
              <a:t>+250 €</a:t>
            </a:r>
          </a:p>
          <a:p>
            <a:pPr marL="285750" indent="-285750">
              <a:buClr>
                <a:schemeClr val="bg2"/>
              </a:buClr>
              <a:buFont typeface="Fago Pro" panose="02000506040000020004" pitchFamily="2" charset="0"/>
              <a:buChar char="→"/>
            </a:pPr>
            <a:r>
              <a:rPr lang="en-US" sz="1200">
                <a:solidFill>
                  <a:schemeClr val="accent1"/>
                </a:solidFill>
              </a:rPr>
              <a:t>Version </a:t>
            </a:r>
            <a:r>
              <a:rPr lang="en-US" sz="1200" err="1">
                <a:solidFill>
                  <a:schemeClr val="accent1"/>
                </a:solidFill>
              </a:rPr>
              <a:t>ohne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 err="1">
                <a:solidFill>
                  <a:schemeClr val="accent1"/>
                </a:solidFill>
              </a:rPr>
              <a:t>Greifkrafterhaltung</a:t>
            </a:r>
            <a:r>
              <a:rPr lang="en-US" sz="1200">
                <a:solidFill>
                  <a:schemeClr val="accent1"/>
                </a:solidFill>
              </a:rPr>
              <a:t>: </a:t>
            </a:r>
            <a:r>
              <a:rPr lang="en-US" sz="1200" b="1">
                <a:solidFill>
                  <a:schemeClr val="accent1"/>
                </a:solidFill>
              </a:rPr>
              <a:t>-100 €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B96812D-C8E6-40F1-B31A-69D4DAEA0429}"/>
              </a:ext>
            </a:extLst>
          </p:cNvPr>
          <p:cNvSpPr txBox="1"/>
          <p:nvPr/>
        </p:nvSpPr>
        <p:spPr>
          <a:xfrm>
            <a:off x="526584" y="6333307"/>
            <a:ext cx="9320667" cy="524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sz="1200" b="1">
                <a:solidFill>
                  <a:srgbClr val="003D6A"/>
                </a:solidFill>
              </a:rPr>
              <a:t>Hinweis: </a:t>
            </a:r>
            <a:r>
              <a:rPr lang="de-DE" sz="1200">
                <a:solidFill>
                  <a:srgbClr val="003D6A"/>
                </a:solidFill>
              </a:rPr>
              <a:t>Die Preise sind teilweise geschätzt und basieren auf realen Preisen einzelner Versionen. Listenpreise in Deutschland.</a:t>
            </a:r>
            <a:br>
              <a:rPr lang="de-DE" sz="1200">
                <a:solidFill>
                  <a:srgbClr val="003D6A"/>
                </a:solidFill>
              </a:rPr>
            </a:br>
            <a:r>
              <a:rPr lang="de-DE" sz="1200">
                <a:solidFill>
                  <a:srgbClr val="003D6A"/>
                </a:solidFill>
              </a:rPr>
              <a:t>Inklusive letzter Preiserhöhung von ca. 6%. Stand vom 13.09.2022.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9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8966"/>
            <a:ext cx="5241472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Antriebsstrang EGU &amp; EGK vs. ZIMMER</a:t>
            </a:r>
            <a:endParaRPr lang="en-US" b="1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DFF4697-826F-424A-ABC5-C586F475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452" y="2395824"/>
            <a:ext cx="1382007" cy="16565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F20A35C-1FD3-4B98-8EC3-5D6E1E8D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9" y="2573717"/>
            <a:ext cx="999420" cy="11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FB6B359-DF98-4966-A3E7-AD6C7DBC9491}"/>
              </a:ext>
            </a:extLst>
          </p:cNvPr>
          <p:cNvGrpSpPr/>
          <p:nvPr/>
        </p:nvGrpSpPr>
        <p:grpSpPr>
          <a:xfrm>
            <a:off x="958846" y="4564297"/>
            <a:ext cx="5865811" cy="1938048"/>
            <a:chOff x="1077914" y="4728002"/>
            <a:chExt cx="5865811" cy="1938048"/>
          </a:xfrm>
        </p:grpSpPr>
        <p:sp>
          <p:nvSpPr>
            <p:cNvPr id="12" name="Textplatzhalter 4">
              <a:extLst>
                <a:ext uri="{FF2B5EF4-FFF2-40B4-BE49-F238E27FC236}">
                  <a16:creationId xmlns:a16="http://schemas.microsoft.com/office/drawing/2014/main" id="{B3388568-8A87-42AA-B05E-8FE7E225A770}"/>
                </a:ext>
              </a:extLst>
            </p:cNvPr>
            <p:cNvSpPr txBox="1">
              <a:spLocks/>
            </p:cNvSpPr>
            <p:nvPr/>
          </p:nvSpPr>
          <p:spPr>
            <a:xfrm>
              <a:off x="1077914" y="4728002"/>
              <a:ext cx="5865811" cy="190323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47650" indent="-24765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1pPr>
              <a:lvl2pPr marL="636588" indent="-1793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652463" algn="l"/>
                </a:tabLst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2pPr>
              <a:lvl3pPr marL="925513" indent="-2095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Courier New" panose="02070309020205020404" pitchFamily="49" charset="0"/>
                <a:buChar char="o"/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3pPr>
              <a:lvl4pPr marL="1250950" indent="-1968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4pPr>
              <a:lvl5pPr marL="1497013" indent="-1968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b="1"/>
                <a:t>Kinetische Energie (Peak) bestimmt die Greifkraft</a:t>
              </a:r>
            </a:p>
            <a:p>
              <a:pPr marL="457200" lvl="1" indent="0">
                <a:buNone/>
              </a:pPr>
              <a:r>
                <a:rPr lang="en-US" sz="1600" err="1"/>
                <a:t>Selbsthemmung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Inhärente</a:t>
              </a:r>
              <a:r>
                <a:rPr lang="en-US" sz="1600"/>
                <a:t> </a:t>
              </a:r>
              <a:r>
                <a:rPr lang="en-US" sz="1600" err="1"/>
                <a:t>Greifkrafterhaltung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Kompaktes</a:t>
              </a:r>
              <a:r>
                <a:rPr lang="en-US" sz="1600"/>
                <a:t> Design mit </a:t>
              </a:r>
              <a:r>
                <a:rPr lang="en-US" sz="1600" err="1"/>
                <a:t>geringer</a:t>
              </a:r>
              <a:r>
                <a:rPr lang="en-US" sz="1600"/>
                <a:t> Masse</a:t>
              </a:r>
            </a:p>
            <a:p>
              <a:pPr marL="457200" lvl="1" indent="0">
                <a:buNone/>
              </a:pPr>
              <a:r>
                <a:rPr lang="en-US" sz="1600" err="1"/>
                <a:t>Geringer</a:t>
              </a:r>
              <a:r>
                <a:rPr lang="en-US" sz="1600"/>
                <a:t> </a:t>
              </a:r>
              <a:r>
                <a:rPr lang="en-US" sz="1600" err="1"/>
                <a:t>Wirkungsgrad</a:t>
              </a:r>
              <a:r>
                <a:rPr lang="en-US" sz="1600"/>
                <a:t> </a:t>
              </a:r>
              <a:r>
                <a:rPr lang="en-US" sz="1600" err="1"/>
                <a:t>über</a:t>
              </a:r>
              <a:r>
                <a:rPr lang="en-US" sz="1600"/>
                <a:t> die </a:t>
              </a:r>
              <a:r>
                <a:rPr lang="en-US" sz="1600" err="1"/>
                <a:t>Fingerlänge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Greifkraft</a:t>
              </a:r>
              <a:r>
                <a:rPr lang="en-US" sz="1600"/>
                <a:t> </a:t>
              </a:r>
              <a:r>
                <a:rPr lang="en-US" sz="1600" err="1"/>
                <a:t>abhängig</a:t>
              </a:r>
              <a:r>
                <a:rPr lang="en-US" sz="1600"/>
                <a:t> von der </a:t>
              </a:r>
              <a:r>
                <a:rPr lang="en-US" sz="1600" err="1"/>
                <a:t>Aufprallgeschwindigkeit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Anlaufweg</a:t>
              </a:r>
              <a:r>
                <a:rPr lang="en-US" sz="1600"/>
                <a:t> </a:t>
              </a:r>
              <a:r>
                <a:rPr lang="en-US" sz="1600" err="1"/>
                <a:t>erforderlich</a:t>
              </a:r>
              <a:endParaRPr lang="en-US" sz="1600"/>
            </a:p>
          </p:txBody>
        </p:sp>
        <p:pic>
          <p:nvPicPr>
            <p:cNvPr id="14" name="Grafik 13" descr="Häkchen mit einfarbiger Füllung">
              <a:extLst>
                <a:ext uri="{FF2B5EF4-FFF2-40B4-BE49-F238E27FC236}">
                  <a16:creationId xmlns:a16="http://schemas.microsoft.com/office/drawing/2014/main" id="{48C3F3C4-344A-43B0-8F49-253FB55F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4778" y="5022224"/>
              <a:ext cx="232124" cy="232124"/>
            </a:xfrm>
            <a:prstGeom prst="rect">
              <a:avLst/>
            </a:prstGeom>
          </p:spPr>
        </p:pic>
        <p:pic>
          <p:nvPicPr>
            <p:cNvPr id="15" name="Grafik 14" descr="Häkchen mit einfarbiger Füllung">
              <a:extLst>
                <a:ext uri="{FF2B5EF4-FFF2-40B4-BE49-F238E27FC236}">
                  <a16:creationId xmlns:a16="http://schemas.microsoft.com/office/drawing/2014/main" id="{A770FEF4-B0A0-412A-AF8A-23CC3930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7193" y="5293658"/>
              <a:ext cx="232124" cy="232124"/>
            </a:xfrm>
            <a:prstGeom prst="rect">
              <a:avLst/>
            </a:prstGeom>
          </p:spPr>
        </p:pic>
        <p:pic>
          <p:nvPicPr>
            <p:cNvPr id="16" name="Grafik 15" descr="Häkchen mit einfarbiger Füllung">
              <a:extLst>
                <a:ext uri="{FF2B5EF4-FFF2-40B4-BE49-F238E27FC236}">
                  <a16:creationId xmlns:a16="http://schemas.microsoft.com/office/drawing/2014/main" id="{2843117C-29A3-46F7-A8F0-C6809B992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4778" y="5565348"/>
              <a:ext cx="232124" cy="232124"/>
            </a:xfrm>
            <a:prstGeom prst="rect">
              <a:avLst/>
            </a:prstGeom>
          </p:spPr>
        </p:pic>
        <p:pic>
          <p:nvPicPr>
            <p:cNvPr id="18" name="Grafik 17" descr="Schließen mit einfarbiger Füllung">
              <a:extLst>
                <a:ext uri="{FF2B5EF4-FFF2-40B4-BE49-F238E27FC236}">
                  <a16:creationId xmlns:a16="http://schemas.microsoft.com/office/drawing/2014/main" id="{B5D4EB8F-8948-46AD-9CA5-8D76EDF20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38" y="5875108"/>
              <a:ext cx="233364" cy="233364"/>
            </a:xfrm>
            <a:prstGeom prst="rect">
              <a:avLst/>
            </a:prstGeom>
          </p:spPr>
        </p:pic>
        <p:pic>
          <p:nvPicPr>
            <p:cNvPr id="19" name="Grafik 18" descr="Schließen mit einfarbiger Füllung">
              <a:extLst>
                <a:ext uri="{FF2B5EF4-FFF2-40B4-BE49-F238E27FC236}">
                  <a16:creationId xmlns:a16="http://schemas.microsoft.com/office/drawing/2014/main" id="{A2C14BEC-7FC4-40F0-A435-EC2EDC05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38" y="6150731"/>
              <a:ext cx="233364" cy="233364"/>
            </a:xfrm>
            <a:prstGeom prst="rect">
              <a:avLst/>
            </a:prstGeom>
          </p:spPr>
        </p:pic>
        <p:pic>
          <p:nvPicPr>
            <p:cNvPr id="20" name="Grafik 19" descr="Schließen mit einfarbiger Füllung">
              <a:extLst>
                <a:ext uri="{FF2B5EF4-FFF2-40B4-BE49-F238E27FC236}">
                  <a16:creationId xmlns:a16="http://schemas.microsoft.com/office/drawing/2014/main" id="{672F2407-B811-4139-BE32-241F7D674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38" y="6432686"/>
              <a:ext cx="233364" cy="233364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4249C84-F7CF-41E4-87F2-740AC81DA27C}"/>
              </a:ext>
            </a:extLst>
          </p:cNvPr>
          <p:cNvGrpSpPr/>
          <p:nvPr/>
        </p:nvGrpSpPr>
        <p:grpSpPr>
          <a:xfrm>
            <a:off x="6649033" y="4564297"/>
            <a:ext cx="5865811" cy="1903235"/>
            <a:chOff x="1077914" y="4728002"/>
            <a:chExt cx="5865811" cy="1903235"/>
          </a:xfrm>
        </p:grpSpPr>
        <p:sp>
          <p:nvSpPr>
            <p:cNvPr id="23" name="Textplatzhalter 4">
              <a:extLst>
                <a:ext uri="{FF2B5EF4-FFF2-40B4-BE49-F238E27FC236}">
                  <a16:creationId xmlns:a16="http://schemas.microsoft.com/office/drawing/2014/main" id="{17AF45B2-279E-46B8-A13A-89AA28EFA1CB}"/>
                </a:ext>
              </a:extLst>
            </p:cNvPr>
            <p:cNvSpPr txBox="1">
              <a:spLocks/>
            </p:cNvSpPr>
            <p:nvPr/>
          </p:nvSpPr>
          <p:spPr>
            <a:xfrm>
              <a:off x="1077914" y="4728002"/>
              <a:ext cx="5865811" cy="190323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47650" indent="-24765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1pPr>
              <a:lvl2pPr marL="636588" indent="-1793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652463" algn="l"/>
                </a:tabLst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2pPr>
              <a:lvl3pPr marL="925513" indent="-2095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Courier New" panose="02070309020205020404" pitchFamily="49" charset="0"/>
                <a:buChar char="o"/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3pPr>
              <a:lvl4pPr marL="1250950" indent="-1968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4pPr>
              <a:lvl5pPr marL="1497013" indent="-1968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800" kern="1200">
                  <a:solidFill>
                    <a:schemeClr val="tx2"/>
                  </a:solidFill>
                  <a:latin typeface="Fago Pro" panose="02000506040000020004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b="1"/>
                <a:t>Motordrehmoment bestimmt die Greifkraft</a:t>
              </a:r>
            </a:p>
            <a:p>
              <a:pPr marL="457200" lvl="1" indent="0">
                <a:buNone/>
              </a:pPr>
              <a:r>
                <a:rPr lang="en-US" sz="1600" err="1"/>
                <a:t>Höchste</a:t>
              </a:r>
              <a:r>
                <a:rPr lang="en-US" sz="1600"/>
                <a:t> </a:t>
              </a:r>
              <a:r>
                <a:rPr lang="en-US" sz="1600" err="1"/>
                <a:t>Effizienz</a:t>
              </a:r>
              <a:r>
                <a:rPr lang="en-US" sz="1600"/>
                <a:t> </a:t>
              </a:r>
              <a:r>
                <a:rPr lang="en-US" sz="1600" err="1"/>
                <a:t>über</a:t>
              </a:r>
              <a:r>
                <a:rPr lang="en-US" sz="1600"/>
                <a:t> die </a:t>
              </a:r>
              <a:r>
                <a:rPr lang="en-US" sz="1600" err="1"/>
                <a:t>Fingerlänge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Kein</a:t>
              </a:r>
              <a:r>
                <a:rPr lang="en-US" sz="1600"/>
                <a:t> </a:t>
              </a:r>
              <a:r>
                <a:rPr lang="en-US" sz="1600" err="1"/>
                <a:t>Anlaufweg</a:t>
              </a:r>
              <a:r>
                <a:rPr lang="en-US" sz="1600"/>
                <a:t> </a:t>
              </a:r>
              <a:r>
                <a:rPr lang="en-US" sz="1600" err="1"/>
                <a:t>erforderlich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/>
                <a:t>Permanente </a:t>
              </a:r>
              <a:r>
                <a:rPr lang="en-US" sz="1600" err="1"/>
                <a:t>Greifkraft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Keine</a:t>
              </a:r>
              <a:r>
                <a:rPr lang="en-US" sz="1600"/>
                <a:t> </a:t>
              </a:r>
              <a:r>
                <a:rPr lang="en-US" sz="1600" err="1"/>
                <a:t>Greifkrafterhaltung</a:t>
              </a:r>
              <a:endParaRPr lang="en-US" sz="1600"/>
            </a:p>
            <a:p>
              <a:pPr marL="457200" lvl="1" indent="0">
                <a:buNone/>
              </a:pPr>
              <a:r>
                <a:rPr lang="en-US" sz="1600" err="1"/>
                <a:t>Größerer</a:t>
              </a:r>
              <a:r>
                <a:rPr lang="en-US" sz="1600"/>
                <a:t> </a:t>
              </a:r>
              <a:r>
                <a:rPr lang="en-US" sz="1600" err="1"/>
                <a:t>Bauraum</a:t>
              </a:r>
              <a:r>
                <a:rPr lang="en-US" sz="1600"/>
                <a:t> und </a:t>
              </a:r>
              <a:r>
                <a:rPr lang="en-US" sz="1600" err="1"/>
                <a:t>höhere</a:t>
              </a:r>
              <a:r>
                <a:rPr lang="en-US" sz="1600"/>
                <a:t> Masse</a:t>
              </a:r>
            </a:p>
          </p:txBody>
        </p:sp>
        <p:pic>
          <p:nvPicPr>
            <p:cNvPr id="24" name="Grafik 23" descr="Häkchen mit einfarbiger Füllung">
              <a:extLst>
                <a:ext uri="{FF2B5EF4-FFF2-40B4-BE49-F238E27FC236}">
                  <a16:creationId xmlns:a16="http://schemas.microsoft.com/office/drawing/2014/main" id="{B73B3852-1B07-4CB0-A528-81DC8577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4778" y="5022224"/>
              <a:ext cx="232124" cy="232124"/>
            </a:xfrm>
            <a:prstGeom prst="rect">
              <a:avLst/>
            </a:prstGeom>
          </p:spPr>
        </p:pic>
        <p:pic>
          <p:nvPicPr>
            <p:cNvPr id="25" name="Grafik 24" descr="Häkchen mit einfarbiger Füllung">
              <a:extLst>
                <a:ext uri="{FF2B5EF4-FFF2-40B4-BE49-F238E27FC236}">
                  <a16:creationId xmlns:a16="http://schemas.microsoft.com/office/drawing/2014/main" id="{8274BCB1-8F8F-4680-AE57-D5DA5501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7193" y="5293658"/>
              <a:ext cx="232124" cy="232124"/>
            </a:xfrm>
            <a:prstGeom prst="rect">
              <a:avLst/>
            </a:prstGeom>
          </p:spPr>
        </p:pic>
        <p:pic>
          <p:nvPicPr>
            <p:cNvPr id="26" name="Grafik 25" descr="Häkchen mit einfarbiger Füllung">
              <a:extLst>
                <a:ext uri="{FF2B5EF4-FFF2-40B4-BE49-F238E27FC236}">
                  <a16:creationId xmlns:a16="http://schemas.microsoft.com/office/drawing/2014/main" id="{5F1CF864-88AF-4CF9-AA2D-5774CC6A6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4778" y="5565348"/>
              <a:ext cx="232124" cy="232124"/>
            </a:xfrm>
            <a:prstGeom prst="rect">
              <a:avLst/>
            </a:prstGeom>
          </p:spPr>
        </p:pic>
        <p:pic>
          <p:nvPicPr>
            <p:cNvPr id="27" name="Grafik 26" descr="Schließen mit einfarbiger Füllung">
              <a:extLst>
                <a:ext uri="{FF2B5EF4-FFF2-40B4-BE49-F238E27FC236}">
                  <a16:creationId xmlns:a16="http://schemas.microsoft.com/office/drawing/2014/main" id="{E0F00910-033B-4172-A33D-1BF765DD0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38" y="5875108"/>
              <a:ext cx="233364" cy="233364"/>
            </a:xfrm>
            <a:prstGeom prst="rect">
              <a:avLst/>
            </a:prstGeom>
          </p:spPr>
        </p:pic>
        <p:pic>
          <p:nvPicPr>
            <p:cNvPr id="28" name="Grafik 27" descr="Schließen mit einfarbiger Füllung">
              <a:extLst>
                <a:ext uri="{FF2B5EF4-FFF2-40B4-BE49-F238E27FC236}">
                  <a16:creationId xmlns:a16="http://schemas.microsoft.com/office/drawing/2014/main" id="{4CC6A28F-144F-46E8-AA24-A4ACC8E7C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38" y="6150731"/>
              <a:ext cx="233364" cy="233364"/>
            </a:xfrm>
            <a:prstGeom prst="rect">
              <a:avLst/>
            </a:prstGeom>
          </p:spPr>
        </p:pic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52788494-FF7A-4927-802C-BB1F22515040}"/>
              </a:ext>
            </a:extLst>
          </p:cNvPr>
          <p:cNvSpPr txBox="1"/>
          <p:nvPr/>
        </p:nvSpPr>
        <p:spPr>
          <a:xfrm>
            <a:off x="7280565" y="1810089"/>
            <a:ext cx="1891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Stirnradgetriebe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5ED1BED-A5E1-4D8F-B32F-48195139E907}"/>
              </a:ext>
            </a:extLst>
          </p:cNvPr>
          <p:cNvSpPr txBox="1"/>
          <p:nvPr/>
        </p:nvSpPr>
        <p:spPr>
          <a:xfrm>
            <a:off x="2927924" y="1782012"/>
            <a:ext cx="2192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Schneckengetriebe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CC0E505F-1510-4032-9474-B6B537B47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826" y="2233086"/>
            <a:ext cx="2404144" cy="170626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9CEB3DA-C02D-4DCB-9164-D0B5ADAE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7028" y="2516607"/>
            <a:ext cx="610854" cy="62802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31391F7-035F-49D0-8B0B-22CFA1C96E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612" y="3137123"/>
            <a:ext cx="610854" cy="62802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D75F7D3-F0C9-4D85-A8A3-8193BB458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6998" y="2205137"/>
            <a:ext cx="2599960" cy="20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348966"/>
            <a:ext cx="5143921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Antriebsstrang EGU &amp; EGK vs. ZIMMER</a:t>
            </a:r>
            <a:endParaRPr lang="en-US" b="1"/>
          </a:p>
        </p:txBody>
      </p:sp>
      <p:sp>
        <p:nvSpPr>
          <p:cNvPr id="30" name="Textplatzhalter 4">
            <a:extLst>
              <a:ext uri="{FF2B5EF4-FFF2-40B4-BE49-F238E27FC236}">
                <a16:creationId xmlns:a16="http://schemas.microsoft.com/office/drawing/2014/main" id="{D8ACB3FB-093A-41E5-BF25-16A827E18369}"/>
              </a:ext>
            </a:extLst>
          </p:cNvPr>
          <p:cNvSpPr txBox="1">
            <a:spLocks/>
          </p:cNvSpPr>
          <p:nvPr/>
        </p:nvSpPr>
        <p:spPr>
          <a:xfrm>
            <a:off x="982208" y="2676965"/>
            <a:ext cx="2893942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Szenario: </a:t>
            </a:r>
            <a:r>
              <a:rPr lang="de-DE" sz="1600" err="1"/>
              <a:t>Asychroner</a:t>
            </a:r>
            <a:r>
              <a:rPr lang="de-DE" sz="1600"/>
              <a:t> Kontakt der Finger mit dem Werkstück</a:t>
            </a:r>
            <a:endParaRPr lang="en-US" sz="160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589305F-DC76-4255-82A2-61BD7A48F10A}"/>
              </a:ext>
            </a:extLst>
          </p:cNvPr>
          <p:cNvGrpSpPr/>
          <p:nvPr/>
        </p:nvGrpSpPr>
        <p:grpSpPr>
          <a:xfrm>
            <a:off x="4272384" y="2244871"/>
            <a:ext cx="1690176" cy="1318736"/>
            <a:chOff x="4253307" y="2481456"/>
            <a:chExt cx="1690176" cy="1318736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1BE639D-2B16-495D-90E7-08B50059AE22}"/>
                </a:ext>
              </a:extLst>
            </p:cNvPr>
            <p:cNvSpPr/>
            <p:nvPr/>
          </p:nvSpPr>
          <p:spPr>
            <a:xfrm>
              <a:off x="4908534" y="2495311"/>
              <a:ext cx="697691" cy="628029"/>
            </a:xfrm>
            <a:prstGeom prst="rect">
              <a:avLst/>
            </a:prstGeom>
            <a:solidFill>
              <a:srgbClr val="BC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WP</a:t>
              </a:r>
              <a:endParaRPr lang="en-US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3C56BC9-0DBD-4460-BCA1-25ACB63A85E1}"/>
                </a:ext>
              </a:extLst>
            </p:cNvPr>
            <p:cNvSpPr/>
            <p:nvPr/>
          </p:nvSpPr>
          <p:spPr>
            <a:xfrm>
              <a:off x="4253307" y="3332106"/>
              <a:ext cx="1690176" cy="468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/>
                <a:t>Gripper</a:t>
              </a:r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4B6B994-9D7E-4943-8E76-B7677B42F217}"/>
                </a:ext>
              </a:extLst>
            </p:cNvPr>
            <p:cNvSpPr/>
            <p:nvPr/>
          </p:nvSpPr>
          <p:spPr>
            <a:xfrm>
              <a:off x="4368411" y="2481456"/>
              <a:ext cx="194283" cy="8503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4FBF3C24-2640-4EFA-B99E-7A10291A77A0}"/>
                </a:ext>
              </a:extLst>
            </p:cNvPr>
            <p:cNvSpPr/>
            <p:nvPr/>
          </p:nvSpPr>
          <p:spPr>
            <a:xfrm>
              <a:off x="5639097" y="2495312"/>
              <a:ext cx="194283" cy="8364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F6D1779A-33CA-4EB1-B04D-3883A6D6C9D4}"/>
              </a:ext>
            </a:extLst>
          </p:cNvPr>
          <p:cNvSpPr txBox="1"/>
          <p:nvPr/>
        </p:nvSpPr>
        <p:spPr>
          <a:xfrm>
            <a:off x="6775092" y="1616153"/>
            <a:ext cx="2005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Schneckengetriebe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BF56273-544A-4A11-96A5-D949AB99E6E4}"/>
              </a:ext>
            </a:extLst>
          </p:cNvPr>
          <p:cNvSpPr txBox="1"/>
          <p:nvPr/>
        </p:nvSpPr>
        <p:spPr>
          <a:xfrm>
            <a:off x="9194247" y="1616153"/>
            <a:ext cx="1891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Stirnradgetriebe</a:t>
            </a:r>
          </a:p>
        </p:txBody>
      </p:sp>
      <p:pic>
        <p:nvPicPr>
          <p:cNvPr id="41" name="Grafik 40" descr="Häkchen mit einfarbiger Füllung">
            <a:extLst>
              <a:ext uri="{FF2B5EF4-FFF2-40B4-BE49-F238E27FC236}">
                <a16:creationId xmlns:a16="http://schemas.microsoft.com/office/drawing/2014/main" id="{A1876720-6CD5-4334-9E40-2B6E7520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282" y="2274630"/>
            <a:ext cx="643464" cy="643464"/>
          </a:xfrm>
          <a:prstGeom prst="rect">
            <a:avLst/>
          </a:prstGeom>
        </p:spPr>
      </p:pic>
      <p:pic>
        <p:nvPicPr>
          <p:cNvPr id="42" name="Grafik 41" descr="Schließen mit einfarbiger Füllung">
            <a:extLst>
              <a:ext uri="{FF2B5EF4-FFF2-40B4-BE49-F238E27FC236}">
                <a16:creationId xmlns:a16="http://schemas.microsoft.com/office/drawing/2014/main" id="{2BF50F84-4BEE-431E-A9DA-F4E8EE46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1794" y="2274630"/>
            <a:ext cx="643464" cy="643464"/>
          </a:xfrm>
          <a:prstGeom prst="rect">
            <a:avLst/>
          </a:prstGeom>
        </p:spPr>
      </p:pic>
      <p:sp>
        <p:nvSpPr>
          <p:cNvPr id="43" name="Textplatzhalter 4">
            <a:extLst>
              <a:ext uri="{FF2B5EF4-FFF2-40B4-BE49-F238E27FC236}">
                <a16:creationId xmlns:a16="http://schemas.microsoft.com/office/drawing/2014/main" id="{EB00D558-3807-4F3A-B696-9B1675F19041}"/>
              </a:ext>
            </a:extLst>
          </p:cNvPr>
          <p:cNvSpPr txBox="1">
            <a:spLocks/>
          </p:cNvSpPr>
          <p:nvPr/>
        </p:nvSpPr>
        <p:spPr>
          <a:xfrm>
            <a:off x="6775091" y="3174637"/>
            <a:ext cx="5081945" cy="7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Hinweis: </a:t>
            </a:r>
            <a:r>
              <a:rPr lang="de-DE" sz="1600"/>
              <a:t>Die Aufprallkraft des Schneckenrads wird durch den früheren Aufprall einer der Backen verringert.</a:t>
            </a:r>
            <a:endParaRPr lang="en-US" sz="1600"/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85C6EB9-142F-4D57-8B65-2F38A0650D68}"/>
              </a:ext>
            </a:extLst>
          </p:cNvPr>
          <p:cNvGrpSpPr/>
          <p:nvPr/>
        </p:nvGrpSpPr>
        <p:grpSpPr>
          <a:xfrm rot="5400000">
            <a:off x="4312134" y="4530165"/>
            <a:ext cx="1690176" cy="1318736"/>
            <a:chOff x="4253307" y="2481456"/>
            <a:chExt cx="1690176" cy="1318736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20EB5ACC-7183-462C-AB99-AB7AF5962FAE}"/>
                </a:ext>
              </a:extLst>
            </p:cNvPr>
            <p:cNvSpPr/>
            <p:nvPr/>
          </p:nvSpPr>
          <p:spPr>
            <a:xfrm>
              <a:off x="4908534" y="2495311"/>
              <a:ext cx="697691" cy="628029"/>
            </a:xfrm>
            <a:prstGeom prst="rect">
              <a:avLst/>
            </a:prstGeom>
            <a:solidFill>
              <a:srgbClr val="BC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WP</a:t>
              </a:r>
              <a:endParaRPr lang="en-US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9C2F4BD9-31B5-4969-A3D1-F158B36F2C84}"/>
                </a:ext>
              </a:extLst>
            </p:cNvPr>
            <p:cNvSpPr/>
            <p:nvPr/>
          </p:nvSpPr>
          <p:spPr>
            <a:xfrm>
              <a:off x="4253307" y="3332106"/>
              <a:ext cx="1690176" cy="468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/>
                <a:t>Gripper</a:t>
              </a:r>
              <a:endParaRPr lang="en-US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DD289655-EC00-42EC-A939-DB1E23FA6936}"/>
                </a:ext>
              </a:extLst>
            </p:cNvPr>
            <p:cNvSpPr/>
            <p:nvPr/>
          </p:nvSpPr>
          <p:spPr>
            <a:xfrm>
              <a:off x="4368411" y="2481456"/>
              <a:ext cx="194283" cy="8503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3272618E-9D23-4E38-A27B-196227CB3B01}"/>
                </a:ext>
              </a:extLst>
            </p:cNvPr>
            <p:cNvSpPr/>
            <p:nvPr/>
          </p:nvSpPr>
          <p:spPr>
            <a:xfrm>
              <a:off x="5639097" y="2495312"/>
              <a:ext cx="194283" cy="8364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Grafik 63" descr="Häkchen mit einfarbiger Füllung">
            <a:extLst>
              <a:ext uri="{FF2B5EF4-FFF2-40B4-BE49-F238E27FC236}">
                <a16:creationId xmlns:a16="http://schemas.microsoft.com/office/drawing/2014/main" id="{6875B74E-4D36-4FF9-9847-9DA5094C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2360" y="4441080"/>
            <a:ext cx="643464" cy="643464"/>
          </a:xfrm>
          <a:prstGeom prst="rect">
            <a:avLst/>
          </a:prstGeom>
        </p:spPr>
      </p:pic>
      <p:pic>
        <p:nvPicPr>
          <p:cNvPr id="65" name="Grafik 64" descr="Schließen mit einfarbiger Füllung">
            <a:extLst>
              <a:ext uri="{FF2B5EF4-FFF2-40B4-BE49-F238E27FC236}">
                <a16:creationId xmlns:a16="http://schemas.microsoft.com/office/drawing/2014/main" id="{459F0709-79CB-44C1-9D48-B932C797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6872" y="4441080"/>
            <a:ext cx="643464" cy="643464"/>
          </a:xfrm>
          <a:prstGeom prst="rect">
            <a:avLst/>
          </a:prstGeom>
        </p:spPr>
      </p:pic>
      <p:sp>
        <p:nvSpPr>
          <p:cNvPr id="66" name="Textplatzhalter 4">
            <a:extLst>
              <a:ext uri="{FF2B5EF4-FFF2-40B4-BE49-F238E27FC236}">
                <a16:creationId xmlns:a16="http://schemas.microsoft.com/office/drawing/2014/main" id="{EA47D759-3887-49FC-AC89-F5E387E7D75C}"/>
              </a:ext>
            </a:extLst>
          </p:cNvPr>
          <p:cNvSpPr txBox="1">
            <a:spLocks/>
          </p:cNvSpPr>
          <p:nvPr/>
        </p:nvSpPr>
        <p:spPr>
          <a:xfrm>
            <a:off x="6780170" y="5341087"/>
            <a:ext cx="4570518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Hinweis: </a:t>
            </a:r>
            <a:r>
              <a:rPr lang="de-DE" sz="1600"/>
              <a:t>Die Aufprallkraft des Schneckenrads wird durch den früheren Aufprall einer der Backen verringert.</a:t>
            </a:r>
            <a:endParaRPr lang="en-US" sz="1600"/>
          </a:p>
        </p:txBody>
      </p:sp>
      <p:sp>
        <p:nvSpPr>
          <p:cNvPr id="67" name="Textplatzhalter 4">
            <a:extLst>
              <a:ext uri="{FF2B5EF4-FFF2-40B4-BE49-F238E27FC236}">
                <a16:creationId xmlns:a16="http://schemas.microsoft.com/office/drawing/2014/main" id="{2A019279-07FC-4C9E-8E12-BADC6FE02511}"/>
              </a:ext>
            </a:extLst>
          </p:cNvPr>
          <p:cNvSpPr txBox="1">
            <a:spLocks/>
          </p:cNvSpPr>
          <p:nvPr/>
        </p:nvSpPr>
        <p:spPr>
          <a:xfrm>
            <a:off x="982208" y="4916278"/>
            <a:ext cx="2893942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Szenario: </a:t>
            </a:r>
            <a:r>
              <a:rPr lang="de-DE" sz="1600"/>
              <a:t>Asynchroner Kontakt der Finger mit dem Werkstück oder Anheben mit der Backe.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4875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8966"/>
            <a:ext cx="5277892" cy="36512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Antriebsstrang EGU &amp; EGK vs. ZIMMER</a:t>
            </a:r>
            <a:endParaRPr lang="en-US" b="1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D1779A-33CA-4EB1-B04D-3883A6D6C9D4}"/>
              </a:ext>
            </a:extLst>
          </p:cNvPr>
          <p:cNvSpPr txBox="1"/>
          <p:nvPr/>
        </p:nvSpPr>
        <p:spPr>
          <a:xfrm>
            <a:off x="6791522" y="1616153"/>
            <a:ext cx="1989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Schneckengetriebe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BF56273-544A-4A11-96A5-D949AB99E6E4}"/>
              </a:ext>
            </a:extLst>
          </p:cNvPr>
          <p:cNvSpPr txBox="1"/>
          <p:nvPr/>
        </p:nvSpPr>
        <p:spPr>
          <a:xfrm>
            <a:off x="9194247" y="1616153"/>
            <a:ext cx="1891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Stirnradgetriebe</a:t>
            </a:r>
          </a:p>
        </p:txBody>
      </p:sp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73C31767-8AEB-4659-B158-B3C36ECF7D48}"/>
              </a:ext>
            </a:extLst>
          </p:cNvPr>
          <p:cNvSpPr txBox="1">
            <a:spLocks/>
          </p:cNvSpPr>
          <p:nvPr/>
        </p:nvSpPr>
        <p:spPr>
          <a:xfrm>
            <a:off x="986946" y="3464254"/>
            <a:ext cx="2606746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Szenario: </a:t>
            </a:r>
            <a:r>
              <a:rPr lang="de-DE" sz="1600"/>
              <a:t>Greifen eines Teils aus einer Spannvorrichtung</a:t>
            </a:r>
            <a:endParaRPr lang="en-US" sz="160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6B5F5DA-4705-4187-A997-5FF5F4BDD386}"/>
              </a:ext>
            </a:extLst>
          </p:cNvPr>
          <p:cNvSpPr/>
          <p:nvPr/>
        </p:nvSpPr>
        <p:spPr>
          <a:xfrm>
            <a:off x="4907045" y="4192100"/>
            <a:ext cx="527452" cy="468086"/>
          </a:xfrm>
          <a:prstGeom prst="rect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WP</a:t>
            </a:r>
            <a:endParaRPr lang="en-US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DA72CF7-DEF6-42C1-A359-9258C0FE9351}"/>
              </a:ext>
            </a:extLst>
          </p:cNvPr>
          <p:cNvSpPr/>
          <p:nvPr/>
        </p:nvSpPr>
        <p:spPr>
          <a:xfrm rot="21400948">
            <a:off x="4289163" y="3029257"/>
            <a:ext cx="1690176" cy="4680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Gripper</a:t>
            </a:r>
            <a:endParaRPr lang="en-US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CDB25C0-18A4-4672-8948-4B459A893B09}"/>
              </a:ext>
            </a:extLst>
          </p:cNvPr>
          <p:cNvSpPr/>
          <p:nvPr/>
        </p:nvSpPr>
        <p:spPr>
          <a:xfrm rot="10600948">
            <a:off x="5717981" y="3462813"/>
            <a:ext cx="194283" cy="850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9FD05D6-8BC6-4744-82FE-E5B70D47EA9F}"/>
              </a:ext>
            </a:extLst>
          </p:cNvPr>
          <p:cNvSpPr/>
          <p:nvPr/>
        </p:nvSpPr>
        <p:spPr>
          <a:xfrm rot="10600948">
            <a:off x="4448252" y="3535244"/>
            <a:ext cx="194283" cy="836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fik 49" descr="Häkchen mit einfarbiger Füllung">
            <a:extLst>
              <a:ext uri="{FF2B5EF4-FFF2-40B4-BE49-F238E27FC236}">
                <a16:creationId xmlns:a16="http://schemas.microsoft.com/office/drawing/2014/main" id="{15988452-1EB3-4A29-91F3-9825D684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205" y="3051842"/>
            <a:ext cx="643464" cy="643464"/>
          </a:xfrm>
          <a:prstGeom prst="rect">
            <a:avLst/>
          </a:prstGeom>
        </p:spPr>
      </p:pic>
      <p:pic>
        <p:nvPicPr>
          <p:cNvPr id="51" name="Grafik 50" descr="Schließen mit einfarbiger Füllung">
            <a:extLst>
              <a:ext uri="{FF2B5EF4-FFF2-40B4-BE49-F238E27FC236}">
                <a16:creationId xmlns:a16="http://schemas.microsoft.com/office/drawing/2014/main" id="{180765C2-517A-48C5-B432-7E66C6871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3236" y="3047372"/>
            <a:ext cx="643464" cy="643464"/>
          </a:xfrm>
          <a:prstGeom prst="rect">
            <a:avLst/>
          </a:prstGeom>
        </p:spPr>
      </p:pic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6B764FFA-6001-467A-ACB8-78C130F6F068}"/>
              </a:ext>
            </a:extLst>
          </p:cNvPr>
          <p:cNvSpPr txBox="1">
            <a:spLocks/>
          </p:cNvSpPr>
          <p:nvPr/>
        </p:nvSpPr>
        <p:spPr>
          <a:xfrm>
            <a:off x="6767225" y="4192100"/>
            <a:ext cx="4570518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Hinweis: </a:t>
            </a:r>
            <a:r>
              <a:rPr lang="de-DE" sz="1600"/>
              <a:t>Das Werkstück wird nach dem Öffnen des Schraubstocks neu ausgerichtet. </a:t>
            </a:r>
            <a:br>
              <a:rPr lang="de-DE" sz="1600"/>
            </a:br>
            <a:r>
              <a:rPr lang="de-DE" sz="1600"/>
              <a:t>Ein Nachspannen mit Schneckengetriebe ist nur bedingt möglich.</a:t>
            </a:r>
            <a:endParaRPr lang="en-US" sz="160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EAE3748-20DF-4C2F-91FB-5EAD180343B9}"/>
              </a:ext>
            </a:extLst>
          </p:cNvPr>
          <p:cNvSpPr/>
          <p:nvPr/>
        </p:nvSpPr>
        <p:spPr>
          <a:xfrm>
            <a:off x="4642096" y="4698286"/>
            <a:ext cx="1059542" cy="4680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Vise</a:t>
            </a:r>
            <a:endParaRPr lang="en-US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87E1FA6-FF2C-454B-A908-5F4AFFF57736}"/>
              </a:ext>
            </a:extLst>
          </p:cNvPr>
          <p:cNvSpPr/>
          <p:nvPr/>
        </p:nvSpPr>
        <p:spPr>
          <a:xfrm rot="10800000">
            <a:off x="5438439" y="4466105"/>
            <a:ext cx="250497" cy="233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C290DBA-5376-4AB2-907C-E7DB3B654AC2}"/>
              </a:ext>
            </a:extLst>
          </p:cNvPr>
          <p:cNvSpPr/>
          <p:nvPr/>
        </p:nvSpPr>
        <p:spPr>
          <a:xfrm rot="10800000">
            <a:off x="4653539" y="4464479"/>
            <a:ext cx="250497" cy="233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platzhalter 4">
            <a:extLst>
              <a:ext uri="{FF2B5EF4-FFF2-40B4-BE49-F238E27FC236}">
                <a16:creationId xmlns:a16="http://schemas.microsoft.com/office/drawing/2014/main" id="{B2F31107-EB46-4BF0-9764-4942715A2B1B}"/>
              </a:ext>
            </a:extLst>
          </p:cNvPr>
          <p:cNvSpPr txBox="1">
            <a:spLocks/>
          </p:cNvSpPr>
          <p:nvPr/>
        </p:nvSpPr>
        <p:spPr>
          <a:xfrm>
            <a:off x="3594587" y="5589767"/>
            <a:ext cx="3196935" cy="9484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/>
              <a:t>Der Spanner bleibt während des Greifens geschlossen und das Teil wird freigegeben, nachdem der Greifer das Werkstück aufgenommen hat.</a:t>
            </a:r>
            <a:endParaRPr lang="en-US" sz="1400"/>
          </a:p>
        </p:txBody>
      </p:sp>
      <p:sp>
        <p:nvSpPr>
          <p:cNvPr id="58" name="Textplatzhalter 4">
            <a:extLst>
              <a:ext uri="{FF2B5EF4-FFF2-40B4-BE49-F238E27FC236}">
                <a16:creationId xmlns:a16="http://schemas.microsoft.com/office/drawing/2014/main" id="{308D074B-7B26-4419-A23D-B5E893991C41}"/>
              </a:ext>
            </a:extLst>
          </p:cNvPr>
          <p:cNvSpPr txBox="1">
            <a:spLocks/>
          </p:cNvSpPr>
          <p:nvPr/>
        </p:nvSpPr>
        <p:spPr>
          <a:xfrm>
            <a:off x="3812802" y="2530549"/>
            <a:ext cx="3196935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/>
              <a:t>Der Greifer ist nicht perfekt ausgerichtet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847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8966"/>
            <a:ext cx="4962340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Antriebsstrang EGU &amp; EGK vs. ZIMMER</a:t>
            </a:r>
            <a:endParaRPr lang="en-US" b="1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D1779A-33CA-4EB1-B04D-3883A6D6C9D4}"/>
              </a:ext>
            </a:extLst>
          </p:cNvPr>
          <p:cNvSpPr txBox="1"/>
          <p:nvPr/>
        </p:nvSpPr>
        <p:spPr>
          <a:xfrm>
            <a:off x="6775092" y="1602814"/>
            <a:ext cx="2080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Schneckengetriebe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BF56273-544A-4A11-96A5-D949AB99E6E4}"/>
              </a:ext>
            </a:extLst>
          </p:cNvPr>
          <p:cNvSpPr txBox="1"/>
          <p:nvPr/>
        </p:nvSpPr>
        <p:spPr>
          <a:xfrm>
            <a:off x="9194247" y="1616153"/>
            <a:ext cx="1891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Stirnradgetriebe</a:t>
            </a:r>
          </a:p>
        </p:txBody>
      </p:sp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73C31767-8AEB-4659-B158-B3C36ECF7D48}"/>
              </a:ext>
            </a:extLst>
          </p:cNvPr>
          <p:cNvSpPr txBox="1">
            <a:spLocks/>
          </p:cNvSpPr>
          <p:nvPr/>
        </p:nvSpPr>
        <p:spPr>
          <a:xfrm>
            <a:off x="933509" y="2657594"/>
            <a:ext cx="2472156" cy="2089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Szenario: </a:t>
            </a:r>
            <a:r>
              <a:rPr lang="de-DE" sz="1600"/>
              <a:t>Greifen eines Teils aus einem Tray, ohne dass zu viel Platz für einen Anlaufweg bleibt. Handhabung eines schweren Werkstücks mit maximaler Kraft.</a:t>
            </a:r>
            <a:endParaRPr lang="en-US" sz="160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6B5F5DA-4705-4187-A997-5FF5F4BDD386}"/>
              </a:ext>
            </a:extLst>
          </p:cNvPr>
          <p:cNvSpPr/>
          <p:nvPr/>
        </p:nvSpPr>
        <p:spPr>
          <a:xfrm>
            <a:off x="4715238" y="3468415"/>
            <a:ext cx="597949" cy="468086"/>
          </a:xfrm>
          <a:prstGeom prst="rect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WP</a:t>
            </a:r>
            <a:endParaRPr lang="en-US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DA72CF7-DEF6-42C1-A359-9258C0FE9351}"/>
              </a:ext>
            </a:extLst>
          </p:cNvPr>
          <p:cNvSpPr/>
          <p:nvPr/>
        </p:nvSpPr>
        <p:spPr>
          <a:xfrm>
            <a:off x="4160851" y="2601388"/>
            <a:ext cx="1690176" cy="4680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Gripper</a:t>
            </a:r>
            <a:endParaRPr lang="en-US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CDB25C0-18A4-4672-8948-4B459A893B09}"/>
              </a:ext>
            </a:extLst>
          </p:cNvPr>
          <p:cNvSpPr/>
          <p:nvPr/>
        </p:nvSpPr>
        <p:spPr>
          <a:xfrm rot="10800000">
            <a:off x="5337692" y="3065841"/>
            <a:ext cx="194283" cy="850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9FD05D6-8BC6-4744-82FE-E5B70D47EA9F}"/>
              </a:ext>
            </a:extLst>
          </p:cNvPr>
          <p:cNvSpPr/>
          <p:nvPr/>
        </p:nvSpPr>
        <p:spPr>
          <a:xfrm rot="10800000">
            <a:off x="4493489" y="3065346"/>
            <a:ext cx="194282" cy="850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fik 49" descr="Häkchen mit einfarbiger Füllung">
            <a:extLst>
              <a:ext uri="{FF2B5EF4-FFF2-40B4-BE49-F238E27FC236}">
                <a16:creationId xmlns:a16="http://schemas.microsoft.com/office/drawing/2014/main" id="{15988452-1EB3-4A29-91F3-9825D684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205" y="2513699"/>
            <a:ext cx="643464" cy="643464"/>
          </a:xfrm>
          <a:prstGeom prst="rect">
            <a:avLst/>
          </a:prstGeom>
        </p:spPr>
      </p:pic>
      <p:pic>
        <p:nvPicPr>
          <p:cNvPr id="51" name="Grafik 50" descr="Schließen mit einfarbiger Füllung">
            <a:extLst>
              <a:ext uri="{FF2B5EF4-FFF2-40B4-BE49-F238E27FC236}">
                <a16:creationId xmlns:a16="http://schemas.microsoft.com/office/drawing/2014/main" id="{180765C2-517A-48C5-B432-7E66C6871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6812" y="2513699"/>
            <a:ext cx="643464" cy="643464"/>
          </a:xfrm>
          <a:prstGeom prst="rect">
            <a:avLst/>
          </a:prstGeom>
        </p:spPr>
      </p:pic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6B764FFA-6001-467A-ACB8-78C130F6F068}"/>
              </a:ext>
            </a:extLst>
          </p:cNvPr>
          <p:cNvSpPr txBox="1">
            <a:spLocks/>
          </p:cNvSpPr>
          <p:nvPr/>
        </p:nvSpPr>
        <p:spPr>
          <a:xfrm>
            <a:off x="6775092" y="3619344"/>
            <a:ext cx="4570518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Hinweis: </a:t>
            </a:r>
            <a:r>
              <a:rPr lang="de-DE" sz="1600"/>
              <a:t>Schneckengetriebe benötigen einen Anfahrweg, um die höchsten Greifkräfte zu erzeugen. Stirnradgetriebe können diese ohne Anfahrweg erzeugen.</a:t>
            </a:r>
            <a:endParaRPr lang="en-US" sz="160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EAE3748-20DF-4C2F-91FB-5EAD180343B9}"/>
              </a:ext>
            </a:extLst>
          </p:cNvPr>
          <p:cNvSpPr/>
          <p:nvPr/>
        </p:nvSpPr>
        <p:spPr>
          <a:xfrm>
            <a:off x="4220287" y="3963089"/>
            <a:ext cx="1581728" cy="4680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Tray</a:t>
            </a:r>
            <a:endParaRPr lang="en-US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87E1FA6-FF2C-454B-A908-5F4AFFF57736}"/>
              </a:ext>
            </a:extLst>
          </p:cNvPr>
          <p:cNvSpPr/>
          <p:nvPr/>
        </p:nvSpPr>
        <p:spPr>
          <a:xfrm rot="10800000">
            <a:off x="5551518" y="3729405"/>
            <a:ext cx="250497" cy="233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C290DBA-5376-4AB2-907C-E7DB3B654AC2}"/>
              </a:ext>
            </a:extLst>
          </p:cNvPr>
          <p:cNvSpPr/>
          <p:nvPr/>
        </p:nvSpPr>
        <p:spPr>
          <a:xfrm rot="10800000">
            <a:off x="4220289" y="3728345"/>
            <a:ext cx="250497" cy="2333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DD83-31B7-45A3-8FC8-686D686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7F679C-F78B-4FBE-94ED-103C14DF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A97E7-0294-4BE2-994E-91BD417D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736E8F-3D4E-46AD-B1BC-392E0493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348966"/>
            <a:ext cx="5437186" cy="36512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Antriebsstrang EGU &amp; EGK vs. ZIMMER</a:t>
            </a:r>
            <a:endParaRPr lang="en-US" b="1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D1779A-33CA-4EB1-B04D-3883A6D6C9D4}"/>
              </a:ext>
            </a:extLst>
          </p:cNvPr>
          <p:cNvSpPr txBox="1"/>
          <p:nvPr/>
        </p:nvSpPr>
        <p:spPr>
          <a:xfrm>
            <a:off x="6738762" y="1616153"/>
            <a:ext cx="20420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Schneckengetriebe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BF56273-544A-4A11-96A5-D949AB99E6E4}"/>
              </a:ext>
            </a:extLst>
          </p:cNvPr>
          <p:cNvSpPr txBox="1"/>
          <p:nvPr/>
        </p:nvSpPr>
        <p:spPr>
          <a:xfrm>
            <a:off x="9194247" y="1616153"/>
            <a:ext cx="1891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  <a:latin typeface="Fago Pro" panose="02000506040000020004" pitchFamily="50" charset="0"/>
              </a:rPr>
              <a:t>Stirnradgetriebe</a:t>
            </a: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ED734B7B-643A-43C2-8BD9-9FB201AF386D}"/>
              </a:ext>
            </a:extLst>
          </p:cNvPr>
          <p:cNvSpPr txBox="1">
            <a:spLocks/>
          </p:cNvSpPr>
          <p:nvPr/>
        </p:nvSpPr>
        <p:spPr>
          <a:xfrm>
            <a:off x="982207" y="2676965"/>
            <a:ext cx="3040755" cy="961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Szenario: </a:t>
            </a:r>
            <a:r>
              <a:rPr lang="de-DE" sz="1600"/>
              <a:t>Kurze Fingerlänge, schweres Teil. Gute Orientierung von Greifer zum Teil.</a:t>
            </a:r>
            <a:endParaRPr lang="en-US" sz="160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8AE14D9-6A33-43EC-AE93-65AD7A914963}"/>
              </a:ext>
            </a:extLst>
          </p:cNvPr>
          <p:cNvGrpSpPr/>
          <p:nvPr/>
        </p:nvGrpSpPr>
        <p:grpSpPr>
          <a:xfrm>
            <a:off x="4272384" y="2244871"/>
            <a:ext cx="1690176" cy="1318736"/>
            <a:chOff x="4253307" y="2481456"/>
            <a:chExt cx="1690176" cy="1318736"/>
          </a:xfrm>
        </p:grpSpPr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F85CBC8A-E7CF-4A87-9EF2-C932103C43C8}"/>
                </a:ext>
              </a:extLst>
            </p:cNvPr>
            <p:cNvSpPr/>
            <p:nvPr/>
          </p:nvSpPr>
          <p:spPr>
            <a:xfrm>
              <a:off x="4756014" y="2481456"/>
              <a:ext cx="697691" cy="628029"/>
            </a:xfrm>
            <a:prstGeom prst="rect">
              <a:avLst/>
            </a:prstGeom>
            <a:solidFill>
              <a:srgbClr val="BC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WP</a:t>
              </a:r>
              <a:endParaRPr lang="en-US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A70B4231-FAFC-477C-B68F-4AFB117A25AD}"/>
                </a:ext>
              </a:extLst>
            </p:cNvPr>
            <p:cNvSpPr/>
            <p:nvPr/>
          </p:nvSpPr>
          <p:spPr>
            <a:xfrm>
              <a:off x="4253307" y="3332106"/>
              <a:ext cx="1690176" cy="468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/>
                <a:t>Gripper</a:t>
              </a:r>
              <a:endParaRPr lang="en-US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65A86C4E-C438-4507-80BB-ADAEE1EAE5EF}"/>
                </a:ext>
              </a:extLst>
            </p:cNvPr>
            <p:cNvSpPr/>
            <p:nvPr/>
          </p:nvSpPr>
          <p:spPr>
            <a:xfrm>
              <a:off x="4368411" y="2863701"/>
              <a:ext cx="194283" cy="468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9F45CFBC-7913-48A7-8DD5-2766E6766423}"/>
                </a:ext>
              </a:extLst>
            </p:cNvPr>
            <p:cNvSpPr/>
            <p:nvPr/>
          </p:nvSpPr>
          <p:spPr>
            <a:xfrm>
              <a:off x="5639097" y="2863700"/>
              <a:ext cx="194283" cy="46808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Grafik 62" descr="Häkchen mit einfarbiger Füllung">
            <a:extLst>
              <a:ext uri="{FF2B5EF4-FFF2-40B4-BE49-F238E27FC236}">
                <a16:creationId xmlns:a16="http://schemas.microsoft.com/office/drawing/2014/main" id="{6FB4233C-136C-4041-8C54-BA1B7316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282" y="2274630"/>
            <a:ext cx="643464" cy="643464"/>
          </a:xfrm>
          <a:prstGeom prst="rect">
            <a:avLst/>
          </a:prstGeom>
        </p:spPr>
      </p:pic>
      <p:sp>
        <p:nvSpPr>
          <p:cNvPr id="65" name="Textplatzhalter 4">
            <a:extLst>
              <a:ext uri="{FF2B5EF4-FFF2-40B4-BE49-F238E27FC236}">
                <a16:creationId xmlns:a16="http://schemas.microsoft.com/office/drawing/2014/main" id="{E6C490EB-DBFD-46A9-8E74-BAE0D11A15F8}"/>
              </a:ext>
            </a:extLst>
          </p:cNvPr>
          <p:cNvSpPr txBox="1">
            <a:spLocks/>
          </p:cNvSpPr>
          <p:nvPr/>
        </p:nvSpPr>
        <p:spPr>
          <a:xfrm>
            <a:off x="6775091" y="3174637"/>
            <a:ext cx="5081945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Hinweis: </a:t>
            </a:r>
            <a:r>
              <a:rPr lang="de-DE" sz="1600"/>
              <a:t>Beide Typen sind sehr leistungsfähig. Schneckengetriebe mit einer geringeren Gesamtmasse.</a:t>
            </a:r>
            <a:endParaRPr lang="en-US" sz="1600"/>
          </a:p>
        </p:txBody>
      </p:sp>
      <p:pic>
        <p:nvPicPr>
          <p:cNvPr id="66" name="Grafik 65" descr="Häkchen mit einfarbiger Füllung">
            <a:extLst>
              <a:ext uri="{FF2B5EF4-FFF2-40B4-BE49-F238E27FC236}">
                <a16:creationId xmlns:a16="http://schemas.microsoft.com/office/drawing/2014/main" id="{8D01308D-53C6-405D-BBC7-18559320A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200" y="2302730"/>
            <a:ext cx="643464" cy="643464"/>
          </a:xfrm>
          <a:prstGeom prst="rect">
            <a:avLst/>
          </a:prstGeom>
        </p:spPr>
      </p:pic>
      <p:sp>
        <p:nvSpPr>
          <p:cNvPr id="67" name="Textplatzhalter 4">
            <a:extLst>
              <a:ext uri="{FF2B5EF4-FFF2-40B4-BE49-F238E27FC236}">
                <a16:creationId xmlns:a16="http://schemas.microsoft.com/office/drawing/2014/main" id="{4AF737AC-15AD-4264-9B3F-3F796F91A7E1}"/>
              </a:ext>
            </a:extLst>
          </p:cNvPr>
          <p:cNvSpPr txBox="1">
            <a:spLocks/>
          </p:cNvSpPr>
          <p:nvPr/>
        </p:nvSpPr>
        <p:spPr>
          <a:xfrm>
            <a:off x="982208" y="5487906"/>
            <a:ext cx="3113312" cy="56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Szenario: </a:t>
            </a:r>
            <a:r>
              <a:rPr lang="de-DE" sz="1600"/>
              <a:t>Hohe Fingerlänge, schweres Teil. Gute Orientierung vom Greifer zum Teil.</a:t>
            </a:r>
            <a:endParaRPr lang="en-US" sz="1600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8DEE7C2-4181-48FE-A6B4-160602B0C92B}"/>
              </a:ext>
            </a:extLst>
          </p:cNvPr>
          <p:cNvGrpSpPr/>
          <p:nvPr/>
        </p:nvGrpSpPr>
        <p:grpSpPr>
          <a:xfrm>
            <a:off x="4272384" y="4068878"/>
            <a:ext cx="1690176" cy="2305670"/>
            <a:chOff x="4253307" y="1494522"/>
            <a:chExt cx="1690176" cy="2305670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6CC916F2-4E64-4055-AEA7-F81C3F03F560}"/>
                </a:ext>
              </a:extLst>
            </p:cNvPr>
            <p:cNvSpPr/>
            <p:nvPr/>
          </p:nvSpPr>
          <p:spPr>
            <a:xfrm>
              <a:off x="4739558" y="1494522"/>
              <a:ext cx="697691" cy="628029"/>
            </a:xfrm>
            <a:prstGeom prst="rect">
              <a:avLst/>
            </a:prstGeom>
            <a:solidFill>
              <a:srgbClr val="BC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WP</a:t>
              </a:r>
              <a:endParaRPr lang="en-US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86BA35C5-2ACB-4FDB-BA6D-29412C361CB1}"/>
                </a:ext>
              </a:extLst>
            </p:cNvPr>
            <p:cNvSpPr/>
            <p:nvPr/>
          </p:nvSpPr>
          <p:spPr>
            <a:xfrm>
              <a:off x="4253307" y="3332106"/>
              <a:ext cx="1690176" cy="468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/>
                <a:t>Gripper</a:t>
              </a:r>
              <a:endParaRPr lang="en-US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8AA04373-896B-4184-BEE7-C1CBEABAAFA8}"/>
                </a:ext>
              </a:extLst>
            </p:cNvPr>
            <p:cNvSpPr/>
            <p:nvPr/>
          </p:nvSpPr>
          <p:spPr>
            <a:xfrm>
              <a:off x="4368411" y="1732604"/>
              <a:ext cx="194283" cy="159918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D81A783E-7E1F-413A-9692-1B4A439AE845}"/>
                </a:ext>
              </a:extLst>
            </p:cNvPr>
            <p:cNvSpPr/>
            <p:nvPr/>
          </p:nvSpPr>
          <p:spPr>
            <a:xfrm>
              <a:off x="5639097" y="1732604"/>
              <a:ext cx="194283" cy="159918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Grafik 72" descr="Häkchen mit einfarbiger Füllung">
            <a:extLst>
              <a:ext uri="{FF2B5EF4-FFF2-40B4-BE49-F238E27FC236}">
                <a16:creationId xmlns:a16="http://schemas.microsoft.com/office/drawing/2014/main" id="{6D90ECA2-D6E5-4DF1-8849-C72D0CBA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0952" y="4587310"/>
            <a:ext cx="643464" cy="643464"/>
          </a:xfrm>
          <a:prstGeom prst="rect">
            <a:avLst/>
          </a:prstGeom>
        </p:spPr>
      </p:pic>
      <p:sp>
        <p:nvSpPr>
          <p:cNvPr id="74" name="Textplatzhalter 4">
            <a:extLst>
              <a:ext uri="{FF2B5EF4-FFF2-40B4-BE49-F238E27FC236}">
                <a16:creationId xmlns:a16="http://schemas.microsoft.com/office/drawing/2014/main" id="{AE2494EA-DF1D-45CE-8AB8-053011E1CE93}"/>
              </a:ext>
            </a:extLst>
          </p:cNvPr>
          <p:cNvSpPr txBox="1">
            <a:spLocks/>
          </p:cNvSpPr>
          <p:nvPr/>
        </p:nvSpPr>
        <p:spPr>
          <a:xfrm>
            <a:off x="6738762" y="5487316"/>
            <a:ext cx="4965558" cy="12621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Hinweis: </a:t>
            </a:r>
            <a:r>
              <a:rPr lang="de-DE" sz="1600"/>
              <a:t>Ein Stirnradgetriebe funktioniert gut und generiert eine konstante Kraft. Schneckengetriebe nur bedingt, da beim Aufprall durch die langen Finger viel kinetische Energie abgebaut wird, da sich die Finger biegen.</a:t>
            </a:r>
            <a:endParaRPr lang="en-US" sz="1600"/>
          </a:p>
        </p:txBody>
      </p:sp>
      <p:pic>
        <p:nvPicPr>
          <p:cNvPr id="76" name="Grafik 75" descr="Schließen mit einfarbiger Füllung">
            <a:extLst>
              <a:ext uri="{FF2B5EF4-FFF2-40B4-BE49-F238E27FC236}">
                <a16:creationId xmlns:a16="http://schemas.microsoft.com/office/drawing/2014/main" id="{276A964E-F43A-4F37-8F11-53812E83F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9870" y="4596412"/>
            <a:ext cx="643464" cy="643464"/>
          </a:xfrm>
          <a:prstGeom prst="rect">
            <a:avLst/>
          </a:prstGeom>
        </p:spPr>
      </p:pic>
      <p:pic>
        <p:nvPicPr>
          <p:cNvPr id="7" name="Grafik 6" descr="Blitz mit einfarbiger Füllung">
            <a:extLst>
              <a:ext uri="{FF2B5EF4-FFF2-40B4-BE49-F238E27FC236}">
                <a16:creationId xmlns:a16="http://schemas.microsoft.com/office/drawing/2014/main" id="{0003804E-87ED-4D17-85B5-E08F0817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0729" y="4743521"/>
            <a:ext cx="914400" cy="914400"/>
          </a:xfrm>
          <a:prstGeom prst="rect">
            <a:avLst/>
          </a:prstGeom>
        </p:spPr>
      </p:pic>
      <p:pic>
        <p:nvPicPr>
          <p:cNvPr id="77" name="Grafik 76" descr="Blitz mit einfarbiger Füllung">
            <a:extLst>
              <a:ext uri="{FF2B5EF4-FFF2-40B4-BE49-F238E27FC236}">
                <a16:creationId xmlns:a16="http://schemas.microsoft.com/office/drawing/2014/main" id="{BE2975A4-4CE0-42E0-A106-E67628F6E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2963" y="47435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660DE-8FA6-4F64-860F-DB262C82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EGU/EGK vs. ZIMMER GEH 6000 und 8000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D795DC-4EAD-4C25-9C2C-1F90B2BC8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98B3EC-2D3D-4D02-AD9C-F7849E282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Wettbewerbsumfeld EGU und EGK</a:t>
            </a:r>
            <a:endParaRPr lang="en-US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F1ACF30-DBE6-42C2-92B1-AE4072DE1C02}"/>
              </a:ext>
            </a:extLst>
          </p:cNvPr>
          <p:cNvSpPr txBox="1">
            <a:spLocks/>
          </p:cNvSpPr>
          <p:nvPr/>
        </p:nvSpPr>
        <p:spPr>
          <a:xfrm>
            <a:off x="658813" y="1348966"/>
            <a:ext cx="9786876" cy="365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Antriebsstrang Beispiel: ZIMMER GEH 6040 (-03 Kraftversion) vs. EGU 50</a:t>
            </a:r>
            <a:endParaRPr lang="en-US" b="1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084EA5-A201-4553-9786-255FAAFB9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21"/>
          <a:stretch/>
        </p:blipFill>
        <p:spPr>
          <a:xfrm>
            <a:off x="900068" y="2368076"/>
            <a:ext cx="5275214" cy="2619597"/>
          </a:xfrm>
          <a:prstGeom prst="rect">
            <a:avLst/>
          </a:prstGeom>
        </p:spPr>
      </p:pic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BEFE9D19-EA02-4236-B8FD-E66442FA7DBC}"/>
              </a:ext>
            </a:extLst>
          </p:cNvPr>
          <p:cNvSpPr txBox="1">
            <a:spLocks/>
          </p:cNvSpPr>
          <p:nvPr/>
        </p:nvSpPr>
        <p:spPr>
          <a:xfrm>
            <a:off x="8469296" y="1993911"/>
            <a:ext cx="2066469" cy="374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/>
              <a:t>EGU 50-PN-M-B</a:t>
            </a:r>
            <a:endParaRPr lang="en-US" sz="1400" b="1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ED1C7D-A601-47AE-A55A-3909AC7E4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303" y="2368077"/>
            <a:ext cx="3706976" cy="2619596"/>
          </a:xfrm>
          <a:prstGeom prst="rect">
            <a:avLst/>
          </a:prstGeom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94762CC-477E-414D-9001-D482AA42281D}"/>
              </a:ext>
            </a:extLst>
          </p:cNvPr>
          <p:cNvSpPr txBox="1">
            <a:spLocks/>
          </p:cNvSpPr>
          <p:nvPr/>
        </p:nvSpPr>
        <p:spPr>
          <a:xfrm>
            <a:off x="2649823" y="2072384"/>
            <a:ext cx="2066469" cy="374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/>
              <a:t>GEH6040IL-03-B</a:t>
            </a:r>
            <a:endParaRPr lang="en-US" sz="1400" b="1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67E0639-D50B-43CE-A767-2E42A3279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" b="98320" l="1611" r="98792">
                        <a14:foregroundMark x1="8591" y1="10190" x2="75973" y2="26316"/>
                        <a14:foregroundMark x1="67114" y1="25868" x2="49262" y2="31243"/>
                        <a14:foregroundMark x1="49262" y1="31243" x2="19329" y2="50056"/>
                        <a14:foregroundMark x1="19329" y1="50056" x2="12617" y2="84770"/>
                        <a14:foregroundMark x1="12617" y1="84770" x2="13557" y2="92609"/>
                        <a14:foregroundMark x1="13557" y1="92609" x2="20134" y2="95297"/>
                        <a14:foregroundMark x1="74228" y1="96081" x2="82282" y2="91377"/>
                        <a14:foregroundMark x1="71275" y1="94961" x2="71275" y2="94961"/>
                        <a14:foregroundMark x1="21611" y1="99328" x2="12617" y2="95521"/>
                        <a14:foregroundMark x1="12617" y1="95521" x2="12617" y2="95521"/>
                        <a14:foregroundMark x1="9664" y1="32027" x2="13557" y2="24524"/>
                        <a14:foregroundMark x1="13557" y1="24524" x2="25235" y2="14782"/>
                        <a14:foregroundMark x1="88322" y1="6271" x2="4698" y2="7727"/>
                        <a14:foregroundMark x1="4698" y1="7727" x2="1611" y2="16797"/>
                        <a14:foregroundMark x1="1611" y1="16797" x2="2953" y2="42777"/>
                        <a14:foregroundMark x1="12752" y1="5375" x2="30604" y2="5263"/>
                        <a14:foregroundMark x1="75839" y1="3359" x2="71141" y2="3807"/>
                        <a14:foregroundMark x1="81342" y1="3919" x2="86174" y2="39418"/>
                        <a14:foregroundMark x1="96242" y1="21725" x2="90604" y2="26316"/>
                        <a14:foregroundMark x1="97718" y1="23852" x2="97718" y2="23852"/>
                        <a14:foregroundMark x1="98926" y1="23628" x2="96644" y2="24860"/>
                        <a14:foregroundMark x1="76268" y1="1734" x2="65235" y2="1232"/>
                        <a14:foregroundMark x1="80000" y1="1904" x2="76882" y2="1762"/>
                        <a14:foregroundMark x1="65235" y1="1232" x2="65235" y2="1232"/>
                        <a14:foregroundMark x1="34094" y1="58343" x2="30067" y2="58679"/>
                        <a14:foregroundMark x1="24698" y1="59015" x2="21208" y2="59239"/>
                        <a14:foregroundMark x1="70336" y1="59462" x2="61745" y2="59910"/>
                        <a14:foregroundMark x1="61745" y1="59910" x2="59597" y2="58791"/>
                        <a14:foregroundMark x1="73020" y1="59239" x2="70738" y2="59351"/>
                        <a14:foregroundMark x1="9396" y1="94289" x2="13826" y2="98208"/>
                        <a14:foregroundMark x1="8591" y1="93617" x2="10067" y2="94289"/>
                        <a14:foregroundMark x1="75023" y1="514" x2="74094" y2="560"/>
                        <a14:foregroundMark x1="79463" y1="672" x2="79009" y2="638"/>
                        <a14:foregroundMark x1="79597" y1="560" x2="79060" y2="448"/>
                        <a14:foregroundMark x1="79195" y1="336" x2="79195" y2="336"/>
                        <a14:foregroundMark x1="79463" y1="336" x2="78779" y2="336"/>
                        <a14:foregroundMark x1="78792" y1="336" x2="79463" y2="448"/>
                        <a14:foregroundMark x1="79329" y1="560" x2="79329" y2="672"/>
                        <a14:foregroundMark x1="79463" y1="672" x2="78792" y2="448"/>
                        <a14:backgroundMark x1="72617" y1="112" x2="73695" y2="56"/>
                        <a14:backgroundMark x1="77315" y1="0" x2="74631" y2="0"/>
                        <a14:backgroundMark x1="78523" y1="0" x2="77181" y2="0"/>
                        <a14:backgroundMark x1="79463" y1="224" x2="79463" y2="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41" y="5140917"/>
            <a:ext cx="1071899" cy="1284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7E2561B-F692-4491-85E0-98CBB2DB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7" y="5070738"/>
            <a:ext cx="999420" cy="11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122262C-7ED6-48DA-9C70-E9DE0495320F}"/>
              </a:ext>
            </a:extLst>
          </p:cNvPr>
          <p:cNvSpPr txBox="1"/>
          <p:nvPr/>
        </p:nvSpPr>
        <p:spPr>
          <a:xfrm>
            <a:off x="1889893" y="5189840"/>
            <a:ext cx="914400" cy="2319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Katalogdaten</a:t>
            </a:r>
            <a:endParaRPr lang="de-DE" sz="1600" b="1">
              <a:solidFill>
                <a:srgbClr val="003D6A"/>
              </a:solidFill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max. 1000 N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in. 100 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E9DB732-930E-44F0-90AA-562739C64BB0}"/>
              </a:ext>
            </a:extLst>
          </p:cNvPr>
          <p:cNvCxnSpPr>
            <a:cxnSpLocks/>
          </p:cNvCxnSpPr>
          <p:nvPr/>
        </p:nvCxnSpPr>
        <p:spPr>
          <a:xfrm flipH="1" flipV="1">
            <a:off x="1341721" y="4716531"/>
            <a:ext cx="479652" cy="61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5B26487B-C283-4D2C-89CE-D3DCC115CB75}"/>
              </a:ext>
            </a:extLst>
          </p:cNvPr>
          <p:cNvSpPr txBox="1"/>
          <p:nvPr/>
        </p:nvSpPr>
        <p:spPr>
          <a:xfrm>
            <a:off x="10445689" y="5667374"/>
            <a:ext cx="914400" cy="2319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Katalogdaten 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max. 450 N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min. 150 N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E06D4F2-303E-4940-9084-E142D85C17B8}"/>
              </a:ext>
            </a:extLst>
          </p:cNvPr>
          <p:cNvCxnSpPr>
            <a:cxnSpLocks/>
          </p:cNvCxnSpPr>
          <p:nvPr/>
        </p:nvCxnSpPr>
        <p:spPr>
          <a:xfrm flipH="1" flipV="1">
            <a:off x="9291216" y="4216932"/>
            <a:ext cx="1107804" cy="154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49D95D05-1947-4DEA-9BE8-93B899BD3EA8}"/>
              </a:ext>
            </a:extLst>
          </p:cNvPr>
          <p:cNvSpPr/>
          <p:nvPr/>
        </p:nvSpPr>
        <p:spPr>
          <a:xfrm>
            <a:off x="1129253" y="2900244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F0A3637-3E32-416D-9D7E-5737291F377C}"/>
              </a:ext>
            </a:extLst>
          </p:cNvPr>
          <p:cNvSpPr/>
          <p:nvPr/>
        </p:nvSpPr>
        <p:spPr>
          <a:xfrm>
            <a:off x="1107926" y="4419594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FC1F5B0F-C6C1-45C8-AE7F-3E31D44A1913}"/>
              </a:ext>
            </a:extLst>
          </p:cNvPr>
          <p:cNvCxnSpPr>
            <a:cxnSpLocks/>
          </p:cNvCxnSpPr>
          <p:nvPr/>
        </p:nvCxnSpPr>
        <p:spPr>
          <a:xfrm flipH="1" flipV="1">
            <a:off x="1316476" y="3197181"/>
            <a:ext cx="500023" cy="2130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A9126EF-FACC-4D6D-AA35-EEA1E4FB88CD}"/>
              </a:ext>
            </a:extLst>
          </p:cNvPr>
          <p:cNvSpPr/>
          <p:nvPr/>
        </p:nvSpPr>
        <p:spPr>
          <a:xfrm>
            <a:off x="9059309" y="3950948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8C3A846-CFAA-4F77-A486-6639046A5288}"/>
              </a:ext>
            </a:extLst>
          </p:cNvPr>
          <p:cNvSpPr/>
          <p:nvPr/>
        </p:nvSpPr>
        <p:spPr>
          <a:xfrm>
            <a:off x="9059308" y="3149203"/>
            <a:ext cx="255717" cy="296937"/>
          </a:xfrm>
          <a:prstGeom prst="rect">
            <a:avLst/>
          </a:prstGeom>
          <a:solidFill>
            <a:srgbClr val="BCC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584CE7BB-2BA9-4EBC-A29B-FCBF7637B2CB}"/>
              </a:ext>
            </a:extLst>
          </p:cNvPr>
          <p:cNvCxnSpPr>
            <a:cxnSpLocks/>
          </p:cNvCxnSpPr>
          <p:nvPr/>
        </p:nvCxnSpPr>
        <p:spPr>
          <a:xfrm flipH="1" flipV="1">
            <a:off x="9315025" y="3429000"/>
            <a:ext cx="1083995" cy="231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7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1ccbd5-5fe5-438c-9381-8f53686007b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1EB1CFAF1AD24FBC2C995E5AD08F7D" ma:contentTypeVersion="10" ma:contentTypeDescription="Ein neues Dokument erstellen." ma:contentTypeScope="" ma:versionID="e72f9d675d66d06845fa5e5dacf25cba">
  <xsd:schema xmlns:xsd="http://www.w3.org/2001/XMLSchema" xmlns:xs="http://www.w3.org/2001/XMLSchema" xmlns:p="http://schemas.microsoft.com/office/2006/metadata/properties" xmlns:ns2="c91ccbd5-5fe5-438c-9381-8f53686007bd" xmlns:ns3="39531103-98b3-48b1-b75a-56305fe3039c" targetNamespace="http://schemas.microsoft.com/office/2006/metadata/properties" ma:root="true" ma:fieldsID="1765b895d03a6219c353c409b462f547" ns2:_="" ns3:_="">
    <xsd:import namespace="c91ccbd5-5fe5-438c-9381-8f53686007bd"/>
    <xsd:import namespace="39531103-98b3-48b1-b75a-56305fe30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ccbd5-5fe5-438c-9381-8f5368600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31103-98b3-48b1-b75a-56305fe30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8DACD3-132A-46ED-823D-D74601A9953A}">
  <ds:schemaRefs>
    <ds:schemaRef ds:uri="http://schemas.microsoft.com/office/2006/documentManagement/types"/>
    <ds:schemaRef ds:uri="c91ccbd5-5fe5-438c-9381-8f53686007b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9531103-98b3-48b1-b75a-56305fe303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8C200E-5778-4F5B-9FB4-814CB9CF9A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D2795-B605-446F-A6C0-9663FEABA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ccbd5-5fe5-438c-9381-8f53686007bd"/>
    <ds:schemaRef ds:uri="39531103-98b3-48b1-b75a-56305fe30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1995</Words>
  <Application>Microsoft Office PowerPoint</Application>
  <PresentationFormat>Breitbild</PresentationFormat>
  <Paragraphs>524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Wingdings</vt:lpstr>
      <vt:lpstr>Arial</vt:lpstr>
      <vt:lpstr>Fago Pro</vt:lpstr>
      <vt:lpstr>Calibri</vt:lpstr>
      <vt:lpstr>Courier New</vt:lpstr>
      <vt:lpstr>Symbol</vt:lpstr>
      <vt:lpstr>Office</vt:lpstr>
      <vt:lpstr>Flexibler Universalgreifer EGU  &amp; Flexibler Kleinteilegreifer EGK</vt:lpstr>
      <vt:lpstr>Wettbewerbsumfeld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EGU/EGK vs. ZIMMER GEH 6000 und 8000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Schell, Benjamin</cp:lastModifiedBy>
  <cp:revision>5</cp:revision>
  <dcterms:created xsi:type="dcterms:W3CDTF">2022-07-14T15:38:34Z</dcterms:created>
  <dcterms:modified xsi:type="dcterms:W3CDTF">2022-10-25T07:19:35Z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0x010100C01EB1CFAF1AD24FBC2C995E5AD08F7D</vt:lpwstr>
  </property>
  <property fmtid="{D5CDD505-2E9C-101B-9397-08002B2CF9AE}" pid="3" name="MediaServiceImageTags">
    <vt:lpwstr/>
  </property>
</Properties>
</file>