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35"/>
  </p:notesMasterIdLst>
  <p:sldIdLst>
    <p:sldId id="280" r:id="rId5"/>
    <p:sldId id="281" r:id="rId6"/>
    <p:sldId id="282" r:id="rId7"/>
    <p:sldId id="284" r:id="rId8"/>
    <p:sldId id="5961" r:id="rId9"/>
    <p:sldId id="290" r:id="rId10"/>
    <p:sldId id="5959" r:id="rId11"/>
    <p:sldId id="5960" r:id="rId12"/>
    <p:sldId id="5962" r:id="rId13"/>
    <p:sldId id="291" r:id="rId14"/>
    <p:sldId id="292" r:id="rId15"/>
    <p:sldId id="5963" r:id="rId16"/>
    <p:sldId id="305" r:id="rId17"/>
    <p:sldId id="286" r:id="rId18"/>
    <p:sldId id="294" r:id="rId19"/>
    <p:sldId id="301" r:id="rId20"/>
    <p:sldId id="302" r:id="rId21"/>
    <p:sldId id="5954" r:id="rId22"/>
    <p:sldId id="307" r:id="rId23"/>
    <p:sldId id="293" r:id="rId24"/>
    <p:sldId id="295" r:id="rId25"/>
    <p:sldId id="5953" r:id="rId26"/>
    <p:sldId id="5956" r:id="rId27"/>
    <p:sldId id="5958" r:id="rId28"/>
    <p:sldId id="314" r:id="rId29"/>
    <p:sldId id="316" r:id="rId30"/>
    <p:sldId id="317" r:id="rId31"/>
    <p:sldId id="318" r:id="rId32"/>
    <p:sldId id="5957" r:id="rId33"/>
    <p:sldId id="268" r:id="rId34"/>
  </p:sldIdLst>
  <p:sldSz cx="12192000" cy="6858000"/>
  <p:notesSz cx="6858000" cy="9144000"/>
  <p:embeddedFontLs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Fago Pro" panose="02000506040000020004" pitchFamily="2" charset="0"/>
      <p:regular r:id="rId40"/>
      <p:bold r:id="rId41"/>
      <p:italic r:id="rId42"/>
      <p:boldItalic r:id="rId43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E3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2597" autoAdjust="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outlineViewPr>
    <p:cViewPr>
      <p:scale>
        <a:sx n="33" d="100"/>
        <a:sy n="33" d="100"/>
      </p:scale>
      <p:origin x="0" y="-5784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4.fntdata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7.fntdata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1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microsoft.com/office/2016/11/relationships/changesInfo" Target="changesInfos/changesInfo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font" Target="fonts/font3.fntdata"/><Relationship Id="rId46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font" Target="fonts/font6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chell, Benjamin" userId="f9e67e3d-e662-49bf-b5ba-a1e4014e19f0" providerId="ADAL" clId="{E946163F-72C6-4B84-9866-3F415945F6F0}"/>
    <pc:docChg chg="delSld">
      <pc:chgData name="Schell, Benjamin" userId="f9e67e3d-e662-49bf-b5ba-a1e4014e19f0" providerId="ADAL" clId="{E946163F-72C6-4B84-9866-3F415945F6F0}" dt="2023-01-17T11:19:51.205" v="1" actId="47"/>
      <pc:docMkLst>
        <pc:docMk/>
      </pc:docMkLst>
      <pc:sldChg chg="del">
        <pc:chgData name="Schell, Benjamin" userId="f9e67e3d-e662-49bf-b5ba-a1e4014e19f0" providerId="ADAL" clId="{E946163F-72C6-4B84-9866-3F415945F6F0}" dt="2023-01-17T11:19:50.541" v="0" actId="47"/>
        <pc:sldMkLst>
          <pc:docMk/>
          <pc:sldMk cId="24679461" sldId="327"/>
        </pc:sldMkLst>
      </pc:sldChg>
      <pc:sldChg chg="del">
        <pc:chgData name="Schell, Benjamin" userId="f9e67e3d-e662-49bf-b5ba-a1e4014e19f0" providerId="ADAL" clId="{E946163F-72C6-4B84-9866-3F415945F6F0}" dt="2023-01-17T11:19:51.205" v="1" actId="47"/>
        <pc:sldMkLst>
          <pc:docMk/>
          <pc:sldMk cId="4029819536" sldId="328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AA609D-33A1-49C1-99CD-9DA0D02D59BC}" type="datetimeFigureOut">
              <a:rPr lang="de-DE" smtClean="0"/>
              <a:t>17.01.2023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C4DAAC-953A-4DDC-ADA9-6566D2D0868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5310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852504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164778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613002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204826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420187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>
            <a:extLst>
              <a:ext uri="{FF2B5EF4-FFF2-40B4-BE49-F238E27FC236}">
                <a16:creationId xmlns:a16="http://schemas.microsoft.com/office/drawing/2014/main" id="{78CC97A4-1A82-DEDB-CB65-650832807737}"/>
              </a:ext>
            </a:extLst>
          </p:cNvPr>
          <p:cNvSpPr txBox="1"/>
          <p:nvPr userDrawn="1"/>
        </p:nvSpPr>
        <p:spPr>
          <a:xfrm>
            <a:off x="658813" y="271886"/>
            <a:ext cx="200908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800" b="1" dirty="0">
                <a:solidFill>
                  <a:schemeClr val="bg2"/>
                </a:solidFill>
                <a:latin typeface="Fago Pro" panose="02000506040000020004" pitchFamily="50" charset="0"/>
              </a:rPr>
              <a:t>Agenda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01ECF792-B14B-88A1-18F5-A6044518CCC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8813" y="779585"/>
            <a:ext cx="8937625" cy="5494215"/>
          </a:xfrm>
        </p:spPr>
        <p:txBody>
          <a:bodyPr/>
          <a:lstStyle>
            <a:lvl1pPr marL="633413" indent="-633413">
              <a:buFont typeface="+mj-lt"/>
              <a:buAutoNum type="arabicPeriod"/>
              <a:defRPr sz="3000" b="1">
                <a:latin typeface="Fago Pro" panose="02000506040000020004" pitchFamily="50" charset="0"/>
              </a:defRPr>
            </a:lvl1pPr>
            <a:lvl2pPr marL="785813" indent="-176213">
              <a:tabLst>
                <a:tab pos="652463" algn="l"/>
                <a:tab pos="809625" algn="l"/>
              </a:tabLst>
              <a:defRPr sz="2000">
                <a:latin typeface="Fago Pro" panose="02000506040000020004" pitchFamily="50" charset="0"/>
              </a:defRPr>
            </a:lvl2pPr>
            <a:lvl3pPr marL="1014413" indent="-246063">
              <a:defRPr sz="2000">
                <a:latin typeface="Fago Pro" panose="02000506040000020004" pitchFamily="50" charset="0"/>
              </a:defRPr>
            </a:lvl3pPr>
            <a:lvl4pPr marL="1219200" indent="-204788">
              <a:defRPr sz="2000">
                <a:latin typeface="Fago Pro" panose="02000506040000020004" pitchFamily="50" charset="0"/>
              </a:defRPr>
            </a:lvl4pPr>
            <a:lvl5pPr marL="1441450" indent="-233363">
              <a:defRPr sz="2000">
                <a:latin typeface="Fago Pro" panose="02000506040000020004" pitchFamily="50" charset="0"/>
              </a:defRPr>
            </a:lvl5pPr>
          </a:lstStyle>
          <a:p>
            <a:pPr lvl="0"/>
            <a:r>
              <a:rPr lang="de-DE" dirty="0" err="1"/>
              <a:t>Agendapunkt</a:t>
            </a:r>
            <a:r>
              <a:rPr lang="de-DE" dirty="0"/>
              <a:t> eins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F40E45D-1310-95F1-0289-F373E713D3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0968" y="351118"/>
            <a:ext cx="1826070" cy="46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4136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1A6669-BEC9-635E-C610-2A750E8BE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608AA44-849E-76DD-D654-94961F4737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01C6B8FC-3DF4-DFC6-9D42-886621A4A3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4" y="271887"/>
            <a:ext cx="8996816" cy="338554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chemeClr val="bg2"/>
                </a:solidFill>
                <a:latin typeface="Fago Pro" panose="02000506040000020004" pitchFamily="50" charset="0"/>
              </a:defRPr>
            </a:lvl1pPr>
          </a:lstStyle>
          <a:p>
            <a:pPr lvl="0"/>
            <a:r>
              <a:rPr lang="de-DE" dirty="0"/>
              <a:t>Hier steht das Kapitel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1F6F39E2-88FE-A04B-0206-C2A69CE7F65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3" y="2114550"/>
            <a:ext cx="11198225" cy="41592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FACFECB-17DE-E53B-159A-D526856883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0968" y="351118"/>
            <a:ext cx="1826070" cy="46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35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itat ­­­­- Fazit - Empfe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C792D1-F0A6-D256-D340-655CE5F32C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4" y="666750"/>
            <a:ext cx="8996816" cy="3286125"/>
          </a:xfrm>
        </p:spPr>
        <p:txBody>
          <a:bodyPr anchor="b" anchorCtr="0"/>
          <a:lstStyle>
            <a:lvl1pPr>
              <a:defRPr sz="5400"/>
            </a:lvl1pPr>
          </a:lstStyle>
          <a:p>
            <a:r>
              <a:rPr lang="en-US" noProof="0" dirty="0"/>
              <a:t>Here is a quote / Recommendation / Result</a:t>
            </a: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2253897-4149-A9A4-96B3-1666630B646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24" name="Grafik 22">
            <a:extLst>
              <a:ext uri="{FF2B5EF4-FFF2-40B4-BE49-F238E27FC236}">
                <a16:creationId xmlns:a16="http://schemas.microsoft.com/office/drawing/2014/main" id="{19CCC31C-6825-1ED2-D136-4A6E0AE52F11}"/>
              </a:ext>
            </a:extLst>
          </p:cNvPr>
          <p:cNvSpPr/>
          <p:nvPr/>
        </p:nvSpPr>
        <p:spPr>
          <a:xfrm>
            <a:off x="686183" y="4266814"/>
            <a:ext cx="2258186" cy="404695"/>
          </a:xfrm>
          <a:custGeom>
            <a:avLst/>
            <a:gdLst>
              <a:gd name="connsiteX0" fmla="*/ 1911685 w 3041035"/>
              <a:gd name="connsiteY0" fmla="*/ 185560 h 544991"/>
              <a:gd name="connsiteX1" fmla="*/ 1226038 w 3041035"/>
              <a:gd name="connsiteY1" fmla="*/ 544991 h 544991"/>
              <a:gd name="connsiteX2" fmla="*/ 0 w 3041035"/>
              <a:gd name="connsiteY2" fmla="*/ 544991 h 544991"/>
              <a:gd name="connsiteX3" fmla="*/ 0 w 3041035"/>
              <a:gd name="connsiteY3" fmla="*/ 359431 h 544991"/>
              <a:gd name="connsiteX4" fmla="*/ 1180367 w 3041035"/>
              <a:gd name="connsiteY4" fmla="*/ 359431 h 544991"/>
              <a:gd name="connsiteX5" fmla="*/ 1865971 w 3041035"/>
              <a:gd name="connsiteY5" fmla="*/ 0 h 544991"/>
              <a:gd name="connsiteX6" fmla="*/ 3041036 w 3041035"/>
              <a:gd name="connsiteY6" fmla="*/ 0 h 544991"/>
              <a:gd name="connsiteX7" fmla="*/ 3041036 w 3041035"/>
              <a:gd name="connsiteY7" fmla="*/ 185560 h 544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41035" h="544991">
                <a:moveTo>
                  <a:pt x="1911685" y="185560"/>
                </a:moveTo>
                <a:lnTo>
                  <a:pt x="1226038" y="544991"/>
                </a:lnTo>
                <a:lnTo>
                  <a:pt x="0" y="544991"/>
                </a:lnTo>
                <a:lnTo>
                  <a:pt x="0" y="359431"/>
                </a:lnTo>
                <a:lnTo>
                  <a:pt x="1180367" y="359431"/>
                </a:lnTo>
                <a:lnTo>
                  <a:pt x="1865971" y="0"/>
                </a:lnTo>
                <a:lnTo>
                  <a:pt x="3041036" y="0"/>
                </a:lnTo>
                <a:lnTo>
                  <a:pt x="3041036" y="185560"/>
                </a:lnTo>
              </a:path>
            </a:pathLst>
          </a:custGeom>
          <a:solidFill>
            <a:schemeClr val="bg2"/>
          </a:solidFill>
          <a:ln w="21248" cap="flat">
            <a:noFill/>
            <a:prstDash val="solid"/>
            <a:miter/>
          </a:ln>
        </p:spPr>
        <p:txBody>
          <a:bodyPr rtlCol="0" anchor="ctr"/>
          <a:lstStyle/>
          <a:p>
            <a:endParaRPr lang="de-DE" dirty="0">
              <a:latin typeface="Fago Pro" panose="02000506040000020004" pitchFamily="50" charset="0"/>
            </a:endParaRP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0B18618C-AB6E-049B-38C5-4999CED06E9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3" y="5143500"/>
            <a:ext cx="8996816" cy="113030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bg2"/>
                </a:solidFill>
                <a:latin typeface="Fago Pro" panose="02000506040000020004" pitchFamily="50" charset="0"/>
              </a:defRPr>
            </a:lvl1pPr>
          </a:lstStyle>
          <a:p>
            <a:r>
              <a:rPr lang="en-US" noProof="0" dirty="0"/>
              <a:t>Optional quoter</a:t>
            </a:r>
          </a:p>
        </p:txBody>
      </p:sp>
      <p:pic>
        <p:nvPicPr>
          <p:cNvPr id="28" name="Grafik 27">
            <a:extLst>
              <a:ext uri="{FF2B5EF4-FFF2-40B4-BE49-F238E27FC236}">
                <a16:creationId xmlns:a16="http://schemas.microsoft.com/office/drawing/2014/main" id="{6C5F3724-686E-CBBC-E9B6-90A5F7F4AC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0968" y="351118"/>
            <a:ext cx="1826070" cy="46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45035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4F493582-DCC1-F192-74C6-EED58EE52B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88531" y="1886839"/>
            <a:ext cx="5214938" cy="1542161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C2900A8C-B0B5-C546-9BE1-53E2ECB57D02}"/>
              </a:ext>
            </a:extLst>
          </p:cNvPr>
          <p:cNvSpPr txBox="1"/>
          <p:nvPr userDrawn="1"/>
        </p:nvSpPr>
        <p:spPr>
          <a:xfrm>
            <a:off x="4193381" y="5905500"/>
            <a:ext cx="3805238" cy="36830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marL="0" marR="0" indent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None/>
              <a:tabLst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© SCHUNK GmbH &amp; Co. KG</a:t>
            </a:r>
          </a:p>
          <a:p>
            <a:pPr marL="0" marR="0" indent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None/>
              <a:tabLst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schunk.com</a:t>
            </a:r>
          </a:p>
        </p:txBody>
      </p:sp>
      <p:grpSp>
        <p:nvGrpSpPr>
          <p:cNvPr id="5" name="Grafik 6">
            <a:extLst>
              <a:ext uri="{FF2B5EF4-FFF2-40B4-BE49-F238E27FC236}">
                <a16:creationId xmlns:a16="http://schemas.microsoft.com/office/drawing/2014/main" id="{94BC3787-8E20-671D-7B41-38B60F6FDA7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3474242" y="4744704"/>
            <a:ext cx="5269708" cy="324440"/>
            <a:chOff x="4381500" y="3324234"/>
            <a:chExt cx="3430676" cy="211216"/>
          </a:xfrm>
          <a:solidFill>
            <a:schemeClr val="bg1"/>
          </a:solidFill>
        </p:grpSpPr>
        <p:sp>
          <p:nvSpPr>
            <p:cNvPr id="6" name="Freihandform: Form 5">
              <a:extLst>
                <a:ext uri="{FF2B5EF4-FFF2-40B4-BE49-F238E27FC236}">
                  <a16:creationId xmlns:a16="http://schemas.microsoft.com/office/drawing/2014/main" id="{B9AD97F3-99FA-A188-8AA3-9615E6F9F198}"/>
                </a:ext>
              </a:extLst>
            </p:cNvPr>
            <p:cNvSpPr/>
            <p:nvPr/>
          </p:nvSpPr>
          <p:spPr>
            <a:xfrm>
              <a:off x="4381500" y="3343179"/>
              <a:ext cx="129997" cy="189566"/>
            </a:xfrm>
            <a:custGeom>
              <a:avLst/>
              <a:gdLst>
                <a:gd name="connsiteX0" fmla="*/ 92069 w 129997"/>
                <a:gd name="connsiteY0" fmla="*/ 189567 h 189566"/>
                <a:gd name="connsiteX1" fmla="*/ 92069 w 129997"/>
                <a:gd name="connsiteY1" fmla="*/ 102365 h 189566"/>
                <a:gd name="connsiteX2" fmla="*/ 37919 w 129997"/>
                <a:gd name="connsiteY2" fmla="*/ 102365 h 189566"/>
                <a:gd name="connsiteX3" fmla="*/ 37919 w 129997"/>
                <a:gd name="connsiteY3" fmla="*/ 189567 h 189566"/>
                <a:gd name="connsiteX4" fmla="*/ 0 w 129997"/>
                <a:gd name="connsiteY4" fmla="*/ 189567 h 189566"/>
                <a:gd name="connsiteX5" fmla="*/ 0 w 129997"/>
                <a:gd name="connsiteY5" fmla="*/ 0 h 189566"/>
                <a:gd name="connsiteX6" fmla="*/ 37919 w 129997"/>
                <a:gd name="connsiteY6" fmla="*/ 0 h 189566"/>
                <a:gd name="connsiteX7" fmla="*/ 37919 w 129997"/>
                <a:gd name="connsiteY7" fmla="*/ 73133 h 189566"/>
                <a:gd name="connsiteX8" fmla="*/ 92078 w 129997"/>
                <a:gd name="connsiteY8" fmla="*/ 73133 h 189566"/>
                <a:gd name="connsiteX9" fmla="*/ 92078 w 129997"/>
                <a:gd name="connsiteY9" fmla="*/ 0 h 189566"/>
                <a:gd name="connsiteX10" fmla="*/ 129997 w 129997"/>
                <a:gd name="connsiteY10" fmla="*/ 0 h 189566"/>
                <a:gd name="connsiteX11" fmla="*/ 129997 w 129997"/>
                <a:gd name="connsiteY11" fmla="*/ 189567 h 189566"/>
                <a:gd name="connsiteX12" fmla="*/ 92069 w 129997"/>
                <a:gd name="connsiteY12" fmla="*/ 189567 h 189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9997" h="189566">
                  <a:moveTo>
                    <a:pt x="92069" y="189567"/>
                  </a:moveTo>
                  <a:lnTo>
                    <a:pt x="92069" y="102365"/>
                  </a:lnTo>
                  <a:lnTo>
                    <a:pt x="37919" y="102365"/>
                  </a:lnTo>
                  <a:lnTo>
                    <a:pt x="37919" y="189567"/>
                  </a:lnTo>
                  <a:lnTo>
                    <a:pt x="0" y="189567"/>
                  </a:lnTo>
                  <a:lnTo>
                    <a:pt x="0" y="0"/>
                  </a:lnTo>
                  <a:lnTo>
                    <a:pt x="37919" y="0"/>
                  </a:lnTo>
                  <a:lnTo>
                    <a:pt x="37919" y="73133"/>
                  </a:lnTo>
                  <a:lnTo>
                    <a:pt x="92078" y="73133"/>
                  </a:lnTo>
                  <a:lnTo>
                    <a:pt x="92078" y="0"/>
                  </a:lnTo>
                  <a:lnTo>
                    <a:pt x="129997" y="0"/>
                  </a:lnTo>
                  <a:lnTo>
                    <a:pt x="129997" y="189567"/>
                  </a:lnTo>
                  <a:lnTo>
                    <a:pt x="92069" y="1895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8" name="Freihandform: Form 7">
              <a:extLst>
                <a:ext uri="{FF2B5EF4-FFF2-40B4-BE49-F238E27FC236}">
                  <a16:creationId xmlns:a16="http://schemas.microsoft.com/office/drawing/2014/main" id="{8B6A8E9D-4DA8-CFB1-1413-A17B09E1BC43}"/>
                </a:ext>
              </a:extLst>
            </p:cNvPr>
            <p:cNvSpPr/>
            <p:nvPr/>
          </p:nvSpPr>
          <p:spPr>
            <a:xfrm>
              <a:off x="4545282" y="3386508"/>
              <a:ext cx="116433" cy="148942"/>
            </a:xfrm>
            <a:custGeom>
              <a:avLst/>
              <a:gdLst>
                <a:gd name="connsiteX0" fmla="*/ 83410 w 116433"/>
                <a:gd name="connsiteY0" fmla="*/ 146237 h 148942"/>
                <a:gd name="connsiteX1" fmla="*/ 79343 w 116433"/>
                <a:gd name="connsiteY1" fmla="*/ 133512 h 148942"/>
                <a:gd name="connsiteX2" fmla="*/ 40615 w 116433"/>
                <a:gd name="connsiteY2" fmla="*/ 148942 h 148942"/>
                <a:gd name="connsiteX3" fmla="*/ 0 w 116433"/>
                <a:gd name="connsiteY3" fmla="*/ 102632 h 148942"/>
                <a:gd name="connsiteX4" fmla="*/ 53616 w 116433"/>
                <a:gd name="connsiteY4" fmla="*/ 56598 h 148942"/>
                <a:gd name="connsiteX5" fmla="*/ 78534 w 116433"/>
                <a:gd name="connsiteY5" fmla="*/ 56598 h 148942"/>
                <a:gd name="connsiteX6" fmla="*/ 78534 w 116433"/>
                <a:gd name="connsiteY6" fmla="*/ 46311 h 148942"/>
                <a:gd name="connsiteX7" fmla="*/ 58217 w 116433"/>
                <a:gd name="connsiteY7" fmla="*/ 30604 h 148942"/>
                <a:gd name="connsiteX8" fmla="*/ 12992 w 116433"/>
                <a:gd name="connsiteY8" fmla="*/ 38729 h 148942"/>
                <a:gd name="connsiteX9" fmla="*/ 12992 w 116433"/>
                <a:gd name="connsiteY9" fmla="*/ 8668 h 148942"/>
                <a:gd name="connsiteX10" fmla="*/ 64713 w 116433"/>
                <a:gd name="connsiteY10" fmla="*/ 0 h 148942"/>
                <a:gd name="connsiteX11" fmla="*/ 116434 w 116433"/>
                <a:gd name="connsiteY11" fmla="*/ 46568 h 148942"/>
                <a:gd name="connsiteX12" fmla="*/ 116434 w 116433"/>
                <a:gd name="connsiteY12" fmla="*/ 146237 h 148942"/>
                <a:gd name="connsiteX13" fmla="*/ 83410 w 116433"/>
                <a:gd name="connsiteY13" fmla="*/ 146237 h 148942"/>
                <a:gd name="connsiteX14" fmla="*/ 78534 w 116433"/>
                <a:gd name="connsiteY14" fmla="*/ 77448 h 148942"/>
                <a:gd name="connsiteX15" fmla="*/ 67704 w 116433"/>
                <a:gd name="connsiteY15" fmla="*/ 77734 h 148942"/>
                <a:gd name="connsiteX16" fmla="*/ 37929 w 116433"/>
                <a:gd name="connsiteY16" fmla="*/ 101832 h 148942"/>
                <a:gd name="connsiteX17" fmla="*/ 54435 w 116433"/>
                <a:gd name="connsiteY17" fmla="*/ 120787 h 148942"/>
                <a:gd name="connsiteX18" fmla="*/ 78543 w 116433"/>
                <a:gd name="connsiteY18" fmla="*/ 113738 h 148942"/>
                <a:gd name="connsiteX19" fmla="*/ 78543 w 116433"/>
                <a:gd name="connsiteY19" fmla="*/ 77448 h 148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433" h="148942">
                  <a:moveTo>
                    <a:pt x="83410" y="146237"/>
                  </a:moveTo>
                  <a:lnTo>
                    <a:pt x="79343" y="133512"/>
                  </a:lnTo>
                  <a:cubicBezTo>
                    <a:pt x="69599" y="142999"/>
                    <a:pt x="56055" y="148942"/>
                    <a:pt x="40615" y="148942"/>
                  </a:cubicBezTo>
                  <a:cubicBezTo>
                    <a:pt x="23012" y="148942"/>
                    <a:pt x="0" y="141637"/>
                    <a:pt x="0" y="102632"/>
                  </a:cubicBezTo>
                  <a:cubicBezTo>
                    <a:pt x="0" y="63370"/>
                    <a:pt x="32223" y="56598"/>
                    <a:pt x="53616" y="56598"/>
                  </a:cubicBezTo>
                  <a:lnTo>
                    <a:pt x="78534" y="56598"/>
                  </a:lnTo>
                  <a:lnTo>
                    <a:pt x="78534" y="46311"/>
                  </a:lnTo>
                  <a:cubicBezTo>
                    <a:pt x="78534" y="32223"/>
                    <a:pt x="71218" y="30604"/>
                    <a:pt x="58217" y="30604"/>
                  </a:cubicBezTo>
                  <a:cubicBezTo>
                    <a:pt x="44948" y="30604"/>
                    <a:pt x="26270" y="34404"/>
                    <a:pt x="12992" y="38729"/>
                  </a:cubicBezTo>
                  <a:lnTo>
                    <a:pt x="12992" y="8668"/>
                  </a:lnTo>
                  <a:cubicBezTo>
                    <a:pt x="28975" y="3524"/>
                    <a:pt x="47111" y="0"/>
                    <a:pt x="64713" y="0"/>
                  </a:cubicBezTo>
                  <a:cubicBezTo>
                    <a:pt x="92869" y="0"/>
                    <a:pt x="116434" y="7048"/>
                    <a:pt x="116434" y="46568"/>
                  </a:cubicBezTo>
                  <a:lnTo>
                    <a:pt x="116434" y="146237"/>
                  </a:lnTo>
                  <a:lnTo>
                    <a:pt x="83410" y="146237"/>
                  </a:lnTo>
                  <a:close/>
                  <a:moveTo>
                    <a:pt x="78534" y="77448"/>
                  </a:moveTo>
                  <a:lnTo>
                    <a:pt x="67704" y="77734"/>
                  </a:lnTo>
                  <a:cubicBezTo>
                    <a:pt x="46320" y="78276"/>
                    <a:pt x="37929" y="83420"/>
                    <a:pt x="37929" y="101832"/>
                  </a:cubicBezTo>
                  <a:cubicBezTo>
                    <a:pt x="37929" y="116719"/>
                    <a:pt x="44691" y="120787"/>
                    <a:pt x="54435" y="120787"/>
                  </a:cubicBezTo>
                  <a:cubicBezTo>
                    <a:pt x="63922" y="120787"/>
                    <a:pt x="71228" y="117805"/>
                    <a:pt x="78543" y="113738"/>
                  </a:cubicBezTo>
                  <a:lnTo>
                    <a:pt x="78543" y="774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9" name="Freihandform: Form 8">
              <a:extLst>
                <a:ext uri="{FF2B5EF4-FFF2-40B4-BE49-F238E27FC236}">
                  <a16:creationId xmlns:a16="http://schemas.microsoft.com/office/drawing/2014/main" id="{CB3D29B4-50AB-43DF-8566-2C7ECDEC7011}"/>
                </a:ext>
              </a:extLst>
            </p:cNvPr>
            <p:cNvSpPr/>
            <p:nvPr/>
          </p:nvSpPr>
          <p:spPr>
            <a:xfrm>
              <a:off x="4703664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73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10" name="Freihandform: Form 9">
              <a:extLst>
                <a:ext uri="{FF2B5EF4-FFF2-40B4-BE49-F238E27FC236}">
                  <a16:creationId xmlns:a16="http://schemas.microsoft.com/office/drawing/2014/main" id="{D16DB84B-EF0D-C922-F83B-E8F6CDEF2FCD}"/>
                </a:ext>
              </a:extLst>
            </p:cNvPr>
            <p:cNvSpPr/>
            <p:nvPr/>
          </p:nvSpPr>
          <p:spPr>
            <a:xfrm>
              <a:off x="4862026" y="3337779"/>
              <a:ext cx="127292" cy="197672"/>
            </a:xfrm>
            <a:custGeom>
              <a:avLst/>
              <a:gdLst>
                <a:gd name="connsiteX0" fmla="*/ 96679 w 127292"/>
                <a:gd name="connsiteY0" fmla="*/ 194967 h 197672"/>
                <a:gd name="connsiteX1" fmla="*/ 92345 w 127292"/>
                <a:gd name="connsiteY1" fmla="*/ 183318 h 197672"/>
                <a:gd name="connsiteX2" fmla="*/ 54169 w 127292"/>
                <a:gd name="connsiteY2" fmla="*/ 197672 h 197672"/>
                <a:gd name="connsiteX3" fmla="*/ 0 w 127292"/>
                <a:gd name="connsiteY3" fmla="*/ 123206 h 197672"/>
                <a:gd name="connsiteX4" fmla="*/ 59579 w 127292"/>
                <a:gd name="connsiteY4" fmla="*/ 48739 h 197672"/>
                <a:gd name="connsiteX5" fmla="*/ 89373 w 127292"/>
                <a:gd name="connsiteY5" fmla="*/ 60103 h 197672"/>
                <a:gd name="connsiteX6" fmla="*/ 89373 w 127292"/>
                <a:gd name="connsiteY6" fmla="*/ 0 h 197672"/>
                <a:gd name="connsiteX7" fmla="*/ 127292 w 127292"/>
                <a:gd name="connsiteY7" fmla="*/ 0 h 197672"/>
                <a:gd name="connsiteX8" fmla="*/ 127292 w 127292"/>
                <a:gd name="connsiteY8" fmla="*/ 194967 h 197672"/>
                <a:gd name="connsiteX9" fmla="*/ 96679 w 127292"/>
                <a:gd name="connsiteY9" fmla="*/ 194967 h 197672"/>
                <a:gd name="connsiteX10" fmla="*/ 89383 w 127292"/>
                <a:gd name="connsiteY10" fmla="*/ 84753 h 197672"/>
                <a:gd name="connsiteX11" fmla="*/ 67713 w 127292"/>
                <a:gd name="connsiteY11" fmla="*/ 77429 h 197672"/>
                <a:gd name="connsiteX12" fmla="*/ 37919 w 127292"/>
                <a:gd name="connsiteY12" fmla="*/ 123196 h 197672"/>
                <a:gd name="connsiteX13" fmla="*/ 64999 w 127292"/>
                <a:gd name="connsiteY13" fmla="*/ 169507 h 197672"/>
                <a:gd name="connsiteX14" fmla="*/ 89373 w 127292"/>
                <a:gd name="connsiteY14" fmla="*/ 160582 h 197672"/>
                <a:gd name="connsiteX15" fmla="*/ 89373 w 127292"/>
                <a:gd name="connsiteY15" fmla="*/ 84753 h 19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7292" h="197672">
                  <a:moveTo>
                    <a:pt x="96679" y="194967"/>
                  </a:moveTo>
                  <a:lnTo>
                    <a:pt x="92345" y="183318"/>
                  </a:lnTo>
                  <a:cubicBezTo>
                    <a:pt x="83134" y="191443"/>
                    <a:pt x="69332" y="197672"/>
                    <a:pt x="54169" y="197672"/>
                  </a:cubicBezTo>
                  <a:cubicBezTo>
                    <a:pt x="31680" y="197672"/>
                    <a:pt x="0" y="188204"/>
                    <a:pt x="0" y="123206"/>
                  </a:cubicBezTo>
                  <a:cubicBezTo>
                    <a:pt x="0" y="56864"/>
                    <a:pt x="41434" y="48739"/>
                    <a:pt x="59579" y="48739"/>
                  </a:cubicBezTo>
                  <a:cubicBezTo>
                    <a:pt x="72038" y="48739"/>
                    <a:pt x="82867" y="53340"/>
                    <a:pt x="89373" y="60103"/>
                  </a:cubicBezTo>
                  <a:lnTo>
                    <a:pt x="89373" y="0"/>
                  </a:lnTo>
                  <a:lnTo>
                    <a:pt x="127292" y="0"/>
                  </a:lnTo>
                  <a:lnTo>
                    <a:pt x="127292" y="194967"/>
                  </a:lnTo>
                  <a:lnTo>
                    <a:pt x="96679" y="194967"/>
                  </a:lnTo>
                  <a:close/>
                  <a:moveTo>
                    <a:pt x="89383" y="84753"/>
                  </a:moveTo>
                  <a:cubicBezTo>
                    <a:pt x="83420" y="80686"/>
                    <a:pt x="75571" y="77429"/>
                    <a:pt x="67713" y="77429"/>
                  </a:cubicBezTo>
                  <a:cubicBezTo>
                    <a:pt x="51730" y="77429"/>
                    <a:pt x="37919" y="80410"/>
                    <a:pt x="37919" y="123196"/>
                  </a:cubicBezTo>
                  <a:cubicBezTo>
                    <a:pt x="37919" y="166526"/>
                    <a:pt x="49835" y="169507"/>
                    <a:pt x="64999" y="169507"/>
                  </a:cubicBezTo>
                  <a:cubicBezTo>
                    <a:pt x="72857" y="169507"/>
                    <a:pt x="81791" y="165983"/>
                    <a:pt x="89373" y="160582"/>
                  </a:cubicBezTo>
                  <a:lnTo>
                    <a:pt x="89373" y="847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B630B98E-43B1-EF41-09CD-546ECB205F8A}"/>
                </a:ext>
              </a:extLst>
            </p:cNvPr>
            <p:cNvSpPr/>
            <p:nvPr/>
          </p:nvSpPr>
          <p:spPr>
            <a:xfrm>
              <a:off x="5118401" y="3324234"/>
              <a:ext cx="44967" cy="208511"/>
            </a:xfrm>
            <a:custGeom>
              <a:avLst/>
              <a:gdLst>
                <a:gd name="connsiteX0" fmla="*/ 22479 w 44967"/>
                <a:gd name="connsiteY0" fmla="*/ 46025 h 208511"/>
                <a:gd name="connsiteX1" fmla="*/ 0 w 44967"/>
                <a:gd name="connsiteY1" fmla="*/ 23012 h 208511"/>
                <a:gd name="connsiteX2" fmla="*/ 22479 w 44967"/>
                <a:gd name="connsiteY2" fmla="*/ 0 h 208511"/>
                <a:gd name="connsiteX3" fmla="*/ 44968 w 44967"/>
                <a:gd name="connsiteY3" fmla="*/ 23012 h 208511"/>
                <a:gd name="connsiteX4" fmla="*/ 22479 w 44967"/>
                <a:gd name="connsiteY4" fmla="*/ 46025 h 208511"/>
                <a:gd name="connsiteX5" fmla="*/ 3524 w 44967"/>
                <a:gd name="connsiteY5" fmla="*/ 208512 h 208511"/>
                <a:gd name="connsiteX6" fmla="*/ 3524 w 44967"/>
                <a:gd name="connsiteY6" fmla="*/ 64970 h 208511"/>
                <a:gd name="connsiteX7" fmla="*/ 41443 w 44967"/>
                <a:gd name="connsiteY7" fmla="*/ 64970 h 208511"/>
                <a:gd name="connsiteX8" fmla="*/ 41443 w 44967"/>
                <a:gd name="connsiteY8" fmla="*/ 208512 h 208511"/>
                <a:gd name="connsiteX9" fmla="*/ 3524 w 44967"/>
                <a:gd name="connsiteY9" fmla="*/ 208512 h 208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4967" h="208511">
                  <a:moveTo>
                    <a:pt x="22479" y="46025"/>
                  </a:moveTo>
                  <a:cubicBezTo>
                    <a:pt x="9754" y="46025"/>
                    <a:pt x="0" y="35481"/>
                    <a:pt x="0" y="23012"/>
                  </a:cubicBezTo>
                  <a:cubicBezTo>
                    <a:pt x="0" y="10563"/>
                    <a:pt x="9744" y="0"/>
                    <a:pt x="22479" y="0"/>
                  </a:cubicBezTo>
                  <a:cubicBezTo>
                    <a:pt x="35214" y="0"/>
                    <a:pt x="44968" y="10563"/>
                    <a:pt x="44968" y="23012"/>
                  </a:cubicBezTo>
                  <a:cubicBezTo>
                    <a:pt x="44958" y="35471"/>
                    <a:pt x="35204" y="46025"/>
                    <a:pt x="22479" y="46025"/>
                  </a:cubicBezTo>
                  <a:close/>
                  <a:moveTo>
                    <a:pt x="3524" y="208512"/>
                  </a:moveTo>
                  <a:lnTo>
                    <a:pt x="3524" y="64970"/>
                  </a:lnTo>
                  <a:lnTo>
                    <a:pt x="41443" y="64970"/>
                  </a:lnTo>
                  <a:lnTo>
                    <a:pt x="41443" y="208512"/>
                  </a:lnTo>
                  <a:lnTo>
                    <a:pt x="3524" y="20851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12" name="Freihandform: Form 11">
              <a:extLst>
                <a:ext uri="{FF2B5EF4-FFF2-40B4-BE49-F238E27FC236}">
                  <a16:creationId xmlns:a16="http://schemas.microsoft.com/office/drawing/2014/main" id="{445D5EEE-6290-E8CF-AD9D-51B0D2DBE7E2}"/>
                </a:ext>
              </a:extLst>
            </p:cNvPr>
            <p:cNvSpPr/>
            <p:nvPr/>
          </p:nvSpPr>
          <p:spPr>
            <a:xfrm>
              <a:off x="5201783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73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13" name="Freihandform: Form 12">
              <a:extLst>
                <a:ext uri="{FF2B5EF4-FFF2-40B4-BE49-F238E27FC236}">
                  <a16:creationId xmlns:a16="http://schemas.microsoft.com/office/drawing/2014/main" id="{87D5CC84-381F-6533-8AD9-177551CADF4E}"/>
                </a:ext>
              </a:extLst>
            </p:cNvPr>
            <p:cNvSpPr/>
            <p:nvPr/>
          </p:nvSpPr>
          <p:spPr>
            <a:xfrm>
              <a:off x="5457624" y="3337779"/>
              <a:ext cx="124577" cy="194967"/>
            </a:xfrm>
            <a:custGeom>
              <a:avLst/>
              <a:gdLst>
                <a:gd name="connsiteX0" fmla="*/ 86659 w 124577"/>
                <a:gd name="connsiteY0" fmla="*/ 194967 h 194967"/>
                <a:gd name="connsiteX1" fmla="*/ 86659 w 124577"/>
                <a:gd name="connsiteY1" fmla="*/ 93678 h 194967"/>
                <a:gd name="connsiteX2" fmla="*/ 70409 w 124577"/>
                <a:gd name="connsiteY2" fmla="*/ 80153 h 194967"/>
                <a:gd name="connsiteX3" fmla="*/ 37919 w 124577"/>
                <a:gd name="connsiteY3" fmla="*/ 90440 h 194967"/>
                <a:gd name="connsiteX4" fmla="*/ 37919 w 124577"/>
                <a:gd name="connsiteY4" fmla="*/ 194967 h 194967"/>
                <a:gd name="connsiteX5" fmla="*/ 0 w 124577"/>
                <a:gd name="connsiteY5" fmla="*/ 194967 h 194967"/>
                <a:gd name="connsiteX6" fmla="*/ 0 w 124577"/>
                <a:gd name="connsiteY6" fmla="*/ 0 h 194967"/>
                <a:gd name="connsiteX7" fmla="*/ 37919 w 124577"/>
                <a:gd name="connsiteY7" fmla="*/ 0 h 194967"/>
                <a:gd name="connsiteX8" fmla="*/ 37919 w 124577"/>
                <a:gd name="connsiteY8" fmla="*/ 66342 h 194967"/>
                <a:gd name="connsiteX9" fmla="*/ 84773 w 124577"/>
                <a:gd name="connsiteY9" fmla="*/ 48730 h 194967"/>
                <a:gd name="connsiteX10" fmla="*/ 124578 w 124577"/>
                <a:gd name="connsiteY10" fmla="*/ 91516 h 194967"/>
                <a:gd name="connsiteX11" fmla="*/ 124578 w 124577"/>
                <a:gd name="connsiteY11" fmla="*/ 194967 h 194967"/>
                <a:gd name="connsiteX12" fmla="*/ 86659 w 124577"/>
                <a:gd name="connsiteY12" fmla="*/ 194967 h 19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77" h="194967">
                  <a:moveTo>
                    <a:pt x="86659" y="194967"/>
                  </a:moveTo>
                  <a:lnTo>
                    <a:pt x="86659" y="93678"/>
                  </a:lnTo>
                  <a:cubicBezTo>
                    <a:pt x="86659" y="83391"/>
                    <a:pt x="82868" y="80153"/>
                    <a:pt x="70409" y="80153"/>
                  </a:cubicBezTo>
                  <a:cubicBezTo>
                    <a:pt x="61741" y="80153"/>
                    <a:pt x="50378" y="84220"/>
                    <a:pt x="37919" y="90440"/>
                  </a:cubicBezTo>
                  <a:lnTo>
                    <a:pt x="37919" y="194967"/>
                  </a:lnTo>
                  <a:lnTo>
                    <a:pt x="0" y="194967"/>
                  </a:lnTo>
                  <a:lnTo>
                    <a:pt x="0" y="0"/>
                  </a:lnTo>
                  <a:lnTo>
                    <a:pt x="37919" y="0"/>
                  </a:lnTo>
                  <a:lnTo>
                    <a:pt x="37919" y="66342"/>
                  </a:lnTo>
                  <a:cubicBezTo>
                    <a:pt x="50644" y="56855"/>
                    <a:pt x="68247" y="48730"/>
                    <a:pt x="84773" y="48730"/>
                  </a:cubicBezTo>
                  <a:cubicBezTo>
                    <a:pt x="108595" y="48730"/>
                    <a:pt x="124578" y="59836"/>
                    <a:pt x="124578" y="91516"/>
                  </a:cubicBezTo>
                  <a:lnTo>
                    <a:pt x="124578" y="194967"/>
                  </a:lnTo>
                  <a:lnTo>
                    <a:pt x="86659" y="1949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14" name="Freihandform: Form 13">
              <a:extLst>
                <a:ext uri="{FF2B5EF4-FFF2-40B4-BE49-F238E27FC236}">
                  <a16:creationId xmlns:a16="http://schemas.microsoft.com/office/drawing/2014/main" id="{92906D59-C67F-D48E-FD4C-1C787F0D018A}"/>
                </a:ext>
              </a:extLst>
            </p:cNvPr>
            <p:cNvSpPr/>
            <p:nvPr/>
          </p:nvSpPr>
          <p:spPr>
            <a:xfrm>
              <a:off x="5612206" y="3386508"/>
              <a:ext cx="116433" cy="148942"/>
            </a:xfrm>
            <a:custGeom>
              <a:avLst/>
              <a:gdLst>
                <a:gd name="connsiteX0" fmla="*/ 83410 w 116433"/>
                <a:gd name="connsiteY0" fmla="*/ 146237 h 148942"/>
                <a:gd name="connsiteX1" fmla="*/ 79343 w 116433"/>
                <a:gd name="connsiteY1" fmla="*/ 133512 h 148942"/>
                <a:gd name="connsiteX2" fmla="*/ 40615 w 116433"/>
                <a:gd name="connsiteY2" fmla="*/ 148942 h 148942"/>
                <a:gd name="connsiteX3" fmla="*/ 0 w 116433"/>
                <a:gd name="connsiteY3" fmla="*/ 102632 h 148942"/>
                <a:gd name="connsiteX4" fmla="*/ 53616 w 116433"/>
                <a:gd name="connsiteY4" fmla="*/ 56598 h 148942"/>
                <a:gd name="connsiteX5" fmla="*/ 78534 w 116433"/>
                <a:gd name="connsiteY5" fmla="*/ 56598 h 148942"/>
                <a:gd name="connsiteX6" fmla="*/ 78534 w 116433"/>
                <a:gd name="connsiteY6" fmla="*/ 46311 h 148942"/>
                <a:gd name="connsiteX7" fmla="*/ 58217 w 116433"/>
                <a:gd name="connsiteY7" fmla="*/ 30604 h 148942"/>
                <a:gd name="connsiteX8" fmla="*/ 12992 w 116433"/>
                <a:gd name="connsiteY8" fmla="*/ 38729 h 148942"/>
                <a:gd name="connsiteX9" fmla="*/ 12992 w 116433"/>
                <a:gd name="connsiteY9" fmla="*/ 8668 h 148942"/>
                <a:gd name="connsiteX10" fmla="*/ 64713 w 116433"/>
                <a:gd name="connsiteY10" fmla="*/ 0 h 148942"/>
                <a:gd name="connsiteX11" fmla="*/ 116434 w 116433"/>
                <a:gd name="connsiteY11" fmla="*/ 46568 h 148942"/>
                <a:gd name="connsiteX12" fmla="*/ 116434 w 116433"/>
                <a:gd name="connsiteY12" fmla="*/ 146237 h 148942"/>
                <a:gd name="connsiteX13" fmla="*/ 83410 w 116433"/>
                <a:gd name="connsiteY13" fmla="*/ 146237 h 148942"/>
                <a:gd name="connsiteX14" fmla="*/ 78534 w 116433"/>
                <a:gd name="connsiteY14" fmla="*/ 77448 h 148942"/>
                <a:gd name="connsiteX15" fmla="*/ 67694 w 116433"/>
                <a:gd name="connsiteY15" fmla="*/ 77724 h 148942"/>
                <a:gd name="connsiteX16" fmla="*/ 37919 w 116433"/>
                <a:gd name="connsiteY16" fmla="*/ 101822 h 148942"/>
                <a:gd name="connsiteX17" fmla="*/ 54426 w 116433"/>
                <a:gd name="connsiteY17" fmla="*/ 120777 h 148942"/>
                <a:gd name="connsiteX18" fmla="*/ 78534 w 116433"/>
                <a:gd name="connsiteY18" fmla="*/ 113729 h 148942"/>
                <a:gd name="connsiteX19" fmla="*/ 78534 w 116433"/>
                <a:gd name="connsiteY19" fmla="*/ 77448 h 148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433" h="148942">
                  <a:moveTo>
                    <a:pt x="83410" y="146237"/>
                  </a:moveTo>
                  <a:lnTo>
                    <a:pt x="79343" y="133512"/>
                  </a:lnTo>
                  <a:cubicBezTo>
                    <a:pt x="69599" y="142999"/>
                    <a:pt x="56055" y="148942"/>
                    <a:pt x="40615" y="148942"/>
                  </a:cubicBezTo>
                  <a:cubicBezTo>
                    <a:pt x="23012" y="148942"/>
                    <a:pt x="0" y="141637"/>
                    <a:pt x="0" y="102632"/>
                  </a:cubicBezTo>
                  <a:cubicBezTo>
                    <a:pt x="0" y="63370"/>
                    <a:pt x="32223" y="56598"/>
                    <a:pt x="53616" y="56598"/>
                  </a:cubicBezTo>
                  <a:lnTo>
                    <a:pt x="78534" y="56598"/>
                  </a:lnTo>
                  <a:lnTo>
                    <a:pt x="78534" y="46311"/>
                  </a:lnTo>
                  <a:cubicBezTo>
                    <a:pt x="78534" y="32223"/>
                    <a:pt x="71218" y="30604"/>
                    <a:pt x="58217" y="30604"/>
                  </a:cubicBezTo>
                  <a:cubicBezTo>
                    <a:pt x="44949" y="30604"/>
                    <a:pt x="26270" y="34404"/>
                    <a:pt x="12992" y="38729"/>
                  </a:cubicBezTo>
                  <a:lnTo>
                    <a:pt x="12992" y="8668"/>
                  </a:lnTo>
                  <a:cubicBezTo>
                    <a:pt x="28975" y="3524"/>
                    <a:pt x="47111" y="0"/>
                    <a:pt x="64713" y="0"/>
                  </a:cubicBezTo>
                  <a:cubicBezTo>
                    <a:pt x="92869" y="0"/>
                    <a:pt x="116434" y="7048"/>
                    <a:pt x="116434" y="46568"/>
                  </a:cubicBezTo>
                  <a:lnTo>
                    <a:pt x="116434" y="146237"/>
                  </a:lnTo>
                  <a:lnTo>
                    <a:pt x="83410" y="146237"/>
                  </a:lnTo>
                  <a:close/>
                  <a:moveTo>
                    <a:pt x="78534" y="77448"/>
                  </a:moveTo>
                  <a:lnTo>
                    <a:pt x="67694" y="77724"/>
                  </a:lnTo>
                  <a:cubicBezTo>
                    <a:pt x="46311" y="78267"/>
                    <a:pt x="37919" y="83410"/>
                    <a:pt x="37919" y="101822"/>
                  </a:cubicBezTo>
                  <a:cubicBezTo>
                    <a:pt x="37919" y="116710"/>
                    <a:pt x="44682" y="120777"/>
                    <a:pt x="54426" y="120777"/>
                  </a:cubicBezTo>
                  <a:cubicBezTo>
                    <a:pt x="63913" y="120777"/>
                    <a:pt x="71218" y="117796"/>
                    <a:pt x="78534" y="113729"/>
                  </a:cubicBezTo>
                  <a:lnTo>
                    <a:pt x="78534" y="774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15" name="Freihandform: Form 14">
              <a:extLst>
                <a:ext uri="{FF2B5EF4-FFF2-40B4-BE49-F238E27FC236}">
                  <a16:creationId xmlns:a16="http://schemas.microsoft.com/office/drawing/2014/main" id="{2BA0181B-0FD8-4750-65A4-1C63A382ADD9}"/>
                </a:ext>
              </a:extLst>
            </p:cNvPr>
            <p:cNvSpPr/>
            <p:nvPr/>
          </p:nvSpPr>
          <p:spPr>
            <a:xfrm>
              <a:off x="5770578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82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16" name="Freihandform: Form 15">
              <a:extLst>
                <a:ext uri="{FF2B5EF4-FFF2-40B4-BE49-F238E27FC236}">
                  <a16:creationId xmlns:a16="http://schemas.microsoft.com/office/drawing/2014/main" id="{DADD0553-C42A-60B7-9A7C-E8730FF6BDA8}"/>
                </a:ext>
              </a:extLst>
            </p:cNvPr>
            <p:cNvSpPr/>
            <p:nvPr/>
          </p:nvSpPr>
          <p:spPr>
            <a:xfrm>
              <a:off x="5928941" y="3337779"/>
              <a:ext cx="127282" cy="197672"/>
            </a:xfrm>
            <a:custGeom>
              <a:avLst/>
              <a:gdLst>
                <a:gd name="connsiteX0" fmla="*/ 96679 w 127282"/>
                <a:gd name="connsiteY0" fmla="*/ 194967 h 197672"/>
                <a:gd name="connsiteX1" fmla="*/ 92345 w 127282"/>
                <a:gd name="connsiteY1" fmla="*/ 183318 h 197672"/>
                <a:gd name="connsiteX2" fmla="*/ 54169 w 127282"/>
                <a:gd name="connsiteY2" fmla="*/ 197672 h 197672"/>
                <a:gd name="connsiteX3" fmla="*/ 0 w 127282"/>
                <a:gd name="connsiteY3" fmla="*/ 123206 h 197672"/>
                <a:gd name="connsiteX4" fmla="*/ 59579 w 127282"/>
                <a:gd name="connsiteY4" fmla="*/ 48739 h 197672"/>
                <a:gd name="connsiteX5" fmla="*/ 89373 w 127282"/>
                <a:gd name="connsiteY5" fmla="*/ 60103 h 197672"/>
                <a:gd name="connsiteX6" fmla="*/ 89373 w 127282"/>
                <a:gd name="connsiteY6" fmla="*/ 0 h 197672"/>
                <a:gd name="connsiteX7" fmla="*/ 127283 w 127282"/>
                <a:gd name="connsiteY7" fmla="*/ 0 h 197672"/>
                <a:gd name="connsiteX8" fmla="*/ 127283 w 127282"/>
                <a:gd name="connsiteY8" fmla="*/ 194967 h 197672"/>
                <a:gd name="connsiteX9" fmla="*/ 96679 w 127282"/>
                <a:gd name="connsiteY9" fmla="*/ 194967 h 197672"/>
                <a:gd name="connsiteX10" fmla="*/ 89373 w 127282"/>
                <a:gd name="connsiteY10" fmla="*/ 84753 h 197672"/>
                <a:gd name="connsiteX11" fmla="*/ 67704 w 127282"/>
                <a:gd name="connsiteY11" fmla="*/ 77429 h 197672"/>
                <a:gd name="connsiteX12" fmla="*/ 37909 w 127282"/>
                <a:gd name="connsiteY12" fmla="*/ 123196 h 197672"/>
                <a:gd name="connsiteX13" fmla="*/ 64989 w 127282"/>
                <a:gd name="connsiteY13" fmla="*/ 169507 h 197672"/>
                <a:gd name="connsiteX14" fmla="*/ 89364 w 127282"/>
                <a:gd name="connsiteY14" fmla="*/ 160582 h 197672"/>
                <a:gd name="connsiteX15" fmla="*/ 89364 w 127282"/>
                <a:gd name="connsiteY15" fmla="*/ 84753 h 19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7282" h="197672">
                  <a:moveTo>
                    <a:pt x="96679" y="194967"/>
                  </a:moveTo>
                  <a:lnTo>
                    <a:pt x="92345" y="183318"/>
                  </a:lnTo>
                  <a:cubicBezTo>
                    <a:pt x="83134" y="191443"/>
                    <a:pt x="69333" y="197672"/>
                    <a:pt x="54169" y="197672"/>
                  </a:cubicBezTo>
                  <a:cubicBezTo>
                    <a:pt x="31680" y="197672"/>
                    <a:pt x="0" y="188204"/>
                    <a:pt x="0" y="123206"/>
                  </a:cubicBezTo>
                  <a:cubicBezTo>
                    <a:pt x="0" y="56864"/>
                    <a:pt x="41434" y="48739"/>
                    <a:pt x="59579" y="48739"/>
                  </a:cubicBezTo>
                  <a:cubicBezTo>
                    <a:pt x="72038" y="48739"/>
                    <a:pt x="82867" y="53340"/>
                    <a:pt x="89373" y="60103"/>
                  </a:cubicBezTo>
                  <a:lnTo>
                    <a:pt x="89373" y="0"/>
                  </a:lnTo>
                  <a:lnTo>
                    <a:pt x="127283" y="0"/>
                  </a:lnTo>
                  <a:lnTo>
                    <a:pt x="127283" y="194967"/>
                  </a:lnTo>
                  <a:lnTo>
                    <a:pt x="96679" y="194967"/>
                  </a:lnTo>
                  <a:close/>
                  <a:moveTo>
                    <a:pt x="89373" y="84753"/>
                  </a:moveTo>
                  <a:cubicBezTo>
                    <a:pt x="83410" y="80686"/>
                    <a:pt x="75562" y="77429"/>
                    <a:pt x="67704" y="77429"/>
                  </a:cubicBezTo>
                  <a:cubicBezTo>
                    <a:pt x="51721" y="77429"/>
                    <a:pt x="37909" y="80410"/>
                    <a:pt x="37909" y="123196"/>
                  </a:cubicBezTo>
                  <a:cubicBezTo>
                    <a:pt x="37909" y="166526"/>
                    <a:pt x="49825" y="169507"/>
                    <a:pt x="64989" y="169507"/>
                  </a:cubicBezTo>
                  <a:cubicBezTo>
                    <a:pt x="72847" y="169507"/>
                    <a:pt x="81782" y="165983"/>
                    <a:pt x="89364" y="160582"/>
                  </a:cubicBezTo>
                  <a:lnTo>
                    <a:pt x="89364" y="847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17" name="Freihandform: Form 16">
              <a:extLst>
                <a:ext uri="{FF2B5EF4-FFF2-40B4-BE49-F238E27FC236}">
                  <a16:creationId xmlns:a16="http://schemas.microsoft.com/office/drawing/2014/main" id="{F5883756-7C62-4F66-36BC-79DFF5C6225D}"/>
                </a:ext>
              </a:extLst>
            </p:cNvPr>
            <p:cNvSpPr/>
            <p:nvPr/>
          </p:nvSpPr>
          <p:spPr>
            <a:xfrm>
              <a:off x="6169885" y="3335054"/>
              <a:ext cx="105613" cy="197700"/>
            </a:xfrm>
            <a:custGeom>
              <a:avLst/>
              <a:gdLst>
                <a:gd name="connsiteX0" fmla="*/ 76638 w 105613"/>
                <a:gd name="connsiteY0" fmla="*/ 30061 h 197700"/>
                <a:gd name="connsiteX1" fmla="*/ 62284 w 105613"/>
                <a:gd name="connsiteY1" fmla="*/ 46596 h 197700"/>
                <a:gd name="connsiteX2" fmla="*/ 62284 w 105613"/>
                <a:gd name="connsiteY2" fmla="*/ 54159 h 197700"/>
                <a:gd name="connsiteX3" fmla="*/ 94783 w 105613"/>
                <a:gd name="connsiteY3" fmla="*/ 54159 h 197700"/>
                <a:gd name="connsiteX4" fmla="*/ 91002 w 105613"/>
                <a:gd name="connsiteY4" fmla="*/ 79619 h 197700"/>
                <a:gd name="connsiteX5" fmla="*/ 62284 w 105613"/>
                <a:gd name="connsiteY5" fmla="*/ 79619 h 197700"/>
                <a:gd name="connsiteX6" fmla="*/ 62284 w 105613"/>
                <a:gd name="connsiteY6" fmla="*/ 197701 h 197700"/>
                <a:gd name="connsiteX7" fmla="*/ 24365 w 105613"/>
                <a:gd name="connsiteY7" fmla="*/ 197701 h 197700"/>
                <a:gd name="connsiteX8" fmla="*/ 24365 w 105613"/>
                <a:gd name="connsiteY8" fmla="*/ 79610 h 197700"/>
                <a:gd name="connsiteX9" fmla="*/ 0 w 105613"/>
                <a:gd name="connsiteY9" fmla="*/ 79610 h 197700"/>
                <a:gd name="connsiteX10" fmla="*/ 0 w 105613"/>
                <a:gd name="connsiteY10" fmla="*/ 54150 h 197700"/>
                <a:gd name="connsiteX11" fmla="*/ 24365 w 105613"/>
                <a:gd name="connsiteY11" fmla="*/ 54150 h 197700"/>
                <a:gd name="connsiteX12" fmla="*/ 24365 w 105613"/>
                <a:gd name="connsiteY12" fmla="*/ 44691 h 197700"/>
                <a:gd name="connsiteX13" fmla="*/ 70152 w 105613"/>
                <a:gd name="connsiteY13" fmla="*/ 0 h 197700"/>
                <a:gd name="connsiteX14" fmla="*/ 105613 w 105613"/>
                <a:gd name="connsiteY14" fmla="*/ 6506 h 197700"/>
                <a:gd name="connsiteX15" fmla="*/ 105613 w 105613"/>
                <a:gd name="connsiteY15" fmla="*/ 34404 h 197700"/>
                <a:gd name="connsiteX16" fmla="*/ 76638 w 105613"/>
                <a:gd name="connsiteY16" fmla="*/ 30061 h 19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613" h="197700">
                  <a:moveTo>
                    <a:pt x="76638" y="30061"/>
                  </a:moveTo>
                  <a:cubicBezTo>
                    <a:pt x="66094" y="30061"/>
                    <a:pt x="62284" y="34661"/>
                    <a:pt x="62284" y="46596"/>
                  </a:cubicBezTo>
                  <a:lnTo>
                    <a:pt x="62284" y="54159"/>
                  </a:lnTo>
                  <a:lnTo>
                    <a:pt x="94783" y="54159"/>
                  </a:lnTo>
                  <a:lnTo>
                    <a:pt x="91002" y="79619"/>
                  </a:lnTo>
                  <a:lnTo>
                    <a:pt x="62284" y="79619"/>
                  </a:lnTo>
                  <a:lnTo>
                    <a:pt x="62284" y="197701"/>
                  </a:lnTo>
                  <a:lnTo>
                    <a:pt x="24365" y="197701"/>
                  </a:lnTo>
                  <a:lnTo>
                    <a:pt x="24365" y="79610"/>
                  </a:lnTo>
                  <a:lnTo>
                    <a:pt x="0" y="79610"/>
                  </a:lnTo>
                  <a:lnTo>
                    <a:pt x="0" y="54150"/>
                  </a:lnTo>
                  <a:lnTo>
                    <a:pt x="24365" y="54150"/>
                  </a:lnTo>
                  <a:lnTo>
                    <a:pt x="24365" y="44691"/>
                  </a:lnTo>
                  <a:cubicBezTo>
                    <a:pt x="24365" y="9744"/>
                    <a:pt x="46034" y="0"/>
                    <a:pt x="70152" y="0"/>
                  </a:cubicBezTo>
                  <a:cubicBezTo>
                    <a:pt x="83420" y="0"/>
                    <a:pt x="96945" y="2981"/>
                    <a:pt x="105613" y="6506"/>
                  </a:cubicBezTo>
                  <a:lnTo>
                    <a:pt x="105613" y="34404"/>
                  </a:lnTo>
                  <a:cubicBezTo>
                    <a:pt x="95869" y="31956"/>
                    <a:pt x="83677" y="30061"/>
                    <a:pt x="76638" y="3006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18" name="Freihandform: Form 17">
              <a:extLst>
                <a:ext uri="{FF2B5EF4-FFF2-40B4-BE49-F238E27FC236}">
                  <a16:creationId xmlns:a16="http://schemas.microsoft.com/office/drawing/2014/main" id="{EE79465C-5991-5C91-AA32-EFA93511255C}"/>
                </a:ext>
              </a:extLst>
            </p:cNvPr>
            <p:cNvSpPr/>
            <p:nvPr/>
          </p:nvSpPr>
          <p:spPr>
            <a:xfrm>
              <a:off x="6271679" y="3386518"/>
              <a:ext cx="131082" cy="148932"/>
            </a:xfrm>
            <a:custGeom>
              <a:avLst/>
              <a:gdLst>
                <a:gd name="connsiteX0" fmla="*/ 65541 w 131082"/>
                <a:gd name="connsiteY0" fmla="*/ 148933 h 148932"/>
                <a:gd name="connsiteX1" fmla="*/ 0 w 131082"/>
                <a:gd name="connsiteY1" fmla="*/ 74466 h 148932"/>
                <a:gd name="connsiteX2" fmla="*/ 65541 w 131082"/>
                <a:gd name="connsiteY2" fmla="*/ 0 h 148932"/>
                <a:gd name="connsiteX3" fmla="*/ 131083 w 131082"/>
                <a:gd name="connsiteY3" fmla="*/ 74466 h 148932"/>
                <a:gd name="connsiteX4" fmla="*/ 65541 w 131082"/>
                <a:gd name="connsiteY4" fmla="*/ 148933 h 148932"/>
                <a:gd name="connsiteX5" fmla="*/ 65541 w 131082"/>
                <a:gd name="connsiteY5" fmla="*/ 26803 h 148932"/>
                <a:gd name="connsiteX6" fmla="*/ 37919 w 131082"/>
                <a:gd name="connsiteY6" fmla="*/ 74457 h 148932"/>
                <a:gd name="connsiteX7" fmla="*/ 65541 w 131082"/>
                <a:gd name="connsiteY7" fmla="*/ 121853 h 148932"/>
                <a:gd name="connsiteX8" fmla="*/ 93164 w 131082"/>
                <a:gd name="connsiteY8" fmla="*/ 74457 h 148932"/>
                <a:gd name="connsiteX9" fmla="*/ 65541 w 131082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82" h="148932">
                  <a:moveTo>
                    <a:pt x="65541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1" y="0"/>
                  </a:cubicBezTo>
                  <a:cubicBezTo>
                    <a:pt x="95317" y="0"/>
                    <a:pt x="131083" y="10030"/>
                    <a:pt x="131083" y="74466"/>
                  </a:cubicBezTo>
                  <a:cubicBezTo>
                    <a:pt x="131093" y="139465"/>
                    <a:pt x="94240" y="148933"/>
                    <a:pt x="65541" y="148933"/>
                  </a:cubicBezTo>
                  <a:close/>
                  <a:moveTo>
                    <a:pt x="65541" y="26803"/>
                  </a:moveTo>
                  <a:cubicBezTo>
                    <a:pt x="50654" y="26803"/>
                    <a:pt x="37919" y="31661"/>
                    <a:pt x="37919" y="74457"/>
                  </a:cubicBezTo>
                  <a:cubicBezTo>
                    <a:pt x="37919" y="116710"/>
                    <a:pt x="53350" y="121853"/>
                    <a:pt x="65541" y="121853"/>
                  </a:cubicBezTo>
                  <a:cubicBezTo>
                    <a:pt x="77733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1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19" name="Freihandform: Form 18">
              <a:extLst>
                <a:ext uri="{FF2B5EF4-FFF2-40B4-BE49-F238E27FC236}">
                  <a16:creationId xmlns:a16="http://schemas.microsoft.com/office/drawing/2014/main" id="{D3432199-7093-5BB0-F834-EA6EC5DCA38C}"/>
                </a:ext>
              </a:extLst>
            </p:cNvPr>
            <p:cNvSpPr/>
            <p:nvPr/>
          </p:nvSpPr>
          <p:spPr>
            <a:xfrm>
              <a:off x="6435194" y="3386508"/>
              <a:ext cx="78000" cy="146237"/>
            </a:xfrm>
            <a:custGeom>
              <a:avLst/>
              <a:gdLst>
                <a:gd name="connsiteX0" fmla="*/ 78000 w 78000"/>
                <a:gd name="connsiteY0" fmla="*/ 37643 h 146237"/>
                <a:gd name="connsiteX1" fmla="*/ 56321 w 78000"/>
                <a:gd name="connsiteY1" fmla="*/ 34938 h 146237"/>
                <a:gd name="connsiteX2" fmla="*/ 37910 w 78000"/>
                <a:gd name="connsiteY2" fmla="*/ 40081 h 146237"/>
                <a:gd name="connsiteX3" fmla="*/ 37910 w 78000"/>
                <a:gd name="connsiteY3" fmla="*/ 146237 h 146237"/>
                <a:gd name="connsiteX4" fmla="*/ 0 w 78000"/>
                <a:gd name="connsiteY4" fmla="*/ 146237 h 146237"/>
                <a:gd name="connsiteX5" fmla="*/ 0 w 78000"/>
                <a:gd name="connsiteY5" fmla="*/ 2696 h 146237"/>
                <a:gd name="connsiteX6" fmla="*/ 30318 w 78000"/>
                <a:gd name="connsiteY6" fmla="*/ 2696 h 146237"/>
                <a:gd name="connsiteX7" fmla="*/ 35205 w 78000"/>
                <a:gd name="connsiteY7" fmla="*/ 17069 h 146237"/>
                <a:gd name="connsiteX8" fmla="*/ 61998 w 78000"/>
                <a:gd name="connsiteY8" fmla="*/ 0 h 146237"/>
                <a:gd name="connsiteX9" fmla="*/ 77991 w 78000"/>
                <a:gd name="connsiteY9" fmla="*/ 1619 h 146237"/>
                <a:gd name="connsiteX10" fmla="*/ 77991 w 7800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000" h="146237">
                  <a:moveTo>
                    <a:pt x="78000" y="37643"/>
                  </a:moveTo>
                  <a:cubicBezTo>
                    <a:pt x="69876" y="36024"/>
                    <a:pt x="60389" y="34938"/>
                    <a:pt x="56321" y="34938"/>
                  </a:cubicBezTo>
                  <a:cubicBezTo>
                    <a:pt x="51464" y="34938"/>
                    <a:pt x="44415" y="36814"/>
                    <a:pt x="37910" y="40081"/>
                  </a:cubicBezTo>
                  <a:lnTo>
                    <a:pt x="37910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18" y="2696"/>
                  </a:lnTo>
                  <a:lnTo>
                    <a:pt x="35205" y="17069"/>
                  </a:lnTo>
                  <a:cubicBezTo>
                    <a:pt x="41967" y="6220"/>
                    <a:pt x="51454" y="0"/>
                    <a:pt x="61998" y="0"/>
                  </a:cubicBezTo>
                  <a:cubicBezTo>
                    <a:pt x="67142" y="0"/>
                    <a:pt x="73647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22" name="Freihandform: Form 21">
              <a:extLst>
                <a:ext uri="{FF2B5EF4-FFF2-40B4-BE49-F238E27FC236}">
                  <a16:creationId xmlns:a16="http://schemas.microsoft.com/office/drawing/2014/main" id="{C4269B68-93E6-860F-E11C-D4D2D0DF1254}"/>
                </a:ext>
              </a:extLst>
            </p:cNvPr>
            <p:cNvSpPr/>
            <p:nvPr/>
          </p:nvSpPr>
          <p:spPr>
            <a:xfrm>
              <a:off x="6605482" y="3345875"/>
              <a:ext cx="97488" cy="189576"/>
            </a:xfrm>
            <a:custGeom>
              <a:avLst/>
              <a:gdLst>
                <a:gd name="connsiteX0" fmla="*/ 63637 w 97488"/>
                <a:gd name="connsiteY0" fmla="*/ 189576 h 189576"/>
                <a:gd name="connsiteX1" fmla="*/ 24375 w 97488"/>
                <a:gd name="connsiteY1" fmla="*/ 150847 h 189576"/>
                <a:gd name="connsiteX2" fmla="*/ 24375 w 97488"/>
                <a:gd name="connsiteY2" fmla="*/ 68790 h 189576"/>
                <a:gd name="connsiteX3" fmla="*/ 0 w 97488"/>
                <a:gd name="connsiteY3" fmla="*/ 68790 h 189576"/>
                <a:gd name="connsiteX4" fmla="*/ 0 w 97488"/>
                <a:gd name="connsiteY4" fmla="*/ 43329 h 189576"/>
                <a:gd name="connsiteX5" fmla="*/ 24375 w 97488"/>
                <a:gd name="connsiteY5" fmla="*/ 43329 h 189576"/>
                <a:gd name="connsiteX6" fmla="*/ 27080 w 97488"/>
                <a:gd name="connsiteY6" fmla="*/ 11649 h 189576"/>
                <a:gd name="connsiteX7" fmla="*/ 62284 w 97488"/>
                <a:gd name="connsiteY7" fmla="*/ 0 h 189576"/>
                <a:gd name="connsiteX8" fmla="*/ 62284 w 97488"/>
                <a:gd name="connsiteY8" fmla="*/ 43329 h 189576"/>
                <a:gd name="connsiteX9" fmla="*/ 94783 w 97488"/>
                <a:gd name="connsiteY9" fmla="*/ 43329 h 189576"/>
                <a:gd name="connsiteX10" fmla="*/ 91002 w 97488"/>
                <a:gd name="connsiteY10" fmla="*/ 68790 h 189576"/>
                <a:gd name="connsiteX11" fmla="*/ 62284 w 97488"/>
                <a:gd name="connsiteY11" fmla="*/ 68790 h 189576"/>
                <a:gd name="connsiteX12" fmla="*/ 62284 w 97488"/>
                <a:gd name="connsiteY12" fmla="*/ 150305 h 189576"/>
                <a:gd name="connsiteX13" fmla="*/ 71495 w 97488"/>
                <a:gd name="connsiteY13" fmla="*/ 159515 h 189576"/>
                <a:gd name="connsiteX14" fmla="*/ 97488 w 97488"/>
                <a:gd name="connsiteY14" fmla="*/ 154657 h 189576"/>
                <a:gd name="connsiteX15" fmla="*/ 97488 w 97488"/>
                <a:gd name="connsiteY15" fmla="*/ 183356 h 189576"/>
                <a:gd name="connsiteX16" fmla="*/ 63637 w 97488"/>
                <a:gd name="connsiteY16" fmla="*/ 189576 h 189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7488" h="189576">
                  <a:moveTo>
                    <a:pt x="63637" y="189576"/>
                  </a:moveTo>
                  <a:cubicBezTo>
                    <a:pt x="44148" y="189576"/>
                    <a:pt x="24375" y="184718"/>
                    <a:pt x="24375" y="150847"/>
                  </a:cubicBezTo>
                  <a:lnTo>
                    <a:pt x="24375" y="68790"/>
                  </a:lnTo>
                  <a:lnTo>
                    <a:pt x="0" y="68790"/>
                  </a:lnTo>
                  <a:lnTo>
                    <a:pt x="0" y="43329"/>
                  </a:lnTo>
                  <a:lnTo>
                    <a:pt x="24375" y="43329"/>
                  </a:lnTo>
                  <a:lnTo>
                    <a:pt x="27080" y="11649"/>
                  </a:lnTo>
                  <a:lnTo>
                    <a:pt x="62284" y="0"/>
                  </a:lnTo>
                  <a:lnTo>
                    <a:pt x="62284" y="43329"/>
                  </a:lnTo>
                  <a:lnTo>
                    <a:pt x="94783" y="43329"/>
                  </a:lnTo>
                  <a:lnTo>
                    <a:pt x="91002" y="68790"/>
                  </a:lnTo>
                  <a:lnTo>
                    <a:pt x="62284" y="68790"/>
                  </a:lnTo>
                  <a:lnTo>
                    <a:pt x="62284" y="150305"/>
                  </a:lnTo>
                  <a:cubicBezTo>
                    <a:pt x="62284" y="158429"/>
                    <a:pt x="66627" y="159515"/>
                    <a:pt x="71495" y="159515"/>
                  </a:cubicBezTo>
                  <a:cubicBezTo>
                    <a:pt x="75019" y="159515"/>
                    <a:pt x="88030" y="157096"/>
                    <a:pt x="97488" y="154657"/>
                  </a:cubicBezTo>
                  <a:lnTo>
                    <a:pt x="97488" y="183356"/>
                  </a:lnTo>
                  <a:cubicBezTo>
                    <a:pt x="87192" y="187147"/>
                    <a:pt x="73924" y="189576"/>
                    <a:pt x="63637" y="18957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23" name="Freihandform: Form 22">
              <a:extLst>
                <a:ext uri="{FF2B5EF4-FFF2-40B4-BE49-F238E27FC236}">
                  <a16:creationId xmlns:a16="http://schemas.microsoft.com/office/drawing/2014/main" id="{EFC8B9D1-197F-BA20-6F8F-37F1E4B8B1DD}"/>
                </a:ext>
              </a:extLst>
            </p:cNvPr>
            <p:cNvSpPr/>
            <p:nvPr/>
          </p:nvSpPr>
          <p:spPr>
            <a:xfrm>
              <a:off x="6714048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2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24" name="Freihandform: Form 23">
              <a:extLst>
                <a:ext uri="{FF2B5EF4-FFF2-40B4-BE49-F238E27FC236}">
                  <a16:creationId xmlns:a16="http://schemas.microsoft.com/office/drawing/2014/main" id="{888ADFD8-2147-57B7-B418-F2C3EA028AEC}"/>
                </a:ext>
              </a:extLst>
            </p:cNvPr>
            <p:cNvSpPr/>
            <p:nvPr/>
          </p:nvSpPr>
          <p:spPr>
            <a:xfrm>
              <a:off x="6877554" y="3386499"/>
              <a:ext cx="194995" cy="146246"/>
            </a:xfrm>
            <a:custGeom>
              <a:avLst/>
              <a:gdLst>
                <a:gd name="connsiteX0" fmla="*/ 157067 w 194995"/>
                <a:gd name="connsiteY0" fmla="*/ 146247 h 146246"/>
                <a:gd name="connsiteX1" fmla="*/ 157067 w 194995"/>
                <a:gd name="connsiteY1" fmla="*/ 43882 h 146246"/>
                <a:gd name="connsiteX2" fmla="*/ 142180 w 194995"/>
                <a:gd name="connsiteY2" fmla="*/ 31433 h 146246"/>
                <a:gd name="connsiteX3" fmla="*/ 116462 w 194995"/>
                <a:gd name="connsiteY3" fmla="*/ 39815 h 146246"/>
                <a:gd name="connsiteX4" fmla="*/ 116462 w 194995"/>
                <a:gd name="connsiteY4" fmla="*/ 146247 h 146246"/>
                <a:gd name="connsiteX5" fmla="*/ 78534 w 194995"/>
                <a:gd name="connsiteY5" fmla="*/ 146247 h 146246"/>
                <a:gd name="connsiteX6" fmla="*/ 78534 w 194995"/>
                <a:gd name="connsiteY6" fmla="*/ 43882 h 146246"/>
                <a:gd name="connsiteX7" fmla="*/ 63646 w 194995"/>
                <a:gd name="connsiteY7" fmla="*/ 31433 h 146246"/>
                <a:gd name="connsiteX8" fmla="*/ 37929 w 194995"/>
                <a:gd name="connsiteY8" fmla="*/ 39815 h 146246"/>
                <a:gd name="connsiteX9" fmla="*/ 37929 w 194995"/>
                <a:gd name="connsiteY9" fmla="*/ 146247 h 146246"/>
                <a:gd name="connsiteX10" fmla="*/ 0 w 194995"/>
                <a:gd name="connsiteY10" fmla="*/ 146247 h 146246"/>
                <a:gd name="connsiteX11" fmla="*/ 0 w 194995"/>
                <a:gd name="connsiteY11" fmla="*/ 2705 h 146246"/>
                <a:gd name="connsiteX12" fmla="*/ 31680 w 194995"/>
                <a:gd name="connsiteY12" fmla="*/ 2705 h 146246"/>
                <a:gd name="connsiteX13" fmla="*/ 37100 w 194995"/>
                <a:gd name="connsiteY13" fmla="*/ 16793 h 146246"/>
                <a:gd name="connsiteX14" fmla="*/ 77991 w 194995"/>
                <a:gd name="connsiteY14" fmla="*/ 0 h 146246"/>
                <a:gd name="connsiteX15" fmla="*/ 112395 w 194995"/>
                <a:gd name="connsiteY15" fmla="*/ 19774 h 146246"/>
                <a:gd name="connsiteX16" fmla="*/ 156524 w 194995"/>
                <a:gd name="connsiteY16" fmla="*/ 0 h 146246"/>
                <a:gd name="connsiteX17" fmla="*/ 194996 w 194995"/>
                <a:gd name="connsiteY17" fmla="*/ 42786 h 146246"/>
                <a:gd name="connsiteX18" fmla="*/ 194996 w 194995"/>
                <a:gd name="connsiteY18" fmla="*/ 146237 h 146246"/>
                <a:gd name="connsiteX19" fmla="*/ 157067 w 194995"/>
                <a:gd name="connsiteY19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94995" h="146246">
                  <a:moveTo>
                    <a:pt x="157067" y="146247"/>
                  </a:moveTo>
                  <a:lnTo>
                    <a:pt x="157067" y="43882"/>
                  </a:lnTo>
                  <a:cubicBezTo>
                    <a:pt x="157067" y="33880"/>
                    <a:pt x="151924" y="31433"/>
                    <a:pt x="142180" y="31433"/>
                  </a:cubicBezTo>
                  <a:cubicBezTo>
                    <a:pt x="134598" y="31433"/>
                    <a:pt x="124587" y="35214"/>
                    <a:pt x="116462" y="39815"/>
                  </a:cubicBezTo>
                  <a:lnTo>
                    <a:pt x="116462" y="146247"/>
                  </a:lnTo>
                  <a:lnTo>
                    <a:pt x="78534" y="146247"/>
                  </a:lnTo>
                  <a:lnTo>
                    <a:pt x="78534" y="43882"/>
                  </a:lnTo>
                  <a:cubicBezTo>
                    <a:pt x="78534" y="33880"/>
                    <a:pt x="73390" y="31433"/>
                    <a:pt x="63646" y="31433"/>
                  </a:cubicBezTo>
                  <a:cubicBezTo>
                    <a:pt x="55797" y="31433"/>
                    <a:pt x="46853" y="34414"/>
                    <a:pt x="37929" y="39815"/>
                  </a:cubicBezTo>
                  <a:lnTo>
                    <a:pt x="3792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6793"/>
                  </a:lnTo>
                  <a:cubicBezTo>
                    <a:pt x="46311" y="8125"/>
                    <a:pt x="61198" y="0"/>
                    <a:pt x="77991" y="0"/>
                  </a:cubicBezTo>
                  <a:cubicBezTo>
                    <a:pt x="95860" y="0"/>
                    <a:pt x="106975" y="6220"/>
                    <a:pt x="112395" y="19774"/>
                  </a:cubicBezTo>
                  <a:cubicBezTo>
                    <a:pt x="124301" y="8944"/>
                    <a:pt x="137855" y="0"/>
                    <a:pt x="156524" y="0"/>
                  </a:cubicBezTo>
                  <a:cubicBezTo>
                    <a:pt x="179279" y="0"/>
                    <a:pt x="194996" y="10830"/>
                    <a:pt x="194996" y="42786"/>
                  </a:cubicBezTo>
                  <a:lnTo>
                    <a:pt x="194996" y="146237"/>
                  </a:lnTo>
                  <a:lnTo>
                    <a:pt x="157067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25" name="Freihandform: Form 24">
              <a:extLst>
                <a:ext uri="{FF2B5EF4-FFF2-40B4-BE49-F238E27FC236}">
                  <a16:creationId xmlns:a16="http://schemas.microsoft.com/office/drawing/2014/main" id="{14CA5783-03D3-C3E2-831A-AF4F5E82CB26}"/>
                </a:ext>
              </a:extLst>
            </p:cNvPr>
            <p:cNvSpPr/>
            <p:nvPr/>
          </p:nvSpPr>
          <p:spPr>
            <a:xfrm>
              <a:off x="7103630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3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5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26" name="Freihandform: Form 25">
              <a:extLst>
                <a:ext uri="{FF2B5EF4-FFF2-40B4-BE49-F238E27FC236}">
                  <a16:creationId xmlns:a16="http://schemas.microsoft.com/office/drawing/2014/main" id="{41379709-396A-169C-5C45-4076C9B3F722}"/>
                </a:ext>
              </a:extLst>
            </p:cNvPr>
            <p:cNvSpPr/>
            <p:nvPr/>
          </p:nvSpPr>
          <p:spPr>
            <a:xfrm>
              <a:off x="7267127" y="3386508"/>
              <a:ext cx="77990" cy="146237"/>
            </a:xfrm>
            <a:custGeom>
              <a:avLst/>
              <a:gdLst>
                <a:gd name="connsiteX0" fmla="*/ 77991 w 77990"/>
                <a:gd name="connsiteY0" fmla="*/ 37643 h 146237"/>
                <a:gd name="connsiteX1" fmla="*/ 56340 w 77990"/>
                <a:gd name="connsiteY1" fmla="*/ 34938 h 146237"/>
                <a:gd name="connsiteX2" fmla="*/ 37929 w 77990"/>
                <a:gd name="connsiteY2" fmla="*/ 40081 h 146237"/>
                <a:gd name="connsiteX3" fmla="*/ 37929 w 77990"/>
                <a:gd name="connsiteY3" fmla="*/ 146237 h 146237"/>
                <a:gd name="connsiteX4" fmla="*/ 0 w 77990"/>
                <a:gd name="connsiteY4" fmla="*/ 146237 h 146237"/>
                <a:gd name="connsiteX5" fmla="*/ 0 w 77990"/>
                <a:gd name="connsiteY5" fmla="*/ 2696 h 146237"/>
                <a:gd name="connsiteX6" fmla="*/ 30337 w 77990"/>
                <a:gd name="connsiteY6" fmla="*/ 2696 h 146237"/>
                <a:gd name="connsiteX7" fmla="*/ 35195 w 77990"/>
                <a:gd name="connsiteY7" fmla="*/ 17069 h 146237"/>
                <a:gd name="connsiteX8" fmla="*/ 62017 w 77990"/>
                <a:gd name="connsiteY8" fmla="*/ 0 h 146237"/>
                <a:gd name="connsiteX9" fmla="*/ 77991 w 77990"/>
                <a:gd name="connsiteY9" fmla="*/ 1619 h 146237"/>
                <a:gd name="connsiteX10" fmla="*/ 77991 w 7799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990" h="146237">
                  <a:moveTo>
                    <a:pt x="77991" y="37643"/>
                  </a:moveTo>
                  <a:cubicBezTo>
                    <a:pt x="69866" y="36024"/>
                    <a:pt x="60398" y="34938"/>
                    <a:pt x="56340" y="34938"/>
                  </a:cubicBezTo>
                  <a:cubicBezTo>
                    <a:pt x="51454" y="34938"/>
                    <a:pt x="44415" y="36814"/>
                    <a:pt x="37929" y="40081"/>
                  </a:cubicBezTo>
                  <a:lnTo>
                    <a:pt x="37929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37" y="2696"/>
                  </a:lnTo>
                  <a:lnTo>
                    <a:pt x="35195" y="17069"/>
                  </a:lnTo>
                  <a:cubicBezTo>
                    <a:pt x="41977" y="6220"/>
                    <a:pt x="51445" y="0"/>
                    <a:pt x="62017" y="0"/>
                  </a:cubicBezTo>
                  <a:cubicBezTo>
                    <a:pt x="67161" y="0"/>
                    <a:pt x="73666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27" name="Freihandform: Form 26">
              <a:extLst>
                <a:ext uri="{FF2B5EF4-FFF2-40B4-BE49-F238E27FC236}">
                  <a16:creationId xmlns:a16="http://schemas.microsoft.com/office/drawing/2014/main" id="{1B2A0758-EF67-E539-4C1A-A4585148CE20}"/>
                </a:ext>
              </a:extLst>
            </p:cNvPr>
            <p:cNvSpPr/>
            <p:nvPr/>
          </p:nvSpPr>
          <p:spPr>
            <a:xfrm>
              <a:off x="7368387" y="3386508"/>
              <a:ext cx="78000" cy="146237"/>
            </a:xfrm>
            <a:custGeom>
              <a:avLst/>
              <a:gdLst>
                <a:gd name="connsiteX0" fmla="*/ 78000 w 78000"/>
                <a:gd name="connsiteY0" fmla="*/ 37643 h 146237"/>
                <a:gd name="connsiteX1" fmla="*/ 56321 w 78000"/>
                <a:gd name="connsiteY1" fmla="*/ 34938 h 146237"/>
                <a:gd name="connsiteX2" fmla="*/ 37909 w 78000"/>
                <a:gd name="connsiteY2" fmla="*/ 40081 h 146237"/>
                <a:gd name="connsiteX3" fmla="*/ 37909 w 78000"/>
                <a:gd name="connsiteY3" fmla="*/ 146237 h 146237"/>
                <a:gd name="connsiteX4" fmla="*/ 0 w 78000"/>
                <a:gd name="connsiteY4" fmla="*/ 146237 h 146237"/>
                <a:gd name="connsiteX5" fmla="*/ 0 w 78000"/>
                <a:gd name="connsiteY5" fmla="*/ 2696 h 146237"/>
                <a:gd name="connsiteX6" fmla="*/ 30318 w 78000"/>
                <a:gd name="connsiteY6" fmla="*/ 2696 h 146237"/>
                <a:gd name="connsiteX7" fmla="*/ 35204 w 78000"/>
                <a:gd name="connsiteY7" fmla="*/ 17069 h 146237"/>
                <a:gd name="connsiteX8" fmla="*/ 61998 w 78000"/>
                <a:gd name="connsiteY8" fmla="*/ 0 h 146237"/>
                <a:gd name="connsiteX9" fmla="*/ 77991 w 78000"/>
                <a:gd name="connsiteY9" fmla="*/ 1619 h 146237"/>
                <a:gd name="connsiteX10" fmla="*/ 77991 w 7800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000" h="146237">
                  <a:moveTo>
                    <a:pt x="78000" y="37643"/>
                  </a:moveTo>
                  <a:cubicBezTo>
                    <a:pt x="69875" y="36024"/>
                    <a:pt x="60388" y="34938"/>
                    <a:pt x="56321" y="34938"/>
                  </a:cubicBezTo>
                  <a:cubicBezTo>
                    <a:pt x="51463" y="34938"/>
                    <a:pt x="44415" y="36814"/>
                    <a:pt x="37909" y="40081"/>
                  </a:cubicBezTo>
                  <a:lnTo>
                    <a:pt x="37909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18" y="2696"/>
                  </a:lnTo>
                  <a:lnTo>
                    <a:pt x="35204" y="17069"/>
                  </a:lnTo>
                  <a:cubicBezTo>
                    <a:pt x="41967" y="6220"/>
                    <a:pt x="51454" y="0"/>
                    <a:pt x="61998" y="0"/>
                  </a:cubicBezTo>
                  <a:cubicBezTo>
                    <a:pt x="67142" y="0"/>
                    <a:pt x="73647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28" name="Freihandform: Form 27">
              <a:extLst>
                <a:ext uri="{FF2B5EF4-FFF2-40B4-BE49-F238E27FC236}">
                  <a16:creationId xmlns:a16="http://schemas.microsoft.com/office/drawing/2014/main" id="{FC4CEFF2-EE32-95F5-BC66-118D603CDE5D}"/>
                </a:ext>
              </a:extLst>
            </p:cNvPr>
            <p:cNvSpPr/>
            <p:nvPr/>
          </p:nvSpPr>
          <p:spPr>
            <a:xfrm>
              <a:off x="7457455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3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29" name="Freihandform: Form 28">
              <a:extLst>
                <a:ext uri="{FF2B5EF4-FFF2-40B4-BE49-F238E27FC236}">
                  <a16:creationId xmlns:a16="http://schemas.microsoft.com/office/drawing/2014/main" id="{CDA27B0A-0E26-B0F8-4D48-D5FC8400CACD}"/>
                </a:ext>
              </a:extLst>
            </p:cNvPr>
            <p:cNvSpPr/>
            <p:nvPr/>
          </p:nvSpPr>
          <p:spPr>
            <a:xfrm>
              <a:off x="7600950" y="3389204"/>
              <a:ext cx="211226" cy="143541"/>
            </a:xfrm>
            <a:custGeom>
              <a:avLst/>
              <a:gdLst>
                <a:gd name="connsiteX0" fmla="*/ 181165 w 211226"/>
                <a:gd name="connsiteY0" fmla="*/ 143542 h 143541"/>
                <a:gd name="connsiteX1" fmla="*/ 129426 w 211226"/>
                <a:gd name="connsiteY1" fmla="*/ 143542 h 143541"/>
                <a:gd name="connsiteX2" fmla="*/ 117520 w 211226"/>
                <a:gd name="connsiteY2" fmla="*/ 85325 h 143541"/>
                <a:gd name="connsiteX3" fmla="*/ 105613 w 211226"/>
                <a:gd name="connsiteY3" fmla="*/ 22498 h 143541"/>
                <a:gd name="connsiteX4" fmla="*/ 93421 w 211226"/>
                <a:gd name="connsiteY4" fmla="*/ 83963 h 143541"/>
                <a:gd name="connsiteX5" fmla="*/ 81772 w 211226"/>
                <a:gd name="connsiteY5" fmla="*/ 143542 h 143541"/>
                <a:gd name="connsiteX6" fmla="*/ 30061 w 211226"/>
                <a:gd name="connsiteY6" fmla="*/ 143542 h 143541"/>
                <a:gd name="connsiteX7" fmla="*/ 0 w 211226"/>
                <a:gd name="connsiteY7" fmla="*/ 0 h 143541"/>
                <a:gd name="connsiteX8" fmla="*/ 41691 w 211226"/>
                <a:gd name="connsiteY8" fmla="*/ 0 h 143541"/>
                <a:gd name="connsiteX9" fmla="*/ 50102 w 211226"/>
                <a:gd name="connsiteY9" fmla="*/ 66904 h 143541"/>
                <a:gd name="connsiteX10" fmla="*/ 56064 w 211226"/>
                <a:gd name="connsiteY10" fmla="*/ 122958 h 143541"/>
                <a:gd name="connsiteX11" fmla="*/ 65808 w 211226"/>
                <a:gd name="connsiteY11" fmla="*/ 66904 h 143541"/>
                <a:gd name="connsiteX12" fmla="*/ 79877 w 211226"/>
                <a:gd name="connsiteY12" fmla="*/ 0 h 143541"/>
                <a:gd name="connsiteX13" fmla="*/ 131331 w 211226"/>
                <a:gd name="connsiteY13" fmla="*/ 0 h 143541"/>
                <a:gd name="connsiteX14" fmla="*/ 145418 w 211226"/>
                <a:gd name="connsiteY14" fmla="*/ 66904 h 143541"/>
                <a:gd name="connsiteX15" fmla="*/ 154629 w 211226"/>
                <a:gd name="connsiteY15" fmla="*/ 122958 h 143541"/>
                <a:gd name="connsiteX16" fmla="*/ 160849 w 211226"/>
                <a:gd name="connsiteY16" fmla="*/ 66904 h 143541"/>
                <a:gd name="connsiteX17" fmla="*/ 170059 w 211226"/>
                <a:gd name="connsiteY17" fmla="*/ 0 h 143541"/>
                <a:gd name="connsiteX18" fmla="*/ 211226 w 211226"/>
                <a:gd name="connsiteY18" fmla="*/ 0 h 143541"/>
                <a:gd name="connsiteX19" fmla="*/ 181165 w 211226"/>
                <a:gd name="connsiteY19" fmla="*/ 143542 h 143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11226" h="143541">
                  <a:moveTo>
                    <a:pt x="181165" y="143542"/>
                  </a:moveTo>
                  <a:lnTo>
                    <a:pt x="129426" y="143542"/>
                  </a:lnTo>
                  <a:lnTo>
                    <a:pt x="117520" y="85325"/>
                  </a:lnTo>
                  <a:cubicBezTo>
                    <a:pt x="115357" y="74495"/>
                    <a:pt x="109937" y="46320"/>
                    <a:pt x="105613" y="22498"/>
                  </a:cubicBezTo>
                  <a:cubicBezTo>
                    <a:pt x="100727" y="46053"/>
                    <a:pt x="95326" y="73676"/>
                    <a:pt x="93421" y="83963"/>
                  </a:cubicBezTo>
                  <a:lnTo>
                    <a:pt x="81772" y="143542"/>
                  </a:lnTo>
                  <a:lnTo>
                    <a:pt x="30061" y="143542"/>
                  </a:lnTo>
                  <a:lnTo>
                    <a:pt x="0" y="0"/>
                  </a:lnTo>
                  <a:lnTo>
                    <a:pt x="41691" y="0"/>
                  </a:lnTo>
                  <a:lnTo>
                    <a:pt x="50102" y="66904"/>
                  </a:lnTo>
                  <a:cubicBezTo>
                    <a:pt x="52264" y="83953"/>
                    <a:pt x="55788" y="120777"/>
                    <a:pt x="56064" y="122958"/>
                  </a:cubicBezTo>
                  <a:cubicBezTo>
                    <a:pt x="56607" y="119691"/>
                    <a:pt x="62008" y="84773"/>
                    <a:pt x="65808" y="66904"/>
                  </a:cubicBezTo>
                  <a:lnTo>
                    <a:pt x="79877" y="0"/>
                  </a:lnTo>
                  <a:lnTo>
                    <a:pt x="131331" y="0"/>
                  </a:lnTo>
                  <a:lnTo>
                    <a:pt x="145418" y="66904"/>
                  </a:lnTo>
                  <a:cubicBezTo>
                    <a:pt x="148657" y="83153"/>
                    <a:pt x="154086" y="119158"/>
                    <a:pt x="154629" y="122958"/>
                  </a:cubicBezTo>
                  <a:cubicBezTo>
                    <a:pt x="154886" y="120520"/>
                    <a:pt x="158410" y="83410"/>
                    <a:pt x="160849" y="66904"/>
                  </a:cubicBezTo>
                  <a:lnTo>
                    <a:pt x="170059" y="0"/>
                  </a:lnTo>
                  <a:lnTo>
                    <a:pt x="211226" y="0"/>
                  </a:lnTo>
                  <a:lnTo>
                    <a:pt x="181165" y="14354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076862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ohn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1A6669-BEC9-635E-C610-2A750E8BE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1F6F39E2-88FE-A04B-0206-C2A69CE7F65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3" y="2114550"/>
            <a:ext cx="11198225" cy="41592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137462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1874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9F8DBE8-CEE5-4F80-8643-149D420D0E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06650" y="1501775"/>
            <a:ext cx="914400" cy="9144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6229453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24B176A3-0CCA-EE39-C7CC-A980B3025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4" y="666751"/>
            <a:ext cx="8996816" cy="102031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3547760-748F-E2D9-DB12-20A8218552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44942" y="6384353"/>
            <a:ext cx="612095" cy="3651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>
                <a:solidFill>
                  <a:schemeClr val="tx2"/>
                </a:solidFill>
                <a:latin typeface="Fago Pro" panose="02000506040000020004" pitchFamily="50" charset="0"/>
              </a:defRPr>
            </a:lvl1pPr>
          </a:lstStyle>
          <a:p>
            <a:fld id="{73F7D4EC-FAF2-48D2-B8E5-457915FC50F3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23" name="Textplatzhalter 22">
            <a:extLst>
              <a:ext uri="{FF2B5EF4-FFF2-40B4-BE49-F238E27FC236}">
                <a16:creationId xmlns:a16="http://schemas.microsoft.com/office/drawing/2014/main" id="{19924481-2BAC-44B6-A3F3-4FF71CB8E9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814" y="2112579"/>
            <a:ext cx="11198224" cy="416122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893599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3" r:id="rId6"/>
    <p:sldLayoutId id="2147483655" r:id="rId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2"/>
          </a:solidFill>
          <a:latin typeface="Fago Pro" panose="02000506040000020004" pitchFamily="50" charset="0"/>
          <a:ea typeface="+mj-ea"/>
          <a:cs typeface="+mj-cs"/>
        </a:defRPr>
      </a:lvl1pPr>
    </p:titleStyle>
    <p:bodyStyle>
      <a:lvl1pPr marL="247650" indent="-247650" algn="l" defTabSz="914400" rtl="0" eaLnBrk="1" latinLnBrk="0" hangingPunct="1">
        <a:lnSpc>
          <a:spcPct val="100000"/>
        </a:lnSpc>
        <a:spcBef>
          <a:spcPts val="600"/>
        </a:spcBef>
        <a:buClr>
          <a:schemeClr val="bg2"/>
        </a:buClr>
        <a:buFont typeface="Arial" panose="020B0604020202020204" pitchFamily="34" charset="0"/>
        <a:buChar char="•"/>
        <a:defRPr sz="22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1pPr>
      <a:lvl2pPr marL="636588" indent="-179388" algn="l" defTabSz="914400" rtl="0" eaLnBrk="1" latinLnBrk="0" hangingPunct="1">
        <a:lnSpc>
          <a:spcPct val="100000"/>
        </a:lnSpc>
        <a:spcBef>
          <a:spcPts val="300"/>
        </a:spcBef>
        <a:buClr>
          <a:schemeClr val="bg2"/>
        </a:buClr>
        <a:buFont typeface="Arial" panose="020B0604020202020204" pitchFamily="34" charset="0"/>
        <a:buChar char="•"/>
        <a:tabLst>
          <a:tab pos="652463" algn="l"/>
        </a:tabLst>
        <a:defRPr sz="18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2pPr>
      <a:lvl3pPr marL="925513" indent="-209550" algn="l" defTabSz="914400" rtl="0" eaLnBrk="1" latinLnBrk="0" hangingPunct="1">
        <a:lnSpc>
          <a:spcPct val="100000"/>
        </a:lnSpc>
        <a:spcBef>
          <a:spcPts val="300"/>
        </a:spcBef>
        <a:buClr>
          <a:schemeClr val="bg2"/>
        </a:buClr>
        <a:buFont typeface="Courier New" panose="02070309020205020404" pitchFamily="49" charset="0"/>
        <a:buChar char="o"/>
        <a:defRPr sz="18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3pPr>
      <a:lvl4pPr marL="1250950" indent="-196850" algn="l" defTabSz="914400" rtl="0" eaLnBrk="1" latinLnBrk="0" hangingPunct="1">
        <a:lnSpc>
          <a:spcPct val="100000"/>
        </a:lnSpc>
        <a:spcBef>
          <a:spcPts val="300"/>
        </a:spcBef>
        <a:buClr>
          <a:schemeClr val="bg2"/>
        </a:buClr>
        <a:buFont typeface="Wingdings" panose="05000000000000000000" pitchFamily="2" charset="2"/>
        <a:buChar char="§"/>
        <a:defRPr sz="18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4pPr>
      <a:lvl5pPr marL="1497013" indent="-196850" algn="l" defTabSz="914400" rtl="0" eaLnBrk="1" latinLnBrk="0" hangingPunct="1">
        <a:lnSpc>
          <a:spcPct val="100000"/>
        </a:lnSpc>
        <a:spcBef>
          <a:spcPts val="300"/>
        </a:spcBef>
        <a:buClr>
          <a:schemeClr val="bg2"/>
        </a:buClr>
        <a:buFont typeface="Symbol" panose="05050102010706020507" pitchFamily="18" charset="2"/>
        <a:buChar char="-"/>
        <a:defRPr sz="18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952" userDrawn="1">
          <p15:clr>
            <a:srgbClr val="F26B43"/>
          </p15:clr>
        </p15:guide>
        <p15:guide id="2" pos="415" userDrawn="1">
          <p15:clr>
            <a:srgbClr val="F26B43"/>
          </p15:clr>
        </p15:guide>
        <p15:guide id="3" pos="7469" userDrawn="1">
          <p15:clr>
            <a:srgbClr val="F26B43"/>
          </p15:clr>
        </p15:guide>
        <p15:guide id="4" orient="horz" pos="42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41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61.jpeg"/><Relationship Id="rId3" Type="http://schemas.openxmlformats.org/officeDocument/2006/relationships/image" Target="../media/image55.jpeg"/><Relationship Id="rId7" Type="http://schemas.openxmlformats.org/officeDocument/2006/relationships/image" Target="../media/image51.png"/><Relationship Id="rId12" Type="http://schemas.openxmlformats.org/officeDocument/2006/relationships/image" Target="../media/image60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11" Type="http://schemas.openxmlformats.org/officeDocument/2006/relationships/image" Target="../media/image59.png"/><Relationship Id="rId5" Type="http://schemas.openxmlformats.org/officeDocument/2006/relationships/image" Target="../media/image57.png"/><Relationship Id="rId10" Type="http://schemas.openxmlformats.org/officeDocument/2006/relationships/image" Target="../media/image58.png"/><Relationship Id="rId4" Type="http://schemas.openxmlformats.org/officeDocument/2006/relationships/image" Target="../media/image56.png"/><Relationship Id="rId9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7ADE308B-E4A4-442D-A589-E50587550A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11" b="11629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23DAB44E-30DF-F695-8D41-8274374F9C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20200" y="330418"/>
            <a:ext cx="2636837" cy="672663"/>
          </a:xfrm>
          <a:prstGeom prst="rect">
            <a:avLst/>
          </a:prstGeom>
        </p:spPr>
      </p:pic>
      <p:grpSp>
        <p:nvGrpSpPr>
          <p:cNvPr id="56" name="Grafik 6">
            <a:extLst>
              <a:ext uri="{FF2B5EF4-FFF2-40B4-BE49-F238E27FC236}">
                <a16:creationId xmlns:a16="http://schemas.microsoft.com/office/drawing/2014/main" id="{6C319E44-B961-116E-4F88-2D5F0A5240A1}"/>
              </a:ext>
            </a:extLst>
          </p:cNvPr>
          <p:cNvGrpSpPr>
            <a:grpSpLocks noChangeAspect="1"/>
          </p:cNvGrpSpPr>
          <p:nvPr/>
        </p:nvGrpSpPr>
        <p:grpSpPr>
          <a:xfrm>
            <a:off x="488061" y="330418"/>
            <a:ext cx="2631282" cy="162000"/>
            <a:chOff x="4381500" y="3324234"/>
            <a:chExt cx="3430676" cy="211216"/>
          </a:xfrm>
          <a:solidFill>
            <a:schemeClr val="tx2"/>
          </a:solidFill>
        </p:grpSpPr>
        <p:sp>
          <p:nvSpPr>
            <p:cNvPr id="57" name="Freihandform: Form 56">
              <a:extLst>
                <a:ext uri="{FF2B5EF4-FFF2-40B4-BE49-F238E27FC236}">
                  <a16:creationId xmlns:a16="http://schemas.microsoft.com/office/drawing/2014/main" id="{21BE4BC9-5164-163E-24C6-399E57057DE7}"/>
                </a:ext>
              </a:extLst>
            </p:cNvPr>
            <p:cNvSpPr/>
            <p:nvPr/>
          </p:nvSpPr>
          <p:spPr>
            <a:xfrm>
              <a:off x="4381500" y="3343179"/>
              <a:ext cx="129997" cy="189566"/>
            </a:xfrm>
            <a:custGeom>
              <a:avLst/>
              <a:gdLst>
                <a:gd name="connsiteX0" fmla="*/ 92069 w 129997"/>
                <a:gd name="connsiteY0" fmla="*/ 189567 h 189566"/>
                <a:gd name="connsiteX1" fmla="*/ 92069 w 129997"/>
                <a:gd name="connsiteY1" fmla="*/ 102365 h 189566"/>
                <a:gd name="connsiteX2" fmla="*/ 37919 w 129997"/>
                <a:gd name="connsiteY2" fmla="*/ 102365 h 189566"/>
                <a:gd name="connsiteX3" fmla="*/ 37919 w 129997"/>
                <a:gd name="connsiteY3" fmla="*/ 189567 h 189566"/>
                <a:gd name="connsiteX4" fmla="*/ 0 w 129997"/>
                <a:gd name="connsiteY4" fmla="*/ 189567 h 189566"/>
                <a:gd name="connsiteX5" fmla="*/ 0 w 129997"/>
                <a:gd name="connsiteY5" fmla="*/ 0 h 189566"/>
                <a:gd name="connsiteX6" fmla="*/ 37919 w 129997"/>
                <a:gd name="connsiteY6" fmla="*/ 0 h 189566"/>
                <a:gd name="connsiteX7" fmla="*/ 37919 w 129997"/>
                <a:gd name="connsiteY7" fmla="*/ 73133 h 189566"/>
                <a:gd name="connsiteX8" fmla="*/ 92078 w 129997"/>
                <a:gd name="connsiteY8" fmla="*/ 73133 h 189566"/>
                <a:gd name="connsiteX9" fmla="*/ 92078 w 129997"/>
                <a:gd name="connsiteY9" fmla="*/ 0 h 189566"/>
                <a:gd name="connsiteX10" fmla="*/ 129997 w 129997"/>
                <a:gd name="connsiteY10" fmla="*/ 0 h 189566"/>
                <a:gd name="connsiteX11" fmla="*/ 129997 w 129997"/>
                <a:gd name="connsiteY11" fmla="*/ 189567 h 189566"/>
                <a:gd name="connsiteX12" fmla="*/ 92069 w 129997"/>
                <a:gd name="connsiteY12" fmla="*/ 189567 h 189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9997" h="189566">
                  <a:moveTo>
                    <a:pt x="92069" y="189567"/>
                  </a:moveTo>
                  <a:lnTo>
                    <a:pt x="92069" y="102365"/>
                  </a:lnTo>
                  <a:lnTo>
                    <a:pt x="37919" y="102365"/>
                  </a:lnTo>
                  <a:lnTo>
                    <a:pt x="37919" y="189567"/>
                  </a:lnTo>
                  <a:lnTo>
                    <a:pt x="0" y="189567"/>
                  </a:lnTo>
                  <a:lnTo>
                    <a:pt x="0" y="0"/>
                  </a:lnTo>
                  <a:lnTo>
                    <a:pt x="37919" y="0"/>
                  </a:lnTo>
                  <a:lnTo>
                    <a:pt x="37919" y="73133"/>
                  </a:lnTo>
                  <a:lnTo>
                    <a:pt x="92078" y="73133"/>
                  </a:lnTo>
                  <a:lnTo>
                    <a:pt x="92078" y="0"/>
                  </a:lnTo>
                  <a:lnTo>
                    <a:pt x="129997" y="0"/>
                  </a:lnTo>
                  <a:lnTo>
                    <a:pt x="129997" y="189567"/>
                  </a:lnTo>
                  <a:lnTo>
                    <a:pt x="92069" y="1895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58" name="Freihandform: Form 57">
              <a:extLst>
                <a:ext uri="{FF2B5EF4-FFF2-40B4-BE49-F238E27FC236}">
                  <a16:creationId xmlns:a16="http://schemas.microsoft.com/office/drawing/2014/main" id="{48563F6D-C5C9-7039-7077-9D07D5EE0D1C}"/>
                </a:ext>
              </a:extLst>
            </p:cNvPr>
            <p:cNvSpPr/>
            <p:nvPr/>
          </p:nvSpPr>
          <p:spPr>
            <a:xfrm>
              <a:off x="4545282" y="3386508"/>
              <a:ext cx="116433" cy="148942"/>
            </a:xfrm>
            <a:custGeom>
              <a:avLst/>
              <a:gdLst>
                <a:gd name="connsiteX0" fmla="*/ 83410 w 116433"/>
                <a:gd name="connsiteY0" fmla="*/ 146237 h 148942"/>
                <a:gd name="connsiteX1" fmla="*/ 79343 w 116433"/>
                <a:gd name="connsiteY1" fmla="*/ 133512 h 148942"/>
                <a:gd name="connsiteX2" fmla="*/ 40615 w 116433"/>
                <a:gd name="connsiteY2" fmla="*/ 148942 h 148942"/>
                <a:gd name="connsiteX3" fmla="*/ 0 w 116433"/>
                <a:gd name="connsiteY3" fmla="*/ 102632 h 148942"/>
                <a:gd name="connsiteX4" fmla="*/ 53616 w 116433"/>
                <a:gd name="connsiteY4" fmla="*/ 56598 h 148942"/>
                <a:gd name="connsiteX5" fmla="*/ 78534 w 116433"/>
                <a:gd name="connsiteY5" fmla="*/ 56598 h 148942"/>
                <a:gd name="connsiteX6" fmla="*/ 78534 w 116433"/>
                <a:gd name="connsiteY6" fmla="*/ 46311 h 148942"/>
                <a:gd name="connsiteX7" fmla="*/ 58217 w 116433"/>
                <a:gd name="connsiteY7" fmla="*/ 30604 h 148942"/>
                <a:gd name="connsiteX8" fmla="*/ 12992 w 116433"/>
                <a:gd name="connsiteY8" fmla="*/ 38729 h 148942"/>
                <a:gd name="connsiteX9" fmla="*/ 12992 w 116433"/>
                <a:gd name="connsiteY9" fmla="*/ 8668 h 148942"/>
                <a:gd name="connsiteX10" fmla="*/ 64713 w 116433"/>
                <a:gd name="connsiteY10" fmla="*/ 0 h 148942"/>
                <a:gd name="connsiteX11" fmla="*/ 116434 w 116433"/>
                <a:gd name="connsiteY11" fmla="*/ 46568 h 148942"/>
                <a:gd name="connsiteX12" fmla="*/ 116434 w 116433"/>
                <a:gd name="connsiteY12" fmla="*/ 146237 h 148942"/>
                <a:gd name="connsiteX13" fmla="*/ 83410 w 116433"/>
                <a:gd name="connsiteY13" fmla="*/ 146237 h 148942"/>
                <a:gd name="connsiteX14" fmla="*/ 78534 w 116433"/>
                <a:gd name="connsiteY14" fmla="*/ 77448 h 148942"/>
                <a:gd name="connsiteX15" fmla="*/ 67704 w 116433"/>
                <a:gd name="connsiteY15" fmla="*/ 77734 h 148942"/>
                <a:gd name="connsiteX16" fmla="*/ 37929 w 116433"/>
                <a:gd name="connsiteY16" fmla="*/ 101832 h 148942"/>
                <a:gd name="connsiteX17" fmla="*/ 54435 w 116433"/>
                <a:gd name="connsiteY17" fmla="*/ 120787 h 148942"/>
                <a:gd name="connsiteX18" fmla="*/ 78543 w 116433"/>
                <a:gd name="connsiteY18" fmla="*/ 113738 h 148942"/>
                <a:gd name="connsiteX19" fmla="*/ 78543 w 116433"/>
                <a:gd name="connsiteY19" fmla="*/ 77448 h 148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433" h="148942">
                  <a:moveTo>
                    <a:pt x="83410" y="146237"/>
                  </a:moveTo>
                  <a:lnTo>
                    <a:pt x="79343" y="133512"/>
                  </a:lnTo>
                  <a:cubicBezTo>
                    <a:pt x="69599" y="142999"/>
                    <a:pt x="56055" y="148942"/>
                    <a:pt x="40615" y="148942"/>
                  </a:cubicBezTo>
                  <a:cubicBezTo>
                    <a:pt x="23012" y="148942"/>
                    <a:pt x="0" y="141637"/>
                    <a:pt x="0" y="102632"/>
                  </a:cubicBezTo>
                  <a:cubicBezTo>
                    <a:pt x="0" y="63370"/>
                    <a:pt x="32223" y="56598"/>
                    <a:pt x="53616" y="56598"/>
                  </a:cubicBezTo>
                  <a:lnTo>
                    <a:pt x="78534" y="56598"/>
                  </a:lnTo>
                  <a:lnTo>
                    <a:pt x="78534" y="46311"/>
                  </a:lnTo>
                  <a:cubicBezTo>
                    <a:pt x="78534" y="32223"/>
                    <a:pt x="71218" y="30604"/>
                    <a:pt x="58217" y="30604"/>
                  </a:cubicBezTo>
                  <a:cubicBezTo>
                    <a:pt x="44948" y="30604"/>
                    <a:pt x="26270" y="34404"/>
                    <a:pt x="12992" y="38729"/>
                  </a:cubicBezTo>
                  <a:lnTo>
                    <a:pt x="12992" y="8668"/>
                  </a:lnTo>
                  <a:cubicBezTo>
                    <a:pt x="28975" y="3524"/>
                    <a:pt x="47111" y="0"/>
                    <a:pt x="64713" y="0"/>
                  </a:cubicBezTo>
                  <a:cubicBezTo>
                    <a:pt x="92869" y="0"/>
                    <a:pt x="116434" y="7048"/>
                    <a:pt x="116434" y="46568"/>
                  </a:cubicBezTo>
                  <a:lnTo>
                    <a:pt x="116434" y="146237"/>
                  </a:lnTo>
                  <a:lnTo>
                    <a:pt x="83410" y="146237"/>
                  </a:lnTo>
                  <a:close/>
                  <a:moveTo>
                    <a:pt x="78534" y="77448"/>
                  </a:moveTo>
                  <a:lnTo>
                    <a:pt x="67704" y="77734"/>
                  </a:lnTo>
                  <a:cubicBezTo>
                    <a:pt x="46320" y="78276"/>
                    <a:pt x="37929" y="83420"/>
                    <a:pt x="37929" y="101832"/>
                  </a:cubicBezTo>
                  <a:cubicBezTo>
                    <a:pt x="37929" y="116719"/>
                    <a:pt x="44691" y="120787"/>
                    <a:pt x="54435" y="120787"/>
                  </a:cubicBezTo>
                  <a:cubicBezTo>
                    <a:pt x="63922" y="120787"/>
                    <a:pt x="71228" y="117805"/>
                    <a:pt x="78543" y="113738"/>
                  </a:cubicBezTo>
                  <a:lnTo>
                    <a:pt x="78543" y="774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59" name="Freihandform: Form 58">
              <a:extLst>
                <a:ext uri="{FF2B5EF4-FFF2-40B4-BE49-F238E27FC236}">
                  <a16:creationId xmlns:a16="http://schemas.microsoft.com/office/drawing/2014/main" id="{47C53C49-58E0-FE00-1EE6-BF77C2A440ED}"/>
                </a:ext>
              </a:extLst>
            </p:cNvPr>
            <p:cNvSpPr/>
            <p:nvPr/>
          </p:nvSpPr>
          <p:spPr>
            <a:xfrm>
              <a:off x="4703664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73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60" name="Freihandform: Form 59">
              <a:extLst>
                <a:ext uri="{FF2B5EF4-FFF2-40B4-BE49-F238E27FC236}">
                  <a16:creationId xmlns:a16="http://schemas.microsoft.com/office/drawing/2014/main" id="{585B0180-7C00-DC76-301D-9B2F6A56970B}"/>
                </a:ext>
              </a:extLst>
            </p:cNvPr>
            <p:cNvSpPr/>
            <p:nvPr/>
          </p:nvSpPr>
          <p:spPr>
            <a:xfrm>
              <a:off x="4862026" y="3337779"/>
              <a:ext cx="127292" cy="197672"/>
            </a:xfrm>
            <a:custGeom>
              <a:avLst/>
              <a:gdLst>
                <a:gd name="connsiteX0" fmla="*/ 96679 w 127292"/>
                <a:gd name="connsiteY0" fmla="*/ 194967 h 197672"/>
                <a:gd name="connsiteX1" fmla="*/ 92345 w 127292"/>
                <a:gd name="connsiteY1" fmla="*/ 183318 h 197672"/>
                <a:gd name="connsiteX2" fmla="*/ 54169 w 127292"/>
                <a:gd name="connsiteY2" fmla="*/ 197672 h 197672"/>
                <a:gd name="connsiteX3" fmla="*/ 0 w 127292"/>
                <a:gd name="connsiteY3" fmla="*/ 123206 h 197672"/>
                <a:gd name="connsiteX4" fmla="*/ 59579 w 127292"/>
                <a:gd name="connsiteY4" fmla="*/ 48739 h 197672"/>
                <a:gd name="connsiteX5" fmla="*/ 89373 w 127292"/>
                <a:gd name="connsiteY5" fmla="*/ 60103 h 197672"/>
                <a:gd name="connsiteX6" fmla="*/ 89373 w 127292"/>
                <a:gd name="connsiteY6" fmla="*/ 0 h 197672"/>
                <a:gd name="connsiteX7" fmla="*/ 127292 w 127292"/>
                <a:gd name="connsiteY7" fmla="*/ 0 h 197672"/>
                <a:gd name="connsiteX8" fmla="*/ 127292 w 127292"/>
                <a:gd name="connsiteY8" fmla="*/ 194967 h 197672"/>
                <a:gd name="connsiteX9" fmla="*/ 96679 w 127292"/>
                <a:gd name="connsiteY9" fmla="*/ 194967 h 197672"/>
                <a:gd name="connsiteX10" fmla="*/ 89383 w 127292"/>
                <a:gd name="connsiteY10" fmla="*/ 84753 h 197672"/>
                <a:gd name="connsiteX11" fmla="*/ 67713 w 127292"/>
                <a:gd name="connsiteY11" fmla="*/ 77429 h 197672"/>
                <a:gd name="connsiteX12" fmla="*/ 37919 w 127292"/>
                <a:gd name="connsiteY12" fmla="*/ 123196 h 197672"/>
                <a:gd name="connsiteX13" fmla="*/ 64999 w 127292"/>
                <a:gd name="connsiteY13" fmla="*/ 169507 h 197672"/>
                <a:gd name="connsiteX14" fmla="*/ 89373 w 127292"/>
                <a:gd name="connsiteY14" fmla="*/ 160582 h 197672"/>
                <a:gd name="connsiteX15" fmla="*/ 89373 w 127292"/>
                <a:gd name="connsiteY15" fmla="*/ 84753 h 19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7292" h="197672">
                  <a:moveTo>
                    <a:pt x="96679" y="194967"/>
                  </a:moveTo>
                  <a:lnTo>
                    <a:pt x="92345" y="183318"/>
                  </a:lnTo>
                  <a:cubicBezTo>
                    <a:pt x="83134" y="191443"/>
                    <a:pt x="69332" y="197672"/>
                    <a:pt x="54169" y="197672"/>
                  </a:cubicBezTo>
                  <a:cubicBezTo>
                    <a:pt x="31680" y="197672"/>
                    <a:pt x="0" y="188204"/>
                    <a:pt x="0" y="123206"/>
                  </a:cubicBezTo>
                  <a:cubicBezTo>
                    <a:pt x="0" y="56864"/>
                    <a:pt x="41434" y="48739"/>
                    <a:pt x="59579" y="48739"/>
                  </a:cubicBezTo>
                  <a:cubicBezTo>
                    <a:pt x="72038" y="48739"/>
                    <a:pt x="82867" y="53340"/>
                    <a:pt x="89373" y="60103"/>
                  </a:cubicBezTo>
                  <a:lnTo>
                    <a:pt x="89373" y="0"/>
                  </a:lnTo>
                  <a:lnTo>
                    <a:pt x="127292" y="0"/>
                  </a:lnTo>
                  <a:lnTo>
                    <a:pt x="127292" y="194967"/>
                  </a:lnTo>
                  <a:lnTo>
                    <a:pt x="96679" y="194967"/>
                  </a:lnTo>
                  <a:close/>
                  <a:moveTo>
                    <a:pt x="89383" y="84753"/>
                  </a:moveTo>
                  <a:cubicBezTo>
                    <a:pt x="83420" y="80686"/>
                    <a:pt x="75571" y="77429"/>
                    <a:pt x="67713" y="77429"/>
                  </a:cubicBezTo>
                  <a:cubicBezTo>
                    <a:pt x="51730" y="77429"/>
                    <a:pt x="37919" y="80410"/>
                    <a:pt x="37919" y="123196"/>
                  </a:cubicBezTo>
                  <a:cubicBezTo>
                    <a:pt x="37919" y="166526"/>
                    <a:pt x="49835" y="169507"/>
                    <a:pt x="64999" y="169507"/>
                  </a:cubicBezTo>
                  <a:cubicBezTo>
                    <a:pt x="72857" y="169507"/>
                    <a:pt x="81791" y="165983"/>
                    <a:pt x="89373" y="160582"/>
                  </a:cubicBezTo>
                  <a:lnTo>
                    <a:pt x="89373" y="847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61" name="Freihandform: Form 60">
              <a:extLst>
                <a:ext uri="{FF2B5EF4-FFF2-40B4-BE49-F238E27FC236}">
                  <a16:creationId xmlns:a16="http://schemas.microsoft.com/office/drawing/2014/main" id="{71A97521-8F52-33E0-B222-6EEB14E45729}"/>
                </a:ext>
              </a:extLst>
            </p:cNvPr>
            <p:cNvSpPr/>
            <p:nvPr/>
          </p:nvSpPr>
          <p:spPr>
            <a:xfrm>
              <a:off x="5118401" y="3324234"/>
              <a:ext cx="44967" cy="208511"/>
            </a:xfrm>
            <a:custGeom>
              <a:avLst/>
              <a:gdLst>
                <a:gd name="connsiteX0" fmla="*/ 22479 w 44967"/>
                <a:gd name="connsiteY0" fmla="*/ 46025 h 208511"/>
                <a:gd name="connsiteX1" fmla="*/ 0 w 44967"/>
                <a:gd name="connsiteY1" fmla="*/ 23012 h 208511"/>
                <a:gd name="connsiteX2" fmla="*/ 22479 w 44967"/>
                <a:gd name="connsiteY2" fmla="*/ 0 h 208511"/>
                <a:gd name="connsiteX3" fmla="*/ 44968 w 44967"/>
                <a:gd name="connsiteY3" fmla="*/ 23012 h 208511"/>
                <a:gd name="connsiteX4" fmla="*/ 22479 w 44967"/>
                <a:gd name="connsiteY4" fmla="*/ 46025 h 208511"/>
                <a:gd name="connsiteX5" fmla="*/ 3524 w 44967"/>
                <a:gd name="connsiteY5" fmla="*/ 208512 h 208511"/>
                <a:gd name="connsiteX6" fmla="*/ 3524 w 44967"/>
                <a:gd name="connsiteY6" fmla="*/ 64970 h 208511"/>
                <a:gd name="connsiteX7" fmla="*/ 41443 w 44967"/>
                <a:gd name="connsiteY7" fmla="*/ 64970 h 208511"/>
                <a:gd name="connsiteX8" fmla="*/ 41443 w 44967"/>
                <a:gd name="connsiteY8" fmla="*/ 208512 h 208511"/>
                <a:gd name="connsiteX9" fmla="*/ 3524 w 44967"/>
                <a:gd name="connsiteY9" fmla="*/ 208512 h 208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4967" h="208511">
                  <a:moveTo>
                    <a:pt x="22479" y="46025"/>
                  </a:moveTo>
                  <a:cubicBezTo>
                    <a:pt x="9754" y="46025"/>
                    <a:pt x="0" y="35481"/>
                    <a:pt x="0" y="23012"/>
                  </a:cubicBezTo>
                  <a:cubicBezTo>
                    <a:pt x="0" y="10563"/>
                    <a:pt x="9744" y="0"/>
                    <a:pt x="22479" y="0"/>
                  </a:cubicBezTo>
                  <a:cubicBezTo>
                    <a:pt x="35214" y="0"/>
                    <a:pt x="44968" y="10563"/>
                    <a:pt x="44968" y="23012"/>
                  </a:cubicBezTo>
                  <a:cubicBezTo>
                    <a:pt x="44958" y="35471"/>
                    <a:pt x="35204" y="46025"/>
                    <a:pt x="22479" y="46025"/>
                  </a:cubicBezTo>
                  <a:close/>
                  <a:moveTo>
                    <a:pt x="3524" y="208512"/>
                  </a:moveTo>
                  <a:lnTo>
                    <a:pt x="3524" y="64970"/>
                  </a:lnTo>
                  <a:lnTo>
                    <a:pt x="41443" y="64970"/>
                  </a:lnTo>
                  <a:lnTo>
                    <a:pt x="41443" y="208512"/>
                  </a:lnTo>
                  <a:lnTo>
                    <a:pt x="3524" y="20851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62" name="Freihandform: Form 61">
              <a:extLst>
                <a:ext uri="{FF2B5EF4-FFF2-40B4-BE49-F238E27FC236}">
                  <a16:creationId xmlns:a16="http://schemas.microsoft.com/office/drawing/2014/main" id="{C99FDD14-9304-716F-316E-C52A87B51171}"/>
                </a:ext>
              </a:extLst>
            </p:cNvPr>
            <p:cNvSpPr/>
            <p:nvPr/>
          </p:nvSpPr>
          <p:spPr>
            <a:xfrm>
              <a:off x="5201783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73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63" name="Freihandform: Form 62">
              <a:extLst>
                <a:ext uri="{FF2B5EF4-FFF2-40B4-BE49-F238E27FC236}">
                  <a16:creationId xmlns:a16="http://schemas.microsoft.com/office/drawing/2014/main" id="{41D2537D-311A-9E8E-5E9F-CBC06BD9C9D9}"/>
                </a:ext>
              </a:extLst>
            </p:cNvPr>
            <p:cNvSpPr/>
            <p:nvPr/>
          </p:nvSpPr>
          <p:spPr>
            <a:xfrm>
              <a:off x="5457624" y="3337779"/>
              <a:ext cx="124577" cy="194967"/>
            </a:xfrm>
            <a:custGeom>
              <a:avLst/>
              <a:gdLst>
                <a:gd name="connsiteX0" fmla="*/ 86659 w 124577"/>
                <a:gd name="connsiteY0" fmla="*/ 194967 h 194967"/>
                <a:gd name="connsiteX1" fmla="*/ 86659 w 124577"/>
                <a:gd name="connsiteY1" fmla="*/ 93678 h 194967"/>
                <a:gd name="connsiteX2" fmla="*/ 70409 w 124577"/>
                <a:gd name="connsiteY2" fmla="*/ 80153 h 194967"/>
                <a:gd name="connsiteX3" fmla="*/ 37919 w 124577"/>
                <a:gd name="connsiteY3" fmla="*/ 90440 h 194967"/>
                <a:gd name="connsiteX4" fmla="*/ 37919 w 124577"/>
                <a:gd name="connsiteY4" fmla="*/ 194967 h 194967"/>
                <a:gd name="connsiteX5" fmla="*/ 0 w 124577"/>
                <a:gd name="connsiteY5" fmla="*/ 194967 h 194967"/>
                <a:gd name="connsiteX6" fmla="*/ 0 w 124577"/>
                <a:gd name="connsiteY6" fmla="*/ 0 h 194967"/>
                <a:gd name="connsiteX7" fmla="*/ 37919 w 124577"/>
                <a:gd name="connsiteY7" fmla="*/ 0 h 194967"/>
                <a:gd name="connsiteX8" fmla="*/ 37919 w 124577"/>
                <a:gd name="connsiteY8" fmla="*/ 66342 h 194967"/>
                <a:gd name="connsiteX9" fmla="*/ 84773 w 124577"/>
                <a:gd name="connsiteY9" fmla="*/ 48730 h 194967"/>
                <a:gd name="connsiteX10" fmla="*/ 124578 w 124577"/>
                <a:gd name="connsiteY10" fmla="*/ 91516 h 194967"/>
                <a:gd name="connsiteX11" fmla="*/ 124578 w 124577"/>
                <a:gd name="connsiteY11" fmla="*/ 194967 h 194967"/>
                <a:gd name="connsiteX12" fmla="*/ 86659 w 124577"/>
                <a:gd name="connsiteY12" fmla="*/ 194967 h 19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77" h="194967">
                  <a:moveTo>
                    <a:pt x="86659" y="194967"/>
                  </a:moveTo>
                  <a:lnTo>
                    <a:pt x="86659" y="93678"/>
                  </a:lnTo>
                  <a:cubicBezTo>
                    <a:pt x="86659" y="83391"/>
                    <a:pt x="82868" y="80153"/>
                    <a:pt x="70409" y="80153"/>
                  </a:cubicBezTo>
                  <a:cubicBezTo>
                    <a:pt x="61741" y="80153"/>
                    <a:pt x="50378" y="84220"/>
                    <a:pt x="37919" y="90440"/>
                  </a:cubicBezTo>
                  <a:lnTo>
                    <a:pt x="37919" y="194967"/>
                  </a:lnTo>
                  <a:lnTo>
                    <a:pt x="0" y="194967"/>
                  </a:lnTo>
                  <a:lnTo>
                    <a:pt x="0" y="0"/>
                  </a:lnTo>
                  <a:lnTo>
                    <a:pt x="37919" y="0"/>
                  </a:lnTo>
                  <a:lnTo>
                    <a:pt x="37919" y="66342"/>
                  </a:lnTo>
                  <a:cubicBezTo>
                    <a:pt x="50644" y="56855"/>
                    <a:pt x="68247" y="48730"/>
                    <a:pt x="84773" y="48730"/>
                  </a:cubicBezTo>
                  <a:cubicBezTo>
                    <a:pt x="108595" y="48730"/>
                    <a:pt x="124578" y="59836"/>
                    <a:pt x="124578" y="91516"/>
                  </a:cubicBezTo>
                  <a:lnTo>
                    <a:pt x="124578" y="194967"/>
                  </a:lnTo>
                  <a:lnTo>
                    <a:pt x="86659" y="1949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64" name="Freihandform: Form 63">
              <a:extLst>
                <a:ext uri="{FF2B5EF4-FFF2-40B4-BE49-F238E27FC236}">
                  <a16:creationId xmlns:a16="http://schemas.microsoft.com/office/drawing/2014/main" id="{B51CE9A0-58D5-64ED-A942-ACA13AB07B37}"/>
                </a:ext>
              </a:extLst>
            </p:cNvPr>
            <p:cNvSpPr/>
            <p:nvPr/>
          </p:nvSpPr>
          <p:spPr>
            <a:xfrm>
              <a:off x="5612206" y="3386508"/>
              <a:ext cx="116433" cy="148942"/>
            </a:xfrm>
            <a:custGeom>
              <a:avLst/>
              <a:gdLst>
                <a:gd name="connsiteX0" fmla="*/ 83410 w 116433"/>
                <a:gd name="connsiteY0" fmla="*/ 146237 h 148942"/>
                <a:gd name="connsiteX1" fmla="*/ 79343 w 116433"/>
                <a:gd name="connsiteY1" fmla="*/ 133512 h 148942"/>
                <a:gd name="connsiteX2" fmla="*/ 40615 w 116433"/>
                <a:gd name="connsiteY2" fmla="*/ 148942 h 148942"/>
                <a:gd name="connsiteX3" fmla="*/ 0 w 116433"/>
                <a:gd name="connsiteY3" fmla="*/ 102632 h 148942"/>
                <a:gd name="connsiteX4" fmla="*/ 53616 w 116433"/>
                <a:gd name="connsiteY4" fmla="*/ 56598 h 148942"/>
                <a:gd name="connsiteX5" fmla="*/ 78534 w 116433"/>
                <a:gd name="connsiteY5" fmla="*/ 56598 h 148942"/>
                <a:gd name="connsiteX6" fmla="*/ 78534 w 116433"/>
                <a:gd name="connsiteY6" fmla="*/ 46311 h 148942"/>
                <a:gd name="connsiteX7" fmla="*/ 58217 w 116433"/>
                <a:gd name="connsiteY7" fmla="*/ 30604 h 148942"/>
                <a:gd name="connsiteX8" fmla="*/ 12992 w 116433"/>
                <a:gd name="connsiteY8" fmla="*/ 38729 h 148942"/>
                <a:gd name="connsiteX9" fmla="*/ 12992 w 116433"/>
                <a:gd name="connsiteY9" fmla="*/ 8668 h 148942"/>
                <a:gd name="connsiteX10" fmla="*/ 64713 w 116433"/>
                <a:gd name="connsiteY10" fmla="*/ 0 h 148942"/>
                <a:gd name="connsiteX11" fmla="*/ 116434 w 116433"/>
                <a:gd name="connsiteY11" fmla="*/ 46568 h 148942"/>
                <a:gd name="connsiteX12" fmla="*/ 116434 w 116433"/>
                <a:gd name="connsiteY12" fmla="*/ 146237 h 148942"/>
                <a:gd name="connsiteX13" fmla="*/ 83410 w 116433"/>
                <a:gd name="connsiteY13" fmla="*/ 146237 h 148942"/>
                <a:gd name="connsiteX14" fmla="*/ 78534 w 116433"/>
                <a:gd name="connsiteY14" fmla="*/ 77448 h 148942"/>
                <a:gd name="connsiteX15" fmla="*/ 67694 w 116433"/>
                <a:gd name="connsiteY15" fmla="*/ 77724 h 148942"/>
                <a:gd name="connsiteX16" fmla="*/ 37919 w 116433"/>
                <a:gd name="connsiteY16" fmla="*/ 101822 h 148942"/>
                <a:gd name="connsiteX17" fmla="*/ 54426 w 116433"/>
                <a:gd name="connsiteY17" fmla="*/ 120777 h 148942"/>
                <a:gd name="connsiteX18" fmla="*/ 78534 w 116433"/>
                <a:gd name="connsiteY18" fmla="*/ 113729 h 148942"/>
                <a:gd name="connsiteX19" fmla="*/ 78534 w 116433"/>
                <a:gd name="connsiteY19" fmla="*/ 77448 h 148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433" h="148942">
                  <a:moveTo>
                    <a:pt x="83410" y="146237"/>
                  </a:moveTo>
                  <a:lnTo>
                    <a:pt x="79343" y="133512"/>
                  </a:lnTo>
                  <a:cubicBezTo>
                    <a:pt x="69599" y="142999"/>
                    <a:pt x="56055" y="148942"/>
                    <a:pt x="40615" y="148942"/>
                  </a:cubicBezTo>
                  <a:cubicBezTo>
                    <a:pt x="23012" y="148942"/>
                    <a:pt x="0" y="141637"/>
                    <a:pt x="0" y="102632"/>
                  </a:cubicBezTo>
                  <a:cubicBezTo>
                    <a:pt x="0" y="63370"/>
                    <a:pt x="32223" y="56598"/>
                    <a:pt x="53616" y="56598"/>
                  </a:cubicBezTo>
                  <a:lnTo>
                    <a:pt x="78534" y="56598"/>
                  </a:lnTo>
                  <a:lnTo>
                    <a:pt x="78534" y="46311"/>
                  </a:lnTo>
                  <a:cubicBezTo>
                    <a:pt x="78534" y="32223"/>
                    <a:pt x="71218" y="30604"/>
                    <a:pt x="58217" y="30604"/>
                  </a:cubicBezTo>
                  <a:cubicBezTo>
                    <a:pt x="44949" y="30604"/>
                    <a:pt x="26270" y="34404"/>
                    <a:pt x="12992" y="38729"/>
                  </a:cubicBezTo>
                  <a:lnTo>
                    <a:pt x="12992" y="8668"/>
                  </a:lnTo>
                  <a:cubicBezTo>
                    <a:pt x="28975" y="3524"/>
                    <a:pt x="47111" y="0"/>
                    <a:pt x="64713" y="0"/>
                  </a:cubicBezTo>
                  <a:cubicBezTo>
                    <a:pt x="92869" y="0"/>
                    <a:pt x="116434" y="7048"/>
                    <a:pt x="116434" y="46568"/>
                  </a:cubicBezTo>
                  <a:lnTo>
                    <a:pt x="116434" y="146237"/>
                  </a:lnTo>
                  <a:lnTo>
                    <a:pt x="83410" y="146237"/>
                  </a:lnTo>
                  <a:close/>
                  <a:moveTo>
                    <a:pt x="78534" y="77448"/>
                  </a:moveTo>
                  <a:lnTo>
                    <a:pt x="67694" y="77724"/>
                  </a:lnTo>
                  <a:cubicBezTo>
                    <a:pt x="46311" y="78267"/>
                    <a:pt x="37919" y="83410"/>
                    <a:pt x="37919" y="101822"/>
                  </a:cubicBezTo>
                  <a:cubicBezTo>
                    <a:pt x="37919" y="116710"/>
                    <a:pt x="44682" y="120777"/>
                    <a:pt x="54426" y="120777"/>
                  </a:cubicBezTo>
                  <a:cubicBezTo>
                    <a:pt x="63913" y="120777"/>
                    <a:pt x="71218" y="117796"/>
                    <a:pt x="78534" y="113729"/>
                  </a:cubicBezTo>
                  <a:lnTo>
                    <a:pt x="78534" y="774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65" name="Freihandform: Form 64">
              <a:extLst>
                <a:ext uri="{FF2B5EF4-FFF2-40B4-BE49-F238E27FC236}">
                  <a16:creationId xmlns:a16="http://schemas.microsoft.com/office/drawing/2014/main" id="{1441EDB3-4C40-8910-F93C-49010DD07667}"/>
                </a:ext>
              </a:extLst>
            </p:cNvPr>
            <p:cNvSpPr/>
            <p:nvPr/>
          </p:nvSpPr>
          <p:spPr>
            <a:xfrm>
              <a:off x="5770578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82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66" name="Freihandform: Form 65">
              <a:extLst>
                <a:ext uri="{FF2B5EF4-FFF2-40B4-BE49-F238E27FC236}">
                  <a16:creationId xmlns:a16="http://schemas.microsoft.com/office/drawing/2014/main" id="{548B70EC-0286-6C89-B19A-14365BF4687F}"/>
                </a:ext>
              </a:extLst>
            </p:cNvPr>
            <p:cNvSpPr/>
            <p:nvPr/>
          </p:nvSpPr>
          <p:spPr>
            <a:xfrm>
              <a:off x="5928941" y="3337779"/>
              <a:ext cx="127282" cy="197672"/>
            </a:xfrm>
            <a:custGeom>
              <a:avLst/>
              <a:gdLst>
                <a:gd name="connsiteX0" fmla="*/ 96679 w 127282"/>
                <a:gd name="connsiteY0" fmla="*/ 194967 h 197672"/>
                <a:gd name="connsiteX1" fmla="*/ 92345 w 127282"/>
                <a:gd name="connsiteY1" fmla="*/ 183318 h 197672"/>
                <a:gd name="connsiteX2" fmla="*/ 54169 w 127282"/>
                <a:gd name="connsiteY2" fmla="*/ 197672 h 197672"/>
                <a:gd name="connsiteX3" fmla="*/ 0 w 127282"/>
                <a:gd name="connsiteY3" fmla="*/ 123206 h 197672"/>
                <a:gd name="connsiteX4" fmla="*/ 59579 w 127282"/>
                <a:gd name="connsiteY4" fmla="*/ 48739 h 197672"/>
                <a:gd name="connsiteX5" fmla="*/ 89373 w 127282"/>
                <a:gd name="connsiteY5" fmla="*/ 60103 h 197672"/>
                <a:gd name="connsiteX6" fmla="*/ 89373 w 127282"/>
                <a:gd name="connsiteY6" fmla="*/ 0 h 197672"/>
                <a:gd name="connsiteX7" fmla="*/ 127283 w 127282"/>
                <a:gd name="connsiteY7" fmla="*/ 0 h 197672"/>
                <a:gd name="connsiteX8" fmla="*/ 127283 w 127282"/>
                <a:gd name="connsiteY8" fmla="*/ 194967 h 197672"/>
                <a:gd name="connsiteX9" fmla="*/ 96679 w 127282"/>
                <a:gd name="connsiteY9" fmla="*/ 194967 h 197672"/>
                <a:gd name="connsiteX10" fmla="*/ 89373 w 127282"/>
                <a:gd name="connsiteY10" fmla="*/ 84753 h 197672"/>
                <a:gd name="connsiteX11" fmla="*/ 67704 w 127282"/>
                <a:gd name="connsiteY11" fmla="*/ 77429 h 197672"/>
                <a:gd name="connsiteX12" fmla="*/ 37909 w 127282"/>
                <a:gd name="connsiteY12" fmla="*/ 123196 h 197672"/>
                <a:gd name="connsiteX13" fmla="*/ 64989 w 127282"/>
                <a:gd name="connsiteY13" fmla="*/ 169507 h 197672"/>
                <a:gd name="connsiteX14" fmla="*/ 89364 w 127282"/>
                <a:gd name="connsiteY14" fmla="*/ 160582 h 197672"/>
                <a:gd name="connsiteX15" fmla="*/ 89364 w 127282"/>
                <a:gd name="connsiteY15" fmla="*/ 84753 h 19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7282" h="197672">
                  <a:moveTo>
                    <a:pt x="96679" y="194967"/>
                  </a:moveTo>
                  <a:lnTo>
                    <a:pt x="92345" y="183318"/>
                  </a:lnTo>
                  <a:cubicBezTo>
                    <a:pt x="83134" y="191443"/>
                    <a:pt x="69333" y="197672"/>
                    <a:pt x="54169" y="197672"/>
                  </a:cubicBezTo>
                  <a:cubicBezTo>
                    <a:pt x="31680" y="197672"/>
                    <a:pt x="0" y="188204"/>
                    <a:pt x="0" y="123206"/>
                  </a:cubicBezTo>
                  <a:cubicBezTo>
                    <a:pt x="0" y="56864"/>
                    <a:pt x="41434" y="48739"/>
                    <a:pt x="59579" y="48739"/>
                  </a:cubicBezTo>
                  <a:cubicBezTo>
                    <a:pt x="72038" y="48739"/>
                    <a:pt x="82867" y="53340"/>
                    <a:pt x="89373" y="60103"/>
                  </a:cubicBezTo>
                  <a:lnTo>
                    <a:pt x="89373" y="0"/>
                  </a:lnTo>
                  <a:lnTo>
                    <a:pt x="127283" y="0"/>
                  </a:lnTo>
                  <a:lnTo>
                    <a:pt x="127283" y="194967"/>
                  </a:lnTo>
                  <a:lnTo>
                    <a:pt x="96679" y="194967"/>
                  </a:lnTo>
                  <a:close/>
                  <a:moveTo>
                    <a:pt x="89373" y="84753"/>
                  </a:moveTo>
                  <a:cubicBezTo>
                    <a:pt x="83410" y="80686"/>
                    <a:pt x="75562" y="77429"/>
                    <a:pt x="67704" y="77429"/>
                  </a:cubicBezTo>
                  <a:cubicBezTo>
                    <a:pt x="51721" y="77429"/>
                    <a:pt x="37909" y="80410"/>
                    <a:pt x="37909" y="123196"/>
                  </a:cubicBezTo>
                  <a:cubicBezTo>
                    <a:pt x="37909" y="166526"/>
                    <a:pt x="49825" y="169507"/>
                    <a:pt x="64989" y="169507"/>
                  </a:cubicBezTo>
                  <a:cubicBezTo>
                    <a:pt x="72847" y="169507"/>
                    <a:pt x="81782" y="165983"/>
                    <a:pt x="89364" y="160582"/>
                  </a:cubicBezTo>
                  <a:lnTo>
                    <a:pt x="89364" y="847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67" name="Freihandform: Form 66">
              <a:extLst>
                <a:ext uri="{FF2B5EF4-FFF2-40B4-BE49-F238E27FC236}">
                  <a16:creationId xmlns:a16="http://schemas.microsoft.com/office/drawing/2014/main" id="{18D8BA80-4F3C-01E3-B5B0-9C4B27D8DA02}"/>
                </a:ext>
              </a:extLst>
            </p:cNvPr>
            <p:cNvSpPr/>
            <p:nvPr/>
          </p:nvSpPr>
          <p:spPr>
            <a:xfrm>
              <a:off x="6169885" y="3335054"/>
              <a:ext cx="105613" cy="197700"/>
            </a:xfrm>
            <a:custGeom>
              <a:avLst/>
              <a:gdLst>
                <a:gd name="connsiteX0" fmla="*/ 76638 w 105613"/>
                <a:gd name="connsiteY0" fmla="*/ 30061 h 197700"/>
                <a:gd name="connsiteX1" fmla="*/ 62284 w 105613"/>
                <a:gd name="connsiteY1" fmla="*/ 46596 h 197700"/>
                <a:gd name="connsiteX2" fmla="*/ 62284 w 105613"/>
                <a:gd name="connsiteY2" fmla="*/ 54159 h 197700"/>
                <a:gd name="connsiteX3" fmla="*/ 94783 w 105613"/>
                <a:gd name="connsiteY3" fmla="*/ 54159 h 197700"/>
                <a:gd name="connsiteX4" fmla="*/ 91002 w 105613"/>
                <a:gd name="connsiteY4" fmla="*/ 79619 h 197700"/>
                <a:gd name="connsiteX5" fmla="*/ 62284 w 105613"/>
                <a:gd name="connsiteY5" fmla="*/ 79619 h 197700"/>
                <a:gd name="connsiteX6" fmla="*/ 62284 w 105613"/>
                <a:gd name="connsiteY6" fmla="*/ 197701 h 197700"/>
                <a:gd name="connsiteX7" fmla="*/ 24365 w 105613"/>
                <a:gd name="connsiteY7" fmla="*/ 197701 h 197700"/>
                <a:gd name="connsiteX8" fmla="*/ 24365 w 105613"/>
                <a:gd name="connsiteY8" fmla="*/ 79610 h 197700"/>
                <a:gd name="connsiteX9" fmla="*/ 0 w 105613"/>
                <a:gd name="connsiteY9" fmla="*/ 79610 h 197700"/>
                <a:gd name="connsiteX10" fmla="*/ 0 w 105613"/>
                <a:gd name="connsiteY10" fmla="*/ 54150 h 197700"/>
                <a:gd name="connsiteX11" fmla="*/ 24365 w 105613"/>
                <a:gd name="connsiteY11" fmla="*/ 54150 h 197700"/>
                <a:gd name="connsiteX12" fmla="*/ 24365 w 105613"/>
                <a:gd name="connsiteY12" fmla="*/ 44691 h 197700"/>
                <a:gd name="connsiteX13" fmla="*/ 70152 w 105613"/>
                <a:gd name="connsiteY13" fmla="*/ 0 h 197700"/>
                <a:gd name="connsiteX14" fmla="*/ 105613 w 105613"/>
                <a:gd name="connsiteY14" fmla="*/ 6506 h 197700"/>
                <a:gd name="connsiteX15" fmla="*/ 105613 w 105613"/>
                <a:gd name="connsiteY15" fmla="*/ 34404 h 197700"/>
                <a:gd name="connsiteX16" fmla="*/ 76638 w 105613"/>
                <a:gd name="connsiteY16" fmla="*/ 30061 h 19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613" h="197700">
                  <a:moveTo>
                    <a:pt x="76638" y="30061"/>
                  </a:moveTo>
                  <a:cubicBezTo>
                    <a:pt x="66094" y="30061"/>
                    <a:pt x="62284" y="34661"/>
                    <a:pt x="62284" y="46596"/>
                  </a:cubicBezTo>
                  <a:lnTo>
                    <a:pt x="62284" y="54159"/>
                  </a:lnTo>
                  <a:lnTo>
                    <a:pt x="94783" y="54159"/>
                  </a:lnTo>
                  <a:lnTo>
                    <a:pt x="91002" y="79619"/>
                  </a:lnTo>
                  <a:lnTo>
                    <a:pt x="62284" y="79619"/>
                  </a:lnTo>
                  <a:lnTo>
                    <a:pt x="62284" y="197701"/>
                  </a:lnTo>
                  <a:lnTo>
                    <a:pt x="24365" y="197701"/>
                  </a:lnTo>
                  <a:lnTo>
                    <a:pt x="24365" y="79610"/>
                  </a:lnTo>
                  <a:lnTo>
                    <a:pt x="0" y="79610"/>
                  </a:lnTo>
                  <a:lnTo>
                    <a:pt x="0" y="54150"/>
                  </a:lnTo>
                  <a:lnTo>
                    <a:pt x="24365" y="54150"/>
                  </a:lnTo>
                  <a:lnTo>
                    <a:pt x="24365" y="44691"/>
                  </a:lnTo>
                  <a:cubicBezTo>
                    <a:pt x="24365" y="9744"/>
                    <a:pt x="46034" y="0"/>
                    <a:pt x="70152" y="0"/>
                  </a:cubicBezTo>
                  <a:cubicBezTo>
                    <a:pt x="83420" y="0"/>
                    <a:pt x="96945" y="2981"/>
                    <a:pt x="105613" y="6506"/>
                  </a:cubicBezTo>
                  <a:lnTo>
                    <a:pt x="105613" y="34404"/>
                  </a:lnTo>
                  <a:cubicBezTo>
                    <a:pt x="95869" y="31956"/>
                    <a:pt x="83677" y="30061"/>
                    <a:pt x="76638" y="3006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68" name="Freihandform: Form 67">
              <a:extLst>
                <a:ext uri="{FF2B5EF4-FFF2-40B4-BE49-F238E27FC236}">
                  <a16:creationId xmlns:a16="http://schemas.microsoft.com/office/drawing/2014/main" id="{5278E807-1E7F-6480-50B3-319270DDC4CD}"/>
                </a:ext>
              </a:extLst>
            </p:cNvPr>
            <p:cNvSpPr/>
            <p:nvPr/>
          </p:nvSpPr>
          <p:spPr>
            <a:xfrm>
              <a:off x="6271679" y="3386518"/>
              <a:ext cx="131082" cy="148932"/>
            </a:xfrm>
            <a:custGeom>
              <a:avLst/>
              <a:gdLst>
                <a:gd name="connsiteX0" fmla="*/ 65541 w 131082"/>
                <a:gd name="connsiteY0" fmla="*/ 148933 h 148932"/>
                <a:gd name="connsiteX1" fmla="*/ 0 w 131082"/>
                <a:gd name="connsiteY1" fmla="*/ 74466 h 148932"/>
                <a:gd name="connsiteX2" fmla="*/ 65541 w 131082"/>
                <a:gd name="connsiteY2" fmla="*/ 0 h 148932"/>
                <a:gd name="connsiteX3" fmla="*/ 131083 w 131082"/>
                <a:gd name="connsiteY3" fmla="*/ 74466 h 148932"/>
                <a:gd name="connsiteX4" fmla="*/ 65541 w 131082"/>
                <a:gd name="connsiteY4" fmla="*/ 148933 h 148932"/>
                <a:gd name="connsiteX5" fmla="*/ 65541 w 131082"/>
                <a:gd name="connsiteY5" fmla="*/ 26803 h 148932"/>
                <a:gd name="connsiteX6" fmla="*/ 37919 w 131082"/>
                <a:gd name="connsiteY6" fmla="*/ 74457 h 148932"/>
                <a:gd name="connsiteX7" fmla="*/ 65541 w 131082"/>
                <a:gd name="connsiteY7" fmla="*/ 121853 h 148932"/>
                <a:gd name="connsiteX8" fmla="*/ 93164 w 131082"/>
                <a:gd name="connsiteY8" fmla="*/ 74457 h 148932"/>
                <a:gd name="connsiteX9" fmla="*/ 65541 w 131082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82" h="148932">
                  <a:moveTo>
                    <a:pt x="65541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1" y="0"/>
                  </a:cubicBezTo>
                  <a:cubicBezTo>
                    <a:pt x="95317" y="0"/>
                    <a:pt x="131083" y="10030"/>
                    <a:pt x="131083" y="74466"/>
                  </a:cubicBezTo>
                  <a:cubicBezTo>
                    <a:pt x="131093" y="139465"/>
                    <a:pt x="94240" y="148933"/>
                    <a:pt x="65541" y="148933"/>
                  </a:cubicBezTo>
                  <a:close/>
                  <a:moveTo>
                    <a:pt x="65541" y="26803"/>
                  </a:moveTo>
                  <a:cubicBezTo>
                    <a:pt x="50654" y="26803"/>
                    <a:pt x="37919" y="31661"/>
                    <a:pt x="37919" y="74457"/>
                  </a:cubicBezTo>
                  <a:cubicBezTo>
                    <a:pt x="37919" y="116710"/>
                    <a:pt x="53350" y="121853"/>
                    <a:pt x="65541" y="121853"/>
                  </a:cubicBezTo>
                  <a:cubicBezTo>
                    <a:pt x="77733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1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69" name="Freihandform: Form 68">
              <a:extLst>
                <a:ext uri="{FF2B5EF4-FFF2-40B4-BE49-F238E27FC236}">
                  <a16:creationId xmlns:a16="http://schemas.microsoft.com/office/drawing/2014/main" id="{5CD388E5-0532-4479-DD48-B3A6E9F79879}"/>
                </a:ext>
              </a:extLst>
            </p:cNvPr>
            <p:cNvSpPr/>
            <p:nvPr/>
          </p:nvSpPr>
          <p:spPr>
            <a:xfrm>
              <a:off x="6435194" y="3386508"/>
              <a:ext cx="78000" cy="146237"/>
            </a:xfrm>
            <a:custGeom>
              <a:avLst/>
              <a:gdLst>
                <a:gd name="connsiteX0" fmla="*/ 78000 w 78000"/>
                <a:gd name="connsiteY0" fmla="*/ 37643 h 146237"/>
                <a:gd name="connsiteX1" fmla="*/ 56321 w 78000"/>
                <a:gd name="connsiteY1" fmla="*/ 34938 h 146237"/>
                <a:gd name="connsiteX2" fmla="*/ 37910 w 78000"/>
                <a:gd name="connsiteY2" fmla="*/ 40081 h 146237"/>
                <a:gd name="connsiteX3" fmla="*/ 37910 w 78000"/>
                <a:gd name="connsiteY3" fmla="*/ 146237 h 146237"/>
                <a:gd name="connsiteX4" fmla="*/ 0 w 78000"/>
                <a:gd name="connsiteY4" fmla="*/ 146237 h 146237"/>
                <a:gd name="connsiteX5" fmla="*/ 0 w 78000"/>
                <a:gd name="connsiteY5" fmla="*/ 2696 h 146237"/>
                <a:gd name="connsiteX6" fmla="*/ 30318 w 78000"/>
                <a:gd name="connsiteY6" fmla="*/ 2696 h 146237"/>
                <a:gd name="connsiteX7" fmla="*/ 35205 w 78000"/>
                <a:gd name="connsiteY7" fmla="*/ 17069 h 146237"/>
                <a:gd name="connsiteX8" fmla="*/ 61998 w 78000"/>
                <a:gd name="connsiteY8" fmla="*/ 0 h 146237"/>
                <a:gd name="connsiteX9" fmla="*/ 77991 w 78000"/>
                <a:gd name="connsiteY9" fmla="*/ 1619 h 146237"/>
                <a:gd name="connsiteX10" fmla="*/ 77991 w 7800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000" h="146237">
                  <a:moveTo>
                    <a:pt x="78000" y="37643"/>
                  </a:moveTo>
                  <a:cubicBezTo>
                    <a:pt x="69876" y="36024"/>
                    <a:pt x="60389" y="34938"/>
                    <a:pt x="56321" y="34938"/>
                  </a:cubicBezTo>
                  <a:cubicBezTo>
                    <a:pt x="51464" y="34938"/>
                    <a:pt x="44415" y="36814"/>
                    <a:pt x="37910" y="40081"/>
                  </a:cubicBezTo>
                  <a:lnTo>
                    <a:pt x="37910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18" y="2696"/>
                  </a:lnTo>
                  <a:lnTo>
                    <a:pt x="35205" y="17069"/>
                  </a:lnTo>
                  <a:cubicBezTo>
                    <a:pt x="41967" y="6220"/>
                    <a:pt x="51454" y="0"/>
                    <a:pt x="61998" y="0"/>
                  </a:cubicBezTo>
                  <a:cubicBezTo>
                    <a:pt x="67142" y="0"/>
                    <a:pt x="73647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70" name="Freihandform: Form 69">
              <a:extLst>
                <a:ext uri="{FF2B5EF4-FFF2-40B4-BE49-F238E27FC236}">
                  <a16:creationId xmlns:a16="http://schemas.microsoft.com/office/drawing/2014/main" id="{80C34041-7FFD-8714-DE18-35701C00E518}"/>
                </a:ext>
              </a:extLst>
            </p:cNvPr>
            <p:cNvSpPr/>
            <p:nvPr/>
          </p:nvSpPr>
          <p:spPr>
            <a:xfrm>
              <a:off x="6605482" y="3345875"/>
              <a:ext cx="97488" cy="189576"/>
            </a:xfrm>
            <a:custGeom>
              <a:avLst/>
              <a:gdLst>
                <a:gd name="connsiteX0" fmla="*/ 63637 w 97488"/>
                <a:gd name="connsiteY0" fmla="*/ 189576 h 189576"/>
                <a:gd name="connsiteX1" fmla="*/ 24375 w 97488"/>
                <a:gd name="connsiteY1" fmla="*/ 150847 h 189576"/>
                <a:gd name="connsiteX2" fmla="*/ 24375 w 97488"/>
                <a:gd name="connsiteY2" fmla="*/ 68790 h 189576"/>
                <a:gd name="connsiteX3" fmla="*/ 0 w 97488"/>
                <a:gd name="connsiteY3" fmla="*/ 68790 h 189576"/>
                <a:gd name="connsiteX4" fmla="*/ 0 w 97488"/>
                <a:gd name="connsiteY4" fmla="*/ 43329 h 189576"/>
                <a:gd name="connsiteX5" fmla="*/ 24375 w 97488"/>
                <a:gd name="connsiteY5" fmla="*/ 43329 h 189576"/>
                <a:gd name="connsiteX6" fmla="*/ 27080 w 97488"/>
                <a:gd name="connsiteY6" fmla="*/ 11649 h 189576"/>
                <a:gd name="connsiteX7" fmla="*/ 62284 w 97488"/>
                <a:gd name="connsiteY7" fmla="*/ 0 h 189576"/>
                <a:gd name="connsiteX8" fmla="*/ 62284 w 97488"/>
                <a:gd name="connsiteY8" fmla="*/ 43329 h 189576"/>
                <a:gd name="connsiteX9" fmla="*/ 94783 w 97488"/>
                <a:gd name="connsiteY9" fmla="*/ 43329 h 189576"/>
                <a:gd name="connsiteX10" fmla="*/ 91002 w 97488"/>
                <a:gd name="connsiteY10" fmla="*/ 68790 h 189576"/>
                <a:gd name="connsiteX11" fmla="*/ 62284 w 97488"/>
                <a:gd name="connsiteY11" fmla="*/ 68790 h 189576"/>
                <a:gd name="connsiteX12" fmla="*/ 62284 w 97488"/>
                <a:gd name="connsiteY12" fmla="*/ 150305 h 189576"/>
                <a:gd name="connsiteX13" fmla="*/ 71495 w 97488"/>
                <a:gd name="connsiteY13" fmla="*/ 159515 h 189576"/>
                <a:gd name="connsiteX14" fmla="*/ 97488 w 97488"/>
                <a:gd name="connsiteY14" fmla="*/ 154657 h 189576"/>
                <a:gd name="connsiteX15" fmla="*/ 97488 w 97488"/>
                <a:gd name="connsiteY15" fmla="*/ 183356 h 189576"/>
                <a:gd name="connsiteX16" fmla="*/ 63637 w 97488"/>
                <a:gd name="connsiteY16" fmla="*/ 189576 h 189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7488" h="189576">
                  <a:moveTo>
                    <a:pt x="63637" y="189576"/>
                  </a:moveTo>
                  <a:cubicBezTo>
                    <a:pt x="44148" y="189576"/>
                    <a:pt x="24375" y="184718"/>
                    <a:pt x="24375" y="150847"/>
                  </a:cubicBezTo>
                  <a:lnTo>
                    <a:pt x="24375" y="68790"/>
                  </a:lnTo>
                  <a:lnTo>
                    <a:pt x="0" y="68790"/>
                  </a:lnTo>
                  <a:lnTo>
                    <a:pt x="0" y="43329"/>
                  </a:lnTo>
                  <a:lnTo>
                    <a:pt x="24375" y="43329"/>
                  </a:lnTo>
                  <a:lnTo>
                    <a:pt x="27080" y="11649"/>
                  </a:lnTo>
                  <a:lnTo>
                    <a:pt x="62284" y="0"/>
                  </a:lnTo>
                  <a:lnTo>
                    <a:pt x="62284" y="43329"/>
                  </a:lnTo>
                  <a:lnTo>
                    <a:pt x="94783" y="43329"/>
                  </a:lnTo>
                  <a:lnTo>
                    <a:pt x="91002" y="68790"/>
                  </a:lnTo>
                  <a:lnTo>
                    <a:pt x="62284" y="68790"/>
                  </a:lnTo>
                  <a:lnTo>
                    <a:pt x="62284" y="150305"/>
                  </a:lnTo>
                  <a:cubicBezTo>
                    <a:pt x="62284" y="158429"/>
                    <a:pt x="66627" y="159515"/>
                    <a:pt x="71495" y="159515"/>
                  </a:cubicBezTo>
                  <a:cubicBezTo>
                    <a:pt x="75019" y="159515"/>
                    <a:pt x="88030" y="157096"/>
                    <a:pt x="97488" y="154657"/>
                  </a:cubicBezTo>
                  <a:lnTo>
                    <a:pt x="97488" y="183356"/>
                  </a:lnTo>
                  <a:cubicBezTo>
                    <a:pt x="87192" y="187147"/>
                    <a:pt x="73924" y="189576"/>
                    <a:pt x="63637" y="18957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71" name="Freihandform: Form 70">
              <a:extLst>
                <a:ext uri="{FF2B5EF4-FFF2-40B4-BE49-F238E27FC236}">
                  <a16:creationId xmlns:a16="http://schemas.microsoft.com/office/drawing/2014/main" id="{C9993599-8175-523D-1A5B-A1D2A147F303}"/>
                </a:ext>
              </a:extLst>
            </p:cNvPr>
            <p:cNvSpPr/>
            <p:nvPr/>
          </p:nvSpPr>
          <p:spPr>
            <a:xfrm>
              <a:off x="6714048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2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72" name="Freihandform: Form 71">
              <a:extLst>
                <a:ext uri="{FF2B5EF4-FFF2-40B4-BE49-F238E27FC236}">
                  <a16:creationId xmlns:a16="http://schemas.microsoft.com/office/drawing/2014/main" id="{3CE7C2BD-1342-94B3-E0FE-81AC2C04E50D}"/>
                </a:ext>
              </a:extLst>
            </p:cNvPr>
            <p:cNvSpPr/>
            <p:nvPr/>
          </p:nvSpPr>
          <p:spPr>
            <a:xfrm>
              <a:off x="6877554" y="3386499"/>
              <a:ext cx="194995" cy="146246"/>
            </a:xfrm>
            <a:custGeom>
              <a:avLst/>
              <a:gdLst>
                <a:gd name="connsiteX0" fmla="*/ 157067 w 194995"/>
                <a:gd name="connsiteY0" fmla="*/ 146247 h 146246"/>
                <a:gd name="connsiteX1" fmla="*/ 157067 w 194995"/>
                <a:gd name="connsiteY1" fmla="*/ 43882 h 146246"/>
                <a:gd name="connsiteX2" fmla="*/ 142180 w 194995"/>
                <a:gd name="connsiteY2" fmla="*/ 31433 h 146246"/>
                <a:gd name="connsiteX3" fmla="*/ 116462 w 194995"/>
                <a:gd name="connsiteY3" fmla="*/ 39815 h 146246"/>
                <a:gd name="connsiteX4" fmla="*/ 116462 w 194995"/>
                <a:gd name="connsiteY4" fmla="*/ 146247 h 146246"/>
                <a:gd name="connsiteX5" fmla="*/ 78534 w 194995"/>
                <a:gd name="connsiteY5" fmla="*/ 146247 h 146246"/>
                <a:gd name="connsiteX6" fmla="*/ 78534 w 194995"/>
                <a:gd name="connsiteY6" fmla="*/ 43882 h 146246"/>
                <a:gd name="connsiteX7" fmla="*/ 63646 w 194995"/>
                <a:gd name="connsiteY7" fmla="*/ 31433 h 146246"/>
                <a:gd name="connsiteX8" fmla="*/ 37929 w 194995"/>
                <a:gd name="connsiteY8" fmla="*/ 39815 h 146246"/>
                <a:gd name="connsiteX9" fmla="*/ 37929 w 194995"/>
                <a:gd name="connsiteY9" fmla="*/ 146247 h 146246"/>
                <a:gd name="connsiteX10" fmla="*/ 0 w 194995"/>
                <a:gd name="connsiteY10" fmla="*/ 146247 h 146246"/>
                <a:gd name="connsiteX11" fmla="*/ 0 w 194995"/>
                <a:gd name="connsiteY11" fmla="*/ 2705 h 146246"/>
                <a:gd name="connsiteX12" fmla="*/ 31680 w 194995"/>
                <a:gd name="connsiteY12" fmla="*/ 2705 h 146246"/>
                <a:gd name="connsiteX13" fmla="*/ 37100 w 194995"/>
                <a:gd name="connsiteY13" fmla="*/ 16793 h 146246"/>
                <a:gd name="connsiteX14" fmla="*/ 77991 w 194995"/>
                <a:gd name="connsiteY14" fmla="*/ 0 h 146246"/>
                <a:gd name="connsiteX15" fmla="*/ 112395 w 194995"/>
                <a:gd name="connsiteY15" fmla="*/ 19774 h 146246"/>
                <a:gd name="connsiteX16" fmla="*/ 156524 w 194995"/>
                <a:gd name="connsiteY16" fmla="*/ 0 h 146246"/>
                <a:gd name="connsiteX17" fmla="*/ 194996 w 194995"/>
                <a:gd name="connsiteY17" fmla="*/ 42786 h 146246"/>
                <a:gd name="connsiteX18" fmla="*/ 194996 w 194995"/>
                <a:gd name="connsiteY18" fmla="*/ 146237 h 146246"/>
                <a:gd name="connsiteX19" fmla="*/ 157067 w 194995"/>
                <a:gd name="connsiteY19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94995" h="146246">
                  <a:moveTo>
                    <a:pt x="157067" y="146247"/>
                  </a:moveTo>
                  <a:lnTo>
                    <a:pt x="157067" y="43882"/>
                  </a:lnTo>
                  <a:cubicBezTo>
                    <a:pt x="157067" y="33880"/>
                    <a:pt x="151924" y="31433"/>
                    <a:pt x="142180" y="31433"/>
                  </a:cubicBezTo>
                  <a:cubicBezTo>
                    <a:pt x="134598" y="31433"/>
                    <a:pt x="124587" y="35214"/>
                    <a:pt x="116462" y="39815"/>
                  </a:cubicBezTo>
                  <a:lnTo>
                    <a:pt x="116462" y="146247"/>
                  </a:lnTo>
                  <a:lnTo>
                    <a:pt x="78534" y="146247"/>
                  </a:lnTo>
                  <a:lnTo>
                    <a:pt x="78534" y="43882"/>
                  </a:lnTo>
                  <a:cubicBezTo>
                    <a:pt x="78534" y="33880"/>
                    <a:pt x="73390" y="31433"/>
                    <a:pt x="63646" y="31433"/>
                  </a:cubicBezTo>
                  <a:cubicBezTo>
                    <a:pt x="55797" y="31433"/>
                    <a:pt x="46853" y="34414"/>
                    <a:pt x="37929" y="39815"/>
                  </a:cubicBezTo>
                  <a:lnTo>
                    <a:pt x="3792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6793"/>
                  </a:lnTo>
                  <a:cubicBezTo>
                    <a:pt x="46311" y="8125"/>
                    <a:pt x="61198" y="0"/>
                    <a:pt x="77991" y="0"/>
                  </a:cubicBezTo>
                  <a:cubicBezTo>
                    <a:pt x="95860" y="0"/>
                    <a:pt x="106975" y="6220"/>
                    <a:pt x="112395" y="19774"/>
                  </a:cubicBezTo>
                  <a:cubicBezTo>
                    <a:pt x="124301" y="8944"/>
                    <a:pt x="137855" y="0"/>
                    <a:pt x="156524" y="0"/>
                  </a:cubicBezTo>
                  <a:cubicBezTo>
                    <a:pt x="179279" y="0"/>
                    <a:pt x="194996" y="10830"/>
                    <a:pt x="194996" y="42786"/>
                  </a:cubicBezTo>
                  <a:lnTo>
                    <a:pt x="194996" y="146237"/>
                  </a:lnTo>
                  <a:lnTo>
                    <a:pt x="157067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73" name="Freihandform: Form 72">
              <a:extLst>
                <a:ext uri="{FF2B5EF4-FFF2-40B4-BE49-F238E27FC236}">
                  <a16:creationId xmlns:a16="http://schemas.microsoft.com/office/drawing/2014/main" id="{F4D79846-D9E2-2F18-5BEE-62557C8403F3}"/>
                </a:ext>
              </a:extLst>
            </p:cNvPr>
            <p:cNvSpPr/>
            <p:nvPr/>
          </p:nvSpPr>
          <p:spPr>
            <a:xfrm>
              <a:off x="7103630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3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5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74" name="Freihandform: Form 73">
              <a:extLst>
                <a:ext uri="{FF2B5EF4-FFF2-40B4-BE49-F238E27FC236}">
                  <a16:creationId xmlns:a16="http://schemas.microsoft.com/office/drawing/2014/main" id="{F04E0A63-870C-78FB-E6C5-2CA6F15BDEA5}"/>
                </a:ext>
              </a:extLst>
            </p:cNvPr>
            <p:cNvSpPr/>
            <p:nvPr/>
          </p:nvSpPr>
          <p:spPr>
            <a:xfrm>
              <a:off x="7267127" y="3386508"/>
              <a:ext cx="77990" cy="146237"/>
            </a:xfrm>
            <a:custGeom>
              <a:avLst/>
              <a:gdLst>
                <a:gd name="connsiteX0" fmla="*/ 77991 w 77990"/>
                <a:gd name="connsiteY0" fmla="*/ 37643 h 146237"/>
                <a:gd name="connsiteX1" fmla="*/ 56340 w 77990"/>
                <a:gd name="connsiteY1" fmla="*/ 34938 h 146237"/>
                <a:gd name="connsiteX2" fmla="*/ 37929 w 77990"/>
                <a:gd name="connsiteY2" fmla="*/ 40081 h 146237"/>
                <a:gd name="connsiteX3" fmla="*/ 37929 w 77990"/>
                <a:gd name="connsiteY3" fmla="*/ 146237 h 146237"/>
                <a:gd name="connsiteX4" fmla="*/ 0 w 77990"/>
                <a:gd name="connsiteY4" fmla="*/ 146237 h 146237"/>
                <a:gd name="connsiteX5" fmla="*/ 0 w 77990"/>
                <a:gd name="connsiteY5" fmla="*/ 2696 h 146237"/>
                <a:gd name="connsiteX6" fmla="*/ 30337 w 77990"/>
                <a:gd name="connsiteY6" fmla="*/ 2696 h 146237"/>
                <a:gd name="connsiteX7" fmla="*/ 35195 w 77990"/>
                <a:gd name="connsiteY7" fmla="*/ 17069 h 146237"/>
                <a:gd name="connsiteX8" fmla="*/ 62017 w 77990"/>
                <a:gd name="connsiteY8" fmla="*/ 0 h 146237"/>
                <a:gd name="connsiteX9" fmla="*/ 77991 w 77990"/>
                <a:gd name="connsiteY9" fmla="*/ 1619 h 146237"/>
                <a:gd name="connsiteX10" fmla="*/ 77991 w 7799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990" h="146237">
                  <a:moveTo>
                    <a:pt x="77991" y="37643"/>
                  </a:moveTo>
                  <a:cubicBezTo>
                    <a:pt x="69866" y="36024"/>
                    <a:pt x="60398" y="34938"/>
                    <a:pt x="56340" y="34938"/>
                  </a:cubicBezTo>
                  <a:cubicBezTo>
                    <a:pt x="51454" y="34938"/>
                    <a:pt x="44415" y="36814"/>
                    <a:pt x="37929" y="40081"/>
                  </a:cubicBezTo>
                  <a:lnTo>
                    <a:pt x="37929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37" y="2696"/>
                  </a:lnTo>
                  <a:lnTo>
                    <a:pt x="35195" y="17069"/>
                  </a:lnTo>
                  <a:cubicBezTo>
                    <a:pt x="41977" y="6220"/>
                    <a:pt x="51445" y="0"/>
                    <a:pt x="62017" y="0"/>
                  </a:cubicBezTo>
                  <a:cubicBezTo>
                    <a:pt x="67161" y="0"/>
                    <a:pt x="73666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75" name="Freihandform: Form 74">
              <a:extLst>
                <a:ext uri="{FF2B5EF4-FFF2-40B4-BE49-F238E27FC236}">
                  <a16:creationId xmlns:a16="http://schemas.microsoft.com/office/drawing/2014/main" id="{9374803B-DF87-AF47-1755-861E3F7CA7AB}"/>
                </a:ext>
              </a:extLst>
            </p:cNvPr>
            <p:cNvSpPr/>
            <p:nvPr/>
          </p:nvSpPr>
          <p:spPr>
            <a:xfrm>
              <a:off x="7368387" y="3386508"/>
              <a:ext cx="78000" cy="146237"/>
            </a:xfrm>
            <a:custGeom>
              <a:avLst/>
              <a:gdLst>
                <a:gd name="connsiteX0" fmla="*/ 78000 w 78000"/>
                <a:gd name="connsiteY0" fmla="*/ 37643 h 146237"/>
                <a:gd name="connsiteX1" fmla="*/ 56321 w 78000"/>
                <a:gd name="connsiteY1" fmla="*/ 34938 h 146237"/>
                <a:gd name="connsiteX2" fmla="*/ 37909 w 78000"/>
                <a:gd name="connsiteY2" fmla="*/ 40081 h 146237"/>
                <a:gd name="connsiteX3" fmla="*/ 37909 w 78000"/>
                <a:gd name="connsiteY3" fmla="*/ 146237 h 146237"/>
                <a:gd name="connsiteX4" fmla="*/ 0 w 78000"/>
                <a:gd name="connsiteY4" fmla="*/ 146237 h 146237"/>
                <a:gd name="connsiteX5" fmla="*/ 0 w 78000"/>
                <a:gd name="connsiteY5" fmla="*/ 2696 h 146237"/>
                <a:gd name="connsiteX6" fmla="*/ 30318 w 78000"/>
                <a:gd name="connsiteY6" fmla="*/ 2696 h 146237"/>
                <a:gd name="connsiteX7" fmla="*/ 35204 w 78000"/>
                <a:gd name="connsiteY7" fmla="*/ 17069 h 146237"/>
                <a:gd name="connsiteX8" fmla="*/ 61998 w 78000"/>
                <a:gd name="connsiteY8" fmla="*/ 0 h 146237"/>
                <a:gd name="connsiteX9" fmla="*/ 77991 w 78000"/>
                <a:gd name="connsiteY9" fmla="*/ 1619 h 146237"/>
                <a:gd name="connsiteX10" fmla="*/ 77991 w 7800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000" h="146237">
                  <a:moveTo>
                    <a:pt x="78000" y="37643"/>
                  </a:moveTo>
                  <a:cubicBezTo>
                    <a:pt x="69875" y="36024"/>
                    <a:pt x="60388" y="34938"/>
                    <a:pt x="56321" y="34938"/>
                  </a:cubicBezTo>
                  <a:cubicBezTo>
                    <a:pt x="51463" y="34938"/>
                    <a:pt x="44415" y="36814"/>
                    <a:pt x="37909" y="40081"/>
                  </a:cubicBezTo>
                  <a:lnTo>
                    <a:pt x="37909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18" y="2696"/>
                  </a:lnTo>
                  <a:lnTo>
                    <a:pt x="35204" y="17069"/>
                  </a:lnTo>
                  <a:cubicBezTo>
                    <a:pt x="41967" y="6220"/>
                    <a:pt x="51454" y="0"/>
                    <a:pt x="61998" y="0"/>
                  </a:cubicBezTo>
                  <a:cubicBezTo>
                    <a:pt x="67142" y="0"/>
                    <a:pt x="73647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76" name="Freihandform: Form 75">
              <a:extLst>
                <a:ext uri="{FF2B5EF4-FFF2-40B4-BE49-F238E27FC236}">
                  <a16:creationId xmlns:a16="http://schemas.microsoft.com/office/drawing/2014/main" id="{FB270EE0-E7A4-2C33-558B-D85540326A5D}"/>
                </a:ext>
              </a:extLst>
            </p:cNvPr>
            <p:cNvSpPr/>
            <p:nvPr/>
          </p:nvSpPr>
          <p:spPr>
            <a:xfrm>
              <a:off x="7457455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3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77" name="Freihandform: Form 76">
              <a:extLst>
                <a:ext uri="{FF2B5EF4-FFF2-40B4-BE49-F238E27FC236}">
                  <a16:creationId xmlns:a16="http://schemas.microsoft.com/office/drawing/2014/main" id="{778716B0-882F-B009-2C1C-BDDD8BD73EE6}"/>
                </a:ext>
              </a:extLst>
            </p:cNvPr>
            <p:cNvSpPr/>
            <p:nvPr/>
          </p:nvSpPr>
          <p:spPr>
            <a:xfrm>
              <a:off x="7600950" y="3389204"/>
              <a:ext cx="211226" cy="143541"/>
            </a:xfrm>
            <a:custGeom>
              <a:avLst/>
              <a:gdLst>
                <a:gd name="connsiteX0" fmla="*/ 181165 w 211226"/>
                <a:gd name="connsiteY0" fmla="*/ 143542 h 143541"/>
                <a:gd name="connsiteX1" fmla="*/ 129426 w 211226"/>
                <a:gd name="connsiteY1" fmla="*/ 143542 h 143541"/>
                <a:gd name="connsiteX2" fmla="*/ 117520 w 211226"/>
                <a:gd name="connsiteY2" fmla="*/ 85325 h 143541"/>
                <a:gd name="connsiteX3" fmla="*/ 105613 w 211226"/>
                <a:gd name="connsiteY3" fmla="*/ 22498 h 143541"/>
                <a:gd name="connsiteX4" fmla="*/ 93421 w 211226"/>
                <a:gd name="connsiteY4" fmla="*/ 83963 h 143541"/>
                <a:gd name="connsiteX5" fmla="*/ 81772 w 211226"/>
                <a:gd name="connsiteY5" fmla="*/ 143542 h 143541"/>
                <a:gd name="connsiteX6" fmla="*/ 30061 w 211226"/>
                <a:gd name="connsiteY6" fmla="*/ 143542 h 143541"/>
                <a:gd name="connsiteX7" fmla="*/ 0 w 211226"/>
                <a:gd name="connsiteY7" fmla="*/ 0 h 143541"/>
                <a:gd name="connsiteX8" fmla="*/ 41691 w 211226"/>
                <a:gd name="connsiteY8" fmla="*/ 0 h 143541"/>
                <a:gd name="connsiteX9" fmla="*/ 50102 w 211226"/>
                <a:gd name="connsiteY9" fmla="*/ 66904 h 143541"/>
                <a:gd name="connsiteX10" fmla="*/ 56064 w 211226"/>
                <a:gd name="connsiteY10" fmla="*/ 122958 h 143541"/>
                <a:gd name="connsiteX11" fmla="*/ 65808 w 211226"/>
                <a:gd name="connsiteY11" fmla="*/ 66904 h 143541"/>
                <a:gd name="connsiteX12" fmla="*/ 79877 w 211226"/>
                <a:gd name="connsiteY12" fmla="*/ 0 h 143541"/>
                <a:gd name="connsiteX13" fmla="*/ 131331 w 211226"/>
                <a:gd name="connsiteY13" fmla="*/ 0 h 143541"/>
                <a:gd name="connsiteX14" fmla="*/ 145418 w 211226"/>
                <a:gd name="connsiteY14" fmla="*/ 66904 h 143541"/>
                <a:gd name="connsiteX15" fmla="*/ 154629 w 211226"/>
                <a:gd name="connsiteY15" fmla="*/ 122958 h 143541"/>
                <a:gd name="connsiteX16" fmla="*/ 160849 w 211226"/>
                <a:gd name="connsiteY16" fmla="*/ 66904 h 143541"/>
                <a:gd name="connsiteX17" fmla="*/ 170059 w 211226"/>
                <a:gd name="connsiteY17" fmla="*/ 0 h 143541"/>
                <a:gd name="connsiteX18" fmla="*/ 211226 w 211226"/>
                <a:gd name="connsiteY18" fmla="*/ 0 h 143541"/>
                <a:gd name="connsiteX19" fmla="*/ 181165 w 211226"/>
                <a:gd name="connsiteY19" fmla="*/ 143542 h 143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11226" h="143541">
                  <a:moveTo>
                    <a:pt x="181165" y="143542"/>
                  </a:moveTo>
                  <a:lnTo>
                    <a:pt x="129426" y="143542"/>
                  </a:lnTo>
                  <a:lnTo>
                    <a:pt x="117520" y="85325"/>
                  </a:lnTo>
                  <a:cubicBezTo>
                    <a:pt x="115357" y="74495"/>
                    <a:pt x="109937" y="46320"/>
                    <a:pt x="105613" y="22498"/>
                  </a:cubicBezTo>
                  <a:cubicBezTo>
                    <a:pt x="100727" y="46053"/>
                    <a:pt x="95326" y="73676"/>
                    <a:pt x="93421" y="83963"/>
                  </a:cubicBezTo>
                  <a:lnTo>
                    <a:pt x="81772" y="143542"/>
                  </a:lnTo>
                  <a:lnTo>
                    <a:pt x="30061" y="143542"/>
                  </a:lnTo>
                  <a:lnTo>
                    <a:pt x="0" y="0"/>
                  </a:lnTo>
                  <a:lnTo>
                    <a:pt x="41691" y="0"/>
                  </a:lnTo>
                  <a:lnTo>
                    <a:pt x="50102" y="66904"/>
                  </a:lnTo>
                  <a:cubicBezTo>
                    <a:pt x="52264" y="83953"/>
                    <a:pt x="55788" y="120777"/>
                    <a:pt x="56064" y="122958"/>
                  </a:cubicBezTo>
                  <a:cubicBezTo>
                    <a:pt x="56607" y="119691"/>
                    <a:pt x="62008" y="84773"/>
                    <a:pt x="65808" y="66904"/>
                  </a:cubicBezTo>
                  <a:lnTo>
                    <a:pt x="79877" y="0"/>
                  </a:lnTo>
                  <a:lnTo>
                    <a:pt x="131331" y="0"/>
                  </a:lnTo>
                  <a:lnTo>
                    <a:pt x="145418" y="66904"/>
                  </a:lnTo>
                  <a:cubicBezTo>
                    <a:pt x="148657" y="83153"/>
                    <a:pt x="154086" y="119158"/>
                    <a:pt x="154629" y="122958"/>
                  </a:cubicBezTo>
                  <a:cubicBezTo>
                    <a:pt x="154886" y="120520"/>
                    <a:pt x="158410" y="83410"/>
                    <a:pt x="160849" y="66904"/>
                  </a:cubicBezTo>
                  <a:lnTo>
                    <a:pt x="170059" y="0"/>
                  </a:lnTo>
                  <a:lnTo>
                    <a:pt x="211226" y="0"/>
                  </a:lnTo>
                  <a:lnTo>
                    <a:pt x="181165" y="14354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</p:grpSp>
      <p:sp>
        <p:nvSpPr>
          <p:cNvPr id="39" name="Grafik 8">
            <a:extLst>
              <a:ext uri="{FF2B5EF4-FFF2-40B4-BE49-F238E27FC236}">
                <a16:creationId xmlns:a16="http://schemas.microsoft.com/office/drawing/2014/main" id="{D0CCBB4F-9037-46DA-93CF-7A37BFBF5869}"/>
              </a:ext>
            </a:extLst>
          </p:cNvPr>
          <p:cNvSpPr/>
          <p:nvPr/>
        </p:nvSpPr>
        <p:spPr>
          <a:xfrm>
            <a:off x="6299200" y="1624180"/>
            <a:ext cx="5254171" cy="4669871"/>
          </a:xfrm>
          <a:custGeom>
            <a:avLst/>
            <a:gdLst>
              <a:gd name="connsiteX0" fmla="*/ 0 w 4881267"/>
              <a:gd name="connsiteY0" fmla="*/ 0 h 4669871"/>
              <a:gd name="connsiteX1" fmla="*/ 0 w 4881267"/>
              <a:gd name="connsiteY1" fmla="*/ 4669872 h 4669871"/>
              <a:gd name="connsiteX2" fmla="*/ 3988574 w 4881267"/>
              <a:gd name="connsiteY2" fmla="*/ 4669872 h 4669871"/>
              <a:gd name="connsiteX3" fmla="*/ 4881268 w 4881267"/>
              <a:gd name="connsiteY3" fmla="*/ 4201133 h 4669871"/>
              <a:gd name="connsiteX4" fmla="*/ 4881268 w 4881267"/>
              <a:gd name="connsiteY4" fmla="*/ 0 h 4669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81267" h="4669871">
                <a:moveTo>
                  <a:pt x="0" y="0"/>
                </a:moveTo>
                <a:lnTo>
                  <a:pt x="0" y="4669872"/>
                </a:lnTo>
                <a:lnTo>
                  <a:pt x="3988574" y="4669872"/>
                </a:lnTo>
                <a:lnTo>
                  <a:pt x="4881268" y="4201133"/>
                </a:lnTo>
                <a:lnTo>
                  <a:pt x="4881268" y="0"/>
                </a:lnTo>
                <a:close/>
              </a:path>
            </a:pathLst>
          </a:custGeom>
          <a:solidFill>
            <a:schemeClr val="bg2"/>
          </a:solidFill>
          <a:ln w="17078" cap="flat">
            <a:noFill/>
            <a:prstDash val="solid"/>
            <a:miter/>
          </a:ln>
        </p:spPr>
        <p:txBody>
          <a:bodyPr rtlCol="0" anchor="ctr"/>
          <a:lstStyle/>
          <a:p>
            <a:endParaRPr lang="de-DE" dirty="0">
              <a:latin typeface="Fago Pro" panose="02000506040000020004" pitchFamily="50" charset="0"/>
            </a:endParaRPr>
          </a:p>
        </p:txBody>
      </p:sp>
      <p:sp>
        <p:nvSpPr>
          <p:cNvPr id="40" name="Titel 11">
            <a:extLst>
              <a:ext uri="{FF2B5EF4-FFF2-40B4-BE49-F238E27FC236}">
                <a16:creationId xmlns:a16="http://schemas.microsoft.com/office/drawing/2014/main" id="{19A04657-F321-4092-9CAC-F88E4DB608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9200" y="2234051"/>
            <a:ext cx="5254171" cy="2200275"/>
          </a:xfrm>
        </p:spPr>
        <p:txBody>
          <a:bodyPr lIns="504000"/>
          <a:lstStyle/>
          <a:p>
            <a:r>
              <a:rPr lang="de-DE" dirty="0">
                <a:solidFill>
                  <a:schemeClr val="bg1"/>
                </a:solidFill>
              </a:rPr>
              <a:t>Flexible universal </a:t>
            </a:r>
            <a:r>
              <a:rPr lang="de-DE" dirty="0" err="1">
                <a:solidFill>
                  <a:schemeClr val="bg1"/>
                </a:solidFill>
              </a:rPr>
              <a:t>gripper</a:t>
            </a:r>
            <a:r>
              <a:rPr lang="de-DE" dirty="0">
                <a:solidFill>
                  <a:schemeClr val="bg1"/>
                </a:solidFill>
              </a:rPr>
              <a:t> EGU</a:t>
            </a:r>
            <a:br>
              <a:rPr lang="de-DE" dirty="0">
                <a:solidFill>
                  <a:schemeClr val="bg1"/>
                </a:solidFill>
              </a:rPr>
            </a:br>
            <a:br>
              <a:rPr lang="de-DE" dirty="0">
                <a:solidFill>
                  <a:schemeClr val="bg1"/>
                </a:solidFill>
              </a:rPr>
            </a:br>
            <a:r>
              <a:rPr lang="de-DE" dirty="0">
                <a:solidFill>
                  <a:schemeClr val="bg1"/>
                </a:solidFill>
              </a:rPr>
              <a:t>&amp;</a:t>
            </a:r>
            <a:br>
              <a:rPr lang="de-DE" dirty="0">
                <a:solidFill>
                  <a:schemeClr val="bg1"/>
                </a:solidFill>
              </a:rPr>
            </a:br>
            <a:br>
              <a:rPr lang="de-DE" dirty="0">
                <a:solidFill>
                  <a:schemeClr val="bg1"/>
                </a:solidFill>
              </a:rPr>
            </a:br>
            <a:r>
              <a:rPr lang="de-DE" dirty="0">
                <a:solidFill>
                  <a:schemeClr val="bg1"/>
                </a:solidFill>
              </a:rPr>
              <a:t>Flexible </a:t>
            </a:r>
            <a:r>
              <a:rPr lang="de-DE" dirty="0" err="1">
                <a:solidFill>
                  <a:schemeClr val="bg1"/>
                </a:solidFill>
              </a:rPr>
              <a:t>small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parts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gripper</a:t>
            </a:r>
            <a:r>
              <a:rPr lang="de-DE" dirty="0">
                <a:solidFill>
                  <a:schemeClr val="bg1"/>
                </a:solidFill>
              </a:rPr>
              <a:t> EGK</a:t>
            </a:r>
          </a:p>
        </p:txBody>
      </p:sp>
    </p:spTree>
    <p:extLst>
      <p:ext uri="{BB962C8B-B14F-4D97-AF65-F5344CB8AC3E}">
        <p14:creationId xmlns:p14="http://schemas.microsoft.com/office/powerpoint/2010/main" val="13256563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F1D7B3-2605-4C48-A3A5-A66FAE3B3F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Applications we follow with EGK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F09E9A9C-40E8-4E5A-9010-3F9FD3072E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10</a:t>
            </a:fld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53ECCC9-354C-47B9-9D33-6AA781B3EB7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Universal </a:t>
            </a:r>
            <a:r>
              <a:rPr lang="de-DE" dirty="0" err="1"/>
              <a:t>gripper</a:t>
            </a:r>
            <a:r>
              <a:rPr lang="de-DE" dirty="0"/>
              <a:t> EGU and </a:t>
            </a:r>
            <a:r>
              <a:rPr lang="de-DE" dirty="0" err="1"/>
              <a:t>small</a:t>
            </a:r>
            <a:r>
              <a:rPr lang="de-DE" dirty="0"/>
              <a:t> </a:t>
            </a:r>
            <a:r>
              <a:rPr lang="de-DE" dirty="0" err="1"/>
              <a:t>parts</a:t>
            </a:r>
            <a:r>
              <a:rPr lang="de-DE" dirty="0"/>
              <a:t> </a:t>
            </a:r>
            <a:r>
              <a:rPr lang="de-DE" dirty="0" err="1"/>
              <a:t>gripper</a:t>
            </a:r>
            <a:r>
              <a:rPr lang="de-DE" dirty="0"/>
              <a:t> EGK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3892B26-E44F-4E57-BC14-CF20F1AAF2A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4" y="1542043"/>
            <a:ext cx="4023545" cy="4249157"/>
          </a:xfrm>
        </p:spPr>
        <p:txBody>
          <a:bodyPr/>
          <a:lstStyle/>
          <a:p>
            <a:pPr marL="0" indent="0">
              <a:buNone/>
            </a:pPr>
            <a:r>
              <a:rPr lang="en-US" sz="1600" b="1" dirty="0"/>
              <a:t>Electronics Industry – PCB Manufacturing</a:t>
            </a:r>
          </a:p>
          <a:p>
            <a:pPr marL="0" indent="0">
              <a:buNone/>
            </a:pPr>
            <a:endParaRPr lang="en-US" sz="1600" dirty="0"/>
          </a:p>
          <a:p>
            <a:pPr>
              <a:buFont typeface="Fago Pro" panose="02000506040000020004" pitchFamily="2" charset="0"/>
              <a:buChar char="→"/>
            </a:pPr>
            <a:r>
              <a:rPr lang="en-US" sz="1600" dirty="0"/>
              <a:t>Handling of various PCB sizes at end of the production line</a:t>
            </a:r>
          </a:p>
          <a:p>
            <a:pPr>
              <a:buFont typeface="Fago Pro" panose="02000506040000020004" pitchFamily="2" charset="0"/>
              <a:buChar char="→"/>
            </a:pPr>
            <a:endParaRPr lang="en-US" sz="1600" dirty="0"/>
          </a:p>
          <a:p>
            <a:pPr>
              <a:buFont typeface="Fago Pro" panose="02000506040000020004" pitchFamily="2" charset="0"/>
              <a:buChar char="→"/>
            </a:pPr>
            <a:r>
              <a:rPr lang="en-US" sz="1600" dirty="0"/>
              <a:t>Feeding into typical End-of-Line Testing like Automated-Optical-Inspection (AOI) or </a:t>
            </a:r>
            <a:br>
              <a:rPr lang="en-US" sz="1600" dirty="0"/>
            </a:br>
            <a:r>
              <a:rPr lang="en-US" sz="1600" dirty="0"/>
              <a:t>Flying-Probe-Test (FPT)</a:t>
            </a:r>
          </a:p>
          <a:p>
            <a:pPr>
              <a:buFont typeface="Fago Pro" panose="02000506040000020004" pitchFamily="2" charset="0"/>
              <a:buChar char="→"/>
            </a:pPr>
            <a:endParaRPr lang="en-US" sz="1600" dirty="0"/>
          </a:p>
          <a:p>
            <a:pPr>
              <a:buFont typeface="Fago Pro" panose="02000506040000020004" pitchFamily="2" charset="0"/>
              <a:buChar char="→"/>
            </a:pPr>
            <a:r>
              <a:rPr lang="en-US" sz="1600" dirty="0"/>
              <a:t>Delicate workpieces</a:t>
            </a:r>
          </a:p>
          <a:p>
            <a:pPr>
              <a:buFont typeface="Fago Pro" panose="02000506040000020004" pitchFamily="2" charset="0"/>
              <a:buChar char="→"/>
            </a:pPr>
            <a:endParaRPr lang="en-US" sz="1600" dirty="0"/>
          </a:p>
          <a:p>
            <a:pPr>
              <a:buFont typeface="Fago Pro" panose="02000506040000020004" pitchFamily="2" charset="0"/>
              <a:buChar char="→"/>
            </a:pPr>
            <a:r>
              <a:rPr lang="en-US" sz="1600" dirty="0"/>
              <a:t>High demands on process stability</a:t>
            </a:r>
            <a:endParaRPr lang="de-DE" sz="1600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9468D75C-A41D-4ABD-B797-9FB2DB8865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0834" y="1651764"/>
            <a:ext cx="6580155" cy="4385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1443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F1D7B3-2605-4C48-A3A5-A66FAE3B3F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Applications we follow with EGK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F09E9A9C-40E8-4E5A-9010-3F9FD3072E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11</a:t>
            </a:fld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53ECCC9-354C-47B9-9D33-6AA781B3EB7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Universal </a:t>
            </a:r>
            <a:r>
              <a:rPr lang="de-DE" dirty="0" err="1"/>
              <a:t>gripper</a:t>
            </a:r>
            <a:r>
              <a:rPr lang="de-DE" dirty="0"/>
              <a:t> EGU and </a:t>
            </a:r>
            <a:r>
              <a:rPr lang="de-DE" dirty="0" err="1"/>
              <a:t>small</a:t>
            </a:r>
            <a:r>
              <a:rPr lang="de-DE" dirty="0"/>
              <a:t> </a:t>
            </a:r>
            <a:r>
              <a:rPr lang="de-DE" dirty="0" err="1"/>
              <a:t>parts</a:t>
            </a:r>
            <a:r>
              <a:rPr lang="de-DE" dirty="0"/>
              <a:t> </a:t>
            </a:r>
            <a:r>
              <a:rPr lang="de-DE" dirty="0" err="1"/>
              <a:t>gripper</a:t>
            </a:r>
            <a:r>
              <a:rPr lang="de-DE" dirty="0"/>
              <a:t> EGK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3892B26-E44F-4E57-BC14-CF20F1AAF2A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5" y="1542043"/>
            <a:ext cx="4198936" cy="5392157"/>
          </a:xfrm>
        </p:spPr>
        <p:txBody>
          <a:bodyPr/>
          <a:lstStyle/>
          <a:p>
            <a:pPr marL="0" indent="0">
              <a:buNone/>
            </a:pPr>
            <a:r>
              <a:rPr lang="en-US" sz="1600" b="1" dirty="0"/>
              <a:t>Lab Automation</a:t>
            </a:r>
          </a:p>
          <a:p>
            <a:pPr marL="0" indent="0">
              <a:buNone/>
            </a:pPr>
            <a:endParaRPr lang="en-US" sz="1600" dirty="0"/>
          </a:p>
          <a:p>
            <a:pPr>
              <a:buFont typeface="Fago Pro" panose="02000506040000020004" pitchFamily="2" charset="0"/>
              <a:buChar char="→"/>
            </a:pPr>
            <a:r>
              <a:rPr lang="en-US" sz="1600" dirty="0"/>
              <a:t>Handling of trays and samples, e.g. </a:t>
            </a:r>
            <a:r>
              <a:rPr lang="en-US" sz="1600" dirty="0" err="1"/>
              <a:t>carpules</a:t>
            </a:r>
            <a:r>
              <a:rPr lang="en-US" sz="1600" dirty="0"/>
              <a:t>, vials, petri dishes</a:t>
            </a:r>
          </a:p>
          <a:p>
            <a:pPr>
              <a:buFont typeface="Fago Pro" panose="02000506040000020004" pitchFamily="2" charset="0"/>
              <a:buChar char="→"/>
            </a:pPr>
            <a:endParaRPr lang="en-US" sz="1600" dirty="0"/>
          </a:p>
          <a:p>
            <a:pPr>
              <a:buFont typeface="Fago Pro" panose="02000506040000020004" pitchFamily="2" charset="0"/>
              <a:buChar char="→"/>
            </a:pPr>
            <a:r>
              <a:rPr lang="en-US" sz="1600" dirty="0"/>
              <a:t>Feeding of the samples into test procedures</a:t>
            </a:r>
          </a:p>
          <a:p>
            <a:pPr>
              <a:buFont typeface="Fago Pro" panose="02000506040000020004" pitchFamily="2" charset="0"/>
              <a:buChar char="→"/>
            </a:pPr>
            <a:endParaRPr lang="de-DE" sz="1600" dirty="0"/>
          </a:p>
          <a:p>
            <a:pPr>
              <a:buFont typeface="Fago Pro" panose="02000506040000020004" pitchFamily="2" charset="0"/>
              <a:buChar char="→"/>
            </a:pPr>
            <a:r>
              <a:rPr lang="de-DE" sz="1600" dirty="0" err="1"/>
              <a:t>Delicate</a:t>
            </a:r>
            <a:r>
              <a:rPr lang="de-DE" sz="1600" dirty="0"/>
              <a:t> </a:t>
            </a:r>
            <a:r>
              <a:rPr lang="de-DE" sz="1600" dirty="0" err="1"/>
              <a:t>workpieces</a:t>
            </a:r>
            <a:endParaRPr lang="de-DE" sz="1600" dirty="0"/>
          </a:p>
          <a:p>
            <a:pPr>
              <a:buFont typeface="Fago Pro" panose="02000506040000020004" pitchFamily="2" charset="0"/>
              <a:buChar char="→"/>
            </a:pPr>
            <a:endParaRPr lang="de-DE" sz="1600" dirty="0"/>
          </a:p>
          <a:p>
            <a:pPr>
              <a:buFont typeface="Fago Pro" panose="02000506040000020004" pitchFamily="2" charset="0"/>
              <a:buChar char="→"/>
            </a:pPr>
            <a:r>
              <a:rPr lang="en-US" sz="1600" dirty="0"/>
              <a:t>High demands on process stability</a:t>
            </a:r>
            <a:endParaRPr lang="de-DE" sz="1600" dirty="0"/>
          </a:p>
          <a:p>
            <a:pPr>
              <a:buFont typeface="Fago Pro" panose="02000506040000020004" pitchFamily="2" charset="0"/>
              <a:buChar char="→"/>
            </a:pPr>
            <a:endParaRPr lang="de-DE" sz="1600" dirty="0"/>
          </a:p>
          <a:p>
            <a:pPr>
              <a:buFont typeface="Fago Pro" panose="02000506040000020004" pitchFamily="2" charset="0"/>
              <a:buChar char="→"/>
            </a:pPr>
            <a:r>
              <a:rPr lang="en-US" sz="1600" dirty="0"/>
              <a:t>Requirements for cleanroom suitability and lubrication (H1)</a:t>
            </a:r>
            <a:endParaRPr lang="de-DE" sz="1600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AD03E4F1-A04A-4BFA-8094-99671C6442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2049" y="1585401"/>
            <a:ext cx="6679189" cy="4452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9209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drinnen, Zähler, Haushaltsgerät, Küchengerät enthält.&#10;&#10;Automatisch generierte Beschreibung">
            <a:extLst>
              <a:ext uri="{FF2B5EF4-FFF2-40B4-BE49-F238E27FC236}">
                <a16:creationId xmlns:a16="http://schemas.microsoft.com/office/drawing/2014/main" id="{7DE6A869-075D-4942-8AB8-11423BD3DE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4800"/>
            <a:ext cx="12192000" cy="81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4395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4F5B6E-8F27-4DDD-A279-EE796ADF23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Flexible universal gripper EGU</a:t>
            </a:r>
            <a:endParaRPr lang="de-DE" sz="2800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1F4B811-9E19-47A2-B66B-990DA3C690D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13</a:t>
            </a:fld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9A38C79-BBCB-4EE8-8866-D6A78B95067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Universal </a:t>
            </a:r>
            <a:r>
              <a:rPr lang="de-DE" dirty="0" err="1"/>
              <a:t>gripper</a:t>
            </a:r>
            <a:r>
              <a:rPr lang="de-DE" dirty="0"/>
              <a:t> EGU and </a:t>
            </a:r>
            <a:r>
              <a:rPr lang="de-DE" dirty="0" err="1"/>
              <a:t>small</a:t>
            </a:r>
            <a:r>
              <a:rPr lang="de-DE" dirty="0"/>
              <a:t> </a:t>
            </a:r>
            <a:r>
              <a:rPr lang="de-DE" dirty="0" err="1"/>
              <a:t>parts</a:t>
            </a:r>
            <a:r>
              <a:rPr lang="de-DE" dirty="0"/>
              <a:t> </a:t>
            </a:r>
            <a:r>
              <a:rPr lang="de-DE" dirty="0" err="1"/>
              <a:t>gripper</a:t>
            </a:r>
            <a:r>
              <a:rPr lang="de-DE" dirty="0"/>
              <a:t> EGK</a:t>
            </a:r>
          </a:p>
          <a:p>
            <a:endParaRPr lang="de-DE" dirty="0"/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E66DAD1B-001E-42A1-AAF2-52B2576690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671" y="1905365"/>
            <a:ext cx="2205175" cy="1526152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D2586AF1-04DB-4D2F-93F5-C041F03EAE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7451" y="1666030"/>
            <a:ext cx="2406351" cy="1764276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A63C847E-FF69-47F6-B66B-BC246C2EEE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6407" y="1565221"/>
            <a:ext cx="2566003" cy="1865085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F25F00AE-E505-4127-BA9C-27F99FAE90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55015" y="1342180"/>
            <a:ext cx="3163759" cy="2088126"/>
          </a:xfrm>
          <a:prstGeom prst="rect">
            <a:avLst/>
          </a:prstGeom>
        </p:spPr>
      </p:pic>
      <p:sp>
        <p:nvSpPr>
          <p:cNvPr id="22" name="Textfeld 21">
            <a:extLst>
              <a:ext uri="{FF2B5EF4-FFF2-40B4-BE49-F238E27FC236}">
                <a16:creationId xmlns:a16="http://schemas.microsoft.com/office/drawing/2014/main" id="{9E3D51C3-7A0C-4671-9728-00024EA93725}"/>
              </a:ext>
            </a:extLst>
          </p:cNvPr>
          <p:cNvSpPr txBox="1"/>
          <p:nvPr/>
        </p:nvSpPr>
        <p:spPr>
          <a:xfrm>
            <a:off x="592139" y="1220780"/>
            <a:ext cx="448800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000" b="1" dirty="0">
                <a:solidFill>
                  <a:schemeClr val="tx2"/>
                </a:solidFill>
                <a:latin typeface="Fago Pro" panose="02000506040000020004" pitchFamily="50" charset="0"/>
              </a:rPr>
              <a:t>Series lineup</a:t>
            </a:r>
            <a:endParaRPr lang="en-US" sz="2000" b="1" dirty="0"/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02CB133E-2D60-4ADC-B1F9-B60E498F1BD2}"/>
              </a:ext>
            </a:extLst>
          </p:cNvPr>
          <p:cNvSpPr txBox="1"/>
          <p:nvPr/>
        </p:nvSpPr>
        <p:spPr>
          <a:xfrm>
            <a:off x="868364" y="5283307"/>
            <a:ext cx="504028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accent1"/>
                </a:solidFill>
              </a:rPr>
              <a:t>Reference is the version with gripping force maintenance.</a:t>
            </a:r>
          </a:p>
          <a:p>
            <a:endParaRPr lang="en-US" sz="1400" dirty="0">
              <a:solidFill>
                <a:schemeClr val="accent1"/>
              </a:solidFill>
            </a:endParaRPr>
          </a:p>
          <a:p>
            <a:r>
              <a:rPr lang="en-US" sz="1400" b="1" dirty="0">
                <a:solidFill>
                  <a:schemeClr val="accent1"/>
                </a:solidFill>
              </a:rPr>
              <a:t>Difference without gripping force maintenance: </a:t>
            </a:r>
            <a:br>
              <a:rPr lang="en-US" sz="1400" b="1" dirty="0">
                <a:solidFill>
                  <a:schemeClr val="accent1"/>
                </a:solidFill>
              </a:rPr>
            </a:br>
            <a:endParaRPr lang="en-US" sz="1400" b="1" dirty="0">
              <a:solidFill>
                <a:schemeClr val="accent1"/>
              </a:solidFill>
            </a:endParaRPr>
          </a:p>
          <a:p>
            <a:pPr marL="285750" indent="-285750">
              <a:buClr>
                <a:schemeClr val="bg2"/>
              </a:buClr>
              <a:buFont typeface="Fago Pro" panose="02000506040000020004" pitchFamily="2" charset="0"/>
              <a:buChar char="→"/>
            </a:pPr>
            <a:r>
              <a:rPr lang="en-US" sz="1400" dirty="0">
                <a:solidFill>
                  <a:schemeClr val="accent1"/>
                </a:solidFill>
              </a:rPr>
              <a:t>reduced max. force (</a:t>
            </a:r>
            <a:r>
              <a:rPr lang="en-US" sz="1400" dirty="0" err="1">
                <a:solidFill>
                  <a:schemeClr val="accent1"/>
                </a:solidFill>
              </a:rPr>
              <a:t>BasicGrip</a:t>
            </a:r>
            <a:r>
              <a:rPr lang="en-US" sz="1400" dirty="0">
                <a:solidFill>
                  <a:schemeClr val="accent1"/>
                </a:solidFill>
              </a:rPr>
              <a:t> only)</a:t>
            </a:r>
          </a:p>
          <a:p>
            <a:pPr marL="285750" indent="-285750">
              <a:buClr>
                <a:schemeClr val="bg2"/>
              </a:buClr>
              <a:buFont typeface="Fago Pro" panose="02000506040000020004" pitchFamily="2" charset="0"/>
              <a:buChar char="→"/>
            </a:pPr>
            <a:r>
              <a:rPr lang="en-US" sz="1400" dirty="0">
                <a:solidFill>
                  <a:schemeClr val="accent1"/>
                </a:solidFill>
              </a:rPr>
              <a:t>slightly reduced mass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8C0F8874-B6B8-4134-A828-F7117F7E3515}"/>
              </a:ext>
            </a:extLst>
          </p:cNvPr>
          <p:cNvSpPr txBox="1"/>
          <p:nvPr/>
        </p:nvSpPr>
        <p:spPr>
          <a:xfrm>
            <a:off x="5732266" y="5714195"/>
            <a:ext cx="504028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accent1"/>
                </a:solidFill>
              </a:rPr>
              <a:t>Difference with dust protected version:</a:t>
            </a:r>
            <a:r>
              <a:rPr lang="en-US" sz="1400" dirty="0">
                <a:solidFill>
                  <a:schemeClr val="accent1"/>
                </a:solidFill>
              </a:rPr>
              <a:t> </a:t>
            </a:r>
            <a:br>
              <a:rPr lang="en-US" sz="1400" dirty="0">
                <a:solidFill>
                  <a:schemeClr val="accent1"/>
                </a:solidFill>
              </a:rPr>
            </a:br>
            <a:endParaRPr lang="en-US" sz="1400" dirty="0">
              <a:solidFill>
                <a:schemeClr val="accent1"/>
              </a:solidFill>
            </a:endParaRPr>
          </a:p>
          <a:p>
            <a:pPr marL="285750" indent="-285750">
              <a:buClr>
                <a:schemeClr val="bg2"/>
              </a:buClr>
              <a:buFont typeface="Fago Pro" panose="02000506040000020004" pitchFamily="2" charset="0"/>
              <a:buChar char="→"/>
            </a:pPr>
            <a:r>
              <a:rPr lang="en-US" sz="1400" dirty="0">
                <a:solidFill>
                  <a:schemeClr val="accent1"/>
                </a:solidFill>
              </a:rPr>
              <a:t>slightly minimized stroke (-10 mm per jaw)</a:t>
            </a:r>
          </a:p>
          <a:p>
            <a:pPr marL="285750" indent="-285750">
              <a:buClr>
                <a:schemeClr val="bg2"/>
              </a:buClr>
              <a:buFont typeface="Fago Pro" panose="02000506040000020004" pitchFamily="2" charset="0"/>
              <a:buChar char="→"/>
            </a:pPr>
            <a:r>
              <a:rPr lang="en-US" sz="1400" dirty="0">
                <a:solidFill>
                  <a:schemeClr val="accent1"/>
                </a:solidFill>
              </a:rPr>
              <a:t>slightly higher mass</a:t>
            </a:r>
          </a:p>
        </p:txBody>
      </p:sp>
      <p:sp>
        <p:nvSpPr>
          <p:cNvPr id="25" name="Grafik 6">
            <a:extLst>
              <a:ext uri="{FF2B5EF4-FFF2-40B4-BE49-F238E27FC236}">
                <a16:creationId xmlns:a16="http://schemas.microsoft.com/office/drawing/2014/main" id="{248BC324-78AD-4CF5-A748-C9DFE21C36C6}"/>
              </a:ext>
            </a:extLst>
          </p:cNvPr>
          <p:cNvSpPr/>
          <p:nvPr/>
        </p:nvSpPr>
        <p:spPr>
          <a:xfrm>
            <a:off x="592139" y="4004682"/>
            <a:ext cx="1931986" cy="1078395"/>
          </a:xfrm>
          <a:custGeom>
            <a:avLst/>
            <a:gdLst>
              <a:gd name="connsiteX0" fmla="*/ 0 w 2717996"/>
              <a:gd name="connsiteY0" fmla="*/ 0 h 1655292"/>
              <a:gd name="connsiteX1" fmla="*/ 0 w 2717996"/>
              <a:gd name="connsiteY1" fmla="*/ 1655293 h 1655292"/>
              <a:gd name="connsiteX2" fmla="*/ 2220925 w 2717996"/>
              <a:gd name="connsiteY2" fmla="*/ 1655293 h 1655292"/>
              <a:gd name="connsiteX3" fmla="*/ 2717997 w 2717996"/>
              <a:gd name="connsiteY3" fmla="*/ 1394279 h 1655292"/>
              <a:gd name="connsiteX4" fmla="*/ 2717997 w 2717996"/>
              <a:gd name="connsiteY4" fmla="*/ 0 h 1655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17996" h="1655292">
                <a:moveTo>
                  <a:pt x="0" y="0"/>
                </a:moveTo>
                <a:lnTo>
                  <a:pt x="0" y="1655293"/>
                </a:lnTo>
                <a:lnTo>
                  <a:pt x="2220925" y="1655293"/>
                </a:lnTo>
                <a:lnTo>
                  <a:pt x="2717997" y="1394279"/>
                </a:lnTo>
                <a:lnTo>
                  <a:pt x="2717997" y="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r>
              <a:rPr lang="de-DE" sz="1400" b="1" dirty="0">
                <a:solidFill>
                  <a:schemeClr val="bg1">
                    <a:lumMod val="95000"/>
                  </a:schemeClr>
                </a:solidFill>
                <a:latin typeface="Fago Pro" panose="02000506040000020004" pitchFamily="50" charset="0"/>
              </a:rPr>
              <a:t>150 to 450 N</a:t>
            </a:r>
          </a:p>
          <a:p>
            <a:r>
              <a:rPr lang="de-DE" sz="1400" b="1" dirty="0">
                <a:solidFill>
                  <a:schemeClr val="bg1">
                    <a:lumMod val="95000"/>
                  </a:schemeClr>
                </a:solidFill>
                <a:latin typeface="Fago Pro" panose="02000506040000020004" pitchFamily="50" charset="0"/>
              </a:rPr>
              <a:t>102 mm stroke</a:t>
            </a:r>
          </a:p>
          <a:p>
            <a:r>
              <a:rPr lang="de-DE" sz="1400" b="1" dirty="0">
                <a:solidFill>
                  <a:schemeClr val="bg1">
                    <a:lumMod val="95000"/>
                  </a:schemeClr>
                </a:solidFill>
                <a:latin typeface="Fago Pro" panose="02000506040000020004" pitchFamily="50" charset="0"/>
              </a:rPr>
              <a:t>80 mm finger length</a:t>
            </a:r>
          </a:p>
          <a:p>
            <a:r>
              <a:rPr lang="de-DE" sz="1400" b="1" dirty="0">
                <a:solidFill>
                  <a:schemeClr val="bg1">
                    <a:lumMod val="95000"/>
                  </a:schemeClr>
                </a:solidFill>
                <a:latin typeface="Fago Pro" panose="02000506040000020004" pitchFamily="50" charset="0"/>
              </a:rPr>
              <a:t>1.49 kg</a:t>
            </a:r>
          </a:p>
        </p:txBody>
      </p:sp>
      <p:sp>
        <p:nvSpPr>
          <p:cNvPr id="26" name="Grafik 6">
            <a:extLst>
              <a:ext uri="{FF2B5EF4-FFF2-40B4-BE49-F238E27FC236}">
                <a16:creationId xmlns:a16="http://schemas.microsoft.com/office/drawing/2014/main" id="{10BA5C35-7AC7-47B5-A241-CAEDB6D4299D}"/>
              </a:ext>
            </a:extLst>
          </p:cNvPr>
          <p:cNvSpPr/>
          <p:nvPr/>
        </p:nvSpPr>
        <p:spPr>
          <a:xfrm>
            <a:off x="3271783" y="3998357"/>
            <a:ext cx="1931986" cy="1078395"/>
          </a:xfrm>
          <a:custGeom>
            <a:avLst/>
            <a:gdLst>
              <a:gd name="connsiteX0" fmla="*/ 0 w 2717996"/>
              <a:gd name="connsiteY0" fmla="*/ 0 h 1655292"/>
              <a:gd name="connsiteX1" fmla="*/ 0 w 2717996"/>
              <a:gd name="connsiteY1" fmla="*/ 1655293 h 1655292"/>
              <a:gd name="connsiteX2" fmla="*/ 2220925 w 2717996"/>
              <a:gd name="connsiteY2" fmla="*/ 1655293 h 1655292"/>
              <a:gd name="connsiteX3" fmla="*/ 2717997 w 2717996"/>
              <a:gd name="connsiteY3" fmla="*/ 1394279 h 1655292"/>
              <a:gd name="connsiteX4" fmla="*/ 2717997 w 2717996"/>
              <a:gd name="connsiteY4" fmla="*/ 0 h 1655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17996" h="1655292">
                <a:moveTo>
                  <a:pt x="0" y="0"/>
                </a:moveTo>
                <a:lnTo>
                  <a:pt x="0" y="1655293"/>
                </a:lnTo>
                <a:lnTo>
                  <a:pt x="2220925" y="1655293"/>
                </a:lnTo>
                <a:lnTo>
                  <a:pt x="2717997" y="1394279"/>
                </a:lnTo>
                <a:lnTo>
                  <a:pt x="2717997" y="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r>
              <a:rPr lang="de-DE" sz="1400" b="1" dirty="0">
                <a:solidFill>
                  <a:schemeClr val="bg1">
                    <a:lumMod val="95000"/>
                  </a:schemeClr>
                </a:solidFill>
                <a:latin typeface="Fago Pro" panose="02000506040000020004" pitchFamily="50" charset="0"/>
              </a:rPr>
              <a:t>325 to 975 N</a:t>
            </a:r>
          </a:p>
          <a:p>
            <a:r>
              <a:rPr lang="de-DE" sz="1400" b="1" dirty="0">
                <a:solidFill>
                  <a:schemeClr val="bg1">
                    <a:lumMod val="95000"/>
                  </a:schemeClr>
                </a:solidFill>
                <a:latin typeface="Fago Pro" panose="02000506040000020004" pitchFamily="50" charset="0"/>
              </a:rPr>
              <a:t>120 mm stroke</a:t>
            </a:r>
          </a:p>
          <a:p>
            <a:r>
              <a:rPr lang="de-DE" sz="1400" b="1" dirty="0">
                <a:solidFill>
                  <a:schemeClr val="bg1">
                    <a:lumMod val="95000"/>
                  </a:schemeClr>
                </a:solidFill>
                <a:latin typeface="Fago Pro" panose="02000506040000020004" pitchFamily="50" charset="0"/>
              </a:rPr>
              <a:t>125 mm finger length</a:t>
            </a:r>
          </a:p>
          <a:p>
            <a:r>
              <a:rPr lang="de-DE" sz="1400" b="1" dirty="0">
                <a:solidFill>
                  <a:schemeClr val="bg1">
                    <a:lumMod val="95000"/>
                  </a:schemeClr>
                </a:solidFill>
                <a:latin typeface="Fago Pro" panose="02000506040000020004" pitchFamily="50" charset="0"/>
              </a:rPr>
              <a:t>2.90 kg</a:t>
            </a:r>
          </a:p>
        </p:txBody>
      </p:sp>
      <p:sp>
        <p:nvSpPr>
          <p:cNvPr id="27" name="Grafik 6">
            <a:extLst>
              <a:ext uri="{FF2B5EF4-FFF2-40B4-BE49-F238E27FC236}">
                <a16:creationId xmlns:a16="http://schemas.microsoft.com/office/drawing/2014/main" id="{B4339CCC-0835-4547-904E-7B3996084D2A}"/>
              </a:ext>
            </a:extLst>
          </p:cNvPr>
          <p:cNvSpPr/>
          <p:nvPr/>
        </p:nvSpPr>
        <p:spPr>
          <a:xfrm>
            <a:off x="6098439" y="3998357"/>
            <a:ext cx="2045435" cy="1078395"/>
          </a:xfrm>
          <a:custGeom>
            <a:avLst/>
            <a:gdLst>
              <a:gd name="connsiteX0" fmla="*/ 0 w 2717996"/>
              <a:gd name="connsiteY0" fmla="*/ 0 h 1655292"/>
              <a:gd name="connsiteX1" fmla="*/ 0 w 2717996"/>
              <a:gd name="connsiteY1" fmla="*/ 1655293 h 1655292"/>
              <a:gd name="connsiteX2" fmla="*/ 2220925 w 2717996"/>
              <a:gd name="connsiteY2" fmla="*/ 1655293 h 1655292"/>
              <a:gd name="connsiteX3" fmla="*/ 2717997 w 2717996"/>
              <a:gd name="connsiteY3" fmla="*/ 1394279 h 1655292"/>
              <a:gd name="connsiteX4" fmla="*/ 2717997 w 2717996"/>
              <a:gd name="connsiteY4" fmla="*/ 0 h 1655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17996" h="1655292">
                <a:moveTo>
                  <a:pt x="0" y="0"/>
                </a:moveTo>
                <a:lnTo>
                  <a:pt x="0" y="1655293"/>
                </a:lnTo>
                <a:lnTo>
                  <a:pt x="2220925" y="1655293"/>
                </a:lnTo>
                <a:lnTo>
                  <a:pt x="2717997" y="1394279"/>
                </a:lnTo>
                <a:lnTo>
                  <a:pt x="2717997" y="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r>
              <a:rPr lang="de-DE" sz="1400" b="1" dirty="0">
                <a:solidFill>
                  <a:schemeClr val="bg1">
                    <a:lumMod val="95000"/>
                  </a:schemeClr>
                </a:solidFill>
                <a:latin typeface="Fago Pro" panose="02000506040000020004" pitchFamily="50" charset="0"/>
              </a:rPr>
              <a:t>650 to 1950 N</a:t>
            </a:r>
          </a:p>
          <a:p>
            <a:r>
              <a:rPr lang="de-DE" sz="1400" b="1" dirty="0">
                <a:solidFill>
                  <a:schemeClr val="bg1">
                    <a:lumMod val="95000"/>
                  </a:schemeClr>
                </a:solidFill>
                <a:latin typeface="Fago Pro" panose="02000506040000020004" pitchFamily="50" charset="0"/>
              </a:rPr>
              <a:t>140 mm stroke</a:t>
            </a:r>
          </a:p>
          <a:p>
            <a:r>
              <a:rPr lang="de-DE" sz="1400" b="1" dirty="0">
                <a:solidFill>
                  <a:schemeClr val="bg1">
                    <a:lumMod val="95000"/>
                  </a:schemeClr>
                </a:solidFill>
                <a:latin typeface="Fago Pro" panose="02000506040000020004" pitchFamily="50" charset="0"/>
              </a:rPr>
              <a:t>160 mm finger length</a:t>
            </a:r>
          </a:p>
          <a:p>
            <a:r>
              <a:rPr lang="de-DE" sz="1400" b="1" dirty="0">
                <a:solidFill>
                  <a:schemeClr val="bg1">
                    <a:lumMod val="95000"/>
                  </a:schemeClr>
                </a:solidFill>
                <a:latin typeface="Fago Pro" panose="02000506040000020004" pitchFamily="50" charset="0"/>
              </a:rPr>
              <a:t>4.52 kg</a:t>
            </a:r>
          </a:p>
        </p:txBody>
      </p:sp>
      <p:sp>
        <p:nvSpPr>
          <p:cNvPr id="28" name="Grafik 6">
            <a:extLst>
              <a:ext uri="{FF2B5EF4-FFF2-40B4-BE49-F238E27FC236}">
                <a16:creationId xmlns:a16="http://schemas.microsoft.com/office/drawing/2014/main" id="{48992EE4-D7D4-4145-A0BC-75D2547CDF89}"/>
              </a:ext>
            </a:extLst>
          </p:cNvPr>
          <p:cNvSpPr/>
          <p:nvPr/>
        </p:nvSpPr>
        <p:spPr>
          <a:xfrm>
            <a:off x="9170900" y="3998357"/>
            <a:ext cx="2045435" cy="1078395"/>
          </a:xfrm>
          <a:custGeom>
            <a:avLst/>
            <a:gdLst>
              <a:gd name="connsiteX0" fmla="*/ 0 w 2717996"/>
              <a:gd name="connsiteY0" fmla="*/ 0 h 1655292"/>
              <a:gd name="connsiteX1" fmla="*/ 0 w 2717996"/>
              <a:gd name="connsiteY1" fmla="*/ 1655293 h 1655292"/>
              <a:gd name="connsiteX2" fmla="*/ 2220925 w 2717996"/>
              <a:gd name="connsiteY2" fmla="*/ 1655293 h 1655292"/>
              <a:gd name="connsiteX3" fmla="*/ 2717997 w 2717996"/>
              <a:gd name="connsiteY3" fmla="*/ 1394279 h 1655292"/>
              <a:gd name="connsiteX4" fmla="*/ 2717997 w 2717996"/>
              <a:gd name="connsiteY4" fmla="*/ 0 h 1655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17996" h="1655292">
                <a:moveTo>
                  <a:pt x="0" y="0"/>
                </a:moveTo>
                <a:lnTo>
                  <a:pt x="0" y="1655293"/>
                </a:lnTo>
                <a:lnTo>
                  <a:pt x="2220925" y="1655293"/>
                </a:lnTo>
                <a:lnTo>
                  <a:pt x="2717997" y="1394279"/>
                </a:lnTo>
                <a:lnTo>
                  <a:pt x="2717997" y="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r>
              <a:rPr lang="de-DE" sz="1400" b="1" dirty="0">
                <a:solidFill>
                  <a:schemeClr val="bg1">
                    <a:lumMod val="95000"/>
                  </a:schemeClr>
                </a:solidFill>
                <a:latin typeface="Fago Pro" panose="02000506040000020004" pitchFamily="50" charset="0"/>
              </a:rPr>
              <a:t>1000 to 3000 N</a:t>
            </a:r>
          </a:p>
          <a:p>
            <a:r>
              <a:rPr lang="de-DE" sz="1400" b="1" dirty="0">
                <a:solidFill>
                  <a:schemeClr val="bg1">
                    <a:lumMod val="95000"/>
                  </a:schemeClr>
                </a:solidFill>
                <a:latin typeface="Fago Pro" panose="02000506040000020004" pitchFamily="50" charset="0"/>
              </a:rPr>
              <a:t>160 mm stroke</a:t>
            </a:r>
          </a:p>
          <a:p>
            <a:r>
              <a:rPr lang="de-DE" sz="1400" b="1" dirty="0">
                <a:solidFill>
                  <a:schemeClr val="bg1">
                    <a:lumMod val="95000"/>
                  </a:schemeClr>
                </a:solidFill>
                <a:latin typeface="Fago Pro" panose="02000506040000020004" pitchFamily="50" charset="0"/>
              </a:rPr>
              <a:t>200 mm finger length</a:t>
            </a:r>
          </a:p>
          <a:p>
            <a:r>
              <a:rPr lang="de-DE" sz="1400" b="1" dirty="0">
                <a:solidFill>
                  <a:schemeClr val="bg1">
                    <a:lumMod val="95000"/>
                  </a:schemeClr>
                </a:solidFill>
                <a:latin typeface="Fago Pro" panose="02000506040000020004" pitchFamily="50" charset="0"/>
              </a:rPr>
              <a:t>7.72 kg</a:t>
            </a: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D3598C32-9B22-42D7-A013-ADD5BE10515F}"/>
              </a:ext>
            </a:extLst>
          </p:cNvPr>
          <p:cNvSpPr txBox="1"/>
          <p:nvPr/>
        </p:nvSpPr>
        <p:spPr>
          <a:xfrm>
            <a:off x="1035552" y="3604397"/>
            <a:ext cx="104515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000" b="1" dirty="0">
                <a:solidFill>
                  <a:schemeClr val="tx2"/>
                </a:solidFill>
                <a:latin typeface="Fago Pro" panose="02000506040000020004" pitchFamily="50" charset="0"/>
              </a:rPr>
              <a:t>EGU 50</a:t>
            </a:r>
            <a:endParaRPr lang="en-US" sz="2000" b="1" dirty="0"/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89119984-449F-45B7-86C7-9E3D3CCCC3ED}"/>
              </a:ext>
            </a:extLst>
          </p:cNvPr>
          <p:cNvSpPr txBox="1"/>
          <p:nvPr/>
        </p:nvSpPr>
        <p:spPr>
          <a:xfrm>
            <a:off x="3715196" y="3605976"/>
            <a:ext cx="104515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000" b="1" dirty="0">
                <a:solidFill>
                  <a:schemeClr val="tx2"/>
                </a:solidFill>
                <a:latin typeface="Fago Pro" panose="02000506040000020004" pitchFamily="50" charset="0"/>
              </a:rPr>
              <a:t>EGU 60</a:t>
            </a:r>
            <a:endParaRPr lang="en-US" sz="2000" b="1" dirty="0"/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B36350C2-7E29-4182-8415-4E095D2D5236}"/>
              </a:ext>
            </a:extLst>
          </p:cNvPr>
          <p:cNvSpPr txBox="1"/>
          <p:nvPr/>
        </p:nvSpPr>
        <p:spPr>
          <a:xfrm>
            <a:off x="6598576" y="3606344"/>
            <a:ext cx="104515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000" b="1" dirty="0">
                <a:solidFill>
                  <a:schemeClr val="tx2"/>
                </a:solidFill>
                <a:latin typeface="Fago Pro" panose="02000506040000020004" pitchFamily="50" charset="0"/>
              </a:rPr>
              <a:t>EGU 70</a:t>
            </a:r>
            <a:endParaRPr lang="en-US" sz="2000" b="1" dirty="0"/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F8BFAA69-C991-4F1E-9747-B418A90D42FB}"/>
              </a:ext>
            </a:extLst>
          </p:cNvPr>
          <p:cNvSpPr txBox="1"/>
          <p:nvPr/>
        </p:nvSpPr>
        <p:spPr>
          <a:xfrm>
            <a:off x="9671037" y="3605976"/>
            <a:ext cx="104515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000" b="1" dirty="0">
                <a:solidFill>
                  <a:schemeClr val="tx2"/>
                </a:solidFill>
                <a:latin typeface="Fago Pro" panose="02000506040000020004" pitchFamily="50" charset="0"/>
              </a:rPr>
              <a:t>EGU 80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1084027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43A1DC-F018-4434-8CFF-C8300089E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Flexible universal gripper EGU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01D159F7-B258-492B-8995-8DABF321A21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14</a:t>
            </a:fld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20BC44A-7E77-42CA-BADD-C09CA5E821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Universal </a:t>
            </a:r>
            <a:r>
              <a:rPr lang="de-DE" dirty="0" err="1"/>
              <a:t>gripper</a:t>
            </a:r>
            <a:r>
              <a:rPr lang="de-DE" dirty="0"/>
              <a:t> EGU and </a:t>
            </a:r>
            <a:r>
              <a:rPr lang="de-DE" dirty="0" err="1"/>
              <a:t>small</a:t>
            </a:r>
            <a:r>
              <a:rPr lang="de-DE" dirty="0"/>
              <a:t> </a:t>
            </a:r>
            <a:r>
              <a:rPr lang="de-DE" dirty="0" err="1"/>
              <a:t>parts</a:t>
            </a:r>
            <a:r>
              <a:rPr lang="de-DE" dirty="0"/>
              <a:t> </a:t>
            </a:r>
            <a:r>
              <a:rPr lang="de-DE" dirty="0" err="1"/>
              <a:t>gripper</a:t>
            </a:r>
            <a:r>
              <a:rPr lang="de-DE" dirty="0"/>
              <a:t> EGK</a:t>
            </a:r>
          </a:p>
          <a:p>
            <a:endParaRPr lang="en-US" dirty="0"/>
          </a:p>
        </p:txBody>
      </p:sp>
      <p:pic>
        <p:nvPicPr>
          <p:cNvPr id="34" name="Picture 2">
            <a:extLst>
              <a:ext uri="{FF2B5EF4-FFF2-40B4-BE49-F238E27FC236}">
                <a16:creationId xmlns:a16="http://schemas.microsoft.com/office/drawing/2014/main" id="{5E9F133F-91DB-452D-94FD-1D1BC7D3BD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6" b="98320" l="1611" r="98792">
                        <a14:foregroundMark x1="8591" y1="10190" x2="75973" y2="26316"/>
                        <a14:foregroundMark x1="67114" y1="25868" x2="49262" y2="31243"/>
                        <a14:foregroundMark x1="49262" y1="31243" x2="19329" y2="50056"/>
                        <a14:foregroundMark x1="19329" y1="50056" x2="12617" y2="84770"/>
                        <a14:foregroundMark x1="12617" y1="84770" x2="13557" y2="92609"/>
                        <a14:foregroundMark x1="13557" y1="92609" x2="20134" y2="95297"/>
                        <a14:foregroundMark x1="74228" y1="96081" x2="82282" y2="91377"/>
                        <a14:foregroundMark x1="71275" y1="94961" x2="71275" y2="94961"/>
                        <a14:foregroundMark x1="21611" y1="99328" x2="12617" y2="95521"/>
                        <a14:foregroundMark x1="12617" y1="95521" x2="12617" y2="95521"/>
                        <a14:foregroundMark x1="9664" y1="32027" x2="13557" y2="24524"/>
                        <a14:foregroundMark x1="13557" y1="24524" x2="25235" y2="14782"/>
                        <a14:foregroundMark x1="88322" y1="6271" x2="4698" y2="7727"/>
                        <a14:foregroundMark x1="4698" y1="7727" x2="1611" y2="16797"/>
                        <a14:foregroundMark x1="1611" y1="16797" x2="2953" y2="42777"/>
                        <a14:foregroundMark x1="12752" y1="5375" x2="30604" y2="5263"/>
                        <a14:foregroundMark x1="75839" y1="3359" x2="71141" y2="3807"/>
                        <a14:foregroundMark x1="81342" y1="3919" x2="86174" y2="39418"/>
                        <a14:foregroundMark x1="96242" y1="21725" x2="90604" y2="26316"/>
                        <a14:foregroundMark x1="97718" y1="23852" x2="97718" y2="23852"/>
                        <a14:foregroundMark x1="98926" y1="23628" x2="96644" y2="24860"/>
                        <a14:foregroundMark x1="76268" y1="1734" x2="65235" y2="1232"/>
                        <a14:foregroundMark x1="80000" y1="1904" x2="76882" y2="1762"/>
                        <a14:foregroundMark x1="65235" y1="1232" x2="65235" y2="1232"/>
                        <a14:foregroundMark x1="34094" y1="58343" x2="30067" y2="58679"/>
                        <a14:foregroundMark x1="24698" y1="59015" x2="21208" y2="59239"/>
                        <a14:foregroundMark x1="70336" y1="59462" x2="61745" y2="59910"/>
                        <a14:foregroundMark x1="61745" y1="59910" x2="59597" y2="58791"/>
                        <a14:foregroundMark x1="73020" y1="59239" x2="70738" y2="59351"/>
                        <a14:foregroundMark x1="9396" y1="94289" x2="13826" y2="98208"/>
                        <a14:foregroundMark x1="8591" y1="93617" x2="10067" y2="94289"/>
                        <a14:foregroundMark x1="75023" y1="514" x2="74094" y2="560"/>
                        <a14:foregroundMark x1="79463" y1="672" x2="79009" y2="638"/>
                        <a14:foregroundMark x1="79597" y1="560" x2="79060" y2="448"/>
                        <a14:foregroundMark x1="79195" y1="336" x2="79195" y2="336"/>
                        <a14:foregroundMark x1="79463" y1="336" x2="78779" y2="336"/>
                        <a14:foregroundMark x1="78792" y1="336" x2="79463" y2="448"/>
                        <a14:foregroundMark x1="79329" y1="560" x2="79329" y2="672"/>
                        <a14:foregroundMark x1="79463" y1="672" x2="78792" y2="448"/>
                        <a14:backgroundMark x1="72617" y1="112" x2="73695" y2="56"/>
                        <a14:backgroundMark x1="77315" y1="0" x2="74631" y2="0"/>
                        <a14:backgroundMark x1="78523" y1="0" x2="77181" y2="0"/>
                        <a14:backgroundMark x1="79463" y1="224" x2="79463" y2="2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945" y="1668973"/>
            <a:ext cx="3843424" cy="460699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rafik 34">
            <a:extLst>
              <a:ext uri="{FF2B5EF4-FFF2-40B4-BE49-F238E27FC236}">
                <a16:creationId xmlns:a16="http://schemas.microsoft.com/office/drawing/2014/main" id="{4B8C80D4-D9C6-4CC5-B083-94C840504F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612" b="91736" l="6723" r="94118">
                        <a14:foregroundMark x1="49580" y1="23140" x2="50420" y2="60331"/>
                        <a14:foregroundMark x1="54622" y1="90909" x2="45378" y2="91736"/>
                        <a14:foregroundMark x1="7563" y1="55372" x2="7563" y2="54545"/>
                        <a14:foregroundMark x1="90756" y1="54545" x2="90756" y2="43802"/>
                        <a14:foregroundMark x1="56303" y1="6612" x2="39496" y2="6612"/>
                        <a14:foregroundMark x1="94118" y1="47934" x2="94118" y2="52066"/>
                        <a14:foregroundMark x1="63866" y1="50413" x2="33613" y2="51240"/>
                        <a14:foregroundMark x1="45378" y1="30579" x2="42017" y2="6694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81806" y="1481095"/>
            <a:ext cx="271541" cy="276105"/>
          </a:xfrm>
          <a:prstGeom prst="rect">
            <a:avLst/>
          </a:prstGeom>
        </p:spPr>
      </p:pic>
      <p:sp>
        <p:nvSpPr>
          <p:cNvPr id="36" name="Textfeld 35">
            <a:extLst>
              <a:ext uri="{FF2B5EF4-FFF2-40B4-BE49-F238E27FC236}">
                <a16:creationId xmlns:a16="http://schemas.microsoft.com/office/drawing/2014/main" id="{A3C742ED-D759-466C-AF9C-0874F300145A}"/>
              </a:ext>
            </a:extLst>
          </p:cNvPr>
          <p:cNvSpPr txBox="1"/>
          <p:nvPr/>
        </p:nvSpPr>
        <p:spPr>
          <a:xfrm>
            <a:off x="5427112" y="1469586"/>
            <a:ext cx="448800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b="1" dirty="0">
                <a:solidFill>
                  <a:schemeClr val="tx2"/>
                </a:solidFill>
                <a:latin typeface="Fago Pro" panose="02000506040000020004" pitchFamily="50" charset="0"/>
              </a:rPr>
              <a:t>Versatile and productive</a:t>
            </a:r>
            <a:endParaRPr lang="en-US" sz="1400" b="1" dirty="0"/>
          </a:p>
        </p:txBody>
      </p:sp>
      <p:sp>
        <p:nvSpPr>
          <p:cNvPr id="37" name="Textfeld 36">
            <a:extLst>
              <a:ext uri="{FF2B5EF4-FFF2-40B4-BE49-F238E27FC236}">
                <a16:creationId xmlns:a16="http://schemas.microsoft.com/office/drawing/2014/main" id="{B374D832-E259-437D-83EC-167C646728E8}"/>
              </a:ext>
            </a:extLst>
          </p:cNvPr>
          <p:cNvSpPr txBox="1"/>
          <p:nvPr/>
        </p:nvSpPr>
        <p:spPr>
          <a:xfrm>
            <a:off x="5427112" y="1701163"/>
            <a:ext cx="581783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tx2"/>
                </a:solidFill>
                <a:latin typeface="Fago Pro" panose="02000506040000020004" pitchFamily="50" charset="0"/>
              </a:rPr>
              <a:t>due to the large and freely programmable jaw stroke with continuous gripping force adjustment for flexible workpiece handling</a:t>
            </a:r>
          </a:p>
        </p:txBody>
      </p:sp>
      <p:pic>
        <p:nvPicPr>
          <p:cNvPr id="38" name="Grafik 37">
            <a:extLst>
              <a:ext uri="{FF2B5EF4-FFF2-40B4-BE49-F238E27FC236}">
                <a16:creationId xmlns:a16="http://schemas.microsoft.com/office/drawing/2014/main" id="{4A5FD158-68AC-481E-8796-D84B705131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612" b="91736" l="6723" r="94118">
                        <a14:foregroundMark x1="49580" y1="23140" x2="50420" y2="60331"/>
                        <a14:foregroundMark x1="54622" y1="90909" x2="45378" y2="91736"/>
                        <a14:foregroundMark x1="7563" y1="55372" x2="7563" y2="54545"/>
                        <a14:foregroundMark x1="90756" y1="54545" x2="90756" y2="43802"/>
                        <a14:foregroundMark x1="56303" y1="6612" x2="39496" y2="6612"/>
                        <a14:foregroundMark x1="94118" y1="47934" x2="94118" y2="52066"/>
                        <a14:foregroundMark x1="63866" y1="50413" x2="33613" y2="51240"/>
                        <a14:foregroundMark x1="45378" y1="30579" x2="42017" y2="6694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81806" y="2338581"/>
            <a:ext cx="271541" cy="276105"/>
          </a:xfrm>
          <a:prstGeom prst="rect">
            <a:avLst/>
          </a:prstGeom>
        </p:spPr>
      </p:pic>
      <p:sp>
        <p:nvSpPr>
          <p:cNvPr id="39" name="Textfeld 38">
            <a:extLst>
              <a:ext uri="{FF2B5EF4-FFF2-40B4-BE49-F238E27FC236}">
                <a16:creationId xmlns:a16="http://schemas.microsoft.com/office/drawing/2014/main" id="{569313E3-0B1F-4463-BE97-26D9944E1727}"/>
              </a:ext>
            </a:extLst>
          </p:cNvPr>
          <p:cNvSpPr txBox="1"/>
          <p:nvPr/>
        </p:nvSpPr>
        <p:spPr>
          <a:xfrm>
            <a:off x="5427112" y="2327072"/>
            <a:ext cx="448800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b="1" dirty="0">
                <a:solidFill>
                  <a:schemeClr val="tx2"/>
                </a:solidFill>
                <a:latin typeface="Fago Pro" panose="02000506040000020004" pitchFamily="50" charset="0"/>
              </a:rPr>
              <a:t>Robust and reliable</a:t>
            </a:r>
            <a:endParaRPr lang="en-US" sz="1400" b="1" dirty="0"/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id="{63040CEE-9C88-4714-B4BA-7FA4D7DEDAF9}"/>
              </a:ext>
            </a:extLst>
          </p:cNvPr>
          <p:cNvSpPr txBox="1"/>
          <p:nvPr/>
        </p:nvSpPr>
        <p:spPr>
          <a:xfrm>
            <a:off x="5427112" y="2558649"/>
            <a:ext cx="581783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tx2"/>
                </a:solidFill>
                <a:latin typeface="Fago Pro" panose="02000506040000020004" pitchFamily="50" charset="0"/>
              </a:rPr>
              <a:t>with sealed design and proven guidance particularly suitable for the harsh ambient conditions of machine loading</a:t>
            </a:r>
          </a:p>
        </p:txBody>
      </p:sp>
      <p:pic>
        <p:nvPicPr>
          <p:cNvPr id="41" name="Grafik 40">
            <a:extLst>
              <a:ext uri="{FF2B5EF4-FFF2-40B4-BE49-F238E27FC236}">
                <a16:creationId xmlns:a16="http://schemas.microsoft.com/office/drawing/2014/main" id="{B8075FAC-384A-4A26-A97A-3B43D84CE6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612" b="91736" l="6723" r="94118">
                        <a14:foregroundMark x1="49580" y1="23140" x2="50420" y2="60331"/>
                        <a14:foregroundMark x1="54622" y1="90909" x2="45378" y2="91736"/>
                        <a14:foregroundMark x1="7563" y1="55372" x2="7563" y2="54545"/>
                        <a14:foregroundMark x1="90756" y1="54545" x2="90756" y2="43802"/>
                        <a14:foregroundMark x1="56303" y1="6612" x2="39496" y2="6612"/>
                        <a14:foregroundMark x1="94118" y1="47934" x2="94118" y2="52066"/>
                        <a14:foregroundMark x1="63866" y1="50413" x2="33613" y2="51240"/>
                        <a14:foregroundMark x1="45378" y1="30579" x2="42017" y2="6694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81806" y="3141472"/>
            <a:ext cx="271541" cy="276105"/>
          </a:xfrm>
          <a:prstGeom prst="rect">
            <a:avLst/>
          </a:prstGeom>
        </p:spPr>
      </p:pic>
      <p:sp>
        <p:nvSpPr>
          <p:cNvPr id="42" name="Textfeld 41">
            <a:extLst>
              <a:ext uri="{FF2B5EF4-FFF2-40B4-BE49-F238E27FC236}">
                <a16:creationId xmlns:a16="http://schemas.microsoft.com/office/drawing/2014/main" id="{94CEB76D-D2E2-45AB-8230-E1EF530106BA}"/>
              </a:ext>
            </a:extLst>
          </p:cNvPr>
          <p:cNvSpPr txBox="1"/>
          <p:nvPr/>
        </p:nvSpPr>
        <p:spPr>
          <a:xfrm>
            <a:off x="5427112" y="3129963"/>
            <a:ext cx="448800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b="1" dirty="0">
                <a:solidFill>
                  <a:schemeClr val="tx2"/>
                </a:solidFill>
                <a:latin typeface="Fago Pro" panose="02000506040000020004" pitchFamily="50" charset="0"/>
              </a:rPr>
              <a:t>Maximum process reliability</a:t>
            </a:r>
            <a:endParaRPr lang="en-US" sz="1400" b="1" dirty="0"/>
          </a:p>
        </p:txBody>
      </p:sp>
      <p:sp>
        <p:nvSpPr>
          <p:cNvPr id="43" name="Textfeld 42">
            <a:extLst>
              <a:ext uri="{FF2B5EF4-FFF2-40B4-BE49-F238E27FC236}">
                <a16:creationId xmlns:a16="http://schemas.microsoft.com/office/drawing/2014/main" id="{C9B2D277-3B3E-4E43-9C5B-A49690D8A675}"/>
              </a:ext>
            </a:extLst>
          </p:cNvPr>
          <p:cNvSpPr txBox="1"/>
          <p:nvPr/>
        </p:nvSpPr>
        <p:spPr>
          <a:xfrm>
            <a:off x="5427112" y="3361540"/>
            <a:ext cx="581783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tx2"/>
                </a:solidFill>
                <a:latin typeface="Fago Pro" panose="02000506040000020004" pitchFamily="50" charset="0"/>
              </a:rPr>
              <a:t>by avoiding workpiece loss due to integrated gripping force maintenance with loss detection</a:t>
            </a:r>
          </a:p>
        </p:txBody>
      </p:sp>
      <p:pic>
        <p:nvPicPr>
          <p:cNvPr id="44" name="Grafik 43">
            <a:extLst>
              <a:ext uri="{FF2B5EF4-FFF2-40B4-BE49-F238E27FC236}">
                <a16:creationId xmlns:a16="http://schemas.microsoft.com/office/drawing/2014/main" id="{9F553982-8405-4ACC-8249-EAC0A9534D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612" b="91736" l="6723" r="94118">
                        <a14:foregroundMark x1="49580" y1="23140" x2="50420" y2="60331"/>
                        <a14:foregroundMark x1="54622" y1="90909" x2="45378" y2="91736"/>
                        <a14:foregroundMark x1="7563" y1="55372" x2="7563" y2="54545"/>
                        <a14:foregroundMark x1="90756" y1="54545" x2="90756" y2="43802"/>
                        <a14:foregroundMark x1="56303" y1="6612" x2="39496" y2="6612"/>
                        <a14:foregroundMark x1="94118" y1="47934" x2="94118" y2="52066"/>
                        <a14:foregroundMark x1="63866" y1="50413" x2="33613" y2="51240"/>
                        <a14:foregroundMark x1="45378" y1="30579" x2="42017" y2="6694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81806" y="3983977"/>
            <a:ext cx="271541" cy="276105"/>
          </a:xfrm>
          <a:prstGeom prst="rect">
            <a:avLst/>
          </a:prstGeom>
        </p:spPr>
      </p:pic>
      <p:sp>
        <p:nvSpPr>
          <p:cNvPr id="45" name="Textfeld 44">
            <a:extLst>
              <a:ext uri="{FF2B5EF4-FFF2-40B4-BE49-F238E27FC236}">
                <a16:creationId xmlns:a16="http://schemas.microsoft.com/office/drawing/2014/main" id="{BF2677BE-5985-475E-8168-F175CAF6CD83}"/>
              </a:ext>
            </a:extLst>
          </p:cNvPr>
          <p:cNvSpPr txBox="1"/>
          <p:nvPr/>
        </p:nvSpPr>
        <p:spPr>
          <a:xfrm>
            <a:off x="5427112" y="3972468"/>
            <a:ext cx="448800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b="1" dirty="0">
                <a:solidFill>
                  <a:schemeClr val="tx2"/>
                </a:solidFill>
                <a:latin typeface="Fago Pro" panose="02000506040000020004" pitchFamily="50" charset="0"/>
              </a:rPr>
              <a:t>Always referenced</a:t>
            </a:r>
            <a:endParaRPr lang="en-US" sz="1400" b="1" dirty="0"/>
          </a:p>
        </p:txBody>
      </p:sp>
      <p:sp>
        <p:nvSpPr>
          <p:cNvPr id="46" name="Textfeld 45">
            <a:extLst>
              <a:ext uri="{FF2B5EF4-FFF2-40B4-BE49-F238E27FC236}">
                <a16:creationId xmlns:a16="http://schemas.microsoft.com/office/drawing/2014/main" id="{57718961-09B8-4023-A070-303570DFC841}"/>
              </a:ext>
            </a:extLst>
          </p:cNvPr>
          <p:cNvSpPr txBox="1"/>
          <p:nvPr/>
        </p:nvSpPr>
        <p:spPr>
          <a:xfrm>
            <a:off x="5427111" y="4216745"/>
            <a:ext cx="642992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tx2"/>
                </a:solidFill>
                <a:latin typeface="Fago Pro" panose="02000506040000020004" pitchFamily="50" charset="0"/>
              </a:rPr>
              <a:t>Both emergency stop and power failure due to integrated absolute encoder</a:t>
            </a:r>
          </a:p>
        </p:txBody>
      </p:sp>
      <p:pic>
        <p:nvPicPr>
          <p:cNvPr id="47" name="Grafik 46">
            <a:extLst>
              <a:ext uri="{FF2B5EF4-FFF2-40B4-BE49-F238E27FC236}">
                <a16:creationId xmlns:a16="http://schemas.microsoft.com/office/drawing/2014/main" id="{632EFF06-324F-4B61-AD25-329247DAEC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612" b="91736" l="6723" r="94118">
                        <a14:foregroundMark x1="49580" y1="23140" x2="50420" y2="60331"/>
                        <a14:foregroundMark x1="54622" y1="90909" x2="45378" y2="91736"/>
                        <a14:foregroundMark x1="7563" y1="55372" x2="7563" y2="54545"/>
                        <a14:foregroundMark x1="90756" y1="54545" x2="90756" y2="43802"/>
                        <a14:foregroundMark x1="56303" y1="6612" x2="39496" y2="6612"/>
                        <a14:foregroundMark x1="94118" y1="47934" x2="94118" y2="52066"/>
                        <a14:foregroundMark x1="63866" y1="50413" x2="33613" y2="51240"/>
                        <a14:foregroundMark x1="45378" y1="30579" x2="42017" y2="6694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81805" y="4626419"/>
            <a:ext cx="271541" cy="276105"/>
          </a:xfrm>
          <a:prstGeom prst="rect">
            <a:avLst/>
          </a:prstGeom>
        </p:spPr>
      </p:pic>
      <p:sp>
        <p:nvSpPr>
          <p:cNvPr id="48" name="Textfeld 47">
            <a:extLst>
              <a:ext uri="{FF2B5EF4-FFF2-40B4-BE49-F238E27FC236}">
                <a16:creationId xmlns:a16="http://schemas.microsoft.com/office/drawing/2014/main" id="{7FD0C0C8-56FF-4301-86FF-476E94C56D94}"/>
              </a:ext>
            </a:extLst>
          </p:cNvPr>
          <p:cNvSpPr txBox="1"/>
          <p:nvPr/>
        </p:nvSpPr>
        <p:spPr>
          <a:xfrm>
            <a:off x="5427111" y="4614910"/>
            <a:ext cx="448800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tx2"/>
                </a:solidFill>
                <a:latin typeface="Fago Pro" panose="02000506040000020004" pitchFamily="50" charset="0"/>
              </a:rPr>
              <a:t>100% gripping force without start-up distance</a:t>
            </a:r>
            <a:endParaRPr lang="en-US" sz="1400" b="1" dirty="0"/>
          </a:p>
        </p:txBody>
      </p:sp>
      <p:sp>
        <p:nvSpPr>
          <p:cNvPr id="49" name="Textfeld 48">
            <a:extLst>
              <a:ext uri="{FF2B5EF4-FFF2-40B4-BE49-F238E27FC236}">
                <a16:creationId xmlns:a16="http://schemas.microsoft.com/office/drawing/2014/main" id="{A484B2A6-A12B-4B49-8244-828E9FEB36A3}"/>
              </a:ext>
            </a:extLst>
          </p:cNvPr>
          <p:cNvSpPr txBox="1"/>
          <p:nvPr/>
        </p:nvSpPr>
        <p:spPr>
          <a:xfrm>
            <a:off x="5427111" y="4859187"/>
            <a:ext cx="581783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tx2"/>
                </a:solidFill>
                <a:latin typeface="Fago Pro" panose="02000506040000020004" pitchFamily="50" charset="0"/>
              </a:rPr>
              <a:t>with almost constant gripping force over the entire finger length due to integrated spur gear</a:t>
            </a:r>
          </a:p>
        </p:txBody>
      </p:sp>
      <p:pic>
        <p:nvPicPr>
          <p:cNvPr id="50" name="Grafik 49">
            <a:extLst>
              <a:ext uri="{FF2B5EF4-FFF2-40B4-BE49-F238E27FC236}">
                <a16:creationId xmlns:a16="http://schemas.microsoft.com/office/drawing/2014/main" id="{008A2670-FC80-4122-946D-0203B74EF7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612" b="91736" l="6723" r="94118">
                        <a14:foregroundMark x1="49580" y1="23140" x2="50420" y2="60331"/>
                        <a14:foregroundMark x1="54622" y1="90909" x2="45378" y2="91736"/>
                        <a14:foregroundMark x1="7563" y1="55372" x2="7563" y2="54545"/>
                        <a14:foregroundMark x1="90756" y1="54545" x2="90756" y2="43802"/>
                        <a14:foregroundMark x1="56303" y1="6612" x2="39496" y2="6612"/>
                        <a14:foregroundMark x1="94118" y1="47934" x2="94118" y2="52066"/>
                        <a14:foregroundMark x1="63866" y1="50413" x2="33613" y2="51240"/>
                        <a14:foregroundMark x1="45378" y1="30579" x2="42017" y2="6694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81805" y="5451191"/>
            <a:ext cx="271541" cy="276105"/>
          </a:xfrm>
          <a:prstGeom prst="rect">
            <a:avLst/>
          </a:prstGeom>
        </p:spPr>
      </p:pic>
      <p:sp>
        <p:nvSpPr>
          <p:cNvPr id="51" name="Textfeld 50">
            <a:extLst>
              <a:ext uri="{FF2B5EF4-FFF2-40B4-BE49-F238E27FC236}">
                <a16:creationId xmlns:a16="http://schemas.microsoft.com/office/drawing/2014/main" id="{89445946-7329-4065-A9B7-EA9F74B9B5B7}"/>
              </a:ext>
            </a:extLst>
          </p:cNvPr>
          <p:cNvSpPr txBox="1"/>
          <p:nvPr/>
        </p:nvSpPr>
        <p:spPr>
          <a:xfrm>
            <a:off x="5427111" y="5439682"/>
            <a:ext cx="448800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tx2"/>
                </a:solidFill>
                <a:latin typeface="Fago Pro" panose="02000506040000020004" pitchFamily="50" charset="0"/>
              </a:rPr>
              <a:t>Minimal integration effort</a:t>
            </a:r>
            <a:endParaRPr lang="en-US" sz="1400" b="1" dirty="0"/>
          </a:p>
        </p:txBody>
      </p:sp>
      <p:sp>
        <p:nvSpPr>
          <p:cNvPr id="52" name="Textfeld 51">
            <a:extLst>
              <a:ext uri="{FF2B5EF4-FFF2-40B4-BE49-F238E27FC236}">
                <a16:creationId xmlns:a16="http://schemas.microsoft.com/office/drawing/2014/main" id="{059652D1-7DAE-4B79-AD89-899BF0BDC57F}"/>
              </a:ext>
            </a:extLst>
          </p:cNvPr>
          <p:cNvSpPr txBox="1"/>
          <p:nvPr/>
        </p:nvSpPr>
        <p:spPr>
          <a:xfrm>
            <a:off x="5427111" y="5671259"/>
            <a:ext cx="581783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tx2"/>
                </a:solidFill>
                <a:latin typeface="Fago Pro" panose="02000506040000020004" pitchFamily="50" charset="0"/>
              </a:rPr>
              <a:t>compatible with the leading manufacturers on the market due to a wide range of communication interfaces, as well as PLC function blocks and robot plug-ins</a:t>
            </a:r>
          </a:p>
        </p:txBody>
      </p:sp>
    </p:spTree>
    <p:extLst>
      <p:ext uri="{BB962C8B-B14F-4D97-AF65-F5344CB8AC3E}">
        <p14:creationId xmlns:p14="http://schemas.microsoft.com/office/powerpoint/2010/main" val="37137506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43A1DC-F018-4434-8CFF-C8300089E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Flexible universal gripper EGU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01D159F7-B258-492B-8995-8DABF321A21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15</a:t>
            </a:fld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20BC44A-7E77-42CA-BADD-C09CA5E821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Universal </a:t>
            </a:r>
            <a:r>
              <a:rPr lang="de-DE" dirty="0" err="1"/>
              <a:t>gripper</a:t>
            </a:r>
            <a:r>
              <a:rPr lang="de-DE" dirty="0"/>
              <a:t> EGU and </a:t>
            </a:r>
            <a:r>
              <a:rPr lang="de-DE" dirty="0" err="1"/>
              <a:t>small</a:t>
            </a:r>
            <a:r>
              <a:rPr lang="de-DE" dirty="0"/>
              <a:t> </a:t>
            </a:r>
            <a:r>
              <a:rPr lang="de-DE" dirty="0" err="1"/>
              <a:t>parts</a:t>
            </a:r>
            <a:r>
              <a:rPr lang="de-DE" dirty="0"/>
              <a:t> </a:t>
            </a:r>
            <a:r>
              <a:rPr lang="de-DE" dirty="0" err="1"/>
              <a:t>gripper</a:t>
            </a:r>
            <a:r>
              <a:rPr lang="de-DE" dirty="0"/>
              <a:t> EGK</a:t>
            </a:r>
          </a:p>
          <a:p>
            <a:endParaRPr lang="en-US" dirty="0"/>
          </a:p>
        </p:txBody>
      </p:sp>
      <p:pic>
        <p:nvPicPr>
          <p:cNvPr id="25" name="Picture 2">
            <a:extLst>
              <a:ext uri="{FF2B5EF4-FFF2-40B4-BE49-F238E27FC236}">
                <a16:creationId xmlns:a16="http://schemas.microsoft.com/office/drawing/2014/main" id="{35007BB2-3F93-4C78-B3EF-86B1BF83C4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800" y="1623210"/>
            <a:ext cx="5816799" cy="401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uppieren 25">
            <a:extLst>
              <a:ext uri="{FF2B5EF4-FFF2-40B4-BE49-F238E27FC236}">
                <a16:creationId xmlns:a16="http://schemas.microsoft.com/office/drawing/2014/main" id="{EFD3061F-090E-44C7-81F7-426BFA169828}"/>
              </a:ext>
            </a:extLst>
          </p:cNvPr>
          <p:cNvGrpSpPr/>
          <p:nvPr/>
        </p:nvGrpSpPr>
        <p:grpSpPr>
          <a:xfrm>
            <a:off x="6469202" y="1401118"/>
            <a:ext cx="4629001" cy="738664"/>
            <a:chOff x="6513588" y="1176910"/>
            <a:chExt cx="4629001" cy="738664"/>
          </a:xfrm>
        </p:grpSpPr>
        <p:sp>
          <p:nvSpPr>
            <p:cNvPr id="27" name="Textfeld 26">
              <a:extLst>
                <a:ext uri="{FF2B5EF4-FFF2-40B4-BE49-F238E27FC236}">
                  <a16:creationId xmlns:a16="http://schemas.microsoft.com/office/drawing/2014/main" id="{97554BE8-657C-4BC7-BE76-A6EEA1F21AC2}"/>
                </a:ext>
              </a:extLst>
            </p:cNvPr>
            <p:cNvSpPr txBox="1"/>
            <p:nvPr/>
          </p:nvSpPr>
          <p:spPr>
            <a:xfrm>
              <a:off x="6641232" y="1176910"/>
              <a:ext cx="4501357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b="1" dirty="0">
                  <a:solidFill>
                    <a:schemeClr val="accent1"/>
                  </a:solidFill>
                </a:rPr>
                <a:t>Sturdy and resistant T-slot guidance</a:t>
              </a:r>
            </a:p>
            <a:p>
              <a:r>
                <a:rPr lang="en-US" sz="1400" dirty="0">
                  <a:solidFill>
                    <a:schemeClr val="accent1"/>
                  </a:solidFill>
                </a:rPr>
                <a:t>for large finger lengths, external forces and moments. Optionally available as dust-tight version.</a:t>
              </a:r>
            </a:p>
          </p:txBody>
        </p:sp>
        <p:pic>
          <p:nvPicPr>
            <p:cNvPr id="28" name="Picture 4">
              <a:extLst>
                <a:ext uri="{FF2B5EF4-FFF2-40B4-BE49-F238E27FC236}">
                  <a16:creationId xmlns:a16="http://schemas.microsoft.com/office/drawing/2014/main" id="{BEF1AC5E-E63C-42D4-91EC-DC85352DE0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3588" y="1231900"/>
              <a:ext cx="175736" cy="1874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097B15D9-93A5-4169-ABBC-4B1E36887271}"/>
              </a:ext>
            </a:extLst>
          </p:cNvPr>
          <p:cNvGrpSpPr/>
          <p:nvPr/>
        </p:nvGrpSpPr>
        <p:grpSpPr>
          <a:xfrm>
            <a:off x="6469202" y="2233033"/>
            <a:ext cx="5470816" cy="738664"/>
            <a:chOff x="6516124" y="1958905"/>
            <a:chExt cx="5470816" cy="738664"/>
          </a:xfrm>
        </p:grpSpPr>
        <p:sp>
          <p:nvSpPr>
            <p:cNvPr id="30" name="Textfeld 29">
              <a:extLst>
                <a:ext uri="{FF2B5EF4-FFF2-40B4-BE49-F238E27FC236}">
                  <a16:creationId xmlns:a16="http://schemas.microsoft.com/office/drawing/2014/main" id="{88A7101B-9EBE-4394-BF9B-130CB3F8AD51}"/>
                </a:ext>
              </a:extLst>
            </p:cNvPr>
            <p:cNvSpPr txBox="1"/>
            <p:nvPr/>
          </p:nvSpPr>
          <p:spPr>
            <a:xfrm>
              <a:off x="6641232" y="1958905"/>
              <a:ext cx="5345708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b="1" dirty="0">
                  <a:solidFill>
                    <a:schemeClr val="accent1"/>
                  </a:solidFill>
                </a:rPr>
                <a:t>Fully integrated and sealed control and power electronics</a:t>
              </a:r>
            </a:p>
            <a:p>
              <a:r>
                <a:rPr lang="en-US" sz="1400" dirty="0">
                  <a:solidFill>
                    <a:schemeClr val="accent1"/>
                  </a:solidFill>
                </a:rPr>
                <a:t>with status LEDs and M12 plug connectors for connecting the voltage supply and communication.</a:t>
              </a:r>
            </a:p>
          </p:txBody>
        </p:sp>
        <p:pic>
          <p:nvPicPr>
            <p:cNvPr id="31" name="Picture 6">
              <a:extLst>
                <a:ext uri="{FF2B5EF4-FFF2-40B4-BE49-F238E27FC236}">
                  <a16:creationId xmlns:a16="http://schemas.microsoft.com/office/drawing/2014/main" id="{BE7982CE-518A-4DA9-81D4-BD66EEEE48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6124" y="2028024"/>
              <a:ext cx="175736" cy="1874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" name="Gruppieren 31">
            <a:extLst>
              <a:ext uri="{FF2B5EF4-FFF2-40B4-BE49-F238E27FC236}">
                <a16:creationId xmlns:a16="http://schemas.microsoft.com/office/drawing/2014/main" id="{1C364D2E-D7DF-42BE-946C-F27EF688D13F}"/>
              </a:ext>
            </a:extLst>
          </p:cNvPr>
          <p:cNvGrpSpPr/>
          <p:nvPr/>
        </p:nvGrpSpPr>
        <p:grpSpPr>
          <a:xfrm>
            <a:off x="6475613" y="3045214"/>
            <a:ext cx="5684190" cy="738664"/>
            <a:chOff x="6519999" y="2743883"/>
            <a:chExt cx="5684190" cy="738664"/>
          </a:xfrm>
        </p:grpSpPr>
        <p:sp>
          <p:nvSpPr>
            <p:cNvPr id="33" name="Textfeld 32">
              <a:extLst>
                <a:ext uri="{FF2B5EF4-FFF2-40B4-BE49-F238E27FC236}">
                  <a16:creationId xmlns:a16="http://schemas.microsoft.com/office/drawing/2014/main" id="{1C8FD985-C1EF-482E-BA65-CE4AF41B204B}"/>
                </a:ext>
              </a:extLst>
            </p:cNvPr>
            <p:cNvSpPr txBox="1"/>
            <p:nvPr/>
          </p:nvSpPr>
          <p:spPr>
            <a:xfrm>
              <a:off x="6643952" y="2743883"/>
              <a:ext cx="5560237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b="1" dirty="0">
                  <a:solidFill>
                    <a:schemeClr val="accent1"/>
                  </a:solidFill>
                </a:rPr>
                <a:t>High-resolution, output-side absolute encoder</a:t>
              </a:r>
            </a:p>
            <a:p>
              <a:r>
                <a:rPr lang="en-US" sz="1400" dirty="0">
                  <a:solidFill>
                    <a:schemeClr val="accent1"/>
                  </a:solidFill>
                </a:rPr>
                <a:t>for precise positioning of the gripper jaws with permanent absolute position feedback.</a:t>
              </a:r>
            </a:p>
          </p:txBody>
        </p:sp>
        <p:pic>
          <p:nvPicPr>
            <p:cNvPr id="34" name="Picture 8">
              <a:extLst>
                <a:ext uri="{FF2B5EF4-FFF2-40B4-BE49-F238E27FC236}">
                  <a16:creationId xmlns:a16="http://schemas.microsoft.com/office/drawing/2014/main" id="{5BC41EB6-BFF5-4941-80F3-7615B8FF7D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9999" y="2794982"/>
              <a:ext cx="175736" cy="1874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6" name="Gruppieren 35">
            <a:extLst>
              <a:ext uri="{FF2B5EF4-FFF2-40B4-BE49-F238E27FC236}">
                <a16:creationId xmlns:a16="http://schemas.microsoft.com/office/drawing/2014/main" id="{450DB510-1930-465F-B543-C43850DBF90A}"/>
              </a:ext>
            </a:extLst>
          </p:cNvPr>
          <p:cNvGrpSpPr/>
          <p:nvPr/>
        </p:nvGrpSpPr>
        <p:grpSpPr>
          <a:xfrm>
            <a:off x="6475613" y="3849483"/>
            <a:ext cx="5524818" cy="738664"/>
            <a:chOff x="6519999" y="3525258"/>
            <a:chExt cx="5524818" cy="738664"/>
          </a:xfrm>
        </p:grpSpPr>
        <p:sp>
          <p:nvSpPr>
            <p:cNvPr id="42" name="Textfeld 41">
              <a:extLst>
                <a:ext uri="{FF2B5EF4-FFF2-40B4-BE49-F238E27FC236}">
                  <a16:creationId xmlns:a16="http://schemas.microsoft.com/office/drawing/2014/main" id="{3D574006-4CD8-4B04-8CF4-87DBA075246E}"/>
                </a:ext>
              </a:extLst>
            </p:cNvPr>
            <p:cNvSpPr txBox="1"/>
            <p:nvPr/>
          </p:nvSpPr>
          <p:spPr>
            <a:xfrm>
              <a:off x="6641232" y="3525258"/>
              <a:ext cx="5403585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b="1" dirty="0">
                  <a:solidFill>
                    <a:schemeClr val="accent1"/>
                  </a:solidFill>
                </a:rPr>
                <a:t>Sealed drive train with spur gear and pinion/rack principle</a:t>
              </a:r>
            </a:p>
            <a:p>
              <a:r>
                <a:rPr lang="en-US" sz="1400" dirty="0">
                  <a:solidFill>
                    <a:schemeClr val="accent1"/>
                  </a:solidFill>
                </a:rPr>
                <a:t>for a nearly constant acting gripping force over the entire finger length, without a minimum approach distance.</a:t>
              </a:r>
            </a:p>
          </p:txBody>
        </p:sp>
        <p:pic>
          <p:nvPicPr>
            <p:cNvPr id="43" name="Picture 10">
              <a:extLst>
                <a:ext uri="{FF2B5EF4-FFF2-40B4-BE49-F238E27FC236}">
                  <a16:creationId xmlns:a16="http://schemas.microsoft.com/office/drawing/2014/main" id="{9609A7FA-9AB0-4E66-A658-E2DA2AD639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9999" y="3579837"/>
              <a:ext cx="175736" cy="1874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4" name="Gruppieren 43">
            <a:extLst>
              <a:ext uri="{FF2B5EF4-FFF2-40B4-BE49-F238E27FC236}">
                <a16:creationId xmlns:a16="http://schemas.microsoft.com/office/drawing/2014/main" id="{14F7D454-01DE-432A-963F-F8517D8A6093}"/>
              </a:ext>
            </a:extLst>
          </p:cNvPr>
          <p:cNvGrpSpPr/>
          <p:nvPr/>
        </p:nvGrpSpPr>
        <p:grpSpPr>
          <a:xfrm>
            <a:off x="6475613" y="5330938"/>
            <a:ext cx="5684190" cy="738664"/>
            <a:chOff x="6519999" y="4872196"/>
            <a:chExt cx="5684190" cy="738664"/>
          </a:xfrm>
        </p:grpSpPr>
        <p:sp>
          <p:nvSpPr>
            <p:cNvPr id="45" name="Textfeld 44">
              <a:extLst>
                <a:ext uri="{FF2B5EF4-FFF2-40B4-BE49-F238E27FC236}">
                  <a16:creationId xmlns:a16="http://schemas.microsoft.com/office/drawing/2014/main" id="{CB12CAC4-4BE7-4AC3-BF66-A03E59696DBF}"/>
                </a:ext>
              </a:extLst>
            </p:cNvPr>
            <p:cNvSpPr txBox="1"/>
            <p:nvPr/>
          </p:nvSpPr>
          <p:spPr>
            <a:xfrm>
              <a:off x="6643950" y="4872196"/>
              <a:ext cx="5560239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b="1" dirty="0">
                  <a:solidFill>
                    <a:schemeClr val="accent1"/>
                  </a:solidFill>
                </a:rPr>
                <a:t>Electromagnetic brake</a:t>
              </a:r>
            </a:p>
            <a:p>
              <a:r>
                <a:rPr lang="en-US" sz="1400" dirty="0">
                  <a:solidFill>
                    <a:schemeClr val="accent1"/>
                  </a:solidFill>
                </a:rPr>
                <a:t>with additional mechanism for maintaining gripping force and position during standstill or power failure.</a:t>
              </a:r>
            </a:p>
          </p:txBody>
        </p:sp>
        <p:pic>
          <p:nvPicPr>
            <p:cNvPr id="46" name="Picture 14">
              <a:extLst>
                <a:ext uri="{FF2B5EF4-FFF2-40B4-BE49-F238E27FC236}">
                  <a16:creationId xmlns:a16="http://schemas.microsoft.com/office/drawing/2014/main" id="{77C87D96-C2C2-4E4B-ACE9-6AD8946A22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9999" y="4933892"/>
              <a:ext cx="175736" cy="1874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7" name="Gruppieren 46">
            <a:extLst>
              <a:ext uri="{FF2B5EF4-FFF2-40B4-BE49-F238E27FC236}">
                <a16:creationId xmlns:a16="http://schemas.microsoft.com/office/drawing/2014/main" id="{AC5C6F58-65F9-47CA-A4C2-DE8D7FE5D46E}"/>
              </a:ext>
            </a:extLst>
          </p:cNvPr>
          <p:cNvGrpSpPr/>
          <p:nvPr/>
        </p:nvGrpSpPr>
        <p:grpSpPr>
          <a:xfrm>
            <a:off x="6475613" y="4711811"/>
            <a:ext cx="5277587" cy="523220"/>
            <a:chOff x="6525420" y="4306449"/>
            <a:chExt cx="5277587" cy="523220"/>
          </a:xfrm>
        </p:grpSpPr>
        <p:sp>
          <p:nvSpPr>
            <p:cNvPr id="48" name="Textfeld 47">
              <a:extLst>
                <a:ext uri="{FF2B5EF4-FFF2-40B4-BE49-F238E27FC236}">
                  <a16:creationId xmlns:a16="http://schemas.microsoft.com/office/drawing/2014/main" id="{07334BEC-267E-495D-9B36-5DFF5724557C}"/>
                </a:ext>
              </a:extLst>
            </p:cNvPr>
            <p:cNvSpPr txBox="1"/>
            <p:nvPr/>
          </p:nvSpPr>
          <p:spPr>
            <a:xfrm>
              <a:off x="6641232" y="4306449"/>
              <a:ext cx="5161775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b="1" dirty="0">
                  <a:solidFill>
                    <a:schemeClr val="accent1"/>
                  </a:solidFill>
                </a:rPr>
                <a:t>Brushless flat motor</a:t>
              </a:r>
            </a:p>
            <a:p>
              <a:r>
                <a:rPr lang="en-US" sz="1400" dirty="0">
                  <a:solidFill>
                    <a:schemeClr val="accent1"/>
                  </a:solidFill>
                </a:rPr>
                <a:t>for limited space and high torques due to external rotor.</a:t>
              </a:r>
            </a:p>
          </p:txBody>
        </p:sp>
        <p:pic>
          <p:nvPicPr>
            <p:cNvPr id="49" name="Picture 12">
              <a:extLst>
                <a:ext uri="{FF2B5EF4-FFF2-40B4-BE49-F238E27FC236}">
                  <a16:creationId xmlns:a16="http://schemas.microsoft.com/office/drawing/2014/main" id="{975B2D57-F4C2-4A3C-A72E-1524EE69882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25420" y="4357362"/>
              <a:ext cx="175736" cy="1874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0" name="Textfeld 49">
            <a:extLst>
              <a:ext uri="{FF2B5EF4-FFF2-40B4-BE49-F238E27FC236}">
                <a16:creationId xmlns:a16="http://schemas.microsoft.com/office/drawing/2014/main" id="{0E8D4886-36E2-4933-A011-2A1BE418DC00}"/>
              </a:ext>
            </a:extLst>
          </p:cNvPr>
          <p:cNvSpPr txBox="1"/>
          <p:nvPr/>
        </p:nvSpPr>
        <p:spPr>
          <a:xfrm>
            <a:off x="746682" y="5807992"/>
            <a:ext cx="58167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accent1"/>
                </a:solidFill>
              </a:rPr>
              <a:t>Picture: PROFINET version with gripping force maintenance</a:t>
            </a:r>
          </a:p>
          <a:p>
            <a:r>
              <a:rPr lang="en-US" sz="1400" dirty="0">
                <a:solidFill>
                  <a:schemeClr val="accent1"/>
                </a:solidFill>
              </a:rPr>
              <a:t>The yellow seals show the sealing surfaces of the gripper.</a:t>
            </a:r>
          </a:p>
        </p:txBody>
      </p:sp>
    </p:spTree>
    <p:extLst>
      <p:ext uri="{BB962C8B-B14F-4D97-AF65-F5344CB8AC3E}">
        <p14:creationId xmlns:p14="http://schemas.microsoft.com/office/powerpoint/2010/main" val="1814671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A2A785-7F99-4B24-9638-9D25487AE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Flexible universal gripper EGU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4BF52BE-4B1D-435A-AE82-F3DDA3FEE1C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16</a:t>
            </a:fld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5D4A170-36AA-4218-9AB0-800EAF6C7BD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Universal </a:t>
            </a:r>
            <a:r>
              <a:rPr lang="de-DE" dirty="0" err="1"/>
              <a:t>gripper</a:t>
            </a:r>
            <a:r>
              <a:rPr lang="de-DE" dirty="0"/>
              <a:t> EGU and </a:t>
            </a:r>
            <a:r>
              <a:rPr lang="de-DE" dirty="0" err="1"/>
              <a:t>small</a:t>
            </a:r>
            <a:r>
              <a:rPr lang="de-DE" dirty="0"/>
              <a:t> </a:t>
            </a:r>
            <a:r>
              <a:rPr lang="de-DE" dirty="0" err="1"/>
              <a:t>parts</a:t>
            </a:r>
            <a:r>
              <a:rPr lang="de-DE" dirty="0"/>
              <a:t> </a:t>
            </a:r>
            <a:r>
              <a:rPr lang="de-DE" dirty="0" err="1"/>
              <a:t>gripper</a:t>
            </a:r>
            <a:r>
              <a:rPr lang="de-DE" dirty="0"/>
              <a:t> EGK</a:t>
            </a:r>
          </a:p>
          <a:p>
            <a:endParaRPr lang="en-US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2A33EBBF-C4F3-4105-98FD-2B6AFD6A1891}"/>
              </a:ext>
            </a:extLst>
          </p:cNvPr>
          <p:cNvSpPr txBox="1"/>
          <p:nvPr/>
        </p:nvSpPr>
        <p:spPr>
          <a:xfrm>
            <a:off x="658814" y="1426036"/>
            <a:ext cx="5167220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800" b="1" dirty="0" err="1">
                <a:solidFill>
                  <a:schemeClr val="tx2"/>
                </a:solidFill>
                <a:latin typeface="Fago Pro" panose="02000506040000020004" pitchFamily="50" charset="0"/>
              </a:rPr>
              <a:t>Increased</a:t>
            </a:r>
            <a:r>
              <a:rPr lang="de-DE" sz="1800" b="1" dirty="0">
                <a:solidFill>
                  <a:schemeClr val="tx2"/>
                </a:solidFill>
                <a:latin typeface="Fago Pro" panose="02000506040000020004" pitchFamily="50" charset="0"/>
              </a:rPr>
              <a:t> </a:t>
            </a:r>
            <a:r>
              <a:rPr lang="de-DE" sz="1800" b="1" dirty="0" err="1">
                <a:solidFill>
                  <a:schemeClr val="tx2"/>
                </a:solidFill>
                <a:latin typeface="Fago Pro" panose="02000506040000020004" pitchFamily="50" charset="0"/>
              </a:rPr>
              <a:t>protection</a:t>
            </a:r>
            <a:r>
              <a:rPr lang="de-DE" sz="1800" b="1" dirty="0">
                <a:solidFill>
                  <a:schemeClr val="tx2"/>
                </a:solidFill>
                <a:latin typeface="Fago Pro" panose="02000506040000020004" pitchFamily="50" charset="0"/>
              </a:rPr>
              <a:t> </a:t>
            </a:r>
            <a:r>
              <a:rPr lang="de-DE" sz="1800" b="1" dirty="0" err="1">
                <a:solidFill>
                  <a:schemeClr val="tx2"/>
                </a:solidFill>
                <a:latin typeface="Fago Pro" panose="02000506040000020004" pitchFamily="50" charset="0"/>
              </a:rPr>
              <a:t>class</a:t>
            </a:r>
            <a:r>
              <a:rPr lang="de-DE" sz="1800" b="1" dirty="0">
                <a:solidFill>
                  <a:schemeClr val="tx2"/>
                </a:solidFill>
                <a:latin typeface="Fago Pro" panose="02000506040000020004" pitchFamily="50" charset="0"/>
              </a:rPr>
              <a:t> </a:t>
            </a:r>
            <a:r>
              <a:rPr lang="de-DE" sz="1800" b="1" dirty="0" err="1">
                <a:solidFill>
                  <a:schemeClr val="tx2"/>
                </a:solidFill>
                <a:latin typeface="Fago Pro" panose="02000506040000020004" pitchFamily="50" charset="0"/>
              </a:rPr>
              <a:t>with</a:t>
            </a:r>
            <a:r>
              <a:rPr lang="de-DE" sz="1800" b="1" dirty="0">
                <a:solidFill>
                  <a:schemeClr val="tx2"/>
                </a:solidFill>
                <a:latin typeface="Fago Pro" panose="02000506040000020004" pitchFamily="50" charset="0"/>
              </a:rPr>
              <a:t> </a:t>
            </a:r>
            <a:r>
              <a:rPr lang="de-DE" sz="1800" b="1" dirty="0" err="1">
                <a:solidFill>
                  <a:schemeClr val="tx2"/>
                </a:solidFill>
                <a:latin typeface="Fago Pro" panose="02000506040000020004" pitchFamily="50" charset="0"/>
              </a:rPr>
              <a:t>dust-tight</a:t>
            </a:r>
            <a:r>
              <a:rPr lang="de-DE" sz="1800" b="1" dirty="0">
                <a:solidFill>
                  <a:schemeClr val="tx2"/>
                </a:solidFill>
                <a:latin typeface="Fago Pro" panose="02000506040000020004" pitchFamily="50" charset="0"/>
              </a:rPr>
              <a:t> </a:t>
            </a:r>
            <a:r>
              <a:rPr lang="de-DE" sz="1800" b="1" dirty="0" err="1">
                <a:solidFill>
                  <a:schemeClr val="tx2"/>
                </a:solidFill>
                <a:latin typeface="Fago Pro" panose="02000506040000020004" pitchFamily="50" charset="0"/>
              </a:rPr>
              <a:t>version</a:t>
            </a:r>
            <a:endParaRPr lang="de-DE" sz="1800" b="1" dirty="0">
              <a:solidFill>
                <a:schemeClr val="tx2"/>
              </a:solidFill>
              <a:latin typeface="Fago Pro" panose="02000506040000020004" pitchFamily="50" charset="0"/>
            </a:endParaRPr>
          </a:p>
          <a:p>
            <a:endParaRPr lang="de-DE" sz="1800" b="1" dirty="0">
              <a:solidFill>
                <a:schemeClr val="tx2"/>
              </a:solidFill>
              <a:latin typeface="Fago Pro" panose="02000506040000020004" pitchFamily="50" charset="0"/>
            </a:endParaRPr>
          </a:p>
          <a:p>
            <a:pPr marL="285750" indent="-285750">
              <a:buClr>
                <a:schemeClr val="bg2"/>
              </a:buClr>
              <a:buFont typeface="Fago Pro" panose="02000506040000020004" pitchFamily="2" charset="0"/>
              <a:buChar char="→"/>
            </a:pPr>
            <a:r>
              <a:rPr lang="en-US" sz="1800" dirty="0">
                <a:solidFill>
                  <a:schemeClr val="tx2"/>
                </a:solidFill>
                <a:latin typeface="Fago Pro" panose="02000506040000020004" pitchFamily="50" charset="0"/>
              </a:rPr>
              <a:t>against penetrating dust and liquids into the guide area of the base jaw and the rack-and-pinion principle</a:t>
            </a:r>
          </a:p>
          <a:p>
            <a:pPr marL="285750" indent="-285750">
              <a:buClr>
                <a:schemeClr val="bg2"/>
              </a:buClr>
              <a:buFont typeface="Fago Pro" panose="02000506040000020004" pitchFamily="2" charset="0"/>
              <a:buChar char="→"/>
            </a:pPr>
            <a:endParaRPr lang="en-US" sz="1800" dirty="0">
              <a:solidFill>
                <a:schemeClr val="tx2"/>
              </a:solidFill>
              <a:latin typeface="Fago Pro" panose="02000506040000020004" pitchFamily="50" charset="0"/>
            </a:endParaRPr>
          </a:p>
          <a:p>
            <a:pPr marL="285750" indent="-285750">
              <a:buClr>
                <a:schemeClr val="bg2"/>
              </a:buClr>
              <a:buFont typeface="Fago Pro" panose="02000506040000020004" pitchFamily="2" charset="0"/>
              <a:buChar char="→"/>
            </a:pPr>
            <a:r>
              <a:rPr lang="en-US" sz="1800" dirty="0">
                <a:solidFill>
                  <a:schemeClr val="tx2"/>
                </a:solidFill>
                <a:latin typeface="Fago Pro" panose="02000506040000020004" pitchFamily="50" charset="0"/>
              </a:rPr>
              <a:t>Suitable for use in particularly harsh environmental conditions, e.g. grinding applications</a:t>
            </a:r>
          </a:p>
          <a:p>
            <a:pPr marL="285750" indent="-285750">
              <a:buClr>
                <a:schemeClr val="bg2"/>
              </a:buClr>
              <a:buFont typeface="Fago Pro" panose="02000506040000020004" pitchFamily="2" charset="0"/>
              <a:buChar char="→"/>
            </a:pPr>
            <a:endParaRPr lang="en-US" sz="1800" dirty="0">
              <a:solidFill>
                <a:schemeClr val="tx2"/>
              </a:solidFill>
              <a:latin typeface="Fago Pro" panose="02000506040000020004" pitchFamily="50" charset="0"/>
            </a:endParaRPr>
          </a:p>
          <a:p>
            <a:pPr marL="285750" indent="-285750">
              <a:buClr>
                <a:schemeClr val="bg2"/>
              </a:buClr>
              <a:buFont typeface="Fago Pro" panose="02000506040000020004" pitchFamily="2" charset="0"/>
              <a:buChar char="→"/>
            </a:pPr>
            <a:r>
              <a:rPr lang="en-US" sz="1800" dirty="0">
                <a:solidFill>
                  <a:schemeClr val="tx2"/>
                </a:solidFill>
                <a:latin typeface="Fago Pro" panose="02000506040000020004" pitchFamily="50" charset="0"/>
              </a:rPr>
              <a:t>Protection class IP 64: Dust-tight and splash-proof</a:t>
            </a:r>
          </a:p>
          <a:p>
            <a:pPr marL="285750" indent="-285750">
              <a:buClr>
                <a:schemeClr val="bg2"/>
              </a:buClr>
              <a:buFont typeface="Fago Pro" panose="02000506040000020004" pitchFamily="2" charset="0"/>
              <a:buChar char="→"/>
            </a:pPr>
            <a:endParaRPr lang="en-US" sz="1800" dirty="0">
              <a:solidFill>
                <a:schemeClr val="tx2"/>
              </a:solidFill>
              <a:latin typeface="Fago Pro" panose="02000506040000020004" pitchFamily="50" charset="0"/>
            </a:endParaRPr>
          </a:p>
          <a:p>
            <a:pPr marL="285750" indent="-285750">
              <a:buClr>
                <a:schemeClr val="bg2"/>
              </a:buClr>
              <a:buFont typeface="Fago Pro" panose="02000506040000020004" pitchFamily="2" charset="0"/>
              <a:buChar char="→"/>
            </a:pPr>
            <a:r>
              <a:rPr lang="en-US" sz="1800" dirty="0">
                <a:solidFill>
                  <a:schemeClr val="tx2"/>
                </a:solidFill>
                <a:latin typeface="Fago Pro" panose="02000506040000020004" pitchFamily="50" charset="0"/>
              </a:rPr>
              <a:t>Basic protection of the electronics IP 67: Dust-tight, protected against temporary submersion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6CA347BE-CEAF-4B39-836D-979EB39FBC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0775" y="1366315"/>
            <a:ext cx="4562896" cy="4951534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D57B3895-6816-45FB-952D-74E65778FAB0}"/>
              </a:ext>
            </a:extLst>
          </p:cNvPr>
          <p:cNvSpPr/>
          <p:nvPr/>
        </p:nvSpPr>
        <p:spPr>
          <a:xfrm>
            <a:off x="10813246" y="4154777"/>
            <a:ext cx="799634" cy="478964"/>
          </a:xfrm>
          <a:prstGeom prst="rect">
            <a:avLst/>
          </a:prstGeom>
          <a:solidFill>
            <a:srgbClr val="BCC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b="1"/>
              <a:t>IP 67</a:t>
            </a:r>
            <a:endParaRPr lang="en-US" sz="2000" b="1"/>
          </a:p>
        </p:txBody>
      </p:sp>
      <p:sp>
        <p:nvSpPr>
          <p:cNvPr id="10" name="Gleichschenkliges Dreieck 9">
            <a:extLst>
              <a:ext uri="{FF2B5EF4-FFF2-40B4-BE49-F238E27FC236}">
                <a16:creationId xmlns:a16="http://schemas.microsoft.com/office/drawing/2014/main" id="{5CACA86F-98A8-493C-ADBE-78DC663A12B8}"/>
              </a:ext>
            </a:extLst>
          </p:cNvPr>
          <p:cNvSpPr/>
          <p:nvPr/>
        </p:nvSpPr>
        <p:spPr>
          <a:xfrm rot="16200000">
            <a:off x="10484571" y="4035653"/>
            <a:ext cx="209551" cy="447799"/>
          </a:xfrm>
          <a:prstGeom prst="triangle">
            <a:avLst/>
          </a:prstGeom>
          <a:solidFill>
            <a:srgbClr val="BCC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7158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A2A785-7F99-4B24-9638-9D25487AE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Flexible universal gripper EGU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4BF52BE-4B1D-435A-AE82-F3DDA3FEE1C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17</a:t>
            </a:fld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5D4A170-36AA-4218-9AB0-800EAF6C7BD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Universal </a:t>
            </a:r>
            <a:r>
              <a:rPr lang="de-DE" dirty="0" err="1"/>
              <a:t>gripper</a:t>
            </a:r>
            <a:r>
              <a:rPr lang="de-DE" dirty="0"/>
              <a:t> EGU and </a:t>
            </a:r>
            <a:r>
              <a:rPr lang="de-DE" dirty="0" err="1"/>
              <a:t>small</a:t>
            </a:r>
            <a:r>
              <a:rPr lang="de-DE" dirty="0"/>
              <a:t> </a:t>
            </a:r>
            <a:r>
              <a:rPr lang="de-DE" dirty="0" err="1"/>
              <a:t>parts</a:t>
            </a:r>
            <a:r>
              <a:rPr lang="de-DE" dirty="0"/>
              <a:t> </a:t>
            </a:r>
            <a:r>
              <a:rPr lang="de-DE" dirty="0" err="1"/>
              <a:t>gripper</a:t>
            </a:r>
            <a:r>
              <a:rPr lang="de-DE" dirty="0"/>
              <a:t> EGK</a:t>
            </a:r>
          </a:p>
          <a:p>
            <a:endParaRPr lang="en-US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2A33EBBF-C4F3-4105-98FD-2B6AFD6A1891}"/>
              </a:ext>
            </a:extLst>
          </p:cNvPr>
          <p:cNvSpPr txBox="1"/>
          <p:nvPr/>
        </p:nvSpPr>
        <p:spPr>
          <a:xfrm>
            <a:off x="658815" y="1426036"/>
            <a:ext cx="533241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800" b="1" dirty="0" err="1">
                <a:solidFill>
                  <a:schemeClr val="tx2"/>
                </a:solidFill>
                <a:latin typeface="Fago Pro" panose="02000506040000020004" pitchFamily="50" charset="0"/>
              </a:rPr>
              <a:t>Mounting</a:t>
            </a:r>
            <a:r>
              <a:rPr lang="de-DE" sz="1800" b="1" dirty="0">
                <a:solidFill>
                  <a:schemeClr val="tx2"/>
                </a:solidFill>
                <a:latin typeface="Fago Pro" panose="02000506040000020004" pitchFamily="50" charset="0"/>
              </a:rPr>
              <a:t> </a:t>
            </a:r>
            <a:r>
              <a:rPr lang="de-DE" sz="1800" b="1" dirty="0" err="1">
                <a:solidFill>
                  <a:schemeClr val="tx2"/>
                </a:solidFill>
                <a:latin typeface="Fago Pro" panose="02000506040000020004" pitchFamily="50" charset="0"/>
              </a:rPr>
              <a:t>option</a:t>
            </a:r>
            <a:r>
              <a:rPr lang="de-DE" sz="1800" b="1" dirty="0">
                <a:solidFill>
                  <a:schemeClr val="tx2"/>
                </a:solidFill>
                <a:latin typeface="Fago Pro" panose="02000506040000020004" pitchFamily="50" charset="0"/>
              </a:rPr>
              <a:t> </a:t>
            </a:r>
            <a:r>
              <a:rPr lang="de-DE" sz="1800" b="1" dirty="0" err="1">
                <a:solidFill>
                  <a:schemeClr val="tx2"/>
                </a:solidFill>
                <a:latin typeface="Fago Pro" panose="02000506040000020004" pitchFamily="50" charset="0"/>
              </a:rPr>
              <a:t>for</a:t>
            </a:r>
            <a:r>
              <a:rPr lang="de-DE" sz="1800" b="1" dirty="0">
                <a:solidFill>
                  <a:schemeClr val="tx2"/>
                </a:solidFill>
                <a:latin typeface="Fago Pro" panose="02000506040000020004" pitchFamily="50" charset="0"/>
              </a:rPr>
              <a:t> additional </a:t>
            </a:r>
            <a:r>
              <a:rPr lang="de-DE" sz="1800" b="1" dirty="0" err="1">
                <a:solidFill>
                  <a:schemeClr val="tx2"/>
                </a:solidFill>
                <a:latin typeface="Fago Pro" panose="02000506040000020004" pitchFamily="50" charset="0"/>
              </a:rPr>
              <a:t>attachment</a:t>
            </a:r>
            <a:endParaRPr lang="de-DE" sz="1800" b="1" dirty="0">
              <a:solidFill>
                <a:schemeClr val="tx2"/>
              </a:solidFill>
              <a:latin typeface="Fago Pro" panose="02000506040000020004" pitchFamily="50" charset="0"/>
            </a:endParaRPr>
          </a:p>
          <a:p>
            <a:endParaRPr lang="de-DE" sz="1800" b="1" dirty="0">
              <a:solidFill>
                <a:schemeClr val="tx2"/>
              </a:solidFill>
              <a:latin typeface="Fago Pro" panose="02000506040000020004" pitchFamily="50" charset="0"/>
            </a:endParaRPr>
          </a:p>
          <a:p>
            <a:pPr marL="285750" indent="-285750">
              <a:buClr>
                <a:schemeClr val="bg2"/>
              </a:buClr>
              <a:buFont typeface="Fago Pro" panose="02000506040000020004" pitchFamily="2" charset="0"/>
              <a:buChar char="→"/>
            </a:pPr>
            <a:r>
              <a:rPr lang="en-US" sz="1800" dirty="0">
                <a:solidFill>
                  <a:schemeClr val="tx2"/>
                </a:solidFill>
                <a:latin typeface="Fago Pro" panose="02000506040000020004" pitchFamily="50" charset="0"/>
              </a:rPr>
              <a:t>Additional threads and fittings are located in the guidance housing for mounting an application-specific design in order to implement additional functions</a:t>
            </a:r>
          </a:p>
          <a:p>
            <a:pPr marL="285750" indent="-285750">
              <a:buClr>
                <a:schemeClr val="bg2"/>
              </a:buClr>
              <a:buFont typeface="Fago Pro" panose="02000506040000020004" pitchFamily="2" charset="0"/>
              <a:buChar char="→"/>
            </a:pPr>
            <a:endParaRPr lang="en-US" sz="1800" dirty="0">
              <a:solidFill>
                <a:schemeClr val="tx2"/>
              </a:solidFill>
              <a:latin typeface="Fago Pro" panose="02000506040000020004" pitchFamily="50" charset="0"/>
            </a:endParaRPr>
          </a:p>
          <a:p>
            <a:pPr marL="285750" indent="-285750">
              <a:buClr>
                <a:schemeClr val="bg2"/>
              </a:buClr>
              <a:buFont typeface="Fago Pro" panose="02000506040000020004" pitchFamily="2" charset="0"/>
              <a:buChar char="→"/>
            </a:pPr>
            <a:r>
              <a:rPr lang="en-US" sz="1800" dirty="0">
                <a:solidFill>
                  <a:schemeClr val="tx2"/>
                </a:solidFill>
                <a:latin typeface="Fago Pro" panose="02000506040000020004" pitchFamily="50" charset="0"/>
              </a:rPr>
              <a:t>Example: a pressure element can be mounted to center the workpiece.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F6C62F8E-17C7-483E-98A2-A840706A51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3292" y="1143028"/>
            <a:ext cx="3396107" cy="524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5893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53CF7C6-10EF-4FD6-ABFE-50F072771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Flexible universal gripper EGU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52A72A1D-4415-4E40-929D-1848220CBAA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18</a:t>
            </a:fld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F60BAC2-C7BC-45D9-B5A2-8378F3E96A2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Universal </a:t>
            </a:r>
            <a:r>
              <a:rPr lang="de-DE" dirty="0" err="1"/>
              <a:t>gripper</a:t>
            </a:r>
            <a:r>
              <a:rPr lang="de-DE" dirty="0"/>
              <a:t> EGU and </a:t>
            </a:r>
            <a:r>
              <a:rPr lang="de-DE" dirty="0" err="1"/>
              <a:t>small</a:t>
            </a:r>
            <a:r>
              <a:rPr lang="de-DE" dirty="0"/>
              <a:t> </a:t>
            </a:r>
            <a:r>
              <a:rPr lang="de-DE" dirty="0" err="1"/>
              <a:t>parts</a:t>
            </a:r>
            <a:r>
              <a:rPr lang="de-DE" dirty="0"/>
              <a:t> </a:t>
            </a:r>
            <a:r>
              <a:rPr lang="de-DE" dirty="0" err="1"/>
              <a:t>gripper</a:t>
            </a:r>
            <a:r>
              <a:rPr lang="de-DE" dirty="0"/>
              <a:t> EGK</a:t>
            </a:r>
          </a:p>
          <a:p>
            <a:endParaRPr lang="en-US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E8635EBC-6D02-48E4-87E3-E0DC5D1915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015" y="1638603"/>
            <a:ext cx="10693970" cy="4805251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0D2C1E23-FF2E-4D95-9269-0B2116F0DB9E}"/>
              </a:ext>
            </a:extLst>
          </p:cNvPr>
          <p:cNvSpPr/>
          <p:nvPr/>
        </p:nvSpPr>
        <p:spPr>
          <a:xfrm>
            <a:off x="1001874" y="5938644"/>
            <a:ext cx="9919217" cy="5052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7931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A3F240-9FE3-4FC0-BAA8-18246ED054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Flexible small parts gripper EGK</a:t>
            </a:r>
            <a:endParaRPr lang="de-DE" sz="2800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6D7CCA5E-F430-4F27-A706-FFAF95F76F2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19</a:t>
            </a:fld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EFFAFB4-4039-4647-A17D-4EAAA6FA408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Universal </a:t>
            </a:r>
            <a:r>
              <a:rPr lang="de-DE" dirty="0" err="1"/>
              <a:t>gripper</a:t>
            </a:r>
            <a:r>
              <a:rPr lang="de-DE" dirty="0"/>
              <a:t> EGU and </a:t>
            </a:r>
            <a:r>
              <a:rPr lang="de-DE" dirty="0" err="1"/>
              <a:t>small</a:t>
            </a:r>
            <a:r>
              <a:rPr lang="de-DE" dirty="0"/>
              <a:t> </a:t>
            </a:r>
            <a:r>
              <a:rPr lang="de-DE" dirty="0" err="1"/>
              <a:t>parts</a:t>
            </a:r>
            <a:r>
              <a:rPr lang="de-DE" dirty="0"/>
              <a:t> </a:t>
            </a:r>
            <a:r>
              <a:rPr lang="de-DE" dirty="0" err="1"/>
              <a:t>gripper</a:t>
            </a:r>
            <a:r>
              <a:rPr lang="de-DE" dirty="0"/>
              <a:t> EGK</a:t>
            </a:r>
          </a:p>
          <a:p>
            <a:endParaRPr lang="de-DE" dirty="0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CA8F64AD-CC05-4BC6-B8CC-807C7BE41398}"/>
              </a:ext>
            </a:extLst>
          </p:cNvPr>
          <p:cNvSpPr txBox="1"/>
          <p:nvPr/>
        </p:nvSpPr>
        <p:spPr>
          <a:xfrm>
            <a:off x="576518" y="1349988"/>
            <a:ext cx="448800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000" b="1" dirty="0">
                <a:solidFill>
                  <a:schemeClr val="tx2"/>
                </a:solidFill>
                <a:latin typeface="Fago Pro" panose="02000506040000020004" pitchFamily="50" charset="0"/>
              </a:rPr>
              <a:t>Series lineup</a:t>
            </a:r>
            <a:endParaRPr lang="en-US" sz="2000" b="1" dirty="0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B88578B4-246F-420E-91CF-429239B36E9E}"/>
              </a:ext>
            </a:extLst>
          </p:cNvPr>
          <p:cNvSpPr txBox="1"/>
          <p:nvPr/>
        </p:nvSpPr>
        <p:spPr>
          <a:xfrm>
            <a:off x="868364" y="5201118"/>
            <a:ext cx="5040287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accent1"/>
                </a:solidFill>
              </a:rPr>
              <a:t>Reference is the version with gripping force maintenance.</a:t>
            </a:r>
          </a:p>
          <a:p>
            <a:endParaRPr lang="en-US" sz="1400" dirty="0">
              <a:solidFill>
                <a:schemeClr val="accent1"/>
              </a:solidFill>
            </a:endParaRPr>
          </a:p>
          <a:p>
            <a:r>
              <a:rPr lang="en-US" sz="1400" b="1" dirty="0">
                <a:solidFill>
                  <a:schemeClr val="accent1"/>
                </a:solidFill>
              </a:rPr>
              <a:t>Difference without gripping force maintenance: </a:t>
            </a:r>
            <a:br>
              <a:rPr lang="en-US" sz="1400" b="1" dirty="0">
                <a:solidFill>
                  <a:schemeClr val="accent1"/>
                </a:solidFill>
              </a:rPr>
            </a:br>
            <a:endParaRPr lang="en-US" sz="1400" b="1" dirty="0">
              <a:solidFill>
                <a:schemeClr val="accent1"/>
              </a:solidFill>
            </a:endParaRPr>
          </a:p>
          <a:p>
            <a:pPr marL="285750" indent="-285750">
              <a:buClr>
                <a:schemeClr val="bg2"/>
              </a:buClr>
              <a:buFont typeface="Fago Pro" panose="02000506040000020004" pitchFamily="2" charset="0"/>
              <a:buChar char="→"/>
            </a:pPr>
            <a:r>
              <a:rPr lang="en-US" sz="1400" dirty="0">
                <a:solidFill>
                  <a:schemeClr val="accent1"/>
                </a:solidFill>
              </a:rPr>
              <a:t>Slightly reduced mass</a:t>
            </a:r>
          </a:p>
        </p:txBody>
      </p:sp>
      <p:sp>
        <p:nvSpPr>
          <p:cNvPr id="16" name="Grafik 6">
            <a:extLst>
              <a:ext uri="{FF2B5EF4-FFF2-40B4-BE49-F238E27FC236}">
                <a16:creationId xmlns:a16="http://schemas.microsoft.com/office/drawing/2014/main" id="{EA6C41E8-3090-4106-AD37-6E7FBCD3A9F0}"/>
              </a:ext>
            </a:extLst>
          </p:cNvPr>
          <p:cNvSpPr/>
          <p:nvPr/>
        </p:nvSpPr>
        <p:spPr>
          <a:xfrm>
            <a:off x="1520991" y="3767497"/>
            <a:ext cx="1931986" cy="1078395"/>
          </a:xfrm>
          <a:custGeom>
            <a:avLst/>
            <a:gdLst>
              <a:gd name="connsiteX0" fmla="*/ 0 w 2717996"/>
              <a:gd name="connsiteY0" fmla="*/ 0 h 1655292"/>
              <a:gd name="connsiteX1" fmla="*/ 0 w 2717996"/>
              <a:gd name="connsiteY1" fmla="*/ 1655293 h 1655292"/>
              <a:gd name="connsiteX2" fmla="*/ 2220925 w 2717996"/>
              <a:gd name="connsiteY2" fmla="*/ 1655293 h 1655292"/>
              <a:gd name="connsiteX3" fmla="*/ 2717997 w 2717996"/>
              <a:gd name="connsiteY3" fmla="*/ 1394279 h 1655292"/>
              <a:gd name="connsiteX4" fmla="*/ 2717997 w 2717996"/>
              <a:gd name="connsiteY4" fmla="*/ 0 h 1655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17996" h="1655292">
                <a:moveTo>
                  <a:pt x="0" y="0"/>
                </a:moveTo>
                <a:lnTo>
                  <a:pt x="0" y="1655293"/>
                </a:lnTo>
                <a:lnTo>
                  <a:pt x="2220925" y="1655293"/>
                </a:lnTo>
                <a:lnTo>
                  <a:pt x="2717997" y="1394279"/>
                </a:lnTo>
                <a:lnTo>
                  <a:pt x="2717997" y="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r>
              <a:rPr lang="de-DE" sz="1400" b="1" dirty="0">
                <a:solidFill>
                  <a:schemeClr val="bg1">
                    <a:lumMod val="95000"/>
                  </a:schemeClr>
                </a:solidFill>
                <a:latin typeface="Fago Pro" panose="02000506040000020004" pitchFamily="50" charset="0"/>
              </a:rPr>
              <a:t>20 to 50 N</a:t>
            </a:r>
          </a:p>
          <a:p>
            <a:r>
              <a:rPr lang="de-DE" sz="1400" b="1" dirty="0">
                <a:solidFill>
                  <a:schemeClr val="bg1">
                    <a:lumMod val="95000"/>
                  </a:schemeClr>
                </a:solidFill>
                <a:latin typeface="Fago Pro" panose="02000506040000020004" pitchFamily="50" charset="0"/>
              </a:rPr>
              <a:t>53 mm stroke</a:t>
            </a:r>
          </a:p>
          <a:p>
            <a:r>
              <a:rPr lang="de-DE" sz="1400" b="1" dirty="0">
                <a:solidFill>
                  <a:schemeClr val="bg1">
                    <a:lumMod val="95000"/>
                  </a:schemeClr>
                </a:solidFill>
                <a:latin typeface="Fago Pro" panose="02000506040000020004" pitchFamily="50" charset="0"/>
              </a:rPr>
              <a:t>70 mm finger length</a:t>
            </a:r>
          </a:p>
          <a:p>
            <a:r>
              <a:rPr lang="de-DE" sz="1400" b="1" dirty="0">
                <a:solidFill>
                  <a:schemeClr val="bg1">
                    <a:lumMod val="95000"/>
                  </a:schemeClr>
                </a:solidFill>
                <a:latin typeface="Fago Pro" panose="02000506040000020004" pitchFamily="50" charset="0"/>
              </a:rPr>
              <a:t>0.62 kg</a:t>
            </a:r>
          </a:p>
        </p:txBody>
      </p:sp>
      <p:sp>
        <p:nvSpPr>
          <p:cNvPr id="17" name="Grafik 6">
            <a:extLst>
              <a:ext uri="{FF2B5EF4-FFF2-40B4-BE49-F238E27FC236}">
                <a16:creationId xmlns:a16="http://schemas.microsoft.com/office/drawing/2014/main" id="{79526AA4-73AA-4539-9DE1-240AC1AF18E2}"/>
              </a:ext>
            </a:extLst>
          </p:cNvPr>
          <p:cNvSpPr/>
          <p:nvPr/>
        </p:nvSpPr>
        <p:spPr>
          <a:xfrm>
            <a:off x="4654419" y="3767496"/>
            <a:ext cx="2036849" cy="1078395"/>
          </a:xfrm>
          <a:custGeom>
            <a:avLst/>
            <a:gdLst>
              <a:gd name="connsiteX0" fmla="*/ 0 w 2717996"/>
              <a:gd name="connsiteY0" fmla="*/ 0 h 1655292"/>
              <a:gd name="connsiteX1" fmla="*/ 0 w 2717996"/>
              <a:gd name="connsiteY1" fmla="*/ 1655293 h 1655292"/>
              <a:gd name="connsiteX2" fmla="*/ 2220925 w 2717996"/>
              <a:gd name="connsiteY2" fmla="*/ 1655293 h 1655292"/>
              <a:gd name="connsiteX3" fmla="*/ 2717997 w 2717996"/>
              <a:gd name="connsiteY3" fmla="*/ 1394279 h 1655292"/>
              <a:gd name="connsiteX4" fmla="*/ 2717997 w 2717996"/>
              <a:gd name="connsiteY4" fmla="*/ 0 h 1655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17996" h="1655292">
                <a:moveTo>
                  <a:pt x="0" y="0"/>
                </a:moveTo>
                <a:lnTo>
                  <a:pt x="0" y="1655293"/>
                </a:lnTo>
                <a:lnTo>
                  <a:pt x="2220925" y="1655293"/>
                </a:lnTo>
                <a:lnTo>
                  <a:pt x="2717997" y="1394279"/>
                </a:lnTo>
                <a:lnTo>
                  <a:pt x="2717997" y="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r>
              <a:rPr lang="de-DE" sz="1400" b="1" dirty="0">
                <a:solidFill>
                  <a:schemeClr val="bg1">
                    <a:lumMod val="95000"/>
                  </a:schemeClr>
                </a:solidFill>
                <a:latin typeface="Fago Pro" panose="02000506040000020004" pitchFamily="50" charset="0"/>
              </a:rPr>
              <a:t>55 to 150 N</a:t>
            </a:r>
          </a:p>
          <a:p>
            <a:r>
              <a:rPr lang="de-DE" sz="1400" b="1" dirty="0">
                <a:solidFill>
                  <a:schemeClr val="bg1">
                    <a:lumMod val="95000"/>
                  </a:schemeClr>
                </a:solidFill>
                <a:latin typeface="Fago Pro" panose="02000506040000020004" pitchFamily="50" charset="0"/>
              </a:rPr>
              <a:t>83 mm stroke</a:t>
            </a:r>
          </a:p>
          <a:p>
            <a:r>
              <a:rPr lang="de-DE" sz="1400" b="1" dirty="0">
                <a:solidFill>
                  <a:schemeClr val="bg1">
                    <a:lumMod val="95000"/>
                  </a:schemeClr>
                </a:solidFill>
                <a:latin typeface="Fago Pro" panose="02000506040000020004" pitchFamily="50" charset="0"/>
              </a:rPr>
              <a:t>100 mm finger length</a:t>
            </a:r>
          </a:p>
          <a:p>
            <a:r>
              <a:rPr lang="de-DE" sz="1400" b="1" dirty="0">
                <a:solidFill>
                  <a:schemeClr val="bg1">
                    <a:lumMod val="95000"/>
                  </a:schemeClr>
                </a:solidFill>
                <a:latin typeface="Fago Pro" panose="02000506040000020004" pitchFamily="50" charset="0"/>
              </a:rPr>
              <a:t>1.02 kg</a:t>
            </a:r>
          </a:p>
        </p:txBody>
      </p:sp>
      <p:sp>
        <p:nvSpPr>
          <p:cNvPr id="18" name="Grafik 6">
            <a:extLst>
              <a:ext uri="{FF2B5EF4-FFF2-40B4-BE49-F238E27FC236}">
                <a16:creationId xmlns:a16="http://schemas.microsoft.com/office/drawing/2014/main" id="{425BD791-E9EC-442D-A3DC-A2731373687F}"/>
              </a:ext>
            </a:extLst>
          </p:cNvPr>
          <p:cNvSpPr/>
          <p:nvPr/>
        </p:nvSpPr>
        <p:spPr>
          <a:xfrm>
            <a:off x="8287884" y="3767496"/>
            <a:ext cx="2036850" cy="1078395"/>
          </a:xfrm>
          <a:custGeom>
            <a:avLst/>
            <a:gdLst>
              <a:gd name="connsiteX0" fmla="*/ 0 w 2717996"/>
              <a:gd name="connsiteY0" fmla="*/ 0 h 1655292"/>
              <a:gd name="connsiteX1" fmla="*/ 0 w 2717996"/>
              <a:gd name="connsiteY1" fmla="*/ 1655293 h 1655292"/>
              <a:gd name="connsiteX2" fmla="*/ 2220925 w 2717996"/>
              <a:gd name="connsiteY2" fmla="*/ 1655293 h 1655292"/>
              <a:gd name="connsiteX3" fmla="*/ 2717997 w 2717996"/>
              <a:gd name="connsiteY3" fmla="*/ 1394279 h 1655292"/>
              <a:gd name="connsiteX4" fmla="*/ 2717997 w 2717996"/>
              <a:gd name="connsiteY4" fmla="*/ 0 h 1655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17996" h="1655292">
                <a:moveTo>
                  <a:pt x="0" y="0"/>
                </a:moveTo>
                <a:lnTo>
                  <a:pt x="0" y="1655293"/>
                </a:lnTo>
                <a:lnTo>
                  <a:pt x="2220925" y="1655293"/>
                </a:lnTo>
                <a:lnTo>
                  <a:pt x="2717997" y="1394279"/>
                </a:lnTo>
                <a:lnTo>
                  <a:pt x="2717997" y="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r>
              <a:rPr lang="de-DE" sz="1400" b="1" dirty="0">
                <a:solidFill>
                  <a:schemeClr val="bg1">
                    <a:lumMod val="95000"/>
                  </a:schemeClr>
                </a:solidFill>
                <a:latin typeface="Fago Pro" panose="02000506040000020004" pitchFamily="50" charset="0"/>
              </a:rPr>
              <a:t>150 to 300 N</a:t>
            </a:r>
          </a:p>
          <a:p>
            <a:r>
              <a:rPr lang="de-DE" sz="1400" b="1" dirty="0">
                <a:solidFill>
                  <a:schemeClr val="bg1">
                    <a:lumMod val="95000"/>
                  </a:schemeClr>
                </a:solidFill>
                <a:latin typeface="Fago Pro" panose="02000506040000020004" pitchFamily="50" charset="0"/>
              </a:rPr>
              <a:t>103 mm stroke</a:t>
            </a:r>
          </a:p>
          <a:p>
            <a:r>
              <a:rPr lang="de-DE" sz="1400" b="1" dirty="0">
                <a:solidFill>
                  <a:schemeClr val="bg1">
                    <a:lumMod val="95000"/>
                  </a:schemeClr>
                </a:solidFill>
                <a:latin typeface="Fago Pro" panose="02000506040000020004" pitchFamily="50" charset="0"/>
              </a:rPr>
              <a:t>130 mm finger length</a:t>
            </a:r>
          </a:p>
          <a:p>
            <a:r>
              <a:rPr lang="de-DE" sz="1400" b="1" dirty="0">
                <a:solidFill>
                  <a:schemeClr val="bg1">
                    <a:lumMod val="95000"/>
                  </a:schemeClr>
                </a:solidFill>
                <a:latin typeface="Fago Pro" panose="02000506040000020004" pitchFamily="50" charset="0"/>
              </a:rPr>
              <a:t>1.63 kg</a:t>
            </a:r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6DCE9846-53A0-4AF5-B889-AC3850724B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6926" y="1941462"/>
            <a:ext cx="1372627" cy="1283892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D28D9998-42E9-4244-846A-4A61277868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7646" y="1807614"/>
            <a:ext cx="1850394" cy="1411421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8FF1FABA-1FD7-40EA-B809-A4D1A5A638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3297" y="1688135"/>
            <a:ext cx="2226023" cy="1539430"/>
          </a:xfrm>
          <a:prstGeom prst="rect">
            <a:avLst/>
          </a:prstGeom>
        </p:spPr>
      </p:pic>
      <p:sp>
        <p:nvSpPr>
          <p:cNvPr id="22" name="Textfeld 21">
            <a:extLst>
              <a:ext uri="{FF2B5EF4-FFF2-40B4-BE49-F238E27FC236}">
                <a16:creationId xmlns:a16="http://schemas.microsoft.com/office/drawing/2014/main" id="{AFD404D8-E209-4C51-A8D9-5508DA5ED74D}"/>
              </a:ext>
            </a:extLst>
          </p:cNvPr>
          <p:cNvSpPr txBox="1"/>
          <p:nvPr/>
        </p:nvSpPr>
        <p:spPr>
          <a:xfrm>
            <a:off x="1936972" y="3380525"/>
            <a:ext cx="104515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000" b="1" dirty="0">
                <a:solidFill>
                  <a:schemeClr val="tx2"/>
                </a:solidFill>
                <a:latin typeface="Fago Pro" panose="02000506040000020004" pitchFamily="50" charset="0"/>
              </a:rPr>
              <a:t>EGK 25</a:t>
            </a:r>
            <a:endParaRPr lang="en-US" sz="2000" b="1" dirty="0"/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CA706AA1-7361-4B27-ADE3-6256C2BA5D34}"/>
              </a:ext>
            </a:extLst>
          </p:cNvPr>
          <p:cNvSpPr txBox="1"/>
          <p:nvPr/>
        </p:nvSpPr>
        <p:spPr>
          <a:xfrm>
            <a:off x="5179678" y="3395729"/>
            <a:ext cx="104515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000" b="1" dirty="0">
                <a:solidFill>
                  <a:schemeClr val="tx2"/>
                </a:solidFill>
                <a:latin typeface="Fago Pro" panose="02000506040000020004" pitchFamily="50" charset="0"/>
              </a:rPr>
              <a:t>EGK 40</a:t>
            </a:r>
            <a:endParaRPr lang="en-US" sz="2000" b="1" dirty="0"/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DE763DFC-9B87-4A2F-AB66-B11D6150B260}"/>
              </a:ext>
            </a:extLst>
          </p:cNvPr>
          <p:cNvSpPr txBox="1"/>
          <p:nvPr/>
        </p:nvSpPr>
        <p:spPr>
          <a:xfrm>
            <a:off x="8783728" y="3381808"/>
            <a:ext cx="104515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000" b="1" dirty="0">
                <a:solidFill>
                  <a:schemeClr val="tx2"/>
                </a:solidFill>
                <a:latin typeface="Fago Pro" panose="02000506040000020004" pitchFamily="50" charset="0"/>
              </a:rPr>
              <a:t>EGK 50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5990696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757FE2-7929-4420-95DA-C4E21AA5A2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dirty="0"/>
              <a:t>Mechatronische Greifer – vielseitig einsetzbar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0EF6BC1A-842D-4376-898A-696A2118735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2</a:t>
            </a:fld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3C38745-9E66-46A8-BCAA-80B32D346D8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Universal </a:t>
            </a:r>
            <a:r>
              <a:rPr lang="de-DE" dirty="0" err="1"/>
              <a:t>gripper</a:t>
            </a:r>
            <a:r>
              <a:rPr lang="de-DE" dirty="0"/>
              <a:t> EGU and </a:t>
            </a:r>
            <a:r>
              <a:rPr lang="de-DE" dirty="0" err="1"/>
              <a:t>small</a:t>
            </a:r>
            <a:r>
              <a:rPr lang="de-DE" dirty="0"/>
              <a:t> </a:t>
            </a:r>
            <a:r>
              <a:rPr lang="de-DE" dirty="0" err="1"/>
              <a:t>parts</a:t>
            </a:r>
            <a:r>
              <a:rPr lang="de-DE" dirty="0"/>
              <a:t> </a:t>
            </a:r>
            <a:r>
              <a:rPr lang="de-DE" dirty="0" err="1"/>
              <a:t>gripper</a:t>
            </a:r>
            <a:r>
              <a:rPr lang="de-DE" dirty="0"/>
              <a:t> EGK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ADCA20E-C2EB-47CF-B219-2C712E610C9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2" y="1547467"/>
            <a:ext cx="11198225" cy="4836886"/>
          </a:xfrm>
        </p:spPr>
        <p:txBody>
          <a:bodyPr/>
          <a:lstStyle/>
          <a:p>
            <a:pPr marL="0" indent="0">
              <a:buNone/>
            </a:pPr>
            <a:r>
              <a:rPr lang="en-US" sz="1800" i="1" dirty="0"/>
              <a:t>The flexibilization of production processes and the increasing variance to batch size one in the is having a massive impact. Mechatronic gripper solutions offer </a:t>
            </a:r>
            <a:r>
              <a:rPr lang="en-US" sz="1800" b="1" i="1" dirty="0"/>
              <a:t>many advantages </a:t>
            </a:r>
            <a:r>
              <a:rPr lang="en-US" sz="1800" i="1" dirty="0"/>
              <a:t>for the requirements of modern process flows.</a:t>
            </a:r>
          </a:p>
          <a:p>
            <a:pPr marL="0" indent="0">
              <a:buNone/>
            </a:pPr>
            <a:endParaRPr lang="de-DE" sz="1800" b="1" dirty="0"/>
          </a:p>
          <a:p>
            <a:pPr marL="0" indent="0">
              <a:buNone/>
            </a:pPr>
            <a:r>
              <a:rPr lang="de-DE" sz="1800" b="1" dirty="0"/>
              <a:t>Flexible in </a:t>
            </a:r>
            <a:r>
              <a:rPr lang="de-DE" sz="1800" b="1" dirty="0" err="1"/>
              <a:t>use</a:t>
            </a:r>
            <a:r>
              <a:rPr lang="de-DE" sz="1800" b="1" dirty="0"/>
              <a:t>: </a:t>
            </a:r>
            <a:r>
              <a:rPr lang="de-DE" sz="1800" dirty="0" err="1"/>
              <a:t>party</a:t>
            </a:r>
            <a:r>
              <a:rPr lang="de-DE" sz="1800" dirty="0"/>
              <a:t> </a:t>
            </a:r>
            <a:r>
              <a:rPr lang="de-DE" sz="1800" dirty="0" err="1"/>
              <a:t>variety</a:t>
            </a:r>
            <a:r>
              <a:rPr lang="de-DE" sz="1800" dirty="0"/>
              <a:t>, </a:t>
            </a:r>
            <a:r>
              <a:rPr lang="de-DE" sz="1800" dirty="0" err="1"/>
              <a:t>adjustment</a:t>
            </a:r>
            <a:r>
              <a:rPr lang="de-DE" sz="1800" dirty="0"/>
              <a:t> </a:t>
            </a:r>
            <a:r>
              <a:rPr lang="de-DE" sz="1800" dirty="0" err="1"/>
              <a:t>options</a:t>
            </a:r>
            <a:r>
              <a:rPr lang="de-DE" sz="1800" dirty="0"/>
              <a:t> (</a:t>
            </a:r>
            <a:r>
              <a:rPr lang="de-DE" sz="1800" dirty="0" err="1"/>
              <a:t>positioning</a:t>
            </a:r>
            <a:r>
              <a:rPr lang="de-DE" sz="1800" dirty="0"/>
              <a:t>, </a:t>
            </a:r>
            <a:r>
              <a:rPr lang="de-DE" sz="1800" dirty="0" err="1"/>
              <a:t>stroke</a:t>
            </a:r>
            <a:r>
              <a:rPr lang="de-DE" sz="1800" dirty="0"/>
              <a:t>, </a:t>
            </a:r>
            <a:r>
              <a:rPr lang="de-DE" sz="1800" dirty="0" err="1"/>
              <a:t>force</a:t>
            </a:r>
            <a:r>
              <a:rPr lang="de-DE" sz="1800" dirty="0"/>
              <a:t>, </a:t>
            </a:r>
            <a:r>
              <a:rPr lang="de-DE" sz="1800" dirty="0" err="1"/>
              <a:t>gripmode</a:t>
            </a:r>
            <a:r>
              <a:rPr lang="de-DE" sz="1800" dirty="0"/>
              <a:t>), </a:t>
            </a:r>
          </a:p>
          <a:p>
            <a:pPr marL="0" indent="0">
              <a:buNone/>
            </a:pPr>
            <a:r>
              <a:rPr lang="de-DE" sz="1800" dirty="0"/>
              <a:t>Future-</a:t>
            </a:r>
            <a:r>
              <a:rPr lang="de-DE" sz="1800" dirty="0" err="1"/>
              <a:t>proof</a:t>
            </a:r>
            <a:r>
              <a:rPr lang="de-DE" sz="1800" dirty="0"/>
              <a:t> </a:t>
            </a:r>
            <a:r>
              <a:rPr lang="de-DE" sz="1800" dirty="0" err="1"/>
              <a:t>thanks</a:t>
            </a:r>
            <a:r>
              <a:rPr lang="de-DE" sz="1800" dirty="0"/>
              <a:t> </a:t>
            </a:r>
            <a:r>
              <a:rPr lang="de-DE" sz="1800" dirty="0" err="1"/>
              <a:t>to</a:t>
            </a:r>
            <a:r>
              <a:rPr lang="de-DE" sz="1800" dirty="0"/>
              <a:t> </a:t>
            </a:r>
            <a:r>
              <a:rPr lang="de-DE" sz="1800" dirty="0" err="1"/>
              <a:t>new</a:t>
            </a:r>
            <a:r>
              <a:rPr lang="de-DE" sz="1800" dirty="0"/>
              <a:t> </a:t>
            </a:r>
            <a:r>
              <a:rPr lang="de-DE" sz="1800" dirty="0" err="1"/>
              <a:t>software</a:t>
            </a:r>
            <a:r>
              <a:rPr lang="de-DE" sz="1800" dirty="0"/>
              <a:t> </a:t>
            </a:r>
            <a:r>
              <a:rPr lang="de-DE" sz="1800" dirty="0" err="1"/>
              <a:t>functions</a:t>
            </a:r>
            <a:r>
              <a:rPr lang="de-DE" sz="1800" dirty="0"/>
              <a:t> </a:t>
            </a:r>
            <a:r>
              <a:rPr lang="de-DE" sz="1800" dirty="0" err="1"/>
              <a:t>that</a:t>
            </a:r>
            <a:r>
              <a:rPr lang="de-DE" sz="1800" dirty="0"/>
              <a:t> </a:t>
            </a:r>
            <a:r>
              <a:rPr lang="de-DE" sz="1800" dirty="0" err="1"/>
              <a:t>can</a:t>
            </a:r>
            <a:r>
              <a:rPr lang="de-DE" sz="1800" dirty="0"/>
              <a:t> </a:t>
            </a:r>
            <a:r>
              <a:rPr lang="de-DE" sz="1800" dirty="0" err="1"/>
              <a:t>be</a:t>
            </a:r>
            <a:r>
              <a:rPr lang="de-DE" sz="1800" dirty="0"/>
              <a:t> </a:t>
            </a:r>
            <a:r>
              <a:rPr lang="de-DE" sz="1800" dirty="0" err="1"/>
              <a:t>added</a:t>
            </a:r>
            <a:r>
              <a:rPr lang="de-DE" sz="1800" dirty="0"/>
              <a:t> at a </a:t>
            </a:r>
            <a:r>
              <a:rPr lang="de-DE" sz="1800" dirty="0" err="1"/>
              <a:t>later</a:t>
            </a:r>
            <a:r>
              <a:rPr lang="de-DE" sz="1800" dirty="0"/>
              <a:t> date</a:t>
            </a:r>
          </a:p>
          <a:p>
            <a:pPr marL="0" indent="0">
              <a:buNone/>
            </a:pPr>
            <a:endParaRPr lang="de-DE" sz="1800" b="1" dirty="0"/>
          </a:p>
          <a:p>
            <a:pPr marL="0" indent="0">
              <a:buNone/>
            </a:pPr>
            <a:r>
              <a:rPr lang="de-DE" sz="1800" b="1" dirty="0"/>
              <a:t>Connectivity:</a:t>
            </a:r>
            <a:r>
              <a:rPr lang="de-DE" sz="1800" dirty="0"/>
              <a:t> </a:t>
            </a:r>
            <a:r>
              <a:rPr lang="de-DE" sz="1800" dirty="0" err="1"/>
              <a:t>added</a:t>
            </a:r>
            <a:r>
              <a:rPr lang="de-DE" sz="1800" dirty="0"/>
              <a:t> </a:t>
            </a:r>
            <a:r>
              <a:rPr lang="de-DE" sz="1800" dirty="0" err="1"/>
              <a:t>value</a:t>
            </a:r>
            <a:r>
              <a:rPr lang="de-DE" sz="1800" dirty="0"/>
              <a:t> </a:t>
            </a:r>
            <a:r>
              <a:rPr lang="de-DE" sz="1800" dirty="0" err="1"/>
              <a:t>trough</a:t>
            </a:r>
            <a:r>
              <a:rPr lang="de-DE" sz="1800" dirty="0"/>
              <a:t> </a:t>
            </a:r>
            <a:r>
              <a:rPr lang="de-DE" sz="1800" dirty="0" err="1"/>
              <a:t>standardized</a:t>
            </a:r>
            <a:r>
              <a:rPr lang="de-DE" sz="1800" dirty="0"/>
              <a:t> </a:t>
            </a:r>
            <a:r>
              <a:rPr lang="de-DE" sz="1800" dirty="0" err="1"/>
              <a:t>interfaces</a:t>
            </a:r>
            <a:r>
              <a:rPr lang="de-DE" sz="1800" dirty="0"/>
              <a:t> (flexible and easy </a:t>
            </a:r>
            <a:r>
              <a:rPr lang="de-DE" sz="1800" dirty="0" err="1"/>
              <a:t>networking</a:t>
            </a:r>
            <a:r>
              <a:rPr lang="de-DE" sz="1800" dirty="0"/>
              <a:t> </a:t>
            </a:r>
            <a:r>
              <a:rPr lang="de-DE" sz="1800" dirty="0" err="1"/>
              <a:t>with</a:t>
            </a:r>
            <a:r>
              <a:rPr lang="de-DE" sz="1800" dirty="0"/>
              <a:t> all relevant </a:t>
            </a:r>
            <a:r>
              <a:rPr lang="de-DE" sz="1800" dirty="0" err="1"/>
              <a:t>robot</a:t>
            </a:r>
            <a:r>
              <a:rPr lang="de-DE" sz="1800" dirty="0"/>
              <a:t> and </a:t>
            </a:r>
            <a:r>
              <a:rPr lang="de-DE" sz="1800" dirty="0" err="1"/>
              <a:t>controller</a:t>
            </a:r>
            <a:r>
              <a:rPr lang="de-DE" sz="1800" dirty="0"/>
              <a:t> </a:t>
            </a:r>
            <a:r>
              <a:rPr lang="de-DE" sz="1800" dirty="0" err="1"/>
              <a:t>manufacturers</a:t>
            </a:r>
            <a:r>
              <a:rPr lang="de-DE" sz="1800" dirty="0"/>
              <a:t> possible)</a:t>
            </a:r>
          </a:p>
          <a:p>
            <a:pPr marL="0" indent="0">
              <a:buNone/>
            </a:pPr>
            <a:endParaRPr lang="de-DE" sz="1800" b="1" dirty="0"/>
          </a:p>
          <a:p>
            <a:pPr marL="0" indent="0">
              <a:buNone/>
            </a:pPr>
            <a:r>
              <a:rPr lang="de-DE" sz="1800" b="1" dirty="0" err="1"/>
              <a:t>Process</a:t>
            </a:r>
            <a:r>
              <a:rPr lang="de-DE" sz="1800" b="1" dirty="0"/>
              <a:t> </a:t>
            </a:r>
            <a:r>
              <a:rPr lang="de-DE" sz="1800" b="1" dirty="0" err="1"/>
              <a:t>feedback</a:t>
            </a:r>
            <a:r>
              <a:rPr lang="de-DE" sz="1800" b="1" dirty="0"/>
              <a:t>: </a:t>
            </a:r>
            <a:r>
              <a:rPr lang="de-DE" sz="1800" dirty="0" err="1"/>
              <a:t>for</a:t>
            </a:r>
            <a:r>
              <a:rPr lang="de-DE" sz="1800" dirty="0"/>
              <a:t> </a:t>
            </a:r>
            <a:r>
              <a:rPr lang="de-DE" sz="1800" dirty="0" err="1"/>
              <a:t>greater</a:t>
            </a:r>
            <a:r>
              <a:rPr lang="de-DE" sz="1800" dirty="0"/>
              <a:t> </a:t>
            </a:r>
            <a:r>
              <a:rPr lang="de-DE" sz="1800" dirty="0" err="1"/>
              <a:t>process</a:t>
            </a:r>
            <a:r>
              <a:rPr lang="de-DE" sz="1800" dirty="0"/>
              <a:t> </a:t>
            </a:r>
            <a:r>
              <a:rPr lang="de-DE" sz="1800" dirty="0" err="1"/>
              <a:t>stability</a:t>
            </a:r>
            <a:r>
              <a:rPr lang="de-DE" sz="1800" dirty="0"/>
              <a:t> and </a:t>
            </a:r>
            <a:r>
              <a:rPr lang="de-DE" sz="1800" dirty="0" err="1"/>
              <a:t>reliability</a:t>
            </a:r>
            <a:r>
              <a:rPr lang="de-DE" sz="1800" dirty="0"/>
              <a:t> </a:t>
            </a:r>
            <a:r>
              <a:rPr lang="de-DE" sz="1800" dirty="0" err="1"/>
              <a:t>thanks</a:t>
            </a:r>
            <a:r>
              <a:rPr lang="de-DE" sz="1800" dirty="0"/>
              <a:t> </a:t>
            </a:r>
            <a:r>
              <a:rPr lang="de-DE" sz="1800" dirty="0" err="1"/>
              <a:t>to</a:t>
            </a:r>
            <a:r>
              <a:rPr lang="de-DE" sz="1800" dirty="0"/>
              <a:t> </a:t>
            </a:r>
            <a:r>
              <a:rPr lang="de-DE" sz="1800" dirty="0" err="1"/>
              <a:t>integrated</a:t>
            </a:r>
            <a:r>
              <a:rPr lang="de-DE" sz="1800" dirty="0"/>
              <a:t> </a:t>
            </a:r>
            <a:r>
              <a:rPr lang="de-DE" sz="1800" dirty="0" err="1"/>
              <a:t>sensor</a:t>
            </a:r>
            <a:r>
              <a:rPr lang="de-DE" sz="1800" dirty="0"/>
              <a:t> and </a:t>
            </a:r>
            <a:r>
              <a:rPr lang="de-DE" sz="1800" dirty="0" err="1"/>
              <a:t>analysis</a:t>
            </a:r>
            <a:r>
              <a:rPr lang="de-DE" sz="1800" dirty="0"/>
              <a:t> </a:t>
            </a:r>
            <a:r>
              <a:rPr lang="de-DE" sz="1800" dirty="0" err="1"/>
              <a:t>options</a:t>
            </a:r>
            <a:endParaRPr lang="de-DE" sz="1800" dirty="0"/>
          </a:p>
          <a:p>
            <a:pPr marL="0" indent="0">
              <a:buNone/>
            </a:pPr>
            <a:endParaRPr lang="de-DE" sz="1800" b="1" dirty="0"/>
          </a:p>
          <a:p>
            <a:pPr marL="0" indent="0">
              <a:buNone/>
            </a:pPr>
            <a:r>
              <a:rPr lang="de-DE" sz="1800" b="1" dirty="0"/>
              <a:t>Independent </a:t>
            </a:r>
            <a:r>
              <a:rPr lang="de-DE" sz="1800" b="1" dirty="0" err="1"/>
              <a:t>of</a:t>
            </a:r>
            <a:r>
              <a:rPr lang="de-DE" sz="1800" b="1" dirty="0"/>
              <a:t> </a:t>
            </a:r>
            <a:r>
              <a:rPr lang="de-DE" sz="1800" b="1" dirty="0" err="1"/>
              <a:t>compressed</a:t>
            </a:r>
            <a:r>
              <a:rPr lang="de-DE" sz="1800" b="1" dirty="0"/>
              <a:t> </a:t>
            </a:r>
            <a:r>
              <a:rPr lang="de-DE" sz="1800" b="1" dirty="0" err="1"/>
              <a:t>air</a:t>
            </a:r>
            <a:r>
              <a:rPr lang="de-DE" sz="1800" b="1" dirty="0"/>
              <a:t>: </a:t>
            </a:r>
            <a:r>
              <a:rPr lang="de-DE" sz="1800" dirty="0" err="1"/>
              <a:t>for</a:t>
            </a:r>
            <a:r>
              <a:rPr lang="de-DE" sz="1800" dirty="0"/>
              <a:t> </a:t>
            </a:r>
            <a:r>
              <a:rPr lang="de-DE" sz="1800" dirty="0" err="1"/>
              <a:t>more</a:t>
            </a:r>
            <a:r>
              <a:rPr lang="de-DE" sz="1800" dirty="0"/>
              <a:t> </a:t>
            </a:r>
            <a:r>
              <a:rPr lang="de-DE" sz="1800" dirty="0" err="1"/>
              <a:t>cleanliness</a:t>
            </a:r>
            <a:r>
              <a:rPr lang="de-DE" sz="1800" dirty="0"/>
              <a:t> and </a:t>
            </a:r>
            <a:r>
              <a:rPr lang="de-DE" sz="1800" dirty="0" err="1"/>
              <a:t>sustainability</a:t>
            </a:r>
            <a:r>
              <a:rPr lang="de-DE" sz="1800" dirty="0"/>
              <a:t> </a:t>
            </a:r>
            <a:r>
              <a:rPr lang="de-DE" sz="1800" dirty="0" err="1"/>
              <a:t>even</a:t>
            </a:r>
            <a:r>
              <a:rPr lang="de-DE" sz="1800" dirty="0"/>
              <a:t> in mobile </a:t>
            </a:r>
            <a:r>
              <a:rPr lang="de-DE" sz="1800" dirty="0" err="1"/>
              <a:t>applications</a:t>
            </a:r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35966189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43A1DC-F018-4434-8CFF-C8300089E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Flexible small parts gripper EGK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01D159F7-B258-492B-8995-8DABF321A21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20</a:t>
            </a:fld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20BC44A-7E77-42CA-BADD-C09CA5E821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Universal </a:t>
            </a:r>
            <a:r>
              <a:rPr lang="de-DE" dirty="0" err="1"/>
              <a:t>gripper</a:t>
            </a:r>
            <a:r>
              <a:rPr lang="de-DE" dirty="0"/>
              <a:t> EGU and </a:t>
            </a:r>
            <a:r>
              <a:rPr lang="de-DE" dirty="0" err="1"/>
              <a:t>small</a:t>
            </a:r>
            <a:r>
              <a:rPr lang="de-DE" dirty="0"/>
              <a:t> </a:t>
            </a:r>
            <a:r>
              <a:rPr lang="de-DE" dirty="0" err="1"/>
              <a:t>parts</a:t>
            </a:r>
            <a:r>
              <a:rPr lang="de-DE" dirty="0"/>
              <a:t> </a:t>
            </a:r>
            <a:r>
              <a:rPr lang="de-DE" dirty="0" err="1"/>
              <a:t>gripper</a:t>
            </a:r>
            <a:r>
              <a:rPr lang="de-DE" dirty="0"/>
              <a:t> EGK</a:t>
            </a:r>
          </a:p>
          <a:p>
            <a:endParaRPr lang="en-US" dirty="0"/>
          </a:p>
        </p:txBody>
      </p:sp>
      <p:pic>
        <p:nvPicPr>
          <p:cNvPr id="35" name="Grafik 34">
            <a:extLst>
              <a:ext uri="{FF2B5EF4-FFF2-40B4-BE49-F238E27FC236}">
                <a16:creationId xmlns:a16="http://schemas.microsoft.com/office/drawing/2014/main" id="{EE3371E9-7B7F-4C02-B68C-FF8F26C12C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612" b="91736" l="6723" r="94118">
                        <a14:foregroundMark x1="49580" y1="23140" x2="50420" y2="60331"/>
                        <a14:foregroundMark x1="54622" y1="90909" x2="45378" y2="91736"/>
                        <a14:foregroundMark x1="7563" y1="55372" x2="7563" y2="54545"/>
                        <a14:foregroundMark x1="90756" y1="54545" x2="90756" y2="43802"/>
                        <a14:foregroundMark x1="56303" y1="6612" x2="39496" y2="6612"/>
                        <a14:foregroundMark x1="94118" y1="47934" x2="94118" y2="52066"/>
                        <a14:foregroundMark x1="63866" y1="50413" x2="33613" y2="51240"/>
                        <a14:foregroundMark x1="45378" y1="30579" x2="42017" y2="6694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37969" y="1350134"/>
            <a:ext cx="271541" cy="276105"/>
          </a:xfrm>
          <a:prstGeom prst="rect">
            <a:avLst/>
          </a:prstGeom>
        </p:spPr>
      </p:pic>
      <p:sp>
        <p:nvSpPr>
          <p:cNvPr id="36" name="Textfeld 35">
            <a:extLst>
              <a:ext uri="{FF2B5EF4-FFF2-40B4-BE49-F238E27FC236}">
                <a16:creationId xmlns:a16="http://schemas.microsoft.com/office/drawing/2014/main" id="{257B8D7E-30B7-4BC2-AE70-808B326F408D}"/>
              </a:ext>
            </a:extLst>
          </p:cNvPr>
          <p:cNvSpPr txBox="1"/>
          <p:nvPr/>
        </p:nvSpPr>
        <p:spPr>
          <a:xfrm>
            <a:off x="5083275" y="1338625"/>
            <a:ext cx="448800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b="1" dirty="0">
                <a:solidFill>
                  <a:schemeClr val="tx2"/>
                </a:solidFill>
                <a:latin typeface="Fago Pro" panose="02000506040000020004" pitchFamily="50" charset="0"/>
              </a:rPr>
              <a:t>Versatile and productive</a:t>
            </a:r>
            <a:endParaRPr lang="en-US" sz="1400" b="1" dirty="0"/>
          </a:p>
        </p:txBody>
      </p:sp>
      <p:sp>
        <p:nvSpPr>
          <p:cNvPr id="37" name="Textfeld 36">
            <a:extLst>
              <a:ext uri="{FF2B5EF4-FFF2-40B4-BE49-F238E27FC236}">
                <a16:creationId xmlns:a16="http://schemas.microsoft.com/office/drawing/2014/main" id="{440B5CF4-97C7-48A5-BC91-BBABD41EA8AA}"/>
              </a:ext>
            </a:extLst>
          </p:cNvPr>
          <p:cNvSpPr txBox="1"/>
          <p:nvPr/>
        </p:nvSpPr>
        <p:spPr>
          <a:xfrm>
            <a:off x="5083275" y="1570202"/>
            <a:ext cx="581783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tx2"/>
                </a:solidFill>
                <a:latin typeface="Fago Pro" panose="02000506040000020004" pitchFamily="50" charset="0"/>
              </a:rPr>
              <a:t>due to the large and freely programmable jaw stroke with continuous gripping force adjustment for flexible workpiece handling</a:t>
            </a:r>
          </a:p>
        </p:txBody>
      </p:sp>
      <p:pic>
        <p:nvPicPr>
          <p:cNvPr id="38" name="Grafik 37">
            <a:extLst>
              <a:ext uri="{FF2B5EF4-FFF2-40B4-BE49-F238E27FC236}">
                <a16:creationId xmlns:a16="http://schemas.microsoft.com/office/drawing/2014/main" id="{F138E882-1CF0-41E9-BF27-A41FC4ECFD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612" b="91736" l="6723" r="94118">
                        <a14:foregroundMark x1="49580" y1="23140" x2="50420" y2="60331"/>
                        <a14:foregroundMark x1="54622" y1="90909" x2="45378" y2="91736"/>
                        <a14:foregroundMark x1="7563" y1="55372" x2="7563" y2="54545"/>
                        <a14:foregroundMark x1="90756" y1="54545" x2="90756" y2="43802"/>
                        <a14:foregroundMark x1="56303" y1="6612" x2="39496" y2="6612"/>
                        <a14:foregroundMark x1="94118" y1="47934" x2="94118" y2="52066"/>
                        <a14:foregroundMark x1="63866" y1="50413" x2="33613" y2="51240"/>
                        <a14:foregroundMark x1="45378" y1="30579" x2="42017" y2="6694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37969" y="2207620"/>
            <a:ext cx="271541" cy="276105"/>
          </a:xfrm>
          <a:prstGeom prst="rect">
            <a:avLst/>
          </a:prstGeom>
        </p:spPr>
      </p:pic>
      <p:sp>
        <p:nvSpPr>
          <p:cNvPr id="39" name="Textfeld 38">
            <a:extLst>
              <a:ext uri="{FF2B5EF4-FFF2-40B4-BE49-F238E27FC236}">
                <a16:creationId xmlns:a16="http://schemas.microsoft.com/office/drawing/2014/main" id="{82C5D878-A5CC-42B3-B8AC-337B884596B6}"/>
              </a:ext>
            </a:extLst>
          </p:cNvPr>
          <p:cNvSpPr txBox="1"/>
          <p:nvPr/>
        </p:nvSpPr>
        <p:spPr>
          <a:xfrm>
            <a:off x="5083275" y="2196111"/>
            <a:ext cx="448800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b="1" dirty="0">
                <a:solidFill>
                  <a:schemeClr val="tx2"/>
                </a:solidFill>
                <a:latin typeface="Fago Pro" panose="02000506040000020004" pitchFamily="50" charset="0"/>
              </a:rPr>
              <a:t>Reliable and sensitive</a:t>
            </a:r>
            <a:endParaRPr lang="en-US" sz="1400" b="1" dirty="0"/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id="{960E7DA2-C4FE-45A3-88D2-93949E2FDF31}"/>
              </a:ext>
            </a:extLst>
          </p:cNvPr>
          <p:cNvSpPr txBox="1"/>
          <p:nvPr/>
        </p:nvSpPr>
        <p:spPr>
          <a:xfrm>
            <a:off x="5083275" y="2427688"/>
            <a:ext cx="581783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tx2"/>
                </a:solidFill>
                <a:latin typeface="Fago Pro" panose="02000506040000020004" pitchFamily="50" charset="0"/>
              </a:rPr>
              <a:t>Particularly suitable for the requirements of laboratory automation and electronics production due to the sealed design and smooth-running profiled rail guide</a:t>
            </a:r>
          </a:p>
        </p:txBody>
      </p:sp>
      <p:pic>
        <p:nvPicPr>
          <p:cNvPr id="41" name="Grafik 40">
            <a:extLst>
              <a:ext uri="{FF2B5EF4-FFF2-40B4-BE49-F238E27FC236}">
                <a16:creationId xmlns:a16="http://schemas.microsoft.com/office/drawing/2014/main" id="{3562BE75-E8EF-4C02-948D-9C83AD5024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612" b="91736" l="6723" r="94118">
                        <a14:foregroundMark x1="49580" y1="23140" x2="50420" y2="60331"/>
                        <a14:foregroundMark x1="54622" y1="90909" x2="45378" y2="91736"/>
                        <a14:foregroundMark x1="7563" y1="55372" x2="7563" y2="54545"/>
                        <a14:foregroundMark x1="90756" y1="54545" x2="90756" y2="43802"/>
                        <a14:foregroundMark x1="56303" y1="6612" x2="39496" y2="6612"/>
                        <a14:foregroundMark x1="94118" y1="47934" x2="94118" y2="52066"/>
                        <a14:foregroundMark x1="63866" y1="50413" x2="33613" y2="51240"/>
                        <a14:foregroundMark x1="45378" y1="30579" x2="42017" y2="6694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37969" y="3199408"/>
            <a:ext cx="271541" cy="276105"/>
          </a:xfrm>
          <a:prstGeom prst="rect">
            <a:avLst/>
          </a:prstGeom>
        </p:spPr>
      </p:pic>
      <p:sp>
        <p:nvSpPr>
          <p:cNvPr id="42" name="Textfeld 41">
            <a:extLst>
              <a:ext uri="{FF2B5EF4-FFF2-40B4-BE49-F238E27FC236}">
                <a16:creationId xmlns:a16="http://schemas.microsoft.com/office/drawing/2014/main" id="{B984E89D-E594-462B-A310-C2A5A7D9907A}"/>
              </a:ext>
            </a:extLst>
          </p:cNvPr>
          <p:cNvSpPr txBox="1"/>
          <p:nvPr/>
        </p:nvSpPr>
        <p:spPr>
          <a:xfrm>
            <a:off x="5083275" y="3187899"/>
            <a:ext cx="448800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b="1" dirty="0">
                <a:solidFill>
                  <a:schemeClr val="tx2"/>
                </a:solidFill>
                <a:latin typeface="Fago Pro" panose="02000506040000020004" pitchFamily="50" charset="0"/>
              </a:rPr>
              <a:t>Maximum process reliability</a:t>
            </a:r>
            <a:endParaRPr lang="en-US" sz="1400" b="1" dirty="0"/>
          </a:p>
        </p:txBody>
      </p:sp>
      <p:sp>
        <p:nvSpPr>
          <p:cNvPr id="43" name="Textfeld 42">
            <a:extLst>
              <a:ext uri="{FF2B5EF4-FFF2-40B4-BE49-F238E27FC236}">
                <a16:creationId xmlns:a16="http://schemas.microsoft.com/office/drawing/2014/main" id="{023C555D-3637-4E1F-94AA-EBDA57B6E86D}"/>
              </a:ext>
            </a:extLst>
          </p:cNvPr>
          <p:cNvSpPr txBox="1"/>
          <p:nvPr/>
        </p:nvSpPr>
        <p:spPr>
          <a:xfrm>
            <a:off x="5083275" y="3419476"/>
            <a:ext cx="581783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tx2"/>
                </a:solidFill>
                <a:latin typeface="Fago Pro" panose="02000506040000020004" pitchFamily="50" charset="0"/>
              </a:rPr>
              <a:t>by avoiding workpiece loss due to integrated gripping force maintenance with loss detection</a:t>
            </a:r>
          </a:p>
        </p:txBody>
      </p:sp>
      <p:pic>
        <p:nvPicPr>
          <p:cNvPr id="44" name="Grafik 43">
            <a:extLst>
              <a:ext uri="{FF2B5EF4-FFF2-40B4-BE49-F238E27FC236}">
                <a16:creationId xmlns:a16="http://schemas.microsoft.com/office/drawing/2014/main" id="{E77A7D1F-09C3-4071-B3A2-905D9B1681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612" b="91736" l="6723" r="94118">
                        <a14:foregroundMark x1="49580" y1="23140" x2="50420" y2="60331"/>
                        <a14:foregroundMark x1="54622" y1="90909" x2="45378" y2="91736"/>
                        <a14:foregroundMark x1="7563" y1="55372" x2="7563" y2="54545"/>
                        <a14:foregroundMark x1="90756" y1="54545" x2="90756" y2="43802"/>
                        <a14:foregroundMark x1="56303" y1="6612" x2="39496" y2="6612"/>
                        <a14:foregroundMark x1="94118" y1="47934" x2="94118" y2="52066"/>
                        <a14:foregroundMark x1="63866" y1="50413" x2="33613" y2="51240"/>
                        <a14:foregroundMark x1="45378" y1="30579" x2="42017" y2="6694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37969" y="4041913"/>
            <a:ext cx="271541" cy="276105"/>
          </a:xfrm>
          <a:prstGeom prst="rect">
            <a:avLst/>
          </a:prstGeom>
        </p:spPr>
      </p:pic>
      <p:sp>
        <p:nvSpPr>
          <p:cNvPr id="45" name="Textfeld 44">
            <a:extLst>
              <a:ext uri="{FF2B5EF4-FFF2-40B4-BE49-F238E27FC236}">
                <a16:creationId xmlns:a16="http://schemas.microsoft.com/office/drawing/2014/main" id="{42E0676D-5168-45C8-B59A-3C100D183137}"/>
              </a:ext>
            </a:extLst>
          </p:cNvPr>
          <p:cNvSpPr txBox="1"/>
          <p:nvPr/>
        </p:nvSpPr>
        <p:spPr>
          <a:xfrm>
            <a:off x="5083275" y="4030404"/>
            <a:ext cx="448800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b="1" dirty="0">
                <a:solidFill>
                  <a:schemeClr val="tx2"/>
                </a:solidFill>
                <a:latin typeface="Fago Pro" panose="02000506040000020004" pitchFamily="50" charset="0"/>
              </a:rPr>
              <a:t>Always referenced</a:t>
            </a:r>
            <a:endParaRPr lang="en-US" sz="1400" b="1" dirty="0"/>
          </a:p>
        </p:txBody>
      </p:sp>
      <p:sp>
        <p:nvSpPr>
          <p:cNvPr id="46" name="Textfeld 45">
            <a:extLst>
              <a:ext uri="{FF2B5EF4-FFF2-40B4-BE49-F238E27FC236}">
                <a16:creationId xmlns:a16="http://schemas.microsoft.com/office/drawing/2014/main" id="{D4F25F39-4681-4E61-A274-B109ED23A5FD}"/>
              </a:ext>
            </a:extLst>
          </p:cNvPr>
          <p:cNvSpPr txBox="1"/>
          <p:nvPr/>
        </p:nvSpPr>
        <p:spPr>
          <a:xfrm>
            <a:off x="5083275" y="4274681"/>
            <a:ext cx="647888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tx2"/>
                </a:solidFill>
                <a:latin typeface="Fago Pro" panose="02000506040000020004" pitchFamily="50" charset="0"/>
              </a:rPr>
              <a:t>Both emergency stop and power failure due to integrated absolute encoder</a:t>
            </a:r>
          </a:p>
        </p:txBody>
      </p:sp>
      <p:pic>
        <p:nvPicPr>
          <p:cNvPr id="47" name="Grafik 46">
            <a:extLst>
              <a:ext uri="{FF2B5EF4-FFF2-40B4-BE49-F238E27FC236}">
                <a16:creationId xmlns:a16="http://schemas.microsoft.com/office/drawing/2014/main" id="{C6591806-9675-49EF-B143-1AEAAA0627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612" b="91736" l="6723" r="94118">
                        <a14:foregroundMark x1="49580" y1="23140" x2="50420" y2="60331"/>
                        <a14:foregroundMark x1="54622" y1="90909" x2="45378" y2="91736"/>
                        <a14:foregroundMark x1="7563" y1="55372" x2="7563" y2="54545"/>
                        <a14:foregroundMark x1="90756" y1="54545" x2="90756" y2="43802"/>
                        <a14:foregroundMark x1="56303" y1="6612" x2="39496" y2="6612"/>
                        <a14:foregroundMark x1="94118" y1="47934" x2="94118" y2="52066"/>
                        <a14:foregroundMark x1="63866" y1="50413" x2="33613" y2="51240"/>
                        <a14:foregroundMark x1="45378" y1="30579" x2="42017" y2="6694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37969" y="4676493"/>
            <a:ext cx="271541" cy="276105"/>
          </a:xfrm>
          <a:prstGeom prst="rect">
            <a:avLst/>
          </a:prstGeom>
        </p:spPr>
      </p:pic>
      <p:sp>
        <p:nvSpPr>
          <p:cNvPr id="48" name="Textfeld 47">
            <a:extLst>
              <a:ext uri="{FF2B5EF4-FFF2-40B4-BE49-F238E27FC236}">
                <a16:creationId xmlns:a16="http://schemas.microsoft.com/office/drawing/2014/main" id="{AAE50405-9335-4AFF-B53E-0F7654D97BC9}"/>
              </a:ext>
            </a:extLst>
          </p:cNvPr>
          <p:cNvSpPr txBox="1"/>
          <p:nvPr/>
        </p:nvSpPr>
        <p:spPr>
          <a:xfrm>
            <a:off x="5083275" y="4664984"/>
            <a:ext cx="448800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tx2"/>
                </a:solidFill>
                <a:latin typeface="Fago Pro" panose="02000506040000020004" pitchFamily="50" charset="0"/>
              </a:rPr>
              <a:t>100% gripping force without start-up distance</a:t>
            </a:r>
            <a:endParaRPr lang="en-US" sz="1400" b="1" dirty="0"/>
          </a:p>
        </p:txBody>
      </p:sp>
      <p:sp>
        <p:nvSpPr>
          <p:cNvPr id="49" name="Textfeld 48">
            <a:extLst>
              <a:ext uri="{FF2B5EF4-FFF2-40B4-BE49-F238E27FC236}">
                <a16:creationId xmlns:a16="http://schemas.microsoft.com/office/drawing/2014/main" id="{28C1FBBC-5DD3-4124-9337-1591B1944BF7}"/>
              </a:ext>
            </a:extLst>
          </p:cNvPr>
          <p:cNvSpPr txBox="1"/>
          <p:nvPr/>
        </p:nvSpPr>
        <p:spPr>
          <a:xfrm>
            <a:off x="5083275" y="4909261"/>
            <a:ext cx="581783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tx2"/>
                </a:solidFill>
                <a:latin typeface="Fago Pro" panose="02000506040000020004" pitchFamily="50" charset="0"/>
              </a:rPr>
              <a:t>with constant gripping force over the entire finger length due to integrated spur gear</a:t>
            </a:r>
          </a:p>
        </p:txBody>
      </p:sp>
      <p:pic>
        <p:nvPicPr>
          <p:cNvPr id="50" name="Grafik 49">
            <a:extLst>
              <a:ext uri="{FF2B5EF4-FFF2-40B4-BE49-F238E27FC236}">
                <a16:creationId xmlns:a16="http://schemas.microsoft.com/office/drawing/2014/main" id="{0894EA25-6ACF-4951-9CBC-604EAE3FB9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612" b="91736" l="6723" r="94118">
                        <a14:foregroundMark x1="49580" y1="23140" x2="50420" y2="60331"/>
                        <a14:foregroundMark x1="54622" y1="90909" x2="45378" y2="91736"/>
                        <a14:foregroundMark x1="7563" y1="55372" x2="7563" y2="54545"/>
                        <a14:foregroundMark x1="90756" y1="54545" x2="90756" y2="43802"/>
                        <a14:foregroundMark x1="56303" y1="6612" x2="39496" y2="6612"/>
                        <a14:foregroundMark x1="94118" y1="47934" x2="94118" y2="52066"/>
                        <a14:foregroundMark x1="63866" y1="50413" x2="33613" y2="51240"/>
                        <a14:foregroundMark x1="45378" y1="30579" x2="42017" y2="6694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37969" y="5501265"/>
            <a:ext cx="271541" cy="276105"/>
          </a:xfrm>
          <a:prstGeom prst="rect">
            <a:avLst/>
          </a:prstGeom>
        </p:spPr>
      </p:pic>
      <p:sp>
        <p:nvSpPr>
          <p:cNvPr id="51" name="Textfeld 50">
            <a:extLst>
              <a:ext uri="{FF2B5EF4-FFF2-40B4-BE49-F238E27FC236}">
                <a16:creationId xmlns:a16="http://schemas.microsoft.com/office/drawing/2014/main" id="{96AD4E89-32DD-449C-9E93-21335D55B0F5}"/>
              </a:ext>
            </a:extLst>
          </p:cNvPr>
          <p:cNvSpPr txBox="1"/>
          <p:nvPr/>
        </p:nvSpPr>
        <p:spPr>
          <a:xfrm>
            <a:off x="5083275" y="5489756"/>
            <a:ext cx="448800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tx2"/>
                </a:solidFill>
                <a:latin typeface="Fago Pro" panose="02000506040000020004" pitchFamily="50" charset="0"/>
              </a:rPr>
              <a:t>Minimal integration effort</a:t>
            </a:r>
            <a:endParaRPr lang="en-US" sz="1400" b="1" dirty="0"/>
          </a:p>
        </p:txBody>
      </p:sp>
      <p:sp>
        <p:nvSpPr>
          <p:cNvPr id="52" name="Textfeld 51">
            <a:extLst>
              <a:ext uri="{FF2B5EF4-FFF2-40B4-BE49-F238E27FC236}">
                <a16:creationId xmlns:a16="http://schemas.microsoft.com/office/drawing/2014/main" id="{4CC33D36-C2D9-4B26-946D-709E7408ED3B}"/>
              </a:ext>
            </a:extLst>
          </p:cNvPr>
          <p:cNvSpPr txBox="1"/>
          <p:nvPr/>
        </p:nvSpPr>
        <p:spPr>
          <a:xfrm>
            <a:off x="5083275" y="5721333"/>
            <a:ext cx="581783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tx2"/>
                </a:solidFill>
                <a:latin typeface="Fago Pro" panose="02000506040000020004" pitchFamily="50" charset="0"/>
              </a:rPr>
              <a:t>compatible with the leading manufacturers on the market due to a wide range of communication interfaces, as well as PLC function blocks and robot plug-ins</a:t>
            </a:r>
          </a:p>
        </p:txBody>
      </p:sp>
      <p:pic>
        <p:nvPicPr>
          <p:cNvPr id="53" name="Picture 4">
            <a:extLst>
              <a:ext uri="{FF2B5EF4-FFF2-40B4-BE49-F238E27FC236}">
                <a16:creationId xmlns:a16="http://schemas.microsoft.com/office/drawing/2014/main" id="{A23404C9-0B4F-49F5-BC37-46D2B7DCCD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95" b="98762" l="3182" r="99545">
                        <a14:foregroundMark x1="65606" y1="14095" x2="37727" y2="19714"/>
                        <a14:foregroundMark x1="37727" y1="19714" x2="9697" y2="32857"/>
                        <a14:foregroundMark x1="9697" y1="32857" x2="9848" y2="84952"/>
                        <a14:foregroundMark x1="9848" y1="84952" x2="13485" y2="92000"/>
                        <a14:foregroundMark x1="13485" y1="92000" x2="15909" y2="60000"/>
                        <a14:foregroundMark x1="59394" y1="56571" x2="81061" y2="57429"/>
                        <a14:foregroundMark x1="85303" y1="55143" x2="83333" y2="84381"/>
                        <a14:foregroundMark x1="83333" y1="84381" x2="79697" y2="92286"/>
                        <a14:foregroundMark x1="79697" y1="92286" x2="78333" y2="93619"/>
                        <a14:foregroundMark x1="78333" y1="96286" x2="87273" y2="91619"/>
                        <a14:foregroundMark x1="21212" y1="98762" x2="22576" y2="98571"/>
                        <a14:foregroundMark x1="3182" y1="50000" x2="4545" y2="37524"/>
                        <a14:foregroundMark x1="4697" y1="33048" x2="7424" y2="9238"/>
                        <a14:foregroundMark x1="7424" y1="9238" x2="63939" y2="3238"/>
                        <a14:foregroundMark x1="63939" y1="3238" x2="77576" y2="5048"/>
                        <a14:foregroundMark x1="77576" y1="5048" x2="88636" y2="9143"/>
                        <a14:foregroundMark x1="88636" y1="9143" x2="94545" y2="22286"/>
                        <a14:foregroundMark x1="94545" y1="22286" x2="93182" y2="30762"/>
                        <a14:foregroundMark x1="93182" y1="30762" x2="93030" y2="30857"/>
                        <a14:foregroundMark x1="86818" y1="37143" x2="65000" y2="18762"/>
                        <a14:foregroundMark x1="84091" y1="6095" x2="42121" y2="5429"/>
                        <a14:foregroundMark x1="74697" y1="2190" x2="58030" y2="3238"/>
                        <a14:foregroundMark x1="38636" y1="59619" x2="38636" y2="59619"/>
                        <a14:foregroundMark x1="32273" y1="59714" x2="28939" y2="59810"/>
                        <a14:foregroundMark x1="24697" y1="60476" x2="31667" y2="59905"/>
                        <a14:foregroundMark x1="41364" y1="59333" x2="25000" y2="59429"/>
                        <a14:foregroundMark x1="39394" y1="59810" x2="33182" y2="59810"/>
                        <a14:foregroundMark x1="42727" y1="58952" x2="42121" y2="59524"/>
                        <a14:foregroundMark x1="59545" y1="62190" x2="68485" y2="61048"/>
                        <a14:foregroundMark x1="76667" y1="61238" x2="64848" y2="61524"/>
                        <a14:foregroundMark x1="64848" y1="61524" x2="64242" y2="61714"/>
                        <a14:foregroundMark x1="58030" y1="61333" x2="73939" y2="61619"/>
                        <a14:foregroundMark x1="67273" y1="62095" x2="67273" y2="62095"/>
                        <a14:foregroundMark x1="65455" y1="62286" x2="62727" y2="62571"/>
                        <a14:foregroundMark x1="68333" y1="62000" x2="72121" y2="61619"/>
                        <a14:foregroundMark x1="99545" y1="26381" x2="99545" y2="26381"/>
                        <a14:foregroundMark x1="56364" y1="61429" x2="56364" y2="61429"/>
                        <a14:foregroundMark x1="74697" y1="95810" x2="75606" y2="96000"/>
                        <a14:foregroundMark x1="73636" y1="96190" x2="72879" y2="96000"/>
                        <a14:foregroundMark x1="71515" y1="95810" x2="71515" y2="95810"/>
                        <a14:foregroundMark x1="84394" y1="96381" x2="84394" y2="96381"/>
                        <a14:foregroundMark x1="83939" y1="96857" x2="83939" y2="96857"/>
                        <a14:foregroundMark x1="11061" y1="96381" x2="11061" y2="96381"/>
                        <a14:foregroundMark x1="6970" y1="93810" x2="8030" y2="94190"/>
                        <a14:foregroundMark x1="8333" y1="94476" x2="13788" y2="98095"/>
                        <a14:foregroundMark x1="6667" y1="93619" x2="5303" y2="92476"/>
                        <a14:backgroundMark x1="74697" y1="95" x2="74697" y2="95"/>
                        <a14:backgroundMark x1="76061" y1="0" x2="76061" y2="0"/>
                        <a14:backgroundMark x1="77576" y1="0" x2="77576" y2="0"/>
                        <a14:backgroundMark x1="6970" y1="54762" x2="6970" y2="547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1138" y="1840265"/>
            <a:ext cx="2370464" cy="377178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55683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43A1DC-F018-4434-8CFF-C8300089E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Flexible small parts gripper EGK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01D159F7-B258-492B-8995-8DABF321A21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21</a:t>
            </a:fld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20BC44A-7E77-42CA-BADD-C09CA5E821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Universal </a:t>
            </a:r>
            <a:r>
              <a:rPr lang="de-DE" dirty="0" err="1"/>
              <a:t>gripper</a:t>
            </a:r>
            <a:r>
              <a:rPr lang="de-DE" dirty="0"/>
              <a:t> EGU and </a:t>
            </a:r>
            <a:r>
              <a:rPr lang="de-DE" dirty="0" err="1"/>
              <a:t>small</a:t>
            </a:r>
            <a:r>
              <a:rPr lang="de-DE" dirty="0"/>
              <a:t> </a:t>
            </a:r>
            <a:r>
              <a:rPr lang="de-DE" dirty="0" err="1"/>
              <a:t>parts</a:t>
            </a:r>
            <a:r>
              <a:rPr lang="de-DE" dirty="0"/>
              <a:t> </a:t>
            </a:r>
            <a:r>
              <a:rPr lang="de-DE" dirty="0" err="1"/>
              <a:t>gripper</a:t>
            </a:r>
            <a:r>
              <a:rPr lang="de-DE" dirty="0"/>
              <a:t> EGK</a:t>
            </a:r>
          </a:p>
          <a:p>
            <a:endParaRPr lang="en-US" dirty="0"/>
          </a:p>
        </p:txBody>
      </p: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CEA3DC2F-F55C-4E18-8FEE-FDAC09AB17B2}"/>
              </a:ext>
            </a:extLst>
          </p:cNvPr>
          <p:cNvGrpSpPr/>
          <p:nvPr/>
        </p:nvGrpSpPr>
        <p:grpSpPr>
          <a:xfrm>
            <a:off x="6295466" y="1364542"/>
            <a:ext cx="5063984" cy="738664"/>
            <a:chOff x="6513588" y="1176910"/>
            <a:chExt cx="5063984" cy="738664"/>
          </a:xfrm>
        </p:grpSpPr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1192CB20-786F-4437-970B-62C4AAD211FA}"/>
                </a:ext>
              </a:extLst>
            </p:cNvPr>
            <p:cNvSpPr txBox="1"/>
            <p:nvPr/>
          </p:nvSpPr>
          <p:spPr>
            <a:xfrm>
              <a:off x="6641232" y="1176910"/>
              <a:ext cx="4936340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b="1" dirty="0">
                  <a:solidFill>
                    <a:schemeClr val="accent1"/>
                  </a:solidFill>
                </a:rPr>
                <a:t>Smooth profiled rail guidance</a:t>
              </a:r>
            </a:p>
            <a:p>
              <a:r>
                <a:rPr lang="en-US" sz="1400" dirty="0">
                  <a:solidFill>
                    <a:schemeClr val="accent1"/>
                  </a:solidFill>
                </a:rPr>
                <a:t>with stainless steel front seal and food-compliant lubrication and cover made from resistant polycarbonate.</a:t>
              </a:r>
            </a:p>
          </p:txBody>
        </p:sp>
        <p:pic>
          <p:nvPicPr>
            <p:cNvPr id="27" name="Picture 4">
              <a:extLst>
                <a:ext uri="{FF2B5EF4-FFF2-40B4-BE49-F238E27FC236}">
                  <a16:creationId xmlns:a16="http://schemas.microsoft.com/office/drawing/2014/main" id="{A191E5C7-03ED-4DA6-A416-5B47FC8334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3588" y="1231900"/>
              <a:ext cx="175736" cy="1874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3C769704-4D61-4E47-850B-B55BB5802F56}"/>
              </a:ext>
            </a:extLst>
          </p:cNvPr>
          <p:cNvGrpSpPr/>
          <p:nvPr/>
        </p:nvGrpSpPr>
        <p:grpSpPr>
          <a:xfrm>
            <a:off x="6295466" y="2196457"/>
            <a:ext cx="5470816" cy="738664"/>
            <a:chOff x="6516124" y="1958905"/>
            <a:chExt cx="5470816" cy="738664"/>
          </a:xfrm>
        </p:grpSpPr>
        <p:sp>
          <p:nvSpPr>
            <p:cNvPr id="29" name="Textfeld 28">
              <a:extLst>
                <a:ext uri="{FF2B5EF4-FFF2-40B4-BE49-F238E27FC236}">
                  <a16:creationId xmlns:a16="http://schemas.microsoft.com/office/drawing/2014/main" id="{C7FB2F15-AC6E-4C1F-9DA9-AC99C13D0A79}"/>
                </a:ext>
              </a:extLst>
            </p:cNvPr>
            <p:cNvSpPr txBox="1"/>
            <p:nvPr/>
          </p:nvSpPr>
          <p:spPr>
            <a:xfrm>
              <a:off x="6641232" y="1958905"/>
              <a:ext cx="5345708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b="1" dirty="0">
                  <a:solidFill>
                    <a:schemeClr val="accent1"/>
                  </a:solidFill>
                </a:rPr>
                <a:t>Fully integrated and sealed control and power electronics</a:t>
              </a:r>
            </a:p>
            <a:p>
              <a:r>
                <a:rPr lang="en-US" sz="1400" dirty="0">
                  <a:solidFill>
                    <a:schemeClr val="accent1"/>
                  </a:solidFill>
                </a:rPr>
                <a:t>with status LEDs and M8 plug connectors for connecting the voltage supply and communication.</a:t>
              </a:r>
            </a:p>
          </p:txBody>
        </p:sp>
        <p:pic>
          <p:nvPicPr>
            <p:cNvPr id="30" name="Picture 6">
              <a:extLst>
                <a:ext uri="{FF2B5EF4-FFF2-40B4-BE49-F238E27FC236}">
                  <a16:creationId xmlns:a16="http://schemas.microsoft.com/office/drawing/2014/main" id="{21AB9E13-7D7E-4BB1-98B9-2E22423D21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6124" y="2028024"/>
              <a:ext cx="175736" cy="1874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1" name="Gruppieren 30">
            <a:extLst>
              <a:ext uri="{FF2B5EF4-FFF2-40B4-BE49-F238E27FC236}">
                <a16:creationId xmlns:a16="http://schemas.microsoft.com/office/drawing/2014/main" id="{B78A3355-8804-4D93-BC61-CDA1C21FA6A6}"/>
              </a:ext>
            </a:extLst>
          </p:cNvPr>
          <p:cNvGrpSpPr/>
          <p:nvPr/>
        </p:nvGrpSpPr>
        <p:grpSpPr>
          <a:xfrm>
            <a:off x="6301877" y="3008638"/>
            <a:ext cx="5684190" cy="738664"/>
            <a:chOff x="6519999" y="2743883"/>
            <a:chExt cx="5684190" cy="738664"/>
          </a:xfrm>
        </p:grpSpPr>
        <p:sp>
          <p:nvSpPr>
            <p:cNvPr id="32" name="Textfeld 31">
              <a:extLst>
                <a:ext uri="{FF2B5EF4-FFF2-40B4-BE49-F238E27FC236}">
                  <a16:creationId xmlns:a16="http://schemas.microsoft.com/office/drawing/2014/main" id="{492D8B55-6349-4AEB-A09D-B8C3B4A65282}"/>
                </a:ext>
              </a:extLst>
            </p:cNvPr>
            <p:cNvSpPr txBox="1"/>
            <p:nvPr/>
          </p:nvSpPr>
          <p:spPr>
            <a:xfrm>
              <a:off x="6643952" y="2743883"/>
              <a:ext cx="5560237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b="1" dirty="0">
                  <a:solidFill>
                    <a:schemeClr val="accent1"/>
                  </a:solidFill>
                </a:rPr>
                <a:t>High-resolution, output-side absolute encoder</a:t>
              </a:r>
            </a:p>
            <a:p>
              <a:r>
                <a:rPr lang="en-US" sz="1400" dirty="0">
                  <a:solidFill>
                    <a:schemeClr val="accent1"/>
                  </a:solidFill>
                </a:rPr>
                <a:t>for precise positioning of the gripper jaws with permanent absolute position feedback.</a:t>
              </a:r>
            </a:p>
          </p:txBody>
        </p:sp>
        <p:pic>
          <p:nvPicPr>
            <p:cNvPr id="33" name="Picture 8">
              <a:extLst>
                <a:ext uri="{FF2B5EF4-FFF2-40B4-BE49-F238E27FC236}">
                  <a16:creationId xmlns:a16="http://schemas.microsoft.com/office/drawing/2014/main" id="{EB49B75E-D9E0-42B4-ABCB-B216DE00F3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9999" y="2794982"/>
              <a:ext cx="175736" cy="1874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4" name="Gruppieren 33">
            <a:extLst>
              <a:ext uri="{FF2B5EF4-FFF2-40B4-BE49-F238E27FC236}">
                <a16:creationId xmlns:a16="http://schemas.microsoft.com/office/drawing/2014/main" id="{F468BBAD-856E-4A50-8D0E-5509C6196F17}"/>
              </a:ext>
            </a:extLst>
          </p:cNvPr>
          <p:cNvGrpSpPr/>
          <p:nvPr/>
        </p:nvGrpSpPr>
        <p:grpSpPr>
          <a:xfrm>
            <a:off x="6301877" y="3812907"/>
            <a:ext cx="5524818" cy="738664"/>
            <a:chOff x="6519999" y="3525258"/>
            <a:chExt cx="5524818" cy="738664"/>
          </a:xfrm>
        </p:grpSpPr>
        <p:sp>
          <p:nvSpPr>
            <p:cNvPr id="36" name="Textfeld 35">
              <a:extLst>
                <a:ext uri="{FF2B5EF4-FFF2-40B4-BE49-F238E27FC236}">
                  <a16:creationId xmlns:a16="http://schemas.microsoft.com/office/drawing/2014/main" id="{CB420F29-9D2B-47E9-AE74-48CB4295C843}"/>
                </a:ext>
              </a:extLst>
            </p:cNvPr>
            <p:cNvSpPr txBox="1"/>
            <p:nvPr/>
          </p:nvSpPr>
          <p:spPr>
            <a:xfrm>
              <a:off x="6641232" y="3525258"/>
              <a:ext cx="5403585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b="1" dirty="0">
                  <a:solidFill>
                    <a:schemeClr val="accent1"/>
                  </a:solidFill>
                </a:rPr>
                <a:t>Sealed drive train with spur gear and pinion/rack principle</a:t>
              </a:r>
            </a:p>
            <a:p>
              <a:r>
                <a:rPr lang="en-US" sz="1400" dirty="0">
                  <a:solidFill>
                    <a:schemeClr val="accent1"/>
                  </a:solidFill>
                </a:rPr>
                <a:t>for a constant acting gripping force over the entire finger length, without a minimum approach distance.</a:t>
              </a:r>
            </a:p>
          </p:txBody>
        </p:sp>
        <p:pic>
          <p:nvPicPr>
            <p:cNvPr id="42" name="Picture 10">
              <a:extLst>
                <a:ext uri="{FF2B5EF4-FFF2-40B4-BE49-F238E27FC236}">
                  <a16:creationId xmlns:a16="http://schemas.microsoft.com/office/drawing/2014/main" id="{8BE64C54-DD33-4D2D-A0AB-1750C5C206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9999" y="3579837"/>
              <a:ext cx="175736" cy="1874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3" name="Gruppieren 42">
            <a:extLst>
              <a:ext uri="{FF2B5EF4-FFF2-40B4-BE49-F238E27FC236}">
                <a16:creationId xmlns:a16="http://schemas.microsoft.com/office/drawing/2014/main" id="{979FF3C2-709E-4D1C-B214-AE9BDF5C08D4}"/>
              </a:ext>
            </a:extLst>
          </p:cNvPr>
          <p:cNvGrpSpPr/>
          <p:nvPr/>
        </p:nvGrpSpPr>
        <p:grpSpPr>
          <a:xfrm>
            <a:off x="6301877" y="5294362"/>
            <a:ext cx="5684190" cy="738664"/>
            <a:chOff x="6519999" y="4872196"/>
            <a:chExt cx="5684190" cy="738664"/>
          </a:xfrm>
        </p:grpSpPr>
        <p:sp>
          <p:nvSpPr>
            <p:cNvPr id="44" name="Textfeld 43">
              <a:extLst>
                <a:ext uri="{FF2B5EF4-FFF2-40B4-BE49-F238E27FC236}">
                  <a16:creationId xmlns:a16="http://schemas.microsoft.com/office/drawing/2014/main" id="{3D949B54-38A0-40E2-B6E1-DC8BA84B4180}"/>
                </a:ext>
              </a:extLst>
            </p:cNvPr>
            <p:cNvSpPr txBox="1"/>
            <p:nvPr/>
          </p:nvSpPr>
          <p:spPr>
            <a:xfrm>
              <a:off x="6643950" y="4872196"/>
              <a:ext cx="5560239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b="1" dirty="0">
                  <a:solidFill>
                    <a:schemeClr val="accent1"/>
                  </a:solidFill>
                </a:rPr>
                <a:t>Electromagnetic brake</a:t>
              </a:r>
            </a:p>
            <a:p>
              <a:r>
                <a:rPr lang="en-US" sz="1400" dirty="0">
                  <a:solidFill>
                    <a:schemeClr val="accent1"/>
                  </a:solidFill>
                </a:rPr>
                <a:t>with additional mechanism for maintaining gripping force and position during standstill or power failure.</a:t>
              </a:r>
            </a:p>
          </p:txBody>
        </p:sp>
        <p:pic>
          <p:nvPicPr>
            <p:cNvPr id="45" name="Picture 14">
              <a:extLst>
                <a:ext uri="{FF2B5EF4-FFF2-40B4-BE49-F238E27FC236}">
                  <a16:creationId xmlns:a16="http://schemas.microsoft.com/office/drawing/2014/main" id="{1AAB1ACB-1166-4A3C-8FB4-5E1A290E3B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9999" y="4933892"/>
              <a:ext cx="175736" cy="1874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6" name="Gruppieren 45">
            <a:extLst>
              <a:ext uri="{FF2B5EF4-FFF2-40B4-BE49-F238E27FC236}">
                <a16:creationId xmlns:a16="http://schemas.microsoft.com/office/drawing/2014/main" id="{671C7053-27C7-4DAD-A3E9-075FD14CC45B}"/>
              </a:ext>
            </a:extLst>
          </p:cNvPr>
          <p:cNvGrpSpPr/>
          <p:nvPr/>
        </p:nvGrpSpPr>
        <p:grpSpPr>
          <a:xfrm>
            <a:off x="6301877" y="4675235"/>
            <a:ext cx="5277587" cy="523220"/>
            <a:chOff x="6525420" y="4306449"/>
            <a:chExt cx="5277587" cy="523220"/>
          </a:xfrm>
        </p:grpSpPr>
        <p:sp>
          <p:nvSpPr>
            <p:cNvPr id="47" name="Textfeld 46">
              <a:extLst>
                <a:ext uri="{FF2B5EF4-FFF2-40B4-BE49-F238E27FC236}">
                  <a16:creationId xmlns:a16="http://schemas.microsoft.com/office/drawing/2014/main" id="{4F823D33-9B82-4AA1-AC74-5DEEFD182AB9}"/>
                </a:ext>
              </a:extLst>
            </p:cNvPr>
            <p:cNvSpPr txBox="1"/>
            <p:nvPr/>
          </p:nvSpPr>
          <p:spPr>
            <a:xfrm>
              <a:off x="6641232" y="4306449"/>
              <a:ext cx="5161775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b="1" dirty="0">
                  <a:solidFill>
                    <a:schemeClr val="accent1"/>
                  </a:solidFill>
                </a:rPr>
                <a:t>Brushless flat motor</a:t>
              </a:r>
            </a:p>
            <a:p>
              <a:r>
                <a:rPr lang="en-US" sz="1400" dirty="0">
                  <a:solidFill>
                    <a:schemeClr val="accent1"/>
                  </a:solidFill>
                </a:rPr>
                <a:t>for limited space and high torques due to external rotor.</a:t>
              </a:r>
            </a:p>
          </p:txBody>
        </p:sp>
        <p:pic>
          <p:nvPicPr>
            <p:cNvPr id="48" name="Picture 12">
              <a:extLst>
                <a:ext uri="{FF2B5EF4-FFF2-40B4-BE49-F238E27FC236}">
                  <a16:creationId xmlns:a16="http://schemas.microsoft.com/office/drawing/2014/main" id="{DD19F6EE-EC33-421C-84DC-C004F7EB75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25420" y="4357362"/>
              <a:ext cx="175736" cy="1874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9" name="Textfeld 48">
            <a:extLst>
              <a:ext uri="{FF2B5EF4-FFF2-40B4-BE49-F238E27FC236}">
                <a16:creationId xmlns:a16="http://schemas.microsoft.com/office/drawing/2014/main" id="{45B8C746-B102-446B-8632-46F3C4F326E7}"/>
              </a:ext>
            </a:extLst>
          </p:cNvPr>
          <p:cNvSpPr txBox="1"/>
          <p:nvPr/>
        </p:nvSpPr>
        <p:spPr>
          <a:xfrm>
            <a:off x="572946" y="5771416"/>
            <a:ext cx="58167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accent1"/>
                </a:solidFill>
              </a:rPr>
              <a:t>Picture: PROFINET version with gripping force maintenance</a:t>
            </a:r>
          </a:p>
          <a:p>
            <a:r>
              <a:rPr lang="en-US" sz="1400" dirty="0">
                <a:solidFill>
                  <a:schemeClr val="accent1"/>
                </a:solidFill>
              </a:rPr>
              <a:t>The yellow seals show the sealing surfaces of the gripper.</a:t>
            </a:r>
          </a:p>
        </p:txBody>
      </p:sp>
      <p:pic>
        <p:nvPicPr>
          <p:cNvPr id="50" name="Picture 2">
            <a:extLst>
              <a:ext uri="{FF2B5EF4-FFF2-40B4-BE49-F238E27FC236}">
                <a16:creationId xmlns:a16="http://schemas.microsoft.com/office/drawing/2014/main" id="{C1897A67-F8D7-4B14-AB86-341093FD1A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795" y="1457312"/>
            <a:ext cx="4418313" cy="4086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8623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AC2A94-02FC-4203-B702-B027080B14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Flexible small parts gripper EGK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39E03910-C2D5-4917-9684-B47B4A9F80C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22</a:t>
            </a:fld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37DE6CE-27DF-4D53-87AE-AFB98969EBA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Universal </a:t>
            </a:r>
            <a:r>
              <a:rPr lang="de-DE" dirty="0" err="1"/>
              <a:t>gripper</a:t>
            </a:r>
            <a:r>
              <a:rPr lang="de-DE" dirty="0"/>
              <a:t> EGU and </a:t>
            </a:r>
            <a:r>
              <a:rPr lang="de-DE" dirty="0" err="1"/>
              <a:t>small</a:t>
            </a:r>
            <a:r>
              <a:rPr lang="de-DE" dirty="0"/>
              <a:t> </a:t>
            </a:r>
            <a:r>
              <a:rPr lang="de-DE" dirty="0" err="1"/>
              <a:t>parts</a:t>
            </a:r>
            <a:r>
              <a:rPr lang="de-DE" dirty="0"/>
              <a:t> </a:t>
            </a:r>
            <a:r>
              <a:rPr lang="de-DE" dirty="0" err="1"/>
              <a:t>gripper</a:t>
            </a:r>
            <a:r>
              <a:rPr lang="de-DE" dirty="0"/>
              <a:t> EGK</a:t>
            </a:r>
          </a:p>
          <a:p>
            <a:endParaRPr lang="en-US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CE0C471F-F040-4653-A7D6-23696F9998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0867" y="1434463"/>
            <a:ext cx="8195633" cy="4494162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7FCE29DF-CFFD-425D-928C-13491190C6D7}"/>
              </a:ext>
            </a:extLst>
          </p:cNvPr>
          <p:cNvSpPr/>
          <p:nvPr/>
        </p:nvSpPr>
        <p:spPr>
          <a:xfrm>
            <a:off x="1775925" y="3473752"/>
            <a:ext cx="8640147" cy="5052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5915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04FCBD-D70C-4CA3-88F0-3B7A91C69A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dirty="0"/>
              <a:t>Connectivity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DE77803-4035-4614-95FF-2FB23502DB1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23</a:t>
            </a:fld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C6518AA-9C86-47C7-A6D3-48A94276C2F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Universal </a:t>
            </a:r>
            <a:r>
              <a:rPr lang="de-DE" dirty="0" err="1"/>
              <a:t>gripper</a:t>
            </a:r>
            <a:r>
              <a:rPr lang="de-DE" dirty="0"/>
              <a:t> EGU and </a:t>
            </a:r>
            <a:r>
              <a:rPr lang="de-DE" dirty="0" err="1"/>
              <a:t>small</a:t>
            </a:r>
            <a:r>
              <a:rPr lang="de-DE" dirty="0"/>
              <a:t> </a:t>
            </a:r>
            <a:r>
              <a:rPr lang="de-DE" dirty="0" err="1"/>
              <a:t>parts</a:t>
            </a:r>
            <a:r>
              <a:rPr lang="de-DE" dirty="0"/>
              <a:t> </a:t>
            </a:r>
            <a:r>
              <a:rPr lang="de-DE" dirty="0" err="1"/>
              <a:t>gripper</a:t>
            </a:r>
            <a:r>
              <a:rPr lang="de-DE" dirty="0"/>
              <a:t> EGK</a:t>
            </a:r>
          </a:p>
          <a:p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E702AC2-E3FB-4818-B511-42D09A4B03C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4" y="1349374"/>
            <a:ext cx="10742611" cy="622301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/>
              <a:t>A wide range of available communication interfaces simplifies dealing with the variety of control and robot manufacturers and ensures time savings during integration. </a:t>
            </a:r>
            <a:endParaRPr lang="de-DE" sz="1800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A2F5ECCA-02E2-4084-9F0F-641B63A0FD65}"/>
              </a:ext>
            </a:extLst>
          </p:cNvPr>
          <p:cNvSpPr txBox="1"/>
          <p:nvPr/>
        </p:nvSpPr>
        <p:spPr>
          <a:xfrm>
            <a:off x="3662733" y="2616197"/>
            <a:ext cx="7410450" cy="35240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buClr>
                <a:schemeClr val="bg2"/>
              </a:buClr>
            </a:pPr>
            <a:r>
              <a:rPr lang="en-US" dirty="0">
                <a:solidFill>
                  <a:schemeClr val="tx2"/>
                </a:solidFill>
                <a:latin typeface="Fago Pro" panose="02000506040000020004" pitchFamily="50" charset="0"/>
              </a:rPr>
              <a:t>Industrial Ethernet enables direct integration without additional gateways into the control environment of leading PLC manufacturers on the market. </a:t>
            </a:r>
            <a:endParaRPr lang="de-DE" dirty="0">
              <a:solidFill>
                <a:schemeClr val="tx2"/>
              </a:solidFill>
              <a:latin typeface="Fago Pro" panose="02000506040000020004" pitchFamily="50" charset="0"/>
            </a:endParaRPr>
          </a:p>
          <a:p>
            <a:pPr>
              <a:spcBef>
                <a:spcPts val="600"/>
              </a:spcBef>
              <a:buClr>
                <a:schemeClr val="bg2"/>
              </a:buClr>
            </a:pPr>
            <a:endParaRPr lang="de-DE" dirty="0">
              <a:solidFill>
                <a:schemeClr val="tx2"/>
              </a:solidFill>
              <a:latin typeface="Fago Pro" panose="02000506040000020004" pitchFamily="50" charset="0"/>
            </a:endParaRPr>
          </a:p>
          <a:p>
            <a:pPr>
              <a:spcBef>
                <a:spcPts val="600"/>
              </a:spcBef>
              <a:buClr>
                <a:schemeClr val="bg2"/>
              </a:buClr>
            </a:pPr>
            <a:endParaRPr lang="de-DE" dirty="0">
              <a:solidFill>
                <a:schemeClr val="tx2"/>
              </a:solidFill>
              <a:latin typeface="Fago Pro" panose="02000506040000020004" pitchFamily="50" charset="0"/>
            </a:endParaRPr>
          </a:p>
          <a:p>
            <a:pPr>
              <a:spcBef>
                <a:spcPts val="600"/>
              </a:spcBef>
              <a:buClr>
                <a:schemeClr val="bg2"/>
              </a:buClr>
            </a:pPr>
            <a:r>
              <a:rPr lang="en-US" dirty="0">
                <a:solidFill>
                  <a:schemeClr val="tx2"/>
                </a:solidFill>
                <a:latin typeface="Fago Pro" panose="02000506040000020004" pitchFamily="50" charset="0"/>
              </a:rPr>
              <a:t>IO-Link is independent and offers flexibility in connecting to additional networks.</a:t>
            </a:r>
          </a:p>
          <a:p>
            <a:pPr>
              <a:spcBef>
                <a:spcPts val="600"/>
              </a:spcBef>
              <a:buClr>
                <a:schemeClr val="bg2"/>
              </a:buClr>
            </a:pPr>
            <a:endParaRPr lang="de-DE" dirty="0">
              <a:solidFill>
                <a:schemeClr val="tx2"/>
              </a:solidFill>
              <a:latin typeface="Fago Pro" panose="02000506040000020004" pitchFamily="50" charset="0"/>
            </a:endParaRPr>
          </a:p>
          <a:p>
            <a:pPr>
              <a:spcBef>
                <a:spcPts val="600"/>
              </a:spcBef>
              <a:buClr>
                <a:schemeClr val="bg2"/>
              </a:buClr>
            </a:pPr>
            <a:r>
              <a:rPr lang="en-US" dirty="0">
                <a:solidFill>
                  <a:schemeClr val="tx2"/>
                </a:solidFill>
                <a:latin typeface="Fago Pro" panose="02000506040000020004" pitchFamily="50" charset="0"/>
              </a:rPr>
              <a:t>With the Modbus RTU serial interface, the gripper can be connected to the tool flange of leading robot manufacturers without external cable routing. </a:t>
            </a:r>
            <a:endParaRPr lang="de-DE" dirty="0">
              <a:solidFill>
                <a:schemeClr val="tx2"/>
              </a:solidFill>
              <a:latin typeface="Fago Pro" panose="02000506040000020004" pitchFamily="50" charset="0"/>
            </a:endParaRP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77D7F4C6-1D9C-4EDA-982A-03BBB852CE3A}"/>
              </a:ext>
            </a:extLst>
          </p:cNvPr>
          <p:cNvGrpSpPr>
            <a:grpSpLocks noChangeAspect="1"/>
          </p:cNvGrpSpPr>
          <p:nvPr/>
        </p:nvGrpSpPr>
        <p:grpSpPr>
          <a:xfrm>
            <a:off x="1431540" y="5338181"/>
            <a:ext cx="1275812" cy="795613"/>
            <a:chOff x="2896532" y="3044986"/>
            <a:chExt cx="963017" cy="600550"/>
          </a:xfrm>
        </p:grpSpPr>
        <p:sp>
          <p:nvSpPr>
            <p:cNvPr id="9" name="Rechteck 8">
              <a:extLst>
                <a:ext uri="{FF2B5EF4-FFF2-40B4-BE49-F238E27FC236}">
                  <a16:creationId xmlns:a16="http://schemas.microsoft.com/office/drawing/2014/main" id="{831FAA15-AF0C-4895-94C1-060DD8425B41}"/>
                </a:ext>
              </a:extLst>
            </p:cNvPr>
            <p:cNvSpPr/>
            <p:nvPr/>
          </p:nvSpPr>
          <p:spPr>
            <a:xfrm>
              <a:off x="2966380" y="3212031"/>
              <a:ext cx="841239" cy="2549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EF2D9315-8059-41AC-A97D-F8C9A016B5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895" b="89895" l="9537" r="89902">
                          <a14:foregroundMark x1="9537" y1="46526" x2="9537" y2="46526"/>
                          <a14:foregroundMark x1="48527" y1="55368" x2="48527" y2="55368"/>
                          <a14:foregroundMark x1="53015" y1="54105" x2="53015" y2="54105"/>
                          <a14:foregroundMark x1="61711" y1="52421" x2="61711" y2="52421"/>
                          <a14:foregroundMark x1="73212" y1="51789" x2="73212" y2="51789"/>
                          <a14:foregroundMark x1="83871" y1="52211" x2="83871" y2="52211"/>
                          <a14:foregroundMark x1="81627" y1="32000" x2="81627" y2="32000"/>
                          <a14:foregroundMark x1="74053" y1="32000" x2="74053" y2="32000"/>
                          <a14:foregroundMark x1="85554" y1="32211" x2="85554" y2="32211"/>
                          <a14:backgroundMark x1="74895" y1="33263" x2="74895" y2="33263"/>
                          <a14:backgroundMark x1="61992" y1="46316" x2="61992" y2="46316"/>
                          <a14:backgroundMark x1="61431" y1="52632" x2="61431" y2="52632"/>
                          <a14:backgroundMark x1="36466" y1="40842" x2="36466" y2="40842"/>
                          <a14:backgroundMark x1="36325" y1="26947" x2="25386" y2="26105"/>
                          <a14:backgroundMark x1="35624" y1="63158" x2="27069" y2="71579"/>
                          <a14:backgroundMark x1="36606" y1="49684" x2="36606" y2="50316"/>
                          <a14:backgroundMark x1="37167" y1="47368" x2="37167" y2="47368"/>
                          <a14:backgroundMark x1="61431" y1="52000" x2="61431" y2="5200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896532" y="3044986"/>
              <a:ext cx="963017" cy="600550"/>
            </a:xfrm>
            <a:prstGeom prst="rect">
              <a:avLst/>
            </a:prstGeom>
          </p:spPr>
        </p:pic>
      </p:grpSp>
      <p:pic>
        <p:nvPicPr>
          <p:cNvPr id="11" name="Grafik 10">
            <a:extLst>
              <a:ext uri="{FF2B5EF4-FFF2-40B4-BE49-F238E27FC236}">
                <a16:creationId xmlns:a16="http://schemas.microsoft.com/office/drawing/2014/main" id="{94729B55-666C-485B-9CE8-0AEA0319B3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2667" y="4373230"/>
            <a:ext cx="1292329" cy="276157"/>
          </a:xfrm>
          <a:prstGeom prst="rect">
            <a:avLst/>
          </a:prstGeom>
        </p:spPr>
      </p:pic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EC4C29E6-BAB7-4C6D-BCB5-56D39CB60306}"/>
              </a:ext>
            </a:extLst>
          </p:cNvPr>
          <p:cNvGrpSpPr/>
          <p:nvPr/>
        </p:nvGrpSpPr>
        <p:grpSpPr>
          <a:xfrm>
            <a:off x="1326739" y="2369692"/>
            <a:ext cx="1524184" cy="1720376"/>
            <a:chOff x="1795012" y="2369692"/>
            <a:chExt cx="1524184" cy="1720376"/>
          </a:xfrm>
        </p:grpSpPr>
        <p:grpSp>
          <p:nvGrpSpPr>
            <p:cNvPr id="12" name="Gruppieren 11">
              <a:extLst>
                <a:ext uri="{FF2B5EF4-FFF2-40B4-BE49-F238E27FC236}">
                  <a16:creationId xmlns:a16="http://schemas.microsoft.com/office/drawing/2014/main" id="{ECAFB268-8FEC-4270-9ACF-AD8EC4806EA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795012" y="3069750"/>
              <a:ext cx="1524184" cy="1020318"/>
              <a:chOff x="3527222" y="2555537"/>
              <a:chExt cx="1191655" cy="797717"/>
            </a:xfrm>
          </p:grpSpPr>
          <p:sp>
            <p:nvSpPr>
              <p:cNvPr id="13" name="Rechteck 12">
                <a:extLst>
                  <a:ext uri="{FF2B5EF4-FFF2-40B4-BE49-F238E27FC236}">
                    <a16:creationId xmlns:a16="http://schemas.microsoft.com/office/drawing/2014/main" id="{16489A7B-B647-429A-9EB1-156B74DF697E}"/>
                  </a:ext>
                </a:extLst>
              </p:cNvPr>
              <p:cNvSpPr/>
              <p:nvPr/>
            </p:nvSpPr>
            <p:spPr>
              <a:xfrm>
                <a:off x="3527222" y="2796084"/>
                <a:ext cx="1191655" cy="27433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4" name="Picture 6" descr="Leistungsregelung - Ethernet IP - Gefran">
                <a:extLst>
                  <a:ext uri="{FF2B5EF4-FFF2-40B4-BE49-F238E27FC236}">
                    <a16:creationId xmlns:a16="http://schemas.microsoft.com/office/drawing/2014/main" id="{864A2F36-E8CB-4D61-8662-4CF92A90270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33133" y="2555537"/>
                <a:ext cx="1180514" cy="79771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5" name="Gruppieren 14">
              <a:extLst>
                <a:ext uri="{FF2B5EF4-FFF2-40B4-BE49-F238E27FC236}">
                  <a16:creationId xmlns:a16="http://schemas.microsoft.com/office/drawing/2014/main" id="{A0F5ED03-A6E8-4850-9653-5A352E9C866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930325" y="2369692"/>
              <a:ext cx="1154725" cy="488281"/>
              <a:chOff x="1289305" y="2732042"/>
              <a:chExt cx="921586" cy="389697"/>
            </a:xfrm>
          </p:grpSpPr>
          <p:sp>
            <p:nvSpPr>
              <p:cNvPr id="16" name="Rechteck 15">
                <a:extLst>
                  <a:ext uri="{FF2B5EF4-FFF2-40B4-BE49-F238E27FC236}">
                    <a16:creationId xmlns:a16="http://schemas.microsoft.com/office/drawing/2014/main" id="{02E612E4-98EA-4C86-B135-0DC3A2A67212}"/>
                  </a:ext>
                </a:extLst>
              </p:cNvPr>
              <p:cNvSpPr/>
              <p:nvPr/>
            </p:nvSpPr>
            <p:spPr>
              <a:xfrm>
                <a:off x="1289305" y="2732042"/>
                <a:ext cx="921586" cy="38969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7" name="Picture 4" descr="PROFINET">
                <a:extLst>
                  <a:ext uri="{FF2B5EF4-FFF2-40B4-BE49-F238E27FC236}">
                    <a16:creationId xmlns:a16="http://schemas.microsoft.com/office/drawing/2014/main" id="{4073ED42-07A6-4428-AF1F-A586CF6270A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08397" y="2750807"/>
                <a:ext cx="873322" cy="34553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8" name="Picture 8" descr="EtherCAT | NANOTEC">
              <a:extLst>
                <a:ext uri="{FF2B5EF4-FFF2-40B4-BE49-F238E27FC236}">
                  <a16:creationId xmlns:a16="http://schemas.microsoft.com/office/drawing/2014/main" id="{938A470D-14D2-4E01-9A61-73BD840653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9655" y="2925559"/>
              <a:ext cx="1414898" cy="3601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544362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59E024B6-565B-44A7-9C84-09C997B81781}"/>
              </a:ext>
            </a:extLst>
          </p:cNvPr>
          <p:cNvGrpSpPr/>
          <p:nvPr/>
        </p:nvGrpSpPr>
        <p:grpSpPr>
          <a:xfrm>
            <a:off x="5486749" y="2459476"/>
            <a:ext cx="5272069" cy="3826166"/>
            <a:chOff x="5195334" y="2258786"/>
            <a:chExt cx="5272069" cy="3826166"/>
          </a:xfrm>
        </p:grpSpPr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26547AD6-7345-4E84-807D-4E178D61DFD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454068" y="2258786"/>
              <a:ext cx="5013335" cy="3826166"/>
            </a:xfrm>
            <a:prstGeom prst="rect">
              <a:avLst/>
            </a:prstGeom>
          </p:spPr>
        </p:pic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48E6FC2B-EB5D-430F-8465-3D1F366FC3E9}"/>
                </a:ext>
              </a:extLst>
            </p:cNvPr>
            <p:cNvSpPr txBox="1"/>
            <p:nvPr/>
          </p:nvSpPr>
          <p:spPr>
            <a:xfrm>
              <a:off x="5195334" y="2306108"/>
              <a:ext cx="875788" cy="45720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noAutofit/>
            </a:bodyPr>
            <a:lstStyle/>
            <a:p>
              <a:pPr marR="0" algn="l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lang="de-DE" sz="1600" b="1">
                  <a:solidFill>
                    <a:srgbClr val="2DC6F4"/>
                  </a:solidFill>
                </a:rPr>
                <a:t>G</a:t>
              </a:r>
              <a:r>
                <a:rPr kumimoji="0" lang="de-DE" sz="1600" b="1" i="0" u="none" strike="noStrike" kern="1200" cap="none" spc="0" normalizeH="0" baseline="0" noProof="0" err="1">
                  <a:ln>
                    <a:noFill/>
                  </a:ln>
                  <a:solidFill>
                    <a:srgbClr val="2DC6F4"/>
                  </a:solidFill>
                  <a:effectLst/>
                  <a:uLnTx/>
                  <a:uFillTx/>
                  <a:ea typeface="+mn-ea"/>
                  <a:cs typeface="+mn-cs"/>
                </a:rPr>
                <a:t>reifkraft</a:t>
              </a:r>
              <a:endPara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2DC6F4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16755BCC-8CEC-4ADE-82D9-F99E1F90B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dirty="0"/>
              <a:t>Gripping Mode EGU</a:t>
            </a:r>
            <a:endParaRPr lang="en-US" sz="2800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FAA42E34-85B8-4C1C-B008-9143F55C3E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24</a:t>
            </a:fld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E62C592-AFE3-450F-8AAF-EEF303CE786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Universal </a:t>
            </a:r>
            <a:r>
              <a:rPr lang="de-DE" dirty="0" err="1"/>
              <a:t>gripper</a:t>
            </a:r>
            <a:r>
              <a:rPr lang="de-DE" dirty="0"/>
              <a:t> EGU and </a:t>
            </a:r>
            <a:r>
              <a:rPr lang="de-DE" dirty="0" err="1"/>
              <a:t>small</a:t>
            </a:r>
            <a:r>
              <a:rPr lang="de-DE" dirty="0"/>
              <a:t> </a:t>
            </a:r>
            <a:r>
              <a:rPr lang="de-DE" dirty="0" err="1"/>
              <a:t>parts</a:t>
            </a:r>
            <a:r>
              <a:rPr lang="de-DE" dirty="0"/>
              <a:t> </a:t>
            </a:r>
            <a:r>
              <a:rPr lang="de-DE" dirty="0" err="1"/>
              <a:t>gripper</a:t>
            </a:r>
            <a:r>
              <a:rPr lang="de-DE" dirty="0"/>
              <a:t> EGK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A288F6BD-14E2-4005-B255-E3FB1AE5F071}"/>
              </a:ext>
            </a:extLst>
          </p:cNvPr>
          <p:cNvSpPr txBox="1"/>
          <p:nvPr/>
        </p:nvSpPr>
        <p:spPr>
          <a:xfrm>
            <a:off x="658814" y="1560637"/>
            <a:ext cx="438412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chemeClr val="bg2"/>
              </a:buClr>
              <a:buFontTx/>
              <a:buChar char="→"/>
            </a:pPr>
            <a:r>
              <a:rPr lang="en-US" sz="1800" b="1" dirty="0" err="1">
                <a:solidFill>
                  <a:schemeClr val="tx2"/>
                </a:solidFill>
                <a:latin typeface="Fago Pro" panose="02000506040000020004" pitchFamily="50" charset="0"/>
              </a:rPr>
              <a:t>BasicGrip</a:t>
            </a:r>
            <a:r>
              <a:rPr lang="en-US" sz="1800" dirty="0">
                <a:solidFill>
                  <a:schemeClr val="tx2"/>
                </a:solidFill>
                <a:latin typeface="Fago Pro" panose="02000506040000020004" pitchFamily="50" charset="0"/>
              </a:rPr>
              <a:t> and </a:t>
            </a:r>
            <a:r>
              <a:rPr lang="en-US" sz="1800" b="1" dirty="0" err="1">
                <a:solidFill>
                  <a:schemeClr val="tx2"/>
                </a:solidFill>
                <a:latin typeface="Fago Pro" panose="02000506040000020004" pitchFamily="50" charset="0"/>
              </a:rPr>
              <a:t>StrongGrip</a:t>
            </a:r>
            <a:r>
              <a:rPr lang="en-US" sz="1800" dirty="0">
                <a:solidFill>
                  <a:schemeClr val="tx2"/>
                </a:solidFill>
                <a:latin typeface="Fago Pro" panose="02000506040000020004" pitchFamily="50" charset="0"/>
              </a:rPr>
              <a:t> are available</a:t>
            </a:r>
          </a:p>
          <a:p>
            <a:pPr marL="285750" indent="-285750">
              <a:buClr>
                <a:schemeClr val="bg2"/>
              </a:buClr>
              <a:buFontTx/>
              <a:buChar char="→"/>
            </a:pPr>
            <a:endParaRPr lang="en-US" sz="1800" dirty="0">
              <a:solidFill>
                <a:schemeClr val="tx2"/>
              </a:solidFill>
              <a:latin typeface="Fago Pro" panose="02000506040000020004" pitchFamily="50" charset="0"/>
            </a:endParaRPr>
          </a:p>
          <a:p>
            <a:pPr marL="285750" indent="-285750">
              <a:buClr>
                <a:schemeClr val="bg2"/>
              </a:buClr>
              <a:buFontTx/>
              <a:buChar char="→"/>
            </a:pPr>
            <a:r>
              <a:rPr lang="en-US" sz="1800" b="1" dirty="0" err="1">
                <a:solidFill>
                  <a:schemeClr val="tx2"/>
                </a:solidFill>
                <a:latin typeface="Fago Pro" panose="02000506040000020004" pitchFamily="50" charset="0"/>
              </a:rPr>
              <a:t>BasicGrip</a:t>
            </a:r>
            <a:r>
              <a:rPr lang="en-US" sz="1800" b="1" dirty="0">
                <a:solidFill>
                  <a:schemeClr val="tx2"/>
                </a:solidFill>
                <a:latin typeface="Fago Pro" panose="02000506040000020004" pitchFamily="50" charset="0"/>
              </a:rPr>
              <a:t>: </a:t>
            </a:r>
            <a:r>
              <a:rPr lang="en-US" sz="1800" dirty="0">
                <a:solidFill>
                  <a:schemeClr val="tx2"/>
                </a:solidFill>
                <a:latin typeface="Fago Pro" panose="02000506040000020004" pitchFamily="50" charset="0"/>
              </a:rPr>
              <a:t>Gripping speed is automatically </a:t>
            </a:r>
            <a:r>
              <a:rPr lang="en-US" sz="1800" dirty="0" err="1">
                <a:solidFill>
                  <a:schemeClr val="tx2"/>
                </a:solidFill>
                <a:latin typeface="Fago Pro" panose="02000506040000020004" pitchFamily="50" charset="0"/>
              </a:rPr>
              <a:t>optimizied</a:t>
            </a:r>
            <a:r>
              <a:rPr lang="en-US" sz="1800" dirty="0">
                <a:solidFill>
                  <a:schemeClr val="tx2"/>
                </a:solidFill>
                <a:latin typeface="Fago Pro" panose="02000506040000020004" pitchFamily="50" charset="0"/>
              </a:rPr>
              <a:t> to the selected gripping force setting, permanent re-gripping is possible</a:t>
            </a:r>
          </a:p>
          <a:p>
            <a:pPr marL="285750" indent="-285750">
              <a:buClr>
                <a:schemeClr val="bg2"/>
              </a:buClr>
              <a:buFontTx/>
              <a:buChar char="→"/>
            </a:pPr>
            <a:endParaRPr lang="en-US" sz="1800" dirty="0">
              <a:solidFill>
                <a:schemeClr val="tx2"/>
              </a:solidFill>
              <a:latin typeface="Fago Pro" panose="02000506040000020004" pitchFamily="50" charset="0"/>
            </a:endParaRPr>
          </a:p>
          <a:p>
            <a:pPr marL="285750" indent="-285750">
              <a:buClr>
                <a:schemeClr val="bg2"/>
              </a:buClr>
              <a:buFontTx/>
              <a:buChar char="→"/>
            </a:pPr>
            <a:r>
              <a:rPr lang="en-US" sz="1800" b="1" dirty="0" err="1">
                <a:solidFill>
                  <a:schemeClr val="tx2"/>
                </a:solidFill>
                <a:latin typeface="Fago Pro" panose="02000506040000020004" pitchFamily="50" charset="0"/>
              </a:rPr>
              <a:t>StrongGrip</a:t>
            </a:r>
            <a:r>
              <a:rPr lang="en-US" sz="1800" b="1" dirty="0">
                <a:solidFill>
                  <a:schemeClr val="tx2"/>
                </a:solidFill>
                <a:latin typeface="Fago Pro" panose="02000506040000020004" pitchFamily="50" charset="0"/>
              </a:rPr>
              <a:t>:</a:t>
            </a:r>
            <a:r>
              <a:rPr lang="en-US" sz="1800" dirty="0">
                <a:solidFill>
                  <a:schemeClr val="tx2"/>
                </a:solidFill>
                <a:latin typeface="Fago Pro" panose="02000506040000020004" pitchFamily="50" charset="0"/>
              </a:rPr>
              <a:t> Maximum gripping force is generated and then stored by the gripping force maintenance, permanent re-gripping is possible within an adjustable time window</a:t>
            </a:r>
          </a:p>
          <a:p>
            <a:pPr marL="285750" indent="-285750">
              <a:buClr>
                <a:schemeClr val="bg2"/>
              </a:buClr>
              <a:buFontTx/>
              <a:buChar char="→"/>
            </a:pPr>
            <a:endParaRPr lang="en-US" sz="1800" dirty="0">
              <a:solidFill>
                <a:schemeClr val="tx2"/>
              </a:solidFill>
              <a:latin typeface="Fago Pro" panose="02000506040000020004" pitchFamily="50" charset="0"/>
            </a:endParaRPr>
          </a:p>
          <a:p>
            <a:pPr marL="285750" indent="-285750">
              <a:buClr>
                <a:schemeClr val="bg2"/>
              </a:buClr>
              <a:buFontTx/>
              <a:buChar char="→"/>
            </a:pPr>
            <a:r>
              <a:rPr lang="en-US" sz="1800" b="1" dirty="0" err="1">
                <a:solidFill>
                  <a:schemeClr val="tx2"/>
                </a:solidFill>
                <a:latin typeface="Fago Pro" panose="02000506040000020004" pitchFamily="50" charset="0"/>
              </a:rPr>
              <a:t>StrongGrip</a:t>
            </a:r>
            <a:r>
              <a:rPr lang="en-US" sz="1800" dirty="0">
                <a:solidFill>
                  <a:schemeClr val="tx2"/>
                </a:solidFill>
                <a:latin typeface="Fago Pro" panose="02000506040000020004" pitchFamily="50" charset="0"/>
              </a:rPr>
              <a:t> requires a pause time between two gripping cycles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BB53D3B7-6F8C-4C75-A49F-6A22A5DFC9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6" b="98320" l="1611" r="98792">
                        <a14:foregroundMark x1="8591" y1="10190" x2="75973" y2="26316"/>
                        <a14:foregroundMark x1="67114" y1="25868" x2="49262" y2="31243"/>
                        <a14:foregroundMark x1="49262" y1="31243" x2="19329" y2="50056"/>
                        <a14:foregroundMark x1="19329" y1="50056" x2="12617" y2="84770"/>
                        <a14:foregroundMark x1="12617" y1="84770" x2="13557" y2="92609"/>
                        <a14:foregroundMark x1="13557" y1="92609" x2="20134" y2="95297"/>
                        <a14:foregroundMark x1="74228" y1="96081" x2="82282" y2="91377"/>
                        <a14:foregroundMark x1="71275" y1="94961" x2="71275" y2="94961"/>
                        <a14:foregroundMark x1="21611" y1="99328" x2="12617" y2="95521"/>
                        <a14:foregroundMark x1="12617" y1="95521" x2="12617" y2="95521"/>
                        <a14:foregroundMark x1="9664" y1="32027" x2="13557" y2="24524"/>
                        <a14:foregroundMark x1="13557" y1="24524" x2="25235" y2="14782"/>
                        <a14:foregroundMark x1="88322" y1="6271" x2="4698" y2="7727"/>
                        <a14:foregroundMark x1="4698" y1="7727" x2="1611" y2="16797"/>
                        <a14:foregroundMark x1="1611" y1="16797" x2="2953" y2="42777"/>
                        <a14:foregroundMark x1="12752" y1="5375" x2="30604" y2="5263"/>
                        <a14:foregroundMark x1="75839" y1="3359" x2="71141" y2="3807"/>
                        <a14:foregroundMark x1="81342" y1="3919" x2="86174" y2="39418"/>
                        <a14:foregroundMark x1="96242" y1="21725" x2="90604" y2="26316"/>
                        <a14:foregroundMark x1="97718" y1="23852" x2="97718" y2="23852"/>
                        <a14:foregroundMark x1="98926" y1="23628" x2="96644" y2="24860"/>
                        <a14:foregroundMark x1="76268" y1="1734" x2="65235" y2="1232"/>
                        <a14:foregroundMark x1="80000" y1="1904" x2="76882" y2="1762"/>
                        <a14:foregroundMark x1="65235" y1="1232" x2="65235" y2="1232"/>
                        <a14:foregroundMark x1="34094" y1="58343" x2="30067" y2="58679"/>
                        <a14:foregroundMark x1="24698" y1="59015" x2="21208" y2="59239"/>
                        <a14:foregroundMark x1="70336" y1="59462" x2="61745" y2="59910"/>
                        <a14:foregroundMark x1="61745" y1="59910" x2="59597" y2="58791"/>
                        <a14:foregroundMark x1="73020" y1="59239" x2="70738" y2="59351"/>
                        <a14:foregroundMark x1="9396" y1="94289" x2="13826" y2="98208"/>
                        <a14:foregroundMark x1="8591" y1="93617" x2="10067" y2="94289"/>
                        <a14:foregroundMark x1="75023" y1="514" x2="74094" y2="560"/>
                        <a14:foregroundMark x1="79463" y1="672" x2="79009" y2="638"/>
                        <a14:foregroundMark x1="79597" y1="560" x2="79060" y2="448"/>
                        <a14:foregroundMark x1="79195" y1="336" x2="79195" y2="336"/>
                        <a14:foregroundMark x1="79463" y1="336" x2="78779" y2="336"/>
                        <a14:foregroundMark x1="78792" y1="336" x2="79463" y2="448"/>
                        <a14:foregroundMark x1="79329" y1="560" x2="79329" y2="672"/>
                        <a14:foregroundMark x1="79463" y1="672" x2="78792" y2="448"/>
                        <a14:backgroundMark x1="72617" y1="112" x2="73695" y2="56"/>
                        <a14:backgroundMark x1="77315" y1="0" x2="74631" y2="0"/>
                        <a14:backgroundMark x1="78523" y1="0" x2="77181" y2="0"/>
                        <a14:backgroundMark x1="79463" y1="224" x2="79463" y2="2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8179" y="1026715"/>
            <a:ext cx="1211860" cy="142595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58542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>
            <a:extLst>
              <a:ext uri="{FF2B5EF4-FFF2-40B4-BE49-F238E27FC236}">
                <a16:creationId xmlns:a16="http://schemas.microsoft.com/office/drawing/2014/main" id="{0BA9288D-2043-42BE-8AA6-1D46626E4B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095" b="98762" l="3182" r="99545">
                        <a14:foregroundMark x1="65606" y1="14095" x2="37727" y2="19714"/>
                        <a14:foregroundMark x1="37727" y1="19714" x2="9697" y2="32857"/>
                        <a14:foregroundMark x1="9697" y1="32857" x2="9848" y2="84952"/>
                        <a14:foregroundMark x1="9848" y1="84952" x2="13485" y2="92000"/>
                        <a14:foregroundMark x1="13485" y1="92000" x2="15909" y2="60000"/>
                        <a14:foregroundMark x1="59394" y1="56571" x2="81061" y2="57429"/>
                        <a14:foregroundMark x1="85303" y1="55143" x2="83333" y2="84381"/>
                        <a14:foregroundMark x1="83333" y1="84381" x2="79697" y2="92286"/>
                        <a14:foregroundMark x1="79697" y1="92286" x2="78333" y2="93619"/>
                        <a14:foregroundMark x1="78333" y1="96286" x2="87273" y2="91619"/>
                        <a14:foregroundMark x1="21212" y1="98762" x2="22576" y2="98571"/>
                        <a14:foregroundMark x1="3182" y1="50000" x2="4545" y2="37524"/>
                        <a14:foregroundMark x1="4697" y1="33048" x2="7424" y2="9238"/>
                        <a14:foregroundMark x1="7424" y1="9238" x2="63939" y2="3238"/>
                        <a14:foregroundMark x1="63939" y1="3238" x2="77576" y2="5048"/>
                        <a14:foregroundMark x1="77576" y1="5048" x2="88636" y2="9143"/>
                        <a14:foregroundMark x1="88636" y1="9143" x2="94545" y2="22286"/>
                        <a14:foregroundMark x1="94545" y1="22286" x2="93182" y2="30762"/>
                        <a14:foregroundMark x1="93182" y1="30762" x2="93030" y2="30857"/>
                        <a14:foregroundMark x1="86818" y1="37143" x2="65000" y2="18762"/>
                        <a14:foregroundMark x1="84091" y1="6095" x2="42121" y2="5429"/>
                        <a14:foregroundMark x1="74697" y1="2190" x2="58030" y2="3238"/>
                        <a14:foregroundMark x1="38636" y1="59619" x2="38636" y2="59619"/>
                        <a14:foregroundMark x1="32273" y1="59714" x2="28939" y2="59810"/>
                        <a14:foregroundMark x1="24697" y1="60476" x2="31667" y2="59905"/>
                        <a14:foregroundMark x1="41364" y1="59333" x2="25000" y2="59429"/>
                        <a14:foregroundMark x1="39394" y1="59810" x2="33182" y2="59810"/>
                        <a14:foregroundMark x1="42727" y1="58952" x2="42121" y2="59524"/>
                        <a14:foregroundMark x1="59545" y1="62190" x2="68485" y2="61048"/>
                        <a14:foregroundMark x1="76667" y1="61238" x2="64848" y2="61524"/>
                        <a14:foregroundMark x1="64848" y1="61524" x2="64242" y2="61714"/>
                        <a14:foregroundMark x1="58030" y1="61333" x2="73939" y2="61619"/>
                        <a14:foregroundMark x1="67273" y1="62095" x2="67273" y2="62095"/>
                        <a14:foregroundMark x1="65455" y1="62286" x2="62727" y2="62571"/>
                        <a14:foregroundMark x1="68333" y1="62000" x2="72121" y2="61619"/>
                        <a14:foregroundMark x1="99545" y1="26381" x2="99545" y2="26381"/>
                        <a14:foregroundMark x1="56364" y1="61429" x2="56364" y2="61429"/>
                        <a14:foregroundMark x1="74697" y1="95810" x2="75606" y2="96000"/>
                        <a14:foregroundMark x1="73636" y1="96190" x2="72879" y2="96000"/>
                        <a14:foregroundMark x1="71515" y1="95810" x2="71515" y2="95810"/>
                        <a14:foregroundMark x1="84394" y1="96381" x2="84394" y2="96381"/>
                        <a14:foregroundMark x1="83939" y1="96857" x2="83939" y2="96857"/>
                        <a14:foregroundMark x1="11061" y1="96381" x2="11061" y2="96381"/>
                        <a14:foregroundMark x1="6970" y1="93810" x2="8030" y2="94190"/>
                        <a14:foregroundMark x1="8333" y1="94476" x2="13788" y2="98095"/>
                        <a14:foregroundMark x1="6667" y1="93619" x2="5303" y2="92476"/>
                        <a14:backgroundMark x1="74697" y1="95" x2="74697" y2="95"/>
                        <a14:backgroundMark x1="76061" y1="0" x2="76061" y2="0"/>
                        <a14:backgroundMark x1="77576" y1="0" x2="77576" y2="0"/>
                        <a14:backgroundMark x1="6970" y1="54762" x2="6970" y2="547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5763" y="1024538"/>
            <a:ext cx="907423" cy="144385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16755BCC-8CEC-4ADE-82D9-F99E1F90B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dirty="0"/>
              <a:t>Gripping Mode EGK</a:t>
            </a:r>
            <a:endParaRPr lang="en-US" sz="2800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FAA42E34-85B8-4C1C-B008-9143F55C3E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25</a:t>
            </a:fld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E62C592-AFE3-450F-8AAF-EEF303CE786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Universal </a:t>
            </a:r>
            <a:r>
              <a:rPr lang="de-DE" dirty="0" err="1"/>
              <a:t>gripper</a:t>
            </a:r>
            <a:r>
              <a:rPr lang="de-DE" dirty="0"/>
              <a:t> EGU and </a:t>
            </a:r>
            <a:r>
              <a:rPr lang="de-DE" dirty="0" err="1"/>
              <a:t>small</a:t>
            </a:r>
            <a:r>
              <a:rPr lang="de-DE" dirty="0"/>
              <a:t> </a:t>
            </a:r>
            <a:r>
              <a:rPr lang="de-DE" dirty="0" err="1"/>
              <a:t>parts</a:t>
            </a:r>
            <a:r>
              <a:rPr lang="de-DE" dirty="0"/>
              <a:t> </a:t>
            </a:r>
            <a:r>
              <a:rPr lang="de-DE" dirty="0" err="1"/>
              <a:t>gripper</a:t>
            </a:r>
            <a:r>
              <a:rPr lang="de-DE" dirty="0"/>
              <a:t> EGK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A288F6BD-14E2-4005-B255-E3FB1AE5F071}"/>
              </a:ext>
            </a:extLst>
          </p:cNvPr>
          <p:cNvSpPr txBox="1"/>
          <p:nvPr/>
        </p:nvSpPr>
        <p:spPr>
          <a:xfrm>
            <a:off x="658814" y="1560637"/>
            <a:ext cx="4179886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chemeClr val="bg2"/>
              </a:buClr>
              <a:buFont typeface="Fago Pro" panose="02000506040000020004" pitchFamily="2" charset="0"/>
              <a:buChar char="→"/>
            </a:pPr>
            <a:r>
              <a:rPr lang="en-US" sz="1800" b="1" dirty="0" err="1">
                <a:solidFill>
                  <a:schemeClr val="tx2"/>
                </a:solidFill>
                <a:latin typeface="Fago Pro" panose="02000506040000020004" pitchFamily="50" charset="0"/>
              </a:rPr>
              <a:t>BasicGrip</a:t>
            </a:r>
            <a:r>
              <a:rPr lang="en-US" sz="1800" dirty="0">
                <a:solidFill>
                  <a:schemeClr val="tx2"/>
                </a:solidFill>
                <a:latin typeface="Fago Pro" panose="02000506040000020004" pitchFamily="50" charset="0"/>
              </a:rPr>
              <a:t> and </a:t>
            </a:r>
            <a:r>
              <a:rPr lang="en-US" sz="1800" b="1" dirty="0" err="1">
                <a:solidFill>
                  <a:schemeClr val="tx2"/>
                </a:solidFill>
                <a:latin typeface="Fago Pro" panose="02000506040000020004" pitchFamily="50" charset="0"/>
              </a:rPr>
              <a:t>SoftGrip</a:t>
            </a:r>
            <a:r>
              <a:rPr lang="en-US" sz="1800" dirty="0">
                <a:solidFill>
                  <a:schemeClr val="tx2"/>
                </a:solidFill>
                <a:latin typeface="Fago Pro" panose="02000506040000020004" pitchFamily="50" charset="0"/>
              </a:rPr>
              <a:t> are available</a:t>
            </a:r>
          </a:p>
          <a:p>
            <a:pPr marL="285750" indent="-285750">
              <a:buClr>
                <a:schemeClr val="bg2"/>
              </a:buClr>
              <a:buFont typeface="Fago Pro" panose="02000506040000020004" pitchFamily="2" charset="0"/>
              <a:buChar char="→"/>
            </a:pPr>
            <a:endParaRPr lang="en-US" sz="1800" dirty="0">
              <a:solidFill>
                <a:schemeClr val="tx2"/>
              </a:solidFill>
              <a:latin typeface="Fago Pro" panose="02000506040000020004" pitchFamily="50" charset="0"/>
            </a:endParaRPr>
          </a:p>
          <a:p>
            <a:pPr marL="285750" indent="-285750">
              <a:buClr>
                <a:schemeClr val="bg2"/>
              </a:buClr>
              <a:buFont typeface="Fago Pro" panose="02000506040000020004" pitchFamily="2" charset="0"/>
              <a:buChar char="→"/>
            </a:pPr>
            <a:r>
              <a:rPr lang="en-US" sz="1800" b="1" dirty="0" err="1">
                <a:solidFill>
                  <a:schemeClr val="tx2"/>
                </a:solidFill>
                <a:latin typeface="Fago Pro" panose="02000506040000020004" pitchFamily="50" charset="0"/>
              </a:rPr>
              <a:t>BasicGrip</a:t>
            </a:r>
            <a:r>
              <a:rPr lang="en-US" sz="1800" b="1" dirty="0">
                <a:solidFill>
                  <a:schemeClr val="tx2"/>
                </a:solidFill>
                <a:latin typeface="Fago Pro" panose="02000506040000020004" pitchFamily="50" charset="0"/>
              </a:rPr>
              <a:t>: </a:t>
            </a:r>
            <a:r>
              <a:rPr lang="en-US" sz="1800" dirty="0">
                <a:solidFill>
                  <a:schemeClr val="tx2"/>
                </a:solidFill>
                <a:latin typeface="Fago Pro" panose="02000506040000020004" pitchFamily="50" charset="0"/>
              </a:rPr>
              <a:t>Gripping speed is automatically </a:t>
            </a:r>
            <a:r>
              <a:rPr lang="en-US" sz="1800" dirty="0" err="1">
                <a:solidFill>
                  <a:schemeClr val="tx2"/>
                </a:solidFill>
                <a:latin typeface="Fago Pro" panose="02000506040000020004" pitchFamily="50" charset="0"/>
              </a:rPr>
              <a:t>optimizied</a:t>
            </a:r>
            <a:r>
              <a:rPr lang="en-US" sz="1800" dirty="0">
                <a:solidFill>
                  <a:schemeClr val="tx2"/>
                </a:solidFill>
                <a:latin typeface="Fago Pro" panose="02000506040000020004" pitchFamily="50" charset="0"/>
              </a:rPr>
              <a:t> to the selected gripping force setting</a:t>
            </a:r>
          </a:p>
          <a:p>
            <a:pPr marL="285750" indent="-285750">
              <a:buClr>
                <a:schemeClr val="bg2"/>
              </a:buClr>
              <a:buFont typeface="Fago Pro" panose="02000506040000020004" pitchFamily="2" charset="0"/>
              <a:buChar char="→"/>
            </a:pPr>
            <a:endParaRPr lang="en-US" sz="1800" dirty="0">
              <a:solidFill>
                <a:schemeClr val="tx2"/>
              </a:solidFill>
              <a:latin typeface="Fago Pro" panose="02000506040000020004" pitchFamily="50" charset="0"/>
            </a:endParaRPr>
          </a:p>
          <a:p>
            <a:pPr marL="285750" indent="-285750">
              <a:buClr>
                <a:schemeClr val="bg2"/>
              </a:buClr>
              <a:buFont typeface="Fago Pro" panose="02000506040000020004" pitchFamily="2" charset="0"/>
              <a:buChar char="→"/>
            </a:pPr>
            <a:r>
              <a:rPr lang="en-US" sz="1800" b="1" dirty="0" err="1">
                <a:solidFill>
                  <a:schemeClr val="tx2"/>
                </a:solidFill>
                <a:latin typeface="Fago Pro" panose="02000506040000020004" pitchFamily="50" charset="0"/>
              </a:rPr>
              <a:t>SoftGrip</a:t>
            </a:r>
            <a:r>
              <a:rPr lang="en-US" sz="1800" b="1" dirty="0">
                <a:solidFill>
                  <a:schemeClr val="tx2"/>
                </a:solidFill>
                <a:latin typeface="Fago Pro" panose="02000506040000020004" pitchFamily="50" charset="0"/>
              </a:rPr>
              <a:t>:</a:t>
            </a:r>
            <a:r>
              <a:rPr lang="en-US" sz="1800" dirty="0">
                <a:solidFill>
                  <a:schemeClr val="tx2"/>
                </a:solidFill>
                <a:latin typeface="Fago Pro" panose="02000506040000020004" pitchFamily="50" charset="0"/>
              </a:rPr>
              <a:t> Particularly gentle gripping of fragile workpieces. Impulse forces are reduced to a minimum when hitting the workpiece</a:t>
            </a:r>
          </a:p>
          <a:p>
            <a:pPr marL="285750" indent="-285750">
              <a:buClr>
                <a:schemeClr val="bg2"/>
              </a:buClr>
              <a:buFont typeface="Fago Pro" panose="02000506040000020004" pitchFamily="2" charset="0"/>
              <a:buChar char="→"/>
            </a:pPr>
            <a:endParaRPr lang="en-US" sz="1800" dirty="0">
              <a:solidFill>
                <a:schemeClr val="tx2"/>
              </a:solidFill>
              <a:latin typeface="Fago Pro" panose="02000506040000020004" pitchFamily="50" charset="0"/>
            </a:endParaRPr>
          </a:p>
          <a:p>
            <a:pPr marL="285750" indent="-285750">
              <a:buClr>
                <a:schemeClr val="bg2"/>
              </a:buClr>
              <a:buFont typeface="Fago Pro" panose="02000506040000020004" pitchFamily="2" charset="0"/>
              <a:buChar char="→"/>
            </a:pPr>
            <a:r>
              <a:rPr lang="en-US" sz="1800" dirty="0">
                <a:solidFill>
                  <a:schemeClr val="tx2"/>
                </a:solidFill>
                <a:latin typeface="Fago Pro" panose="02000506040000020004" pitchFamily="50" charset="0"/>
              </a:rPr>
              <a:t>Permanent gripping and continuous operation of the motor in both gripping modes</a:t>
            </a:r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B56880FA-9AA9-4BB1-82A4-6DE648D5A523}"/>
              </a:ext>
            </a:extLst>
          </p:cNvPr>
          <p:cNvGrpSpPr/>
          <p:nvPr/>
        </p:nvGrpSpPr>
        <p:grpSpPr>
          <a:xfrm>
            <a:off x="5491518" y="2813325"/>
            <a:ext cx="5870218" cy="3936153"/>
            <a:chOff x="5662968" y="2630762"/>
            <a:chExt cx="5870218" cy="3936153"/>
          </a:xfrm>
        </p:grpSpPr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E03DA36B-D304-4230-85A9-32F9278D8E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62968" y="2630762"/>
              <a:ext cx="5870218" cy="3356523"/>
            </a:xfrm>
            <a:prstGeom prst="rect">
              <a:avLst/>
            </a:prstGeom>
          </p:spPr>
        </p:pic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EA2BD386-7516-4106-BDC3-503BA9B6C3B7}"/>
                </a:ext>
              </a:extLst>
            </p:cNvPr>
            <p:cNvSpPr txBox="1"/>
            <p:nvPr/>
          </p:nvSpPr>
          <p:spPr>
            <a:xfrm>
              <a:off x="10112662" y="5652515"/>
              <a:ext cx="1132279" cy="91440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noAutofit/>
            </a:bodyPr>
            <a:lstStyle/>
            <a:p>
              <a:pPr marR="0" algn="l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kumimoji="0" lang="de-DE" sz="1600" b="1" i="0" u="none" strike="noStrike" kern="1200" cap="none" spc="0" normalizeH="0" baseline="0" noProof="0" err="1">
                  <a:ln>
                    <a:noFill/>
                  </a:ln>
                  <a:solidFill>
                    <a:srgbClr val="2DC6F4"/>
                  </a:solidFill>
                  <a:effectLst/>
                  <a:uLnTx/>
                  <a:uFillTx/>
                  <a:ea typeface="+mn-ea"/>
                  <a:cs typeface="+mn-cs"/>
                </a:rPr>
                <a:t>Verfahrzeit</a:t>
              </a:r>
              <a:endPara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2DC6F4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C2791AE5-B3A6-4BBA-A695-9C616F35E7EB}"/>
                </a:ext>
              </a:extLst>
            </p:cNvPr>
            <p:cNvSpPr txBox="1"/>
            <p:nvPr/>
          </p:nvSpPr>
          <p:spPr>
            <a:xfrm rot="16200000">
              <a:off x="5239054" y="3186188"/>
              <a:ext cx="1276325" cy="31419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noAutofit/>
            </a:bodyPr>
            <a:lstStyle/>
            <a:p>
              <a:pPr marR="0" algn="l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kumimoji="0" lang="de-DE" sz="1600" b="1" i="0" u="none" strike="noStrike" kern="1200" cap="none" spc="0" normalizeH="0" baseline="0" noProof="0">
                  <a:ln>
                    <a:noFill/>
                  </a:ln>
                  <a:solidFill>
                    <a:srgbClr val="2DC6F4"/>
                  </a:solidFill>
                  <a:effectLst/>
                  <a:uLnTx/>
                  <a:uFillTx/>
                  <a:ea typeface="+mn-ea"/>
                  <a:cs typeface="+mn-cs"/>
                </a:rPr>
                <a:t>Greifkraft</a:t>
              </a:r>
              <a:endPara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2DC6F4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032185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755BCC-8CEC-4ADE-82D9-F99E1F90B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b="1" dirty="0" err="1">
                <a:solidFill>
                  <a:schemeClr val="tx2"/>
                </a:solidFill>
                <a:latin typeface="Fago Pro" panose="02000506040000020004" pitchFamily="50" charset="0"/>
              </a:rPr>
              <a:t>Commissioning</a:t>
            </a:r>
            <a:r>
              <a:rPr lang="de-DE" sz="2800" b="1" dirty="0">
                <a:solidFill>
                  <a:schemeClr val="tx2"/>
                </a:solidFill>
                <a:latin typeface="Fago Pro" panose="02000506040000020004" pitchFamily="50" charset="0"/>
              </a:rPr>
              <a:t> Software MTSN2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FAA42E34-85B8-4C1C-B008-9143F55C3E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26</a:t>
            </a:fld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E62C592-AFE3-450F-8AAF-EEF303CE786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Universal </a:t>
            </a:r>
            <a:r>
              <a:rPr lang="de-DE" dirty="0" err="1"/>
              <a:t>gripper</a:t>
            </a:r>
            <a:r>
              <a:rPr lang="de-DE" dirty="0"/>
              <a:t> EGU and </a:t>
            </a:r>
            <a:r>
              <a:rPr lang="de-DE" dirty="0" err="1"/>
              <a:t>small</a:t>
            </a:r>
            <a:r>
              <a:rPr lang="de-DE" dirty="0"/>
              <a:t> </a:t>
            </a:r>
            <a:r>
              <a:rPr lang="de-DE" dirty="0" err="1"/>
              <a:t>parts</a:t>
            </a:r>
            <a:r>
              <a:rPr lang="de-DE" dirty="0"/>
              <a:t> </a:t>
            </a:r>
            <a:r>
              <a:rPr lang="de-DE" dirty="0" err="1"/>
              <a:t>gripper</a:t>
            </a:r>
            <a:r>
              <a:rPr lang="de-DE" dirty="0"/>
              <a:t> EGK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A288F6BD-14E2-4005-B255-E3FB1AE5F071}"/>
              </a:ext>
            </a:extLst>
          </p:cNvPr>
          <p:cNvSpPr txBox="1"/>
          <p:nvPr/>
        </p:nvSpPr>
        <p:spPr>
          <a:xfrm>
            <a:off x="658762" y="1687069"/>
            <a:ext cx="4828741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chemeClr val="bg2"/>
              </a:buClr>
              <a:buFont typeface="Fago Pro" panose="02000506040000020004" pitchFamily="2" charset="0"/>
              <a:buChar char="→"/>
            </a:pPr>
            <a:r>
              <a:rPr lang="en-US" sz="1800" dirty="0">
                <a:solidFill>
                  <a:schemeClr val="tx2"/>
                </a:solidFill>
                <a:latin typeface="Fago Pro" panose="02000506040000020004" pitchFamily="50" charset="0"/>
              </a:rPr>
              <a:t>Supports the user by easing the commissioning and parameterization effort</a:t>
            </a:r>
          </a:p>
          <a:p>
            <a:pPr marL="285750" indent="-285750">
              <a:buClr>
                <a:schemeClr val="bg2"/>
              </a:buClr>
              <a:buFont typeface="Fago Pro" panose="02000506040000020004" pitchFamily="2" charset="0"/>
              <a:buChar char="→"/>
            </a:pPr>
            <a:endParaRPr lang="en-US" sz="1800" dirty="0">
              <a:solidFill>
                <a:schemeClr val="tx2"/>
              </a:solidFill>
              <a:latin typeface="Fago Pro" panose="02000506040000020004" pitchFamily="50" charset="0"/>
            </a:endParaRPr>
          </a:p>
          <a:p>
            <a:pPr marL="285750" indent="-285750">
              <a:buClr>
                <a:schemeClr val="bg2"/>
              </a:buClr>
              <a:buFont typeface="Fago Pro" panose="02000506040000020004" pitchFamily="2" charset="0"/>
              <a:buChar char="→"/>
            </a:pPr>
            <a:r>
              <a:rPr lang="en-US" sz="1800" dirty="0">
                <a:solidFill>
                  <a:schemeClr val="tx2"/>
                </a:solidFill>
                <a:latin typeface="Fago Pro" panose="02000506040000020004" pitchFamily="50" charset="0"/>
              </a:rPr>
              <a:t>User-friendly use of all gripper functions without the need for a PLC</a:t>
            </a:r>
          </a:p>
          <a:p>
            <a:pPr marL="285750" indent="-285750">
              <a:buClr>
                <a:schemeClr val="bg2"/>
              </a:buClr>
              <a:buFont typeface="Fago Pro" panose="02000506040000020004" pitchFamily="2" charset="0"/>
              <a:buChar char="→"/>
            </a:pPr>
            <a:endParaRPr lang="en-US" sz="1800" dirty="0">
              <a:solidFill>
                <a:schemeClr val="tx2"/>
              </a:solidFill>
              <a:latin typeface="Fago Pro" panose="02000506040000020004" pitchFamily="50" charset="0"/>
            </a:endParaRPr>
          </a:p>
          <a:p>
            <a:pPr marL="285750" indent="-285750">
              <a:buClr>
                <a:schemeClr val="bg2"/>
              </a:buClr>
              <a:buFont typeface="Fago Pro" panose="02000506040000020004" pitchFamily="2" charset="0"/>
              <a:buChar char="→"/>
            </a:pPr>
            <a:r>
              <a:rPr lang="en-US" sz="1800" dirty="0">
                <a:solidFill>
                  <a:schemeClr val="tx2"/>
                </a:solidFill>
                <a:latin typeface="Fago Pro" panose="02000506040000020004" pitchFamily="50" charset="0"/>
              </a:rPr>
              <a:t>Additional functions: address assignment, diagnostics, firmware update, parameter backup and bus monitor</a:t>
            </a:r>
          </a:p>
          <a:p>
            <a:pPr marL="285750" indent="-285750">
              <a:buClr>
                <a:schemeClr val="bg2"/>
              </a:buClr>
              <a:buFont typeface="Fago Pro" panose="02000506040000020004" pitchFamily="2" charset="0"/>
              <a:buChar char="→"/>
            </a:pPr>
            <a:endParaRPr lang="en-US" sz="1800" dirty="0">
              <a:solidFill>
                <a:schemeClr val="tx2"/>
              </a:solidFill>
              <a:latin typeface="Fago Pro" panose="02000506040000020004" pitchFamily="50" charset="0"/>
            </a:endParaRPr>
          </a:p>
          <a:p>
            <a:pPr marL="285750" indent="-285750">
              <a:buClr>
                <a:schemeClr val="bg2"/>
              </a:buClr>
              <a:buFont typeface="Fago Pro" panose="02000506040000020004" pitchFamily="2" charset="0"/>
              <a:buChar char="→"/>
            </a:pPr>
            <a:r>
              <a:rPr lang="en-US" sz="1800" dirty="0">
                <a:solidFill>
                  <a:schemeClr val="tx2"/>
                </a:solidFill>
                <a:latin typeface="Fago Pro" panose="02000506040000020004" pitchFamily="50" charset="0"/>
              </a:rPr>
              <a:t>Initial application validations can be carried out in an uncomplicated manner</a:t>
            </a:r>
          </a:p>
          <a:p>
            <a:pPr marL="285750" indent="-285750">
              <a:buClr>
                <a:schemeClr val="bg2"/>
              </a:buClr>
              <a:buFont typeface="Fago Pro" panose="02000506040000020004" pitchFamily="2" charset="0"/>
              <a:buChar char="→"/>
            </a:pPr>
            <a:endParaRPr lang="en-US" sz="1800" dirty="0">
              <a:solidFill>
                <a:schemeClr val="tx2"/>
              </a:solidFill>
              <a:latin typeface="Fago Pro" panose="02000506040000020004" pitchFamily="50" charset="0"/>
            </a:endParaRPr>
          </a:p>
          <a:p>
            <a:pPr marL="285750" indent="-285750">
              <a:buClr>
                <a:schemeClr val="bg2"/>
              </a:buClr>
              <a:buFont typeface="Fago Pro" panose="02000506040000020004" pitchFamily="2" charset="0"/>
              <a:buChar char="→"/>
            </a:pPr>
            <a:r>
              <a:rPr lang="en-US" sz="1800" dirty="0">
                <a:solidFill>
                  <a:schemeClr val="tx2"/>
                </a:solidFill>
                <a:latin typeface="Fago Pro" panose="02000506040000020004" pitchFamily="50" charset="0"/>
              </a:rPr>
              <a:t>The gripper is connected to the computer directly via the network interface</a:t>
            </a:r>
            <a:endParaRPr lang="de-DE" sz="1800" dirty="0">
              <a:solidFill>
                <a:schemeClr val="tx2"/>
              </a:solidFill>
              <a:latin typeface="Fago Pro" panose="02000506040000020004" pitchFamily="50" charset="0"/>
            </a:endParaRP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68F09013-1F77-4F55-8C5C-E827A97BB8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687069"/>
            <a:ext cx="5387583" cy="4133308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CFDADDED-EA29-4D17-A893-3F25E3564FEC}"/>
              </a:ext>
            </a:extLst>
          </p:cNvPr>
          <p:cNvSpPr txBox="1"/>
          <p:nvPr/>
        </p:nvSpPr>
        <p:spPr>
          <a:xfrm>
            <a:off x="6493330" y="6013305"/>
            <a:ext cx="6096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tx2"/>
                </a:solidFill>
                <a:latin typeface="Fago Pro" panose="02000506040000020004" pitchFamily="50" charset="0"/>
              </a:rPr>
              <a:t>Get it @ www.schunk.com/downloads-software</a:t>
            </a:r>
            <a:endParaRPr lang="de-DE" sz="1600" dirty="0">
              <a:solidFill>
                <a:schemeClr val="tx2"/>
              </a:solidFill>
              <a:latin typeface="Fago Pro" panose="02000506040000020004" pitchFamily="50" charset="0"/>
            </a:endParaRP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0F7CEEC5-D661-439B-9472-00A4746A7417}"/>
              </a:ext>
            </a:extLst>
          </p:cNvPr>
          <p:cNvGrpSpPr/>
          <p:nvPr/>
        </p:nvGrpSpPr>
        <p:grpSpPr>
          <a:xfrm>
            <a:off x="9655630" y="5069603"/>
            <a:ext cx="1637026" cy="448984"/>
            <a:chOff x="8427245" y="3133725"/>
            <a:chExt cx="669128" cy="200582"/>
          </a:xfrm>
        </p:grpSpPr>
        <p:sp>
          <p:nvSpPr>
            <p:cNvPr id="9" name="Rechteck 8">
              <a:extLst>
                <a:ext uri="{FF2B5EF4-FFF2-40B4-BE49-F238E27FC236}">
                  <a16:creationId xmlns:a16="http://schemas.microsoft.com/office/drawing/2014/main" id="{1025FC3B-639F-4EF5-A249-5A41B1893169}"/>
                </a:ext>
              </a:extLst>
            </p:cNvPr>
            <p:cNvSpPr/>
            <p:nvPr/>
          </p:nvSpPr>
          <p:spPr>
            <a:xfrm>
              <a:off x="8427245" y="3133725"/>
              <a:ext cx="483370" cy="200579"/>
            </a:xfrm>
            <a:prstGeom prst="rect">
              <a:avLst/>
            </a:prstGeom>
            <a:solidFill>
              <a:srgbClr val="BCC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de-DE" sz="1200" b="1" dirty="0"/>
                <a:t>Demo-Mode</a:t>
              </a:r>
              <a:br>
                <a:rPr lang="de-DE" sz="1200" b="1" dirty="0"/>
              </a:br>
              <a:r>
                <a:rPr lang="de-DE" sz="1200" dirty="0" err="1"/>
                <a:t>available</a:t>
              </a:r>
              <a:endParaRPr lang="en-US" sz="1200" dirty="0"/>
            </a:p>
          </p:txBody>
        </p:sp>
        <p:sp>
          <p:nvSpPr>
            <p:cNvPr id="10" name="Gleichschenkliges Dreieck 9">
              <a:extLst>
                <a:ext uri="{FF2B5EF4-FFF2-40B4-BE49-F238E27FC236}">
                  <a16:creationId xmlns:a16="http://schemas.microsoft.com/office/drawing/2014/main" id="{02CB84B4-E811-4402-BD18-BEB56FC37352}"/>
                </a:ext>
              </a:extLst>
            </p:cNvPr>
            <p:cNvSpPr/>
            <p:nvPr/>
          </p:nvSpPr>
          <p:spPr>
            <a:xfrm rot="5400000">
              <a:off x="8903215" y="3141148"/>
              <a:ext cx="200580" cy="185737"/>
            </a:xfrm>
            <a:prstGeom prst="triangle">
              <a:avLst>
                <a:gd name="adj" fmla="val 0"/>
              </a:avLst>
            </a:prstGeom>
            <a:solidFill>
              <a:srgbClr val="BCC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581874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755BCC-8CEC-4ADE-82D9-F99E1F90B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b="1" dirty="0">
                <a:solidFill>
                  <a:schemeClr val="tx2"/>
                </a:solidFill>
                <a:latin typeface="Fago Pro" panose="02000506040000020004" pitchFamily="50" charset="0"/>
              </a:rPr>
              <a:t>PLC </a:t>
            </a:r>
            <a:r>
              <a:rPr lang="de-DE" sz="2800" b="1" dirty="0" err="1">
                <a:solidFill>
                  <a:schemeClr val="tx2"/>
                </a:solidFill>
                <a:latin typeface="Fago Pro" panose="02000506040000020004" pitchFamily="50" charset="0"/>
              </a:rPr>
              <a:t>integration</a:t>
            </a:r>
            <a:r>
              <a:rPr lang="de-DE" sz="2800" b="1" dirty="0">
                <a:solidFill>
                  <a:schemeClr val="tx2"/>
                </a:solidFill>
                <a:latin typeface="Fago Pro" panose="02000506040000020004" pitchFamily="50" charset="0"/>
              </a:rPr>
              <a:t> via </a:t>
            </a:r>
            <a:r>
              <a:rPr lang="de-DE" sz="2800" b="1" dirty="0" err="1">
                <a:solidFill>
                  <a:schemeClr val="tx2"/>
                </a:solidFill>
                <a:latin typeface="Fago Pro" panose="02000506040000020004" pitchFamily="50" charset="0"/>
              </a:rPr>
              <a:t>function</a:t>
            </a:r>
            <a:r>
              <a:rPr lang="de-DE" sz="2800" b="1" dirty="0">
                <a:solidFill>
                  <a:schemeClr val="tx2"/>
                </a:solidFill>
                <a:latin typeface="Fago Pro" panose="02000506040000020004" pitchFamily="50" charset="0"/>
              </a:rPr>
              <a:t> </a:t>
            </a:r>
            <a:r>
              <a:rPr lang="de-DE" sz="2800" b="1" dirty="0" err="1">
                <a:solidFill>
                  <a:schemeClr val="tx2"/>
                </a:solidFill>
                <a:latin typeface="Fago Pro" panose="02000506040000020004" pitchFamily="50" charset="0"/>
              </a:rPr>
              <a:t>blocks</a:t>
            </a:r>
            <a:endParaRPr lang="de-DE" sz="2800" b="1" dirty="0">
              <a:solidFill>
                <a:schemeClr val="tx2"/>
              </a:solidFill>
              <a:latin typeface="Fago Pro" panose="02000506040000020004" pitchFamily="50" charset="0"/>
            </a:endParaRP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FAA42E34-85B8-4C1C-B008-9143F55C3E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27</a:t>
            </a:fld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E62C592-AFE3-450F-8AAF-EEF303CE786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Universal </a:t>
            </a:r>
            <a:r>
              <a:rPr lang="de-DE" dirty="0" err="1"/>
              <a:t>gripper</a:t>
            </a:r>
            <a:r>
              <a:rPr lang="de-DE" dirty="0"/>
              <a:t> EGU and </a:t>
            </a:r>
            <a:r>
              <a:rPr lang="de-DE" dirty="0" err="1"/>
              <a:t>small</a:t>
            </a:r>
            <a:r>
              <a:rPr lang="de-DE" dirty="0"/>
              <a:t> </a:t>
            </a:r>
            <a:r>
              <a:rPr lang="de-DE" dirty="0" err="1"/>
              <a:t>parts</a:t>
            </a:r>
            <a:r>
              <a:rPr lang="de-DE" dirty="0"/>
              <a:t> </a:t>
            </a:r>
            <a:r>
              <a:rPr lang="de-DE" dirty="0" err="1"/>
              <a:t>gripper</a:t>
            </a:r>
            <a:r>
              <a:rPr lang="de-DE" dirty="0"/>
              <a:t> EGK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A288F6BD-14E2-4005-B255-E3FB1AE5F071}"/>
              </a:ext>
            </a:extLst>
          </p:cNvPr>
          <p:cNvSpPr txBox="1"/>
          <p:nvPr/>
        </p:nvSpPr>
        <p:spPr>
          <a:xfrm>
            <a:off x="658814" y="1331053"/>
            <a:ext cx="4778434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chemeClr val="bg2"/>
              </a:buClr>
              <a:buFont typeface="Fago Pro" panose="02000506040000020004" pitchFamily="2" charset="0"/>
              <a:buChar char="→"/>
            </a:pPr>
            <a:r>
              <a:rPr lang="en-US" sz="1800" dirty="0">
                <a:solidFill>
                  <a:schemeClr val="tx2"/>
                </a:solidFill>
                <a:latin typeface="Fago Pro" panose="02000506040000020004" pitchFamily="50" charset="0"/>
              </a:rPr>
              <a:t>Seamless interaction between gripper and PLC control</a:t>
            </a:r>
          </a:p>
          <a:p>
            <a:pPr marL="285750" indent="-285750">
              <a:buClr>
                <a:schemeClr val="bg2"/>
              </a:buClr>
              <a:buFont typeface="Fago Pro" panose="02000506040000020004" pitchFamily="2" charset="0"/>
              <a:buChar char="→"/>
            </a:pPr>
            <a:endParaRPr lang="en-US" sz="1800" dirty="0">
              <a:solidFill>
                <a:schemeClr val="tx2"/>
              </a:solidFill>
              <a:latin typeface="Fago Pro" panose="02000506040000020004" pitchFamily="50" charset="0"/>
            </a:endParaRPr>
          </a:p>
          <a:p>
            <a:pPr marL="285750" indent="-285750">
              <a:buClr>
                <a:schemeClr val="bg2"/>
              </a:buClr>
              <a:buFont typeface="Fago Pro" panose="02000506040000020004" pitchFamily="2" charset="0"/>
              <a:buChar char="→"/>
            </a:pPr>
            <a:r>
              <a:rPr lang="en-US" sz="1800" dirty="0">
                <a:solidFill>
                  <a:schemeClr val="tx2"/>
                </a:solidFill>
                <a:latin typeface="Fago Pro" panose="02000506040000020004" pitchFamily="50" charset="0"/>
              </a:rPr>
              <a:t>Available for leading PLC manufacturers</a:t>
            </a:r>
          </a:p>
          <a:p>
            <a:pPr marL="285750" indent="-285750">
              <a:buClr>
                <a:schemeClr val="bg2"/>
              </a:buClr>
              <a:buFont typeface="Fago Pro" panose="02000506040000020004" pitchFamily="2" charset="0"/>
              <a:buChar char="→"/>
            </a:pPr>
            <a:endParaRPr lang="en-US" sz="1800" dirty="0">
              <a:solidFill>
                <a:schemeClr val="tx2"/>
              </a:solidFill>
              <a:latin typeface="Fago Pro" panose="02000506040000020004" pitchFamily="50" charset="0"/>
            </a:endParaRPr>
          </a:p>
          <a:p>
            <a:pPr marL="285750" indent="-285750">
              <a:buClr>
                <a:schemeClr val="bg2"/>
              </a:buClr>
              <a:buFont typeface="Fago Pro" panose="02000506040000020004" pitchFamily="2" charset="0"/>
              <a:buChar char="→"/>
            </a:pPr>
            <a:r>
              <a:rPr lang="en-US" sz="1800" dirty="0">
                <a:solidFill>
                  <a:schemeClr val="tx2"/>
                </a:solidFill>
                <a:latin typeface="Fago Pro" panose="02000506040000020004" pitchFamily="50" charset="0"/>
              </a:rPr>
              <a:t>Reduces the programming effort to a minimum</a:t>
            </a:r>
          </a:p>
          <a:p>
            <a:pPr marL="285750" indent="-285750">
              <a:buClr>
                <a:schemeClr val="bg2"/>
              </a:buClr>
              <a:buFont typeface="Fago Pro" panose="02000506040000020004" pitchFamily="2" charset="0"/>
              <a:buChar char="→"/>
            </a:pPr>
            <a:endParaRPr lang="en-US" sz="1800" dirty="0">
              <a:solidFill>
                <a:schemeClr val="tx2"/>
              </a:solidFill>
              <a:latin typeface="Fago Pro" panose="02000506040000020004" pitchFamily="50" charset="0"/>
            </a:endParaRPr>
          </a:p>
          <a:p>
            <a:pPr marL="285750" indent="-285750">
              <a:buClr>
                <a:schemeClr val="bg2"/>
              </a:buClr>
              <a:buFont typeface="Fago Pro" panose="02000506040000020004" pitchFamily="2" charset="0"/>
              <a:buChar char="→"/>
            </a:pPr>
            <a:r>
              <a:rPr lang="en-US" sz="1800" dirty="0">
                <a:solidFill>
                  <a:schemeClr val="tx2"/>
                </a:solidFill>
                <a:latin typeface="Fago Pro" panose="02000506040000020004" pitchFamily="50" charset="0"/>
              </a:rPr>
              <a:t>Supported PLC manufacturers: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842B4AAD-474B-4C2D-BA33-039253810F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4" y="4271136"/>
            <a:ext cx="1293251" cy="205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Regler Ref. Allen-bradley 1769-l35e">
            <a:extLst>
              <a:ext uri="{FF2B5EF4-FFF2-40B4-BE49-F238E27FC236}">
                <a16:creationId xmlns:a16="http://schemas.microsoft.com/office/drawing/2014/main" id="{A48DA479-02FE-47B9-AB78-23EDC5791A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30" b="24644"/>
          <a:stretch/>
        </p:blipFill>
        <p:spPr bwMode="auto">
          <a:xfrm>
            <a:off x="573550" y="4919181"/>
            <a:ext cx="1454571" cy="443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Beckhoff Automation GmbH &amp; Co. KG: Bilder - Anbieterkompass -  Computer&amp;AUTOMATION">
            <a:extLst>
              <a:ext uri="{FF2B5EF4-FFF2-40B4-BE49-F238E27FC236}">
                <a16:creationId xmlns:a16="http://schemas.microsoft.com/office/drawing/2014/main" id="{50512E88-9F98-4668-B0BA-6D2673C78F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52" b="35042"/>
          <a:stretch/>
        </p:blipFill>
        <p:spPr bwMode="auto">
          <a:xfrm>
            <a:off x="529074" y="5741800"/>
            <a:ext cx="1583810" cy="28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E55FAA58-833B-401E-B0C2-A527920E01C7}"/>
              </a:ext>
            </a:extLst>
          </p:cNvPr>
          <p:cNvSpPr txBox="1"/>
          <p:nvPr/>
        </p:nvSpPr>
        <p:spPr>
          <a:xfrm>
            <a:off x="2151448" y="4220050"/>
            <a:ext cx="32858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tx2"/>
                </a:solidFill>
                <a:latin typeface="Fago Pro" panose="02000506040000020004" pitchFamily="50" charset="0"/>
              </a:rPr>
              <a:t>TIA Portal V17 for PROFINET and IO-Link</a:t>
            </a:r>
            <a:endParaRPr lang="en-US" sz="1400" dirty="0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8D38F8B8-ABC4-4D05-B97A-A29BA0C7AD9D}"/>
              </a:ext>
            </a:extLst>
          </p:cNvPr>
          <p:cNvSpPr txBox="1"/>
          <p:nvPr/>
        </p:nvSpPr>
        <p:spPr>
          <a:xfrm>
            <a:off x="2151448" y="4879278"/>
            <a:ext cx="25526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tx2"/>
                </a:solidFill>
                <a:latin typeface="Fago Pro" panose="02000506040000020004" pitchFamily="50" charset="0"/>
              </a:rPr>
              <a:t>Studio 5000 Logix Designer for </a:t>
            </a:r>
            <a:r>
              <a:rPr lang="en-US" sz="1400" dirty="0" err="1">
                <a:solidFill>
                  <a:schemeClr val="tx2"/>
                </a:solidFill>
                <a:latin typeface="Fago Pro" panose="02000506040000020004" pitchFamily="50" charset="0"/>
              </a:rPr>
              <a:t>EtherNet</a:t>
            </a:r>
            <a:r>
              <a:rPr lang="en-US" sz="1400" dirty="0">
                <a:solidFill>
                  <a:schemeClr val="tx2"/>
                </a:solidFill>
                <a:latin typeface="Fago Pro" panose="02000506040000020004" pitchFamily="50" charset="0"/>
              </a:rPr>
              <a:t>/IP and IO-Link</a:t>
            </a:r>
            <a:endParaRPr lang="en-US" sz="1400" dirty="0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9CCBF829-9884-4FFF-B89A-F3B0DD45B706}"/>
              </a:ext>
            </a:extLst>
          </p:cNvPr>
          <p:cNvSpPr txBox="1"/>
          <p:nvPr/>
        </p:nvSpPr>
        <p:spPr>
          <a:xfrm>
            <a:off x="2151448" y="5726504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dirty="0">
                <a:solidFill>
                  <a:schemeClr val="tx2"/>
                </a:solidFill>
                <a:latin typeface="Fago Pro" panose="02000506040000020004" pitchFamily="50" charset="0"/>
              </a:rPr>
              <a:t>T</a:t>
            </a:r>
            <a:r>
              <a:rPr lang="en-US" sz="1400" dirty="0" err="1">
                <a:solidFill>
                  <a:schemeClr val="tx2"/>
                </a:solidFill>
                <a:latin typeface="Fago Pro" panose="02000506040000020004" pitchFamily="50" charset="0"/>
              </a:rPr>
              <a:t>winCAT</a:t>
            </a:r>
            <a:r>
              <a:rPr lang="en-US" sz="1400" dirty="0">
                <a:solidFill>
                  <a:schemeClr val="tx2"/>
                </a:solidFill>
                <a:latin typeface="Fago Pro" panose="02000506040000020004" pitchFamily="50" charset="0"/>
              </a:rPr>
              <a:t> 3.1 for </a:t>
            </a:r>
            <a:r>
              <a:rPr lang="en-US" sz="1400" dirty="0" err="1">
                <a:solidFill>
                  <a:schemeClr val="tx2"/>
                </a:solidFill>
                <a:latin typeface="Fago Pro" panose="02000506040000020004" pitchFamily="50" charset="0"/>
              </a:rPr>
              <a:t>EtherCAT</a:t>
            </a:r>
            <a:r>
              <a:rPr lang="en-US" sz="1400" dirty="0">
                <a:solidFill>
                  <a:schemeClr val="tx2"/>
                </a:solidFill>
                <a:latin typeface="Fago Pro" panose="02000506040000020004" pitchFamily="50" charset="0"/>
              </a:rPr>
              <a:t> and IO-Link</a:t>
            </a:r>
            <a:endParaRPr lang="en-US" sz="1400" dirty="0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8E16909B-D414-4B76-815B-FB7AB3F9ECC0}"/>
              </a:ext>
            </a:extLst>
          </p:cNvPr>
          <p:cNvSpPr txBox="1"/>
          <p:nvPr/>
        </p:nvSpPr>
        <p:spPr>
          <a:xfrm>
            <a:off x="6233657" y="5880393"/>
            <a:ext cx="6096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tx2"/>
                </a:solidFill>
                <a:latin typeface="Fago Pro" panose="02000506040000020004" pitchFamily="50" charset="0"/>
              </a:rPr>
              <a:t>Get it @ www.schunk.com/downloads-software</a:t>
            </a:r>
            <a:endParaRPr lang="de-DE" sz="1600" dirty="0">
              <a:solidFill>
                <a:schemeClr val="tx2"/>
              </a:solidFill>
              <a:latin typeface="Fago Pro" panose="02000506040000020004" pitchFamily="50" charset="0"/>
            </a:endParaRP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370EB411-F62D-43D4-974E-DD28AB6A02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0750" y="1560637"/>
            <a:ext cx="5404192" cy="4146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2374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755BCC-8CEC-4ADE-82D9-F99E1F90B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b="1" dirty="0">
                <a:solidFill>
                  <a:schemeClr val="tx2"/>
                </a:solidFill>
                <a:latin typeface="Fago Pro" panose="02000506040000020004" pitchFamily="50" charset="0"/>
              </a:rPr>
              <a:t>PLC </a:t>
            </a:r>
            <a:r>
              <a:rPr lang="de-DE" sz="2800" b="1" dirty="0" err="1">
                <a:solidFill>
                  <a:schemeClr val="tx2"/>
                </a:solidFill>
                <a:latin typeface="Fago Pro" panose="02000506040000020004" pitchFamily="50" charset="0"/>
              </a:rPr>
              <a:t>integration</a:t>
            </a:r>
            <a:r>
              <a:rPr lang="de-DE" sz="2800" b="1" dirty="0">
                <a:solidFill>
                  <a:schemeClr val="tx2"/>
                </a:solidFill>
                <a:latin typeface="Fago Pro" panose="02000506040000020004" pitchFamily="50" charset="0"/>
              </a:rPr>
              <a:t> via </a:t>
            </a:r>
            <a:r>
              <a:rPr lang="de-DE" sz="2800" b="1" dirty="0" err="1">
                <a:solidFill>
                  <a:schemeClr val="tx2"/>
                </a:solidFill>
                <a:latin typeface="Fago Pro" panose="02000506040000020004" pitchFamily="50" charset="0"/>
              </a:rPr>
              <a:t>function</a:t>
            </a:r>
            <a:r>
              <a:rPr lang="de-DE" sz="2800" b="1" dirty="0">
                <a:solidFill>
                  <a:schemeClr val="tx2"/>
                </a:solidFill>
                <a:latin typeface="Fago Pro" panose="02000506040000020004" pitchFamily="50" charset="0"/>
              </a:rPr>
              <a:t> </a:t>
            </a:r>
            <a:r>
              <a:rPr lang="de-DE" sz="2800" b="1" dirty="0" err="1">
                <a:solidFill>
                  <a:schemeClr val="tx2"/>
                </a:solidFill>
                <a:latin typeface="Fago Pro" panose="02000506040000020004" pitchFamily="50" charset="0"/>
              </a:rPr>
              <a:t>blocks</a:t>
            </a:r>
            <a:endParaRPr lang="de-DE" sz="2800" b="1" dirty="0">
              <a:solidFill>
                <a:schemeClr val="tx2"/>
              </a:solidFill>
              <a:latin typeface="Fago Pro" panose="02000506040000020004" pitchFamily="50" charset="0"/>
            </a:endParaRP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FAA42E34-85B8-4C1C-B008-9143F55C3E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28</a:t>
            </a:fld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E62C592-AFE3-450F-8AAF-EEF303CE786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Universal </a:t>
            </a:r>
            <a:r>
              <a:rPr lang="de-DE" dirty="0" err="1"/>
              <a:t>gripper</a:t>
            </a:r>
            <a:r>
              <a:rPr lang="de-DE" dirty="0"/>
              <a:t> EGU and </a:t>
            </a:r>
            <a:r>
              <a:rPr lang="de-DE" dirty="0" err="1"/>
              <a:t>small</a:t>
            </a:r>
            <a:r>
              <a:rPr lang="de-DE" dirty="0"/>
              <a:t> </a:t>
            </a:r>
            <a:r>
              <a:rPr lang="de-DE" dirty="0" err="1"/>
              <a:t>parts</a:t>
            </a:r>
            <a:r>
              <a:rPr lang="de-DE" dirty="0"/>
              <a:t> </a:t>
            </a:r>
            <a:r>
              <a:rPr lang="de-DE" dirty="0" err="1"/>
              <a:t>gripper</a:t>
            </a:r>
            <a:r>
              <a:rPr lang="de-DE" dirty="0"/>
              <a:t> EGK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A288F6BD-14E2-4005-B255-E3FB1AE5F071}"/>
              </a:ext>
            </a:extLst>
          </p:cNvPr>
          <p:cNvSpPr txBox="1"/>
          <p:nvPr/>
        </p:nvSpPr>
        <p:spPr>
          <a:xfrm>
            <a:off x="658814" y="1291480"/>
            <a:ext cx="4778434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chemeClr val="bg2"/>
              </a:buClr>
              <a:buFont typeface="Fago Pro" panose="02000506040000020004" pitchFamily="2" charset="0"/>
              <a:buChar char="→"/>
            </a:pPr>
            <a:r>
              <a:rPr lang="en-US" sz="1800" dirty="0">
                <a:solidFill>
                  <a:schemeClr val="tx2"/>
                </a:solidFill>
                <a:latin typeface="Fago Pro" panose="02000506040000020004" pitchFamily="50" charset="0"/>
              </a:rPr>
              <a:t>Seamless interaction between gripper and PLC control</a:t>
            </a:r>
          </a:p>
          <a:p>
            <a:pPr marL="285750" indent="-285750">
              <a:buClr>
                <a:schemeClr val="bg2"/>
              </a:buClr>
              <a:buFont typeface="Fago Pro" panose="02000506040000020004" pitchFamily="2" charset="0"/>
              <a:buChar char="→"/>
            </a:pPr>
            <a:endParaRPr lang="en-US" sz="1800" dirty="0">
              <a:solidFill>
                <a:schemeClr val="tx2"/>
              </a:solidFill>
              <a:latin typeface="Fago Pro" panose="02000506040000020004" pitchFamily="50" charset="0"/>
            </a:endParaRPr>
          </a:p>
          <a:p>
            <a:pPr marL="285750" indent="-285750">
              <a:buClr>
                <a:schemeClr val="bg2"/>
              </a:buClr>
              <a:buFont typeface="Fago Pro" panose="02000506040000020004" pitchFamily="2" charset="0"/>
              <a:buChar char="→"/>
            </a:pPr>
            <a:r>
              <a:rPr lang="en-US" sz="1800" dirty="0">
                <a:solidFill>
                  <a:schemeClr val="tx2"/>
                </a:solidFill>
                <a:latin typeface="Fago Pro" panose="02000506040000020004" pitchFamily="50" charset="0"/>
              </a:rPr>
              <a:t>Available for leading PLC manufacturers</a:t>
            </a:r>
          </a:p>
          <a:p>
            <a:pPr marL="285750" indent="-285750">
              <a:buClr>
                <a:schemeClr val="bg2"/>
              </a:buClr>
              <a:buFont typeface="Fago Pro" panose="02000506040000020004" pitchFamily="2" charset="0"/>
              <a:buChar char="→"/>
            </a:pPr>
            <a:endParaRPr lang="en-US" sz="1800" dirty="0">
              <a:solidFill>
                <a:schemeClr val="tx2"/>
              </a:solidFill>
              <a:latin typeface="Fago Pro" panose="02000506040000020004" pitchFamily="50" charset="0"/>
            </a:endParaRPr>
          </a:p>
          <a:p>
            <a:pPr marL="285750" indent="-285750">
              <a:buClr>
                <a:schemeClr val="bg2"/>
              </a:buClr>
              <a:buFont typeface="Fago Pro" panose="02000506040000020004" pitchFamily="2" charset="0"/>
              <a:buChar char="→"/>
            </a:pPr>
            <a:r>
              <a:rPr lang="en-US" sz="1800" dirty="0">
                <a:solidFill>
                  <a:schemeClr val="tx2"/>
                </a:solidFill>
                <a:latin typeface="Fago Pro" panose="02000506040000020004" pitchFamily="50" charset="0"/>
              </a:rPr>
              <a:t>Reduces the programming effort to a minimum</a:t>
            </a:r>
          </a:p>
          <a:p>
            <a:pPr marL="285750" indent="-285750">
              <a:buClr>
                <a:schemeClr val="bg2"/>
              </a:buClr>
              <a:buFont typeface="Fago Pro" panose="02000506040000020004" pitchFamily="2" charset="0"/>
              <a:buChar char="→"/>
            </a:pPr>
            <a:endParaRPr lang="en-US" sz="1800" dirty="0">
              <a:solidFill>
                <a:schemeClr val="tx2"/>
              </a:solidFill>
              <a:latin typeface="Fago Pro" panose="02000506040000020004" pitchFamily="50" charset="0"/>
            </a:endParaRPr>
          </a:p>
          <a:p>
            <a:pPr marL="285750" indent="-285750">
              <a:buClr>
                <a:schemeClr val="bg2"/>
              </a:buClr>
              <a:buFont typeface="Fago Pro" panose="02000506040000020004" pitchFamily="2" charset="0"/>
              <a:buChar char="→"/>
            </a:pPr>
            <a:r>
              <a:rPr lang="en-US" sz="1800" dirty="0">
                <a:solidFill>
                  <a:schemeClr val="tx2"/>
                </a:solidFill>
                <a:latin typeface="Fago Pro" panose="02000506040000020004" pitchFamily="50" charset="0"/>
              </a:rPr>
              <a:t>Supported PLC manufacturers: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1FC19D79-1B72-4403-9620-EEB7E578B5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1206" y="1607284"/>
            <a:ext cx="4739786" cy="3637975"/>
          </a:xfrm>
          <a:prstGeom prst="rect">
            <a:avLst/>
          </a:prstGeom>
        </p:spPr>
      </p:pic>
      <p:pic>
        <p:nvPicPr>
          <p:cNvPr id="9" name="Picture 2" descr="robot fanuc ,fanuc usado,fanuc,fanuc robot , robot américa">
            <a:extLst>
              <a:ext uri="{FF2B5EF4-FFF2-40B4-BE49-F238E27FC236}">
                <a16:creationId xmlns:a16="http://schemas.microsoft.com/office/drawing/2014/main" id="{08DEC60A-3821-4C4D-9895-644FC8690F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9108" y="4843866"/>
            <a:ext cx="977076" cy="432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E11DCF86-4915-4973-8F5B-88B40D6BDB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5724" y="6185792"/>
            <a:ext cx="783843" cy="301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Yaskawa Electric Corporation | LinkedIn">
            <a:extLst>
              <a:ext uri="{FF2B5EF4-FFF2-40B4-BE49-F238E27FC236}">
                <a16:creationId xmlns:a16="http://schemas.microsoft.com/office/drawing/2014/main" id="{4E8870B6-9048-4FB7-9259-590F36246D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7907" b="32271"/>
          <a:stretch/>
        </p:blipFill>
        <p:spPr bwMode="auto">
          <a:xfrm>
            <a:off x="1007411" y="5549988"/>
            <a:ext cx="1023207" cy="305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A strong network of technological partners-Vesta Engineering">
            <a:extLst>
              <a:ext uri="{FF2B5EF4-FFF2-40B4-BE49-F238E27FC236}">
                <a16:creationId xmlns:a16="http://schemas.microsoft.com/office/drawing/2014/main" id="{7DED33E6-169D-438B-A00F-7BB01AC9B4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7365" y="4116988"/>
            <a:ext cx="1360563" cy="51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DB03F688-B59D-4D55-98B3-9B0D52D78DDE}"/>
              </a:ext>
            </a:extLst>
          </p:cNvPr>
          <p:cNvSpPr txBox="1"/>
          <p:nvPr/>
        </p:nvSpPr>
        <p:spPr>
          <a:xfrm>
            <a:off x="2266818" y="4223314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tx2"/>
                </a:solidFill>
                <a:latin typeface="Fago Pro" panose="02000506040000020004" pitchFamily="50" charset="0"/>
              </a:rPr>
              <a:t>E-Series via Modbus RTU (tool port)</a:t>
            </a:r>
            <a:endParaRPr lang="en-US" sz="1400" dirty="0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FA7AAF00-D6E2-4152-8211-6BCE047C39F1}"/>
              </a:ext>
            </a:extLst>
          </p:cNvPr>
          <p:cNvSpPr txBox="1"/>
          <p:nvPr/>
        </p:nvSpPr>
        <p:spPr>
          <a:xfrm>
            <a:off x="2266818" y="4899394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tx2"/>
                </a:solidFill>
                <a:latin typeface="Fago Pro" panose="02000506040000020004" pitchFamily="50" charset="0"/>
              </a:rPr>
              <a:t>CRX-Series via Modbus RTU (tool port)</a:t>
            </a:r>
            <a:endParaRPr lang="en-US" sz="1400" dirty="0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1D1ABF79-A14F-4B0A-887E-BEA0FE12B1C7}"/>
              </a:ext>
            </a:extLst>
          </p:cNvPr>
          <p:cNvSpPr txBox="1"/>
          <p:nvPr/>
        </p:nvSpPr>
        <p:spPr>
          <a:xfrm>
            <a:off x="2266818" y="5542593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tx2"/>
                </a:solidFill>
                <a:latin typeface="Fago Pro" panose="02000506040000020004" pitchFamily="50" charset="0"/>
              </a:rPr>
              <a:t>YRC1000micro &amp; Smart Pendant via </a:t>
            </a:r>
            <a:r>
              <a:rPr lang="en-US" sz="1400" dirty="0" err="1">
                <a:solidFill>
                  <a:schemeClr val="tx2"/>
                </a:solidFill>
                <a:latin typeface="Fago Pro" panose="02000506040000020004" pitchFamily="50" charset="0"/>
              </a:rPr>
              <a:t>EtherNet</a:t>
            </a:r>
            <a:r>
              <a:rPr lang="en-US" sz="1400" dirty="0">
                <a:solidFill>
                  <a:schemeClr val="tx2"/>
                </a:solidFill>
                <a:latin typeface="Fago Pro" panose="02000506040000020004" pitchFamily="50" charset="0"/>
              </a:rPr>
              <a:t>/IP</a:t>
            </a:r>
            <a:endParaRPr lang="en-US" sz="1400" dirty="0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54C51A31-CDDE-4C4B-980F-9ED7342BF945}"/>
              </a:ext>
            </a:extLst>
          </p:cNvPr>
          <p:cNvSpPr txBox="1"/>
          <p:nvPr/>
        </p:nvSpPr>
        <p:spPr>
          <a:xfrm>
            <a:off x="2266818" y="6185792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 err="1">
                <a:solidFill>
                  <a:schemeClr val="tx2"/>
                </a:solidFill>
                <a:latin typeface="Fago Pro" panose="02000506040000020004" pitchFamily="50" charset="0"/>
              </a:rPr>
              <a:t>OmniCore</a:t>
            </a:r>
            <a:r>
              <a:rPr lang="en-US" sz="1400" dirty="0">
                <a:solidFill>
                  <a:schemeClr val="tx2"/>
                </a:solidFill>
                <a:latin typeface="Fago Pro" panose="02000506040000020004" pitchFamily="50" charset="0"/>
              </a:rPr>
              <a:t> C30 via </a:t>
            </a:r>
            <a:r>
              <a:rPr lang="en-US" sz="1400" dirty="0" err="1">
                <a:solidFill>
                  <a:schemeClr val="tx2"/>
                </a:solidFill>
                <a:latin typeface="Fago Pro" panose="02000506040000020004" pitchFamily="50" charset="0"/>
              </a:rPr>
              <a:t>EtherNet</a:t>
            </a:r>
            <a:r>
              <a:rPr lang="en-US" sz="1400" dirty="0">
                <a:solidFill>
                  <a:schemeClr val="tx2"/>
                </a:solidFill>
                <a:latin typeface="Fago Pro" panose="02000506040000020004" pitchFamily="50" charset="0"/>
              </a:rPr>
              <a:t>/IP</a:t>
            </a:r>
            <a:endParaRPr lang="en-US" sz="1400" dirty="0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6D63DF34-99B7-43C2-BAB0-5A59D2418F9C}"/>
              </a:ext>
            </a:extLst>
          </p:cNvPr>
          <p:cNvSpPr txBox="1"/>
          <p:nvPr/>
        </p:nvSpPr>
        <p:spPr>
          <a:xfrm>
            <a:off x="6556456" y="5411404"/>
            <a:ext cx="6096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tx2"/>
                </a:solidFill>
                <a:latin typeface="Fago Pro" panose="02000506040000020004" pitchFamily="50" charset="0"/>
              </a:rPr>
              <a:t>Get it @ www.schunk.com/downloads-software</a:t>
            </a:r>
            <a:endParaRPr lang="de-DE" sz="1600" dirty="0">
              <a:solidFill>
                <a:schemeClr val="tx2"/>
              </a:solidFill>
              <a:latin typeface="Fago Pro" panose="0200050604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4141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741112D-2040-4117-A9A7-1C0197CB7A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Accessories</a:t>
            </a: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EF84D19-7DEE-4546-8331-841953FF3AE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29</a:t>
            </a:fld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04FB78C-2828-4E1B-8B80-88B313AC22A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Universal </a:t>
            </a:r>
            <a:r>
              <a:rPr lang="de-DE" dirty="0" err="1"/>
              <a:t>gripper</a:t>
            </a:r>
            <a:r>
              <a:rPr lang="de-DE" dirty="0"/>
              <a:t> EGU and </a:t>
            </a:r>
            <a:r>
              <a:rPr lang="de-DE" dirty="0" err="1"/>
              <a:t>small</a:t>
            </a:r>
            <a:r>
              <a:rPr lang="de-DE" dirty="0"/>
              <a:t> </a:t>
            </a:r>
            <a:r>
              <a:rPr lang="de-DE" dirty="0" err="1"/>
              <a:t>parts</a:t>
            </a:r>
            <a:r>
              <a:rPr lang="de-DE" dirty="0"/>
              <a:t> </a:t>
            </a:r>
            <a:r>
              <a:rPr lang="de-DE" dirty="0" err="1"/>
              <a:t>gripper</a:t>
            </a:r>
            <a:r>
              <a:rPr lang="de-DE" dirty="0"/>
              <a:t> EGK</a:t>
            </a:r>
          </a:p>
          <a:p>
            <a:endParaRPr lang="de-DE" dirty="0"/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28C37C61-6305-460A-BE4E-5E8369AB100D}"/>
              </a:ext>
            </a:extLst>
          </p:cNvPr>
          <p:cNvGrpSpPr/>
          <p:nvPr/>
        </p:nvGrpSpPr>
        <p:grpSpPr>
          <a:xfrm>
            <a:off x="7911153" y="4312031"/>
            <a:ext cx="3488953" cy="2160034"/>
            <a:chOff x="474809" y="4012873"/>
            <a:chExt cx="3488953" cy="2160034"/>
          </a:xfrm>
        </p:grpSpPr>
        <p:pic>
          <p:nvPicPr>
            <p:cNvPr id="7" name="Picture 8">
              <a:extLst>
                <a:ext uri="{FF2B5EF4-FFF2-40B4-BE49-F238E27FC236}">
                  <a16:creationId xmlns:a16="http://schemas.microsoft.com/office/drawing/2014/main" id="{612CB5FA-E873-4358-9DBD-3FBF010255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0009" y="4012873"/>
              <a:ext cx="673118" cy="11416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10">
              <a:extLst>
                <a:ext uri="{FF2B5EF4-FFF2-40B4-BE49-F238E27FC236}">
                  <a16:creationId xmlns:a16="http://schemas.microsoft.com/office/drawing/2014/main" id="{73BE7C9F-067D-46A7-9CDC-46D6D4C4D1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7030" y="4041691"/>
              <a:ext cx="726219" cy="11449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16CEF953-D0B6-4405-9FC3-93A4534CCF9A}"/>
                </a:ext>
              </a:extLst>
            </p:cNvPr>
            <p:cNvSpPr txBox="1"/>
            <p:nvPr/>
          </p:nvSpPr>
          <p:spPr>
            <a:xfrm>
              <a:off x="474809" y="5218800"/>
              <a:ext cx="3488953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de-DE"/>
              </a:defPPr>
            </a:lstStyle>
            <a:p>
              <a:pPr algn="ctr"/>
              <a:r>
                <a:rPr lang="de-DE" sz="1400" b="1" dirty="0" err="1">
                  <a:solidFill>
                    <a:schemeClr val="tx2"/>
                  </a:solidFill>
                  <a:latin typeface="Fago Pro" panose="02000506040000020004" pitchFamily="50" charset="0"/>
                </a:rPr>
                <a:t>Jaw</a:t>
              </a:r>
              <a:r>
                <a:rPr lang="de-DE" sz="1400" b="1" dirty="0">
                  <a:solidFill>
                    <a:schemeClr val="tx2"/>
                  </a:solidFill>
                  <a:latin typeface="Fago Pro" panose="02000506040000020004" pitchFamily="50" charset="0"/>
                </a:rPr>
                <a:t> quick-change </a:t>
              </a:r>
              <a:r>
                <a:rPr lang="de-DE" sz="1400" b="1" dirty="0" err="1">
                  <a:solidFill>
                    <a:schemeClr val="tx2"/>
                  </a:solidFill>
                  <a:latin typeface="Fago Pro" panose="02000506040000020004" pitchFamily="50" charset="0"/>
                </a:rPr>
                <a:t>system</a:t>
              </a:r>
              <a:br>
                <a:rPr lang="de-DE" sz="1400" b="1" dirty="0">
                  <a:solidFill>
                    <a:schemeClr val="tx2"/>
                  </a:solidFill>
                  <a:latin typeface="Fago Pro" panose="02000506040000020004" pitchFamily="50" charset="0"/>
                </a:rPr>
              </a:br>
              <a:r>
                <a:rPr lang="de-DE" sz="1400" b="1" dirty="0">
                  <a:solidFill>
                    <a:schemeClr val="tx2"/>
                  </a:solidFill>
                  <a:latin typeface="Fago Pro" panose="02000506040000020004" pitchFamily="50" charset="0"/>
                </a:rPr>
                <a:t>BSWS and BSWS-M </a:t>
              </a:r>
              <a:br>
                <a:rPr lang="de-DE" sz="1400" b="1" dirty="0">
                  <a:solidFill>
                    <a:schemeClr val="tx2"/>
                  </a:solidFill>
                  <a:latin typeface="Fago Pro" panose="02000506040000020004" pitchFamily="50" charset="0"/>
                </a:rPr>
              </a:br>
              <a:r>
                <a:rPr lang="de-DE" sz="1400" dirty="0">
                  <a:solidFill>
                    <a:schemeClr val="tx2"/>
                  </a:solidFill>
                  <a:latin typeface="Fago Pro" panose="02000506040000020004" pitchFamily="50" charset="0"/>
                </a:rPr>
                <a:t>in </a:t>
              </a:r>
              <a:r>
                <a:rPr lang="de-DE" sz="1400" dirty="0" err="1">
                  <a:solidFill>
                    <a:schemeClr val="tx2"/>
                  </a:solidFill>
                  <a:latin typeface="Fago Pro" panose="02000506040000020004" pitchFamily="50" charset="0"/>
                </a:rPr>
                <a:t>combination</a:t>
              </a:r>
              <a:r>
                <a:rPr lang="de-DE" sz="1400" dirty="0">
                  <a:solidFill>
                    <a:schemeClr val="tx2"/>
                  </a:solidFill>
                  <a:latin typeface="Fago Pro" panose="02000506040000020004" pitchFamily="50" charset="0"/>
                </a:rPr>
                <a:t> </a:t>
              </a:r>
              <a:r>
                <a:rPr lang="de-DE" sz="1400" dirty="0" err="1">
                  <a:solidFill>
                    <a:schemeClr val="tx2"/>
                  </a:solidFill>
                  <a:latin typeface="Fago Pro" panose="02000506040000020004" pitchFamily="50" charset="0"/>
                </a:rPr>
                <a:t>with</a:t>
              </a:r>
              <a:r>
                <a:rPr lang="de-DE" sz="1400" dirty="0">
                  <a:solidFill>
                    <a:schemeClr val="tx2"/>
                  </a:solidFill>
                  <a:latin typeface="Fago Pro" panose="02000506040000020004" pitchFamily="50" charset="0"/>
                </a:rPr>
                <a:t> intermediate </a:t>
              </a:r>
              <a:r>
                <a:rPr lang="de-DE" sz="1400" dirty="0" err="1">
                  <a:solidFill>
                    <a:schemeClr val="tx2"/>
                  </a:solidFill>
                  <a:latin typeface="Fago Pro" panose="02000506040000020004" pitchFamily="50" charset="0"/>
                </a:rPr>
                <a:t>jaw</a:t>
              </a:r>
              <a:r>
                <a:rPr lang="de-DE" sz="1400" dirty="0">
                  <a:solidFill>
                    <a:schemeClr val="tx2"/>
                  </a:solidFill>
                  <a:latin typeface="Fago Pro" panose="02000506040000020004" pitchFamily="50" charset="0"/>
                </a:rPr>
                <a:t> </a:t>
              </a:r>
              <a:br>
                <a:rPr lang="de-DE" sz="1400" dirty="0">
                  <a:solidFill>
                    <a:schemeClr val="tx2"/>
                  </a:solidFill>
                  <a:latin typeface="Fago Pro" panose="02000506040000020004" pitchFamily="50" charset="0"/>
                </a:rPr>
              </a:br>
              <a:r>
                <a:rPr lang="de-DE" sz="1400" dirty="0">
                  <a:solidFill>
                    <a:schemeClr val="tx2"/>
                  </a:solidFill>
                  <a:latin typeface="Fago Pro" panose="02000506040000020004" pitchFamily="50" charset="0"/>
                </a:rPr>
                <a:t>(not </a:t>
              </a:r>
              <a:r>
                <a:rPr lang="de-DE" sz="1400" dirty="0" err="1">
                  <a:solidFill>
                    <a:schemeClr val="tx2"/>
                  </a:solidFill>
                  <a:latin typeface="Fago Pro" panose="02000506040000020004" pitchFamily="50" charset="0"/>
                </a:rPr>
                <a:t>available</a:t>
              </a:r>
              <a:r>
                <a:rPr lang="de-DE" sz="1400" dirty="0">
                  <a:solidFill>
                    <a:schemeClr val="tx2"/>
                  </a:solidFill>
                  <a:latin typeface="Fago Pro" panose="02000506040000020004" pitchFamily="50" charset="0"/>
                </a:rPr>
                <a:t> </a:t>
              </a:r>
              <a:r>
                <a:rPr lang="de-DE" sz="1400" dirty="0" err="1">
                  <a:solidFill>
                    <a:schemeClr val="tx2"/>
                  </a:solidFill>
                  <a:latin typeface="Fago Pro" panose="02000506040000020004" pitchFamily="50" charset="0"/>
                </a:rPr>
                <a:t>for</a:t>
              </a:r>
              <a:r>
                <a:rPr lang="de-DE" sz="1400" dirty="0">
                  <a:solidFill>
                    <a:schemeClr val="tx2"/>
                  </a:solidFill>
                  <a:latin typeface="Fago Pro" panose="02000506040000020004" pitchFamily="50" charset="0"/>
                </a:rPr>
                <a:t> EGK 25)</a:t>
              </a:r>
              <a:endParaRPr lang="en-US" sz="1400" dirty="0">
                <a:solidFill>
                  <a:schemeClr val="tx2"/>
                </a:solidFill>
                <a:latin typeface="Fago Pro" panose="02000506040000020004" pitchFamily="50" charset="0"/>
              </a:endParaRPr>
            </a:p>
          </p:txBody>
        </p:sp>
      </p:grp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55CC5B39-6E03-438F-9615-5485F1F2F4F7}"/>
              </a:ext>
            </a:extLst>
          </p:cNvPr>
          <p:cNvGrpSpPr/>
          <p:nvPr/>
        </p:nvGrpSpPr>
        <p:grpSpPr>
          <a:xfrm>
            <a:off x="537974" y="1517715"/>
            <a:ext cx="3337269" cy="1972356"/>
            <a:chOff x="728357" y="2026190"/>
            <a:chExt cx="3337269" cy="1972356"/>
          </a:xfrm>
        </p:grpSpPr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3A68AB31-8BEF-4DFA-A1AE-1FA4B9DF93F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97518" y="2063890"/>
              <a:ext cx="716410" cy="615439"/>
            </a:xfrm>
            <a:prstGeom prst="rect">
              <a:avLst/>
            </a:prstGeom>
          </p:spPr>
        </p:pic>
        <p:pic>
          <p:nvPicPr>
            <p:cNvPr id="12" name="Grafik 11">
              <a:extLst>
                <a:ext uri="{FF2B5EF4-FFF2-40B4-BE49-F238E27FC236}">
                  <a16:creationId xmlns:a16="http://schemas.microsoft.com/office/drawing/2014/main" id="{C3C4CC87-7020-4A4F-9E66-EF5BD271DB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10202" y="2026190"/>
              <a:ext cx="749575" cy="572494"/>
            </a:xfrm>
            <a:prstGeom prst="rect">
              <a:avLst/>
            </a:prstGeom>
          </p:spPr>
        </p:pic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C5DF890A-55CB-4461-AA18-80CA484DC97B}"/>
                </a:ext>
              </a:extLst>
            </p:cNvPr>
            <p:cNvSpPr txBox="1"/>
            <p:nvPr/>
          </p:nvSpPr>
          <p:spPr>
            <a:xfrm>
              <a:off x="728357" y="2613551"/>
              <a:ext cx="3337269" cy="13849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de-DE"/>
              </a:defPPr>
            </a:lstStyle>
            <a:p>
              <a:pPr algn="ctr"/>
              <a:r>
                <a:rPr lang="de-DE" sz="1400" b="1" dirty="0">
                  <a:solidFill>
                    <a:schemeClr val="tx2"/>
                  </a:solidFill>
                  <a:latin typeface="Fago Pro" panose="02000506040000020004" pitchFamily="50" charset="0"/>
                </a:rPr>
                <a:t>Power and Communication Cables</a:t>
              </a:r>
              <a:br>
                <a:rPr lang="de-DE" sz="1400" b="1" dirty="0">
                  <a:solidFill>
                    <a:schemeClr val="tx2"/>
                  </a:solidFill>
                  <a:latin typeface="Fago Pro" panose="02000506040000020004" pitchFamily="50" charset="0"/>
                </a:rPr>
              </a:br>
              <a:r>
                <a:rPr lang="de-DE" sz="1400" b="1" dirty="0" err="1">
                  <a:solidFill>
                    <a:schemeClr val="tx2"/>
                  </a:solidFill>
                  <a:latin typeface="Fago Pro" panose="02000506040000020004" pitchFamily="50" charset="0"/>
                </a:rPr>
                <a:t>for</a:t>
              </a:r>
              <a:r>
                <a:rPr lang="de-DE" sz="1400" b="1" dirty="0">
                  <a:solidFill>
                    <a:schemeClr val="tx2"/>
                  </a:solidFill>
                  <a:latin typeface="Fago Pro" panose="02000506040000020004" pitchFamily="50" charset="0"/>
                </a:rPr>
                <a:t> Industrial Ethernet and IO-Link</a:t>
              </a:r>
              <a:br>
                <a:rPr lang="de-DE" sz="1400" b="1" dirty="0">
                  <a:solidFill>
                    <a:schemeClr val="tx2"/>
                  </a:solidFill>
                  <a:latin typeface="Fago Pro" panose="02000506040000020004" pitchFamily="50" charset="0"/>
                </a:rPr>
              </a:br>
              <a:r>
                <a:rPr lang="de-DE" sz="1400" dirty="0">
                  <a:solidFill>
                    <a:schemeClr val="tx2"/>
                  </a:solidFill>
                  <a:latin typeface="Fago Pro" panose="02000506040000020004" pitchFamily="50" charset="0"/>
                </a:rPr>
                <a:t>in 5- and 10-meter </a:t>
              </a:r>
              <a:r>
                <a:rPr lang="de-DE" sz="1400" dirty="0" err="1">
                  <a:solidFill>
                    <a:schemeClr val="tx2"/>
                  </a:solidFill>
                  <a:latin typeface="Fago Pro" panose="02000506040000020004" pitchFamily="50" charset="0"/>
                </a:rPr>
                <a:t>length</a:t>
              </a:r>
              <a:r>
                <a:rPr lang="de-DE" sz="1400" dirty="0">
                  <a:solidFill>
                    <a:schemeClr val="tx2"/>
                  </a:solidFill>
                  <a:latin typeface="Fago Pro" panose="02000506040000020004" pitchFamily="50" charset="0"/>
                </a:rPr>
                <a:t>,</a:t>
              </a:r>
            </a:p>
            <a:p>
              <a:pPr algn="ctr"/>
              <a:r>
                <a:rPr lang="de-DE" sz="1400" dirty="0" err="1">
                  <a:solidFill>
                    <a:schemeClr val="tx2"/>
                  </a:solidFill>
                  <a:latin typeface="Fago Pro" panose="02000506040000020004" pitchFamily="50" charset="0"/>
                </a:rPr>
                <a:t>Suitable</a:t>
              </a:r>
              <a:r>
                <a:rPr lang="de-DE" sz="1400" dirty="0">
                  <a:solidFill>
                    <a:schemeClr val="tx2"/>
                  </a:solidFill>
                  <a:latin typeface="Fago Pro" panose="02000506040000020004" pitchFamily="50" charset="0"/>
                </a:rPr>
                <a:t> </a:t>
              </a:r>
              <a:r>
                <a:rPr lang="de-DE" sz="1400" dirty="0" err="1">
                  <a:solidFill>
                    <a:schemeClr val="tx2"/>
                  </a:solidFill>
                  <a:latin typeface="Fago Pro" panose="02000506040000020004" pitchFamily="50" charset="0"/>
                </a:rPr>
                <a:t>for</a:t>
              </a:r>
              <a:r>
                <a:rPr lang="de-DE" sz="1400" dirty="0">
                  <a:solidFill>
                    <a:schemeClr val="tx2"/>
                  </a:solidFill>
                  <a:latin typeface="Fago Pro" panose="02000506040000020004" pitchFamily="50" charset="0"/>
                </a:rPr>
                <a:t> </a:t>
              </a:r>
              <a:r>
                <a:rPr lang="de-DE" sz="1400" dirty="0" err="1">
                  <a:solidFill>
                    <a:schemeClr val="tx2"/>
                  </a:solidFill>
                  <a:latin typeface="Fago Pro" panose="02000506040000020004" pitchFamily="50" charset="0"/>
                </a:rPr>
                <a:t>drag</a:t>
              </a:r>
              <a:r>
                <a:rPr lang="de-DE" sz="1400" dirty="0">
                  <a:solidFill>
                    <a:schemeClr val="tx2"/>
                  </a:solidFill>
                  <a:latin typeface="Fago Pro" panose="02000506040000020004" pitchFamily="50" charset="0"/>
                </a:rPr>
                <a:t> </a:t>
              </a:r>
              <a:r>
                <a:rPr lang="de-DE" sz="1400" dirty="0" err="1">
                  <a:solidFill>
                    <a:schemeClr val="tx2"/>
                  </a:solidFill>
                  <a:latin typeface="Fago Pro" panose="02000506040000020004" pitchFamily="50" charset="0"/>
                </a:rPr>
                <a:t>chain</a:t>
              </a:r>
              <a:r>
                <a:rPr lang="de-DE" sz="1400" dirty="0">
                  <a:solidFill>
                    <a:schemeClr val="tx2"/>
                  </a:solidFill>
                  <a:latin typeface="Fago Pro" panose="02000506040000020004" pitchFamily="50" charset="0"/>
                </a:rPr>
                <a:t> </a:t>
              </a:r>
              <a:r>
                <a:rPr lang="de-DE" sz="1400" dirty="0" err="1">
                  <a:solidFill>
                    <a:schemeClr val="tx2"/>
                  </a:solidFill>
                  <a:latin typeface="Fago Pro" panose="02000506040000020004" pitchFamily="50" charset="0"/>
                </a:rPr>
                <a:t>or</a:t>
              </a:r>
              <a:r>
                <a:rPr lang="de-DE" sz="1400" dirty="0">
                  <a:solidFill>
                    <a:schemeClr val="tx2"/>
                  </a:solidFill>
                  <a:latin typeface="Fago Pro" panose="02000506040000020004" pitchFamily="50" charset="0"/>
                </a:rPr>
                <a:t> </a:t>
              </a:r>
              <a:r>
                <a:rPr lang="de-DE" sz="1400" dirty="0" err="1">
                  <a:solidFill>
                    <a:schemeClr val="tx2"/>
                  </a:solidFill>
                  <a:latin typeface="Fago Pro" panose="02000506040000020004" pitchFamily="50" charset="0"/>
                </a:rPr>
                <a:t>robot</a:t>
              </a:r>
              <a:r>
                <a:rPr lang="de-DE" sz="1400" dirty="0">
                  <a:solidFill>
                    <a:schemeClr val="tx2"/>
                  </a:solidFill>
                  <a:latin typeface="Fago Pro" panose="02000506040000020004" pitchFamily="50" charset="0"/>
                </a:rPr>
                <a:t> </a:t>
              </a:r>
              <a:r>
                <a:rPr lang="de-DE" sz="1400" dirty="0" err="1">
                  <a:solidFill>
                    <a:schemeClr val="tx2"/>
                  </a:solidFill>
                  <a:latin typeface="Fago Pro" panose="02000506040000020004" pitchFamily="50" charset="0"/>
                </a:rPr>
                <a:t>applications</a:t>
              </a:r>
              <a:r>
                <a:rPr lang="de-DE" sz="1400" dirty="0">
                  <a:solidFill>
                    <a:schemeClr val="tx2"/>
                  </a:solidFill>
                  <a:latin typeface="Fago Pro" panose="02000506040000020004" pitchFamily="50" charset="0"/>
                </a:rPr>
                <a:t> </a:t>
              </a:r>
              <a:r>
                <a:rPr lang="de-DE" sz="1400" dirty="0" err="1">
                  <a:solidFill>
                    <a:schemeClr val="tx2"/>
                  </a:solidFill>
                  <a:latin typeface="Fago Pro" panose="02000506040000020004" pitchFamily="50" charset="0"/>
                </a:rPr>
                <a:t>with</a:t>
              </a:r>
              <a:r>
                <a:rPr lang="de-DE" sz="1400" dirty="0">
                  <a:solidFill>
                    <a:schemeClr val="tx2"/>
                  </a:solidFill>
                  <a:latin typeface="Fago Pro" panose="02000506040000020004" pitchFamily="50" charset="0"/>
                </a:rPr>
                <a:t> </a:t>
              </a:r>
              <a:r>
                <a:rPr lang="de-DE" sz="1400" dirty="0" err="1">
                  <a:solidFill>
                    <a:schemeClr val="tx2"/>
                  </a:solidFill>
                  <a:latin typeface="Fago Pro" panose="02000506040000020004" pitchFamily="50" charset="0"/>
                </a:rPr>
                <a:t>torsion</a:t>
              </a:r>
              <a:r>
                <a:rPr lang="de-DE" sz="1400" dirty="0">
                  <a:solidFill>
                    <a:schemeClr val="tx2"/>
                  </a:solidFill>
                  <a:latin typeface="Fago Pro" panose="02000506040000020004" pitchFamily="50" charset="0"/>
                </a:rPr>
                <a:t>,</a:t>
              </a:r>
            </a:p>
            <a:p>
              <a:pPr algn="ctr"/>
              <a:r>
                <a:rPr lang="de-DE" sz="1400" dirty="0" err="1">
                  <a:solidFill>
                    <a:schemeClr val="tx2"/>
                  </a:solidFill>
                  <a:latin typeface="Fago Pro" panose="02000506040000020004" pitchFamily="50" charset="0"/>
                </a:rPr>
                <a:t>angled</a:t>
              </a:r>
              <a:r>
                <a:rPr lang="de-DE" sz="1400" dirty="0">
                  <a:solidFill>
                    <a:schemeClr val="tx2"/>
                  </a:solidFill>
                  <a:latin typeface="Fago Pro" panose="02000506040000020004" pitchFamily="50" charset="0"/>
                </a:rPr>
                <a:t> and </a:t>
              </a:r>
              <a:r>
                <a:rPr lang="de-DE" sz="1400" dirty="0" err="1">
                  <a:solidFill>
                    <a:schemeClr val="tx2"/>
                  </a:solidFill>
                  <a:latin typeface="Fago Pro" panose="02000506040000020004" pitchFamily="50" charset="0"/>
                </a:rPr>
                <a:t>straight</a:t>
              </a:r>
              <a:r>
                <a:rPr lang="de-DE" sz="1400" dirty="0">
                  <a:solidFill>
                    <a:schemeClr val="tx2"/>
                  </a:solidFill>
                  <a:latin typeface="Fago Pro" panose="02000506040000020004" pitchFamily="50" charset="0"/>
                </a:rPr>
                <a:t> </a:t>
              </a:r>
              <a:r>
                <a:rPr lang="de-DE" sz="1400" dirty="0" err="1">
                  <a:solidFill>
                    <a:schemeClr val="tx2"/>
                  </a:solidFill>
                  <a:latin typeface="Fago Pro" panose="02000506040000020004" pitchFamily="50" charset="0"/>
                </a:rPr>
                <a:t>connectors</a:t>
              </a:r>
              <a:endParaRPr lang="en-US" sz="1400" dirty="0">
                <a:solidFill>
                  <a:schemeClr val="tx2"/>
                </a:solidFill>
                <a:latin typeface="Fago Pro" panose="02000506040000020004" pitchFamily="50" charset="0"/>
              </a:endParaRPr>
            </a:p>
          </p:txBody>
        </p:sp>
      </p:grp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9BAB3DEF-F0A5-4A4F-B7E1-9A1C15079151}"/>
              </a:ext>
            </a:extLst>
          </p:cNvPr>
          <p:cNvGrpSpPr/>
          <p:nvPr/>
        </p:nvGrpSpPr>
        <p:grpSpPr>
          <a:xfrm>
            <a:off x="805622" y="4364186"/>
            <a:ext cx="2628393" cy="1241039"/>
            <a:chOff x="3874931" y="2479935"/>
            <a:chExt cx="2628393" cy="1241039"/>
          </a:xfrm>
        </p:grpSpPr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09269101-51A2-48C3-A00B-F09B31CB3A11}"/>
                </a:ext>
              </a:extLst>
            </p:cNvPr>
            <p:cNvSpPr txBox="1"/>
            <p:nvPr/>
          </p:nvSpPr>
          <p:spPr>
            <a:xfrm>
              <a:off x="3874931" y="2766867"/>
              <a:ext cx="2628393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de-DE"/>
              </a:defPPr>
            </a:lstStyle>
            <a:p>
              <a:pPr algn="ctr"/>
              <a:r>
                <a:rPr lang="de-DE" sz="1400" b="1" dirty="0">
                  <a:solidFill>
                    <a:schemeClr val="tx2"/>
                  </a:solidFill>
                  <a:latin typeface="Fago Pro" panose="02000506040000020004" pitchFamily="50" charset="0"/>
                </a:rPr>
                <a:t>Robot </a:t>
              </a:r>
              <a:r>
                <a:rPr lang="de-DE" sz="1400" b="1" dirty="0" err="1">
                  <a:solidFill>
                    <a:schemeClr val="tx2"/>
                  </a:solidFill>
                  <a:latin typeface="Fago Pro" panose="02000506040000020004" pitchFamily="50" charset="0"/>
                </a:rPr>
                <a:t>specific</a:t>
              </a:r>
              <a:r>
                <a:rPr lang="de-DE" sz="1400" b="1" dirty="0">
                  <a:solidFill>
                    <a:schemeClr val="tx2"/>
                  </a:solidFill>
                  <a:latin typeface="Fago Pro" panose="02000506040000020004" pitchFamily="50" charset="0"/>
                </a:rPr>
                <a:t> </a:t>
              </a:r>
              <a:r>
                <a:rPr lang="de-DE" sz="1400" b="1" dirty="0" err="1">
                  <a:solidFill>
                    <a:schemeClr val="tx2"/>
                  </a:solidFill>
                  <a:latin typeface="Fago Pro" panose="02000506040000020004" pitchFamily="50" charset="0"/>
                </a:rPr>
                <a:t>cable</a:t>
              </a:r>
              <a:r>
                <a:rPr lang="de-DE" sz="1400" b="1" dirty="0">
                  <a:solidFill>
                    <a:schemeClr val="tx2"/>
                  </a:solidFill>
                  <a:latin typeface="Fago Pro" panose="02000506040000020004" pitchFamily="50" charset="0"/>
                </a:rPr>
                <a:t> </a:t>
              </a:r>
              <a:r>
                <a:rPr lang="de-DE" sz="1400" b="1" dirty="0" err="1">
                  <a:solidFill>
                    <a:schemeClr val="tx2"/>
                  </a:solidFill>
                  <a:latin typeface="Fago Pro" panose="02000506040000020004" pitchFamily="50" charset="0"/>
                </a:rPr>
                <a:t>kits</a:t>
              </a:r>
              <a:br>
                <a:rPr lang="de-DE" sz="1400" b="1" dirty="0">
                  <a:solidFill>
                    <a:schemeClr val="tx2"/>
                  </a:solidFill>
                  <a:latin typeface="Fago Pro" panose="02000506040000020004" pitchFamily="50" charset="0"/>
                </a:rPr>
              </a:br>
              <a:r>
                <a:rPr lang="de-DE" sz="1400" dirty="0" err="1">
                  <a:solidFill>
                    <a:schemeClr val="tx2"/>
                  </a:solidFill>
                  <a:latin typeface="Fago Pro" panose="02000506040000020004" pitchFamily="50" charset="0"/>
                </a:rPr>
                <a:t>for</a:t>
              </a:r>
              <a:r>
                <a:rPr lang="de-DE" sz="1400" dirty="0">
                  <a:solidFill>
                    <a:schemeClr val="tx2"/>
                  </a:solidFill>
                  <a:latin typeface="Fago Pro" panose="02000506040000020004" pitchFamily="50" charset="0"/>
                </a:rPr>
                <a:t> </a:t>
              </a:r>
              <a:r>
                <a:rPr lang="de-DE" sz="1400" dirty="0" err="1">
                  <a:solidFill>
                    <a:schemeClr val="tx2"/>
                  </a:solidFill>
                  <a:latin typeface="Fago Pro" panose="02000506040000020004" pitchFamily="50" charset="0"/>
                </a:rPr>
                <a:t>direct</a:t>
              </a:r>
              <a:r>
                <a:rPr lang="de-DE" sz="1400" dirty="0">
                  <a:solidFill>
                    <a:schemeClr val="tx2"/>
                  </a:solidFill>
                  <a:latin typeface="Fago Pro" panose="02000506040000020004" pitchFamily="50" charset="0"/>
                </a:rPr>
                <a:t> </a:t>
              </a:r>
              <a:r>
                <a:rPr lang="de-DE" sz="1400" dirty="0" err="1">
                  <a:solidFill>
                    <a:schemeClr val="tx2"/>
                  </a:solidFill>
                  <a:latin typeface="Fago Pro" panose="02000506040000020004" pitchFamily="50" charset="0"/>
                </a:rPr>
                <a:t>connection</a:t>
              </a:r>
              <a:r>
                <a:rPr lang="de-DE" sz="1400" dirty="0">
                  <a:solidFill>
                    <a:schemeClr val="tx2"/>
                  </a:solidFill>
                  <a:latin typeface="Fago Pro" panose="02000506040000020004" pitchFamily="50" charset="0"/>
                </a:rPr>
                <a:t> </a:t>
              </a:r>
              <a:r>
                <a:rPr lang="de-DE" sz="1400" dirty="0" err="1">
                  <a:solidFill>
                    <a:schemeClr val="tx2"/>
                  </a:solidFill>
                  <a:latin typeface="Fago Pro" panose="02000506040000020004" pitchFamily="50" charset="0"/>
                </a:rPr>
                <a:t>or</a:t>
              </a:r>
              <a:r>
                <a:rPr lang="de-DE" sz="1400" dirty="0">
                  <a:solidFill>
                    <a:schemeClr val="tx2"/>
                  </a:solidFill>
                  <a:latin typeface="Fago Pro" panose="02000506040000020004" pitchFamily="50" charset="0"/>
                </a:rPr>
                <a:t> external </a:t>
              </a:r>
              <a:r>
                <a:rPr lang="de-DE" sz="1400" dirty="0" err="1">
                  <a:solidFill>
                    <a:schemeClr val="tx2"/>
                  </a:solidFill>
                  <a:latin typeface="Fago Pro" panose="02000506040000020004" pitchFamily="50" charset="0"/>
                </a:rPr>
                <a:t>cabeling</a:t>
              </a:r>
              <a:r>
                <a:rPr lang="de-DE" sz="1400" dirty="0">
                  <a:solidFill>
                    <a:schemeClr val="tx2"/>
                  </a:solidFill>
                  <a:latin typeface="Fago Pro" panose="02000506040000020004" pitchFamily="50" charset="0"/>
                </a:rPr>
                <a:t>, </a:t>
              </a:r>
              <a:r>
                <a:rPr lang="de-DE" sz="1400" dirty="0" err="1">
                  <a:solidFill>
                    <a:schemeClr val="tx2"/>
                  </a:solidFill>
                  <a:latin typeface="Fago Pro" panose="02000506040000020004" pitchFamily="50" charset="0"/>
                </a:rPr>
                <a:t>for</a:t>
              </a:r>
              <a:r>
                <a:rPr lang="de-DE" sz="1400" dirty="0">
                  <a:solidFill>
                    <a:schemeClr val="tx2"/>
                  </a:solidFill>
                  <a:latin typeface="Fago Pro" panose="02000506040000020004" pitchFamily="50" charset="0"/>
                </a:rPr>
                <a:t> </a:t>
              </a:r>
              <a:r>
                <a:rPr lang="de-DE" sz="1400" dirty="0" err="1">
                  <a:solidFill>
                    <a:schemeClr val="tx2"/>
                  </a:solidFill>
                  <a:latin typeface="Fago Pro" panose="02000506040000020004" pitchFamily="50" charset="0"/>
                </a:rPr>
                <a:t>single</a:t>
              </a:r>
              <a:r>
                <a:rPr lang="de-DE" sz="1400" dirty="0">
                  <a:solidFill>
                    <a:schemeClr val="tx2"/>
                  </a:solidFill>
                  <a:latin typeface="Fago Pro" panose="02000506040000020004" pitchFamily="50" charset="0"/>
                </a:rPr>
                <a:t> </a:t>
              </a:r>
              <a:r>
                <a:rPr lang="de-DE" sz="1400" dirty="0" err="1">
                  <a:solidFill>
                    <a:schemeClr val="tx2"/>
                  </a:solidFill>
                  <a:latin typeface="Fago Pro" panose="02000506040000020004" pitchFamily="50" charset="0"/>
                </a:rPr>
                <a:t>or</a:t>
              </a:r>
              <a:r>
                <a:rPr lang="de-DE" sz="1400" dirty="0">
                  <a:solidFill>
                    <a:schemeClr val="tx2"/>
                  </a:solidFill>
                  <a:latin typeface="Fago Pro" panose="02000506040000020004" pitchFamily="50" charset="0"/>
                </a:rPr>
                <a:t> double </a:t>
              </a:r>
              <a:r>
                <a:rPr lang="de-DE" sz="1400" dirty="0" err="1">
                  <a:solidFill>
                    <a:schemeClr val="tx2"/>
                  </a:solidFill>
                  <a:latin typeface="Fago Pro" panose="02000506040000020004" pitchFamily="50" charset="0"/>
                </a:rPr>
                <a:t>gripper</a:t>
              </a:r>
              <a:r>
                <a:rPr lang="de-DE" sz="1400" dirty="0">
                  <a:solidFill>
                    <a:schemeClr val="tx2"/>
                  </a:solidFill>
                  <a:latin typeface="Fago Pro" panose="02000506040000020004" pitchFamily="50" charset="0"/>
                </a:rPr>
                <a:t> </a:t>
              </a:r>
              <a:r>
                <a:rPr lang="de-DE" sz="1400" dirty="0" err="1">
                  <a:solidFill>
                    <a:schemeClr val="tx2"/>
                  </a:solidFill>
                  <a:latin typeface="Fago Pro" panose="02000506040000020004" pitchFamily="50" charset="0"/>
                </a:rPr>
                <a:t>configuration</a:t>
              </a:r>
              <a:endParaRPr lang="en-US" sz="1400" dirty="0">
                <a:solidFill>
                  <a:schemeClr val="tx2"/>
                </a:solidFill>
                <a:latin typeface="Fago Pro" panose="02000506040000020004" pitchFamily="50" charset="0"/>
              </a:endParaRPr>
            </a:p>
          </p:txBody>
        </p:sp>
        <p:pic>
          <p:nvPicPr>
            <p:cNvPr id="16" name="Picture 2" descr="robot fanuc ,fanuc usado,fanuc,fanuc robot , robot américa">
              <a:extLst>
                <a:ext uri="{FF2B5EF4-FFF2-40B4-BE49-F238E27FC236}">
                  <a16:creationId xmlns:a16="http://schemas.microsoft.com/office/drawing/2014/main" id="{78C43A15-6EC2-4E6A-ACBE-662EDC863B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7240" y="2498205"/>
              <a:ext cx="523058" cy="2312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">
              <a:extLst>
                <a:ext uri="{FF2B5EF4-FFF2-40B4-BE49-F238E27FC236}">
                  <a16:creationId xmlns:a16="http://schemas.microsoft.com/office/drawing/2014/main" id="{8DA705B1-D00D-463E-951E-7F237440FD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84071" y="2527752"/>
              <a:ext cx="448229" cy="1721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0" descr="Yaskawa Electric Corporation | LinkedIn">
              <a:extLst>
                <a:ext uri="{FF2B5EF4-FFF2-40B4-BE49-F238E27FC236}">
                  <a16:creationId xmlns:a16="http://schemas.microsoft.com/office/drawing/2014/main" id="{9A6B876A-C11D-4F35-B993-1951FA002E7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37907" b="32271"/>
            <a:stretch/>
          </p:blipFill>
          <p:spPr bwMode="auto">
            <a:xfrm>
              <a:off x="5280105" y="2540634"/>
              <a:ext cx="613350" cy="1829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12" descr="A strong network of technological partners-Vesta Engineering">
              <a:extLst>
                <a:ext uri="{FF2B5EF4-FFF2-40B4-BE49-F238E27FC236}">
                  <a16:creationId xmlns:a16="http://schemas.microsoft.com/office/drawing/2014/main" id="{55FE7107-CCC3-4282-A8FB-D7F8B91C6D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7591" y="2479935"/>
              <a:ext cx="613349" cy="2312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3876C513-A24A-4E0C-A927-07F7D4CECCA5}"/>
              </a:ext>
            </a:extLst>
          </p:cNvPr>
          <p:cNvGrpSpPr/>
          <p:nvPr/>
        </p:nvGrpSpPr>
        <p:grpSpPr>
          <a:xfrm>
            <a:off x="3994187" y="4254795"/>
            <a:ext cx="3567185" cy="2102711"/>
            <a:chOff x="9297917" y="1942901"/>
            <a:chExt cx="3567185" cy="2102711"/>
          </a:xfrm>
        </p:grpSpPr>
        <p:pic>
          <p:nvPicPr>
            <p:cNvPr id="24" name="Grafik 23">
              <a:extLst>
                <a:ext uri="{FF2B5EF4-FFF2-40B4-BE49-F238E27FC236}">
                  <a16:creationId xmlns:a16="http://schemas.microsoft.com/office/drawing/2014/main" id="{8B13221F-F179-4125-9E74-38FCCF66EF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753908" y="1942901"/>
              <a:ext cx="1921277" cy="1077591"/>
            </a:xfrm>
            <a:prstGeom prst="rect">
              <a:avLst/>
            </a:prstGeom>
          </p:spPr>
        </p:pic>
        <p:sp>
          <p:nvSpPr>
            <p:cNvPr id="25" name="Textfeld 24">
              <a:extLst>
                <a:ext uri="{FF2B5EF4-FFF2-40B4-BE49-F238E27FC236}">
                  <a16:creationId xmlns:a16="http://schemas.microsoft.com/office/drawing/2014/main" id="{503C3F45-6CDE-41D7-AC91-CAE42FF60C93}"/>
                </a:ext>
              </a:extLst>
            </p:cNvPr>
            <p:cNvSpPr txBox="1"/>
            <p:nvPr/>
          </p:nvSpPr>
          <p:spPr>
            <a:xfrm>
              <a:off x="9297917" y="3091505"/>
              <a:ext cx="3567185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de-DE"/>
              </a:defPPr>
            </a:lstStyle>
            <a:p>
              <a:pPr algn="ctr"/>
              <a:r>
                <a:rPr lang="de-DE" sz="1400" b="1" dirty="0">
                  <a:solidFill>
                    <a:schemeClr val="tx2"/>
                  </a:solidFill>
                  <a:latin typeface="Fago Pro" panose="02000506040000020004" pitchFamily="50" charset="0"/>
                </a:rPr>
                <a:t>Intermediate </a:t>
              </a:r>
              <a:r>
                <a:rPr lang="de-DE" sz="1400" b="1" dirty="0" err="1">
                  <a:solidFill>
                    <a:schemeClr val="tx2"/>
                  </a:solidFill>
                  <a:latin typeface="Fago Pro" panose="02000506040000020004" pitchFamily="50" charset="0"/>
                </a:rPr>
                <a:t>jaws</a:t>
              </a:r>
              <a:br>
                <a:rPr lang="de-DE" sz="1400" b="1" dirty="0">
                  <a:solidFill>
                    <a:schemeClr val="tx2"/>
                  </a:solidFill>
                  <a:latin typeface="Fago Pro" panose="02000506040000020004" pitchFamily="50" charset="0"/>
                </a:rPr>
              </a:br>
              <a:r>
                <a:rPr lang="de-DE" sz="1400" dirty="0" err="1">
                  <a:solidFill>
                    <a:schemeClr val="tx2"/>
                  </a:solidFill>
                  <a:latin typeface="Fago Pro" panose="02000506040000020004" pitchFamily="50" charset="0"/>
                </a:rPr>
                <a:t>for</a:t>
              </a:r>
              <a:r>
                <a:rPr lang="de-DE" sz="1400" dirty="0">
                  <a:solidFill>
                    <a:schemeClr val="tx2"/>
                  </a:solidFill>
                  <a:latin typeface="Fago Pro" panose="02000506040000020004" pitchFamily="50" charset="0"/>
                </a:rPr>
                <a:t> </a:t>
              </a:r>
              <a:r>
                <a:rPr lang="de-DE" sz="1400" dirty="0" err="1">
                  <a:solidFill>
                    <a:schemeClr val="tx2"/>
                  </a:solidFill>
                  <a:latin typeface="Fago Pro" panose="02000506040000020004" pitchFamily="50" charset="0"/>
                </a:rPr>
                <a:t>compensation</a:t>
              </a:r>
              <a:r>
                <a:rPr lang="de-DE" sz="1400" dirty="0">
                  <a:solidFill>
                    <a:schemeClr val="tx2"/>
                  </a:solidFill>
                  <a:latin typeface="Fago Pro" panose="02000506040000020004" pitchFamily="50" charset="0"/>
                </a:rPr>
                <a:t> </a:t>
              </a:r>
              <a:r>
                <a:rPr lang="de-DE" sz="1400" dirty="0" err="1">
                  <a:solidFill>
                    <a:schemeClr val="tx2"/>
                  </a:solidFill>
                  <a:latin typeface="Fago Pro" panose="02000506040000020004" pitchFamily="50" charset="0"/>
                </a:rPr>
                <a:t>of</a:t>
              </a:r>
              <a:r>
                <a:rPr lang="de-DE" sz="1400" dirty="0">
                  <a:solidFill>
                    <a:schemeClr val="tx2"/>
                  </a:solidFill>
                  <a:latin typeface="Fago Pro" panose="02000506040000020004" pitchFamily="50" charset="0"/>
                </a:rPr>
                <a:t> </a:t>
              </a:r>
              <a:r>
                <a:rPr lang="de-DE" sz="1400" dirty="0" err="1">
                  <a:solidFill>
                    <a:schemeClr val="tx2"/>
                  </a:solidFill>
                  <a:latin typeface="Fago Pro" panose="02000506040000020004" pitchFamily="50" charset="0"/>
                </a:rPr>
                <a:t>the</a:t>
              </a:r>
              <a:r>
                <a:rPr lang="de-DE" sz="1400" dirty="0">
                  <a:solidFill>
                    <a:schemeClr val="tx2"/>
                  </a:solidFill>
                  <a:latin typeface="Fago Pro" panose="02000506040000020004" pitchFamily="50" charset="0"/>
                </a:rPr>
                <a:t> lateral </a:t>
              </a:r>
              <a:r>
                <a:rPr lang="de-DE" sz="1400" dirty="0" err="1">
                  <a:solidFill>
                    <a:schemeClr val="tx2"/>
                  </a:solidFill>
                  <a:latin typeface="Fago Pro" panose="02000506040000020004" pitchFamily="50" charset="0"/>
                </a:rPr>
                <a:t>offset</a:t>
              </a:r>
              <a:r>
                <a:rPr lang="de-DE" sz="1400" dirty="0">
                  <a:solidFill>
                    <a:schemeClr val="tx2"/>
                  </a:solidFill>
                  <a:latin typeface="Fago Pro" panose="02000506040000020004" pitchFamily="50" charset="0"/>
                </a:rPr>
                <a:t> </a:t>
              </a:r>
              <a:r>
                <a:rPr lang="de-DE" sz="1400" dirty="0" err="1">
                  <a:solidFill>
                    <a:schemeClr val="tx2"/>
                  </a:solidFill>
                  <a:latin typeface="Fago Pro" panose="02000506040000020004" pitchFamily="50" charset="0"/>
                </a:rPr>
                <a:t>of</a:t>
              </a:r>
              <a:r>
                <a:rPr lang="de-DE" sz="1400" dirty="0">
                  <a:solidFill>
                    <a:schemeClr val="tx2"/>
                  </a:solidFill>
                  <a:latin typeface="Fago Pro" panose="02000506040000020004" pitchFamily="50" charset="0"/>
                </a:rPr>
                <a:t> </a:t>
              </a:r>
              <a:r>
                <a:rPr lang="de-DE" sz="1400" dirty="0" err="1">
                  <a:solidFill>
                    <a:schemeClr val="tx2"/>
                  </a:solidFill>
                  <a:latin typeface="Fago Pro" panose="02000506040000020004" pitchFamily="50" charset="0"/>
                </a:rPr>
                <a:t>the</a:t>
              </a:r>
              <a:r>
                <a:rPr lang="de-DE" sz="1400" dirty="0">
                  <a:solidFill>
                    <a:schemeClr val="tx2"/>
                  </a:solidFill>
                  <a:latin typeface="Fago Pro" panose="02000506040000020004" pitchFamily="50" charset="0"/>
                </a:rPr>
                <a:t> </a:t>
              </a:r>
              <a:r>
                <a:rPr lang="de-DE" sz="1400" dirty="0" err="1">
                  <a:solidFill>
                    <a:schemeClr val="tx2"/>
                  </a:solidFill>
                  <a:latin typeface="Fago Pro" panose="02000506040000020004" pitchFamily="50" charset="0"/>
                </a:rPr>
                <a:t>base</a:t>
              </a:r>
              <a:r>
                <a:rPr lang="de-DE" sz="1400" dirty="0">
                  <a:solidFill>
                    <a:schemeClr val="tx2"/>
                  </a:solidFill>
                  <a:latin typeface="Fago Pro" panose="02000506040000020004" pitchFamily="50" charset="0"/>
                </a:rPr>
                <a:t> </a:t>
              </a:r>
              <a:r>
                <a:rPr lang="de-DE" sz="1400" dirty="0" err="1">
                  <a:solidFill>
                    <a:schemeClr val="tx2"/>
                  </a:solidFill>
                  <a:latin typeface="Fago Pro" panose="02000506040000020004" pitchFamily="50" charset="0"/>
                </a:rPr>
                <a:t>jaws</a:t>
              </a:r>
              <a:r>
                <a:rPr lang="de-DE" sz="1400" dirty="0">
                  <a:solidFill>
                    <a:schemeClr val="tx2"/>
                  </a:solidFill>
                  <a:latin typeface="Fago Pro" panose="02000506040000020004" pitchFamily="50" charset="0"/>
                </a:rPr>
                <a:t>, </a:t>
              </a:r>
              <a:r>
                <a:rPr lang="de-DE" sz="1400" dirty="0" err="1">
                  <a:solidFill>
                    <a:schemeClr val="tx2"/>
                  </a:solidFill>
                  <a:latin typeface="Fago Pro" panose="02000506040000020004" pitchFamily="50" charset="0"/>
                </a:rPr>
                <a:t>aligned</a:t>
              </a:r>
              <a:r>
                <a:rPr lang="de-DE" sz="1400" dirty="0">
                  <a:solidFill>
                    <a:schemeClr val="tx2"/>
                  </a:solidFill>
                  <a:latin typeface="Fago Pro" panose="02000506040000020004" pitchFamily="50" charset="0"/>
                </a:rPr>
                <a:t> </a:t>
              </a:r>
              <a:r>
                <a:rPr lang="de-DE" sz="1400" dirty="0" err="1">
                  <a:solidFill>
                    <a:schemeClr val="tx2"/>
                  </a:solidFill>
                  <a:latin typeface="Fago Pro" panose="02000506040000020004" pitchFamily="50" charset="0"/>
                </a:rPr>
                <a:t>connection</a:t>
              </a:r>
              <a:r>
                <a:rPr lang="de-DE" sz="1400" dirty="0">
                  <a:solidFill>
                    <a:schemeClr val="tx2"/>
                  </a:solidFill>
                  <a:latin typeface="Fago Pro" panose="02000506040000020004" pitchFamily="50" charset="0"/>
                </a:rPr>
                <a:t> </a:t>
              </a:r>
              <a:r>
                <a:rPr lang="de-DE" sz="1400" dirty="0" err="1">
                  <a:solidFill>
                    <a:schemeClr val="tx2"/>
                  </a:solidFill>
                  <a:latin typeface="Fago Pro" panose="02000506040000020004" pitchFamily="50" charset="0"/>
                </a:rPr>
                <a:t>option</a:t>
              </a:r>
              <a:r>
                <a:rPr lang="de-DE" sz="1400" dirty="0">
                  <a:solidFill>
                    <a:schemeClr val="tx2"/>
                  </a:solidFill>
                  <a:latin typeface="Fago Pro" panose="02000506040000020004" pitchFamily="50" charset="0"/>
                </a:rPr>
                <a:t>, </a:t>
              </a:r>
              <a:r>
                <a:rPr lang="de-DE" sz="1400" dirty="0" err="1">
                  <a:solidFill>
                    <a:schemeClr val="tx2"/>
                  </a:solidFill>
                  <a:latin typeface="Fago Pro" panose="02000506040000020004" pitchFamily="50" charset="0"/>
                </a:rPr>
                <a:t>base</a:t>
              </a:r>
              <a:r>
                <a:rPr lang="de-DE" sz="1400" dirty="0">
                  <a:solidFill>
                    <a:schemeClr val="tx2"/>
                  </a:solidFill>
                  <a:latin typeface="Fago Pro" panose="02000506040000020004" pitchFamily="50" charset="0"/>
                </a:rPr>
                <a:t> </a:t>
              </a:r>
              <a:r>
                <a:rPr lang="de-DE" sz="1400" dirty="0" err="1">
                  <a:solidFill>
                    <a:schemeClr val="tx2"/>
                  </a:solidFill>
                  <a:latin typeface="Fago Pro" panose="02000506040000020004" pitchFamily="50" charset="0"/>
                </a:rPr>
                <a:t>jaw</a:t>
              </a:r>
              <a:r>
                <a:rPr lang="de-DE" sz="1400" dirty="0">
                  <a:solidFill>
                    <a:schemeClr val="tx2"/>
                  </a:solidFill>
                  <a:latin typeface="Fago Pro" panose="02000506040000020004" pitchFamily="50" charset="0"/>
                </a:rPr>
                <a:t> </a:t>
              </a:r>
              <a:r>
                <a:rPr lang="de-DE" sz="1400" dirty="0" err="1">
                  <a:solidFill>
                    <a:schemeClr val="tx2"/>
                  </a:solidFill>
                  <a:latin typeface="Fago Pro" panose="02000506040000020004" pitchFamily="50" charset="0"/>
                </a:rPr>
                <a:t>connection</a:t>
              </a:r>
              <a:r>
                <a:rPr lang="de-DE" sz="1400" dirty="0">
                  <a:solidFill>
                    <a:schemeClr val="tx2"/>
                  </a:solidFill>
                  <a:latin typeface="Fago Pro" panose="02000506040000020004" pitchFamily="50" charset="0"/>
                </a:rPr>
                <a:t> </a:t>
              </a:r>
              <a:r>
                <a:rPr lang="de-DE" sz="1400" dirty="0" err="1">
                  <a:solidFill>
                    <a:schemeClr val="tx2"/>
                  </a:solidFill>
                  <a:latin typeface="Fago Pro" panose="02000506040000020004" pitchFamily="50" charset="0"/>
                </a:rPr>
                <a:t>of</a:t>
              </a:r>
              <a:r>
                <a:rPr lang="de-DE" sz="1400" dirty="0">
                  <a:solidFill>
                    <a:schemeClr val="tx2"/>
                  </a:solidFill>
                  <a:latin typeface="Fago Pro" panose="02000506040000020004" pitchFamily="50" charset="0"/>
                </a:rPr>
                <a:t> PGN+P</a:t>
              </a:r>
              <a:endParaRPr lang="en-US" sz="1400" dirty="0">
                <a:solidFill>
                  <a:schemeClr val="tx2"/>
                </a:solidFill>
                <a:latin typeface="Fago Pro" panose="02000506040000020004" pitchFamily="50" charset="0"/>
              </a:endParaRPr>
            </a:p>
          </p:txBody>
        </p:sp>
      </p:grpSp>
      <p:grpSp>
        <p:nvGrpSpPr>
          <p:cNvPr id="26" name="Gruppieren 25">
            <a:extLst>
              <a:ext uri="{FF2B5EF4-FFF2-40B4-BE49-F238E27FC236}">
                <a16:creationId xmlns:a16="http://schemas.microsoft.com/office/drawing/2014/main" id="{BB48D9FA-1B74-4858-A107-C886C49EA958}"/>
              </a:ext>
            </a:extLst>
          </p:cNvPr>
          <p:cNvGrpSpPr/>
          <p:nvPr/>
        </p:nvGrpSpPr>
        <p:grpSpPr>
          <a:xfrm>
            <a:off x="7959291" y="1471382"/>
            <a:ext cx="3488953" cy="1929264"/>
            <a:chOff x="5264607" y="560334"/>
            <a:chExt cx="4664331" cy="1929264"/>
          </a:xfrm>
        </p:grpSpPr>
        <p:pic>
          <p:nvPicPr>
            <p:cNvPr id="27" name="Grafik 26">
              <a:extLst>
                <a:ext uri="{FF2B5EF4-FFF2-40B4-BE49-F238E27FC236}">
                  <a16:creationId xmlns:a16="http://schemas.microsoft.com/office/drawing/2014/main" id="{EB6000C1-4F11-47F9-8724-937BDC7887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496184" y="560334"/>
              <a:ext cx="1224330" cy="703403"/>
            </a:xfrm>
            <a:prstGeom prst="rect">
              <a:avLst/>
            </a:prstGeom>
          </p:spPr>
        </p:pic>
        <p:pic>
          <p:nvPicPr>
            <p:cNvPr id="28" name="Grafik 27">
              <a:extLst>
                <a:ext uri="{FF2B5EF4-FFF2-40B4-BE49-F238E27FC236}">
                  <a16:creationId xmlns:a16="http://schemas.microsoft.com/office/drawing/2014/main" id="{F458EA54-EDA1-4E4D-8560-6C5DC86F08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629816" y="640801"/>
              <a:ext cx="721844" cy="546959"/>
            </a:xfrm>
            <a:prstGeom prst="rect">
              <a:avLst/>
            </a:prstGeom>
          </p:spPr>
        </p:pic>
        <p:sp>
          <p:nvSpPr>
            <p:cNvPr id="29" name="Textfeld 28">
              <a:extLst>
                <a:ext uri="{FF2B5EF4-FFF2-40B4-BE49-F238E27FC236}">
                  <a16:creationId xmlns:a16="http://schemas.microsoft.com/office/drawing/2014/main" id="{7C28EA4F-CAFA-444F-9016-8C063E92074F}"/>
                </a:ext>
              </a:extLst>
            </p:cNvPr>
            <p:cNvSpPr txBox="1"/>
            <p:nvPr/>
          </p:nvSpPr>
          <p:spPr>
            <a:xfrm>
              <a:off x="5264607" y="1320047"/>
              <a:ext cx="4664331" cy="11695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de-DE"/>
              </a:defPPr>
            </a:lstStyle>
            <a:p>
              <a:pPr algn="ctr"/>
              <a:r>
                <a:rPr lang="de-DE" sz="1400" b="1" dirty="0">
                  <a:solidFill>
                    <a:schemeClr val="tx2"/>
                  </a:solidFill>
                  <a:latin typeface="Fago Pro" panose="02000506040000020004" pitchFamily="50" charset="0"/>
                </a:rPr>
                <a:t>Single and Double ISO-Adapters</a:t>
              </a:r>
              <a:br>
                <a:rPr lang="de-DE" sz="1400" b="1" dirty="0">
                  <a:solidFill>
                    <a:schemeClr val="tx2"/>
                  </a:solidFill>
                  <a:latin typeface="Fago Pro" panose="02000506040000020004" pitchFamily="50" charset="0"/>
                </a:rPr>
              </a:br>
              <a:r>
                <a:rPr lang="de-DE" sz="1400" dirty="0" err="1">
                  <a:solidFill>
                    <a:schemeClr val="tx2"/>
                  </a:solidFill>
                  <a:latin typeface="Fago Pro" panose="02000506040000020004" pitchFamily="50" charset="0"/>
                </a:rPr>
                <a:t>from</a:t>
              </a:r>
              <a:r>
                <a:rPr lang="de-DE" sz="1400" dirty="0">
                  <a:solidFill>
                    <a:schemeClr val="tx2"/>
                  </a:solidFill>
                  <a:latin typeface="Fago Pro" panose="02000506040000020004" pitchFamily="50" charset="0"/>
                </a:rPr>
                <a:t> ISO 31.5 </a:t>
              </a:r>
              <a:r>
                <a:rPr lang="de-DE" sz="1400" dirty="0" err="1">
                  <a:solidFill>
                    <a:schemeClr val="tx2"/>
                  </a:solidFill>
                  <a:latin typeface="Fago Pro" panose="02000506040000020004" pitchFamily="50" charset="0"/>
                </a:rPr>
                <a:t>to</a:t>
              </a:r>
              <a:r>
                <a:rPr lang="de-DE" sz="1400" dirty="0">
                  <a:solidFill>
                    <a:schemeClr val="tx2"/>
                  </a:solidFill>
                  <a:latin typeface="Fago Pro" panose="02000506040000020004" pitchFamily="50" charset="0"/>
                </a:rPr>
                <a:t> ISO 80, </a:t>
              </a:r>
              <a:r>
                <a:rPr lang="de-DE" sz="1400" dirty="0" err="1">
                  <a:solidFill>
                    <a:schemeClr val="tx2"/>
                  </a:solidFill>
                  <a:latin typeface="Fago Pro" panose="02000506040000020004" pitchFamily="50" charset="0"/>
                </a:rPr>
                <a:t>availibility</a:t>
              </a:r>
              <a:r>
                <a:rPr lang="de-DE" sz="1400" dirty="0">
                  <a:solidFill>
                    <a:schemeClr val="tx2"/>
                  </a:solidFill>
                  <a:latin typeface="Fago Pro" panose="02000506040000020004" pitchFamily="50" charset="0"/>
                </a:rPr>
                <a:t> </a:t>
              </a:r>
              <a:r>
                <a:rPr lang="de-DE" sz="1400" dirty="0" err="1">
                  <a:solidFill>
                    <a:schemeClr val="tx2"/>
                  </a:solidFill>
                  <a:latin typeface="Fago Pro" panose="02000506040000020004" pitchFamily="50" charset="0"/>
                </a:rPr>
                <a:t>for</a:t>
              </a:r>
              <a:r>
                <a:rPr lang="de-DE" sz="1400" dirty="0">
                  <a:solidFill>
                    <a:schemeClr val="tx2"/>
                  </a:solidFill>
                  <a:latin typeface="Fago Pro" panose="02000506040000020004" pitchFamily="50" charset="0"/>
                </a:rPr>
                <a:t> </a:t>
              </a:r>
              <a:r>
                <a:rPr lang="de-DE" sz="1400" dirty="0" err="1">
                  <a:solidFill>
                    <a:schemeClr val="tx2"/>
                  </a:solidFill>
                  <a:latin typeface="Fago Pro" panose="02000506040000020004" pitchFamily="50" charset="0"/>
                </a:rPr>
                <a:t>specific</a:t>
              </a:r>
              <a:r>
                <a:rPr lang="de-DE" sz="1400" dirty="0">
                  <a:solidFill>
                    <a:schemeClr val="tx2"/>
                  </a:solidFill>
                  <a:latin typeface="Fago Pro" panose="02000506040000020004" pitchFamily="50" charset="0"/>
                </a:rPr>
                <a:t> </a:t>
              </a:r>
              <a:r>
                <a:rPr lang="de-DE" sz="1400" dirty="0" err="1">
                  <a:solidFill>
                    <a:schemeClr val="tx2"/>
                  </a:solidFill>
                  <a:latin typeface="Fago Pro" panose="02000506040000020004" pitchFamily="50" charset="0"/>
                </a:rPr>
                <a:t>sizes</a:t>
              </a:r>
              <a:r>
                <a:rPr lang="de-DE" sz="1400" dirty="0">
                  <a:solidFill>
                    <a:schemeClr val="tx2"/>
                  </a:solidFill>
                  <a:latin typeface="Fago Pro" panose="02000506040000020004" pitchFamily="50" charset="0"/>
                </a:rPr>
                <a:t> </a:t>
              </a:r>
              <a:r>
                <a:rPr lang="de-DE" sz="1400" dirty="0" err="1">
                  <a:solidFill>
                    <a:schemeClr val="tx2"/>
                  </a:solidFill>
                  <a:latin typeface="Fago Pro" panose="02000506040000020004" pitchFamily="50" charset="0"/>
                </a:rPr>
                <a:t>according</a:t>
              </a:r>
              <a:r>
                <a:rPr lang="de-DE" sz="1400" dirty="0">
                  <a:solidFill>
                    <a:schemeClr val="tx2"/>
                  </a:solidFill>
                  <a:latin typeface="Fago Pro" panose="02000506040000020004" pitchFamily="50" charset="0"/>
                </a:rPr>
                <a:t> </a:t>
              </a:r>
              <a:r>
                <a:rPr lang="de-DE" sz="1400" dirty="0" err="1">
                  <a:solidFill>
                    <a:schemeClr val="tx2"/>
                  </a:solidFill>
                  <a:latin typeface="Fago Pro" panose="02000506040000020004" pitchFamily="50" charset="0"/>
                </a:rPr>
                <a:t>to</a:t>
              </a:r>
              <a:r>
                <a:rPr lang="de-DE" sz="1400" dirty="0">
                  <a:solidFill>
                    <a:schemeClr val="tx2"/>
                  </a:solidFill>
                  <a:latin typeface="Fago Pro" panose="02000506040000020004" pitchFamily="50" charset="0"/>
                </a:rPr>
                <a:t> </a:t>
              </a:r>
              <a:r>
                <a:rPr lang="de-DE" sz="1400" dirty="0" err="1">
                  <a:solidFill>
                    <a:schemeClr val="tx2"/>
                  </a:solidFill>
                  <a:latin typeface="Fago Pro" panose="02000506040000020004" pitchFamily="50" charset="0"/>
                </a:rPr>
                <a:t>reasonable</a:t>
              </a:r>
              <a:r>
                <a:rPr lang="de-DE" sz="1400" dirty="0">
                  <a:solidFill>
                    <a:schemeClr val="tx2"/>
                  </a:solidFill>
                  <a:latin typeface="Fago Pro" panose="02000506040000020004" pitchFamily="50" charset="0"/>
                </a:rPr>
                <a:t> </a:t>
              </a:r>
              <a:r>
                <a:rPr lang="de-DE" sz="1400" dirty="0" err="1">
                  <a:solidFill>
                    <a:schemeClr val="tx2"/>
                  </a:solidFill>
                  <a:latin typeface="Fago Pro" panose="02000506040000020004" pitchFamily="50" charset="0"/>
                </a:rPr>
                <a:t>configuration</a:t>
              </a:r>
              <a:r>
                <a:rPr lang="de-DE" sz="1400" dirty="0">
                  <a:solidFill>
                    <a:schemeClr val="tx2"/>
                  </a:solidFill>
                  <a:latin typeface="Fago Pro" panose="02000506040000020004" pitchFamily="50" charset="0"/>
                </a:rPr>
                <a:t> </a:t>
              </a:r>
              <a:r>
                <a:rPr lang="de-DE" sz="1400" dirty="0" err="1">
                  <a:solidFill>
                    <a:schemeClr val="tx2"/>
                  </a:solidFill>
                  <a:latin typeface="Fago Pro" panose="02000506040000020004" pitchFamily="50" charset="0"/>
                </a:rPr>
                <a:t>weight</a:t>
              </a:r>
              <a:r>
                <a:rPr lang="de-DE" sz="1400" dirty="0">
                  <a:solidFill>
                    <a:schemeClr val="tx2"/>
                  </a:solidFill>
                  <a:latin typeface="Fago Pro" panose="02000506040000020004" pitchFamily="50" charset="0"/>
                </a:rPr>
                <a:t>, </a:t>
              </a:r>
              <a:r>
                <a:rPr lang="de-DE" sz="1400" dirty="0" err="1">
                  <a:solidFill>
                    <a:schemeClr val="tx2"/>
                  </a:solidFill>
                  <a:latin typeface="Fago Pro" panose="02000506040000020004" pitchFamily="50" charset="0"/>
                </a:rPr>
                <a:t>made</a:t>
              </a:r>
              <a:r>
                <a:rPr lang="de-DE" sz="1400" dirty="0">
                  <a:solidFill>
                    <a:schemeClr val="tx2"/>
                  </a:solidFill>
                  <a:latin typeface="Fago Pro" panose="02000506040000020004" pitchFamily="50" charset="0"/>
                </a:rPr>
                <a:t> </a:t>
              </a:r>
              <a:r>
                <a:rPr lang="de-DE" sz="1400" dirty="0" err="1">
                  <a:solidFill>
                    <a:schemeClr val="tx2"/>
                  </a:solidFill>
                  <a:latin typeface="Fago Pro" panose="02000506040000020004" pitchFamily="50" charset="0"/>
                </a:rPr>
                <a:t>of</a:t>
              </a:r>
              <a:r>
                <a:rPr lang="de-DE" sz="1400" dirty="0">
                  <a:solidFill>
                    <a:schemeClr val="tx2"/>
                  </a:solidFill>
                  <a:latin typeface="Fago Pro" panose="02000506040000020004" pitchFamily="50" charset="0"/>
                </a:rPr>
                <a:t> a </a:t>
              </a:r>
              <a:r>
                <a:rPr lang="de-DE" sz="1400" dirty="0" err="1">
                  <a:solidFill>
                    <a:schemeClr val="tx2"/>
                  </a:solidFill>
                  <a:latin typeface="Fago Pro" panose="02000506040000020004" pitchFamily="50" charset="0"/>
                </a:rPr>
                <a:t>single</a:t>
              </a:r>
              <a:r>
                <a:rPr lang="de-DE" sz="1400" dirty="0">
                  <a:solidFill>
                    <a:schemeClr val="tx2"/>
                  </a:solidFill>
                  <a:latin typeface="Fago Pro" panose="02000506040000020004" pitchFamily="50" charset="0"/>
                </a:rPr>
                <a:t> </a:t>
              </a:r>
              <a:r>
                <a:rPr lang="de-DE" sz="1400" dirty="0" err="1">
                  <a:solidFill>
                    <a:schemeClr val="tx2"/>
                  </a:solidFill>
                  <a:latin typeface="Fago Pro" panose="02000506040000020004" pitchFamily="50" charset="0"/>
                </a:rPr>
                <a:t>piece</a:t>
              </a:r>
              <a:r>
                <a:rPr lang="de-DE" sz="1400" dirty="0">
                  <a:solidFill>
                    <a:schemeClr val="tx2"/>
                  </a:solidFill>
                  <a:latin typeface="Fago Pro" panose="02000506040000020004" pitchFamily="50" charset="0"/>
                </a:rPr>
                <a:t> </a:t>
              </a:r>
              <a:r>
                <a:rPr lang="de-DE" sz="1400" dirty="0" err="1">
                  <a:solidFill>
                    <a:schemeClr val="tx2"/>
                  </a:solidFill>
                  <a:latin typeface="Fago Pro" panose="02000506040000020004" pitchFamily="50" charset="0"/>
                </a:rPr>
                <a:t>of</a:t>
              </a:r>
              <a:r>
                <a:rPr lang="de-DE" sz="1400" dirty="0">
                  <a:solidFill>
                    <a:schemeClr val="tx2"/>
                  </a:solidFill>
                  <a:latin typeface="Fago Pro" panose="02000506040000020004" pitchFamily="50" charset="0"/>
                </a:rPr>
                <a:t> </a:t>
              </a:r>
              <a:r>
                <a:rPr lang="de-DE" sz="1400" dirty="0" err="1">
                  <a:solidFill>
                    <a:schemeClr val="tx2"/>
                  </a:solidFill>
                  <a:latin typeface="Fago Pro" panose="02000506040000020004" pitchFamily="50" charset="0"/>
                </a:rPr>
                <a:t>aluminium</a:t>
              </a:r>
              <a:r>
                <a:rPr lang="de-DE" sz="1400" dirty="0">
                  <a:solidFill>
                    <a:schemeClr val="tx2"/>
                  </a:solidFill>
                  <a:latin typeface="Fago Pro" panose="02000506040000020004" pitchFamily="50" charset="0"/>
                </a:rPr>
                <a:t>, </a:t>
              </a:r>
              <a:r>
                <a:rPr lang="de-DE" sz="1400" dirty="0" err="1">
                  <a:solidFill>
                    <a:schemeClr val="tx2"/>
                  </a:solidFill>
                  <a:latin typeface="Fago Pro" panose="02000506040000020004" pitchFamily="50" charset="0"/>
                </a:rPr>
                <a:t>blow</a:t>
              </a:r>
              <a:r>
                <a:rPr lang="de-DE" sz="1400" dirty="0">
                  <a:solidFill>
                    <a:schemeClr val="tx2"/>
                  </a:solidFill>
                  <a:latin typeface="Fago Pro" panose="02000506040000020004" pitchFamily="50" charset="0"/>
                </a:rPr>
                <a:t>-off-</a:t>
              </a:r>
              <a:r>
                <a:rPr lang="de-DE" sz="1400" dirty="0" err="1">
                  <a:solidFill>
                    <a:schemeClr val="tx2"/>
                  </a:solidFill>
                  <a:latin typeface="Fago Pro" panose="02000506040000020004" pitchFamily="50" charset="0"/>
                </a:rPr>
                <a:t>nozzle</a:t>
              </a:r>
              <a:r>
                <a:rPr lang="de-DE" sz="1400" dirty="0">
                  <a:solidFill>
                    <a:schemeClr val="tx2"/>
                  </a:solidFill>
                  <a:latin typeface="Fago Pro" panose="02000506040000020004" pitchFamily="50" charset="0"/>
                </a:rPr>
                <a:t> </a:t>
              </a:r>
              <a:r>
                <a:rPr lang="de-DE" sz="1400" dirty="0" err="1">
                  <a:solidFill>
                    <a:schemeClr val="tx2"/>
                  </a:solidFill>
                  <a:latin typeface="Fago Pro" panose="02000506040000020004" pitchFamily="50" charset="0"/>
                </a:rPr>
                <a:t>for</a:t>
              </a:r>
              <a:r>
                <a:rPr lang="de-DE" sz="1400" dirty="0">
                  <a:solidFill>
                    <a:schemeClr val="tx2"/>
                  </a:solidFill>
                  <a:latin typeface="Fago Pro" panose="02000506040000020004" pitchFamily="50" charset="0"/>
                </a:rPr>
                <a:t> double </a:t>
              </a:r>
              <a:r>
                <a:rPr lang="de-DE" sz="1400" dirty="0" err="1">
                  <a:solidFill>
                    <a:schemeClr val="tx2"/>
                  </a:solidFill>
                  <a:latin typeface="Fago Pro" panose="02000506040000020004" pitchFamily="50" charset="0"/>
                </a:rPr>
                <a:t>gripper</a:t>
              </a:r>
              <a:r>
                <a:rPr lang="de-DE" sz="1400" dirty="0">
                  <a:solidFill>
                    <a:schemeClr val="tx2"/>
                  </a:solidFill>
                  <a:latin typeface="Fago Pro" panose="02000506040000020004" pitchFamily="50" charset="0"/>
                </a:rPr>
                <a:t>, </a:t>
              </a:r>
              <a:r>
                <a:rPr lang="de-DE" sz="1400" dirty="0" err="1">
                  <a:solidFill>
                    <a:schemeClr val="tx2"/>
                  </a:solidFill>
                  <a:latin typeface="Fago Pro" panose="02000506040000020004" pitchFamily="50" charset="0"/>
                </a:rPr>
                <a:t>cable</a:t>
              </a:r>
              <a:r>
                <a:rPr lang="de-DE" sz="1400" dirty="0">
                  <a:solidFill>
                    <a:schemeClr val="tx2"/>
                  </a:solidFill>
                  <a:latin typeface="Fago Pro" panose="02000506040000020004" pitchFamily="50" charset="0"/>
                </a:rPr>
                <a:t> </a:t>
              </a:r>
              <a:r>
                <a:rPr lang="de-DE" sz="1400" dirty="0" err="1">
                  <a:solidFill>
                    <a:schemeClr val="tx2"/>
                  </a:solidFill>
                  <a:latin typeface="Fago Pro" panose="02000506040000020004" pitchFamily="50" charset="0"/>
                </a:rPr>
                <a:t>management</a:t>
              </a:r>
              <a:r>
                <a:rPr lang="de-DE" sz="1400" dirty="0">
                  <a:solidFill>
                    <a:schemeClr val="tx2"/>
                  </a:solidFill>
                  <a:latin typeface="Fago Pro" panose="02000506040000020004" pitchFamily="50" charset="0"/>
                </a:rPr>
                <a:t> </a:t>
              </a:r>
              <a:r>
                <a:rPr lang="de-DE" sz="1400" dirty="0" err="1">
                  <a:solidFill>
                    <a:schemeClr val="tx2"/>
                  </a:solidFill>
                  <a:latin typeface="Fago Pro" panose="02000506040000020004" pitchFamily="50" charset="0"/>
                </a:rPr>
                <a:t>for</a:t>
              </a:r>
              <a:r>
                <a:rPr lang="de-DE" sz="1400" dirty="0">
                  <a:solidFill>
                    <a:schemeClr val="tx2"/>
                  </a:solidFill>
                  <a:latin typeface="Fago Pro" panose="02000506040000020004" pitchFamily="50" charset="0"/>
                </a:rPr>
                <a:t> double </a:t>
              </a:r>
              <a:r>
                <a:rPr lang="de-DE" sz="1400" dirty="0" err="1">
                  <a:solidFill>
                    <a:schemeClr val="tx2"/>
                  </a:solidFill>
                  <a:latin typeface="Fago Pro" panose="02000506040000020004" pitchFamily="50" charset="0"/>
                </a:rPr>
                <a:t>gripper</a:t>
              </a:r>
              <a:endParaRPr lang="en-US" sz="1400" dirty="0">
                <a:solidFill>
                  <a:schemeClr val="tx2"/>
                </a:solidFill>
                <a:latin typeface="Fago Pro" panose="02000506040000020004" pitchFamily="50" charset="0"/>
              </a:endParaRPr>
            </a:p>
          </p:txBody>
        </p:sp>
      </p:grpSp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BF2B4F25-91FE-46DE-AE8C-90BE7477AF97}"/>
              </a:ext>
            </a:extLst>
          </p:cNvPr>
          <p:cNvGrpSpPr/>
          <p:nvPr/>
        </p:nvGrpSpPr>
        <p:grpSpPr>
          <a:xfrm>
            <a:off x="4340464" y="1551849"/>
            <a:ext cx="3337269" cy="2143734"/>
            <a:chOff x="5641548" y="293657"/>
            <a:chExt cx="3337269" cy="2143734"/>
          </a:xfrm>
        </p:grpSpPr>
        <p:pic>
          <p:nvPicPr>
            <p:cNvPr id="31" name="Picture 14">
              <a:extLst>
                <a:ext uri="{FF2B5EF4-FFF2-40B4-BE49-F238E27FC236}">
                  <a16:creationId xmlns:a16="http://schemas.microsoft.com/office/drawing/2014/main" id="{2BF09628-D12C-4D6A-B58C-385444FD15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1568" y="293657"/>
              <a:ext cx="957724" cy="9178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Textfeld 31">
              <a:extLst>
                <a:ext uri="{FF2B5EF4-FFF2-40B4-BE49-F238E27FC236}">
                  <a16:creationId xmlns:a16="http://schemas.microsoft.com/office/drawing/2014/main" id="{B70BCBB9-7FCC-426D-95D9-BF59E4E6209A}"/>
                </a:ext>
              </a:extLst>
            </p:cNvPr>
            <p:cNvSpPr txBox="1"/>
            <p:nvPr/>
          </p:nvSpPr>
          <p:spPr>
            <a:xfrm>
              <a:off x="5641548" y="1267840"/>
              <a:ext cx="3337269" cy="11695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de-DE"/>
              </a:defPPr>
            </a:lstStyle>
            <a:p>
              <a:pPr algn="ctr"/>
              <a:r>
                <a:rPr lang="en-US" sz="1400" b="1" dirty="0">
                  <a:solidFill>
                    <a:schemeClr val="tx2"/>
                  </a:solidFill>
                  <a:latin typeface="Fago Pro" panose="02000506040000020004" pitchFamily="50" charset="0"/>
                </a:rPr>
                <a:t>Customized gripper fingers</a:t>
              </a:r>
            </a:p>
            <a:p>
              <a:pPr algn="ctr"/>
              <a:r>
                <a:rPr lang="en-US" sz="1400" dirty="0">
                  <a:solidFill>
                    <a:schemeClr val="tx2"/>
                  </a:solidFill>
                  <a:latin typeface="Fago Pro" panose="02000506040000020004" pitchFamily="50" charset="0"/>
                </a:rPr>
                <a:t>configurable in a very short time via a license-free and browser-based web tool in combination with the intermediate jaw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031420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7799DD0-F024-4A56-84E9-EBEC54FFA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The right electric gripper for almost every task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7ED5D5D9-F699-4782-B74B-E5C0920B794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3</a:t>
            </a:fld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55DC6C2-2038-4915-96D7-0BE314E3CA5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Universal </a:t>
            </a:r>
            <a:r>
              <a:rPr lang="de-DE" dirty="0" err="1"/>
              <a:t>gripper</a:t>
            </a:r>
            <a:r>
              <a:rPr lang="de-DE" dirty="0"/>
              <a:t> EGU and </a:t>
            </a:r>
            <a:r>
              <a:rPr lang="de-DE" dirty="0" err="1"/>
              <a:t>small</a:t>
            </a:r>
            <a:r>
              <a:rPr lang="de-DE" dirty="0"/>
              <a:t> </a:t>
            </a:r>
            <a:r>
              <a:rPr lang="de-DE" dirty="0" err="1"/>
              <a:t>parts</a:t>
            </a:r>
            <a:r>
              <a:rPr lang="de-DE" dirty="0"/>
              <a:t> </a:t>
            </a:r>
            <a:r>
              <a:rPr lang="de-DE" dirty="0" err="1"/>
              <a:t>gripper</a:t>
            </a:r>
            <a:r>
              <a:rPr lang="de-DE" dirty="0"/>
              <a:t> EGK</a:t>
            </a:r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4DA9F07E-47A1-4327-A62A-D2E8078A4D9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4168" y="1541388"/>
            <a:ext cx="4636000" cy="4159250"/>
          </a:xfrm>
        </p:spPr>
        <p:txBody>
          <a:bodyPr/>
          <a:lstStyle/>
          <a:p>
            <a:pPr>
              <a:buFont typeface="Fago Pro" panose="02000506040000020004" pitchFamily="2" charset="0"/>
              <a:buChar char="→"/>
            </a:pPr>
            <a:r>
              <a:rPr lang="de-DE" sz="1800" dirty="0" err="1"/>
              <a:t>Four</a:t>
            </a:r>
            <a:r>
              <a:rPr lang="de-DE" sz="1800" dirty="0"/>
              <a:t> </a:t>
            </a:r>
            <a:r>
              <a:rPr lang="de-DE" sz="1800" dirty="0" err="1"/>
              <a:t>product</a:t>
            </a:r>
            <a:r>
              <a:rPr lang="de-DE" sz="1800" dirty="0"/>
              <a:t> </a:t>
            </a:r>
            <a:r>
              <a:rPr lang="de-DE" sz="1800" dirty="0" err="1"/>
              <a:t>series</a:t>
            </a:r>
            <a:r>
              <a:rPr lang="de-DE" sz="1800" dirty="0"/>
              <a:t>, </a:t>
            </a:r>
            <a:r>
              <a:rPr lang="de-DE" sz="1800" dirty="0" err="1"/>
              <a:t>optimally</a:t>
            </a:r>
            <a:r>
              <a:rPr lang="de-DE" sz="1800" dirty="0"/>
              <a:t> </a:t>
            </a:r>
            <a:r>
              <a:rPr lang="de-DE" sz="1800" dirty="0" err="1"/>
              <a:t>matched</a:t>
            </a:r>
            <a:r>
              <a:rPr lang="de-DE" sz="1800" dirty="0"/>
              <a:t> </a:t>
            </a:r>
            <a:r>
              <a:rPr lang="de-DE" sz="1800" dirty="0" err="1"/>
              <a:t>to</a:t>
            </a:r>
            <a:r>
              <a:rPr lang="de-DE" sz="1800" dirty="0"/>
              <a:t> different </a:t>
            </a:r>
            <a:r>
              <a:rPr lang="de-DE" sz="1800" dirty="0" err="1"/>
              <a:t>areas</a:t>
            </a:r>
            <a:r>
              <a:rPr lang="de-DE" sz="1800" dirty="0"/>
              <a:t> </a:t>
            </a:r>
            <a:r>
              <a:rPr lang="de-DE" sz="1800" dirty="0" err="1"/>
              <a:t>of</a:t>
            </a:r>
            <a:r>
              <a:rPr lang="de-DE" sz="1800" dirty="0"/>
              <a:t> </a:t>
            </a:r>
            <a:r>
              <a:rPr lang="de-DE" sz="1800" dirty="0" err="1"/>
              <a:t>application</a:t>
            </a:r>
            <a:r>
              <a:rPr lang="de-DE" sz="1800" dirty="0"/>
              <a:t> in </a:t>
            </a:r>
            <a:r>
              <a:rPr lang="de-DE" sz="1800" dirty="0" err="1"/>
              <a:t>terms</a:t>
            </a:r>
            <a:r>
              <a:rPr lang="de-DE" sz="1800" dirty="0"/>
              <a:t> </a:t>
            </a:r>
            <a:r>
              <a:rPr lang="de-DE" sz="1800" dirty="0" err="1"/>
              <a:t>of</a:t>
            </a:r>
            <a:r>
              <a:rPr lang="de-DE" sz="1800" dirty="0"/>
              <a:t> </a:t>
            </a:r>
            <a:r>
              <a:rPr lang="de-DE" sz="1800" dirty="0" err="1"/>
              <a:t>gripping</a:t>
            </a:r>
            <a:r>
              <a:rPr lang="de-DE" sz="1800" dirty="0"/>
              <a:t> </a:t>
            </a:r>
            <a:r>
              <a:rPr lang="de-DE" sz="1800" dirty="0" err="1"/>
              <a:t>force</a:t>
            </a:r>
            <a:r>
              <a:rPr lang="de-DE" sz="1800" dirty="0"/>
              <a:t> and </a:t>
            </a:r>
            <a:r>
              <a:rPr lang="de-DE" sz="1800" dirty="0" err="1"/>
              <a:t>stroke</a:t>
            </a:r>
            <a:br>
              <a:rPr lang="de-DE" sz="1800" dirty="0"/>
            </a:br>
            <a:endParaRPr lang="de-DE" sz="1800" dirty="0"/>
          </a:p>
          <a:p>
            <a:pPr>
              <a:buFont typeface="Fago Pro" panose="02000506040000020004" pitchFamily="2" charset="0"/>
              <a:buChar char="→"/>
            </a:pPr>
            <a:r>
              <a:rPr lang="de-DE" sz="1800" dirty="0" err="1"/>
              <a:t>You</a:t>
            </a:r>
            <a:r>
              <a:rPr lang="de-DE" sz="1800" dirty="0"/>
              <a:t> </a:t>
            </a:r>
            <a:r>
              <a:rPr lang="de-DE" sz="1800" dirty="0" err="1"/>
              <a:t>can</a:t>
            </a:r>
            <a:r>
              <a:rPr lang="de-DE" sz="1800" dirty="0"/>
              <a:t> </a:t>
            </a:r>
            <a:r>
              <a:rPr lang="de-DE" sz="1800" dirty="0" err="1"/>
              <a:t>quickly</a:t>
            </a:r>
            <a:r>
              <a:rPr lang="de-DE" sz="1800" dirty="0"/>
              <a:t> find </a:t>
            </a:r>
            <a:r>
              <a:rPr lang="de-DE" sz="1800" dirty="0" err="1"/>
              <a:t>the</a:t>
            </a:r>
            <a:r>
              <a:rPr lang="de-DE" sz="1800" dirty="0"/>
              <a:t> </a:t>
            </a:r>
            <a:r>
              <a:rPr lang="de-DE" sz="1800" dirty="0" err="1"/>
              <a:t>right</a:t>
            </a:r>
            <a:r>
              <a:rPr lang="de-DE" sz="1800" dirty="0"/>
              <a:t> </a:t>
            </a:r>
            <a:r>
              <a:rPr lang="de-DE" sz="1800" dirty="0" err="1"/>
              <a:t>gripping</a:t>
            </a:r>
            <a:r>
              <a:rPr lang="de-DE" sz="1800" dirty="0"/>
              <a:t> </a:t>
            </a:r>
            <a:r>
              <a:rPr lang="de-DE" sz="1800" dirty="0" err="1"/>
              <a:t>solution</a:t>
            </a:r>
            <a:r>
              <a:rPr lang="de-DE" sz="1800" dirty="0"/>
              <a:t> </a:t>
            </a:r>
            <a:r>
              <a:rPr lang="de-DE" sz="1800" dirty="0" err="1"/>
              <a:t>for</a:t>
            </a:r>
            <a:r>
              <a:rPr lang="de-DE" sz="1800" dirty="0"/>
              <a:t> </a:t>
            </a:r>
            <a:r>
              <a:rPr lang="de-DE" sz="1800" dirty="0" err="1"/>
              <a:t>your</a:t>
            </a:r>
            <a:r>
              <a:rPr lang="de-DE" sz="1800" dirty="0"/>
              <a:t> </a:t>
            </a:r>
            <a:r>
              <a:rPr lang="de-DE" sz="1800" dirty="0" err="1"/>
              <a:t>application</a:t>
            </a:r>
            <a:endParaRPr lang="de-DE" sz="1800" dirty="0"/>
          </a:p>
          <a:p>
            <a:pPr>
              <a:buFont typeface="Fago Pro" panose="02000506040000020004" pitchFamily="2" charset="0"/>
              <a:buChar char="→"/>
            </a:pPr>
            <a:endParaRPr lang="de-DE" sz="1800" dirty="0"/>
          </a:p>
          <a:p>
            <a:pPr>
              <a:buFont typeface="Fago Pro" panose="02000506040000020004" pitchFamily="2" charset="0"/>
              <a:buChar char="→"/>
            </a:pPr>
            <a:r>
              <a:rPr lang="de-DE" sz="1800" dirty="0"/>
              <a:t>High </a:t>
            </a:r>
            <a:r>
              <a:rPr lang="de-DE" sz="1800" dirty="0" err="1"/>
              <a:t>degree</a:t>
            </a:r>
            <a:r>
              <a:rPr lang="de-DE" sz="1800" dirty="0"/>
              <a:t> </a:t>
            </a:r>
            <a:r>
              <a:rPr lang="de-DE" sz="1800" dirty="0" err="1"/>
              <a:t>of</a:t>
            </a:r>
            <a:r>
              <a:rPr lang="de-DE" sz="1800" dirty="0"/>
              <a:t> </a:t>
            </a:r>
            <a:r>
              <a:rPr lang="de-DE" sz="1800" dirty="0" err="1"/>
              <a:t>standardization</a:t>
            </a:r>
            <a:r>
              <a:rPr lang="de-DE" sz="1800" dirty="0"/>
              <a:t> and </a:t>
            </a:r>
            <a:r>
              <a:rPr lang="de-DE" sz="1800" dirty="0" err="1"/>
              <a:t>common</a:t>
            </a:r>
            <a:r>
              <a:rPr lang="de-DE" sz="1800" dirty="0"/>
              <a:t> </a:t>
            </a:r>
            <a:r>
              <a:rPr lang="de-DE" sz="1800" dirty="0" err="1"/>
              <a:t>electronics</a:t>
            </a:r>
            <a:r>
              <a:rPr lang="de-DE" sz="1800" dirty="0"/>
              <a:t> and </a:t>
            </a:r>
            <a:r>
              <a:rPr lang="de-DE" sz="1800" dirty="0" err="1"/>
              <a:t>software</a:t>
            </a:r>
            <a:r>
              <a:rPr lang="de-DE" sz="1800" dirty="0"/>
              <a:t> </a:t>
            </a:r>
            <a:r>
              <a:rPr lang="de-DE" sz="1800" dirty="0" err="1"/>
              <a:t>platform</a:t>
            </a:r>
            <a:r>
              <a:rPr lang="de-DE" sz="1800" dirty="0"/>
              <a:t> (</a:t>
            </a:r>
            <a:r>
              <a:rPr lang="de-DE" sz="1800" dirty="0" err="1"/>
              <a:t>today</a:t>
            </a:r>
            <a:r>
              <a:rPr lang="de-DE" sz="1800" dirty="0"/>
              <a:t>: EGU and EGK)</a:t>
            </a:r>
            <a:endParaRPr lang="en-US" sz="1800" dirty="0"/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D4117262-3DB3-425E-AFD4-BBC6053F15C0}"/>
              </a:ext>
            </a:extLst>
          </p:cNvPr>
          <p:cNvGrpSpPr/>
          <p:nvPr/>
        </p:nvGrpSpPr>
        <p:grpSpPr>
          <a:xfrm>
            <a:off x="5526201" y="1398094"/>
            <a:ext cx="6189661" cy="4986259"/>
            <a:chOff x="5497626" y="1273565"/>
            <a:chExt cx="6189661" cy="4986259"/>
          </a:xfrm>
        </p:grpSpPr>
        <p:grpSp>
          <p:nvGrpSpPr>
            <p:cNvPr id="5" name="Gruppieren 4">
              <a:extLst>
                <a:ext uri="{FF2B5EF4-FFF2-40B4-BE49-F238E27FC236}">
                  <a16:creationId xmlns:a16="http://schemas.microsoft.com/office/drawing/2014/main" id="{B6001233-6963-462B-B50B-41BFDC2B5DD4}"/>
                </a:ext>
              </a:extLst>
            </p:cNvPr>
            <p:cNvGrpSpPr/>
            <p:nvPr/>
          </p:nvGrpSpPr>
          <p:grpSpPr>
            <a:xfrm>
              <a:off x="5497626" y="1358559"/>
              <a:ext cx="6189661" cy="4816271"/>
              <a:chOff x="5497626" y="1358559"/>
              <a:chExt cx="6189661" cy="4816271"/>
            </a:xfrm>
          </p:grpSpPr>
          <p:pic>
            <p:nvPicPr>
              <p:cNvPr id="7" name="Grafik 6">
                <a:extLst>
                  <a:ext uri="{FF2B5EF4-FFF2-40B4-BE49-F238E27FC236}">
                    <a16:creationId xmlns:a16="http://schemas.microsoft.com/office/drawing/2014/main" id="{BCDCA6BE-4E4D-4894-A6EE-9EA3FB02FB8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b="1552"/>
              <a:stretch/>
            </p:blipFill>
            <p:spPr>
              <a:xfrm>
                <a:off x="5497626" y="1358559"/>
                <a:ext cx="6189661" cy="4816271"/>
              </a:xfrm>
              <a:prstGeom prst="rect">
                <a:avLst/>
              </a:prstGeom>
            </p:spPr>
          </p:pic>
          <p:sp>
            <p:nvSpPr>
              <p:cNvPr id="8" name="Rechteck 7">
                <a:extLst>
                  <a:ext uri="{FF2B5EF4-FFF2-40B4-BE49-F238E27FC236}">
                    <a16:creationId xmlns:a16="http://schemas.microsoft.com/office/drawing/2014/main" id="{13CADFBF-DBBC-48ED-B01E-6AB8A172DC12}"/>
                  </a:ext>
                </a:extLst>
              </p:cNvPr>
              <p:cNvSpPr/>
              <p:nvPr/>
            </p:nvSpPr>
            <p:spPr>
              <a:xfrm>
                <a:off x="8353424" y="3058199"/>
                <a:ext cx="1228725" cy="2000250"/>
              </a:xfrm>
              <a:prstGeom prst="rect">
                <a:avLst/>
              </a:prstGeom>
              <a:solidFill>
                <a:srgbClr val="00A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sz="1400" b="1"/>
                  <a:t>EGU</a:t>
                </a:r>
                <a:br>
                  <a:rPr lang="de-DE" sz="1400"/>
                </a:br>
                <a:r>
                  <a:rPr lang="de-DE" sz="1400"/>
                  <a:t>150 – 3000 N</a:t>
                </a:r>
                <a:endParaRPr lang="en-US" sz="1400"/>
              </a:p>
            </p:txBody>
          </p:sp>
        </p:grpSp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47E9F1FF-626B-48BB-B60F-8BE1E2D7AFAC}"/>
                </a:ext>
              </a:extLst>
            </p:cNvPr>
            <p:cNvSpPr txBox="1"/>
            <p:nvPr/>
          </p:nvSpPr>
          <p:spPr>
            <a:xfrm>
              <a:off x="9763125" y="6000692"/>
              <a:ext cx="1924162" cy="2591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no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lang="de-DE" sz="1200" b="1" dirty="0" err="1">
                  <a:solidFill>
                    <a:srgbClr val="00AEEF"/>
                  </a:solidFill>
                </a:rPr>
                <a:t>Stroke</a:t>
              </a:r>
              <a:r>
                <a:rPr lang="de-DE" sz="1200" b="1" dirty="0">
                  <a:solidFill>
                    <a:srgbClr val="00AEEF"/>
                  </a:solidFill>
                </a:rPr>
                <a:t> per </a:t>
              </a:r>
              <a:r>
                <a:rPr lang="de-DE" sz="1200" b="1" dirty="0" err="1">
                  <a:solidFill>
                    <a:srgbClr val="00AEEF"/>
                  </a:solidFill>
                </a:rPr>
                <a:t>jaw</a:t>
              </a:r>
              <a:r>
                <a:rPr lang="de-DE" sz="1200" b="1" dirty="0">
                  <a:solidFill>
                    <a:srgbClr val="00AEEF"/>
                  </a:solidFill>
                </a:rPr>
                <a:t> [mm]</a:t>
              </a:r>
              <a:endParaRPr lang="en-US" sz="1200" b="1" dirty="0">
                <a:solidFill>
                  <a:srgbClr val="00AEEF"/>
                </a:solidFill>
              </a:endParaRPr>
            </a:p>
          </p:txBody>
        </p:sp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3D439A95-C947-4361-94FF-3224E81C2745}"/>
                </a:ext>
              </a:extLst>
            </p:cNvPr>
            <p:cNvSpPr txBox="1"/>
            <p:nvPr/>
          </p:nvSpPr>
          <p:spPr>
            <a:xfrm rot="16200000">
              <a:off x="4700715" y="2106080"/>
              <a:ext cx="1924162" cy="2591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no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lang="de-DE" sz="1200" b="1" dirty="0">
                  <a:solidFill>
                    <a:srgbClr val="00AEEF"/>
                  </a:solidFill>
                </a:rPr>
                <a:t>Gripping Force [N]</a:t>
              </a:r>
              <a:endParaRPr lang="en-US" sz="1200" b="1" dirty="0">
                <a:solidFill>
                  <a:srgbClr val="00AEE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664707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61546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F1D7B3-2605-4C48-A3A5-A66FAE3B3F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Applications we follow with EGU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F09E9A9C-40E8-4E5A-9010-3F9FD3072E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4</a:t>
            </a:fld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53ECCC9-354C-47B9-9D33-6AA781B3EB7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Universal </a:t>
            </a:r>
            <a:r>
              <a:rPr lang="de-DE" dirty="0" err="1"/>
              <a:t>gripper</a:t>
            </a:r>
            <a:r>
              <a:rPr lang="de-DE" dirty="0"/>
              <a:t> EGU and </a:t>
            </a:r>
            <a:r>
              <a:rPr lang="de-DE" dirty="0" err="1"/>
              <a:t>small</a:t>
            </a:r>
            <a:r>
              <a:rPr lang="de-DE" dirty="0"/>
              <a:t> </a:t>
            </a:r>
            <a:r>
              <a:rPr lang="de-DE" dirty="0" err="1"/>
              <a:t>parts</a:t>
            </a:r>
            <a:r>
              <a:rPr lang="de-DE" dirty="0"/>
              <a:t> </a:t>
            </a:r>
            <a:r>
              <a:rPr lang="de-DE" dirty="0" err="1"/>
              <a:t>gripper</a:t>
            </a:r>
            <a:r>
              <a:rPr lang="de-DE" dirty="0"/>
              <a:t> EGK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3892B26-E44F-4E57-BC14-CF20F1AAF2A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3" y="1542043"/>
            <a:ext cx="4265612" cy="5392157"/>
          </a:xfrm>
        </p:spPr>
        <p:txBody>
          <a:bodyPr/>
          <a:lstStyle/>
          <a:p>
            <a:pPr marL="0" indent="0">
              <a:buNone/>
            </a:pPr>
            <a:r>
              <a:rPr lang="en-US" sz="1800" b="1" dirty="0"/>
              <a:t>Machine Tool Industry</a:t>
            </a:r>
          </a:p>
          <a:p>
            <a:pPr marL="0" indent="0">
              <a:buNone/>
            </a:pPr>
            <a:endParaRPr lang="en-US" sz="1800" dirty="0"/>
          </a:p>
          <a:p>
            <a:pPr>
              <a:buFont typeface="Fago Pro" panose="02000506040000020004" pitchFamily="2" charset="0"/>
              <a:buChar char="→"/>
            </a:pPr>
            <a:r>
              <a:rPr lang="en-US" sz="1800" dirty="0"/>
              <a:t>Flexible loading and unloading of machine tools</a:t>
            </a:r>
          </a:p>
          <a:p>
            <a:pPr>
              <a:buFont typeface="Fago Pro" panose="02000506040000020004" pitchFamily="2" charset="0"/>
              <a:buChar char="→"/>
            </a:pPr>
            <a:endParaRPr lang="en-US" sz="1800" dirty="0"/>
          </a:p>
          <a:p>
            <a:pPr>
              <a:buFont typeface="Fago Pro" panose="02000506040000020004" pitchFamily="2" charset="0"/>
              <a:buChar char="→"/>
            </a:pPr>
            <a:r>
              <a:rPr lang="en-US" sz="1800" dirty="0"/>
              <a:t>Fully automated systems and partly automated systems with different workpieces</a:t>
            </a:r>
          </a:p>
          <a:p>
            <a:pPr>
              <a:buFont typeface="Fago Pro" panose="02000506040000020004" pitchFamily="2" charset="0"/>
              <a:buChar char="→"/>
            </a:pPr>
            <a:endParaRPr lang="en-US" sz="1800" dirty="0"/>
          </a:p>
          <a:p>
            <a:pPr>
              <a:buFont typeface="Fago Pro" panose="02000506040000020004" pitchFamily="2" charset="0"/>
              <a:buChar char="→"/>
            </a:pPr>
            <a:r>
              <a:rPr lang="en-US" sz="1800" dirty="0"/>
              <a:t>Mainly automated with industrial robots, also Cobots</a:t>
            </a:r>
          </a:p>
          <a:p>
            <a:pPr>
              <a:buFont typeface="Fago Pro" panose="02000506040000020004" pitchFamily="2" charset="0"/>
              <a:buChar char="→"/>
            </a:pPr>
            <a:endParaRPr lang="en-US" sz="1800" dirty="0"/>
          </a:p>
          <a:p>
            <a:pPr>
              <a:buFont typeface="Fago Pro" panose="02000506040000020004" pitchFamily="2" charset="0"/>
              <a:buChar char="→"/>
            </a:pPr>
            <a:r>
              <a:rPr lang="en-US" sz="1800" dirty="0"/>
              <a:t>Harsh environment with chips and coolant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177FCFCE-704C-46E1-AF2E-4489B90625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4425" y="1542042"/>
            <a:ext cx="6798320" cy="4527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18628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drinnen, Mikroskop, Ausguss, zugemüllt enthält.&#10;&#10;Automatisch generierte Beschreibung">
            <a:extLst>
              <a:ext uri="{FF2B5EF4-FFF2-40B4-BE49-F238E27FC236}">
                <a16:creationId xmlns:a16="http://schemas.microsoft.com/office/drawing/2014/main" id="{20A2A280-9B74-428C-9EAB-2BF524AF21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7" r="-18"/>
          <a:stretch/>
        </p:blipFill>
        <p:spPr>
          <a:xfrm>
            <a:off x="0" y="-165100"/>
            <a:ext cx="12192000" cy="81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1990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F1D7B3-2605-4C48-A3A5-A66FAE3B3F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Applications we follow with EGU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F09E9A9C-40E8-4E5A-9010-3F9FD3072E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6</a:t>
            </a:fld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53ECCC9-354C-47B9-9D33-6AA781B3EB7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Universal </a:t>
            </a:r>
            <a:r>
              <a:rPr lang="de-DE" dirty="0" err="1"/>
              <a:t>gripper</a:t>
            </a:r>
            <a:r>
              <a:rPr lang="de-DE" dirty="0"/>
              <a:t> EGU and </a:t>
            </a:r>
            <a:r>
              <a:rPr lang="de-DE" dirty="0" err="1"/>
              <a:t>small</a:t>
            </a:r>
            <a:r>
              <a:rPr lang="de-DE" dirty="0"/>
              <a:t> </a:t>
            </a:r>
            <a:r>
              <a:rPr lang="de-DE" dirty="0" err="1"/>
              <a:t>parts</a:t>
            </a:r>
            <a:r>
              <a:rPr lang="de-DE" dirty="0"/>
              <a:t> </a:t>
            </a:r>
            <a:r>
              <a:rPr lang="de-DE" dirty="0" err="1"/>
              <a:t>gripper</a:t>
            </a:r>
            <a:r>
              <a:rPr lang="de-DE" dirty="0"/>
              <a:t> EGK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3892B26-E44F-4E57-BC14-CF20F1AAF2A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4" y="1542043"/>
            <a:ext cx="4570411" cy="5392157"/>
          </a:xfrm>
        </p:spPr>
        <p:txBody>
          <a:bodyPr/>
          <a:lstStyle/>
          <a:p>
            <a:pPr marL="0" indent="0">
              <a:buNone/>
            </a:pPr>
            <a:r>
              <a:rPr lang="en-US" sz="1600" b="1" dirty="0"/>
              <a:t>Assembly and joining tasks e.g. in the automotive sector</a:t>
            </a:r>
          </a:p>
          <a:p>
            <a:pPr marL="0" indent="0">
              <a:buNone/>
            </a:pPr>
            <a:endParaRPr lang="en-US" sz="1600" dirty="0"/>
          </a:p>
          <a:p>
            <a:pPr>
              <a:buFont typeface="Fago Pro" panose="02000506040000020004" pitchFamily="2" charset="0"/>
              <a:buChar char="→"/>
            </a:pPr>
            <a:r>
              <a:rPr lang="en-US" sz="1600" dirty="0"/>
              <a:t>High diversity of parts</a:t>
            </a:r>
          </a:p>
          <a:p>
            <a:pPr>
              <a:buFont typeface="Fago Pro" panose="02000506040000020004" pitchFamily="2" charset="0"/>
              <a:buChar char="→"/>
            </a:pPr>
            <a:endParaRPr lang="en-US" sz="1600" dirty="0"/>
          </a:p>
          <a:p>
            <a:pPr>
              <a:buFont typeface="Fago Pro" panose="02000506040000020004" pitchFamily="2" charset="0"/>
              <a:buChar char="→"/>
            </a:pPr>
            <a:r>
              <a:rPr lang="en-US" sz="1600" dirty="0"/>
              <a:t>External finger loads from the process</a:t>
            </a:r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r>
              <a:rPr lang="en-US" sz="1600" b="1" dirty="0"/>
              <a:t>Flexible picking and palletizing tasks in logistics</a:t>
            </a:r>
          </a:p>
          <a:p>
            <a:pPr marL="0" indent="0">
              <a:buNone/>
            </a:pPr>
            <a:endParaRPr lang="en-US" sz="1600" dirty="0"/>
          </a:p>
          <a:p>
            <a:pPr>
              <a:buFont typeface="Fago Pro" panose="02000506040000020004" pitchFamily="2" charset="0"/>
              <a:buChar char="→"/>
            </a:pPr>
            <a:r>
              <a:rPr lang="en-US" sz="1600" dirty="0"/>
              <a:t>High diversity of parts</a:t>
            </a:r>
          </a:p>
          <a:p>
            <a:pPr>
              <a:buFont typeface="Fago Pro" panose="02000506040000020004" pitchFamily="2" charset="0"/>
              <a:buChar char="→"/>
            </a:pPr>
            <a:endParaRPr lang="en-US" sz="1600" dirty="0"/>
          </a:p>
          <a:p>
            <a:pPr>
              <a:buFont typeface="Fago Pro" panose="02000506040000020004" pitchFamily="2" charset="0"/>
              <a:buChar char="→"/>
            </a:pPr>
            <a:r>
              <a:rPr lang="en-US" sz="1600" dirty="0"/>
              <a:t>Large and heavy parts, like boxes or cartons</a:t>
            </a:r>
          </a:p>
          <a:p>
            <a:pPr>
              <a:buFont typeface="Fago Pro" panose="02000506040000020004" pitchFamily="2" charset="0"/>
              <a:buChar char="→"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5E7560CA-EDA9-4640-8055-637106A926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6990"/>
          <a:stretch/>
        </p:blipFill>
        <p:spPr>
          <a:xfrm>
            <a:off x="5549438" y="1458468"/>
            <a:ext cx="6001551" cy="4823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8374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drinnen enthält.&#10;&#10;Automatisch generierte Beschreibung">
            <a:extLst>
              <a:ext uri="{FF2B5EF4-FFF2-40B4-BE49-F238E27FC236}">
                <a16:creationId xmlns:a16="http://schemas.microsoft.com/office/drawing/2014/main" id="{A5F4DA41-84AA-4AFC-974C-5EB5612102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5" t="-422" b="-398"/>
          <a:stretch/>
        </p:blipFill>
        <p:spPr>
          <a:xfrm>
            <a:off x="-114300" y="-850900"/>
            <a:ext cx="12306300" cy="826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5759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drinnen, Fräse enthält.&#10;&#10;Automatisch generierte Beschreibung">
            <a:extLst>
              <a:ext uri="{FF2B5EF4-FFF2-40B4-BE49-F238E27FC236}">
                <a16:creationId xmlns:a16="http://schemas.microsoft.com/office/drawing/2014/main" id="{39E3EE20-8391-4A94-BCFC-07845799ED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6"/>
          <a:stretch/>
        </p:blipFill>
        <p:spPr>
          <a:xfrm>
            <a:off x="0" y="-215900"/>
            <a:ext cx="12192000" cy="814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3809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drinnen enthält.&#10;&#10;Automatisch generierte Beschreibung">
            <a:extLst>
              <a:ext uri="{FF2B5EF4-FFF2-40B4-BE49-F238E27FC236}">
                <a16:creationId xmlns:a16="http://schemas.microsoft.com/office/drawing/2014/main" id="{C79D8C5F-84AE-4F7B-AFB1-1B7420F53E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79500"/>
            <a:ext cx="12192000" cy="81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3959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SCHUNK">
      <a:dk1>
        <a:sysClr val="windowText" lastClr="000000"/>
      </a:dk1>
      <a:lt1>
        <a:sysClr val="window" lastClr="FFFFFF"/>
      </a:lt1>
      <a:dk2>
        <a:srgbClr val="003D6A"/>
      </a:dk2>
      <a:lt2>
        <a:srgbClr val="009EE0"/>
      </a:lt2>
      <a:accent1>
        <a:srgbClr val="003D6A"/>
      </a:accent1>
      <a:accent2>
        <a:srgbClr val="009EE0"/>
      </a:accent2>
      <a:accent3>
        <a:srgbClr val="BCCF00"/>
      </a:accent3>
      <a:accent4>
        <a:srgbClr val="D2006F"/>
      </a:accent4>
      <a:accent5>
        <a:srgbClr val="009263"/>
      </a:accent5>
      <a:accent6>
        <a:srgbClr val="D8BA22"/>
      </a:accent6>
      <a:hlink>
        <a:srgbClr val="009EE0"/>
      </a:hlink>
      <a:folHlink>
        <a:srgbClr val="A4A4A4"/>
      </a:folHlink>
    </a:clrScheme>
    <a:fontScheme name="Schunk Fago">
      <a:majorFont>
        <a:latin typeface="Fago Pro"/>
        <a:ea typeface=""/>
        <a:cs typeface=""/>
      </a:majorFont>
      <a:minorFont>
        <a:latin typeface="Fago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0" tIns="0" rIns="0" bIns="0" rtlCol="0">
        <a:noAutofit/>
      </a:bodyPr>
      <a:lstStyle>
        <a:defPPr marR="0" algn="l" defTabSz="914400" rtl="0" eaLnBrk="1" fontAlgn="auto" latinLnBrk="0" hangingPunct="1">
          <a:lnSpc>
            <a:spcPct val="90000"/>
          </a:lnSpc>
          <a:spcBef>
            <a:spcPts val="300"/>
          </a:spcBef>
          <a:spcAft>
            <a:spcPts val="0"/>
          </a:spcAft>
          <a:buClr>
            <a:srgbClr val="009EE0"/>
          </a:buClr>
          <a:buSzTx/>
          <a:tabLst/>
          <a:defRPr kumimoji="0" sz="2200" b="0" i="0" u="none" strike="noStrike" kern="1200" cap="none" spc="0" normalizeH="0" baseline="0" noProof="0" dirty="0" smtClean="0">
            <a:ln>
              <a:noFill/>
            </a:ln>
            <a:solidFill>
              <a:srgbClr val="003D6A"/>
            </a:solidFill>
            <a:effectLst/>
            <a:uLnTx/>
            <a:uFillTx/>
            <a:ea typeface="+mn-ea"/>
            <a:cs typeface="+mn-cs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Schunk_PPT-Vorlage_Hand_in_Hand_EN_0922.pptx  -  Schreibgeschützt" id="{427CAB0D-318D-422A-A61C-4A16C4DBBCE4}" vid="{699F9CB1-BFBB-45D6-9B9F-62162133A9E8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C01EB1CFAF1AD24FBC2C995E5AD08F7D" ma:contentTypeVersion="10" ma:contentTypeDescription="Ein neues Dokument erstellen." ma:contentTypeScope="" ma:versionID="e72f9d675d66d06845fa5e5dacf25cba">
  <xsd:schema xmlns:xsd="http://www.w3.org/2001/XMLSchema" xmlns:xs="http://www.w3.org/2001/XMLSchema" xmlns:p="http://schemas.microsoft.com/office/2006/metadata/properties" xmlns:ns2="c91ccbd5-5fe5-438c-9381-8f53686007bd" xmlns:ns3="39531103-98b3-48b1-b75a-56305fe3039c" targetNamespace="http://schemas.microsoft.com/office/2006/metadata/properties" ma:root="true" ma:fieldsID="1765b895d03a6219c353c409b462f547" ns2:_="" ns3:_="">
    <xsd:import namespace="c91ccbd5-5fe5-438c-9381-8f53686007bd"/>
    <xsd:import namespace="39531103-98b3-48b1-b75a-56305fe3039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1ccbd5-5fe5-438c-9381-8f53686007b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Bildmarkierungen" ma:readOnly="false" ma:fieldId="{5cf76f15-5ced-4ddc-b409-7134ff3c332f}" ma:taxonomyMulti="true" ma:sspId="8a6b1c68-4591-4071-a616-a400c595fe7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9531103-98b3-48b1-b75a-56305fe3039c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91ccbd5-5fe5-438c-9381-8f53686007bd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A3B44ACC-1DCC-4F90-BE7C-EAF3A6B112F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3790667-64ED-49F3-B5FA-67E51A2741F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91ccbd5-5fe5-438c-9381-8f53686007bd"/>
    <ds:schemaRef ds:uri="39531103-98b3-48b1-b75a-56305fe3039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11D9E84-DB5D-4419-8724-05DDE518C6A4}">
  <ds:schemaRefs>
    <ds:schemaRef ds:uri="http://purl.org/dc/dcmitype/"/>
    <ds:schemaRef ds:uri="c91ccbd5-5fe5-438c-9381-8f53686007bd"/>
    <ds:schemaRef ds:uri="http://www.w3.org/XML/1998/namespace"/>
    <ds:schemaRef ds:uri="39531103-98b3-48b1-b75a-56305fe3039c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EN_Produktpräsentation_EGU_EGK</Template>
  <TotalTime>0</TotalTime>
  <Words>2004</Words>
  <Application>Microsoft Office PowerPoint</Application>
  <PresentationFormat>Breitbild</PresentationFormat>
  <Paragraphs>315</Paragraphs>
  <Slides>30</Slides>
  <Notes>5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30</vt:i4>
      </vt:variant>
    </vt:vector>
  </HeadingPairs>
  <TitlesOfParts>
    <vt:vector size="37" baseType="lpstr">
      <vt:lpstr>Symbol</vt:lpstr>
      <vt:lpstr>Calibri</vt:lpstr>
      <vt:lpstr>Fago Pro</vt:lpstr>
      <vt:lpstr>Arial</vt:lpstr>
      <vt:lpstr>Courier New</vt:lpstr>
      <vt:lpstr>Wingdings</vt:lpstr>
      <vt:lpstr>Office</vt:lpstr>
      <vt:lpstr>Flexible universal gripper EGU  &amp;  Flexible small parts gripper EGK</vt:lpstr>
      <vt:lpstr>Mechatronische Greifer – vielseitig einsetzbar</vt:lpstr>
      <vt:lpstr>The right electric gripper for almost every task</vt:lpstr>
      <vt:lpstr>Applications we follow with EGU</vt:lpstr>
      <vt:lpstr>PowerPoint-Präsentation</vt:lpstr>
      <vt:lpstr>Applications we follow with EGU</vt:lpstr>
      <vt:lpstr>PowerPoint-Präsentation</vt:lpstr>
      <vt:lpstr>PowerPoint-Präsentation</vt:lpstr>
      <vt:lpstr>PowerPoint-Präsentation</vt:lpstr>
      <vt:lpstr>Applications we follow with EGK</vt:lpstr>
      <vt:lpstr>Applications we follow with EGK</vt:lpstr>
      <vt:lpstr>PowerPoint-Präsentation</vt:lpstr>
      <vt:lpstr>Flexible universal gripper EGU</vt:lpstr>
      <vt:lpstr>Flexible universal gripper EGU</vt:lpstr>
      <vt:lpstr>Flexible universal gripper EGU</vt:lpstr>
      <vt:lpstr>Flexible universal gripper EGU</vt:lpstr>
      <vt:lpstr>Flexible universal gripper EGU</vt:lpstr>
      <vt:lpstr>Flexible universal gripper EGU</vt:lpstr>
      <vt:lpstr>Flexible small parts gripper EGK</vt:lpstr>
      <vt:lpstr>Flexible small parts gripper EGK</vt:lpstr>
      <vt:lpstr>Flexible small parts gripper EGK</vt:lpstr>
      <vt:lpstr>Flexible small parts gripper EGK</vt:lpstr>
      <vt:lpstr>Connectivity</vt:lpstr>
      <vt:lpstr>Gripping Mode EGU</vt:lpstr>
      <vt:lpstr>Gripping Mode EGK</vt:lpstr>
      <vt:lpstr>Commissioning Software MTSN2</vt:lpstr>
      <vt:lpstr>PLC integration via function blocks</vt:lpstr>
      <vt:lpstr>PLC integration via function blocks</vt:lpstr>
      <vt:lpstr>Accessories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Flexible universal gripper EGU  &amp;  Flexible small parts gripper EGK</dc:title>
  <dc:creator>Schell, Benjamin</dc:creator>
  <cp:lastModifiedBy>Schell, Benjamin</cp:lastModifiedBy>
  <cp:revision>1</cp:revision>
  <dcterms:created xsi:type="dcterms:W3CDTF">2022-10-24T08:22:13Z</dcterms:created>
  <dcterms:modified xsi:type="dcterms:W3CDTF">2023-01-17T11:19:57Z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0x010100C01EB1CFAF1AD24FBC2C995E5AD08F7D</vt:lpwstr>
  </property>
  <property fmtid="{D5CDD505-2E9C-101B-9397-08002B2CF9AE}" pid="3" name="MediaServiceImageTags">
    <vt:lpwstr/>
  </property>
</Properties>
</file>