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76" r:id="rId5"/>
    <p:sldId id="3453" r:id="rId6"/>
    <p:sldId id="3460" r:id="rId7"/>
    <p:sldId id="3427" r:id="rId8"/>
    <p:sldId id="3459" r:id="rId9"/>
    <p:sldId id="3426" r:id="rId10"/>
    <p:sldId id="3433" r:id="rId11"/>
    <p:sldId id="3435" r:id="rId12"/>
    <p:sldId id="279" r:id="rId13"/>
    <p:sldId id="3462" r:id="rId14"/>
    <p:sldId id="3428" r:id="rId15"/>
    <p:sldId id="3464" r:id="rId16"/>
    <p:sldId id="278" r:id="rId17"/>
    <p:sldId id="3465" r:id="rId18"/>
    <p:sldId id="3429" r:id="rId19"/>
    <p:sldId id="3448" r:id="rId20"/>
    <p:sldId id="3466" r:id="rId21"/>
    <p:sldId id="3467" r:id="rId22"/>
    <p:sldId id="26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ago Pro" panose="02000506040000020004" pitchFamily="2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BCCF00"/>
    <a:srgbClr val="009EE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30CB1-4AAA-4AC2-AF5F-2837FD6A974D}" v="2" dt="2023-05-02T07:44:25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24.07.2023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LEG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43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65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96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EsUy_knxE&amp;t=2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chunk.com/de/de/konfigurator-el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17CB233-7853-AC71-52E1-D777D91BA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90" b="53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DAB44E-30DF-F695-8D41-8274374F9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grpSp>
        <p:nvGrpSpPr>
          <p:cNvPr id="35" name="Grafik 6">
            <a:extLst>
              <a:ext uri="{FF2B5EF4-FFF2-40B4-BE49-F238E27FC236}">
                <a16:creationId xmlns:a16="http://schemas.microsoft.com/office/drawing/2014/main" id="{4AFFD096-2E7E-3239-74F9-51166C0320D3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62857136-FC7A-C4DA-2158-E5EE2DEE1B2E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D37E9D92-F9E3-BAF8-D35B-4E652FBF4EC2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EDF68BD-581A-FD1D-98DC-E75E7D03CCB5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559C5AC-25F6-EF96-54E8-4654F85F7D49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A7940E70-57E6-BAAA-4160-14CE2992C3F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14991F5B-6E8B-C0D5-048D-3C921B2C67EE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73994403-7B6D-9788-38C1-F6616CB18E40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4260378F-EA11-F6E8-4DF9-76870A2AEE78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DDFFED3E-9A99-A212-A192-E7F8DE55C9D1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BA1191-1507-4EED-1FDB-2CBC20FB18F3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66E60E1-DA20-C85A-CAD2-C66E0C9B7ED7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5870332B-D4E2-1D23-10B1-67E7D64AB5CD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E6111A10-251C-8D7F-2FF9-8C7FA798372A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7909C58-33E7-257F-BEC5-0994DA39116E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DC931C8C-DBB8-7892-C028-9E13B10F86B9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B4018E31-7C8D-300D-47B2-5FCD0DE1A3F0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ABB2196D-702F-BD8D-94E2-D740BA89ECB1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EEEB261-0E00-E2A3-6E98-6023F5CD939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1EEA85C2-EC24-757C-2B1E-59FBAE5696A7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6CD8DB32-3701-8783-0049-E3F09734A80F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41D54721-E21F-D329-270B-68871ADF92E0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  <p:sp>
        <p:nvSpPr>
          <p:cNvPr id="57" name="Grafik 8">
            <a:extLst>
              <a:ext uri="{FF2B5EF4-FFF2-40B4-BE49-F238E27FC236}">
                <a16:creationId xmlns:a16="http://schemas.microsoft.com/office/drawing/2014/main" id="{40D7EB16-B7C3-E784-99B7-597FB93330C3}"/>
              </a:ext>
            </a:extLst>
          </p:cNvPr>
          <p:cNvSpPr/>
          <p:nvPr/>
        </p:nvSpPr>
        <p:spPr>
          <a:xfrm>
            <a:off x="162123" y="1003300"/>
            <a:ext cx="3469954" cy="1447800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Short </a:t>
            </a:r>
            <a:r>
              <a:rPr lang="de-DE" sz="24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presentation</a:t>
            </a:r>
            <a:endParaRPr lang="de-DE" sz="2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ELG</a:t>
            </a:r>
            <a:endParaRPr lang="de-DE" sz="2400" b="1" dirty="0">
              <a:solidFill>
                <a:srgbClr val="009EE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240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F2B59-4FBF-E76F-FE9E-3810CE0C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video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8C65D0-455D-C360-03A4-AF1D52125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EAA36E-9182-B371-DE3B-64E7D079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2157778"/>
            <a:ext cx="11198225" cy="1485901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446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https://www.youtube.com/watch?v=EgEsUy_knxE&amp;t=2s</a:t>
            </a:r>
            <a:endParaRPr lang="de-DE" dirty="0">
              <a:solidFill>
                <a:srgbClr val="00446B"/>
              </a:solidFill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4D1CFFCD-B46B-4397-BFE2-0EB661401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89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F48F5-CEFD-E5BD-9F4A-9B3B7AF3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Variants</a:t>
            </a:r>
            <a:r>
              <a:rPr lang="de-DE" dirty="0"/>
              <a:t> and </a:t>
            </a:r>
            <a:r>
              <a:rPr lang="de-DE" dirty="0" err="1"/>
              <a:t>options</a:t>
            </a:r>
            <a:r>
              <a:rPr lang="de-DE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CE0882-1E52-861B-D01A-9C763DF82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01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96490-CA45-48F2-A270-576CF788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Configurable</a:t>
            </a:r>
            <a:r>
              <a:rPr lang="de-DE" dirty="0"/>
              <a:t> </a:t>
            </a:r>
            <a:r>
              <a:rPr lang="de-DE" dirty="0" err="1"/>
              <a:t>variants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847DBB-3E8C-44B7-8CD6-4DBAF17B8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F867AF-0F63-4974-821E-0413EC04A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Variants</a:t>
            </a:r>
            <a:r>
              <a:rPr lang="de-DE" dirty="0"/>
              <a:t> and </a:t>
            </a:r>
            <a:r>
              <a:rPr lang="de-DE" dirty="0" err="1"/>
              <a:t>options</a:t>
            </a:r>
            <a:r>
              <a:rPr lang="de-DE" dirty="0"/>
              <a:t> </a:t>
            </a:r>
          </a:p>
        </p:txBody>
      </p:sp>
      <p:pic>
        <p:nvPicPr>
          <p:cNvPr id="1026" name="Picture 2" descr="Inhalt bald verfügbar">
            <a:extLst>
              <a:ext uri="{FF2B5EF4-FFF2-40B4-BE49-F238E27FC236}">
                <a16:creationId xmlns:a16="http://schemas.microsoft.com/office/drawing/2014/main" id="{ACCFF735-8836-4984-8F4E-22E12F26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" y="4375053"/>
            <a:ext cx="217241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F05196F-1687-497F-9E07-77A657BAF77C}"/>
              </a:ext>
            </a:extLst>
          </p:cNvPr>
          <p:cNvSpPr txBox="1"/>
          <p:nvPr/>
        </p:nvSpPr>
        <p:spPr>
          <a:xfrm>
            <a:off x="683923" y="5734906"/>
            <a:ext cx="2042031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Synchronous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/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Asynchronous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Inhalt bald verfügbar">
            <a:extLst>
              <a:ext uri="{FF2B5EF4-FFF2-40B4-BE49-F238E27FC236}">
                <a16:creationId xmlns:a16="http://schemas.microsoft.com/office/drawing/2014/main" id="{169BA6F4-D514-42E4-98F1-7CD1562B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98" y="2035964"/>
            <a:ext cx="292881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25B4634-C68D-42B1-8259-D97C65B9AE22}"/>
              </a:ext>
            </a:extLst>
          </p:cNvPr>
          <p:cNvSpPr txBox="1"/>
          <p:nvPr/>
        </p:nvSpPr>
        <p:spPr>
          <a:xfrm>
            <a:off x="5854608" y="3492856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Gripper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mounting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7CB3151C-6DB5-6058-CF78-91322B45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83" y="2035964"/>
            <a:ext cx="254831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29F8774-2B71-94E6-8EA6-F66F191518C7}"/>
              </a:ext>
            </a:extLst>
          </p:cNvPr>
          <p:cNvSpPr txBox="1"/>
          <p:nvPr/>
        </p:nvSpPr>
        <p:spPr>
          <a:xfrm>
            <a:off x="44272" y="3492856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Finger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version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FE99D5-BBCA-187B-2108-B2735E794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491" y="4039841"/>
            <a:ext cx="2816426" cy="193042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616FC6-908D-46E6-B106-800E663C0A22}"/>
              </a:ext>
            </a:extLst>
          </p:cNvPr>
          <p:cNvSpPr txBox="1"/>
          <p:nvPr/>
        </p:nvSpPr>
        <p:spPr>
          <a:xfrm>
            <a:off x="5854608" y="6148993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Drive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motors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B687E4-2868-42A7-957F-EA7223708A82}"/>
              </a:ext>
            </a:extLst>
          </p:cNvPr>
          <p:cNvSpPr txBox="1"/>
          <p:nvPr/>
        </p:nvSpPr>
        <p:spPr>
          <a:xfrm>
            <a:off x="3137755" y="2038936"/>
            <a:ext cx="2601190" cy="1710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The gripper can be configured 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two finger versions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lang="de-DE" sz="1400" dirty="0">
              <a:solidFill>
                <a:srgbClr val="003D6A"/>
              </a:solidFill>
            </a:endParaRPr>
          </a:p>
          <a:p>
            <a: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2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carriages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per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base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jaw</a:t>
            </a:r>
          </a:p>
          <a:p>
            <a: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>
                <a:solidFill>
                  <a:srgbClr val="003D6A"/>
                </a:solidFill>
              </a:rPr>
              <a:t>4 </a:t>
            </a:r>
            <a:r>
              <a:rPr lang="de-DE" sz="1400" dirty="0" err="1">
                <a:solidFill>
                  <a:srgbClr val="003D6A"/>
                </a:solidFill>
              </a:rPr>
              <a:t>carriages</a:t>
            </a:r>
            <a:r>
              <a:rPr lang="de-DE" sz="1400" dirty="0">
                <a:solidFill>
                  <a:srgbClr val="003D6A"/>
                </a:solidFill>
              </a:rPr>
              <a:t> per </a:t>
            </a:r>
            <a:r>
              <a:rPr lang="de-DE" sz="1400" dirty="0" err="1">
                <a:solidFill>
                  <a:srgbClr val="003D6A"/>
                </a:solidFill>
              </a:rPr>
              <a:t>base</a:t>
            </a:r>
            <a:r>
              <a:rPr lang="de-DE" sz="1400" dirty="0">
                <a:solidFill>
                  <a:srgbClr val="003D6A"/>
                </a:solidFill>
              </a:rPr>
              <a:t> jaw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C746462-51FA-4905-8374-73B786CBB202}"/>
              </a:ext>
            </a:extLst>
          </p:cNvPr>
          <p:cNvSpPr txBox="1"/>
          <p:nvPr/>
        </p:nvSpPr>
        <p:spPr>
          <a:xfrm>
            <a:off x="9040612" y="2042004"/>
            <a:ext cx="2927700" cy="1456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1400" dirty="0">
                <a:solidFill>
                  <a:srgbClr val="003D6A"/>
                </a:solidFill>
              </a:rPr>
              <a:t>Different </a:t>
            </a:r>
            <a:r>
              <a:rPr lang="en-US" sz="1400" b="1" dirty="0">
                <a:solidFill>
                  <a:srgbClr val="003D6A"/>
                </a:solidFill>
              </a:rPr>
              <a:t>mounting options</a:t>
            </a:r>
            <a:r>
              <a:rPr lang="en-US" sz="1400" dirty="0">
                <a:solidFill>
                  <a:srgbClr val="003D6A"/>
                </a:solidFill>
              </a:rPr>
              <a:t> can be configured.</a:t>
            </a:r>
            <a:endParaRPr lang="de-DE" sz="1400" dirty="0">
              <a:solidFill>
                <a:srgbClr val="003D6A"/>
              </a:solidFill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lang="de-DE" sz="1400" dirty="0">
              <a:solidFill>
                <a:srgbClr val="003D6A"/>
              </a:solidFill>
            </a:endParaRP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arenBoth"/>
              <a:tabLst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One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piece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adapter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arenBoth"/>
              <a:tabLst/>
            </a:pPr>
            <a:r>
              <a:rPr lang="de-DE" sz="1400" dirty="0">
                <a:solidFill>
                  <a:srgbClr val="003D6A"/>
                </a:solidFill>
              </a:rPr>
              <a:t>Adapter </a:t>
            </a:r>
            <a:r>
              <a:rPr lang="de-DE" sz="1400" dirty="0" err="1">
                <a:solidFill>
                  <a:srgbClr val="003D6A"/>
                </a:solidFill>
              </a:rPr>
              <a:t>two</a:t>
            </a:r>
            <a:r>
              <a:rPr lang="de-DE" sz="1400" dirty="0">
                <a:solidFill>
                  <a:srgbClr val="003D6A"/>
                </a:solidFill>
              </a:rPr>
              <a:t>-piece (</a:t>
            </a:r>
            <a:r>
              <a:rPr lang="de-DE" sz="1400" dirty="0" err="1">
                <a:solidFill>
                  <a:srgbClr val="003D6A"/>
                </a:solidFill>
              </a:rPr>
              <a:t>with</a:t>
            </a:r>
            <a:r>
              <a:rPr lang="de-DE" sz="1400" dirty="0">
                <a:solidFill>
                  <a:srgbClr val="003D6A"/>
                </a:solidFill>
              </a:rPr>
              <a:t> blank)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arenBoth"/>
              <a:tabLst/>
            </a:pPr>
            <a:r>
              <a:rPr lang="en-US" sz="1400" dirty="0">
                <a:solidFill>
                  <a:srgbClr val="003D6A"/>
                </a:solidFill>
              </a:rPr>
              <a:t>Adapter two-piece with ISO flange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9B43E15-9536-4C8F-91A8-6B45D2F8B268}"/>
              </a:ext>
            </a:extLst>
          </p:cNvPr>
          <p:cNvSpPr txBox="1"/>
          <p:nvPr/>
        </p:nvSpPr>
        <p:spPr>
          <a:xfrm>
            <a:off x="3137754" y="4699548"/>
            <a:ext cx="2601189" cy="8334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1400" b="1" dirty="0">
                <a:solidFill>
                  <a:srgbClr val="003D6A"/>
                </a:solidFill>
              </a:rPr>
              <a:t>Synchronous</a:t>
            </a:r>
            <a:r>
              <a:rPr lang="en-US" sz="1400" dirty="0">
                <a:solidFill>
                  <a:srgbClr val="003D6A"/>
                </a:solidFill>
              </a:rPr>
              <a:t> drive with one drive motor (1) or 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1400" b="1" dirty="0">
                <a:solidFill>
                  <a:srgbClr val="003D6A"/>
                </a:solidFill>
              </a:rPr>
              <a:t>asynchronous</a:t>
            </a:r>
            <a:r>
              <a:rPr lang="en-US" sz="1400" dirty="0">
                <a:solidFill>
                  <a:srgbClr val="003D6A"/>
                </a:solidFill>
              </a:rPr>
              <a:t> drive with two drive motors (2) possible.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B68F7D-55BC-4960-9971-64EF90362E76}"/>
              </a:ext>
            </a:extLst>
          </p:cNvPr>
          <p:cNvSpPr txBox="1"/>
          <p:nvPr/>
        </p:nvSpPr>
        <p:spPr>
          <a:xfrm>
            <a:off x="9040612" y="4481625"/>
            <a:ext cx="2816425" cy="12414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Various drive motors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can be adapted to the gripper to enable flexible control and integration into existing control concepts.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51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96490-CA45-48F2-A270-576CF788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Configurable</a:t>
            </a:r>
            <a:r>
              <a:rPr lang="de-DE" dirty="0"/>
              <a:t> </a:t>
            </a:r>
            <a:r>
              <a:rPr lang="de-DE" dirty="0" err="1"/>
              <a:t>options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847DBB-3E8C-44B7-8CD6-4DBAF17B8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F867AF-0F63-4974-821E-0413EC04A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Variants</a:t>
            </a:r>
            <a:r>
              <a:rPr lang="de-DE" dirty="0"/>
              <a:t> and </a:t>
            </a:r>
            <a:r>
              <a:rPr lang="de-DE" dirty="0" err="1"/>
              <a:t>options</a:t>
            </a:r>
            <a:r>
              <a:rPr lang="de-DE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CFF735-8836-4984-8F4E-22E12F26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792" y="4660023"/>
            <a:ext cx="2172414" cy="6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F05196F-1687-497F-9E07-77A657BAF77C}"/>
              </a:ext>
            </a:extLst>
          </p:cNvPr>
          <p:cNvSpPr txBox="1"/>
          <p:nvPr/>
        </p:nvSpPr>
        <p:spPr>
          <a:xfrm>
            <a:off x="683921" y="5533011"/>
            <a:ext cx="2042031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Lateral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mounting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options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7CB3151C-6DB5-6058-CF78-91322B45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83" y="2226848"/>
            <a:ext cx="2548313" cy="87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29F8774-2B71-94E6-8EA6-F66F191518C7}"/>
              </a:ext>
            </a:extLst>
          </p:cNvPr>
          <p:cNvSpPr txBox="1"/>
          <p:nvPr/>
        </p:nvSpPr>
        <p:spPr>
          <a:xfrm>
            <a:off x="85841" y="3311320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Cover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plates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FE99D5-BBCA-187B-2108-B2735E794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057" y="2983123"/>
            <a:ext cx="2059948" cy="1676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616FC6-908D-46E6-B106-800E663C0A22}"/>
              </a:ext>
            </a:extLst>
          </p:cNvPr>
          <p:cNvSpPr txBox="1"/>
          <p:nvPr/>
        </p:nvSpPr>
        <p:spPr>
          <a:xfrm>
            <a:off x="5863934" y="4880919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Position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clamping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B687E4-2868-42A7-957F-EA7223708A82}"/>
              </a:ext>
            </a:extLst>
          </p:cNvPr>
          <p:cNvSpPr txBox="1"/>
          <p:nvPr/>
        </p:nvSpPr>
        <p:spPr>
          <a:xfrm>
            <a:off x="3222423" y="2318155"/>
            <a:ext cx="2601190" cy="8334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cover plates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close the gripper on the mounting side. This increases the protection against external influences.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9B43E15-9536-4C8F-91A8-6B45D2F8B268}"/>
              </a:ext>
            </a:extLst>
          </p:cNvPr>
          <p:cNvSpPr txBox="1"/>
          <p:nvPr/>
        </p:nvSpPr>
        <p:spPr>
          <a:xfrm>
            <a:off x="3222423" y="4499339"/>
            <a:ext cx="2601190" cy="9985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Lateral mounting options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on the gripper for additional attachments such as cameras, sensor distributors, blow-out nozzles, etc..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Can’t be combined with the "Weight Optimization" option.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B68F7D-55BC-4960-9971-64EF90362E76}"/>
              </a:ext>
            </a:extLst>
          </p:cNvPr>
          <p:cNvSpPr txBox="1"/>
          <p:nvPr/>
        </p:nvSpPr>
        <p:spPr>
          <a:xfrm>
            <a:off x="8752161" y="3657269"/>
            <a:ext cx="3104876" cy="12414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electrical holding brake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blocks the movement of the spindle and thus effectively clamps the position of the base jaws.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4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96490-CA45-48F2-A270-576CF788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Configurable</a:t>
            </a:r>
            <a:r>
              <a:rPr lang="de-DE" dirty="0"/>
              <a:t> </a:t>
            </a:r>
            <a:r>
              <a:rPr lang="de-DE" dirty="0" err="1"/>
              <a:t>options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847DBB-3E8C-44B7-8CD6-4DBAF17B8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F867AF-0F63-4974-821E-0413EC04A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Variants</a:t>
            </a:r>
            <a:r>
              <a:rPr lang="de-DE" dirty="0"/>
              <a:t> and </a:t>
            </a:r>
            <a:r>
              <a:rPr lang="de-DE" dirty="0" err="1"/>
              <a:t>options</a:t>
            </a:r>
            <a:r>
              <a:rPr lang="de-DE" dirty="0"/>
              <a:t> 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7CB3151C-6DB5-6058-CF78-91322B45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3756" y="2284704"/>
            <a:ext cx="2548313" cy="8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29F8774-2B71-94E6-8EA6-F66F191518C7}"/>
              </a:ext>
            </a:extLst>
          </p:cNvPr>
          <p:cNvSpPr txBox="1"/>
          <p:nvPr/>
        </p:nvSpPr>
        <p:spPr>
          <a:xfrm>
            <a:off x="658814" y="3333842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Bellow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FE99D5-BBCA-187B-2108-B2735E794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911" y="4375452"/>
            <a:ext cx="2448000" cy="8064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616FC6-908D-46E6-B106-800E663C0A22}"/>
              </a:ext>
            </a:extLst>
          </p:cNvPr>
          <p:cNvSpPr txBox="1"/>
          <p:nvPr/>
        </p:nvSpPr>
        <p:spPr>
          <a:xfrm>
            <a:off x="658814" y="5383863"/>
            <a:ext cx="3238193" cy="2353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Weight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optimization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B687E4-2868-42A7-957F-EA7223708A82}"/>
              </a:ext>
            </a:extLst>
          </p:cNvPr>
          <p:cNvSpPr txBox="1"/>
          <p:nvPr/>
        </p:nvSpPr>
        <p:spPr>
          <a:xfrm>
            <a:off x="4031239" y="2432890"/>
            <a:ext cx="6562357" cy="1710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bellow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closes the gripper on the side of the base jaws. Only possible in combination with "Cover plates" option. 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Improves the protection of the gripper against environmental influences.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B68F7D-55BC-4960-9971-64EF90362E76}"/>
              </a:ext>
            </a:extLst>
          </p:cNvPr>
          <p:cNvSpPr txBox="1"/>
          <p:nvPr/>
        </p:nvSpPr>
        <p:spPr>
          <a:xfrm>
            <a:off x="4031239" y="4365152"/>
            <a:ext cx="6345213" cy="12414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Cut-outs in the side plates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reduce the weight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by up to 15%.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Can't be combined with the "lateral mounting options" option.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5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F48F5-CEFD-E5BD-9F4A-9B3B7AF3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Configurator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CE0882-1E52-861B-D01A-9C763DF82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72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6965EEEF-0091-4040-9527-6FD7836B6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Via </a:t>
            </a:r>
            <a:r>
              <a:rPr lang="de-DE" sz="1600" dirty="0" err="1"/>
              <a:t>series</a:t>
            </a:r>
            <a:r>
              <a:rPr lang="de-DE" sz="1600" dirty="0"/>
              <a:t> </a:t>
            </a:r>
            <a:r>
              <a:rPr lang="de-DE" sz="1600" dirty="0" err="1"/>
              <a:t>page</a:t>
            </a: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Via </a:t>
            </a:r>
            <a:r>
              <a:rPr lang="de-DE" sz="1600" dirty="0" err="1"/>
              <a:t>product</a:t>
            </a:r>
            <a:r>
              <a:rPr lang="de-DE" sz="1600" dirty="0"/>
              <a:t> </a:t>
            </a:r>
            <a:r>
              <a:rPr lang="de-DE" sz="1600" dirty="0" err="1"/>
              <a:t>page</a:t>
            </a: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sz="1600" dirty="0"/>
              <a:t>Via link in </a:t>
            </a:r>
            <a:r>
              <a:rPr lang="it-IT" sz="1600" dirty="0" err="1"/>
              <a:t>catalog</a:t>
            </a:r>
            <a:r>
              <a:rPr lang="it-IT" sz="1600" dirty="0"/>
              <a:t> </a:t>
            </a:r>
            <a:r>
              <a:rPr lang="it-IT" sz="1600" dirty="0" err="1"/>
              <a:t>chapter</a:t>
            </a: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Via </a:t>
            </a:r>
            <a:r>
              <a:rPr lang="de-DE" sz="1600" dirty="0" err="1"/>
              <a:t>direct</a:t>
            </a:r>
            <a:r>
              <a:rPr lang="de-DE" sz="1600" dirty="0"/>
              <a:t> link: 	</a:t>
            </a:r>
            <a:r>
              <a:rPr lang="de-DE" sz="1600" dirty="0">
                <a:solidFill>
                  <a:srgbClr val="00446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https://schunk.com/de/de/konfigurator-elg</a:t>
            </a:r>
            <a:endParaRPr lang="de-DE" sz="1600" dirty="0">
              <a:solidFill>
                <a:srgbClr val="00446B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CB945-A591-88A9-E09B-DFA3FD1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to the configurator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4FB8B2-22F8-A11C-A321-71EF158DA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2B76ED-93AD-FCFD-D651-7D0DFF2D3F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4A6B62-295B-44A4-A96E-FC1C9B550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231" y="1554479"/>
            <a:ext cx="3020513" cy="239029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26F02AC-806E-4E12-9FEA-06FCED9B48BD}"/>
              </a:ext>
            </a:extLst>
          </p:cNvPr>
          <p:cNvSpPr/>
          <p:nvPr/>
        </p:nvSpPr>
        <p:spPr>
          <a:xfrm>
            <a:off x="5181487" y="3632662"/>
            <a:ext cx="504418" cy="141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EED18CF8-6B98-4152-9183-75211069BAEB}"/>
              </a:ext>
            </a:extLst>
          </p:cNvPr>
          <p:cNvCxnSpPr>
            <a:cxnSpLocks/>
          </p:cNvCxnSpPr>
          <p:nvPr/>
        </p:nvCxnSpPr>
        <p:spPr>
          <a:xfrm>
            <a:off x="2626822" y="2245275"/>
            <a:ext cx="912750" cy="332656"/>
          </a:xfrm>
          <a:prstGeom prst="bentConnector3">
            <a:avLst>
              <a:gd name="adj1" fmla="val 62143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89CE1E8D-BA34-4577-83E4-4990D4DECE48}"/>
              </a:ext>
            </a:extLst>
          </p:cNvPr>
          <p:cNvCxnSpPr>
            <a:cxnSpLocks/>
          </p:cNvCxnSpPr>
          <p:nvPr/>
        </p:nvCxnSpPr>
        <p:spPr>
          <a:xfrm flipV="1">
            <a:off x="2462987" y="2577637"/>
            <a:ext cx="997952" cy="631800"/>
          </a:xfrm>
          <a:prstGeom prst="bentConnector3">
            <a:avLst>
              <a:gd name="adj1" fmla="val 73374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092D33D-FAFB-4005-8524-AFC297E864FF}"/>
              </a:ext>
            </a:extLst>
          </p:cNvPr>
          <p:cNvCxnSpPr/>
          <p:nvPr/>
        </p:nvCxnSpPr>
        <p:spPr>
          <a:xfrm>
            <a:off x="2967644" y="919139"/>
            <a:ext cx="0" cy="2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0C25BBA3-285A-433B-84EC-F62567644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944" y="3541225"/>
            <a:ext cx="3516661" cy="1927352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1F63EB36-C551-4A51-8E1E-07FF6D7B4032}"/>
              </a:ext>
            </a:extLst>
          </p:cNvPr>
          <p:cNvSpPr/>
          <p:nvPr/>
        </p:nvSpPr>
        <p:spPr>
          <a:xfrm>
            <a:off x="9110749" y="4904509"/>
            <a:ext cx="1587731" cy="3574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386D1E9-FE4F-4089-BE4A-1F5ACC4935FD}"/>
              </a:ext>
            </a:extLst>
          </p:cNvPr>
          <p:cNvCxnSpPr>
            <a:cxnSpLocks/>
          </p:cNvCxnSpPr>
          <p:nvPr/>
        </p:nvCxnSpPr>
        <p:spPr>
          <a:xfrm>
            <a:off x="3312366" y="4486239"/>
            <a:ext cx="392225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6965EEEF-0091-4040-9527-6FD7836B6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0586129" cy="4159250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err="1"/>
              <a:t>Step</a:t>
            </a:r>
            <a:r>
              <a:rPr lang="de-DE" sz="1600" b="1" dirty="0"/>
              <a:t> 1: </a:t>
            </a:r>
            <a:r>
              <a:rPr lang="de-DE" sz="1600" b="1" dirty="0" err="1"/>
              <a:t>Gripper</a:t>
            </a:r>
            <a:r>
              <a:rPr lang="de-DE" sz="1600" b="1" dirty="0"/>
              <a:t> </a:t>
            </a:r>
            <a:r>
              <a:rPr lang="de-DE" sz="1600" b="1" dirty="0" err="1"/>
              <a:t>configuration</a:t>
            </a:r>
            <a:r>
              <a:rPr lang="de-DE" sz="1600" b="1" dirty="0"/>
              <a:t> 				</a:t>
            </a:r>
          </a:p>
          <a:p>
            <a:pPr marL="0" indent="0" algn="l">
              <a:buNone/>
            </a:pPr>
            <a:r>
              <a:rPr lang="en-US" sz="1400" dirty="0"/>
              <a:t>The price and delivery time of the current design status are displayed immediately </a:t>
            </a:r>
          </a:p>
          <a:p>
            <a:pPr marL="0" indent="0" algn="l">
              <a:buNone/>
            </a:pPr>
            <a:r>
              <a:rPr lang="en-US" sz="1400" dirty="0"/>
              <a:t>and the 3D preview visualizes </a:t>
            </a:r>
            <a:r>
              <a:rPr lang="de-DE" sz="1400" dirty="0" err="1"/>
              <a:t>it</a:t>
            </a:r>
            <a:r>
              <a:rPr lang="de-DE" sz="1400" dirty="0"/>
              <a:t> in real time. 				</a:t>
            </a:r>
          </a:p>
          <a:p>
            <a:pPr algn="l"/>
            <a:r>
              <a:rPr lang="de-DE" sz="1400" dirty="0"/>
              <a:t>Size </a:t>
            </a:r>
            <a:r>
              <a:rPr lang="de-DE" sz="1400" dirty="0" err="1"/>
              <a:t>selection</a:t>
            </a:r>
            <a:endParaRPr lang="de-DE" sz="1400" dirty="0"/>
          </a:p>
          <a:p>
            <a:pPr algn="l"/>
            <a:r>
              <a:rPr lang="en-US" sz="1400" dirty="0"/>
              <a:t>Configuration of the gripper stroke</a:t>
            </a:r>
          </a:p>
          <a:p>
            <a:pPr algn="l"/>
            <a:r>
              <a:rPr lang="en-US" sz="1400" dirty="0"/>
              <a:t>Selection of the variant (finger variant, synchronization, </a:t>
            </a:r>
            <a:r>
              <a:rPr lang="de-DE" sz="1400" dirty="0" err="1"/>
              <a:t>gripper</a:t>
            </a:r>
            <a:r>
              <a:rPr lang="de-DE" sz="1400" dirty="0"/>
              <a:t> </a:t>
            </a:r>
            <a:r>
              <a:rPr lang="de-DE" sz="1400" dirty="0" err="1"/>
              <a:t>mounting</a:t>
            </a:r>
            <a:r>
              <a:rPr lang="de-DE" sz="1400" dirty="0"/>
              <a:t>...)</a:t>
            </a:r>
          </a:p>
          <a:p>
            <a:pPr algn="l"/>
            <a:r>
              <a:rPr lang="en-US" sz="1400" dirty="0"/>
              <a:t>Selection of options (position clamping, weight </a:t>
            </a:r>
            <a:r>
              <a:rPr lang="de-DE" sz="1400" dirty="0" err="1"/>
              <a:t>optimization</a:t>
            </a:r>
            <a:r>
              <a:rPr lang="de-DE" sz="1400" dirty="0"/>
              <a:t>...)</a:t>
            </a:r>
          </a:p>
          <a:p>
            <a:endParaRPr lang="de-DE" sz="1100" dirty="0"/>
          </a:p>
          <a:p>
            <a:pPr marL="0" indent="0">
              <a:buNone/>
            </a:pPr>
            <a:r>
              <a:rPr lang="de-DE" sz="1600" b="1" dirty="0" err="1"/>
              <a:t>Step</a:t>
            </a:r>
            <a:r>
              <a:rPr lang="de-DE" sz="1600" b="1" dirty="0"/>
              <a:t> 2: Contact </a:t>
            </a:r>
            <a:r>
              <a:rPr lang="de-DE" sz="1600" b="1" dirty="0" err="1"/>
              <a:t>details</a:t>
            </a:r>
            <a:r>
              <a:rPr lang="de-DE" sz="1600" b="1" dirty="0"/>
              <a:t> </a:t>
            </a:r>
          </a:p>
          <a:p>
            <a:pPr marL="0" indent="0">
              <a:buNone/>
            </a:pPr>
            <a:r>
              <a:rPr lang="de-DE" sz="1400" dirty="0"/>
              <a:t>Online Login</a:t>
            </a:r>
          </a:p>
          <a:p>
            <a:r>
              <a:rPr lang="en-US" sz="1400" dirty="0"/>
              <a:t>Login with SCHUNK shop user account or</a:t>
            </a:r>
          </a:p>
          <a:p>
            <a:r>
              <a:rPr lang="de-DE" sz="1400" dirty="0"/>
              <a:t>Login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guest</a:t>
            </a:r>
            <a:endParaRPr 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CB945-A591-88A9-E09B-DFA3FD1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three steps to the customized large stroke gripper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4FB8B2-22F8-A11C-A321-71EF158DA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2B76ED-93AD-FCFD-D651-7D0DFF2D3F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Configurator</a:t>
            </a:r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092D33D-FAFB-4005-8524-AFC297E864FF}"/>
              </a:ext>
            </a:extLst>
          </p:cNvPr>
          <p:cNvCxnSpPr/>
          <p:nvPr/>
        </p:nvCxnSpPr>
        <p:spPr>
          <a:xfrm>
            <a:off x="2967644" y="919139"/>
            <a:ext cx="0" cy="2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20EEF111-E63F-4876-9CA3-F98094E2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472" y="2219178"/>
            <a:ext cx="2651490" cy="194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AB378D-0986-4F5D-A8A0-73DE748FE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72" y="4329800"/>
            <a:ext cx="2660211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7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6965EEEF-0091-4040-9527-6FD7836B6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6436579" cy="41592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1600" b="1" dirty="0" err="1"/>
              <a:t>Step</a:t>
            </a:r>
            <a:r>
              <a:rPr lang="de-DE" sz="1600" b="1" dirty="0"/>
              <a:t> 3: </a:t>
            </a:r>
            <a:r>
              <a:rPr lang="de-DE" sz="1600" b="1" dirty="0" err="1"/>
              <a:t>Complete</a:t>
            </a:r>
            <a:r>
              <a:rPr lang="de-DE" sz="1600" b="1" dirty="0"/>
              <a:t> </a:t>
            </a:r>
            <a:r>
              <a:rPr lang="de-DE" sz="1600" b="1" dirty="0" err="1"/>
              <a:t>configuration</a:t>
            </a:r>
            <a:endParaRPr lang="de-DE" sz="1600" b="1" dirty="0"/>
          </a:p>
          <a:p>
            <a:pPr marL="0" indent="0">
              <a:buNone/>
            </a:pPr>
            <a:r>
              <a:rPr lang="en-US" sz="1400" dirty="0"/>
              <a:t>CAD download, requesting a quote, or ordering the </a:t>
            </a:r>
            <a:r>
              <a:rPr lang="de-DE" sz="1400" dirty="0" err="1"/>
              <a:t>configured</a:t>
            </a:r>
            <a:r>
              <a:rPr lang="de-DE" sz="1400" dirty="0"/>
              <a:t> </a:t>
            </a:r>
            <a:r>
              <a:rPr lang="de-DE" sz="1400" dirty="0" err="1"/>
              <a:t>gripper</a:t>
            </a:r>
            <a:r>
              <a:rPr lang="de-DE" sz="1400" dirty="0"/>
              <a:t>	</a:t>
            </a:r>
          </a:p>
          <a:p>
            <a:r>
              <a:rPr lang="en-US" sz="1400" dirty="0"/>
              <a:t>Specify the number of grippers</a:t>
            </a:r>
          </a:p>
          <a:p>
            <a:r>
              <a:rPr lang="en-US" sz="1400" dirty="0"/>
              <a:t>Order product directly or</a:t>
            </a:r>
          </a:p>
          <a:p>
            <a:r>
              <a:rPr lang="en-US" sz="1400" dirty="0"/>
              <a:t>Request a quote (to order from SCHUNK via the usual ordering processes)</a:t>
            </a:r>
          </a:p>
          <a:p>
            <a:r>
              <a:rPr lang="en-US" sz="1400" dirty="0"/>
              <a:t>Send configuration as a link</a:t>
            </a:r>
          </a:p>
          <a:p>
            <a:r>
              <a:rPr lang="en-US" sz="1400" dirty="0"/>
              <a:t>Download the CAD-files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CB945-A591-88A9-E09B-DFA3FD1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three steps to the customized large stroke gripper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4FB8B2-22F8-A11C-A321-71EF158DA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2B76ED-93AD-FCFD-D651-7D0DFF2D3F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Configurator</a:t>
            </a:r>
            <a:endParaRPr lang="de-DE" dirty="0"/>
          </a:p>
          <a:p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092D33D-FAFB-4005-8524-AFC297E864FF}"/>
              </a:ext>
            </a:extLst>
          </p:cNvPr>
          <p:cNvCxnSpPr/>
          <p:nvPr/>
        </p:nvCxnSpPr>
        <p:spPr>
          <a:xfrm>
            <a:off x="2967644" y="919139"/>
            <a:ext cx="0" cy="2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59B7E0BF-9883-4D3C-BDFE-A4C21B87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8800" y="2217600"/>
            <a:ext cx="2651490" cy="193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223B7-10A2-F2BC-5A52-40158FAC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Configurators</a:t>
            </a:r>
            <a:r>
              <a:rPr lang="de-DE" dirty="0"/>
              <a:t> at SCHUNK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CE82C2-1A70-96D1-525E-955A40CE6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FA8577-1565-BC4D-A780-A7CDBE40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19" y="5111250"/>
            <a:ext cx="1126890" cy="108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94FC12-9487-72DF-9485-A8B786FE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554" y="5111250"/>
            <a:ext cx="1492765" cy="10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89ADA6-D900-EA89-73BB-BCC224E2A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087" y="5111250"/>
            <a:ext cx="1285289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FACFC2D-060D-B574-276B-BFEC8AAB2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497" y="5111250"/>
            <a:ext cx="1250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DB5F5-1587-A656-499A-0886EA88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F27D93-0B97-6CDF-E59F-2BE432B43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261370-196D-10D2-FBCD-7DAFE51F2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Configurators</a:t>
            </a:r>
            <a:r>
              <a:rPr lang="de-DE" dirty="0"/>
              <a:t> at SCHUNK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D2C0F28-8DF7-01E5-E672-983B4231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2575369"/>
            <a:ext cx="3982267" cy="3057526"/>
          </a:xfrm>
          <a:prstGeom prst="rect">
            <a:avLst/>
          </a:prstGeom>
        </p:spPr>
      </p:pic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9FFA216E-4C52-64C7-7974-C0916240AFFE}"/>
              </a:ext>
            </a:extLst>
          </p:cNvPr>
          <p:cNvCxnSpPr>
            <a:cxnSpLocks/>
            <a:endCxn id="13" idx="3"/>
          </p:cNvCxnSpPr>
          <p:nvPr/>
        </p:nvCxnSpPr>
        <p:spPr>
          <a:xfrm rot="16200000" flipV="1">
            <a:off x="4614480" y="2109546"/>
            <a:ext cx="1300403" cy="748242"/>
          </a:xfrm>
          <a:prstGeom prst="bentConnector2">
            <a:avLst/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D4D47F0A-B8F9-8942-5327-DDAEFFFF2C49}"/>
              </a:ext>
            </a:extLst>
          </p:cNvPr>
          <p:cNvSpPr txBox="1"/>
          <p:nvPr/>
        </p:nvSpPr>
        <p:spPr>
          <a:xfrm>
            <a:off x="802433" y="210871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sz="2200" b="0" i="0" u="none" strike="noStrike" kern="1200" cap="none" spc="0" normalizeH="0" baseline="0" noProof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A5A5A4E-4A76-6D18-7F34-E0B1177012FF}"/>
              </a:ext>
            </a:extLst>
          </p:cNvPr>
          <p:cNvSpPr txBox="1"/>
          <p:nvPr/>
        </p:nvSpPr>
        <p:spPr>
          <a:xfrm>
            <a:off x="308472" y="1558212"/>
            <a:ext cx="4582088" cy="5505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 dirty="0" err="1">
                <a:solidFill>
                  <a:srgbClr val="003D6A"/>
                </a:solidFill>
              </a:rPr>
              <a:t>No</a:t>
            </a:r>
            <a:r>
              <a:rPr lang="de-DE" b="1" dirty="0">
                <a:solidFill>
                  <a:srgbClr val="003D6A"/>
                </a:solidFill>
              </a:rPr>
              <a:t> </a:t>
            </a:r>
            <a:r>
              <a:rPr lang="de-DE" b="1" dirty="0" err="1">
                <a:solidFill>
                  <a:srgbClr val="003D6A"/>
                </a:solidFill>
              </a:rPr>
              <a:t>development</a:t>
            </a:r>
            <a:r>
              <a:rPr lang="de-DE" b="1" dirty="0">
                <a:solidFill>
                  <a:srgbClr val="003D6A"/>
                </a:solidFill>
              </a:rPr>
              <a:t> </a:t>
            </a:r>
            <a:r>
              <a:rPr lang="de-DE" b="1" dirty="0" err="1">
                <a:solidFill>
                  <a:srgbClr val="003D6A"/>
                </a:solidFill>
              </a:rPr>
              <a:t>knowledge</a:t>
            </a:r>
            <a:r>
              <a:rPr lang="de-DE" b="1" dirty="0">
                <a:solidFill>
                  <a:srgbClr val="003D6A"/>
                </a:solidFill>
              </a:rPr>
              <a:t> </a:t>
            </a:r>
            <a:r>
              <a:rPr lang="de-DE" b="1" dirty="0" err="1">
                <a:solidFill>
                  <a:srgbClr val="003D6A"/>
                </a:solidFill>
              </a:rPr>
              <a:t>required</a:t>
            </a:r>
            <a:endParaRPr lang="de-DE" b="1" dirty="0">
              <a:solidFill>
                <a:srgbClr val="003D6A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 dirty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b="1" dirty="0" err="1">
                <a:solidFill>
                  <a:srgbClr val="003D6A"/>
                </a:solidFill>
                <a:sym typeface="Wingdings" panose="05000000000000000000" pitchFamily="2" charset="2"/>
              </a:rPr>
              <a:t>Saves</a:t>
            </a:r>
            <a:r>
              <a:rPr lang="de-DE" b="1" dirty="0">
                <a:solidFill>
                  <a:srgbClr val="003D6A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003D6A"/>
                </a:solidFill>
                <a:sym typeface="Wingdings" panose="05000000000000000000" pitchFamily="2" charset="2"/>
              </a:rPr>
              <a:t>resources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681991E-4C33-BF69-3610-739614AC03B3}"/>
              </a:ext>
            </a:extLst>
          </p:cNvPr>
          <p:cNvSpPr txBox="1"/>
          <p:nvPr/>
        </p:nvSpPr>
        <p:spPr>
          <a:xfrm>
            <a:off x="470340" y="3133868"/>
            <a:ext cx="541175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 dirty="0">
                <a:solidFill>
                  <a:srgbClr val="003D6A"/>
                </a:solidFill>
              </a:rPr>
              <a:t>SCHUNK expert </a:t>
            </a:r>
            <a:r>
              <a:rPr lang="de-DE" b="1" dirty="0" err="1">
                <a:solidFill>
                  <a:srgbClr val="003D6A"/>
                </a:solidFill>
              </a:rPr>
              <a:t>knowledge</a:t>
            </a:r>
            <a:endParaRPr lang="de-DE" b="1" dirty="0">
              <a:solidFill>
                <a:srgbClr val="003D6A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 dirty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b="1" dirty="0" err="1">
                <a:solidFill>
                  <a:srgbClr val="003D6A"/>
                </a:solidFill>
                <a:sym typeface="Wingdings" panose="05000000000000000000" pitchFamily="2" charset="2"/>
              </a:rPr>
              <a:t>Reduction</a:t>
            </a:r>
            <a:r>
              <a:rPr lang="de-DE" b="1" dirty="0">
                <a:solidFill>
                  <a:srgbClr val="003D6A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003D6A"/>
                </a:solidFill>
                <a:sym typeface="Wingdings" panose="05000000000000000000" pitchFamily="2" charset="2"/>
              </a:rPr>
              <a:t>of</a:t>
            </a:r>
            <a:r>
              <a:rPr lang="de-DE" b="1" dirty="0">
                <a:solidFill>
                  <a:srgbClr val="003D6A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003D6A"/>
                </a:solidFill>
                <a:sym typeface="Wingdings" panose="05000000000000000000" pitchFamily="2" charset="2"/>
              </a:rPr>
              <a:t>risk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B8EAE53-310F-22F6-8C9A-F4DF1E3E2B0E}"/>
              </a:ext>
            </a:extLst>
          </p:cNvPr>
          <p:cNvSpPr txBox="1"/>
          <p:nvPr/>
        </p:nvSpPr>
        <p:spPr>
          <a:xfrm>
            <a:off x="802433" y="5505061"/>
            <a:ext cx="2169368" cy="209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 dirty="0">
                <a:solidFill>
                  <a:srgbClr val="003D6A"/>
                </a:solidFill>
              </a:rPr>
              <a:t>      Fast and simple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57FF16C-7C05-ACFE-3EE2-CFD3A5DCCD50}"/>
              </a:ext>
            </a:extLst>
          </p:cNvPr>
          <p:cNvSpPr txBox="1"/>
          <p:nvPr/>
        </p:nvSpPr>
        <p:spPr>
          <a:xfrm>
            <a:off x="3038474" y="5970946"/>
            <a:ext cx="2566520" cy="2996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>
            <a:defPPr>
              <a:defRPr lang="de-DE"/>
            </a:defPPr>
            <a:lvl1pPr marR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defRPr>
            </a:lvl1pPr>
          </a:lstStyle>
          <a:p>
            <a:r>
              <a:rPr lang="de-DE" dirty="0"/>
              <a:t>Price and </a:t>
            </a:r>
            <a:r>
              <a:rPr lang="de-DE" dirty="0" err="1"/>
              <a:t>delivery</a:t>
            </a:r>
            <a:r>
              <a:rPr lang="de-DE" dirty="0"/>
              <a:t> time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73C182-DB52-267C-0AF6-1AE01567A7C9}"/>
              </a:ext>
            </a:extLst>
          </p:cNvPr>
          <p:cNvSpPr txBox="1"/>
          <p:nvPr/>
        </p:nvSpPr>
        <p:spPr>
          <a:xfrm>
            <a:off x="8792390" y="5103003"/>
            <a:ext cx="3064647" cy="9144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 dirty="0" err="1">
                <a:solidFill>
                  <a:srgbClr val="003D6A"/>
                </a:solidFill>
              </a:rPr>
              <a:t>Exclusion</a:t>
            </a:r>
            <a:r>
              <a:rPr lang="de-DE" b="1" dirty="0">
                <a:solidFill>
                  <a:srgbClr val="003D6A"/>
                </a:solidFill>
              </a:rPr>
              <a:t> </a:t>
            </a:r>
            <a:r>
              <a:rPr lang="de-DE" b="1" dirty="0" err="1">
                <a:solidFill>
                  <a:srgbClr val="003D6A"/>
                </a:solidFill>
              </a:rPr>
              <a:t>of</a:t>
            </a:r>
            <a:r>
              <a:rPr lang="de-DE" b="1" dirty="0">
                <a:solidFill>
                  <a:srgbClr val="003D6A"/>
                </a:solidFill>
              </a:rPr>
              <a:t> </a:t>
            </a:r>
            <a:r>
              <a:rPr lang="de-DE" b="1" dirty="0" err="1">
                <a:solidFill>
                  <a:srgbClr val="003D6A"/>
                </a:solidFill>
              </a:rPr>
              <a:t>incorrect</a:t>
            </a:r>
            <a:r>
              <a:rPr lang="de-DE" b="1" dirty="0">
                <a:solidFill>
                  <a:srgbClr val="003D6A"/>
                </a:solidFill>
              </a:rPr>
              <a:t>/impossible </a:t>
            </a:r>
            <a:r>
              <a:rPr lang="de-DE" b="1" dirty="0" err="1">
                <a:solidFill>
                  <a:srgbClr val="003D6A"/>
                </a:solidFill>
              </a:rPr>
              <a:t>configurations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C52893B-388E-1393-8198-FD48DEE27C2B}"/>
              </a:ext>
            </a:extLst>
          </p:cNvPr>
          <p:cNvSpPr txBox="1"/>
          <p:nvPr/>
        </p:nvSpPr>
        <p:spPr>
          <a:xfrm>
            <a:off x="8905372" y="2794375"/>
            <a:ext cx="2645617" cy="5012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 dirty="0" err="1">
                <a:solidFill>
                  <a:srgbClr val="003D6A"/>
                </a:solidFill>
              </a:rPr>
              <a:t>Product</a:t>
            </a:r>
            <a:r>
              <a:rPr lang="de-DE" b="1" dirty="0">
                <a:solidFill>
                  <a:srgbClr val="003D6A"/>
                </a:solidFill>
              </a:rPr>
              <a:t> &amp; CAD </a:t>
            </a:r>
            <a:r>
              <a:rPr lang="de-DE" b="1" dirty="0" err="1">
                <a:solidFill>
                  <a:srgbClr val="003D6A"/>
                </a:solidFill>
              </a:rPr>
              <a:t>data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2E68741-72F4-96A5-94EB-8ED1E9BE0A08}"/>
              </a:ext>
            </a:extLst>
          </p:cNvPr>
          <p:cNvSpPr txBox="1"/>
          <p:nvPr/>
        </p:nvSpPr>
        <p:spPr>
          <a:xfrm>
            <a:off x="7738424" y="1260546"/>
            <a:ext cx="4377376" cy="6771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 dirty="0">
                <a:solidFill>
                  <a:srgbClr val="003D6A"/>
                </a:solidFill>
              </a:rPr>
              <a:t>Web-</a:t>
            </a:r>
            <a:r>
              <a:rPr lang="de-DE" b="1" dirty="0" err="1">
                <a:solidFill>
                  <a:srgbClr val="003D6A"/>
                </a:solidFill>
              </a:rPr>
              <a:t>based</a:t>
            </a:r>
            <a:r>
              <a:rPr lang="de-DE" b="1" dirty="0">
                <a:solidFill>
                  <a:srgbClr val="003D6A"/>
                </a:solidFill>
              </a:rPr>
              <a:t> &amp; </a:t>
            </a:r>
            <a:r>
              <a:rPr lang="de-DE" b="1" dirty="0" err="1">
                <a:solidFill>
                  <a:srgbClr val="003D6A"/>
                </a:solidFill>
              </a:rPr>
              <a:t>license-free</a:t>
            </a:r>
            <a:r>
              <a:rPr lang="de-DE" b="1" dirty="0">
                <a:solidFill>
                  <a:srgbClr val="003D6A"/>
                </a:solidFill>
              </a:rPr>
              <a:t> online </a:t>
            </a:r>
            <a:r>
              <a:rPr lang="de-DE" b="1" dirty="0" err="1">
                <a:solidFill>
                  <a:srgbClr val="003D6A"/>
                </a:solidFill>
              </a:rPr>
              <a:t>tool</a:t>
            </a:r>
            <a:endParaRPr lang="de-DE" b="1" dirty="0">
              <a:solidFill>
                <a:srgbClr val="003D6A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 dirty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b="1" dirty="0" err="1">
                <a:solidFill>
                  <a:srgbClr val="003D6A"/>
                </a:solidFill>
                <a:sym typeface="Wingdings" panose="05000000000000000000" pitchFamily="2" charset="2"/>
              </a:rPr>
              <a:t>No</a:t>
            </a:r>
            <a:r>
              <a:rPr lang="de-DE" b="1" dirty="0">
                <a:solidFill>
                  <a:srgbClr val="003D6A"/>
                </a:solidFill>
                <a:sym typeface="Wingdings" panose="05000000000000000000" pitchFamily="2" charset="2"/>
              </a:rPr>
              <a:t> CAD </a:t>
            </a:r>
            <a:r>
              <a:rPr lang="de-DE" b="1" dirty="0" err="1">
                <a:solidFill>
                  <a:srgbClr val="003D6A"/>
                </a:solidFill>
                <a:sym typeface="Wingdings" panose="05000000000000000000" pitchFamily="2" charset="2"/>
              </a:rPr>
              <a:t>program</a:t>
            </a:r>
            <a:r>
              <a:rPr lang="de-DE" b="1" dirty="0">
                <a:solidFill>
                  <a:srgbClr val="003D6A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003D6A"/>
                </a:solidFill>
                <a:sym typeface="Wingdings" panose="05000000000000000000" pitchFamily="2" charset="2"/>
              </a:rPr>
              <a:t>required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8DE97B78-3D8D-2F88-AD30-C241E1694180}"/>
              </a:ext>
            </a:extLst>
          </p:cNvPr>
          <p:cNvCxnSpPr>
            <a:cxnSpLocks/>
            <a:endCxn id="17" idx="3"/>
          </p:cNvCxnSpPr>
          <p:nvPr/>
        </p:nvCxnSpPr>
        <p:spPr>
          <a:xfrm rot="10800000" flipV="1">
            <a:off x="2971801" y="4695631"/>
            <a:ext cx="1191416" cy="914400"/>
          </a:xfrm>
          <a:prstGeom prst="bentConnector3">
            <a:avLst>
              <a:gd name="adj1" fmla="val 50000"/>
            </a:avLst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FA21964F-7DA2-531E-CB3A-BE91FA04719B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7571086" y="4204659"/>
            <a:ext cx="1221304" cy="1355544"/>
          </a:xfrm>
          <a:prstGeom prst="bentConnector2">
            <a:avLst/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erbinder: gewinkelt 29">
            <a:extLst>
              <a:ext uri="{FF2B5EF4-FFF2-40B4-BE49-F238E27FC236}">
                <a16:creationId xmlns:a16="http://schemas.microsoft.com/office/drawing/2014/main" id="{A2275C6B-DAE9-C5B4-23DB-015DCD81F6EF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604994" y="4799802"/>
            <a:ext cx="787429" cy="1320951"/>
          </a:xfrm>
          <a:prstGeom prst="bentConnector2">
            <a:avLst/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er: gewinkelt 30">
            <a:extLst>
              <a:ext uri="{FF2B5EF4-FFF2-40B4-BE49-F238E27FC236}">
                <a16:creationId xmlns:a16="http://schemas.microsoft.com/office/drawing/2014/main" id="{3EC13424-F6EC-0014-8306-1DC3A7A9D884}"/>
              </a:ext>
            </a:extLst>
          </p:cNvPr>
          <p:cNvCxnSpPr>
            <a:cxnSpLocks/>
          </p:cNvCxnSpPr>
          <p:nvPr/>
        </p:nvCxnSpPr>
        <p:spPr>
          <a:xfrm rot="10800000">
            <a:off x="3038475" y="3488455"/>
            <a:ext cx="1257300" cy="387319"/>
          </a:xfrm>
          <a:prstGeom prst="bentConnector3">
            <a:avLst>
              <a:gd name="adj1" fmla="val 50000"/>
            </a:avLst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F7F0E707-5390-0A6A-DC18-CDF2AD2CB4B0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 flipV="1">
            <a:off x="7638686" y="3045012"/>
            <a:ext cx="1266686" cy="691215"/>
          </a:xfrm>
          <a:prstGeom prst="bentConnector3">
            <a:avLst>
              <a:gd name="adj1" fmla="val 50000"/>
            </a:avLst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Verbinder: gewinkelt 47">
            <a:extLst>
              <a:ext uri="{FF2B5EF4-FFF2-40B4-BE49-F238E27FC236}">
                <a16:creationId xmlns:a16="http://schemas.microsoft.com/office/drawing/2014/main" id="{1D146D27-7A54-852C-4531-99086766F1DC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7145926" y="1599126"/>
            <a:ext cx="592499" cy="1409588"/>
          </a:xfrm>
          <a:prstGeom prst="bentConnector2">
            <a:avLst/>
          </a:prstGeom>
          <a:ln w="41275">
            <a:solidFill>
              <a:srgbClr val="009EE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F48F5-CEFD-E5BD-9F4A-9B3B7AF3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Placement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portfolio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CE0882-1E52-861B-D01A-9C763DF82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23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F6ED2-FE0C-07BF-244B-A4946BE9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Fago Pro" panose="02000506040000020004" pitchFamily="50" charset="0"/>
              </a:rPr>
              <a:t>Portfolio-Strategy </a:t>
            </a:r>
            <a:r>
              <a:rPr lang="en-US" sz="3600">
                <a:solidFill>
                  <a:schemeClr val="tx2"/>
                </a:solidFill>
                <a:latin typeface="Fago Pro" panose="02000506040000020004" pitchFamily="50" charset="0"/>
              </a:rPr>
              <a:t>Mechatronic Gripping</a:t>
            </a:r>
            <a:br>
              <a:rPr lang="en-US" sz="3600" dirty="0">
                <a:solidFill>
                  <a:schemeClr val="tx2"/>
                </a:solidFill>
                <a:latin typeface="Fago Pro" panose="02000506040000020004" pitchFamily="50" charset="0"/>
              </a:rPr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2A9019-C19F-EA55-8C30-C6A42CAD4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145A4A-CCF0-BB06-2555-908A35BD21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Placement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portfolio</a:t>
            </a:r>
            <a:endParaRPr lang="de-DE" dirty="0"/>
          </a:p>
        </p:txBody>
      </p:sp>
      <p:pic>
        <p:nvPicPr>
          <p:cNvPr id="5" name="Picture 2" descr="EGK – Connectivity">
            <a:extLst>
              <a:ext uri="{FF2B5EF4-FFF2-40B4-BE49-F238E27FC236}">
                <a16:creationId xmlns:a16="http://schemas.microsoft.com/office/drawing/2014/main" id="{12E59FFE-982A-9CDC-6757-65772BB9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30" y="1207419"/>
            <a:ext cx="7171592" cy="53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607E497-5151-BC6F-E1B6-AEE866B6653B}"/>
              </a:ext>
            </a:extLst>
          </p:cNvPr>
          <p:cNvSpPr/>
          <p:nvPr/>
        </p:nvSpPr>
        <p:spPr>
          <a:xfrm>
            <a:off x="6942890" y="1482325"/>
            <a:ext cx="1580400" cy="20574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ELG </a:t>
            </a:r>
          </a:p>
          <a:p>
            <a:pPr algn="ctr"/>
            <a:r>
              <a:rPr lang="de-DE" sz="1400" dirty="0"/>
              <a:t>1000 – 12000N</a:t>
            </a:r>
          </a:p>
        </p:txBody>
      </p:sp>
    </p:spTree>
    <p:extLst>
      <p:ext uri="{BB962C8B-B14F-4D97-AF65-F5344CB8AC3E}">
        <p14:creationId xmlns:p14="http://schemas.microsoft.com/office/powerpoint/2010/main" val="18211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F48F5-CEFD-E5BD-9F4A-9B3B7AF3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CE0882-1E52-861B-D01A-9C763DF82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32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1EDCE-FB96-CD0A-56B7-4305FE5C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Technical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B49494-0B05-660C-6F54-0786AEC8A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C78EF2-D264-6F02-97D6-1C173E2C2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C1C713B-6BAC-7FBD-0ACC-8788E045FF26}"/>
              </a:ext>
            </a:extLst>
          </p:cNvPr>
          <p:cNvSpPr txBox="1"/>
          <p:nvPr/>
        </p:nvSpPr>
        <p:spPr>
          <a:xfrm>
            <a:off x="6884732" y="4686864"/>
            <a:ext cx="5879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D6A"/>
                </a:solidFill>
              </a:rPr>
              <a:t>The electric gripper for </a:t>
            </a:r>
            <a:r>
              <a:rPr lang="en-US" sz="2400" b="1" dirty="0">
                <a:solidFill>
                  <a:srgbClr val="BCCF00"/>
                </a:solidFill>
              </a:rPr>
              <a:t>large </a:t>
            </a:r>
          </a:p>
          <a:p>
            <a:r>
              <a:rPr lang="en-US" sz="2400" b="1" dirty="0">
                <a:solidFill>
                  <a:srgbClr val="BCCF00"/>
                </a:solidFill>
              </a:rPr>
              <a:t>workpieces</a:t>
            </a:r>
            <a:r>
              <a:rPr lang="en-US" sz="2400" b="1" dirty="0">
                <a:solidFill>
                  <a:srgbClr val="003D6A"/>
                </a:solidFill>
              </a:rPr>
              <a:t> with </a:t>
            </a:r>
            <a:r>
              <a:rPr lang="en-US" sz="2400" b="1" dirty="0">
                <a:solidFill>
                  <a:srgbClr val="00446B"/>
                </a:solidFill>
              </a:rPr>
              <a:t>stroke</a:t>
            </a:r>
            <a:r>
              <a:rPr lang="en-US" sz="2400" b="1" dirty="0">
                <a:solidFill>
                  <a:srgbClr val="BCCF00"/>
                </a:solidFill>
              </a:rPr>
              <a:t> configurable </a:t>
            </a:r>
          </a:p>
          <a:p>
            <a:r>
              <a:rPr lang="en-US" sz="2400" b="1" dirty="0">
                <a:solidFill>
                  <a:srgbClr val="BCCF00"/>
                </a:solidFill>
              </a:rPr>
              <a:t>in mm-steps</a:t>
            </a:r>
            <a:r>
              <a:rPr lang="de-DE" sz="2400" dirty="0"/>
              <a:t>	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CEEE2B-827C-5525-5DC2-00C6C2E27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374" y="1247347"/>
            <a:ext cx="3995345" cy="345153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E3358AB-B4EB-0530-0275-790C4637AF59}"/>
              </a:ext>
            </a:extLst>
          </p:cNvPr>
          <p:cNvSpPr txBox="1"/>
          <p:nvPr/>
        </p:nvSpPr>
        <p:spPr>
          <a:xfrm>
            <a:off x="419098" y="1687069"/>
            <a:ext cx="6115054" cy="461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4 </a:t>
            </a:r>
            <a:r>
              <a:rPr lang="de-DE" b="1" i="0" u="none" strike="noStrike" dirty="0" err="1">
                <a:solidFill>
                  <a:srgbClr val="003D6A"/>
                </a:solidFill>
                <a:effectLst/>
              </a:rPr>
              <a:t>sizes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ELG 10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3D6A"/>
                </a:solidFill>
                <a:effectLst/>
              </a:rPr>
              <a:t>gripping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3D6A"/>
                </a:solidFill>
                <a:effectLst/>
              </a:rPr>
              <a:t>force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1.0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00 N 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ELG 30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3D6A"/>
                </a:solidFill>
                <a:effectLst/>
              </a:rPr>
              <a:t>gripping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3D6A"/>
                </a:solidFill>
                <a:effectLst/>
              </a:rPr>
              <a:t>force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3.0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00 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ELG 75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3D6A"/>
                </a:solidFill>
                <a:effectLst/>
              </a:rPr>
              <a:t>gripping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3D6A"/>
                </a:solidFill>
                <a:effectLst/>
              </a:rPr>
              <a:t>force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7.5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00 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ELG 120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3D6A"/>
                </a:solidFill>
                <a:effectLst/>
              </a:rPr>
              <a:t>gripping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3D6A"/>
                </a:solidFill>
                <a:effectLst/>
              </a:rPr>
              <a:t>force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>
                <a:solidFill>
                  <a:srgbClr val="009EE0"/>
                </a:solidFill>
                <a:effectLst/>
              </a:rPr>
              <a:t>12.0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00 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3D6A"/>
                </a:solidFill>
                <a:effectLst/>
              </a:rPr>
              <a:t>Stroke from 100 mm - 400 mm </a:t>
            </a:r>
            <a:r>
              <a:rPr lang="en-US" i="0" u="none" strike="noStrike" dirty="0">
                <a:solidFill>
                  <a:srgbClr val="003D6A"/>
                </a:solidFill>
                <a:effectLst/>
              </a:rPr>
              <a:t>(Per jaw)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i="0" u="none" strike="noStrike" dirty="0" err="1">
                <a:solidFill>
                  <a:srgbClr val="003D6A"/>
                </a:solidFill>
                <a:effectLst/>
              </a:rPr>
              <a:t>Synchronous</a:t>
            </a: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 / </a:t>
            </a:r>
            <a:r>
              <a:rPr lang="de-DE" b="1" i="0" u="none" strike="noStrike" dirty="0" err="1">
                <a:solidFill>
                  <a:srgbClr val="003D6A"/>
                </a:solidFill>
                <a:effectLst/>
              </a:rPr>
              <a:t>or</a:t>
            </a: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1" i="0" u="none" strike="noStrike" dirty="0" err="1">
                <a:solidFill>
                  <a:srgbClr val="003D6A"/>
                </a:solidFill>
                <a:effectLst/>
              </a:rPr>
              <a:t>asynchronous</a:t>
            </a: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 variant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3D6A"/>
                </a:solidFill>
                <a:effectLst/>
              </a:rPr>
              <a:t>Finger length up to 800mm </a:t>
            </a:r>
            <a:r>
              <a:rPr lang="en-US" i="0" u="none" strike="noStrike" dirty="0">
                <a:solidFill>
                  <a:srgbClr val="003D6A"/>
                </a:solidFill>
                <a:effectLst/>
              </a:rPr>
              <a:t>(in 2 versions)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i="0" u="none" strike="noStrike" dirty="0" err="1">
                <a:solidFill>
                  <a:srgbClr val="003D6A"/>
                </a:solidFill>
                <a:effectLst/>
              </a:rPr>
              <a:t>For</a:t>
            </a: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1" i="0" u="none" strike="noStrike" dirty="0" err="1">
                <a:solidFill>
                  <a:srgbClr val="003D6A"/>
                </a:solidFill>
                <a:effectLst/>
              </a:rPr>
              <a:t>various</a:t>
            </a: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1" i="0" u="none" strike="noStrike" dirty="0" err="1">
                <a:solidFill>
                  <a:srgbClr val="003D6A"/>
                </a:solidFill>
                <a:effectLst/>
              </a:rPr>
              <a:t>drive</a:t>
            </a: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1" i="0" u="none" strike="noStrike" dirty="0" err="1">
                <a:solidFill>
                  <a:srgbClr val="003D6A"/>
                </a:solidFill>
                <a:effectLst/>
              </a:rPr>
              <a:t>motors</a:t>
            </a:r>
            <a:r>
              <a:rPr lang="de-DE" b="1" i="0" u="none" strike="noStrike" dirty="0">
                <a:solidFill>
                  <a:srgbClr val="003D6A"/>
                </a:solidFill>
                <a:effectLst/>
              </a:rPr>
              <a:t> </a:t>
            </a:r>
            <a:r>
              <a:rPr lang="de-DE" b="0" i="0" u="none" strike="noStrike" dirty="0">
                <a:solidFill>
                  <a:srgbClr val="003D6A"/>
                </a:solidFill>
                <a:effectLst/>
              </a:rPr>
              <a:t>(BOSCH, SIEMENS, Allen-Bradley, KUKA, FANUC, SEW)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446B"/>
                </a:solidFill>
                <a:effectLst/>
              </a:rPr>
              <a:t>Other </a:t>
            </a:r>
            <a:r>
              <a:rPr lang="de-DE" b="0" i="0" u="none" strike="noStrike" dirty="0" err="1">
                <a:solidFill>
                  <a:srgbClr val="00446B"/>
                </a:solidFill>
                <a:effectLst/>
              </a:rPr>
              <a:t>motors</a:t>
            </a:r>
            <a:r>
              <a:rPr lang="de-DE" b="0" i="0" u="none" strike="noStrike" dirty="0">
                <a:solidFill>
                  <a:srgbClr val="00446B"/>
                </a:solidFill>
                <a:effectLst/>
              </a:rPr>
              <a:t> on </a:t>
            </a:r>
            <a:r>
              <a:rPr lang="de-DE" b="0" i="0" u="none" strike="noStrike" dirty="0" err="1">
                <a:solidFill>
                  <a:srgbClr val="00446B"/>
                </a:solidFill>
                <a:effectLst/>
              </a:rPr>
              <a:t>request</a:t>
            </a:r>
            <a:endParaRPr lang="de-DE" b="0" i="0" dirty="0">
              <a:solidFill>
                <a:srgbClr val="00446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4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9B91F-213E-04F9-338D-6C074485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description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80D6854-935B-750E-6062-00D0365DD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4C3E9D-453C-BBC0-518F-E42E072E4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514220-2BB0-9CD1-3A08-133F3750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256895"/>
            <a:ext cx="7102435" cy="252037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14E5FF-9A4C-C53A-6C0A-8244131D8782}"/>
              </a:ext>
            </a:extLst>
          </p:cNvPr>
          <p:cNvSpPr txBox="1"/>
          <p:nvPr/>
        </p:nvSpPr>
        <p:spPr>
          <a:xfrm>
            <a:off x="8749007" y="19389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eriod"/>
              <a:tabLst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Drive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motor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indent="-45720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eriod"/>
              <a:tabLst/>
            </a:pPr>
            <a:r>
              <a:rPr lang="de-DE" sz="2200" dirty="0" err="1">
                <a:solidFill>
                  <a:srgbClr val="003D6A"/>
                </a:solidFill>
              </a:rPr>
              <a:t>Kinematics</a:t>
            </a:r>
            <a:endParaRPr lang="de-DE" sz="2200" dirty="0">
              <a:solidFill>
                <a:srgbClr val="003D6A"/>
              </a:solidFill>
            </a:endParaRPr>
          </a:p>
          <a:p>
            <a:pPr marL="457200" marR="0" indent="-45720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eriod"/>
              <a:tabLst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Linear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guiding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indent="-45720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+mj-lt"/>
              <a:buAutoNum type="arabicPeriod"/>
              <a:tabLst/>
            </a:pPr>
            <a:r>
              <a:rPr lang="de-DE" sz="2200" dirty="0">
                <a:solidFill>
                  <a:srgbClr val="003D6A"/>
                </a:solidFill>
              </a:rPr>
              <a:t>Base jaw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66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227C7-2DEA-4868-B530-7ACA7A95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0941AB-7438-448B-B26D-597CFEFB6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479B9C-000B-4F12-A2BA-5C27801A0A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734CD2-3E54-4E01-A138-6B7A8DCA21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2114550"/>
            <a:ext cx="4905408" cy="4159250"/>
          </a:xfrm>
        </p:spPr>
        <p:txBody>
          <a:bodyPr/>
          <a:lstStyle/>
          <a:p>
            <a:pPr marL="0" indent="0" algn="l">
              <a:buNone/>
            </a:pPr>
            <a:r>
              <a:rPr lang="en-US" i="0" dirty="0">
                <a:effectLst/>
                <a:latin typeface="+mn-lt"/>
              </a:rPr>
              <a:t>Handling of washing machines in the end-of-line packaging process</a:t>
            </a:r>
          </a:p>
          <a:p>
            <a:pPr marL="0" indent="0" algn="l">
              <a:buNone/>
            </a:pPr>
            <a:endParaRPr lang="de-DE" i="0" dirty="0">
              <a:effectLst/>
              <a:latin typeface="+mn-lt"/>
            </a:endParaRPr>
          </a:p>
          <a:p>
            <a:pPr marL="457200" indent="-457200" algn="l" fontAlgn="t">
              <a:buFont typeface="+mj-lt"/>
              <a:buAutoNum type="arabicPeriod"/>
            </a:pPr>
            <a:r>
              <a:rPr lang="en-US" i="0" dirty="0">
                <a:effectLst/>
                <a:latin typeface="+mn-lt"/>
              </a:rPr>
              <a:t>Application-specific large stroke gripper ELG</a:t>
            </a:r>
          </a:p>
          <a:p>
            <a:pPr marL="457200" indent="-457200" algn="l" fontAlgn="t">
              <a:buFont typeface="+mj-lt"/>
              <a:buAutoNum type="arabicPeriod"/>
            </a:pPr>
            <a:r>
              <a:rPr lang="de-DE" i="0" dirty="0" err="1">
                <a:effectLst/>
                <a:latin typeface="+mn-lt"/>
              </a:rPr>
              <a:t>Gripper</a:t>
            </a:r>
            <a:r>
              <a:rPr lang="de-DE" i="0" dirty="0">
                <a:effectLst/>
                <a:latin typeface="+mn-lt"/>
              </a:rPr>
              <a:t> </a:t>
            </a:r>
            <a:r>
              <a:rPr lang="de-DE" i="0" dirty="0" err="1">
                <a:effectLst/>
                <a:latin typeface="+mn-lt"/>
              </a:rPr>
              <a:t>fingers</a:t>
            </a:r>
            <a:endParaRPr lang="de-DE" i="0" dirty="0">
              <a:effectLst/>
              <a:latin typeface="+mn-lt"/>
            </a:endParaRPr>
          </a:p>
          <a:p>
            <a:pPr marL="457200" indent="-457200" algn="l" fontAlgn="t">
              <a:buFont typeface="+mj-lt"/>
              <a:buAutoNum type="arabicPeriod"/>
            </a:pPr>
            <a:r>
              <a:rPr lang="de-DE" i="0" dirty="0">
                <a:effectLst/>
                <a:latin typeface="+mn-lt"/>
              </a:rPr>
              <a:t>„</a:t>
            </a:r>
            <a:r>
              <a:rPr lang="de-DE" i="0" dirty="0" err="1">
                <a:effectLst/>
                <a:latin typeface="+mn-lt"/>
              </a:rPr>
              <a:t>Feeding</a:t>
            </a:r>
            <a:r>
              <a:rPr lang="de-DE" i="0" dirty="0">
                <a:effectLst/>
                <a:latin typeface="+mn-lt"/>
              </a:rPr>
              <a:t>“ </a:t>
            </a:r>
            <a:r>
              <a:rPr lang="de-DE" i="0" dirty="0" err="1">
                <a:effectLst/>
                <a:latin typeface="+mn-lt"/>
              </a:rPr>
              <a:t>washing</a:t>
            </a:r>
            <a:r>
              <a:rPr lang="de-DE" i="0" dirty="0">
                <a:effectLst/>
                <a:latin typeface="+mn-lt"/>
              </a:rPr>
              <a:t> </a:t>
            </a:r>
            <a:r>
              <a:rPr lang="de-DE" i="0" dirty="0" err="1">
                <a:effectLst/>
                <a:latin typeface="+mn-lt"/>
              </a:rPr>
              <a:t>machine</a:t>
            </a:r>
            <a:endParaRPr lang="de-DE" i="0" dirty="0">
              <a:effectLst/>
              <a:latin typeface="+mn-lt"/>
            </a:endParaRPr>
          </a:p>
          <a:p>
            <a:pPr marL="457200" indent="-457200" algn="l" fontAlgn="t">
              <a:buFont typeface="+mj-lt"/>
              <a:buAutoNum type="arabicPeriod"/>
            </a:pPr>
            <a:r>
              <a:rPr lang="de-DE" i="0" dirty="0" err="1">
                <a:effectLst/>
                <a:latin typeface="+mn-lt"/>
              </a:rPr>
              <a:t>Feeding</a:t>
            </a:r>
            <a:r>
              <a:rPr lang="de-DE" i="0" dirty="0">
                <a:effectLst/>
                <a:latin typeface="+mn-lt"/>
              </a:rPr>
              <a:t> </a:t>
            </a:r>
            <a:r>
              <a:rPr lang="de-DE" i="0" dirty="0" err="1">
                <a:effectLst/>
                <a:latin typeface="+mn-lt"/>
              </a:rPr>
              <a:t>packing</a:t>
            </a:r>
            <a:endParaRPr lang="de-DE" i="0" dirty="0">
              <a:effectLst/>
              <a:latin typeface="+mn-lt"/>
            </a:endParaRPr>
          </a:p>
          <a:p>
            <a:pPr marL="457200" indent="-457200" algn="l" fontAlgn="t">
              <a:buFont typeface="+mj-lt"/>
              <a:buAutoNum type="arabicPeriod"/>
            </a:pPr>
            <a:r>
              <a:rPr lang="en-US" i="0" dirty="0">
                <a:effectLst/>
                <a:latin typeface="+mn-lt"/>
              </a:rPr>
              <a:t>Further transport of the packed washing machine</a:t>
            </a:r>
            <a:endParaRPr lang="de-DE" dirty="0"/>
          </a:p>
        </p:txBody>
      </p:sp>
      <p:pic>
        <p:nvPicPr>
          <p:cNvPr id="1026" name="Picture 2" descr="Inhalt bald verfügbar">
            <a:extLst>
              <a:ext uri="{FF2B5EF4-FFF2-40B4-BE49-F238E27FC236}">
                <a16:creationId xmlns:a16="http://schemas.microsoft.com/office/drawing/2014/main" id="{C0FED2EA-BF63-4336-82F8-D3475473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89" y="1687069"/>
            <a:ext cx="5715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19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166C8BDFE6E743BD241FFB592815BD" ma:contentTypeVersion="18" ma:contentTypeDescription="Ein neues Dokument erstellen." ma:contentTypeScope="" ma:versionID="2273a397f3319d4ad54e6004177395c4">
  <xsd:schema xmlns:xsd="http://www.w3.org/2001/XMLSchema" xmlns:xs="http://www.w3.org/2001/XMLSchema" xmlns:p="http://schemas.microsoft.com/office/2006/metadata/properties" xmlns:ns1="http://schemas.microsoft.com/sharepoint/v3" xmlns:ns2="f18c81ba-4099-4da8-bd34-f0e9c2b8c8d7" xmlns:ns3="40d6f61f-f69d-4062-b583-98a53dd2f757" targetNamespace="http://schemas.microsoft.com/office/2006/metadata/properties" ma:root="true" ma:fieldsID="4835dbecc6f44f52efebc2756c36916d" ns1:_="" ns2:_="" ns3:_="">
    <xsd:import namespace="http://schemas.microsoft.com/sharepoint/v3"/>
    <xsd:import namespace="f18c81ba-4099-4da8-bd34-f0e9c2b8c8d7"/>
    <xsd:import namespace="40d6f61f-f69d-4062-b583-98a53dd2f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c81ba-4099-4da8-bd34-f0e9c2b8c8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6f61f-f69d-4062-b583-98a53dd2f75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71c3956-52c6-438d-be71-e3ad0910a55e}" ma:internalName="TaxCatchAll" ma:showField="CatchAllData" ma:web="40d6f61f-f69d-4062-b583-98a53dd2f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18c81ba-4099-4da8-bd34-f0e9c2b8c8d7">
      <Terms xmlns="http://schemas.microsoft.com/office/infopath/2007/PartnerControls"/>
    </lcf76f155ced4ddcb4097134ff3c332f>
    <TaxCatchAll xmlns="40d6f61f-f69d-4062-b583-98a53dd2f757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C150F7-626D-4A8C-B662-BB237B209413}">
  <ds:schemaRefs>
    <ds:schemaRef ds:uri="40d6f61f-f69d-4062-b583-98a53dd2f757"/>
    <ds:schemaRef ds:uri="f18c81ba-4099-4da8-bd34-f0e9c2b8c8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4D0F4D-2C27-4163-9A30-AD4D5CEEFF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D7C97C-0208-4477-A71A-61B9D8D576E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d6f61f-f69d-4062-b583-98a53dd2f757"/>
    <ds:schemaRef ds:uri="f18c81ba-4099-4da8-bd34-f0e9c2b8c8d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Schunk_PPT-Vorlage_neu</Template>
  <TotalTime>0</TotalTime>
  <Words>692</Words>
  <Application>Microsoft Office PowerPoint</Application>
  <PresentationFormat>Breitbild</PresentationFormat>
  <Paragraphs>150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Courier New</vt:lpstr>
      <vt:lpstr>Symbol</vt:lpstr>
      <vt:lpstr>Wingdings</vt:lpstr>
      <vt:lpstr>Fago Pro</vt:lpstr>
      <vt:lpstr>Calibri</vt:lpstr>
      <vt:lpstr>Office</vt:lpstr>
      <vt:lpstr>PowerPoint-Präsentation</vt:lpstr>
      <vt:lpstr>Configurators at SCHUNK</vt:lpstr>
      <vt:lpstr>Why configuration?</vt:lpstr>
      <vt:lpstr>Placement in the portfolio</vt:lpstr>
      <vt:lpstr>Portfolio-Strategy Mechatronic Gripping </vt:lpstr>
      <vt:lpstr>Product presentation</vt:lpstr>
      <vt:lpstr>Technical data</vt:lpstr>
      <vt:lpstr>Functional description </vt:lpstr>
      <vt:lpstr>Application example</vt:lpstr>
      <vt:lpstr>Application video</vt:lpstr>
      <vt:lpstr>Variants and options </vt:lpstr>
      <vt:lpstr>Configurable variants</vt:lpstr>
      <vt:lpstr>Configurable options</vt:lpstr>
      <vt:lpstr>Configurable options</vt:lpstr>
      <vt:lpstr>Configurator</vt:lpstr>
      <vt:lpstr>The way to the configurator</vt:lpstr>
      <vt:lpstr>In three steps to the customized large stroke gripper</vt:lpstr>
      <vt:lpstr>In three steps to the customized large stroke gripper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lastModifiedBy>Achauer, Simon</cp:lastModifiedBy>
  <cp:revision>2</cp:revision>
  <dcterms:created xsi:type="dcterms:W3CDTF">2022-07-14T15:38:34Z</dcterms:created>
  <dcterms:modified xsi:type="dcterms:W3CDTF">2023-07-24T09:48:30Z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0x01010071166C8BDFE6E743BD241FFB592815BD</vt:lpwstr>
  </property>
  <property fmtid="{D5CDD505-2E9C-101B-9397-08002B2CF9AE}" pid="3" name="MediaServiceImageTags">
    <vt:lpwstr/>
  </property>
</Properties>
</file>