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4"/>
  </p:notesMasterIdLst>
  <p:sldIdLst>
    <p:sldId id="276" r:id="rId5"/>
    <p:sldId id="3453" r:id="rId6"/>
    <p:sldId id="3460" r:id="rId7"/>
    <p:sldId id="3427" r:id="rId8"/>
    <p:sldId id="3459" r:id="rId9"/>
    <p:sldId id="3426" r:id="rId10"/>
    <p:sldId id="3433" r:id="rId11"/>
    <p:sldId id="3435" r:id="rId12"/>
    <p:sldId id="279" r:id="rId13"/>
    <p:sldId id="3462" r:id="rId14"/>
    <p:sldId id="3428" r:id="rId15"/>
    <p:sldId id="3464" r:id="rId16"/>
    <p:sldId id="278" r:id="rId17"/>
    <p:sldId id="3465" r:id="rId18"/>
    <p:sldId id="3429" r:id="rId19"/>
    <p:sldId id="3448" r:id="rId20"/>
    <p:sldId id="3466" r:id="rId21"/>
    <p:sldId id="3467" r:id="rId22"/>
    <p:sldId id="268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ago Pro" panose="02000506040000020004" pitchFamily="2" charset="0"/>
      <p:regular r:id="rId29"/>
      <p:bold r:id="rId30"/>
      <p:italic r:id="rId31"/>
      <p:boldItalic r:id="rId3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eifer, Alexander" initials="PA" lastIdx="1" clrIdx="0">
    <p:extLst>
      <p:ext uri="{19B8F6BF-5375-455C-9EA6-DF929625EA0E}">
        <p15:presenceInfo xmlns:p15="http://schemas.microsoft.com/office/powerpoint/2012/main" userId="S::alexander.pfeifer@de.schunk.com::4c6a4c94-d5bb-4e2a-b715-9f960b6d20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B"/>
    <a:srgbClr val="BCCF00"/>
    <a:srgbClr val="009EE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DAE577-7B68-41AF-B6D9-B3136BDBC95C}" v="1" dt="2023-05-02T07:42:13.0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09D-33A1-49C1-99CD-9DA0D02D59BC}" type="datetimeFigureOut">
              <a:rPr lang="de-DE" smtClean="0"/>
              <a:t>24.07.2023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DAAC-953A-4DDC-ADA9-6566D2D086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LEG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43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65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96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DE"/>
              <a:t>Hier steht ein Zitat / Empfehlung / Fazit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Optional Zitatgeber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GmbH &amp; Co.KG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F8DBE8-CEE5-4F80-8643-149D420D0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1501775"/>
            <a:ext cx="914400" cy="914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415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gEsUy_knxE&amp;t=2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schunk.com/de/de/konfigurator-el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17CB233-7853-AC71-52E1-D777D91BA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90" b="53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3DAB44E-30DF-F695-8D41-8274374F9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0200" y="330418"/>
            <a:ext cx="2636837" cy="672663"/>
          </a:xfrm>
          <a:prstGeom prst="rect">
            <a:avLst/>
          </a:prstGeom>
        </p:spPr>
      </p:pic>
      <p:grpSp>
        <p:nvGrpSpPr>
          <p:cNvPr id="35" name="Grafik 6">
            <a:extLst>
              <a:ext uri="{FF2B5EF4-FFF2-40B4-BE49-F238E27FC236}">
                <a16:creationId xmlns:a16="http://schemas.microsoft.com/office/drawing/2014/main" id="{4AFFD096-2E7E-3239-74F9-51166C0320D3}"/>
              </a:ext>
            </a:extLst>
          </p:cNvPr>
          <p:cNvGrpSpPr>
            <a:grpSpLocks noChangeAspect="1"/>
          </p:cNvGrpSpPr>
          <p:nvPr/>
        </p:nvGrpSpPr>
        <p:grpSpPr>
          <a:xfrm>
            <a:off x="678561" y="638375"/>
            <a:ext cx="2631282" cy="162000"/>
            <a:chOff x="4381500" y="3324234"/>
            <a:chExt cx="3430676" cy="211216"/>
          </a:xfrm>
          <a:solidFill>
            <a:schemeClr val="tx2"/>
          </a:solidFill>
        </p:grpSpPr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62857136-FC7A-C4DA-2158-E5EE2DEE1B2E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D37E9D92-F9E3-BAF8-D35B-4E652FBF4EC2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9EDF68BD-581A-FD1D-98DC-E75E7D03CCB5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8559C5AC-25F6-EF96-54E8-4654F85F7D49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A7940E70-57E6-BAAA-4160-14CE2992C3F9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14991F5B-6E8B-C0D5-048D-3C921B2C67EE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73994403-7B6D-9788-38C1-F6616CB18E40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4260378F-EA11-F6E8-4DF9-76870A2AEE78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DDFFED3E-9A99-A212-A192-E7F8DE55C9D1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24BA1191-1507-4EED-1FDB-2CBC20FB18F3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366E60E1-DA20-C85A-CAD2-C66E0C9B7ED7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5870332B-D4E2-1D23-10B1-67E7D64AB5CD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E6111A10-251C-8D7F-2FF9-8C7FA798372A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F7909C58-33E7-257F-BEC5-0994DA39116E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DC931C8C-DBB8-7892-C028-9E13B10F86B9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B4018E31-7C8D-300D-47B2-5FCD0DE1A3F0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ABB2196D-702F-BD8D-94E2-D740BA89ECB1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5EEEB261-0E00-E2A3-6E98-6023F5CD939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1EEA85C2-EC24-757C-2B1E-59FBAE5696A7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6CD8DB32-3701-8783-0049-E3F09734A80F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41D54721-E21F-D329-270B-68871ADF92E0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  <p:sp>
        <p:nvSpPr>
          <p:cNvPr id="57" name="Grafik 8">
            <a:extLst>
              <a:ext uri="{FF2B5EF4-FFF2-40B4-BE49-F238E27FC236}">
                <a16:creationId xmlns:a16="http://schemas.microsoft.com/office/drawing/2014/main" id="{40D7EB16-B7C3-E784-99B7-597FB93330C3}"/>
              </a:ext>
            </a:extLst>
          </p:cNvPr>
          <p:cNvSpPr/>
          <p:nvPr/>
        </p:nvSpPr>
        <p:spPr>
          <a:xfrm>
            <a:off x="162123" y="1003300"/>
            <a:ext cx="3469954" cy="1447800"/>
          </a:xfrm>
          <a:custGeom>
            <a:avLst/>
            <a:gdLst>
              <a:gd name="connsiteX0" fmla="*/ 0 w 4881267"/>
              <a:gd name="connsiteY0" fmla="*/ 0 h 4669871"/>
              <a:gd name="connsiteX1" fmla="*/ 0 w 4881267"/>
              <a:gd name="connsiteY1" fmla="*/ 4669872 h 4669871"/>
              <a:gd name="connsiteX2" fmla="*/ 3988574 w 4881267"/>
              <a:gd name="connsiteY2" fmla="*/ 4669872 h 4669871"/>
              <a:gd name="connsiteX3" fmla="*/ 4881268 w 4881267"/>
              <a:gd name="connsiteY3" fmla="*/ 4201133 h 4669871"/>
              <a:gd name="connsiteX4" fmla="*/ 4881268 w 4881267"/>
              <a:gd name="connsiteY4" fmla="*/ 0 h 466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67" h="4669871">
                <a:moveTo>
                  <a:pt x="0" y="0"/>
                </a:moveTo>
                <a:lnTo>
                  <a:pt x="0" y="4669872"/>
                </a:lnTo>
                <a:lnTo>
                  <a:pt x="3988574" y="4669872"/>
                </a:lnTo>
                <a:lnTo>
                  <a:pt x="4881268" y="4201133"/>
                </a:lnTo>
                <a:lnTo>
                  <a:pt x="4881268" y="0"/>
                </a:lnTo>
                <a:close/>
              </a:path>
            </a:pathLst>
          </a:custGeom>
          <a:solidFill>
            <a:schemeClr val="bg2"/>
          </a:solidFill>
          <a:ln w="17078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400" b="1">
                <a:solidFill>
                  <a:schemeClr val="bg1">
                    <a:lumMod val="95000"/>
                  </a:schemeClr>
                </a:solidFill>
                <a:latin typeface="+mj-lt"/>
              </a:rPr>
              <a:t>Kurzpräsentation</a:t>
            </a:r>
          </a:p>
          <a:p>
            <a:pPr algn="ctr">
              <a:lnSpc>
                <a:spcPct val="150000"/>
              </a:lnSpc>
            </a:pPr>
            <a:r>
              <a:rPr lang="de-DE" sz="2400" b="1">
                <a:solidFill>
                  <a:schemeClr val="bg1">
                    <a:lumMod val="95000"/>
                  </a:schemeClr>
                </a:solidFill>
                <a:latin typeface="+mj-lt"/>
              </a:rPr>
              <a:t>ELG</a:t>
            </a:r>
            <a:endParaRPr lang="de-DE" sz="2400" b="1">
              <a:solidFill>
                <a:srgbClr val="009EE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2409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F2B59-4FBF-E76F-FE9E-3810CE0C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Anwendungsvideo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C8C65D0-455D-C360-03A4-AF1D52125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AEAA36E-9182-B371-DE3B-64E7D079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2" y="2101361"/>
            <a:ext cx="11198225" cy="1485901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446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https://www.youtube.com/watch?v=EgEsUy_knxE&amp;t=2s</a:t>
            </a:r>
            <a:endParaRPr lang="de-DE" dirty="0">
              <a:solidFill>
                <a:srgbClr val="0044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9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F48F5-CEFD-E5BD-9F4A-9B3B7AF3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Varianten und Optionen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7CE0882-1E52-861B-D01A-9C763DF82A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011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96490-CA45-48F2-A270-576CF788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Konfigurierbare Varianten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847DBB-3E8C-44B7-8CD6-4DBAF17B87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F867AF-0F63-4974-821E-0413EC04A5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Varianten und Optionen</a:t>
            </a:r>
          </a:p>
          <a:p>
            <a:endParaRPr lang="de-DE"/>
          </a:p>
        </p:txBody>
      </p:sp>
      <p:pic>
        <p:nvPicPr>
          <p:cNvPr id="1026" name="Picture 2" descr="Inhalt bald verfügbar">
            <a:extLst>
              <a:ext uri="{FF2B5EF4-FFF2-40B4-BE49-F238E27FC236}">
                <a16:creationId xmlns:a16="http://schemas.microsoft.com/office/drawing/2014/main" id="{ACCFF735-8836-4984-8F4E-22E12F26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2" y="4375053"/>
            <a:ext cx="217241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F05196F-1687-497F-9E07-77A657BAF77C}"/>
              </a:ext>
            </a:extLst>
          </p:cNvPr>
          <p:cNvSpPr txBox="1"/>
          <p:nvPr/>
        </p:nvSpPr>
        <p:spPr>
          <a:xfrm>
            <a:off x="683923" y="5734906"/>
            <a:ext cx="2042031" cy="2353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Synchron / Asynchron</a:t>
            </a:r>
          </a:p>
        </p:txBody>
      </p:sp>
      <p:pic>
        <p:nvPicPr>
          <p:cNvPr id="1030" name="Picture 6" descr="Inhalt bald verfügbar">
            <a:extLst>
              <a:ext uri="{FF2B5EF4-FFF2-40B4-BE49-F238E27FC236}">
                <a16:creationId xmlns:a16="http://schemas.microsoft.com/office/drawing/2014/main" id="{169BA6F4-D514-42E4-98F1-7CD1562BB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98" y="2035964"/>
            <a:ext cx="292881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25B4634-C68D-42B1-8259-D97C65B9AE22}"/>
              </a:ext>
            </a:extLst>
          </p:cNvPr>
          <p:cNvSpPr txBox="1"/>
          <p:nvPr/>
        </p:nvSpPr>
        <p:spPr>
          <a:xfrm>
            <a:off x="5854608" y="3492856"/>
            <a:ext cx="3238193" cy="2353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Greiferbefestigung</a:t>
            </a:r>
            <a:endParaRPr kumimoji="0" lang="de-DE" sz="1600" b="1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7CB3151C-6DB5-6058-CF78-91322B45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783" y="2035964"/>
            <a:ext cx="2548313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729F8774-2B71-94E6-8EA6-F66F191518C7}"/>
              </a:ext>
            </a:extLst>
          </p:cNvPr>
          <p:cNvSpPr txBox="1"/>
          <p:nvPr/>
        </p:nvSpPr>
        <p:spPr>
          <a:xfrm>
            <a:off x="44272" y="3492856"/>
            <a:ext cx="3238193" cy="2353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Fingerversion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FE99D5-BBCA-187B-2108-B2735E794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491" y="4039841"/>
            <a:ext cx="2816426" cy="193042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B616FC6-908D-46E6-B106-800E663C0A22}"/>
              </a:ext>
            </a:extLst>
          </p:cNvPr>
          <p:cNvSpPr txBox="1"/>
          <p:nvPr/>
        </p:nvSpPr>
        <p:spPr>
          <a:xfrm>
            <a:off x="5854608" y="6148993"/>
            <a:ext cx="3238193" cy="2353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Antriebsmotoren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0B687E4-2868-42A7-957F-EA7223708A82}"/>
              </a:ext>
            </a:extLst>
          </p:cNvPr>
          <p:cNvSpPr txBox="1"/>
          <p:nvPr/>
        </p:nvSpPr>
        <p:spPr>
          <a:xfrm>
            <a:off x="3137755" y="2038936"/>
            <a:ext cx="2601190" cy="17102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Der Greifer ist in </a:t>
            </a: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zwei Fingerversionen 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konfigurierbar.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lang="de-DE" sz="1400">
              <a:solidFill>
                <a:srgbClr val="003D6A"/>
              </a:solidFill>
            </a:endParaRPr>
          </a:p>
          <a:p>
            <a: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2 Führungswagen pro Grundbacke</a:t>
            </a:r>
          </a:p>
          <a:p>
            <a: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de-DE" sz="1400">
                <a:solidFill>
                  <a:srgbClr val="003D6A"/>
                </a:solidFill>
              </a:rPr>
              <a:t>4 Führungswagen pro Grundbacke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C746462-51FA-4905-8374-73B786CBB202}"/>
              </a:ext>
            </a:extLst>
          </p:cNvPr>
          <p:cNvSpPr txBox="1"/>
          <p:nvPr/>
        </p:nvSpPr>
        <p:spPr>
          <a:xfrm>
            <a:off x="9040612" y="2042004"/>
            <a:ext cx="2927700" cy="14568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1400">
                <a:solidFill>
                  <a:srgbClr val="003D6A"/>
                </a:solidFill>
              </a:rPr>
              <a:t>Es sind unterschiedliche </a:t>
            </a:r>
            <a:r>
              <a:rPr lang="de-DE" sz="1400" b="1" err="1">
                <a:solidFill>
                  <a:srgbClr val="003D6A"/>
                </a:solidFill>
              </a:rPr>
              <a:t>Befestigungs</a:t>
            </a:r>
            <a:r>
              <a:rPr kumimoji="0" lang="de-DE" sz="1400" b="1" i="0" u="none" strike="noStrike" kern="1200" cap="none" spc="0" normalizeH="0" baseline="0" noProof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möglichkeiten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konfigurierbar.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lang="de-DE" sz="1400">
              <a:solidFill>
                <a:srgbClr val="003D6A"/>
              </a:solidFill>
            </a:endParaRPr>
          </a:p>
          <a:p>
            <a: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+mj-lt"/>
              <a:buAutoNum type="arabicParenBoth"/>
              <a:tabLst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Einteiliger Adapter </a:t>
            </a:r>
          </a:p>
          <a:p>
            <a: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+mj-lt"/>
              <a:buAutoNum type="arabicParenBoth"/>
              <a:tabLst/>
            </a:pPr>
            <a:r>
              <a:rPr lang="de-DE" sz="1400">
                <a:solidFill>
                  <a:srgbClr val="003D6A"/>
                </a:solidFill>
              </a:rPr>
              <a:t>Adapter zweiteilig (mit Rohling)</a:t>
            </a:r>
          </a:p>
          <a:p>
            <a: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+mj-lt"/>
              <a:buAutoNum type="arabicParenBoth"/>
              <a:tabLst/>
            </a:pPr>
            <a:r>
              <a:rPr lang="de-DE" sz="1400">
                <a:solidFill>
                  <a:srgbClr val="003D6A"/>
                </a:solidFill>
              </a:rPr>
              <a:t>Adapter zweiteilig mit ISO-Flansch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9B43E15-9536-4C8F-91A8-6B45D2F8B268}"/>
              </a:ext>
            </a:extLst>
          </p:cNvPr>
          <p:cNvSpPr txBox="1"/>
          <p:nvPr/>
        </p:nvSpPr>
        <p:spPr>
          <a:xfrm>
            <a:off x="3137754" y="4699548"/>
            <a:ext cx="2601189" cy="8334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1400" b="1">
                <a:solidFill>
                  <a:srgbClr val="003D6A"/>
                </a:solidFill>
              </a:rPr>
              <a:t>Synchroner Antrieb </a:t>
            </a:r>
            <a:r>
              <a:rPr lang="de-DE" sz="1400">
                <a:solidFill>
                  <a:srgbClr val="003D6A"/>
                </a:solidFill>
              </a:rPr>
              <a:t>mit einem Antriebsmotor (1) bzw. </a:t>
            </a:r>
            <a:r>
              <a:rPr lang="de-DE" sz="1400" b="1">
                <a:solidFill>
                  <a:srgbClr val="003D6A"/>
                </a:solidFill>
              </a:rPr>
              <a:t>asynchroner Antrieb</a:t>
            </a:r>
            <a:r>
              <a:rPr lang="de-DE" sz="1400">
                <a:solidFill>
                  <a:srgbClr val="003D6A"/>
                </a:solidFill>
              </a:rPr>
              <a:t> mit zwei Antriebsmotoren (2) möglich.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B68F7D-55BC-4960-9971-64EF90362E76}"/>
              </a:ext>
            </a:extLst>
          </p:cNvPr>
          <p:cNvSpPr txBox="1"/>
          <p:nvPr/>
        </p:nvSpPr>
        <p:spPr>
          <a:xfrm>
            <a:off x="9040612" y="4481625"/>
            <a:ext cx="2816425" cy="12414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An den Greifer lassen sich </a:t>
            </a: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verschiedene Antriebsmotoren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adaptieren, um eine flexible Ansteuerung sowie Einbindung in bestehende Steuerungskonzepte zu ermöglichen.</a:t>
            </a:r>
          </a:p>
        </p:txBody>
      </p:sp>
    </p:spTree>
    <p:extLst>
      <p:ext uri="{BB962C8B-B14F-4D97-AF65-F5344CB8AC3E}">
        <p14:creationId xmlns:p14="http://schemas.microsoft.com/office/powerpoint/2010/main" val="1524519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96490-CA45-48F2-A270-576CF788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Konfigurierbare Optionen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847DBB-3E8C-44B7-8CD6-4DBAF17B87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F867AF-0F63-4974-821E-0413EC04A5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Varianten und Optionen</a:t>
            </a:r>
          </a:p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CFF735-8836-4984-8F4E-22E12F26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792" y="4660023"/>
            <a:ext cx="2172414" cy="69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F05196F-1687-497F-9E07-77A657BAF77C}"/>
              </a:ext>
            </a:extLst>
          </p:cNvPr>
          <p:cNvSpPr txBox="1"/>
          <p:nvPr/>
        </p:nvSpPr>
        <p:spPr>
          <a:xfrm>
            <a:off x="683921" y="5533011"/>
            <a:ext cx="2042031" cy="2353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Seitliche </a:t>
            </a: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Befestigungsmöglichkeiten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7CB3151C-6DB5-6058-CF78-91322B45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783" y="2226848"/>
            <a:ext cx="2548313" cy="87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729F8774-2B71-94E6-8EA6-F66F191518C7}"/>
              </a:ext>
            </a:extLst>
          </p:cNvPr>
          <p:cNvSpPr txBox="1"/>
          <p:nvPr/>
        </p:nvSpPr>
        <p:spPr>
          <a:xfrm>
            <a:off x="85841" y="3311320"/>
            <a:ext cx="3238193" cy="2353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Abdeckbleche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FE99D5-BBCA-187B-2108-B2735E794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3057" y="2983123"/>
            <a:ext cx="2059948" cy="16769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B616FC6-908D-46E6-B106-800E663C0A22}"/>
              </a:ext>
            </a:extLst>
          </p:cNvPr>
          <p:cNvSpPr txBox="1"/>
          <p:nvPr/>
        </p:nvSpPr>
        <p:spPr>
          <a:xfrm>
            <a:off x="5863934" y="4880919"/>
            <a:ext cx="3238193" cy="2353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Positionsklemmung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0B687E4-2868-42A7-957F-EA7223708A82}"/>
              </a:ext>
            </a:extLst>
          </p:cNvPr>
          <p:cNvSpPr txBox="1"/>
          <p:nvPr/>
        </p:nvSpPr>
        <p:spPr>
          <a:xfrm>
            <a:off x="3222423" y="2318155"/>
            <a:ext cx="2601190" cy="8334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Die </a:t>
            </a: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Abdeckbleche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schließen den Greifer auf der Anbauseite. Dadurch wird der Schutz vor äußeren Einflüssen gesteigert.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9B43E15-9536-4C8F-91A8-6B45D2F8B268}"/>
              </a:ext>
            </a:extLst>
          </p:cNvPr>
          <p:cNvSpPr txBox="1"/>
          <p:nvPr/>
        </p:nvSpPr>
        <p:spPr>
          <a:xfrm>
            <a:off x="3222423" y="4499339"/>
            <a:ext cx="2601190" cy="9985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Seitliche Befestigungsmöglichkeiten </a:t>
            </a:r>
            <a:r>
              <a:rPr kumimoji="0" lang="de-DE" sz="140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am Greifer für Zusatzaufbauten wie Kameras, Sensorverteiler, Ausblasdüsen, etc..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1400" b="0">
                <a:solidFill>
                  <a:srgbClr val="003D6A"/>
                </a:solidFill>
              </a:rPr>
              <a:t>Nicht kombinierbar mit der Option „Gewichtsoptimierung“.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B68F7D-55BC-4960-9971-64EF90362E76}"/>
              </a:ext>
            </a:extLst>
          </p:cNvPr>
          <p:cNvSpPr txBox="1"/>
          <p:nvPr/>
        </p:nvSpPr>
        <p:spPr>
          <a:xfrm>
            <a:off x="8752161" y="3657269"/>
            <a:ext cx="3104876" cy="12414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Die </a:t>
            </a: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elektrische Haltebremse 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verhindert die Bewegung der Spindel und klemmt somit wirksam die Position der Grundbacken.</a:t>
            </a:r>
          </a:p>
        </p:txBody>
      </p:sp>
    </p:spTree>
    <p:extLst>
      <p:ext uri="{BB962C8B-B14F-4D97-AF65-F5344CB8AC3E}">
        <p14:creationId xmlns:p14="http://schemas.microsoft.com/office/powerpoint/2010/main" val="1161242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96490-CA45-48F2-A270-576CF788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Konfigurierbare Optionen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847DBB-3E8C-44B7-8CD6-4DBAF17B87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F867AF-0F63-4974-821E-0413EC04A5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Varianten und Optionen</a:t>
            </a:r>
          </a:p>
          <a:p>
            <a:endParaRPr lang="de-DE"/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7CB3151C-6DB5-6058-CF78-91322B45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3756" y="2284704"/>
            <a:ext cx="2548313" cy="8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729F8774-2B71-94E6-8EA6-F66F191518C7}"/>
              </a:ext>
            </a:extLst>
          </p:cNvPr>
          <p:cNvSpPr txBox="1"/>
          <p:nvPr/>
        </p:nvSpPr>
        <p:spPr>
          <a:xfrm>
            <a:off x="658814" y="3333842"/>
            <a:ext cx="3238193" cy="2353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Faltenbalg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FE99D5-BBCA-187B-2108-B2735E794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911" y="4375452"/>
            <a:ext cx="2448000" cy="8064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B616FC6-908D-46E6-B106-800E663C0A22}"/>
              </a:ext>
            </a:extLst>
          </p:cNvPr>
          <p:cNvSpPr txBox="1"/>
          <p:nvPr/>
        </p:nvSpPr>
        <p:spPr>
          <a:xfrm>
            <a:off x="658814" y="5383863"/>
            <a:ext cx="3238193" cy="2353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Gewichtsoptimierung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0B687E4-2868-42A7-957F-EA7223708A82}"/>
              </a:ext>
            </a:extLst>
          </p:cNvPr>
          <p:cNvSpPr txBox="1"/>
          <p:nvPr/>
        </p:nvSpPr>
        <p:spPr>
          <a:xfrm>
            <a:off x="4031239" y="2432890"/>
            <a:ext cx="6562357" cy="17102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Der </a:t>
            </a: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Faltenbalg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schließt den Greifer auf der Seite der Grundbacken.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1400">
                <a:solidFill>
                  <a:srgbClr val="003D6A"/>
                </a:solidFill>
              </a:rPr>
              <a:t>Nur in Kombination mit Option „Abdeckbleche“ möglich. Verbessert den Schutz des Greifers vor Umwelteinflüssen.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B68F7D-55BC-4960-9971-64EF90362E76}"/>
              </a:ext>
            </a:extLst>
          </p:cNvPr>
          <p:cNvSpPr txBox="1"/>
          <p:nvPr/>
        </p:nvSpPr>
        <p:spPr>
          <a:xfrm>
            <a:off x="4031239" y="4365152"/>
            <a:ext cx="6345213" cy="12414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Ausfräsungen in den Seitenwangen </a:t>
            </a: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reduzieren das Gewicht 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um bis zu 15%.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Nicht kombinierbar mit der Option „seitliche Befestigungsmöglichkeiten“.</a:t>
            </a:r>
          </a:p>
        </p:txBody>
      </p:sp>
    </p:spTree>
    <p:extLst>
      <p:ext uri="{BB962C8B-B14F-4D97-AF65-F5344CB8AC3E}">
        <p14:creationId xmlns:p14="http://schemas.microsoft.com/office/powerpoint/2010/main" val="256675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F48F5-CEFD-E5BD-9F4A-9B3B7AF3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Konfigurator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7CE0882-1E52-861B-D01A-9C763DF82A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726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6965EEEF-0091-4040-9527-6FD7836B61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sz="1600" dirty="0"/>
              <a:t>Via Baureihenseite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1600" dirty="0"/>
          </a:p>
          <a:p>
            <a:pPr>
              <a:buFont typeface="Wingdings" panose="05000000000000000000" pitchFamily="2" charset="2"/>
              <a:buChar char="v"/>
            </a:pPr>
            <a:endParaRPr lang="de-DE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sz="1600" dirty="0"/>
              <a:t>Via Produktseite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1600" dirty="0"/>
          </a:p>
          <a:p>
            <a:pPr>
              <a:buFont typeface="Wingdings" panose="05000000000000000000" pitchFamily="2" charset="2"/>
              <a:buChar char="v"/>
            </a:pPr>
            <a:endParaRPr lang="de-DE" sz="1600" dirty="0"/>
          </a:p>
          <a:p>
            <a:pPr>
              <a:buFont typeface="Wingdings" panose="05000000000000000000" pitchFamily="2" charset="2"/>
              <a:buChar char="v"/>
            </a:pPr>
            <a:endParaRPr lang="de-DE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sz="1600" dirty="0"/>
              <a:t>Via Link im Katalogkapitel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1600" dirty="0"/>
          </a:p>
          <a:p>
            <a:pPr>
              <a:buFont typeface="Wingdings" panose="05000000000000000000" pitchFamily="2" charset="2"/>
              <a:buChar char="v"/>
            </a:pPr>
            <a:endParaRPr lang="de-DE" sz="1600" dirty="0"/>
          </a:p>
          <a:p>
            <a:pPr>
              <a:buFont typeface="Wingdings" panose="05000000000000000000" pitchFamily="2" charset="2"/>
              <a:buChar char="v"/>
            </a:pPr>
            <a:endParaRPr lang="de-DE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sz="1600" dirty="0"/>
              <a:t>Via Direktlink:	</a:t>
            </a:r>
            <a:r>
              <a:rPr lang="de-DE" sz="1600" dirty="0">
                <a:solidFill>
                  <a:srgbClr val="00446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https://schunk.com/de/de/konfigurator-elg</a:t>
            </a:r>
            <a:endParaRPr lang="de-DE" sz="1600" dirty="0">
              <a:solidFill>
                <a:srgbClr val="00446B"/>
              </a:solidFill>
            </a:endParaRP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0CB945-A591-88A9-E09B-DFA3FD1B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Der Weg zum Konfigurator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94FB8B2-22F8-A11C-A321-71EF158DA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2B76ED-93AD-FCFD-D651-7D0DFF2D3F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Konfigurator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4A6B62-295B-44A4-A96E-FC1C9B550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231" y="1554479"/>
            <a:ext cx="3020513" cy="239029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26F02AC-806E-4E12-9FEA-06FCED9B48BD}"/>
              </a:ext>
            </a:extLst>
          </p:cNvPr>
          <p:cNvSpPr/>
          <p:nvPr/>
        </p:nvSpPr>
        <p:spPr>
          <a:xfrm>
            <a:off x="5181487" y="3632662"/>
            <a:ext cx="504418" cy="141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Verbinder: gewinkelt 9">
            <a:extLst>
              <a:ext uri="{FF2B5EF4-FFF2-40B4-BE49-F238E27FC236}">
                <a16:creationId xmlns:a16="http://schemas.microsoft.com/office/drawing/2014/main" id="{EED18CF8-6B98-4152-9183-75211069BAEB}"/>
              </a:ext>
            </a:extLst>
          </p:cNvPr>
          <p:cNvCxnSpPr>
            <a:cxnSpLocks/>
          </p:cNvCxnSpPr>
          <p:nvPr/>
        </p:nvCxnSpPr>
        <p:spPr>
          <a:xfrm>
            <a:off x="2626822" y="2245275"/>
            <a:ext cx="912750" cy="332656"/>
          </a:xfrm>
          <a:prstGeom prst="bentConnector3">
            <a:avLst>
              <a:gd name="adj1" fmla="val 62143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89CE1E8D-BA34-4577-83E4-4990D4DECE48}"/>
              </a:ext>
            </a:extLst>
          </p:cNvPr>
          <p:cNvCxnSpPr>
            <a:cxnSpLocks/>
          </p:cNvCxnSpPr>
          <p:nvPr/>
        </p:nvCxnSpPr>
        <p:spPr>
          <a:xfrm flipV="1">
            <a:off x="2462987" y="2577637"/>
            <a:ext cx="997952" cy="631800"/>
          </a:xfrm>
          <a:prstGeom prst="bentConnector3">
            <a:avLst>
              <a:gd name="adj1" fmla="val 73374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092D33D-FAFB-4005-8524-AFC297E864FF}"/>
              </a:ext>
            </a:extLst>
          </p:cNvPr>
          <p:cNvCxnSpPr/>
          <p:nvPr/>
        </p:nvCxnSpPr>
        <p:spPr>
          <a:xfrm>
            <a:off x="2967644" y="919139"/>
            <a:ext cx="0" cy="20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0C25BBA3-285A-433B-84EC-F62567644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944" y="3541225"/>
            <a:ext cx="3516661" cy="1927352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1F63EB36-C551-4A51-8E1E-07FF6D7B4032}"/>
              </a:ext>
            </a:extLst>
          </p:cNvPr>
          <p:cNvSpPr/>
          <p:nvPr/>
        </p:nvSpPr>
        <p:spPr>
          <a:xfrm>
            <a:off x="9110749" y="4904509"/>
            <a:ext cx="1587731" cy="3574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F386D1E9-FE4F-4089-BE4A-1F5ACC4935FD}"/>
              </a:ext>
            </a:extLst>
          </p:cNvPr>
          <p:cNvCxnSpPr>
            <a:cxnSpLocks/>
          </p:cNvCxnSpPr>
          <p:nvPr/>
        </p:nvCxnSpPr>
        <p:spPr>
          <a:xfrm>
            <a:off x="3312366" y="4486239"/>
            <a:ext cx="392225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232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6965EEEF-0091-4040-9527-6FD7836B61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0586129" cy="4159250"/>
          </a:xfrm>
        </p:spPr>
        <p:txBody>
          <a:bodyPr/>
          <a:lstStyle/>
          <a:p>
            <a:pPr marL="0" indent="0">
              <a:buNone/>
            </a:pPr>
            <a:r>
              <a:rPr lang="de-DE" sz="1600" b="1"/>
              <a:t>Schritt 1: </a:t>
            </a:r>
            <a:r>
              <a:rPr lang="de-DE" sz="1600" b="1" err="1"/>
              <a:t>Greiferkonfiguration</a:t>
            </a:r>
            <a:r>
              <a:rPr lang="de-DE" sz="1600" b="1"/>
              <a:t>				</a:t>
            </a:r>
          </a:p>
          <a:p>
            <a:pPr marL="0" indent="0">
              <a:buNone/>
            </a:pPr>
            <a:r>
              <a:rPr lang="de-DE" sz="1400"/>
              <a:t>Neben der sofortigen Anzeige von Preis und Lieferzeit des aktuellen </a:t>
            </a:r>
          </a:p>
          <a:p>
            <a:pPr marL="0" indent="0">
              <a:buNone/>
            </a:pPr>
            <a:r>
              <a:rPr lang="de-DE" sz="1400"/>
              <a:t>Konstruktionsstandes, visualisiert die 3D-Vorschau diesen in Echtzeit.					</a:t>
            </a:r>
          </a:p>
          <a:p>
            <a:r>
              <a:rPr lang="de-DE" sz="1400"/>
              <a:t>Auswahl der Baugröße</a:t>
            </a:r>
          </a:p>
          <a:p>
            <a:r>
              <a:rPr lang="de-DE" sz="1400"/>
              <a:t>Konfiguration des </a:t>
            </a:r>
            <a:r>
              <a:rPr lang="de-DE" sz="1400" err="1"/>
              <a:t>Greiferhubs</a:t>
            </a:r>
            <a:endParaRPr lang="de-DE" sz="1400"/>
          </a:p>
          <a:p>
            <a:r>
              <a:rPr lang="de-DE" sz="1400"/>
              <a:t>Auswahl der Variante (Fingervariante, Synchronisierung, </a:t>
            </a:r>
            <a:r>
              <a:rPr lang="de-DE" sz="1400" err="1"/>
              <a:t>Greiferbefestigung</a:t>
            </a:r>
            <a:r>
              <a:rPr lang="de-DE" sz="1400"/>
              <a:t>, …)</a:t>
            </a:r>
          </a:p>
          <a:p>
            <a:r>
              <a:rPr lang="de-DE" sz="1400"/>
              <a:t>Auswahl der Optionen (Positionsklemmung, Gewichtsoptimierung, …)</a:t>
            </a:r>
          </a:p>
          <a:p>
            <a:endParaRPr lang="de-DE" sz="1100"/>
          </a:p>
          <a:p>
            <a:endParaRPr lang="de-DE" sz="1100"/>
          </a:p>
          <a:p>
            <a:pPr marL="0" indent="0">
              <a:buNone/>
            </a:pPr>
            <a:r>
              <a:rPr lang="de-DE" sz="1600" b="1"/>
              <a:t>Schritt 2: Kontaktdaten</a:t>
            </a:r>
          </a:p>
          <a:p>
            <a:pPr marL="0" indent="0">
              <a:buNone/>
            </a:pPr>
            <a:r>
              <a:rPr lang="de-DE" sz="1400"/>
              <a:t>Online Login</a:t>
            </a:r>
          </a:p>
          <a:p>
            <a:r>
              <a:rPr lang="de-DE" sz="1400"/>
              <a:t>Login mit SCHUNK Shop-User-Zugang oder</a:t>
            </a:r>
          </a:p>
          <a:p>
            <a:r>
              <a:rPr lang="de-DE" sz="1400"/>
              <a:t>Login als Gast</a:t>
            </a:r>
          </a:p>
          <a:p>
            <a:endParaRPr lang="de-DE" sz="1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0CB945-A591-88A9-E09B-DFA3FD1B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 drei Schritten zum kundenspezifischen Großhubgreifer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94FB8B2-22F8-A11C-A321-71EF158DA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2B76ED-93AD-FCFD-D651-7D0DFF2D3F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Konfigurator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092D33D-FAFB-4005-8524-AFC297E864FF}"/>
              </a:ext>
            </a:extLst>
          </p:cNvPr>
          <p:cNvCxnSpPr/>
          <p:nvPr/>
        </p:nvCxnSpPr>
        <p:spPr>
          <a:xfrm>
            <a:off x="2967644" y="919139"/>
            <a:ext cx="0" cy="20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20EEF111-E63F-4876-9CA3-F98094E21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472" y="2219178"/>
            <a:ext cx="2651490" cy="1944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6AB378D-0986-4F5D-A8A0-73DE748FE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472" y="4329800"/>
            <a:ext cx="2660211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7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6965EEEF-0091-4040-9527-6FD7836B61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6436579" cy="41592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sz="1600" b="1"/>
              <a:t>Schritt 3: Konfiguration abschließen</a:t>
            </a:r>
          </a:p>
          <a:p>
            <a:pPr marL="0" indent="0">
              <a:buNone/>
            </a:pPr>
            <a:r>
              <a:rPr lang="de-DE" sz="1400"/>
              <a:t>CAD-Download, Angebot anfragen oder Bestellen des konfigurierten Greifers 	</a:t>
            </a:r>
          </a:p>
          <a:p>
            <a:r>
              <a:rPr lang="de-DE" sz="1400"/>
              <a:t>Anzahl Greifer festlegen			</a:t>
            </a:r>
          </a:p>
          <a:p>
            <a:r>
              <a:rPr lang="de-DE" sz="1400"/>
              <a:t>Produkt direkt bestellen oder </a:t>
            </a:r>
          </a:p>
          <a:p>
            <a:r>
              <a:rPr lang="de-DE" sz="1400"/>
              <a:t>Angebot anfragen (um über gewohnte Bestellabläufe bei SCHUNK zu bestellen)</a:t>
            </a:r>
          </a:p>
          <a:p>
            <a:r>
              <a:rPr lang="de-DE" sz="1400"/>
              <a:t>Konfiguration als Link zusenden</a:t>
            </a:r>
          </a:p>
          <a:p>
            <a:r>
              <a:rPr lang="de-DE" sz="1400"/>
              <a:t>CAD-Daten herunterladen</a:t>
            </a:r>
          </a:p>
          <a:p>
            <a:endParaRPr lang="de-DE" sz="1100"/>
          </a:p>
          <a:p>
            <a:endParaRPr lang="de-DE" sz="1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0CB945-A591-88A9-E09B-DFA3FD1B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 drei Schritten zum kundenspezifischen Großhubgreifer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94FB8B2-22F8-A11C-A321-71EF158DA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2B76ED-93AD-FCFD-D651-7D0DFF2D3F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Konfigurator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092D33D-FAFB-4005-8524-AFC297E864FF}"/>
              </a:ext>
            </a:extLst>
          </p:cNvPr>
          <p:cNvCxnSpPr/>
          <p:nvPr/>
        </p:nvCxnSpPr>
        <p:spPr>
          <a:xfrm>
            <a:off x="2967644" y="919139"/>
            <a:ext cx="0" cy="20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59B7E0BF-9883-4D3C-BDFE-A4C21B873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8800" y="2217600"/>
            <a:ext cx="2651490" cy="193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2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5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223B7-10A2-F2BC-5A52-40158FAC6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Konfiguratoren bei SCHUNK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1CE82C2-1A70-96D1-525E-955A40CE6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FA8577-1565-BC4D-A780-A7CDBE409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019" y="5111250"/>
            <a:ext cx="1126890" cy="108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C94FC12-9487-72DF-9485-A8B786FE8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554" y="5111250"/>
            <a:ext cx="1492765" cy="108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389ADA6-D900-EA89-73BB-BCC224E2A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087" y="5111250"/>
            <a:ext cx="1285289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FACFC2D-060D-B574-276B-BFEC8AAB2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7497" y="5111250"/>
            <a:ext cx="1250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DB5F5-1587-A656-499A-0886EA88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Warum Konfiguration?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4F27D93-0B97-6CDF-E59F-2BE432B43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261370-196D-10D2-FBCD-7DAFE51F27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Konfiguratoren bei SCHUNK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D2C0F28-8DF7-01E5-E672-983B42319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62" y="2575369"/>
            <a:ext cx="3982267" cy="3057526"/>
          </a:xfrm>
          <a:prstGeom prst="rect">
            <a:avLst/>
          </a:prstGeom>
        </p:spPr>
      </p:pic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9FFA216E-4C52-64C7-7974-C0916240AFFE}"/>
              </a:ext>
            </a:extLst>
          </p:cNvPr>
          <p:cNvCxnSpPr>
            <a:cxnSpLocks/>
            <a:endCxn id="13" idx="3"/>
          </p:cNvCxnSpPr>
          <p:nvPr/>
        </p:nvCxnSpPr>
        <p:spPr>
          <a:xfrm rot="16200000" flipV="1">
            <a:off x="4614480" y="2109546"/>
            <a:ext cx="1300403" cy="748242"/>
          </a:xfrm>
          <a:prstGeom prst="bentConnector2">
            <a:avLst/>
          </a:prstGeom>
          <a:ln w="41275">
            <a:solidFill>
              <a:srgbClr val="009EE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D4D47F0A-B8F9-8942-5327-DDAEFFFF2C49}"/>
              </a:ext>
            </a:extLst>
          </p:cNvPr>
          <p:cNvSpPr txBox="1"/>
          <p:nvPr/>
        </p:nvSpPr>
        <p:spPr>
          <a:xfrm>
            <a:off x="802433" y="210871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kumimoji="0" lang="de-DE" sz="2200" b="0" i="0" u="none" strike="noStrike" kern="1200" cap="none" spc="0" normalizeH="0" baseline="0" noProof="0" err="1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A5A5A4E-4A76-6D18-7F34-E0B1177012FF}"/>
              </a:ext>
            </a:extLst>
          </p:cNvPr>
          <p:cNvSpPr txBox="1"/>
          <p:nvPr/>
        </p:nvSpPr>
        <p:spPr>
          <a:xfrm>
            <a:off x="308472" y="1558212"/>
            <a:ext cx="4582088" cy="5505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Keine Entwicklungskenntnisse erforderlich</a:t>
            </a:r>
          </a:p>
          <a:p>
            <a:pPr marR="0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b="1">
                <a:solidFill>
                  <a:srgbClr val="003D6A"/>
                </a:solidFill>
                <a:sym typeface="Wingdings" panose="05000000000000000000" pitchFamily="2" charset="2"/>
              </a:rPr>
              <a:t> Ressourcen schonend</a:t>
            </a:r>
            <a:endParaRPr kumimoji="0" lang="de-DE" b="1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681991E-4C33-BF69-3610-739614AC03B3}"/>
              </a:ext>
            </a:extLst>
          </p:cNvPr>
          <p:cNvSpPr txBox="1"/>
          <p:nvPr/>
        </p:nvSpPr>
        <p:spPr>
          <a:xfrm>
            <a:off x="470340" y="3133868"/>
            <a:ext cx="5411755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SCHUNK Expertenwissen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b="1">
                <a:solidFill>
                  <a:srgbClr val="003D6A"/>
                </a:solidFill>
                <a:sym typeface="Wingdings" panose="05000000000000000000" pitchFamily="2" charset="2"/>
              </a:rPr>
              <a:t> Risikoreduktion</a:t>
            </a:r>
            <a:endParaRPr kumimoji="0" lang="de-DE" b="1" i="0" u="none" strike="noStrike" kern="1200" cap="none" spc="0" normalizeH="0" baseline="0" noProof="0" err="1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B8EAE53-310F-22F6-8C9A-F4DF1E3E2B0E}"/>
              </a:ext>
            </a:extLst>
          </p:cNvPr>
          <p:cNvSpPr txBox="1"/>
          <p:nvPr/>
        </p:nvSpPr>
        <p:spPr>
          <a:xfrm>
            <a:off x="802433" y="5505061"/>
            <a:ext cx="2169368" cy="209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Schnell und einfach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57FF16C-7C05-ACFE-3EE2-CFD3A5DCCD50}"/>
              </a:ext>
            </a:extLst>
          </p:cNvPr>
          <p:cNvSpPr txBox="1"/>
          <p:nvPr/>
        </p:nvSpPr>
        <p:spPr>
          <a:xfrm>
            <a:off x="3316078" y="5970946"/>
            <a:ext cx="2288916" cy="2996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>
            <a:defPPr>
              <a:defRPr lang="de-DE"/>
            </a:defPPr>
            <a:lvl1pPr marR="0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</a:defRPr>
            </a:lvl1pPr>
          </a:lstStyle>
          <a:p>
            <a:r>
              <a:rPr lang="de-DE"/>
              <a:t>Preis und Lieferzeit</a:t>
            </a:r>
          </a:p>
          <a:p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F73C182-DB52-267C-0AF6-1AE01567A7C9}"/>
              </a:ext>
            </a:extLst>
          </p:cNvPr>
          <p:cNvSpPr txBox="1"/>
          <p:nvPr/>
        </p:nvSpPr>
        <p:spPr>
          <a:xfrm>
            <a:off x="8792390" y="5103003"/>
            <a:ext cx="3064647" cy="9144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Ausschluss fehlerhafter</a:t>
            </a:r>
            <a:r>
              <a:rPr lang="de-DE" b="1">
                <a:solidFill>
                  <a:srgbClr val="003D6A"/>
                </a:solidFill>
              </a:rPr>
              <a:t>/ unmöglicher Konfigurationen</a:t>
            </a:r>
            <a:endParaRPr kumimoji="0" lang="de-DE" b="1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C52893B-388E-1393-8198-FD48DEE27C2B}"/>
              </a:ext>
            </a:extLst>
          </p:cNvPr>
          <p:cNvSpPr txBox="1"/>
          <p:nvPr/>
        </p:nvSpPr>
        <p:spPr>
          <a:xfrm>
            <a:off x="8905372" y="2794375"/>
            <a:ext cx="2645617" cy="50127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Produkt- &amp;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CAD-Daten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2E68741-72F4-96A5-94EB-8ED1E9BE0A08}"/>
              </a:ext>
            </a:extLst>
          </p:cNvPr>
          <p:cNvSpPr txBox="1"/>
          <p:nvPr/>
        </p:nvSpPr>
        <p:spPr>
          <a:xfrm>
            <a:off x="7738424" y="1260546"/>
            <a:ext cx="4377376" cy="6771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Webbasiertes &amp; Lizenzfreies Online-Tool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b="1">
                <a:solidFill>
                  <a:srgbClr val="003D6A"/>
                </a:solidFill>
                <a:sym typeface="Wingdings" panose="05000000000000000000" pitchFamily="2" charset="2"/>
              </a:rPr>
              <a:t> Keine CAD-Programm erforderlich</a:t>
            </a:r>
            <a:endParaRPr kumimoji="0" lang="de-DE" b="1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8DE97B78-3D8D-2F88-AD30-C241E1694180}"/>
              </a:ext>
            </a:extLst>
          </p:cNvPr>
          <p:cNvCxnSpPr>
            <a:cxnSpLocks/>
            <a:endCxn id="17" idx="3"/>
          </p:cNvCxnSpPr>
          <p:nvPr/>
        </p:nvCxnSpPr>
        <p:spPr>
          <a:xfrm rot="10800000" flipV="1">
            <a:off x="2971801" y="4695631"/>
            <a:ext cx="1191416" cy="914400"/>
          </a:xfrm>
          <a:prstGeom prst="bentConnector3">
            <a:avLst>
              <a:gd name="adj1" fmla="val 50000"/>
            </a:avLst>
          </a:prstGeom>
          <a:ln w="41275">
            <a:solidFill>
              <a:srgbClr val="009EE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er: gewinkelt 28">
            <a:extLst>
              <a:ext uri="{FF2B5EF4-FFF2-40B4-BE49-F238E27FC236}">
                <a16:creationId xmlns:a16="http://schemas.microsoft.com/office/drawing/2014/main" id="{FA21964F-7DA2-531E-CB3A-BE91FA04719B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>
            <a:off x="7571086" y="4204659"/>
            <a:ext cx="1221304" cy="1355544"/>
          </a:xfrm>
          <a:prstGeom prst="bentConnector2">
            <a:avLst/>
          </a:prstGeom>
          <a:ln w="41275">
            <a:solidFill>
              <a:srgbClr val="009EE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Verbinder: gewinkelt 29">
            <a:extLst>
              <a:ext uri="{FF2B5EF4-FFF2-40B4-BE49-F238E27FC236}">
                <a16:creationId xmlns:a16="http://schemas.microsoft.com/office/drawing/2014/main" id="{A2275C6B-DAE9-C5B4-23DB-015DCD81F6EF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5604994" y="4799802"/>
            <a:ext cx="787429" cy="1320951"/>
          </a:xfrm>
          <a:prstGeom prst="bentConnector2">
            <a:avLst/>
          </a:prstGeom>
          <a:ln w="41275">
            <a:solidFill>
              <a:srgbClr val="009EE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erbinder: gewinkelt 30">
            <a:extLst>
              <a:ext uri="{FF2B5EF4-FFF2-40B4-BE49-F238E27FC236}">
                <a16:creationId xmlns:a16="http://schemas.microsoft.com/office/drawing/2014/main" id="{3EC13424-F6EC-0014-8306-1DC3A7A9D884}"/>
              </a:ext>
            </a:extLst>
          </p:cNvPr>
          <p:cNvCxnSpPr>
            <a:cxnSpLocks/>
          </p:cNvCxnSpPr>
          <p:nvPr/>
        </p:nvCxnSpPr>
        <p:spPr>
          <a:xfrm rot="10800000">
            <a:off x="3038475" y="3488455"/>
            <a:ext cx="1257300" cy="387319"/>
          </a:xfrm>
          <a:prstGeom prst="bentConnector3">
            <a:avLst>
              <a:gd name="adj1" fmla="val 50000"/>
            </a:avLst>
          </a:prstGeom>
          <a:ln w="41275">
            <a:solidFill>
              <a:srgbClr val="009EE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Verbinder: gewinkelt 43">
            <a:extLst>
              <a:ext uri="{FF2B5EF4-FFF2-40B4-BE49-F238E27FC236}">
                <a16:creationId xmlns:a16="http://schemas.microsoft.com/office/drawing/2014/main" id="{F7F0E707-5390-0A6A-DC18-CDF2AD2CB4B0}"/>
              </a:ext>
            </a:extLst>
          </p:cNvPr>
          <p:cNvCxnSpPr>
            <a:cxnSpLocks/>
            <a:stCxn id="21" idx="1"/>
          </p:cNvCxnSpPr>
          <p:nvPr/>
        </p:nvCxnSpPr>
        <p:spPr>
          <a:xfrm rot="10800000" flipV="1">
            <a:off x="7638686" y="3045012"/>
            <a:ext cx="1266686" cy="691215"/>
          </a:xfrm>
          <a:prstGeom prst="bentConnector3">
            <a:avLst>
              <a:gd name="adj1" fmla="val 50000"/>
            </a:avLst>
          </a:prstGeom>
          <a:ln w="41275">
            <a:solidFill>
              <a:srgbClr val="009EE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Verbinder: gewinkelt 47">
            <a:extLst>
              <a:ext uri="{FF2B5EF4-FFF2-40B4-BE49-F238E27FC236}">
                <a16:creationId xmlns:a16="http://schemas.microsoft.com/office/drawing/2014/main" id="{1D146D27-7A54-852C-4531-99086766F1DC}"/>
              </a:ext>
            </a:extLst>
          </p:cNvPr>
          <p:cNvCxnSpPr>
            <a:cxnSpLocks/>
            <a:stCxn id="22" idx="1"/>
          </p:cNvCxnSpPr>
          <p:nvPr/>
        </p:nvCxnSpPr>
        <p:spPr>
          <a:xfrm rot="10800000" flipV="1">
            <a:off x="7145926" y="1599126"/>
            <a:ext cx="592499" cy="1409588"/>
          </a:xfrm>
          <a:prstGeom prst="bentConnector2">
            <a:avLst/>
          </a:prstGeom>
          <a:ln w="41275">
            <a:solidFill>
              <a:srgbClr val="009EE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F48F5-CEFD-E5BD-9F4A-9B3B7AF3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Einordnung ins Portfolio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7CE0882-1E52-861B-D01A-9C763DF82A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923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F6ED2-FE0C-07BF-244B-A4946BE9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  <a:latin typeface="Fago Pro" panose="02000506040000020004" pitchFamily="50" charset="0"/>
              </a:rPr>
              <a:t>Portfolio-</a:t>
            </a:r>
            <a:r>
              <a:rPr lang="en-US" sz="3600" dirty="0" err="1">
                <a:solidFill>
                  <a:schemeClr val="tx2"/>
                </a:solidFill>
                <a:latin typeface="Fago Pro" panose="02000506040000020004" pitchFamily="50" charset="0"/>
              </a:rPr>
              <a:t>Strategie</a:t>
            </a:r>
            <a:r>
              <a:rPr lang="en-US" sz="3600" dirty="0">
                <a:solidFill>
                  <a:schemeClr val="tx2"/>
                </a:solidFill>
                <a:latin typeface="Fago Pro" panose="02000506040000020004" pitchFamily="50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Fago Pro" panose="02000506040000020004" pitchFamily="50" charset="0"/>
              </a:rPr>
              <a:t>Mechatronische</a:t>
            </a:r>
            <a:r>
              <a:rPr lang="en-US" sz="3600" dirty="0">
                <a:solidFill>
                  <a:schemeClr val="tx2"/>
                </a:solidFill>
                <a:latin typeface="Fago Pro" panose="02000506040000020004" pitchFamily="50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Fago Pro" panose="02000506040000020004" pitchFamily="50" charset="0"/>
              </a:rPr>
              <a:t>Greifer</a:t>
            </a:r>
            <a:br>
              <a:rPr lang="en-US" sz="3600" dirty="0">
                <a:solidFill>
                  <a:schemeClr val="tx2"/>
                </a:solidFill>
                <a:latin typeface="Fago Pro" panose="02000506040000020004" pitchFamily="50" charset="0"/>
              </a:rPr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2A9019-C19F-EA55-8C30-C6A42CAD4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145A4A-CCF0-BB06-2555-908A35BD21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Einordnung ins Portfolio</a:t>
            </a:r>
          </a:p>
        </p:txBody>
      </p:sp>
      <p:pic>
        <p:nvPicPr>
          <p:cNvPr id="5" name="Picture 2" descr="EGK – Connectivity">
            <a:extLst>
              <a:ext uri="{FF2B5EF4-FFF2-40B4-BE49-F238E27FC236}">
                <a16:creationId xmlns:a16="http://schemas.microsoft.com/office/drawing/2014/main" id="{4BA730D5-BEAE-4873-F157-E8BF31C82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4" y="1317620"/>
            <a:ext cx="7171592" cy="53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B9F82A0-A9CD-01DB-2454-38896B7E625B}"/>
              </a:ext>
            </a:extLst>
          </p:cNvPr>
          <p:cNvSpPr/>
          <p:nvPr/>
        </p:nvSpPr>
        <p:spPr>
          <a:xfrm>
            <a:off x="5566374" y="1592526"/>
            <a:ext cx="1580400" cy="205745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ELG </a:t>
            </a:r>
          </a:p>
          <a:p>
            <a:pPr algn="ctr"/>
            <a:r>
              <a:rPr lang="de-DE" sz="1400" dirty="0"/>
              <a:t>1000 – 12000N</a:t>
            </a:r>
          </a:p>
        </p:txBody>
      </p:sp>
    </p:spTree>
    <p:extLst>
      <p:ext uri="{BB962C8B-B14F-4D97-AF65-F5344CB8AC3E}">
        <p14:creationId xmlns:p14="http://schemas.microsoft.com/office/powerpoint/2010/main" val="182119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F48F5-CEFD-E5BD-9F4A-9B3B7AF3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Produktvorstellung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7CE0882-1E52-861B-D01A-9C763DF82A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32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1EDCE-FB96-CD0A-56B7-4305FE5C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Technische Daten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9B49494-0B05-660C-6F54-0786AEC8AD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C78EF2-D264-6F02-97D6-1C173E2C23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Produktvorstellung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C1C713B-6BAC-7FBD-0ACC-8788E045FF26}"/>
              </a:ext>
            </a:extLst>
          </p:cNvPr>
          <p:cNvSpPr txBox="1"/>
          <p:nvPr/>
        </p:nvSpPr>
        <p:spPr>
          <a:xfrm>
            <a:off x="6884732" y="4686864"/>
            <a:ext cx="58797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>
                <a:solidFill>
                  <a:srgbClr val="003D6A"/>
                </a:solidFill>
              </a:rPr>
              <a:t>Der elektrische Greifer für </a:t>
            </a:r>
            <a:r>
              <a:rPr lang="de-DE" sz="2400" b="1">
                <a:solidFill>
                  <a:srgbClr val="BCCF00"/>
                </a:solidFill>
              </a:rPr>
              <a:t>große Werkstücke </a:t>
            </a:r>
            <a:r>
              <a:rPr lang="de-DE" sz="2400" b="1">
                <a:solidFill>
                  <a:srgbClr val="003D6A"/>
                </a:solidFill>
              </a:rPr>
              <a:t>mit </a:t>
            </a:r>
            <a:r>
              <a:rPr lang="de-DE" sz="2400" b="1">
                <a:solidFill>
                  <a:srgbClr val="BCCF00"/>
                </a:solidFill>
              </a:rPr>
              <a:t>millimetergenau konfigurierbarem </a:t>
            </a:r>
            <a:r>
              <a:rPr lang="de-DE" sz="2400" b="1">
                <a:solidFill>
                  <a:srgbClr val="003D6A"/>
                </a:solidFill>
              </a:rPr>
              <a:t>Hub</a:t>
            </a:r>
            <a:r>
              <a:rPr lang="de-DE" sz="2400"/>
              <a:t>	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BCEEE2B-827C-5525-5DC2-00C6C2E27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374" y="1247347"/>
            <a:ext cx="3995345" cy="345153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E3358AB-B4EB-0530-0275-790C4637AF59}"/>
              </a:ext>
            </a:extLst>
          </p:cNvPr>
          <p:cNvSpPr txBox="1"/>
          <p:nvPr/>
        </p:nvSpPr>
        <p:spPr>
          <a:xfrm>
            <a:off x="419098" y="1687069"/>
            <a:ext cx="6115054" cy="4615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i="0" u="none" strike="noStrike" dirty="0">
                <a:solidFill>
                  <a:srgbClr val="003D6A"/>
                </a:solidFill>
                <a:effectLst/>
              </a:rPr>
              <a:t>4 Baugrößen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9EE0"/>
                </a:solidFill>
                <a:effectLst/>
              </a:rPr>
              <a:t>ELG 10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 Greifkraft </a:t>
            </a:r>
            <a:r>
              <a:rPr lang="de-DE" b="0" i="0" u="none" strike="noStrike" dirty="0">
                <a:solidFill>
                  <a:srgbClr val="009EE0"/>
                </a:solidFill>
                <a:effectLst/>
              </a:rPr>
              <a:t>1.0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00 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9EE0"/>
                </a:solidFill>
                <a:effectLst/>
              </a:rPr>
              <a:t>ELG 30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 Greifkraft </a:t>
            </a:r>
            <a:r>
              <a:rPr lang="de-DE" b="0" i="0" u="none" strike="noStrike" dirty="0">
                <a:solidFill>
                  <a:srgbClr val="009EE0"/>
                </a:solidFill>
                <a:effectLst/>
              </a:rPr>
              <a:t>3.0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00 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9EE0"/>
                </a:solidFill>
                <a:effectLst/>
              </a:rPr>
              <a:t>ELG 75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 Greifkraft </a:t>
            </a:r>
            <a:r>
              <a:rPr lang="de-DE" b="0" i="0" u="none" strike="noStrike" dirty="0">
                <a:solidFill>
                  <a:srgbClr val="009EE0"/>
                </a:solidFill>
                <a:effectLst/>
              </a:rPr>
              <a:t>7.5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00 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9EE0"/>
                </a:solidFill>
                <a:effectLst/>
              </a:rPr>
              <a:t>ELG 120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 Greifkraft </a:t>
            </a:r>
            <a:r>
              <a:rPr lang="de-DE" b="0" i="0" u="none" strike="noStrike" dirty="0">
                <a:solidFill>
                  <a:srgbClr val="009EE0"/>
                </a:solidFill>
                <a:effectLst/>
              </a:rPr>
              <a:t>12.0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00 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i="0" u="none" strike="noStrike" dirty="0">
                <a:solidFill>
                  <a:srgbClr val="003D6A"/>
                </a:solidFill>
                <a:effectLst/>
              </a:rPr>
              <a:t>Hub von 100 mm – 400 mm 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(Pro Backe)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i="0" u="none" strike="noStrike" dirty="0">
                <a:solidFill>
                  <a:srgbClr val="003D6A"/>
                </a:solidFill>
                <a:effectLst/>
              </a:rPr>
              <a:t>Synchron-/ oder Asynchronvariante</a:t>
            </a:r>
            <a:r>
              <a:rPr lang="de-DE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i="0" u="none" strike="noStrike" dirty="0">
                <a:solidFill>
                  <a:srgbClr val="003D6A"/>
                </a:solidFill>
                <a:effectLst/>
              </a:rPr>
              <a:t>Fingerlänge bis 800mm 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(in 2 Versionen)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i="0" u="none" strike="noStrike" dirty="0">
                <a:solidFill>
                  <a:srgbClr val="003D6A"/>
                </a:solidFill>
                <a:effectLst/>
              </a:rPr>
              <a:t>Für verschiedene Antriebsmotoren 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(BOSCH, SIEMENS, Allen-Bradley, KUKA, FANUC, SEW)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446B"/>
                </a:solidFill>
                <a:effectLst/>
              </a:rPr>
              <a:t>Weitere Motoren auf Anfrage</a:t>
            </a:r>
            <a:endParaRPr lang="de-DE" b="0" i="0" dirty="0">
              <a:solidFill>
                <a:srgbClr val="00446B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4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9B91F-213E-04F9-338D-6C074485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Funktionsbeschreibung</a:t>
            </a:r>
            <a:br>
              <a:rPr lang="de-DE"/>
            </a:b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80D6854-935B-750E-6062-00D0365DDF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4C3E9D-453C-BBC0-518F-E42E072E4E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Produktvorstellung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E514220-2BB0-9CD1-3A08-133F37508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2256895"/>
            <a:ext cx="7102435" cy="252037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C14E5FF-9A4C-C53A-6C0A-8244131D8782}"/>
              </a:ext>
            </a:extLst>
          </p:cNvPr>
          <p:cNvSpPr txBox="1"/>
          <p:nvPr/>
        </p:nvSpPr>
        <p:spPr>
          <a:xfrm>
            <a:off x="8749007" y="19389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457200" marR="0" indent="-457200" algn="l" defTabSz="914400" rtl="0" eaLnBrk="1" fontAlgn="auto" latinLnBrk="0" hangingPunct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+mj-lt"/>
              <a:buAutoNum type="arabicPeriod"/>
              <a:tabLst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Antrieb</a:t>
            </a:r>
          </a:p>
          <a:p>
            <a:pPr marL="457200" marR="0" indent="-457200" algn="l" defTabSz="914400" rtl="0" eaLnBrk="1" fontAlgn="auto" latinLnBrk="0" hangingPunct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+mj-lt"/>
              <a:buAutoNum type="arabicPeriod"/>
              <a:tabLst/>
            </a:pPr>
            <a:r>
              <a:rPr lang="de-DE" sz="2200">
                <a:solidFill>
                  <a:srgbClr val="003D6A"/>
                </a:solidFill>
              </a:rPr>
              <a:t>Kinematik</a:t>
            </a:r>
          </a:p>
          <a:p>
            <a:pPr marL="457200" marR="0" indent="-457200" algn="l" defTabSz="914400" rtl="0" eaLnBrk="1" fontAlgn="auto" latinLnBrk="0" hangingPunct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+mj-lt"/>
              <a:buAutoNum type="arabicPeriod"/>
              <a:tabLst/>
            </a:pP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Führung</a:t>
            </a:r>
          </a:p>
          <a:p>
            <a:pPr marL="457200" marR="0" indent="-457200" algn="l" defTabSz="914400" rtl="0" eaLnBrk="1" fontAlgn="auto" latinLnBrk="0" hangingPunct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+mj-lt"/>
              <a:buAutoNum type="arabicPeriod"/>
              <a:tabLst/>
            </a:pPr>
            <a:r>
              <a:rPr lang="de-DE" sz="2200">
                <a:solidFill>
                  <a:srgbClr val="003D6A"/>
                </a:solidFill>
              </a:rPr>
              <a:t>Grundbacke</a:t>
            </a:r>
            <a:endParaRPr kumimoji="0" lang="de-DE" sz="2200" b="0" i="0" u="none" strike="noStrike" kern="1200" cap="none" spc="0" normalizeH="0" baseline="0" noProof="0" err="1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662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227C7-2DEA-4868-B530-7ACA7A95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Anwendungsbeispiel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90941AB-7438-448B-B26D-597CFEFB66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479B9C-000B-4F12-A2BA-5C27801A0A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Produktvorstellung</a:t>
            </a:r>
          </a:p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734CD2-3E54-4E01-A138-6B7A8DCA21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4" y="2114550"/>
            <a:ext cx="4905408" cy="4159250"/>
          </a:xfrm>
        </p:spPr>
        <p:txBody>
          <a:bodyPr/>
          <a:lstStyle/>
          <a:p>
            <a:pPr marL="0" indent="0" algn="l">
              <a:buNone/>
            </a:pPr>
            <a:r>
              <a:rPr lang="de-DE" i="0" dirty="0">
                <a:effectLst/>
                <a:latin typeface="+mn-lt"/>
              </a:rPr>
              <a:t>Handhabung von Waschmaschinen im End-</a:t>
            </a:r>
            <a:r>
              <a:rPr lang="de-DE" i="0" dirty="0" err="1">
                <a:effectLst/>
                <a:latin typeface="+mn-lt"/>
              </a:rPr>
              <a:t>of</a:t>
            </a:r>
            <a:r>
              <a:rPr lang="de-DE" i="0" dirty="0">
                <a:effectLst/>
                <a:latin typeface="+mn-lt"/>
              </a:rPr>
              <a:t>-Line Verpackungsprozess</a:t>
            </a:r>
          </a:p>
          <a:p>
            <a:pPr marL="0" indent="0" algn="l">
              <a:buNone/>
            </a:pPr>
            <a:endParaRPr lang="de-DE" i="0" dirty="0">
              <a:effectLst/>
              <a:latin typeface="+mn-lt"/>
            </a:endParaRPr>
          </a:p>
          <a:p>
            <a:pPr marL="457200" indent="-457200" algn="l" fontAlgn="t">
              <a:buFont typeface="+mj-lt"/>
              <a:buAutoNum type="arabicPeriod"/>
            </a:pPr>
            <a:r>
              <a:rPr lang="de-DE" i="0" dirty="0">
                <a:effectLst/>
                <a:latin typeface="+mn-lt"/>
              </a:rPr>
              <a:t>Anwendungsspezifischer Großhubgreifer ELG</a:t>
            </a:r>
          </a:p>
          <a:p>
            <a:pPr marL="457200" indent="-457200" algn="l" fontAlgn="t">
              <a:buFont typeface="+mj-lt"/>
              <a:buAutoNum type="arabicPeriod"/>
            </a:pPr>
            <a:r>
              <a:rPr lang="de-DE" i="0" dirty="0">
                <a:effectLst/>
                <a:latin typeface="+mn-lt"/>
              </a:rPr>
              <a:t>Aufsatzfinger</a:t>
            </a:r>
          </a:p>
          <a:p>
            <a:pPr marL="457200" indent="-457200" algn="l" fontAlgn="t">
              <a:buFont typeface="+mj-lt"/>
              <a:buAutoNum type="arabicPeriod"/>
            </a:pPr>
            <a:r>
              <a:rPr lang="de-DE" i="0" dirty="0">
                <a:effectLst/>
                <a:latin typeface="+mn-lt"/>
              </a:rPr>
              <a:t>Zuführung Waschmaschine</a:t>
            </a:r>
          </a:p>
          <a:p>
            <a:pPr marL="457200" indent="-457200" algn="l" fontAlgn="t">
              <a:buFont typeface="+mj-lt"/>
              <a:buAutoNum type="arabicPeriod"/>
            </a:pPr>
            <a:r>
              <a:rPr lang="de-DE" i="0" dirty="0">
                <a:effectLst/>
                <a:latin typeface="+mn-lt"/>
              </a:rPr>
              <a:t>Zuführung Verpackung</a:t>
            </a:r>
          </a:p>
          <a:p>
            <a:pPr marL="457200" indent="-457200" algn="l" fontAlgn="t">
              <a:buFont typeface="+mj-lt"/>
              <a:buAutoNum type="arabicPeriod"/>
            </a:pPr>
            <a:r>
              <a:rPr lang="de-DE" i="0" dirty="0">
                <a:effectLst/>
                <a:latin typeface="+mn-lt"/>
              </a:rPr>
              <a:t>Weitertransport der verpackten Waschmaschine</a:t>
            </a:r>
          </a:p>
          <a:p>
            <a:endParaRPr lang="de-DE" dirty="0"/>
          </a:p>
        </p:txBody>
      </p:sp>
      <p:pic>
        <p:nvPicPr>
          <p:cNvPr id="1026" name="Picture 2" descr="Inhalt bald verfügbar">
            <a:extLst>
              <a:ext uri="{FF2B5EF4-FFF2-40B4-BE49-F238E27FC236}">
                <a16:creationId xmlns:a16="http://schemas.microsoft.com/office/drawing/2014/main" id="{C0FED2EA-BF63-4336-82F8-D34754739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89" y="1687069"/>
            <a:ext cx="571500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119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" id="{A8C4038B-76C2-4EBC-A343-95BEF1E9D335}" vid="{599FDBFE-3F17-4C71-94E8-AE3D5255641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166C8BDFE6E743BD241FFB592815BD" ma:contentTypeVersion="18" ma:contentTypeDescription="Ein neues Dokument erstellen." ma:contentTypeScope="" ma:versionID="2273a397f3319d4ad54e6004177395c4">
  <xsd:schema xmlns:xsd="http://www.w3.org/2001/XMLSchema" xmlns:xs="http://www.w3.org/2001/XMLSchema" xmlns:p="http://schemas.microsoft.com/office/2006/metadata/properties" xmlns:ns1="http://schemas.microsoft.com/sharepoint/v3" xmlns:ns2="f18c81ba-4099-4da8-bd34-f0e9c2b8c8d7" xmlns:ns3="40d6f61f-f69d-4062-b583-98a53dd2f757" targetNamespace="http://schemas.microsoft.com/office/2006/metadata/properties" ma:root="true" ma:fieldsID="4835dbecc6f44f52efebc2756c36916d" ns1:_="" ns2:_="" ns3:_="">
    <xsd:import namespace="http://schemas.microsoft.com/sharepoint/v3"/>
    <xsd:import namespace="f18c81ba-4099-4da8-bd34-f0e9c2b8c8d7"/>
    <xsd:import namespace="40d6f61f-f69d-4062-b583-98a53dd2f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c81ba-4099-4da8-bd34-f0e9c2b8c8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8a6b1c68-4591-4071-a616-a400c595fe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6f61f-f69d-4062-b583-98a53dd2f75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71c3956-52c6-438d-be71-e3ad0910a55e}" ma:internalName="TaxCatchAll" ma:showField="CatchAllData" ma:web="40d6f61f-f69d-4062-b583-98a53dd2f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f18c81ba-4099-4da8-bd34-f0e9c2b8c8d7">
      <Terms xmlns="http://schemas.microsoft.com/office/infopath/2007/PartnerControls"/>
    </lcf76f155ced4ddcb4097134ff3c332f>
    <TaxCatchAll xmlns="40d6f61f-f69d-4062-b583-98a53dd2f757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C150F7-626D-4A8C-B662-BB237B209413}">
  <ds:schemaRefs>
    <ds:schemaRef ds:uri="40d6f61f-f69d-4062-b583-98a53dd2f757"/>
    <ds:schemaRef ds:uri="f18c81ba-4099-4da8-bd34-f0e9c2b8c8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0D7C97C-0208-4477-A71A-61B9D8D576E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d6f61f-f69d-4062-b583-98a53dd2f757"/>
    <ds:schemaRef ds:uri="http://schemas.microsoft.com/sharepoint/v3"/>
    <ds:schemaRef ds:uri="http://purl.org/dc/terms/"/>
    <ds:schemaRef ds:uri="f18c81ba-4099-4da8-bd34-f0e9c2b8c8d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4D0F4D-2C27-4163-9A30-AD4D5CEEFF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Schunk_PPT-Vorlage_neu</Template>
  <TotalTime>0</TotalTime>
  <Words>585</Words>
  <Application>Microsoft Office PowerPoint</Application>
  <PresentationFormat>Breitbild</PresentationFormat>
  <Paragraphs>148</Paragraphs>
  <Slides>19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Courier New</vt:lpstr>
      <vt:lpstr>Symbol</vt:lpstr>
      <vt:lpstr>Wingdings</vt:lpstr>
      <vt:lpstr>Fago Pro</vt:lpstr>
      <vt:lpstr>Calibri</vt:lpstr>
      <vt:lpstr>Office</vt:lpstr>
      <vt:lpstr>PowerPoint-Präsentation</vt:lpstr>
      <vt:lpstr>Konfiguratoren bei SCHUNK</vt:lpstr>
      <vt:lpstr>Warum Konfiguration?</vt:lpstr>
      <vt:lpstr>Einordnung ins Portfolio</vt:lpstr>
      <vt:lpstr>Portfolio-Strategie Mechatronische Greifer </vt:lpstr>
      <vt:lpstr>Produktvorstellung</vt:lpstr>
      <vt:lpstr>Technische Daten</vt:lpstr>
      <vt:lpstr>Funktionsbeschreibung </vt:lpstr>
      <vt:lpstr>Anwendungsbeispiel</vt:lpstr>
      <vt:lpstr>Anwendungsvideo</vt:lpstr>
      <vt:lpstr>Varianten und Optionen </vt:lpstr>
      <vt:lpstr>Konfigurierbare Varianten</vt:lpstr>
      <vt:lpstr>Konfigurierbare Optionen</vt:lpstr>
      <vt:lpstr>Konfigurierbare Optionen</vt:lpstr>
      <vt:lpstr>Konfigurator</vt:lpstr>
      <vt:lpstr>Der Weg zum Konfigurator</vt:lpstr>
      <vt:lpstr>In drei Schritten zum kundenspezifischen Großhubgreifer</vt:lpstr>
      <vt:lpstr>In drei Schritten zum kundenspezifischen Großhubgreifer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 auch zweizeilig</dc:title>
  <dc:creator>Pfeifer, Alexander</dc:creator>
  <cp:lastModifiedBy>Achauer, Simon</cp:lastModifiedBy>
  <cp:revision>2</cp:revision>
  <dcterms:created xsi:type="dcterms:W3CDTF">2022-07-14T15:38:34Z</dcterms:created>
  <dcterms:modified xsi:type="dcterms:W3CDTF">2023-07-24T09:46:58Z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0x01010071166C8BDFE6E743BD241FFB592815BD</vt:lpwstr>
  </property>
  <property fmtid="{D5CDD505-2E9C-101B-9397-08002B2CF9AE}" pid="3" name="MediaServiceImageTags">
    <vt:lpwstr/>
  </property>
</Properties>
</file>