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330" r:id="rId2"/>
    <p:sldId id="444" r:id="rId3"/>
    <p:sldId id="445" r:id="rId4"/>
    <p:sldId id="443" r:id="rId5"/>
    <p:sldId id="327" r:id="rId6"/>
    <p:sldId id="425" r:id="rId7"/>
    <p:sldId id="411" r:id="rId8"/>
    <p:sldId id="440" r:id="rId9"/>
    <p:sldId id="432" r:id="rId10"/>
    <p:sldId id="433" r:id="rId11"/>
    <p:sldId id="438" r:id="rId12"/>
    <p:sldId id="439" r:id="rId13"/>
    <p:sldId id="436" r:id="rId14"/>
    <p:sldId id="392" r:id="rId15"/>
    <p:sldId id="426" r:id="rId16"/>
    <p:sldId id="427" r:id="rId17"/>
    <p:sldId id="396" r:id="rId18"/>
    <p:sldId id="442" r:id="rId19"/>
    <p:sldId id="435" r:id="rId20"/>
    <p:sldId id="441" r:id="rId21"/>
    <p:sldId id="446" r:id="rId22"/>
    <p:sldId id="431" r:id="rId23"/>
    <p:sldId id="413" r:id="rId24"/>
    <p:sldId id="418" r:id="rId25"/>
    <p:sldId id="447" r:id="rId26"/>
    <p:sldId id="414" r:id="rId27"/>
    <p:sldId id="422" r:id="rId28"/>
    <p:sldId id="279" r:id="rId29"/>
  </p:sldIdLst>
  <p:sldSz cx="9144000" cy="5143500" type="screen16x9"/>
  <p:notesSz cx="7315200" cy="9601200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 userDrawn="1">
          <p15:clr>
            <a:srgbClr val="A4A3A4"/>
          </p15:clr>
        </p15:guide>
        <p15:guide id="2" pos="230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4EFFC"/>
    <a:srgbClr val="003D6A"/>
    <a:srgbClr val="00446B"/>
    <a:srgbClr val="009EE0"/>
    <a:srgbClr val="1738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94591" autoAdjust="0"/>
  </p:normalViewPr>
  <p:slideViewPr>
    <p:cSldViewPr snapToGrid="0" snapToObjects="1">
      <p:cViewPr varScale="1">
        <p:scale>
          <a:sx n="134" d="100"/>
          <a:sy n="134" d="100"/>
        </p:scale>
        <p:origin x="120" y="306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024"/>
        <p:guide pos="23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4143588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06.05.2022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4143588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4143588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06.05.2022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457200" y="720725"/>
            <a:ext cx="64008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731521" y="4560570"/>
            <a:ext cx="5852160" cy="43205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4143588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499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21038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jp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7" Type="http://schemas.openxmlformats.org/officeDocument/2006/relationships/image" Target="../media/image62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1.png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2.mov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2AFA6429-E8A8-4A05-905F-E575DE69C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45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2E71D5BF-60E5-4FD3-9BAC-6517617B68A4}"/>
              </a:ext>
            </a:extLst>
          </p:cNvPr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gradFill>
            <a:gsLst>
              <a:gs pos="0">
                <a:srgbClr val="003D6A"/>
              </a:gs>
              <a:gs pos="98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0" name="Rechteck 49"/>
          <p:cNvSpPr/>
          <p:nvPr/>
        </p:nvSpPr>
        <p:spPr>
          <a:xfrm>
            <a:off x="0" y="3346074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59">
              <a:defRPr/>
            </a:pPr>
            <a:endParaRPr lang="de-DE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50" y="3441577"/>
            <a:ext cx="8858637" cy="839335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7" defTabSz="457189">
              <a:spcBef>
                <a:spcPct val="0"/>
              </a:spcBef>
              <a:defRPr/>
            </a:pPr>
            <a:r>
              <a:rPr lang="de-DE" sz="3000" b="1" dirty="0">
                <a:solidFill>
                  <a:srgbClr val="FFFFFF"/>
                </a:solidFill>
                <a:latin typeface="Calibri"/>
              </a:rPr>
              <a:t>RAPIDO-A2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de-DE" dirty="0">
                <a:solidFill>
                  <a:srgbClr val="FFFFFF"/>
                </a:solidFill>
                <a:latin typeface="Calibri"/>
              </a:rPr>
              <a:t>SCHUNK automatisierter Backenschnellwechsel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3"/>
            <a:ext cx="1346200" cy="89567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7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1"/>
            <a:ext cx="9144000" cy="749300"/>
          </a:xfrm>
          <a:prstGeom prst="rect">
            <a:avLst/>
          </a:prstGeom>
        </p:spPr>
      </p:pic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65D8E9FE-392E-480D-8F91-1A6BC87732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de-DE" dirty="0"/>
          </a:p>
          <a:p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2551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Warum automatisierter Backenwechsel?</a:t>
            </a:r>
          </a:p>
        </p:txBody>
      </p:sp>
      <p:sp>
        <p:nvSpPr>
          <p:cNvPr id="5" name="Gleichschenkliges Dreieck 4">
            <a:extLst>
              <a:ext uri="{FF2B5EF4-FFF2-40B4-BE49-F238E27FC236}">
                <a16:creationId xmlns:a16="http://schemas.microsoft.com/office/drawing/2014/main" id="{541F4BFE-EB7A-4B76-802E-8CADF773FBA9}"/>
              </a:ext>
            </a:extLst>
          </p:cNvPr>
          <p:cNvSpPr/>
          <p:nvPr/>
        </p:nvSpPr>
        <p:spPr>
          <a:xfrm rot="10800000">
            <a:off x="2432318" y="3696256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EEC5676-8CF0-4640-913D-C15EDB3DF222}"/>
              </a:ext>
            </a:extLst>
          </p:cNvPr>
          <p:cNvGrpSpPr/>
          <p:nvPr/>
        </p:nvGrpSpPr>
        <p:grpSpPr>
          <a:xfrm>
            <a:off x="2205934" y="1315016"/>
            <a:ext cx="2147490" cy="938700"/>
            <a:chOff x="-438891" y="1287272"/>
            <a:chExt cx="2881920" cy="1470943"/>
          </a:xfrm>
        </p:grpSpPr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FB33DE26-5BA4-4B2D-8A4F-DAEA9A88B09F}"/>
                </a:ext>
              </a:extLst>
            </p:cNvPr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8" name="Gruppieren 127">
              <a:extLst>
                <a:ext uri="{FF2B5EF4-FFF2-40B4-BE49-F238E27FC236}">
                  <a16:creationId xmlns:a16="http://schemas.microsoft.com/office/drawing/2014/main" id="{B1F1EF2C-D10B-4175-A88F-16DC837DE2B7}"/>
                </a:ext>
              </a:extLst>
            </p:cNvPr>
            <p:cNvGrpSpPr/>
            <p:nvPr/>
          </p:nvGrpSpPr>
          <p:grpSpPr>
            <a:xfrm>
              <a:off x="-438891" y="1287272"/>
              <a:ext cx="2852558" cy="1470943"/>
              <a:chOff x="-257869" y="699220"/>
              <a:chExt cx="2852558" cy="1470943"/>
            </a:xfrm>
          </p:grpSpPr>
          <p:grpSp>
            <p:nvGrpSpPr>
              <p:cNvPr id="10" name="Gruppieren 43">
                <a:extLst>
                  <a:ext uri="{FF2B5EF4-FFF2-40B4-BE49-F238E27FC236}">
                    <a16:creationId xmlns:a16="http://schemas.microsoft.com/office/drawing/2014/main" id="{16B46049-F740-4203-821E-830C7C6B8C1A}"/>
                  </a:ext>
                </a:extLst>
              </p:cNvPr>
              <p:cNvGrpSpPr/>
              <p:nvPr/>
            </p:nvGrpSpPr>
            <p:grpSpPr>
              <a:xfrm>
                <a:off x="881062" y="708363"/>
                <a:ext cx="1713627" cy="1461800"/>
                <a:chOff x="823912" y="720343"/>
                <a:chExt cx="1713627" cy="1632906"/>
              </a:xfrm>
            </p:grpSpPr>
            <p:cxnSp>
              <p:nvCxnSpPr>
                <p:cNvPr id="12" name="Gerade Verbindung 15">
                  <a:extLst>
                    <a:ext uri="{FF2B5EF4-FFF2-40B4-BE49-F238E27FC236}">
                      <a16:creationId xmlns:a16="http://schemas.microsoft.com/office/drawing/2014/main" id="{739F28ED-9DF2-40B3-B2AC-3C2570AA2134}"/>
                    </a:ext>
                  </a:extLst>
                </p:cNvPr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13" name="Textfeld 12">
                  <a:extLst>
                    <a:ext uri="{FF2B5EF4-FFF2-40B4-BE49-F238E27FC236}">
                      <a16:creationId xmlns:a16="http://schemas.microsoft.com/office/drawing/2014/main" id="{C2E8A388-4410-4AAA-B1D6-8D796C5BE38F}"/>
                    </a:ext>
                  </a:extLst>
                </p:cNvPr>
                <p:cNvSpPr txBox="1"/>
                <p:nvPr/>
              </p:nvSpPr>
              <p:spPr>
                <a:xfrm>
                  <a:off x="2037450" y="2013577"/>
                  <a:ext cx="500089" cy="339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  <p:sp>
              <p:nvSpPr>
                <p:cNvPr id="14" name="Freihandform 67">
                  <a:extLst>
                    <a:ext uri="{FF2B5EF4-FFF2-40B4-BE49-F238E27FC236}">
                      <a16:creationId xmlns:a16="http://schemas.microsoft.com/office/drawing/2014/main" id="{4F7C9AA8-51EA-45B0-B516-F5CEB07A5183}"/>
                    </a:ext>
                  </a:extLst>
                </p:cNvPr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0070C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 dirty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11" name="Textfeld 10">
                <a:extLst>
                  <a:ext uri="{FF2B5EF4-FFF2-40B4-BE49-F238E27FC236}">
                    <a16:creationId xmlns:a16="http://schemas.microsoft.com/office/drawing/2014/main" id="{3EDD1A13-3517-47F7-9A1F-C4C6AD87596F}"/>
                  </a:ext>
                </a:extLst>
              </p:cNvPr>
              <p:cNvSpPr txBox="1"/>
              <p:nvPr/>
            </p:nvSpPr>
            <p:spPr>
              <a:xfrm>
                <a:off x="-257869" y="699220"/>
                <a:ext cx="973347" cy="3040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Varianten</a:t>
                </a:r>
              </a:p>
            </p:txBody>
          </p:sp>
        </p:grpSp>
        <p:cxnSp>
          <p:nvCxnSpPr>
            <p:cNvPr id="9" name="Gerade Verbindung 89">
              <a:extLst>
                <a:ext uri="{FF2B5EF4-FFF2-40B4-BE49-F238E27FC236}">
                  <a16:creationId xmlns:a16="http://schemas.microsoft.com/office/drawing/2014/main" id="{7B94EDA3-BE27-43D3-AD07-957CA35CD953}"/>
                </a:ext>
              </a:extLst>
            </p:cNvPr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5" name="Gruppieren 43">
            <a:extLst>
              <a:ext uri="{FF2B5EF4-FFF2-40B4-BE49-F238E27FC236}">
                <a16:creationId xmlns:a16="http://schemas.microsoft.com/office/drawing/2014/main" id="{070F019A-BD8A-4A3D-A366-20F547007A23}"/>
              </a:ext>
            </a:extLst>
          </p:cNvPr>
          <p:cNvGrpSpPr/>
          <p:nvPr/>
        </p:nvGrpSpPr>
        <p:grpSpPr>
          <a:xfrm>
            <a:off x="3513501" y="2575595"/>
            <a:ext cx="2187119" cy="933243"/>
            <a:chOff x="1061869" y="3845342"/>
            <a:chExt cx="2849777" cy="1505092"/>
          </a:xfrm>
        </p:grpSpPr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7DBF40B7-47BF-4179-92E3-4EC94BC6808C}"/>
                </a:ext>
              </a:extLst>
            </p:cNvPr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7" name="Gruppieren 227">
              <a:extLst>
                <a:ext uri="{FF2B5EF4-FFF2-40B4-BE49-F238E27FC236}">
                  <a16:creationId xmlns:a16="http://schemas.microsoft.com/office/drawing/2014/main" id="{0FC98F81-CB01-4DD4-BD09-DE7930C1EB69}"/>
                </a:ext>
              </a:extLst>
            </p:cNvPr>
            <p:cNvGrpSpPr/>
            <p:nvPr/>
          </p:nvGrpSpPr>
          <p:grpSpPr>
            <a:xfrm>
              <a:off x="1061869" y="3845342"/>
              <a:ext cx="2849777" cy="1505092"/>
              <a:chOff x="1061869" y="3845342"/>
              <a:chExt cx="2849777" cy="1505092"/>
            </a:xfrm>
          </p:grpSpPr>
          <p:grpSp>
            <p:nvGrpSpPr>
              <p:cNvPr id="18" name="Gruppieren 146">
                <a:extLst>
                  <a:ext uri="{FF2B5EF4-FFF2-40B4-BE49-F238E27FC236}">
                    <a16:creationId xmlns:a16="http://schemas.microsoft.com/office/drawing/2014/main" id="{4C713C1C-5523-4898-B401-C5CCD4BCBE6E}"/>
                  </a:ext>
                </a:extLst>
              </p:cNvPr>
              <p:cNvGrpSpPr/>
              <p:nvPr/>
            </p:nvGrpSpPr>
            <p:grpSpPr>
              <a:xfrm>
                <a:off x="1061869" y="3845342"/>
                <a:ext cx="2849777" cy="1505092"/>
                <a:chOff x="-276394" y="687388"/>
                <a:chExt cx="2849777" cy="1505092"/>
              </a:xfrm>
            </p:grpSpPr>
            <p:grpSp>
              <p:nvGrpSpPr>
                <p:cNvPr id="21" name="Gruppieren 43">
                  <a:extLst>
                    <a:ext uri="{FF2B5EF4-FFF2-40B4-BE49-F238E27FC236}">
                      <a16:creationId xmlns:a16="http://schemas.microsoft.com/office/drawing/2014/main" id="{6D993785-CFDA-4BCD-A715-F8ABD44FE62C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692320" cy="1505092"/>
                  <a:chOff x="823913" y="696913"/>
                  <a:chExt cx="1692320" cy="1681263"/>
                </a:xfrm>
              </p:grpSpPr>
              <p:grpSp>
                <p:nvGrpSpPr>
                  <p:cNvPr id="23" name="Gruppieren 20">
                    <a:extLst>
                      <a:ext uri="{FF2B5EF4-FFF2-40B4-BE49-F238E27FC236}">
                        <a16:creationId xmlns:a16="http://schemas.microsoft.com/office/drawing/2014/main" id="{567A091C-DAD0-4035-90CD-CFDCDA6C1E8B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25" name="Gerade Verbindung 48">
                      <a:extLst>
                        <a:ext uri="{FF2B5EF4-FFF2-40B4-BE49-F238E27FC236}">
                          <a16:creationId xmlns:a16="http://schemas.microsoft.com/office/drawing/2014/main" id="{11F88EBB-0A68-4964-BF76-F71971D9D47B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" name="Gerade Verbindung 49">
                      <a:extLst>
                        <a:ext uri="{FF2B5EF4-FFF2-40B4-BE49-F238E27FC236}">
                          <a16:creationId xmlns:a16="http://schemas.microsoft.com/office/drawing/2014/main" id="{4C8A4962-2916-43A5-BCC2-0F68AE3BD8E5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24" name="Textfeld 23">
                    <a:extLst>
                      <a:ext uri="{FF2B5EF4-FFF2-40B4-BE49-F238E27FC236}">
                        <a16:creationId xmlns:a16="http://schemas.microsoft.com/office/drawing/2014/main" id="{F1DD2FC0-DA0F-4917-BB93-1235E19C35AF}"/>
                      </a:ext>
                    </a:extLst>
                  </p:cNvPr>
                  <p:cNvSpPr txBox="1"/>
                  <p:nvPr/>
                </p:nvSpPr>
                <p:spPr>
                  <a:xfrm>
                    <a:off x="2010011" y="2034373"/>
                    <a:ext cx="457689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22" name="Textfeld 21">
                  <a:extLst>
                    <a:ext uri="{FF2B5EF4-FFF2-40B4-BE49-F238E27FC236}">
                      <a16:creationId xmlns:a16="http://schemas.microsoft.com/office/drawing/2014/main" id="{E5C48E6C-8625-4A79-B778-58716552B472}"/>
                    </a:ext>
                  </a:extLst>
                </p:cNvPr>
                <p:cNvSpPr txBox="1"/>
                <p:nvPr/>
              </p:nvSpPr>
              <p:spPr>
                <a:xfrm>
                  <a:off x="-276394" y="713890"/>
                  <a:ext cx="939231" cy="30777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Nachfrage</a:t>
                  </a:r>
                </a:p>
              </p:txBody>
            </p:sp>
          </p:grpSp>
          <p:sp>
            <p:nvSpPr>
              <p:cNvPr id="19" name="Freihandform 103">
                <a:extLst>
                  <a:ext uri="{FF2B5EF4-FFF2-40B4-BE49-F238E27FC236}">
                    <a16:creationId xmlns:a16="http://schemas.microsoft.com/office/drawing/2014/main" id="{C7341EA6-5EA4-4CAA-ACDD-06ED7A510FC2}"/>
                  </a:ext>
                </a:extLst>
              </p:cNvPr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0070C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 dirty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27" name="Gruppieren 54">
            <a:extLst>
              <a:ext uri="{FF2B5EF4-FFF2-40B4-BE49-F238E27FC236}">
                <a16:creationId xmlns:a16="http://schemas.microsoft.com/office/drawing/2014/main" id="{D98B0982-AC48-4F76-B875-260CE95BEDCE}"/>
              </a:ext>
            </a:extLst>
          </p:cNvPr>
          <p:cNvGrpSpPr/>
          <p:nvPr/>
        </p:nvGrpSpPr>
        <p:grpSpPr>
          <a:xfrm>
            <a:off x="5272707" y="1313513"/>
            <a:ext cx="2139808" cy="933243"/>
            <a:chOff x="4552150" y="3826292"/>
            <a:chExt cx="2837528" cy="1498607"/>
          </a:xfrm>
        </p:grpSpPr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3ABA5401-33ED-4B1C-A014-ADF2671A1EA3}"/>
                </a:ext>
              </a:extLst>
            </p:cNvPr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29" name="Gruppieren 226">
              <a:extLst>
                <a:ext uri="{FF2B5EF4-FFF2-40B4-BE49-F238E27FC236}">
                  <a16:creationId xmlns:a16="http://schemas.microsoft.com/office/drawing/2014/main" id="{9EC56501-1F4A-4449-8D37-5291888871F8}"/>
                </a:ext>
              </a:extLst>
            </p:cNvPr>
            <p:cNvGrpSpPr/>
            <p:nvPr/>
          </p:nvGrpSpPr>
          <p:grpSpPr>
            <a:xfrm>
              <a:off x="4552150" y="3826292"/>
              <a:ext cx="2837528" cy="1498607"/>
              <a:chOff x="4561675" y="3645317"/>
              <a:chExt cx="2837528" cy="1498607"/>
            </a:xfrm>
          </p:grpSpPr>
          <p:grpSp>
            <p:nvGrpSpPr>
              <p:cNvPr id="30" name="Gruppieren 146">
                <a:extLst>
                  <a:ext uri="{FF2B5EF4-FFF2-40B4-BE49-F238E27FC236}">
                    <a16:creationId xmlns:a16="http://schemas.microsoft.com/office/drawing/2014/main" id="{2B7291A7-CD35-461B-9471-BB4B16C19968}"/>
                  </a:ext>
                </a:extLst>
              </p:cNvPr>
              <p:cNvGrpSpPr/>
              <p:nvPr/>
            </p:nvGrpSpPr>
            <p:grpSpPr>
              <a:xfrm>
                <a:off x="4561675" y="3645317"/>
                <a:ext cx="2837528" cy="1498607"/>
                <a:chOff x="-234163" y="687388"/>
                <a:chExt cx="2837528" cy="1498607"/>
              </a:xfrm>
            </p:grpSpPr>
            <p:grpSp>
              <p:nvGrpSpPr>
                <p:cNvPr id="32" name="Gruppieren 43">
                  <a:extLst>
                    <a:ext uri="{FF2B5EF4-FFF2-40B4-BE49-F238E27FC236}">
                      <a16:creationId xmlns:a16="http://schemas.microsoft.com/office/drawing/2014/main" id="{17EE2D22-8E3C-4D1D-9FB1-E88A5B7C64D4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722302" cy="1498607"/>
                  <a:chOff x="823913" y="696913"/>
                  <a:chExt cx="1722302" cy="1674020"/>
                </a:xfrm>
              </p:grpSpPr>
              <p:grpSp>
                <p:nvGrpSpPr>
                  <p:cNvPr id="34" name="Gruppieren 20">
                    <a:extLst>
                      <a:ext uri="{FF2B5EF4-FFF2-40B4-BE49-F238E27FC236}">
                        <a16:creationId xmlns:a16="http://schemas.microsoft.com/office/drawing/2014/main" id="{A621A1A0-73B1-4956-AAFA-861C37AF8D05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36" name="Gerade Verbindung 59">
                      <a:extLst>
                        <a:ext uri="{FF2B5EF4-FFF2-40B4-BE49-F238E27FC236}">
                          <a16:creationId xmlns:a16="http://schemas.microsoft.com/office/drawing/2014/main" id="{1F5C6E0F-C9D1-401B-A9DE-B8BC83190747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7" name="Gerade Verbindung 60">
                      <a:extLst>
                        <a:ext uri="{FF2B5EF4-FFF2-40B4-BE49-F238E27FC236}">
                          <a16:creationId xmlns:a16="http://schemas.microsoft.com/office/drawing/2014/main" id="{8C2A070C-C925-45F6-929F-13E9ED509A6A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5" name="Textfeld 34">
                    <a:extLst>
                      <a:ext uri="{FF2B5EF4-FFF2-40B4-BE49-F238E27FC236}">
                        <a16:creationId xmlns:a16="http://schemas.microsoft.com/office/drawing/2014/main" id="{0ABDE025-1184-4D1A-B8AA-9AB9F52C9E71}"/>
                      </a:ext>
                    </a:extLst>
                  </p:cNvPr>
                  <p:cNvSpPr txBox="1"/>
                  <p:nvPr/>
                </p:nvSpPr>
                <p:spPr>
                  <a:xfrm>
                    <a:off x="2030636" y="2027130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33" name="Textfeld 32">
                  <a:extLst>
                    <a:ext uri="{FF2B5EF4-FFF2-40B4-BE49-F238E27FC236}">
                      <a16:creationId xmlns:a16="http://schemas.microsoft.com/office/drawing/2014/main" id="{FC58DA1B-855E-476B-AED8-E7C96E2CC280}"/>
                    </a:ext>
                  </a:extLst>
                </p:cNvPr>
                <p:cNvSpPr txBox="1"/>
                <p:nvPr/>
              </p:nvSpPr>
              <p:spPr>
                <a:xfrm>
                  <a:off x="-234163" y="719303"/>
                  <a:ext cx="1119986" cy="5232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Globaler</a:t>
                  </a:r>
                </a:p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Wettbewerb</a:t>
                  </a:r>
                </a:p>
              </p:txBody>
            </p:sp>
          </p:grpSp>
          <p:cxnSp>
            <p:nvCxnSpPr>
              <p:cNvPr id="31" name="Gerade Verbindung 54">
                <a:extLst>
                  <a:ext uri="{FF2B5EF4-FFF2-40B4-BE49-F238E27FC236}">
                    <a16:creationId xmlns:a16="http://schemas.microsoft.com/office/drawing/2014/main" id="{60A11052-D64B-4EC4-AEE7-11AB47573194}"/>
                  </a:ext>
                </a:extLst>
              </p:cNvPr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0070C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sp>
        <p:nvSpPr>
          <p:cNvPr id="38" name="Textfeld 37">
            <a:extLst>
              <a:ext uri="{FF2B5EF4-FFF2-40B4-BE49-F238E27FC236}">
                <a16:creationId xmlns:a16="http://schemas.microsoft.com/office/drawing/2014/main" id="{70535674-38FF-424E-8D40-16CB93B4FE57}"/>
              </a:ext>
            </a:extLst>
          </p:cNvPr>
          <p:cNvSpPr txBox="1"/>
          <p:nvPr/>
        </p:nvSpPr>
        <p:spPr>
          <a:xfrm>
            <a:off x="1317260" y="4030182"/>
            <a:ext cx="66316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>
                <a:solidFill>
                  <a:srgbClr val="003D6A"/>
                </a:solidFill>
              </a:rPr>
              <a:t>Flexibilität, Steigerung der Produktivität und Effizienz  </a:t>
            </a:r>
          </a:p>
        </p:txBody>
      </p:sp>
      <p:sp>
        <p:nvSpPr>
          <p:cNvPr id="39" name="Rechteck 38">
            <a:extLst>
              <a:ext uri="{FF2B5EF4-FFF2-40B4-BE49-F238E27FC236}">
                <a16:creationId xmlns:a16="http://schemas.microsoft.com/office/drawing/2014/main" id="{66D06328-6C99-4DD0-B3CD-FE1110552C05}"/>
              </a:ext>
            </a:extLst>
          </p:cNvPr>
          <p:cNvSpPr/>
          <p:nvPr/>
        </p:nvSpPr>
        <p:spPr>
          <a:xfrm>
            <a:off x="2070340" y="1205497"/>
            <a:ext cx="2420631" cy="1116505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 dirty="0"/>
          </a:p>
        </p:txBody>
      </p:sp>
      <p:sp>
        <p:nvSpPr>
          <p:cNvPr id="40" name="Rechteck 39">
            <a:extLst>
              <a:ext uri="{FF2B5EF4-FFF2-40B4-BE49-F238E27FC236}">
                <a16:creationId xmlns:a16="http://schemas.microsoft.com/office/drawing/2014/main" id="{DEC24A26-3FEF-44D8-ACB9-475AEFF3D025}"/>
              </a:ext>
            </a:extLst>
          </p:cNvPr>
          <p:cNvSpPr/>
          <p:nvPr/>
        </p:nvSpPr>
        <p:spPr>
          <a:xfrm>
            <a:off x="4946727" y="1205497"/>
            <a:ext cx="2550113" cy="1140263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 dirty="0"/>
          </a:p>
        </p:txBody>
      </p:sp>
      <p:sp>
        <p:nvSpPr>
          <p:cNvPr id="41" name="Rechteck 40">
            <a:extLst>
              <a:ext uri="{FF2B5EF4-FFF2-40B4-BE49-F238E27FC236}">
                <a16:creationId xmlns:a16="http://schemas.microsoft.com/office/drawing/2014/main" id="{BB59C955-B2EA-4559-8D45-8063743D35D1}"/>
              </a:ext>
            </a:extLst>
          </p:cNvPr>
          <p:cNvSpPr/>
          <p:nvPr/>
        </p:nvSpPr>
        <p:spPr>
          <a:xfrm>
            <a:off x="3469692" y="2457254"/>
            <a:ext cx="2493517" cy="1116505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 dirty="0"/>
          </a:p>
        </p:txBody>
      </p:sp>
    </p:spTree>
    <p:extLst>
      <p:ext uri="{BB962C8B-B14F-4D97-AF65-F5344CB8AC3E}">
        <p14:creationId xmlns:p14="http://schemas.microsoft.com/office/powerpoint/2010/main" val="220814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feil: nach unten 17">
            <a:extLst>
              <a:ext uri="{FF2B5EF4-FFF2-40B4-BE49-F238E27FC236}">
                <a16:creationId xmlns:a16="http://schemas.microsoft.com/office/drawing/2014/main" id="{A8B86C5D-7034-4F73-AE75-06589746B5FE}"/>
              </a:ext>
            </a:extLst>
          </p:cNvPr>
          <p:cNvSpPr/>
          <p:nvPr/>
        </p:nvSpPr>
        <p:spPr>
          <a:xfrm rot="10800000">
            <a:off x="6631643" y="2959741"/>
            <a:ext cx="352794" cy="908718"/>
          </a:xfrm>
          <a:prstGeom prst="downArrow">
            <a:avLst/>
          </a:prstGeom>
          <a:solidFill>
            <a:schemeClr val="bg1"/>
          </a:solidFill>
          <a:ln w="2857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Ihr Vorteil durch automatisierten Backenwechsel:  </a:t>
            </a: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A9D69240-FA51-4274-8E51-F954AE24E32C}"/>
              </a:ext>
            </a:extLst>
          </p:cNvPr>
          <p:cNvSpPr txBox="1"/>
          <p:nvPr/>
        </p:nvSpPr>
        <p:spPr>
          <a:xfrm>
            <a:off x="209550" y="1277577"/>
            <a:ext cx="608152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Steigerung der Produktivität dank höhere Ausbringung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Konstant hohe Qualität durch automatisierte Prozesse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Wettbewerbsfähigkeit durch maximale Flexibilität und </a:t>
            </a:r>
            <a:br>
              <a:rPr lang="de-DE" sz="1400" dirty="0">
                <a:solidFill>
                  <a:srgbClr val="00446B"/>
                </a:solidFill>
              </a:rPr>
            </a:br>
            <a:r>
              <a:rPr lang="de-DE" sz="1400" dirty="0">
                <a:solidFill>
                  <a:srgbClr val="00446B"/>
                </a:solidFill>
              </a:rPr>
              <a:t>kürzester Reaktionszeit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2054" name="Picture 6" descr="Kampf um die Produktivität">
            <a:extLst>
              <a:ext uri="{FF2B5EF4-FFF2-40B4-BE49-F238E27FC236}">
                <a16:creationId xmlns:a16="http://schemas.microsoft.com/office/drawing/2014/main" id="{25650A57-CF25-45B7-82A1-B383B82E01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53"/>
          <a:stretch/>
        </p:blipFill>
        <p:spPr bwMode="auto">
          <a:xfrm>
            <a:off x="578491" y="2858317"/>
            <a:ext cx="2290462" cy="128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Qualität bei Tweer und Lösenbeck">
            <a:extLst>
              <a:ext uri="{FF2B5EF4-FFF2-40B4-BE49-F238E27FC236}">
                <a16:creationId xmlns:a16="http://schemas.microsoft.com/office/drawing/2014/main" id="{98252A0F-59D1-43EA-B58B-AD333E69A9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49"/>
          <a:stretch/>
        </p:blipFill>
        <p:spPr bwMode="auto">
          <a:xfrm>
            <a:off x="3147903" y="2858317"/>
            <a:ext cx="2381250" cy="114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A29A0F04-1D09-4F72-9E97-216C480E2558}"/>
              </a:ext>
            </a:extLst>
          </p:cNvPr>
          <p:cNvSpPr txBox="1"/>
          <p:nvPr/>
        </p:nvSpPr>
        <p:spPr>
          <a:xfrm>
            <a:off x="5982679" y="3865660"/>
            <a:ext cx="18884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>
                <a:solidFill>
                  <a:srgbClr val="00B0F0"/>
                </a:solidFill>
              </a:rPr>
              <a:t>COMPETITVE ADVANTAGE</a:t>
            </a:r>
          </a:p>
        </p:txBody>
      </p:sp>
      <p:sp>
        <p:nvSpPr>
          <p:cNvPr id="8" name="Pfeil: nach unten 7">
            <a:extLst>
              <a:ext uri="{FF2B5EF4-FFF2-40B4-BE49-F238E27FC236}">
                <a16:creationId xmlns:a16="http://schemas.microsoft.com/office/drawing/2014/main" id="{6D92E20F-4393-4D5B-A1D6-FA8F91DA4918}"/>
              </a:ext>
            </a:extLst>
          </p:cNvPr>
          <p:cNvSpPr/>
          <p:nvPr/>
        </p:nvSpPr>
        <p:spPr>
          <a:xfrm rot="10800000">
            <a:off x="6700626" y="3004458"/>
            <a:ext cx="212237" cy="864001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5" name="Pfeil: nach unten 14">
            <a:extLst>
              <a:ext uri="{FF2B5EF4-FFF2-40B4-BE49-F238E27FC236}">
                <a16:creationId xmlns:a16="http://schemas.microsoft.com/office/drawing/2014/main" id="{24CD9851-6704-4AC2-A790-FA7EAEDB2031}"/>
              </a:ext>
            </a:extLst>
          </p:cNvPr>
          <p:cNvSpPr/>
          <p:nvPr/>
        </p:nvSpPr>
        <p:spPr>
          <a:xfrm rot="10800000">
            <a:off x="6984831" y="3374014"/>
            <a:ext cx="212237" cy="49444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7" name="Pfeil: nach unten 16">
            <a:extLst>
              <a:ext uri="{FF2B5EF4-FFF2-40B4-BE49-F238E27FC236}">
                <a16:creationId xmlns:a16="http://schemas.microsoft.com/office/drawing/2014/main" id="{06C605EA-5881-481A-894E-A877FD4266DA}"/>
              </a:ext>
            </a:extLst>
          </p:cNvPr>
          <p:cNvSpPr/>
          <p:nvPr/>
        </p:nvSpPr>
        <p:spPr>
          <a:xfrm rot="10800000">
            <a:off x="6416421" y="3372615"/>
            <a:ext cx="212237" cy="49444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15256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feld 14">
            <a:extLst>
              <a:ext uri="{FF2B5EF4-FFF2-40B4-BE49-F238E27FC236}">
                <a16:creationId xmlns:a16="http://schemas.microsoft.com/office/drawing/2014/main" id="{D973ED70-BFB8-48A5-AF05-CA750BD07E64}"/>
              </a:ext>
            </a:extLst>
          </p:cNvPr>
          <p:cNvSpPr txBox="1"/>
          <p:nvPr/>
        </p:nvSpPr>
        <p:spPr>
          <a:xfrm>
            <a:off x="209548" y="1227674"/>
            <a:ext cx="74271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Standard-Drehmaschine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Automationszelle mit Wechselgreifer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Backenablage und Werkstückbereitstellung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Reinigungskonzept für Backen und Schnittstellen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Integrationsbereitschaft, bzw. Integrator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Solide Bearbeitungsprozesse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endParaRPr lang="de-DE" sz="1400" b="1" dirty="0">
              <a:solidFill>
                <a:srgbClr val="00446B"/>
              </a:solidFill>
            </a:endParaRP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Voraussetzungen für automatisierten Backenwechsel</a:t>
            </a:r>
          </a:p>
        </p:txBody>
      </p:sp>
      <p:pic>
        <p:nvPicPr>
          <p:cNvPr id="1026" name="Picture 2" descr="Robo2Go 2nd Generation - Roboter-Automationssystem von DMG MORI">
            <a:extLst>
              <a:ext uri="{FF2B5EF4-FFF2-40B4-BE49-F238E27FC236}">
                <a16:creationId xmlns:a16="http://schemas.microsoft.com/office/drawing/2014/main" id="{6502D5D3-E5B4-4892-A235-2E1384F14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282" y="1399628"/>
            <a:ext cx="42767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57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963FFBBC-986C-4885-9066-F84132059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412" y="1405212"/>
            <a:ext cx="1239346" cy="89360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6A2ACD50-B79B-4965-A3DD-12BFFE8F32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10" t="1837" r="29410"/>
          <a:stretch/>
        </p:blipFill>
        <p:spPr>
          <a:xfrm>
            <a:off x="5207569" y="1473398"/>
            <a:ext cx="1983804" cy="2391665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Automatisierter Backenwechsel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3CBD1BA-0E9A-4F71-B2AC-3AA980DB6B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3633" y="1628545"/>
            <a:ext cx="3001245" cy="2153413"/>
          </a:xfrm>
          <a:prstGeom prst="rect">
            <a:avLst/>
          </a:prstGeom>
        </p:spPr>
      </p:pic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A8F0BCED-E9BA-433A-8695-CB1BFE45D9F2}"/>
              </a:ext>
            </a:extLst>
          </p:cNvPr>
          <p:cNvCxnSpPr>
            <a:cxnSpLocks/>
          </p:cNvCxnSpPr>
          <p:nvPr/>
        </p:nvCxnSpPr>
        <p:spPr>
          <a:xfrm flipH="1">
            <a:off x="6199471" y="2021713"/>
            <a:ext cx="1180023" cy="22821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Grafik 13">
            <a:extLst>
              <a:ext uri="{FF2B5EF4-FFF2-40B4-BE49-F238E27FC236}">
                <a16:creationId xmlns:a16="http://schemas.microsoft.com/office/drawing/2014/main" id="{15ACA065-CE10-41E7-B7A9-BA7433A94C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847" t="5845" r="7437" b="6897"/>
          <a:stretch/>
        </p:blipFill>
        <p:spPr>
          <a:xfrm rot="5400000">
            <a:off x="643717" y="1505665"/>
            <a:ext cx="1098352" cy="1033821"/>
          </a:xfrm>
          <a:prstGeom prst="rect">
            <a:avLst/>
          </a:prstGeom>
        </p:spPr>
      </p:pic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6BB65235-69D6-4AAF-BD7D-AEF6D2828BD2}"/>
              </a:ext>
            </a:extLst>
          </p:cNvPr>
          <p:cNvCxnSpPr>
            <a:cxnSpLocks/>
          </p:cNvCxnSpPr>
          <p:nvPr/>
        </p:nvCxnSpPr>
        <p:spPr>
          <a:xfrm>
            <a:off x="1622367" y="1991121"/>
            <a:ext cx="1501223" cy="25880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2954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25" name="Textplatzhalter 3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098294" cy="2854325"/>
          </a:xfrm>
        </p:spPr>
        <p:txBody>
          <a:bodyPr>
            <a:normAutofit/>
          </a:bodyPr>
          <a:lstStyle/>
          <a:p>
            <a:r>
              <a:rPr lang="de-DE" sz="1400" b="1" dirty="0"/>
              <a:t>Anordnung der Bauteile:</a:t>
            </a:r>
            <a:br>
              <a:rPr lang="de-DE" sz="1400" dirty="0"/>
            </a:br>
            <a:endParaRPr lang="de-DE" sz="1400" dirty="0"/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Drehfutter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Grundbacke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Aufsatzbacke</a:t>
            </a:r>
            <a:br>
              <a:rPr lang="de-DE" sz="1400" dirty="0"/>
            </a:br>
            <a:r>
              <a:rPr lang="de-DE" sz="1400" dirty="0"/>
              <a:t>Innenspannung/Außenspannung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Entriegelung Aufsatzbacke</a:t>
            </a:r>
          </a:p>
          <a:p>
            <a:endParaRPr lang="de-DE" sz="1400" dirty="0"/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E5C90158-61E1-46E3-B456-CDA4E461D2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489326" y="1210275"/>
            <a:ext cx="3680660" cy="2731283"/>
          </a:xfrm>
          <a:prstGeom prst="rect">
            <a:avLst/>
          </a:prstGeom>
        </p:spPr>
      </p:pic>
      <p:sp>
        <p:nvSpPr>
          <p:cNvPr id="19" name="Flussdiagramm: Verbindungsstelle 27">
            <a:extLst>
              <a:ext uri="{FF2B5EF4-FFF2-40B4-BE49-F238E27FC236}">
                <a16:creationId xmlns:a16="http://schemas.microsoft.com/office/drawing/2014/main" id="{0C916C99-073D-46A6-82A3-B28487E81AE3}"/>
              </a:ext>
            </a:extLst>
          </p:cNvPr>
          <p:cNvSpPr/>
          <p:nvPr/>
        </p:nvSpPr>
        <p:spPr>
          <a:xfrm>
            <a:off x="3860322" y="1280099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3</a:t>
            </a: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464BE72A-9F18-4DBC-9EED-DC07BAA295FF}"/>
              </a:ext>
            </a:extLst>
          </p:cNvPr>
          <p:cNvCxnSpPr>
            <a:cxnSpLocks/>
          </p:cNvCxnSpPr>
          <p:nvPr/>
        </p:nvCxnSpPr>
        <p:spPr>
          <a:xfrm>
            <a:off x="4141218" y="1417558"/>
            <a:ext cx="2785848" cy="36196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Flussdiagramm: Verbindungsstelle 28">
            <a:extLst>
              <a:ext uri="{FF2B5EF4-FFF2-40B4-BE49-F238E27FC236}">
                <a16:creationId xmlns:a16="http://schemas.microsoft.com/office/drawing/2014/main" id="{F0A4BE52-16E6-450C-874C-DA514363C3BA}"/>
              </a:ext>
            </a:extLst>
          </p:cNvPr>
          <p:cNvSpPr/>
          <p:nvPr/>
        </p:nvSpPr>
        <p:spPr>
          <a:xfrm>
            <a:off x="3860323" y="2025585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4</a:t>
            </a:r>
          </a:p>
        </p:txBody>
      </p:sp>
      <p:sp>
        <p:nvSpPr>
          <p:cNvPr id="34" name="Flussdiagramm: Verbindungsstelle 30">
            <a:extLst>
              <a:ext uri="{FF2B5EF4-FFF2-40B4-BE49-F238E27FC236}">
                <a16:creationId xmlns:a16="http://schemas.microsoft.com/office/drawing/2014/main" id="{6ACF8011-1C0D-4714-A460-EA512E4498AD}"/>
              </a:ext>
            </a:extLst>
          </p:cNvPr>
          <p:cNvSpPr/>
          <p:nvPr/>
        </p:nvSpPr>
        <p:spPr>
          <a:xfrm>
            <a:off x="3859784" y="2438459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2</a:t>
            </a:r>
          </a:p>
        </p:txBody>
      </p: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AEF25D2D-59B4-4686-93AA-D19A763AD509}"/>
              </a:ext>
            </a:extLst>
          </p:cNvPr>
          <p:cNvCxnSpPr>
            <a:cxnSpLocks/>
            <a:stCxn id="34" idx="6"/>
          </p:cNvCxnSpPr>
          <p:nvPr/>
        </p:nvCxnSpPr>
        <p:spPr>
          <a:xfrm>
            <a:off x="4140679" y="2575918"/>
            <a:ext cx="3357887" cy="439431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Gerade Verbindung mit Pfeil 35">
            <a:extLst>
              <a:ext uri="{FF2B5EF4-FFF2-40B4-BE49-F238E27FC236}">
                <a16:creationId xmlns:a16="http://schemas.microsoft.com/office/drawing/2014/main" id="{E5CCA468-F0B9-4084-BD99-A3B67E2A35B5}"/>
              </a:ext>
            </a:extLst>
          </p:cNvPr>
          <p:cNvCxnSpPr>
            <a:cxnSpLocks/>
          </p:cNvCxnSpPr>
          <p:nvPr/>
        </p:nvCxnSpPr>
        <p:spPr>
          <a:xfrm>
            <a:off x="4183329" y="2147679"/>
            <a:ext cx="3363364" cy="56569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7" name="Flussdiagramm: Verbindungsstelle 30">
            <a:extLst>
              <a:ext uri="{FF2B5EF4-FFF2-40B4-BE49-F238E27FC236}">
                <a16:creationId xmlns:a16="http://schemas.microsoft.com/office/drawing/2014/main" id="{0D02EC53-1864-4080-9706-157815455D02}"/>
              </a:ext>
            </a:extLst>
          </p:cNvPr>
          <p:cNvSpPr/>
          <p:nvPr/>
        </p:nvSpPr>
        <p:spPr>
          <a:xfrm>
            <a:off x="3860323" y="2832362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1</a:t>
            </a: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B55E649D-B755-4638-93AC-BD7530F93A84}"/>
              </a:ext>
            </a:extLst>
          </p:cNvPr>
          <p:cNvCxnSpPr>
            <a:cxnSpLocks/>
            <a:stCxn id="37" idx="6"/>
          </p:cNvCxnSpPr>
          <p:nvPr/>
        </p:nvCxnSpPr>
        <p:spPr>
          <a:xfrm>
            <a:off x="4141218" y="2969821"/>
            <a:ext cx="1161585" cy="2749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Gerade Verbindung mit Pfeil 38">
            <a:extLst>
              <a:ext uri="{FF2B5EF4-FFF2-40B4-BE49-F238E27FC236}">
                <a16:creationId xmlns:a16="http://schemas.microsoft.com/office/drawing/2014/main" id="{13DA2FE2-608C-4DDC-8970-6339AB2D3B3C}"/>
              </a:ext>
            </a:extLst>
          </p:cNvPr>
          <p:cNvCxnSpPr>
            <a:cxnSpLocks/>
            <a:stCxn id="19" idx="6"/>
          </p:cNvCxnSpPr>
          <p:nvPr/>
        </p:nvCxnSpPr>
        <p:spPr>
          <a:xfrm>
            <a:off x="4141217" y="1417558"/>
            <a:ext cx="348109" cy="1610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Spannfutter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51D110E-C46A-46FD-9B6E-26D8F839054A}"/>
              </a:ext>
            </a:extLst>
          </p:cNvPr>
          <p:cNvSpPr txBox="1"/>
          <p:nvPr/>
        </p:nvSpPr>
        <p:spPr>
          <a:xfrm rot="21067021">
            <a:off x="4314421" y="1103747"/>
            <a:ext cx="13179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Innenspannung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16BB5D8A-AF7A-4172-9AF1-2E82D34A0BEA}"/>
              </a:ext>
            </a:extLst>
          </p:cNvPr>
          <p:cNvSpPr txBox="1"/>
          <p:nvPr/>
        </p:nvSpPr>
        <p:spPr>
          <a:xfrm rot="1003893">
            <a:off x="6907715" y="1145864"/>
            <a:ext cx="13773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Außenspannung</a:t>
            </a:r>
          </a:p>
        </p:txBody>
      </p:sp>
    </p:spTree>
    <p:extLst>
      <p:ext uri="{BB962C8B-B14F-4D97-AF65-F5344CB8AC3E}">
        <p14:creationId xmlns:p14="http://schemas.microsoft.com/office/powerpoint/2010/main" val="363794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58EFB574-EE42-49F6-A95F-4C801F2BC5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01" t="8632" r="8983" b="7160"/>
          <a:stretch/>
        </p:blipFill>
        <p:spPr>
          <a:xfrm rot="5400000">
            <a:off x="101847" y="1303927"/>
            <a:ext cx="2863467" cy="2775066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Spannfutter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3117723" y="1213626"/>
            <a:ext cx="27484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ROTA NCF plus mit integrierter RAPIDO-A2-Schnittstelle und Durchgangsbohrung </a:t>
            </a:r>
          </a:p>
        </p:txBody>
      </p:sp>
      <p:cxnSp>
        <p:nvCxnSpPr>
          <p:cNvPr id="25" name="Gerade Verbindung mit Pfeil 24">
            <a:extLst>
              <a:ext uri="{FF2B5EF4-FFF2-40B4-BE49-F238E27FC236}">
                <a16:creationId xmlns:a16="http://schemas.microsoft.com/office/drawing/2014/main" id="{5177666F-C814-484D-9308-43D7C7046F27}"/>
              </a:ext>
            </a:extLst>
          </p:cNvPr>
          <p:cNvCxnSpPr>
            <a:cxnSpLocks/>
          </p:cNvCxnSpPr>
          <p:nvPr/>
        </p:nvCxnSpPr>
        <p:spPr>
          <a:xfrm flipH="1">
            <a:off x="2674307" y="1573515"/>
            <a:ext cx="443416" cy="6561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Grafik 17">
            <a:extLst>
              <a:ext uri="{FF2B5EF4-FFF2-40B4-BE49-F238E27FC236}">
                <a16:creationId xmlns:a16="http://schemas.microsoft.com/office/drawing/2014/main" id="{C8E1AE7C-F01C-4EBE-81EB-0F7935C7D6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78284" y="752164"/>
            <a:ext cx="2002987" cy="2677515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D1592F9D-B001-4CED-B56B-6A8325FDD532}"/>
              </a:ext>
            </a:extLst>
          </p:cNvPr>
          <p:cNvSpPr txBox="1"/>
          <p:nvPr/>
        </p:nvSpPr>
        <p:spPr>
          <a:xfrm>
            <a:off x="5809790" y="3958028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Mechanischer Druckbolzen</a:t>
            </a:r>
          </a:p>
        </p:txBody>
      </p: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9E564412-08DF-42E9-90D7-848E42291D5B}"/>
              </a:ext>
            </a:extLst>
          </p:cNvPr>
          <p:cNvCxnSpPr>
            <a:cxnSpLocks/>
            <a:stCxn id="24" idx="0"/>
          </p:cNvCxnSpPr>
          <p:nvPr/>
        </p:nvCxnSpPr>
        <p:spPr>
          <a:xfrm flipV="1">
            <a:off x="7184005" y="2621298"/>
            <a:ext cx="426414" cy="133673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BB5CAEA1-C253-4B1E-8C0A-4FDE8A988393}"/>
              </a:ext>
            </a:extLst>
          </p:cNvPr>
          <p:cNvSpPr txBox="1"/>
          <p:nvPr/>
        </p:nvSpPr>
        <p:spPr>
          <a:xfrm>
            <a:off x="3288633" y="2691460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Mechanischer Verriegelungsbolzen</a:t>
            </a:r>
          </a:p>
        </p:txBody>
      </p:sp>
      <p:cxnSp>
        <p:nvCxnSpPr>
          <p:cNvPr id="26" name="Gerade Verbindung mit Pfeil 25">
            <a:extLst>
              <a:ext uri="{FF2B5EF4-FFF2-40B4-BE49-F238E27FC236}">
                <a16:creationId xmlns:a16="http://schemas.microsoft.com/office/drawing/2014/main" id="{B7FAF9B0-ECC0-42B5-9F16-570CB6753DD4}"/>
              </a:ext>
            </a:extLst>
          </p:cNvPr>
          <p:cNvCxnSpPr>
            <a:cxnSpLocks/>
            <a:stCxn id="27" idx="0"/>
          </p:cNvCxnSpPr>
          <p:nvPr/>
        </p:nvCxnSpPr>
        <p:spPr>
          <a:xfrm flipV="1">
            <a:off x="4662848" y="1509386"/>
            <a:ext cx="2721026" cy="118207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33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644FA4F6-7272-4D8E-9840-08832F24C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650" y="1358138"/>
            <a:ext cx="3020575" cy="2131327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Aufsatzbacke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202283" y="1358138"/>
            <a:ext cx="123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Konen für Greifer</a:t>
            </a:r>
          </a:p>
        </p:txBody>
      </p:sp>
      <p:cxnSp>
        <p:nvCxnSpPr>
          <p:cNvPr id="25" name="Gerade Verbindung mit Pfeil 24">
            <a:extLst>
              <a:ext uri="{FF2B5EF4-FFF2-40B4-BE49-F238E27FC236}">
                <a16:creationId xmlns:a16="http://schemas.microsoft.com/office/drawing/2014/main" id="{5177666F-C814-484D-9308-43D7C7046F27}"/>
              </a:ext>
            </a:extLst>
          </p:cNvPr>
          <p:cNvCxnSpPr>
            <a:cxnSpLocks/>
            <a:stCxn id="23" idx="3"/>
          </p:cNvCxnSpPr>
          <p:nvPr/>
        </p:nvCxnSpPr>
        <p:spPr>
          <a:xfrm>
            <a:off x="1436016" y="1619748"/>
            <a:ext cx="2284070" cy="51308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feld 18">
            <a:extLst>
              <a:ext uri="{FF2B5EF4-FFF2-40B4-BE49-F238E27FC236}">
                <a16:creationId xmlns:a16="http://schemas.microsoft.com/office/drawing/2014/main" id="{A7A718FE-D763-47D9-923C-24EB0FEA7390}"/>
              </a:ext>
            </a:extLst>
          </p:cNvPr>
          <p:cNvSpPr txBox="1"/>
          <p:nvPr/>
        </p:nvSpPr>
        <p:spPr>
          <a:xfrm>
            <a:off x="5891187" y="429559"/>
            <a:ext cx="2259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Grenzline max. zul. ausdrehen der Aufsatzbacke</a:t>
            </a: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EFB2280C-02B4-402D-A4FF-0FF1CA007FD7}"/>
              </a:ext>
            </a:extLst>
          </p:cNvPr>
          <p:cNvCxnSpPr>
            <a:cxnSpLocks/>
          </p:cNvCxnSpPr>
          <p:nvPr/>
        </p:nvCxnSpPr>
        <p:spPr>
          <a:xfrm flipH="1">
            <a:off x="5121505" y="583448"/>
            <a:ext cx="769682" cy="928579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feld 27">
            <a:extLst>
              <a:ext uri="{FF2B5EF4-FFF2-40B4-BE49-F238E27FC236}">
                <a16:creationId xmlns:a16="http://schemas.microsoft.com/office/drawing/2014/main" id="{A7CEC6FB-CC59-429E-B0AC-B05A7D14894D}"/>
              </a:ext>
            </a:extLst>
          </p:cNvPr>
          <p:cNvSpPr txBox="1"/>
          <p:nvPr/>
        </p:nvSpPr>
        <p:spPr>
          <a:xfrm>
            <a:off x="6825062" y="3589093"/>
            <a:ext cx="123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Bohrung für RFID-Chip</a:t>
            </a:r>
          </a:p>
        </p:txBody>
      </p:sp>
      <p:cxnSp>
        <p:nvCxnSpPr>
          <p:cNvPr id="29" name="Gerade Verbindung mit Pfeil 28">
            <a:extLst>
              <a:ext uri="{FF2B5EF4-FFF2-40B4-BE49-F238E27FC236}">
                <a16:creationId xmlns:a16="http://schemas.microsoft.com/office/drawing/2014/main" id="{9601487A-72F7-480E-BE3B-D8183953F304}"/>
              </a:ext>
            </a:extLst>
          </p:cNvPr>
          <p:cNvCxnSpPr>
            <a:cxnSpLocks/>
          </p:cNvCxnSpPr>
          <p:nvPr/>
        </p:nvCxnSpPr>
        <p:spPr>
          <a:xfrm flipH="1" flipV="1">
            <a:off x="5217091" y="2821180"/>
            <a:ext cx="1584781" cy="91266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feld 29">
            <a:extLst>
              <a:ext uri="{FF2B5EF4-FFF2-40B4-BE49-F238E27FC236}">
                <a16:creationId xmlns:a16="http://schemas.microsoft.com/office/drawing/2014/main" id="{9DF685A0-FD78-4F64-9D84-EFE2237E5E82}"/>
              </a:ext>
            </a:extLst>
          </p:cNvPr>
          <p:cNvSpPr txBox="1"/>
          <p:nvPr/>
        </p:nvSpPr>
        <p:spPr>
          <a:xfrm>
            <a:off x="5099271" y="3816134"/>
            <a:ext cx="1702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Verriegelungs-bohrung</a:t>
            </a:r>
          </a:p>
        </p:txBody>
      </p:sp>
      <p:cxnSp>
        <p:nvCxnSpPr>
          <p:cNvPr id="31" name="Gerade Verbindung mit Pfeil 30">
            <a:extLst>
              <a:ext uri="{FF2B5EF4-FFF2-40B4-BE49-F238E27FC236}">
                <a16:creationId xmlns:a16="http://schemas.microsoft.com/office/drawing/2014/main" id="{9B91F926-A7FE-4298-9BFF-70B5ABCD3BEB}"/>
              </a:ext>
            </a:extLst>
          </p:cNvPr>
          <p:cNvCxnSpPr>
            <a:cxnSpLocks/>
            <a:stCxn id="30" idx="1"/>
          </p:cNvCxnSpPr>
          <p:nvPr/>
        </p:nvCxnSpPr>
        <p:spPr>
          <a:xfrm flipH="1" flipV="1">
            <a:off x="4684735" y="2785091"/>
            <a:ext cx="414536" cy="1292653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feld 35">
            <a:extLst>
              <a:ext uri="{FF2B5EF4-FFF2-40B4-BE49-F238E27FC236}">
                <a16:creationId xmlns:a16="http://schemas.microsoft.com/office/drawing/2014/main" id="{F2326209-DB89-4A97-85D8-591B766EEEA3}"/>
              </a:ext>
            </a:extLst>
          </p:cNvPr>
          <p:cNvSpPr txBox="1"/>
          <p:nvPr/>
        </p:nvSpPr>
        <p:spPr>
          <a:xfrm>
            <a:off x="274609" y="2399128"/>
            <a:ext cx="12337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Späneschutz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37" name="Gerade Verbindung mit Pfeil 36">
            <a:extLst>
              <a:ext uri="{FF2B5EF4-FFF2-40B4-BE49-F238E27FC236}">
                <a16:creationId xmlns:a16="http://schemas.microsoft.com/office/drawing/2014/main" id="{6D0BC36F-7B18-4190-A42B-21103B3B0DFA}"/>
              </a:ext>
            </a:extLst>
          </p:cNvPr>
          <p:cNvCxnSpPr>
            <a:cxnSpLocks/>
            <a:stCxn id="36" idx="3"/>
          </p:cNvCxnSpPr>
          <p:nvPr/>
        </p:nvCxnSpPr>
        <p:spPr>
          <a:xfrm flipV="1">
            <a:off x="1508342" y="2358732"/>
            <a:ext cx="2153986" cy="194285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 Verbindung mit Pfeil 39">
            <a:extLst>
              <a:ext uri="{FF2B5EF4-FFF2-40B4-BE49-F238E27FC236}">
                <a16:creationId xmlns:a16="http://schemas.microsoft.com/office/drawing/2014/main" id="{77D67F59-0BB1-441B-86B3-85CDA724D03A}"/>
              </a:ext>
            </a:extLst>
          </p:cNvPr>
          <p:cNvCxnSpPr>
            <a:cxnSpLocks/>
            <a:stCxn id="36" idx="3"/>
          </p:cNvCxnSpPr>
          <p:nvPr/>
        </p:nvCxnSpPr>
        <p:spPr>
          <a:xfrm>
            <a:off x="1508342" y="2553017"/>
            <a:ext cx="1682726" cy="7895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feld 42">
            <a:extLst>
              <a:ext uri="{FF2B5EF4-FFF2-40B4-BE49-F238E27FC236}">
                <a16:creationId xmlns:a16="http://schemas.microsoft.com/office/drawing/2014/main" id="{090F2FF6-9983-4F82-90D4-F98D852DA546}"/>
              </a:ext>
            </a:extLst>
          </p:cNvPr>
          <p:cNvSpPr txBox="1"/>
          <p:nvPr/>
        </p:nvSpPr>
        <p:spPr>
          <a:xfrm>
            <a:off x="379490" y="3554524"/>
            <a:ext cx="1494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Fläche für Kraftübertragung</a:t>
            </a:r>
          </a:p>
        </p:txBody>
      </p: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1DEAD40E-1F4C-491A-A2FA-26B7F7DBD905}"/>
              </a:ext>
            </a:extLst>
          </p:cNvPr>
          <p:cNvCxnSpPr>
            <a:cxnSpLocks/>
            <a:stCxn id="43" idx="3"/>
          </p:cNvCxnSpPr>
          <p:nvPr/>
        </p:nvCxnSpPr>
        <p:spPr>
          <a:xfrm flipV="1">
            <a:off x="1874484" y="2723498"/>
            <a:ext cx="1845602" cy="109263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feld 47">
            <a:extLst>
              <a:ext uri="{FF2B5EF4-FFF2-40B4-BE49-F238E27FC236}">
                <a16:creationId xmlns:a16="http://schemas.microsoft.com/office/drawing/2014/main" id="{6DA2DEFC-29AD-4DE2-8D28-5B75538282B7}"/>
              </a:ext>
            </a:extLst>
          </p:cNvPr>
          <p:cNvSpPr txBox="1"/>
          <p:nvPr/>
        </p:nvSpPr>
        <p:spPr>
          <a:xfrm>
            <a:off x="3842348" y="3850703"/>
            <a:ext cx="123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Freimachung Einführhilfe</a:t>
            </a:r>
          </a:p>
        </p:txBody>
      </p: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A8C42C78-A7C3-45AB-848C-591FE50F6EF2}"/>
              </a:ext>
            </a:extLst>
          </p:cNvPr>
          <p:cNvCxnSpPr>
            <a:cxnSpLocks/>
          </p:cNvCxnSpPr>
          <p:nvPr/>
        </p:nvCxnSpPr>
        <p:spPr>
          <a:xfrm flipH="1" flipV="1">
            <a:off x="4140762" y="2548400"/>
            <a:ext cx="269621" cy="13023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feld 52">
            <a:extLst>
              <a:ext uri="{FF2B5EF4-FFF2-40B4-BE49-F238E27FC236}">
                <a16:creationId xmlns:a16="http://schemas.microsoft.com/office/drawing/2014/main" id="{459FD317-F190-4C98-9F41-2770BE65CE2F}"/>
              </a:ext>
            </a:extLst>
          </p:cNvPr>
          <p:cNvSpPr txBox="1"/>
          <p:nvPr/>
        </p:nvSpPr>
        <p:spPr>
          <a:xfrm>
            <a:off x="7349423" y="3091315"/>
            <a:ext cx="12337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Passfläche</a:t>
            </a:r>
          </a:p>
        </p:txBody>
      </p: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8D5CE360-73CB-47A5-9825-05F5BC207B8B}"/>
              </a:ext>
            </a:extLst>
          </p:cNvPr>
          <p:cNvCxnSpPr>
            <a:cxnSpLocks/>
            <a:stCxn id="53" idx="1"/>
          </p:cNvCxnSpPr>
          <p:nvPr/>
        </p:nvCxnSpPr>
        <p:spPr>
          <a:xfrm flipH="1" flipV="1">
            <a:off x="5090075" y="2561062"/>
            <a:ext cx="2259348" cy="68414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Gerade Verbindung mit Pfeil 59">
            <a:extLst>
              <a:ext uri="{FF2B5EF4-FFF2-40B4-BE49-F238E27FC236}">
                <a16:creationId xmlns:a16="http://schemas.microsoft.com/office/drawing/2014/main" id="{EBDF4DD2-EC1D-47B0-B9E0-CC50DB2DE3CE}"/>
              </a:ext>
            </a:extLst>
          </p:cNvPr>
          <p:cNvCxnSpPr>
            <a:cxnSpLocks/>
            <a:stCxn id="23" idx="3"/>
          </p:cNvCxnSpPr>
          <p:nvPr/>
        </p:nvCxnSpPr>
        <p:spPr>
          <a:xfrm>
            <a:off x="1436016" y="1619748"/>
            <a:ext cx="3486713" cy="599391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feld 67">
            <a:extLst>
              <a:ext uri="{FF2B5EF4-FFF2-40B4-BE49-F238E27FC236}">
                <a16:creationId xmlns:a16="http://schemas.microsoft.com/office/drawing/2014/main" id="{32152CC9-32E4-4831-9A2C-9706C9FCAB43}"/>
              </a:ext>
            </a:extLst>
          </p:cNvPr>
          <p:cNvSpPr txBox="1"/>
          <p:nvPr/>
        </p:nvSpPr>
        <p:spPr>
          <a:xfrm>
            <a:off x="2179205" y="3942035"/>
            <a:ext cx="12269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Auflagefläche</a:t>
            </a:r>
          </a:p>
        </p:txBody>
      </p:sp>
      <p:cxnSp>
        <p:nvCxnSpPr>
          <p:cNvPr id="69" name="Gerade Verbindung mit Pfeil 68">
            <a:extLst>
              <a:ext uri="{FF2B5EF4-FFF2-40B4-BE49-F238E27FC236}">
                <a16:creationId xmlns:a16="http://schemas.microsoft.com/office/drawing/2014/main" id="{8FA76547-7F1B-403D-99BA-C30A97884BA3}"/>
              </a:ext>
            </a:extLst>
          </p:cNvPr>
          <p:cNvCxnSpPr>
            <a:cxnSpLocks/>
            <a:stCxn id="68" idx="3"/>
          </p:cNvCxnSpPr>
          <p:nvPr/>
        </p:nvCxnSpPr>
        <p:spPr>
          <a:xfrm flipV="1">
            <a:off x="3406162" y="2706905"/>
            <a:ext cx="605272" cy="1389019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52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92B6B12-31FD-4371-B224-7F9FAB266D6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AE26B30-4FF8-45BB-9942-53BFB5CB2D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23850" y="2603469"/>
            <a:ext cx="2536862" cy="1224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6E607BAE-49D9-4CA6-8ABC-E4AC002186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937294" y="2711469"/>
            <a:ext cx="1896340" cy="1116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2BC668C1-10DB-4D9A-AA5F-769A19C1BC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7401" y="1295539"/>
            <a:ext cx="1414198" cy="9720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BD385AF-8200-4D5E-AF4E-60FEDC0BFA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1554" y="1318304"/>
            <a:ext cx="1414198" cy="97200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77143BA7-0A31-41C2-85B3-F75065DACF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458620" y="1295539"/>
            <a:ext cx="1423524" cy="9720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FCC7C09-B460-40EF-BEB2-70EFF6C9068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211309" y="2664832"/>
            <a:ext cx="2468573" cy="1152000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7C0FB994-5D9A-457F-A772-46E2CF01276A}"/>
              </a:ext>
            </a:extLst>
          </p:cNvPr>
          <p:cNvSpPr txBox="1"/>
          <p:nvPr/>
        </p:nvSpPr>
        <p:spPr>
          <a:xfrm>
            <a:off x="323850" y="3840704"/>
            <a:ext cx="18286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Druckbolzen betätigen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D1AEE5BD-0BE2-4FAD-BA73-2F7AA31E4562}"/>
              </a:ext>
            </a:extLst>
          </p:cNvPr>
          <p:cNvSpPr txBox="1"/>
          <p:nvPr/>
        </p:nvSpPr>
        <p:spPr>
          <a:xfrm>
            <a:off x="3211309" y="3840704"/>
            <a:ext cx="23275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Verriegelungsbolzen fährt ein</a:t>
            </a:r>
          </a:p>
        </p:txBody>
      </p: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8DBD90E0-C5A7-4358-9D0F-5D178B1FC73F}"/>
              </a:ext>
            </a:extLst>
          </p:cNvPr>
          <p:cNvCxnSpPr>
            <a:cxnSpLocks/>
          </p:cNvCxnSpPr>
          <p:nvPr/>
        </p:nvCxnSpPr>
        <p:spPr>
          <a:xfrm>
            <a:off x="4218004" y="2373783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DB57ED28-6F43-48A8-B811-1FA4AA85C772}"/>
              </a:ext>
            </a:extLst>
          </p:cNvPr>
          <p:cNvCxnSpPr>
            <a:cxnSpLocks/>
          </p:cNvCxnSpPr>
          <p:nvPr/>
        </p:nvCxnSpPr>
        <p:spPr>
          <a:xfrm flipH="1">
            <a:off x="2853233" y="3495488"/>
            <a:ext cx="266025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feld 15">
            <a:extLst>
              <a:ext uri="{FF2B5EF4-FFF2-40B4-BE49-F238E27FC236}">
                <a16:creationId xmlns:a16="http://schemas.microsoft.com/office/drawing/2014/main" id="{FD93D7CC-7553-4010-8821-4AA5C6504E4C}"/>
              </a:ext>
            </a:extLst>
          </p:cNvPr>
          <p:cNvSpPr txBox="1"/>
          <p:nvPr/>
        </p:nvSpPr>
        <p:spPr>
          <a:xfrm>
            <a:off x="5966505" y="3817056"/>
            <a:ext cx="2589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Druckbolzen nicht betätigen</a:t>
            </a:r>
          </a:p>
          <a:p>
            <a:r>
              <a:rPr lang="de-DE" sz="1400" dirty="0">
                <a:solidFill>
                  <a:srgbClr val="00446B"/>
                </a:solidFill>
              </a:rPr>
              <a:t>Rückstellung durch Federkraft</a:t>
            </a:r>
          </a:p>
        </p:txBody>
      </p: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5FC33452-DBB3-4522-9A6F-92DAAD6C08F7}"/>
              </a:ext>
            </a:extLst>
          </p:cNvPr>
          <p:cNvCxnSpPr>
            <a:cxnSpLocks/>
          </p:cNvCxnSpPr>
          <p:nvPr/>
        </p:nvCxnSpPr>
        <p:spPr>
          <a:xfrm flipV="1">
            <a:off x="6864954" y="2400579"/>
            <a:ext cx="0" cy="264253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4A678A41-C254-4D3B-814F-6D2EE76377E2}"/>
              </a:ext>
            </a:extLst>
          </p:cNvPr>
          <p:cNvCxnSpPr>
            <a:cxnSpLocks/>
          </p:cNvCxnSpPr>
          <p:nvPr/>
        </p:nvCxnSpPr>
        <p:spPr>
          <a:xfrm>
            <a:off x="7874465" y="3501313"/>
            <a:ext cx="303462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itel 1">
            <a:extLst>
              <a:ext uri="{FF2B5EF4-FFF2-40B4-BE49-F238E27FC236}">
                <a16:creationId xmlns:a16="http://schemas.microsoft.com/office/drawing/2014/main" id="{AD3CCD98-9146-4855-8090-E0523973E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129DB9D2-F777-4A87-891A-E92F2F5042C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mechanischer Verriegelungsbolzen 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721BD7C3-C6B6-4298-8B91-7D1531364B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79839" y="115962"/>
            <a:ext cx="1393636" cy="1260000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D38EF97F-3E73-4AAD-8238-F5E6B6C5BB2D}"/>
              </a:ext>
            </a:extLst>
          </p:cNvPr>
          <p:cNvSpPr txBox="1"/>
          <p:nvPr/>
        </p:nvSpPr>
        <p:spPr>
          <a:xfrm>
            <a:off x="7569685" y="1617643"/>
            <a:ext cx="16409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Bewegung- und Kraftübertragung über schräge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Flächen</a:t>
            </a: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39A08897-4AC2-4D20-A899-2F6822909192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7833634" y="1024339"/>
            <a:ext cx="556507" cy="5933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A6573CE6-C4C3-4DEF-9009-9B3949C5C588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8177927" y="1148486"/>
            <a:ext cx="212214" cy="469157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631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88037" y="2881771"/>
            <a:ext cx="1356642" cy="1404000"/>
          </a:xfrm>
          <a:prstGeom prst="rect">
            <a:avLst/>
          </a:prstGeo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4641493A-4D99-4F84-8F92-614441434D24}"/>
              </a:ext>
            </a:extLst>
          </p:cNvPr>
          <p:cNvGrpSpPr/>
          <p:nvPr/>
        </p:nvGrpSpPr>
        <p:grpSpPr>
          <a:xfrm>
            <a:off x="399582" y="2915108"/>
            <a:ext cx="1965490" cy="1404000"/>
            <a:chOff x="5802179" y="390226"/>
            <a:chExt cx="2985535" cy="1989215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F86ADB4D-976F-47E7-A67B-A0B2E25E37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9162" b="9162"/>
            <a:stretch/>
          </p:blipFill>
          <p:spPr>
            <a:xfrm>
              <a:off x="5802179" y="390226"/>
              <a:ext cx="2289909" cy="1989215"/>
            </a:xfrm>
            <a:prstGeom prst="rect">
              <a:avLst/>
            </a:prstGeom>
          </p:spPr>
        </p:pic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A604374B-2798-4467-92E0-8E7739D15848}"/>
                </a:ext>
              </a:extLst>
            </p:cNvPr>
            <p:cNvSpPr txBox="1"/>
            <p:nvPr/>
          </p:nvSpPr>
          <p:spPr>
            <a:xfrm>
              <a:off x="6467667" y="1917366"/>
              <a:ext cx="61106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1,5 mm </a:t>
              </a:r>
            </a:p>
          </p:txBody>
        </p:sp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53014E59-1643-4900-A496-4CDDB148ED39}"/>
                </a:ext>
              </a:extLst>
            </p:cNvPr>
            <p:cNvGrpSpPr/>
            <p:nvPr/>
          </p:nvGrpSpPr>
          <p:grpSpPr>
            <a:xfrm>
              <a:off x="6169766" y="2164492"/>
              <a:ext cx="488403" cy="10764"/>
              <a:chOff x="5584297" y="3916629"/>
              <a:chExt cx="488403" cy="10764"/>
            </a:xfrm>
          </p:grpSpPr>
          <p:cxnSp>
            <p:nvCxnSpPr>
              <p:cNvPr id="23" name="Gerader Verbinder 22">
                <a:extLst>
                  <a:ext uri="{FF2B5EF4-FFF2-40B4-BE49-F238E27FC236}">
                    <a16:creationId xmlns:a16="http://schemas.microsoft.com/office/drawing/2014/main" id="{786F4864-DCA4-41FE-90EA-89A2250124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16629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Gerade Verbindung mit Pfeil 23">
                <a:extLst>
                  <a:ext uri="{FF2B5EF4-FFF2-40B4-BE49-F238E27FC236}">
                    <a16:creationId xmlns:a16="http://schemas.microsoft.com/office/drawing/2014/main" id="{75D78EE3-DA13-49E3-8533-4CD2AE1901B1}"/>
                  </a:ext>
                </a:extLst>
              </p:cNvPr>
              <p:cNvCxnSpPr/>
              <p:nvPr/>
            </p:nvCxnSpPr>
            <p:spPr>
              <a:xfrm flipH="1">
                <a:off x="5842625" y="3927393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Gerade Verbindung mit Pfeil 24">
                <a:extLst>
                  <a:ext uri="{FF2B5EF4-FFF2-40B4-BE49-F238E27FC236}">
                    <a16:creationId xmlns:a16="http://schemas.microsoft.com/office/drawing/2014/main" id="{D9A1B9D8-6780-464F-9BE3-704217D082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584297" y="3927393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82AC9A3D-DBCA-446F-9606-06A2683BED87}"/>
                </a:ext>
              </a:extLst>
            </p:cNvPr>
            <p:cNvGrpSpPr/>
            <p:nvPr/>
          </p:nvGrpSpPr>
          <p:grpSpPr>
            <a:xfrm rot="5400000">
              <a:off x="8116572" y="1166365"/>
              <a:ext cx="452458" cy="2"/>
              <a:chOff x="5654281" y="3955364"/>
              <a:chExt cx="452458" cy="2"/>
            </a:xfrm>
          </p:grpSpPr>
          <p:cxnSp>
            <p:nvCxnSpPr>
              <p:cNvPr id="20" name="Gerader Verbinder 19">
                <a:extLst>
                  <a:ext uri="{FF2B5EF4-FFF2-40B4-BE49-F238E27FC236}">
                    <a16:creationId xmlns:a16="http://schemas.microsoft.com/office/drawing/2014/main" id="{70572C64-047E-4234-8A29-8B16ADD7D5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55364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Gerade Verbindung mit Pfeil 20">
                <a:extLst>
                  <a:ext uri="{FF2B5EF4-FFF2-40B4-BE49-F238E27FC236}">
                    <a16:creationId xmlns:a16="http://schemas.microsoft.com/office/drawing/2014/main" id="{ABEDF840-C9B5-4BC0-B1A2-915D30E577F9}"/>
                  </a:ext>
                </a:extLst>
              </p:cNvPr>
              <p:cNvCxnSpPr/>
              <p:nvPr/>
            </p:nvCxnSpPr>
            <p:spPr>
              <a:xfrm flipH="1">
                <a:off x="5876664" y="3955366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Gerade Verbindung mit Pfeil 21">
                <a:extLst>
                  <a:ext uri="{FF2B5EF4-FFF2-40B4-BE49-F238E27FC236}">
                    <a16:creationId xmlns:a16="http://schemas.microsoft.com/office/drawing/2014/main" id="{5CC9715D-9CDB-44DC-BEF2-120B64B6C2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54281" y="3955364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82C5389C-33ED-4E51-8644-5F9FA131BB61}"/>
                </a:ext>
              </a:extLst>
            </p:cNvPr>
            <p:cNvSpPr txBox="1"/>
            <p:nvPr/>
          </p:nvSpPr>
          <p:spPr>
            <a:xfrm>
              <a:off x="7859520" y="702928"/>
              <a:ext cx="928194" cy="34885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51296B79-725A-4BF2-B276-D7EC020F2F9C}"/>
                </a:ext>
              </a:extLst>
            </p:cNvPr>
            <p:cNvCxnSpPr>
              <a:cxnSpLocks/>
            </p:cNvCxnSpPr>
            <p:nvPr/>
          </p:nvCxnSpPr>
          <p:spPr>
            <a:xfrm>
              <a:off x="6384111" y="1408780"/>
              <a:ext cx="0" cy="777240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2092AD91-B1EC-4674-AFC3-518857B858C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417145" y="1176978"/>
              <a:ext cx="10949" cy="1009948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BD9814F2-D368-4DA2-A362-678E31B09725}"/>
                </a:ext>
              </a:extLst>
            </p:cNvPr>
            <p:cNvCxnSpPr>
              <a:cxnSpLocks/>
            </p:cNvCxnSpPr>
            <p:nvPr/>
          </p:nvCxnSpPr>
          <p:spPr>
            <a:xfrm>
              <a:off x="7286303" y="1131854"/>
              <a:ext cx="1057831" cy="1676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E110CFB0-4C1C-422F-BFA4-FE00F635F684}"/>
                </a:ext>
              </a:extLst>
            </p:cNvPr>
            <p:cNvCxnSpPr>
              <a:cxnSpLocks/>
            </p:cNvCxnSpPr>
            <p:nvPr/>
          </p:nvCxnSpPr>
          <p:spPr>
            <a:xfrm>
              <a:off x="7331204" y="1169714"/>
              <a:ext cx="1012931" cy="2317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3" name="Gerader Verbinder 42">
            <a:extLst>
              <a:ext uri="{FF2B5EF4-FFF2-40B4-BE49-F238E27FC236}">
                <a16:creationId xmlns:a16="http://schemas.microsoft.com/office/drawing/2014/main" id="{14889745-A335-4074-ACA3-82429E638F1C}"/>
              </a:ext>
            </a:extLst>
          </p:cNvPr>
          <p:cNvCxnSpPr>
            <a:cxnSpLocks/>
          </p:cNvCxnSpPr>
          <p:nvPr/>
        </p:nvCxnSpPr>
        <p:spPr>
          <a:xfrm>
            <a:off x="7006654" y="3635295"/>
            <a:ext cx="3548" cy="452758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6D16ABA2-D578-41BF-B3A6-ED989522F403}"/>
              </a:ext>
            </a:extLst>
          </p:cNvPr>
          <p:cNvCxnSpPr>
            <a:cxnSpLocks/>
          </p:cNvCxnSpPr>
          <p:nvPr/>
        </p:nvCxnSpPr>
        <p:spPr>
          <a:xfrm>
            <a:off x="6608710" y="4041939"/>
            <a:ext cx="401492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12971F85-4C8C-4CCF-8A7F-981BD60F3BE7}"/>
              </a:ext>
            </a:extLst>
          </p:cNvPr>
          <p:cNvCxnSpPr>
            <a:cxnSpLocks/>
          </p:cNvCxnSpPr>
          <p:nvPr/>
        </p:nvCxnSpPr>
        <p:spPr>
          <a:xfrm flipH="1">
            <a:off x="7032063" y="4041939"/>
            <a:ext cx="147946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feld 45">
            <a:extLst>
              <a:ext uri="{FF2B5EF4-FFF2-40B4-BE49-F238E27FC236}">
                <a16:creationId xmlns:a16="http://schemas.microsoft.com/office/drawing/2014/main" id="{4575C3D6-859D-44A0-BB52-A4EECC28D167}"/>
              </a:ext>
            </a:extLst>
          </p:cNvPr>
          <p:cNvSpPr txBox="1"/>
          <p:nvPr/>
        </p:nvSpPr>
        <p:spPr>
          <a:xfrm>
            <a:off x="6217585" y="3908095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cxnSp>
        <p:nvCxnSpPr>
          <p:cNvPr id="48" name="Gerade Verbindung mit Pfeil 47">
            <a:extLst>
              <a:ext uri="{FF2B5EF4-FFF2-40B4-BE49-F238E27FC236}">
                <a16:creationId xmlns:a16="http://schemas.microsoft.com/office/drawing/2014/main" id="{36C579D5-C8FB-43B6-8171-6CF7C40AFE6E}"/>
              </a:ext>
            </a:extLst>
          </p:cNvPr>
          <p:cNvCxnSpPr/>
          <p:nvPr/>
        </p:nvCxnSpPr>
        <p:spPr>
          <a:xfrm rot="5400000" flipH="1">
            <a:off x="5474378" y="3595444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B9DA267D-A99D-48EE-8CC4-59B3A486D430}"/>
              </a:ext>
            </a:extLst>
          </p:cNvPr>
          <p:cNvCxnSpPr>
            <a:cxnSpLocks/>
          </p:cNvCxnSpPr>
          <p:nvPr/>
        </p:nvCxnSpPr>
        <p:spPr>
          <a:xfrm rot="5400000">
            <a:off x="5482242" y="3372008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feld 49">
            <a:extLst>
              <a:ext uri="{FF2B5EF4-FFF2-40B4-BE49-F238E27FC236}">
                <a16:creationId xmlns:a16="http://schemas.microsoft.com/office/drawing/2014/main" id="{6BE70D05-1AAE-4884-90C5-07A3AA318FC5}"/>
              </a:ext>
            </a:extLst>
          </p:cNvPr>
          <p:cNvSpPr txBox="1"/>
          <p:nvPr/>
        </p:nvSpPr>
        <p:spPr>
          <a:xfrm>
            <a:off x="5327494" y="3669053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62" name="Textfeld 61">
            <a:extLst>
              <a:ext uri="{FF2B5EF4-FFF2-40B4-BE49-F238E27FC236}">
                <a16:creationId xmlns:a16="http://schemas.microsoft.com/office/drawing/2014/main" id="{4A02F365-472B-4187-B4A6-63C7B8AA6139}"/>
              </a:ext>
            </a:extLst>
          </p:cNvPr>
          <p:cNvSpPr txBox="1"/>
          <p:nvPr/>
        </p:nvSpPr>
        <p:spPr>
          <a:xfrm>
            <a:off x="396733" y="2451041"/>
            <a:ext cx="24226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Aufsatzbacke einwechseln,</a:t>
            </a:r>
          </a:p>
          <a:p>
            <a:r>
              <a:rPr lang="de-DE" sz="1400" dirty="0">
                <a:solidFill>
                  <a:srgbClr val="00446B"/>
                </a:solidFill>
              </a:rPr>
              <a:t>Vorpositionieren (siehe Maße)</a:t>
            </a:r>
          </a:p>
        </p:txBody>
      </p:sp>
      <p:pic>
        <p:nvPicPr>
          <p:cNvPr id="107" name="Grafik 106">
            <a:extLst>
              <a:ext uri="{FF2B5EF4-FFF2-40B4-BE49-F238E27FC236}">
                <a16:creationId xmlns:a16="http://schemas.microsoft.com/office/drawing/2014/main" id="{4C8C7A7A-5C7D-4A04-AE41-28058EB0F2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557022" y="2900192"/>
            <a:ext cx="1479513" cy="1404000"/>
          </a:xfrm>
          <a:prstGeom prst="rect">
            <a:avLst/>
          </a:prstGeom>
        </p:spPr>
      </p:pic>
      <p:cxnSp>
        <p:nvCxnSpPr>
          <p:cNvPr id="113" name="Gerader Verbinder 112">
            <a:extLst>
              <a:ext uri="{FF2B5EF4-FFF2-40B4-BE49-F238E27FC236}">
                <a16:creationId xmlns:a16="http://schemas.microsoft.com/office/drawing/2014/main" id="{72758BFC-FE27-4D94-8618-30F638B5FAB2}"/>
              </a:ext>
            </a:extLst>
          </p:cNvPr>
          <p:cNvCxnSpPr>
            <a:cxnSpLocks/>
          </p:cNvCxnSpPr>
          <p:nvPr/>
        </p:nvCxnSpPr>
        <p:spPr>
          <a:xfrm flipV="1">
            <a:off x="4091898" y="3480407"/>
            <a:ext cx="1557986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Fügen Außenspannung</a:t>
            </a:r>
          </a:p>
        </p:txBody>
      </p:sp>
      <p:sp>
        <p:nvSpPr>
          <p:cNvPr id="128" name="Textfeld 127">
            <a:extLst>
              <a:ext uri="{FF2B5EF4-FFF2-40B4-BE49-F238E27FC236}">
                <a16:creationId xmlns:a16="http://schemas.microsoft.com/office/drawing/2014/main" id="{512CEE6E-89A8-41B4-96D0-90D5CA6D49CB}"/>
              </a:ext>
            </a:extLst>
          </p:cNvPr>
          <p:cNvSpPr txBox="1"/>
          <p:nvPr/>
        </p:nvSpPr>
        <p:spPr>
          <a:xfrm>
            <a:off x="3492075" y="2450815"/>
            <a:ext cx="2246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>
                <a:solidFill>
                  <a:srgbClr val="00446B"/>
                </a:solidFill>
              </a:rPr>
              <a:t>Aufsatzbacke aufsetzen </a:t>
            </a:r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dirty="0">
                <a:solidFill>
                  <a:srgbClr val="00446B"/>
                </a:solidFill>
              </a:rPr>
              <a:t>auf Grundbacke</a:t>
            </a:r>
          </a:p>
        </p:txBody>
      </p: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F4C67D5C-305A-4684-BCFB-6925FD588BDC}"/>
              </a:ext>
            </a:extLst>
          </p:cNvPr>
          <p:cNvCxnSpPr>
            <a:cxnSpLocks/>
          </p:cNvCxnSpPr>
          <p:nvPr/>
        </p:nvCxnSpPr>
        <p:spPr>
          <a:xfrm>
            <a:off x="4638436" y="2993535"/>
            <a:ext cx="0" cy="317624"/>
          </a:xfrm>
          <a:prstGeom prst="straightConnector1">
            <a:avLst/>
          </a:prstGeom>
          <a:ln w="57150">
            <a:solidFill>
              <a:srgbClr val="00446B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Gerade Verbindung mit Pfeil 70">
            <a:extLst>
              <a:ext uri="{FF2B5EF4-FFF2-40B4-BE49-F238E27FC236}">
                <a16:creationId xmlns:a16="http://schemas.microsoft.com/office/drawing/2014/main" id="{E22CF5B4-A0A5-4591-B649-A9F1C56D90C2}"/>
              </a:ext>
            </a:extLst>
          </p:cNvPr>
          <p:cNvCxnSpPr>
            <a:cxnSpLocks/>
          </p:cNvCxnSpPr>
          <p:nvPr/>
        </p:nvCxnSpPr>
        <p:spPr>
          <a:xfrm>
            <a:off x="7283305" y="3152576"/>
            <a:ext cx="458455" cy="0"/>
          </a:xfrm>
          <a:prstGeom prst="straightConnector1">
            <a:avLst/>
          </a:prstGeom>
          <a:ln w="57150">
            <a:solidFill>
              <a:srgbClr val="00446B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81" name="Grafik 80">
            <a:extLst>
              <a:ext uri="{FF2B5EF4-FFF2-40B4-BE49-F238E27FC236}">
                <a16:creationId xmlns:a16="http://schemas.microsoft.com/office/drawing/2014/main" id="{018439FD-6A3A-4D30-B0DA-0CAC57E1B7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128" y="1065861"/>
            <a:ext cx="1324439" cy="1404000"/>
          </a:xfrm>
          <a:prstGeom prst="rect">
            <a:avLst/>
          </a:prstGeom>
        </p:spPr>
      </p:pic>
      <p:pic>
        <p:nvPicPr>
          <p:cNvPr id="85" name="Grafik 84">
            <a:extLst>
              <a:ext uri="{FF2B5EF4-FFF2-40B4-BE49-F238E27FC236}">
                <a16:creationId xmlns:a16="http://schemas.microsoft.com/office/drawing/2014/main" id="{7B6F2A44-565B-40E5-8823-203A80DE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2984" y="1065861"/>
            <a:ext cx="1371638" cy="1404000"/>
          </a:xfrm>
          <a:prstGeom prst="rect">
            <a:avLst/>
          </a:prstGeom>
        </p:spPr>
      </p:pic>
      <p:pic>
        <p:nvPicPr>
          <p:cNvPr id="90" name="Grafik 89">
            <a:extLst>
              <a:ext uri="{FF2B5EF4-FFF2-40B4-BE49-F238E27FC236}">
                <a16:creationId xmlns:a16="http://schemas.microsoft.com/office/drawing/2014/main" id="{5FEBC142-18BF-47ED-B513-436F21D7CF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7589" y="1065861"/>
            <a:ext cx="1249659" cy="1404000"/>
          </a:xfrm>
          <a:prstGeom prst="rect">
            <a:avLst/>
          </a:prstGeom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6581469" y="2447834"/>
            <a:ext cx="2246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Einrasten Aufsatzbacke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in Grundbacke</a:t>
            </a:r>
          </a:p>
        </p:txBody>
      </p:sp>
      <p:cxnSp>
        <p:nvCxnSpPr>
          <p:cNvPr id="47" name="Gerade Verbindung mit Pfeil 46">
            <a:extLst>
              <a:ext uri="{FF2B5EF4-FFF2-40B4-BE49-F238E27FC236}">
                <a16:creationId xmlns:a16="http://schemas.microsoft.com/office/drawing/2014/main" id="{D2C5E889-259A-4B2F-8476-4DFD26EC0B57}"/>
              </a:ext>
            </a:extLst>
          </p:cNvPr>
          <p:cNvCxnSpPr>
            <a:cxnSpLocks/>
          </p:cNvCxnSpPr>
          <p:nvPr/>
        </p:nvCxnSpPr>
        <p:spPr>
          <a:xfrm>
            <a:off x="4452088" y="359955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 Verbindung mit Pfeil 51">
            <a:extLst>
              <a:ext uri="{FF2B5EF4-FFF2-40B4-BE49-F238E27FC236}">
                <a16:creationId xmlns:a16="http://schemas.microsoft.com/office/drawing/2014/main" id="{8455A84F-C3C8-4AD4-999A-76D80CBAEBCE}"/>
              </a:ext>
            </a:extLst>
          </p:cNvPr>
          <p:cNvCxnSpPr>
            <a:cxnSpLocks/>
          </p:cNvCxnSpPr>
          <p:nvPr/>
        </p:nvCxnSpPr>
        <p:spPr>
          <a:xfrm flipH="1">
            <a:off x="5036085" y="3910520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9DF909F3-0563-46B5-BA79-63D81E57F243}"/>
              </a:ext>
            </a:extLst>
          </p:cNvPr>
          <p:cNvCxnSpPr>
            <a:cxnSpLocks/>
          </p:cNvCxnSpPr>
          <p:nvPr/>
        </p:nvCxnSpPr>
        <p:spPr>
          <a:xfrm rot="10800000">
            <a:off x="7449483" y="356833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0BEFE0B8-40C1-4219-BE6E-556BF7817E6F}"/>
              </a:ext>
            </a:extLst>
          </p:cNvPr>
          <p:cNvCxnSpPr>
            <a:cxnSpLocks/>
          </p:cNvCxnSpPr>
          <p:nvPr/>
        </p:nvCxnSpPr>
        <p:spPr>
          <a:xfrm rot="10800000" flipH="1">
            <a:off x="8048110" y="3908559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9330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490044" y="2651298"/>
            <a:ext cx="1347114" cy="1394139"/>
          </a:xfrm>
          <a:prstGeom prst="rect">
            <a:avLst/>
          </a:prstGeom>
        </p:spPr>
      </p:pic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Detail Fügen Außenspannung</a:t>
            </a:r>
          </a:p>
        </p:txBody>
      </p:sp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5332895" y="3290273"/>
            <a:ext cx="17622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Passungsspiel,</a:t>
            </a:r>
          </a:p>
          <a:p>
            <a:r>
              <a:rPr lang="de-DE" sz="1400" dirty="0">
                <a:solidFill>
                  <a:srgbClr val="00446B"/>
                </a:solidFill>
              </a:rPr>
              <a:t>verantwortlich </a:t>
            </a:r>
          </a:p>
          <a:p>
            <a:r>
              <a:rPr lang="de-DE" sz="1400" dirty="0">
                <a:solidFill>
                  <a:srgbClr val="00446B"/>
                </a:solidFill>
              </a:rPr>
              <a:t>für Rundlauf und</a:t>
            </a:r>
          </a:p>
          <a:p>
            <a:r>
              <a:rPr lang="de-DE" sz="1400" dirty="0">
                <a:solidFill>
                  <a:srgbClr val="00446B"/>
                </a:solidFill>
              </a:rPr>
              <a:t>Widerholgenauigkeit </a:t>
            </a:r>
          </a:p>
        </p:txBody>
      </p:sp>
      <p:cxnSp>
        <p:nvCxnSpPr>
          <p:cNvPr id="47" name="Gerader Verbinder 46">
            <a:extLst>
              <a:ext uri="{FF2B5EF4-FFF2-40B4-BE49-F238E27FC236}">
                <a16:creationId xmlns:a16="http://schemas.microsoft.com/office/drawing/2014/main" id="{C709AB05-4D67-48C7-AADA-A2EE5227D209}"/>
              </a:ext>
            </a:extLst>
          </p:cNvPr>
          <p:cNvCxnSpPr>
            <a:cxnSpLocks/>
          </p:cNvCxnSpPr>
          <p:nvPr/>
        </p:nvCxnSpPr>
        <p:spPr>
          <a:xfrm>
            <a:off x="7324438" y="3253037"/>
            <a:ext cx="830714" cy="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Gerader Verbinder 51">
            <a:extLst>
              <a:ext uri="{FF2B5EF4-FFF2-40B4-BE49-F238E27FC236}">
                <a16:creationId xmlns:a16="http://schemas.microsoft.com/office/drawing/2014/main" id="{63279DBA-B447-42D1-B0C6-B2A2E38865BA}"/>
              </a:ext>
            </a:extLst>
          </p:cNvPr>
          <p:cNvCxnSpPr>
            <a:cxnSpLocks/>
          </p:cNvCxnSpPr>
          <p:nvPr/>
        </p:nvCxnSpPr>
        <p:spPr>
          <a:xfrm>
            <a:off x="7334926" y="3404305"/>
            <a:ext cx="535755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9DBE649A-A6D1-4983-9A7D-4745E1F1C9E3}"/>
              </a:ext>
            </a:extLst>
          </p:cNvPr>
          <p:cNvCxnSpPr/>
          <p:nvPr/>
        </p:nvCxnSpPr>
        <p:spPr>
          <a:xfrm rot="5400000" flipH="1">
            <a:off x="7238818" y="3519343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AF234320-07C4-40D3-A1ED-6C9C3BBB75D6}"/>
              </a:ext>
            </a:extLst>
          </p:cNvPr>
          <p:cNvCxnSpPr>
            <a:cxnSpLocks/>
          </p:cNvCxnSpPr>
          <p:nvPr/>
        </p:nvCxnSpPr>
        <p:spPr>
          <a:xfrm rot="5400000">
            <a:off x="7235830" y="3132921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>
            <a:extLst>
              <a:ext uri="{FF2B5EF4-FFF2-40B4-BE49-F238E27FC236}">
                <a16:creationId xmlns:a16="http://schemas.microsoft.com/office/drawing/2014/main" id="{73C819F9-BB32-48D9-9E7B-560C999D2DFB}"/>
              </a:ext>
            </a:extLst>
          </p:cNvPr>
          <p:cNvCxnSpPr>
            <a:cxnSpLocks/>
          </p:cNvCxnSpPr>
          <p:nvPr/>
        </p:nvCxnSpPr>
        <p:spPr>
          <a:xfrm>
            <a:off x="7334926" y="3229663"/>
            <a:ext cx="8077" cy="223404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6" name="Textfeld 55">
            <a:extLst>
              <a:ext uri="{FF2B5EF4-FFF2-40B4-BE49-F238E27FC236}">
                <a16:creationId xmlns:a16="http://schemas.microsoft.com/office/drawing/2014/main" id="{D6241D72-E0BA-48B8-8A2B-E157607DFC25}"/>
              </a:ext>
            </a:extLst>
          </p:cNvPr>
          <p:cNvSpPr txBox="1"/>
          <p:nvPr/>
        </p:nvSpPr>
        <p:spPr>
          <a:xfrm>
            <a:off x="6672193" y="3137385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0,005mm</a:t>
            </a:r>
          </a:p>
          <a:p>
            <a:r>
              <a:rPr lang="de-DE" sz="1000" dirty="0">
                <a:solidFill>
                  <a:srgbClr val="00446B"/>
                </a:solidFill>
              </a:rPr>
              <a:t>0,035mm</a:t>
            </a:r>
          </a:p>
        </p:txBody>
      </p:sp>
      <p:pic>
        <p:nvPicPr>
          <p:cNvPr id="57" name="Grafik 56">
            <a:extLst>
              <a:ext uri="{FF2B5EF4-FFF2-40B4-BE49-F238E27FC236}">
                <a16:creationId xmlns:a16="http://schemas.microsoft.com/office/drawing/2014/main" id="{8E757563-0FD2-403A-92A2-F6097D817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442" y="813525"/>
            <a:ext cx="1337883" cy="1383958"/>
          </a:xfrm>
          <a:prstGeom prst="rect">
            <a:avLst/>
          </a:prstGeom>
        </p:spPr>
      </p:pic>
      <p:cxnSp>
        <p:nvCxnSpPr>
          <p:cNvPr id="58" name="Gerader Verbinder 57">
            <a:extLst>
              <a:ext uri="{FF2B5EF4-FFF2-40B4-BE49-F238E27FC236}">
                <a16:creationId xmlns:a16="http://schemas.microsoft.com/office/drawing/2014/main" id="{C70D7847-8FA5-4ED9-B80D-7B00ABB790F5}"/>
              </a:ext>
            </a:extLst>
          </p:cNvPr>
          <p:cNvCxnSpPr>
            <a:cxnSpLocks/>
          </p:cNvCxnSpPr>
          <p:nvPr/>
        </p:nvCxnSpPr>
        <p:spPr>
          <a:xfrm>
            <a:off x="7064947" y="1323918"/>
            <a:ext cx="1012931" cy="2317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9" name="Gerader Verbinder 58">
            <a:extLst>
              <a:ext uri="{FF2B5EF4-FFF2-40B4-BE49-F238E27FC236}">
                <a16:creationId xmlns:a16="http://schemas.microsoft.com/office/drawing/2014/main" id="{9366B67C-F732-4C8C-8674-56DA6FBD4B5C}"/>
              </a:ext>
            </a:extLst>
          </p:cNvPr>
          <p:cNvCxnSpPr>
            <a:cxnSpLocks/>
          </p:cNvCxnSpPr>
          <p:nvPr/>
        </p:nvCxnSpPr>
        <p:spPr>
          <a:xfrm>
            <a:off x="7034975" y="1655150"/>
            <a:ext cx="1012931" cy="2317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0" name="Gerade Verbindung mit Pfeil 59">
            <a:extLst>
              <a:ext uri="{FF2B5EF4-FFF2-40B4-BE49-F238E27FC236}">
                <a16:creationId xmlns:a16="http://schemas.microsoft.com/office/drawing/2014/main" id="{6292BD4B-8308-4029-80EF-D5CEA71791F5}"/>
              </a:ext>
            </a:extLst>
          </p:cNvPr>
          <p:cNvCxnSpPr>
            <a:cxnSpLocks/>
          </p:cNvCxnSpPr>
          <p:nvPr/>
        </p:nvCxnSpPr>
        <p:spPr>
          <a:xfrm flipV="1">
            <a:off x="7324438" y="1646864"/>
            <a:ext cx="0" cy="166608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Gerade Verbindung mit Pfeil 60">
            <a:extLst>
              <a:ext uri="{FF2B5EF4-FFF2-40B4-BE49-F238E27FC236}">
                <a16:creationId xmlns:a16="http://schemas.microsoft.com/office/drawing/2014/main" id="{3105CF99-EFD6-46B2-B249-0AA6F8905963}"/>
              </a:ext>
            </a:extLst>
          </p:cNvPr>
          <p:cNvCxnSpPr>
            <a:cxnSpLocks/>
          </p:cNvCxnSpPr>
          <p:nvPr/>
        </p:nvCxnSpPr>
        <p:spPr>
          <a:xfrm>
            <a:off x="7306290" y="1171184"/>
            <a:ext cx="0" cy="109274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Textfeld 62">
            <a:extLst>
              <a:ext uri="{FF2B5EF4-FFF2-40B4-BE49-F238E27FC236}">
                <a16:creationId xmlns:a16="http://schemas.microsoft.com/office/drawing/2014/main" id="{52C70A75-215D-4E43-AC0D-2523D8F3C66D}"/>
              </a:ext>
            </a:extLst>
          </p:cNvPr>
          <p:cNvSpPr txBox="1"/>
          <p:nvPr/>
        </p:nvSpPr>
        <p:spPr>
          <a:xfrm>
            <a:off x="6982242" y="1281935"/>
            <a:ext cx="619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0,01mm</a:t>
            </a:r>
          </a:p>
          <a:p>
            <a:r>
              <a:rPr lang="de-DE" sz="1000" dirty="0">
                <a:solidFill>
                  <a:srgbClr val="00446B"/>
                </a:solidFill>
              </a:rPr>
              <a:t>0,04mm</a:t>
            </a:r>
          </a:p>
        </p:txBody>
      </p:sp>
      <p:pic>
        <p:nvPicPr>
          <p:cNvPr id="67" name="Grafik 66">
            <a:extLst>
              <a:ext uri="{FF2B5EF4-FFF2-40B4-BE49-F238E27FC236}">
                <a16:creationId xmlns:a16="http://schemas.microsoft.com/office/drawing/2014/main" id="{7E25EA46-E76D-4B26-A706-A87C93D8FF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205544" y="1103485"/>
            <a:ext cx="1773341" cy="1139112"/>
          </a:xfrm>
          <a:prstGeom prst="ellipse">
            <a:avLst/>
          </a:prstGeom>
          <a:ln w="285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8" name="Grafik 67">
            <a:extLst>
              <a:ext uri="{FF2B5EF4-FFF2-40B4-BE49-F238E27FC236}">
                <a16:creationId xmlns:a16="http://schemas.microsoft.com/office/drawing/2014/main" id="{4B1D47C9-611F-4E6D-AD4C-B4CD9DAC9D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47652" y="1067473"/>
            <a:ext cx="1365507" cy="1442120"/>
          </a:xfrm>
          <a:prstGeom prst="rect">
            <a:avLst/>
          </a:prstGeom>
        </p:spPr>
      </p:pic>
      <p:sp>
        <p:nvSpPr>
          <p:cNvPr id="69" name="Textfeld 68">
            <a:extLst>
              <a:ext uri="{FF2B5EF4-FFF2-40B4-BE49-F238E27FC236}">
                <a16:creationId xmlns:a16="http://schemas.microsoft.com/office/drawing/2014/main" id="{CA3A7606-5C97-40DC-A4A6-831EA73B3F80}"/>
              </a:ext>
            </a:extLst>
          </p:cNvPr>
          <p:cNvSpPr txBox="1"/>
          <p:nvPr/>
        </p:nvSpPr>
        <p:spPr>
          <a:xfrm>
            <a:off x="4081887" y="1390243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1 mm </a:t>
            </a:r>
          </a:p>
        </p:txBody>
      </p:sp>
      <p:cxnSp>
        <p:nvCxnSpPr>
          <p:cNvPr id="72" name="Gerader Verbinder 71">
            <a:extLst>
              <a:ext uri="{FF2B5EF4-FFF2-40B4-BE49-F238E27FC236}">
                <a16:creationId xmlns:a16="http://schemas.microsoft.com/office/drawing/2014/main" id="{BBD472E5-C19A-497C-9319-EBA05D36685C}"/>
              </a:ext>
            </a:extLst>
          </p:cNvPr>
          <p:cNvCxnSpPr>
            <a:cxnSpLocks/>
          </p:cNvCxnSpPr>
          <p:nvPr/>
        </p:nvCxnSpPr>
        <p:spPr>
          <a:xfrm>
            <a:off x="3452863" y="1806032"/>
            <a:ext cx="817439" cy="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Gerader Verbinder 72">
            <a:extLst>
              <a:ext uri="{FF2B5EF4-FFF2-40B4-BE49-F238E27FC236}">
                <a16:creationId xmlns:a16="http://schemas.microsoft.com/office/drawing/2014/main" id="{A3994052-DE50-48AC-BE69-8A3B875F9285}"/>
              </a:ext>
            </a:extLst>
          </p:cNvPr>
          <p:cNvCxnSpPr>
            <a:cxnSpLocks/>
          </p:cNvCxnSpPr>
          <p:nvPr/>
        </p:nvCxnSpPr>
        <p:spPr>
          <a:xfrm>
            <a:off x="3140759" y="1875416"/>
            <a:ext cx="1129543" cy="1617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4" name="Gerade Verbindung mit Pfeil 73">
            <a:extLst>
              <a:ext uri="{FF2B5EF4-FFF2-40B4-BE49-F238E27FC236}">
                <a16:creationId xmlns:a16="http://schemas.microsoft.com/office/drawing/2014/main" id="{6C09862F-F8C0-488A-BCA1-57402E94CCE6}"/>
              </a:ext>
            </a:extLst>
          </p:cNvPr>
          <p:cNvCxnSpPr/>
          <p:nvPr/>
        </p:nvCxnSpPr>
        <p:spPr>
          <a:xfrm rot="5400000" flipH="1">
            <a:off x="4100315" y="1990453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Gerade Verbindung mit Pfeil 74">
            <a:extLst>
              <a:ext uri="{FF2B5EF4-FFF2-40B4-BE49-F238E27FC236}">
                <a16:creationId xmlns:a16="http://schemas.microsoft.com/office/drawing/2014/main" id="{D7DC07D1-3EF9-4216-B691-1D28EBD91A40}"/>
              </a:ext>
            </a:extLst>
          </p:cNvPr>
          <p:cNvCxnSpPr>
            <a:cxnSpLocks/>
          </p:cNvCxnSpPr>
          <p:nvPr/>
        </p:nvCxnSpPr>
        <p:spPr>
          <a:xfrm rot="5400000">
            <a:off x="4113599" y="1693213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Gerader Verbinder 75">
            <a:extLst>
              <a:ext uri="{FF2B5EF4-FFF2-40B4-BE49-F238E27FC236}">
                <a16:creationId xmlns:a16="http://schemas.microsoft.com/office/drawing/2014/main" id="{3326CC21-4357-48A2-AAA7-7E18F7BA114D}"/>
              </a:ext>
            </a:extLst>
          </p:cNvPr>
          <p:cNvCxnSpPr>
            <a:cxnSpLocks/>
          </p:cNvCxnSpPr>
          <p:nvPr/>
        </p:nvCxnSpPr>
        <p:spPr>
          <a:xfrm rot="5400000">
            <a:off x="4153409" y="1813472"/>
            <a:ext cx="123887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Ellipse 76">
            <a:extLst>
              <a:ext uri="{FF2B5EF4-FFF2-40B4-BE49-F238E27FC236}">
                <a16:creationId xmlns:a16="http://schemas.microsoft.com/office/drawing/2014/main" id="{2A36CC5B-68BC-4BE3-B840-3481106CCE91}"/>
              </a:ext>
            </a:extLst>
          </p:cNvPr>
          <p:cNvSpPr/>
          <p:nvPr/>
        </p:nvSpPr>
        <p:spPr>
          <a:xfrm>
            <a:off x="868483" y="1388628"/>
            <a:ext cx="455222" cy="409584"/>
          </a:xfrm>
          <a:prstGeom prst="ellipse">
            <a:avLst/>
          </a:prstGeom>
          <a:noFill/>
          <a:ln>
            <a:solidFill>
              <a:srgbClr val="003D6A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cxnSp>
        <p:nvCxnSpPr>
          <p:cNvPr id="78" name="Gerade Verbindung mit Pfeil 77">
            <a:extLst>
              <a:ext uri="{FF2B5EF4-FFF2-40B4-BE49-F238E27FC236}">
                <a16:creationId xmlns:a16="http://schemas.microsoft.com/office/drawing/2014/main" id="{52ED75C4-0798-419A-B765-A3AE79463D18}"/>
              </a:ext>
            </a:extLst>
          </p:cNvPr>
          <p:cNvCxnSpPr>
            <a:cxnSpLocks/>
            <a:stCxn id="77" idx="6"/>
            <a:endCxn id="67" idx="2"/>
          </p:cNvCxnSpPr>
          <p:nvPr/>
        </p:nvCxnSpPr>
        <p:spPr>
          <a:xfrm>
            <a:off x="1323705" y="1593420"/>
            <a:ext cx="881839" cy="79621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8" name="Grafik 37">
            <a:extLst>
              <a:ext uri="{FF2B5EF4-FFF2-40B4-BE49-F238E27FC236}">
                <a16:creationId xmlns:a16="http://schemas.microsoft.com/office/drawing/2014/main" id="{D19387BE-0FFF-4B1D-9864-02A7C354E8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63" y="2543761"/>
            <a:ext cx="1967426" cy="1818611"/>
          </a:xfrm>
          <a:prstGeom prst="rect">
            <a:avLst/>
          </a:prstGeom>
        </p:spPr>
      </p:pic>
      <p:sp>
        <p:nvSpPr>
          <p:cNvPr id="86" name="Textfeld 85">
            <a:extLst>
              <a:ext uri="{FF2B5EF4-FFF2-40B4-BE49-F238E27FC236}">
                <a16:creationId xmlns:a16="http://schemas.microsoft.com/office/drawing/2014/main" id="{83E5A5A4-8989-45B7-BE49-09041F1AC543}"/>
              </a:ext>
            </a:extLst>
          </p:cNvPr>
          <p:cNvSpPr txBox="1"/>
          <p:nvPr/>
        </p:nvSpPr>
        <p:spPr>
          <a:xfrm>
            <a:off x="2753984" y="3136018"/>
            <a:ext cx="1448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Freimachung in Aufsatzbacke</a:t>
            </a:r>
          </a:p>
        </p:txBody>
      </p:sp>
      <p:cxnSp>
        <p:nvCxnSpPr>
          <p:cNvPr id="87" name="Gerade Verbindung mit Pfeil 86">
            <a:extLst>
              <a:ext uri="{FF2B5EF4-FFF2-40B4-BE49-F238E27FC236}">
                <a16:creationId xmlns:a16="http://schemas.microsoft.com/office/drawing/2014/main" id="{C225C671-66F3-4E57-B7F1-4B046383F8FD}"/>
              </a:ext>
            </a:extLst>
          </p:cNvPr>
          <p:cNvCxnSpPr>
            <a:cxnSpLocks/>
            <a:stCxn id="86" idx="1"/>
          </p:cNvCxnSpPr>
          <p:nvPr/>
        </p:nvCxnSpPr>
        <p:spPr>
          <a:xfrm flipH="1" flipV="1">
            <a:off x="1139868" y="3240094"/>
            <a:ext cx="1614116" cy="15753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Gerade Verbindung mit Pfeil 30">
            <a:extLst>
              <a:ext uri="{FF2B5EF4-FFF2-40B4-BE49-F238E27FC236}">
                <a16:creationId xmlns:a16="http://schemas.microsoft.com/office/drawing/2014/main" id="{ECBC9911-7DBC-4C4E-9C5C-C1D3D9ECFD8B}"/>
              </a:ext>
            </a:extLst>
          </p:cNvPr>
          <p:cNvCxnSpPr>
            <a:cxnSpLocks/>
            <a:stCxn id="101" idx="0"/>
          </p:cNvCxnSpPr>
          <p:nvPr/>
        </p:nvCxnSpPr>
        <p:spPr>
          <a:xfrm flipV="1">
            <a:off x="6214042" y="1695653"/>
            <a:ext cx="999139" cy="159462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6E07159A-3502-4132-B23F-7E276498FD7E}"/>
              </a:ext>
            </a:extLst>
          </p:cNvPr>
          <p:cNvCxnSpPr>
            <a:cxnSpLocks/>
            <a:stCxn id="101" idx="0"/>
            <a:endCxn id="56" idx="1"/>
          </p:cNvCxnSpPr>
          <p:nvPr/>
        </p:nvCxnSpPr>
        <p:spPr>
          <a:xfrm>
            <a:off x="6214042" y="3290273"/>
            <a:ext cx="458151" cy="47167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9" name="Textfeld 88">
            <a:extLst>
              <a:ext uri="{FF2B5EF4-FFF2-40B4-BE49-F238E27FC236}">
                <a16:creationId xmlns:a16="http://schemas.microsoft.com/office/drawing/2014/main" id="{F4E27360-8C71-48E1-BF81-BCE04CEAFF94}"/>
              </a:ext>
            </a:extLst>
          </p:cNvPr>
          <p:cNvSpPr txBox="1"/>
          <p:nvPr/>
        </p:nvSpPr>
        <p:spPr>
          <a:xfrm>
            <a:off x="6787274" y="335972"/>
            <a:ext cx="18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Einrasten Aufsatzbacke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in Grundbacke</a:t>
            </a:r>
          </a:p>
        </p:txBody>
      </p:sp>
      <p:cxnSp>
        <p:nvCxnSpPr>
          <p:cNvPr id="40" name="Gerade Verbindung mit Pfeil 39">
            <a:extLst>
              <a:ext uri="{FF2B5EF4-FFF2-40B4-BE49-F238E27FC236}">
                <a16:creationId xmlns:a16="http://schemas.microsoft.com/office/drawing/2014/main" id="{E4AB5B5D-A43B-4022-9DFD-2014100B04F8}"/>
              </a:ext>
            </a:extLst>
          </p:cNvPr>
          <p:cNvCxnSpPr>
            <a:cxnSpLocks/>
            <a:stCxn id="86" idx="1"/>
          </p:cNvCxnSpPr>
          <p:nvPr/>
        </p:nvCxnSpPr>
        <p:spPr>
          <a:xfrm flipV="1">
            <a:off x="2753984" y="1860538"/>
            <a:ext cx="343700" cy="153709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Gerade Verbindung mit Pfeil 41">
            <a:extLst>
              <a:ext uri="{FF2B5EF4-FFF2-40B4-BE49-F238E27FC236}">
                <a16:creationId xmlns:a16="http://schemas.microsoft.com/office/drawing/2014/main" id="{5907B709-3EFC-4DF6-99A1-E8329D1342D5}"/>
              </a:ext>
            </a:extLst>
          </p:cNvPr>
          <p:cNvCxnSpPr>
            <a:cxnSpLocks/>
            <a:stCxn id="80" idx="1"/>
          </p:cNvCxnSpPr>
          <p:nvPr/>
        </p:nvCxnSpPr>
        <p:spPr>
          <a:xfrm flipH="1" flipV="1">
            <a:off x="1927601" y="3377498"/>
            <a:ext cx="625379" cy="723445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Gerade Verbindung mit Pfeil 78">
            <a:extLst>
              <a:ext uri="{FF2B5EF4-FFF2-40B4-BE49-F238E27FC236}">
                <a16:creationId xmlns:a16="http://schemas.microsoft.com/office/drawing/2014/main" id="{3A117E5C-FD64-40EE-96C9-D99415D355D7}"/>
              </a:ext>
            </a:extLst>
          </p:cNvPr>
          <p:cNvCxnSpPr>
            <a:cxnSpLocks/>
            <a:stCxn id="80" idx="1"/>
          </p:cNvCxnSpPr>
          <p:nvPr/>
        </p:nvCxnSpPr>
        <p:spPr>
          <a:xfrm flipH="1" flipV="1">
            <a:off x="1094078" y="3367000"/>
            <a:ext cx="1458902" cy="73394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0" name="Textfeld 79">
            <a:extLst>
              <a:ext uri="{FF2B5EF4-FFF2-40B4-BE49-F238E27FC236}">
                <a16:creationId xmlns:a16="http://schemas.microsoft.com/office/drawing/2014/main" id="{95E49DF1-8B22-43A7-B808-4AB8E2C95618}"/>
              </a:ext>
            </a:extLst>
          </p:cNvPr>
          <p:cNvSpPr txBox="1"/>
          <p:nvPr/>
        </p:nvSpPr>
        <p:spPr>
          <a:xfrm>
            <a:off x="2552980" y="3947054"/>
            <a:ext cx="20190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Passfläche Grundbacke</a:t>
            </a:r>
          </a:p>
        </p:txBody>
      </p:sp>
      <p:pic>
        <p:nvPicPr>
          <p:cNvPr id="103" name="Grafik 102">
            <a:extLst>
              <a:ext uri="{FF2B5EF4-FFF2-40B4-BE49-F238E27FC236}">
                <a16:creationId xmlns:a16="http://schemas.microsoft.com/office/drawing/2014/main" id="{5E93B9BB-FA44-4E28-AB03-B7684FDA2A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503" y="1116014"/>
            <a:ext cx="1773342" cy="1159275"/>
          </a:xfrm>
          <a:prstGeom prst="ellipse">
            <a:avLst/>
          </a:prstGeom>
          <a:ln w="285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5" name="Ellipse 104">
            <a:extLst>
              <a:ext uri="{FF2B5EF4-FFF2-40B4-BE49-F238E27FC236}">
                <a16:creationId xmlns:a16="http://schemas.microsoft.com/office/drawing/2014/main" id="{4DC1C2B5-A61F-4650-8029-6642F622114F}"/>
              </a:ext>
            </a:extLst>
          </p:cNvPr>
          <p:cNvSpPr/>
          <p:nvPr/>
        </p:nvSpPr>
        <p:spPr>
          <a:xfrm>
            <a:off x="8033890" y="1064671"/>
            <a:ext cx="455222" cy="409584"/>
          </a:xfrm>
          <a:prstGeom prst="ellipse">
            <a:avLst/>
          </a:prstGeom>
          <a:noFill/>
          <a:ln>
            <a:solidFill>
              <a:srgbClr val="00446B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06" name="Gerade Verbindung mit Pfeil 105">
            <a:extLst>
              <a:ext uri="{FF2B5EF4-FFF2-40B4-BE49-F238E27FC236}">
                <a16:creationId xmlns:a16="http://schemas.microsoft.com/office/drawing/2014/main" id="{37562E46-5223-474F-9ADD-AB10C1802299}"/>
              </a:ext>
            </a:extLst>
          </p:cNvPr>
          <p:cNvCxnSpPr>
            <a:cxnSpLocks/>
            <a:stCxn id="105" idx="1"/>
          </p:cNvCxnSpPr>
          <p:nvPr/>
        </p:nvCxnSpPr>
        <p:spPr>
          <a:xfrm flipH="1" flipV="1">
            <a:off x="5935716" y="1089403"/>
            <a:ext cx="2164840" cy="3525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1" name="Textfeld 110">
            <a:extLst>
              <a:ext uri="{FF2B5EF4-FFF2-40B4-BE49-F238E27FC236}">
                <a16:creationId xmlns:a16="http://schemas.microsoft.com/office/drawing/2014/main" id="{6AE1D9A6-0B98-4AD0-9BCB-6E4050941604}"/>
              </a:ext>
            </a:extLst>
          </p:cNvPr>
          <p:cNvSpPr txBox="1"/>
          <p:nvPr/>
        </p:nvSpPr>
        <p:spPr>
          <a:xfrm>
            <a:off x="4856933" y="2417861"/>
            <a:ext cx="1773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Passung hergestellt</a:t>
            </a:r>
          </a:p>
        </p:txBody>
      </p:sp>
      <p:sp>
        <p:nvSpPr>
          <p:cNvPr id="112" name="Textfeld 111">
            <a:extLst>
              <a:ext uri="{FF2B5EF4-FFF2-40B4-BE49-F238E27FC236}">
                <a16:creationId xmlns:a16="http://schemas.microsoft.com/office/drawing/2014/main" id="{94DA5541-2B19-4DAD-ADF9-1C0EF5C3C1C6}"/>
              </a:ext>
            </a:extLst>
          </p:cNvPr>
          <p:cNvSpPr txBox="1"/>
          <p:nvPr/>
        </p:nvSpPr>
        <p:spPr>
          <a:xfrm>
            <a:off x="3006320" y="2433160"/>
            <a:ext cx="14484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Einführhilfe</a:t>
            </a:r>
          </a:p>
        </p:txBody>
      </p:sp>
      <p:sp>
        <p:nvSpPr>
          <p:cNvPr id="2" name="Ellipse 1">
            <a:extLst>
              <a:ext uri="{FF2B5EF4-FFF2-40B4-BE49-F238E27FC236}">
                <a16:creationId xmlns:a16="http://schemas.microsoft.com/office/drawing/2014/main" id="{D828DA0C-E95A-416C-85BA-EF45D26EFFBA}"/>
              </a:ext>
            </a:extLst>
          </p:cNvPr>
          <p:cNvSpPr/>
          <p:nvPr/>
        </p:nvSpPr>
        <p:spPr>
          <a:xfrm>
            <a:off x="2205544" y="1089419"/>
            <a:ext cx="1773340" cy="1159275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Ellipse 44">
            <a:extLst>
              <a:ext uri="{FF2B5EF4-FFF2-40B4-BE49-F238E27FC236}">
                <a16:creationId xmlns:a16="http://schemas.microsoft.com/office/drawing/2014/main" id="{521625CC-22EA-4C65-A4A1-70E3A07B1361}"/>
              </a:ext>
            </a:extLst>
          </p:cNvPr>
          <p:cNvSpPr/>
          <p:nvPr/>
        </p:nvSpPr>
        <p:spPr>
          <a:xfrm>
            <a:off x="4771451" y="1109650"/>
            <a:ext cx="1782394" cy="1159275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6476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/>
        </p:blipFill>
        <p:spPr>
          <a:xfrm>
            <a:off x="6690215" y="2898949"/>
            <a:ext cx="1651884" cy="1476000"/>
          </a:xfrm>
          <a:prstGeom prst="rect">
            <a:avLst/>
          </a:prstGeom>
        </p:spPr>
      </p:pic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4641493A-4D99-4F84-8F92-614441434D24}"/>
              </a:ext>
            </a:extLst>
          </p:cNvPr>
          <p:cNvGrpSpPr/>
          <p:nvPr/>
        </p:nvGrpSpPr>
        <p:grpSpPr>
          <a:xfrm>
            <a:off x="322728" y="2913061"/>
            <a:ext cx="2366619" cy="1476000"/>
            <a:chOff x="5802179" y="390226"/>
            <a:chExt cx="3084936" cy="1989215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F86ADB4D-976F-47E7-A67B-A0B2E25E37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9384" b="9384"/>
            <a:stretch/>
          </p:blipFill>
          <p:spPr>
            <a:xfrm>
              <a:off x="5802179" y="390226"/>
              <a:ext cx="2289909" cy="1989215"/>
            </a:xfrm>
            <a:prstGeom prst="rect">
              <a:avLst/>
            </a:prstGeom>
          </p:spPr>
        </p:pic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A604374B-2798-4467-92E0-8E7739D15848}"/>
                </a:ext>
              </a:extLst>
            </p:cNvPr>
            <p:cNvSpPr txBox="1"/>
            <p:nvPr/>
          </p:nvSpPr>
          <p:spPr>
            <a:xfrm>
              <a:off x="7675295" y="1966212"/>
              <a:ext cx="796536" cy="3232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53014E59-1643-4900-A496-4CDDB148ED39}"/>
                </a:ext>
              </a:extLst>
            </p:cNvPr>
            <p:cNvGrpSpPr/>
            <p:nvPr/>
          </p:nvGrpSpPr>
          <p:grpSpPr>
            <a:xfrm>
              <a:off x="7251945" y="2128378"/>
              <a:ext cx="495478" cy="4673"/>
              <a:chOff x="6666476" y="3880515"/>
              <a:chExt cx="495478" cy="4673"/>
            </a:xfrm>
          </p:grpSpPr>
          <p:cxnSp>
            <p:nvCxnSpPr>
              <p:cNvPr id="23" name="Gerader Verbinder 22">
                <a:extLst>
                  <a:ext uri="{FF2B5EF4-FFF2-40B4-BE49-F238E27FC236}">
                    <a16:creationId xmlns:a16="http://schemas.microsoft.com/office/drawing/2014/main" id="{786F4864-DCA4-41FE-90EA-89A2250124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69937" y="3880515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Gerade Verbindung mit Pfeil 23">
                <a:extLst>
                  <a:ext uri="{FF2B5EF4-FFF2-40B4-BE49-F238E27FC236}">
                    <a16:creationId xmlns:a16="http://schemas.microsoft.com/office/drawing/2014/main" id="{75D78EE3-DA13-49E3-8533-4CD2AE1901B1}"/>
                  </a:ext>
                </a:extLst>
              </p:cNvPr>
              <p:cNvCxnSpPr/>
              <p:nvPr/>
            </p:nvCxnSpPr>
            <p:spPr>
              <a:xfrm flipH="1">
                <a:off x="6931879" y="3880515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Gerade Verbindung mit Pfeil 24">
                <a:extLst>
                  <a:ext uri="{FF2B5EF4-FFF2-40B4-BE49-F238E27FC236}">
                    <a16:creationId xmlns:a16="http://schemas.microsoft.com/office/drawing/2014/main" id="{D9A1B9D8-6780-464F-9BE3-704217D082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66476" y="3885188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82AC9A3D-DBCA-446F-9606-06A2683BED87}"/>
                </a:ext>
              </a:extLst>
            </p:cNvPr>
            <p:cNvGrpSpPr/>
            <p:nvPr/>
          </p:nvGrpSpPr>
          <p:grpSpPr>
            <a:xfrm rot="5400000">
              <a:off x="8116572" y="1166365"/>
              <a:ext cx="452458" cy="2"/>
              <a:chOff x="5654281" y="3955364"/>
              <a:chExt cx="452458" cy="2"/>
            </a:xfrm>
          </p:grpSpPr>
          <p:cxnSp>
            <p:nvCxnSpPr>
              <p:cNvPr id="20" name="Gerader Verbinder 19">
                <a:extLst>
                  <a:ext uri="{FF2B5EF4-FFF2-40B4-BE49-F238E27FC236}">
                    <a16:creationId xmlns:a16="http://schemas.microsoft.com/office/drawing/2014/main" id="{70572C64-047E-4234-8A29-8B16ADD7D5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55364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Gerade Verbindung mit Pfeil 20">
                <a:extLst>
                  <a:ext uri="{FF2B5EF4-FFF2-40B4-BE49-F238E27FC236}">
                    <a16:creationId xmlns:a16="http://schemas.microsoft.com/office/drawing/2014/main" id="{ABEDF840-C9B5-4BC0-B1A2-915D30E577F9}"/>
                  </a:ext>
                </a:extLst>
              </p:cNvPr>
              <p:cNvCxnSpPr/>
              <p:nvPr/>
            </p:nvCxnSpPr>
            <p:spPr>
              <a:xfrm flipH="1">
                <a:off x="5876664" y="3955366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Gerade Verbindung mit Pfeil 21">
                <a:extLst>
                  <a:ext uri="{FF2B5EF4-FFF2-40B4-BE49-F238E27FC236}">
                    <a16:creationId xmlns:a16="http://schemas.microsoft.com/office/drawing/2014/main" id="{5CC9715D-9CDB-44DC-BEF2-120B64B6C2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54281" y="3955364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82C5389C-33ED-4E51-8644-5F9FA131BB61}"/>
                </a:ext>
              </a:extLst>
            </p:cNvPr>
            <p:cNvSpPr txBox="1"/>
            <p:nvPr/>
          </p:nvSpPr>
          <p:spPr>
            <a:xfrm>
              <a:off x="8090579" y="669572"/>
              <a:ext cx="796536" cy="3232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51296B79-725A-4BF2-B276-D7EC020F2F9C}"/>
                </a:ext>
              </a:extLst>
            </p:cNvPr>
            <p:cNvCxnSpPr>
              <a:cxnSpLocks/>
            </p:cNvCxnSpPr>
            <p:nvPr/>
          </p:nvCxnSpPr>
          <p:spPr>
            <a:xfrm>
              <a:off x="7517349" y="1405426"/>
              <a:ext cx="0" cy="738833"/>
            </a:xfrm>
            <a:prstGeom prst="line">
              <a:avLst/>
            </a:prstGeom>
            <a:ln w="952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2092AD91-B1EC-4674-AFC3-518857B858C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455341" y="1176978"/>
              <a:ext cx="10950" cy="1009948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BD9814F2-D368-4DA2-A362-678E31B09725}"/>
                </a:ext>
              </a:extLst>
            </p:cNvPr>
            <p:cNvCxnSpPr>
              <a:cxnSpLocks/>
            </p:cNvCxnSpPr>
            <p:nvPr/>
          </p:nvCxnSpPr>
          <p:spPr>
            <a:xfrm>
              <a:off x="7286303" y="1131854"/>
              <a:ext cx="1057831" cy="1676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E110CFB0-4C1C-422F-BFA4-FE00F635F684}"/>
                </a:ext>
              </a:extLst>
            </p:cNvPr>
            <p:cNvCxnSpPr>
              <a:cxnSpLocks/>
            </p:cNvCxnSpPr>
            <p:nvPr/>
          </p:nvCxnSpPr>
          <p:spPr>
            <a:xfrm>
              <a:off x="7331204" y="1169714"/>
              <a:ext cx="1012931" cy="2317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cxnSp>
        <p:nvCxnSpPr>
          <p:cNvPr id="43" name="Gerader Verbinder 42">
            <a:extLst>
              <a:ext uri="{FF2B5EF4-FFF2-40B4-BE49-F238E27FC236}">
                <a16:creationId xmlns:a16="http://schemas.microsoft.com/office/drawing/2014/main" id="{14889745-A335-4074-ACA3-82429E638F1C}"/>
              </a:ext>
            </a:extLst>
          </p:cNvPr>
          <p:cNvCxnSpPr>
            <a:cxnSpLocks/>
          </p:cNvCxnSpPr>
          <p:nvPr/>
        </p:nvCxnSpPr>
        <p:spPr>
          <a:xfrm>
            <a:off x="7902687" y="3547558"/>
            <a:ext cx="0" cy="660754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6D16ABA2-D578-41BF-B3A6-ED989522F403}"/>
              </a:ext>
            </a:extLst>
          </p:cNvPr>
          <p:cNvCxnSpPr>
            <a:cxnSpLocks/>
          </p:cNvCxnSpPr>
          <p:nvPr/>
        </p:nvCxnSpPr>
        <p:spPr>
          <a:xfrm>
            <a:off x="7743940" y="4175482"/>
            <a:ext cx="166146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12971F85-4C8C-4CCF-8A7F-981BD60F3BE7}"/>
              </a:ext>
            </a:extLst>
          </p:cNvPr>
          <p:cNvCxnSpPr>
            <a:cxnSpLocks/>
          </p:cNvCxnSpPr>
          <p:nvPr/>
        </p:nvCxnSpPr>
        <p:spPr>
          <a:xfrm flipH="1">
            <a:off x="7899090" y="4175282"/>
            <a:ext cx="283711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feld 45">
            <a:extLst>
              <a:ext uri="{FF2B5EF4-FFF2-40B4-BE49-F238E27FC236}">
                <a16:creationId xmlns:a16="http://schemas.microsoft.com/office/drawing/2014/main" id="{4575C3D6-859D-44A0-BB52-A4EECC28D167}"/>
              </a:ext>
            </a:extLst>
          </p:cNvPr>
          <p:cNvSpPr txBox="1"/>
          <p:nvPr/>
        </p:nvSpPr>
        <p:spPr>
          <a:xfrm>
            <a:off x="8117702" y="4043252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cxnSp>
        <p:nvCxnSpPr>
          <p:cNvPr id="48" name="Gerade Verbindung mit Pfeil 47">
            <a:extLst>
              <a:ext uri="{FF2B5EF4-FFF2-40B4-BE49-F238E27FC236}">
                <a16:creationId xmlns:a16="http://schemas.microsoft.com/office/drawing/2014/main" id="{36C579D5-C8FB-43B6-8171-6CF7C40AFE6E}"/>
              </a:ext>
            </a:extLst>
          </p:cNvPr>
          <p:cNvCxnSpPr/>
          <p:nvPr/>
        </p:nvCxnSpPr>
        <p:spPr>
          <a:xfrm rot="5400000" flipH="1">
            <a:off x="5350019" y="3628439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B9DA267D-A99D-48EE-8CC4-59B3A486D430}"/>
              </a:ext>
            </a:extLst>
          </p:cNvPr>
          <p:cNvCxnSpPr>
            <a:cxnSpLocks/>
          </p:cNvCxnSpPr>
          <p:nvPr/>
        </p:nvCxnSpPr>
        <p:spPr>
          <a:xfrm rot="5400000">
            <a:off x="5357272" y="3405003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feld 49">
            <a:extLst>
              <a:ext uri="{FF2B5EF4-FFF2-40B4-BE49-F238E27FC236}">
                <a16:creationId xmlns:a16="http://schemas.microsoft.com/office/drawing/2014/main" id="{6BE70D05-1AAE-4884-90C5-07A3AA318FC5}"/>
              </a:ext>
            </a:extLst>
          </p:cNvPr>
          <p:cNvSpPr txBox="1"/>
          <p:nvPr/>
        </p:nvSpPr>
        <p:spPr>
          <a:xfrm>
            <a:off x="5202524" y="3702048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62" name="Textfeld 61">
            <a:extLst>
              <a:ext uri="{FF2B5EF4-FFF2-40B4-BE49-F238E27FC236}">
                <a16:creationId xmlns:a16="http://schemas.microsoft.com/office/drawing/2014/main" id="{4A02F365-472B-4187-B4A6-63C7B8AA6139}"/>
              </a:ext>
            </a:extLst>
          </p:cNvPr>
          <p:cNvSpPr txBox="1"/>
          <p:nvPr/>
        </p:nvSpPr>
        <p:spPr>
          <a:xfrm>
            <a:off x="249229" y="2443837"/>
            <a:ext cx="2996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Aufsatzbacke einwechseln,</a:t>
            </a:r>
          </a:p>
          <a:p>
            <a:r>
              <a:rPr lang="de-DE" sz="1400" dirty="0">
                <a:solidFill>
                  <a:srgbClr val="00446B"/>
                </a:solidFill>
              </a:rPr>
              <a:t>Vorpositionieren (siehe Maße)</a:t>
            </a:r>
          </a:p>
        </p:txBody>
      </p:sp>
      <p:pic>
        <p:nvPicPr>
          <p:cNvPr id="107" name="Grafik 106">
            <a:extLst>
              <a:ext uri="{FF2B5EF4-FFF2-40B4-BE49-F238E27FC236}">
                <a16:creationId xmlns:a16="http://schemas.microsoft.com/office/drawing/2014/main" id="{4C8C7A7A-5C7D-4A04-AE41-28058EB0F2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584372" y="2898950"/>
            <a:ext cx="1702706" cy="1476000"/>
          </a:xfrm>
          <a:prstGeom prst="rect">
            <a:avLst/>
          </a:prstGeom>
        </p:spPr>
      </p:pic>
      <p:cxnSp>
        <p:nvCxnSpPr>
          <p:cNvPr id="113" name="Gerader Verbinder 112">
            <a:extLst>
              <a:ext uri="{FF2B5EF4-FFF2-40B4-BE49-F238E27FC236}">
                <a16:creationId xmlns:a16="http://schemas.microsoft.com/office/drawing/2014/main" id="{72758BFC-FE27-4D94-8618-30F638B5FAB2}"/>
              </a:ext>
            </a:extLst>
          </p:cNvPr>
          <p:cNvCxnSpPr>
            <a:cxnSpLocks/>
          </p:cNvCxnSpPr>
          <p:nvPr/>
        </p:nvCxnSpPr>
        <p:spPr>
          <a:xfrm flipV="1">
            <a:off x="3966928" y="3513402"/>
            <a:ext cx="1557986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Fügen Innenspannung</a:t>
            </a:r>
          </a:p>
        </p:txBody>
      </p:sp>
      <p:sp>
        <p:nvSpPr>
          <p:cNvPr id="128" name="Textfeld 127">
            <a:extLst>
              <a:ext uri="{FF2B5EF4-FFF2-40B4-BE49-F238E27FC236}">
                <a16:creationId xmlns:a16="http://schemas.microsoft.com/office/drawing/2014/main" id="{512CEE6E-89A8-41B4-96D0-90D5CA6D49CB}"/>
              </a:ext>
            </a:extLst>
          </p:cNvPr>
          <p:cNvSpPr txBox="1"/>
          <p:nvPr/>
        </p:nvSpPr>
        <p:spPr>
          <a:xfrm>
            <a:off x="3456725" y="2449774"/>
            <a:ext cx="2171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Aufsatzbacke aufsetzten </a:t>
            </a:r>
          </a:p>
          <a:p>
            <a:r>
              <a:rPr lang="de-DE" sz="1400" dirty="0">
                <a:solidFill>
                  <a:srgbClr val="00446B"/>
                </a:solidFill>
              </a:rPr>
              <a:t>auf Grundbacke</a:t>
            </a:r>
          </a:p>
        </p:txBody>
      </p: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F4C67D5C-305A-4684-BCFB-6925FD588BDC}"/>
              </a:ext>
            </a:extLst>
          </p:cNvPr>
          <p:cNvCxnSpPr>
            <a:cxnSpLocks/>
          </p:cNvCxnSpPr>
          <p:nvPr/>
        </p:nvCxnSpPr>
        <p:spPr>
          <a:xfrm>
            <a:off x="4676305" y="3067316"/>
            <a:ext cx="0" cy="317624"/>
          </a:xfrm>
          <a:prstGeom prst="straightConnector1">
            <a:avLst/>
          </a:prstGeom>
          <a:ln w="57150">
            <a:solidFill>
              <a:srgbClr val="003D6A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Gerade Verbindung mit Pfeil 70">
            <a:extLst>
              <a:ext uri="{FF2B5EF4-FFF2-40B4-BE49-F238E27FC236}">
                <a16:creationId xmlns:a16="http://schemas.microsoft.com/office/drawing/2014/main" id="{E22CF5B4-A0A5-4591-B649-A9F1C56D90C2}"/>
              </a:ext>
            </a:extLst>
          </p:cNvPr>
          <p:cNvCxnSpPr>
            <a:cxnSpLocks/>
          </p:cNvCxnSpPr>
          <p:nvPr/>
        </p:nvCxnSpPr>
        <p:spPr>
          <a:xfrm flipH="1">
            <a:off x="7448345" y="3148996"/>
            <a:ext cx="504257" cy="0"/>
          </a:xfrm>
          <a:prstGeom prst="straightConnector1">
            <a:avLst/>
          </a:prstGeom>
          <a:ln w="57150">
            <a:solidFill>
              <a:srgbClr val="003D6A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81" name="Grafik 80">
            <a:extLst>
              <a:ext uri="{FF2B5EF4-FFF2-40B4-BE49-F238E27FC236}">
                <a16:creationId xmlns:a16="http://schemas.microsoft.com/office/drawing/2014/main" id="{018439FD-6A3A-4D30-B0DA-0CAC57E1B7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4152" y="1060148"/>
            <a:ext cx="1453554" cy="1404000"/>
          </a:xfrm>
          <a:prstGeom prst="rect">
            <a:avLst/>
          </a:prstGeom>
        </p:spPr>
      </p:pic>
      <p:pic>
        <p:nvPicPr>
          <p:cNvPr id="85" name="Grafik 84">
            <a:extLst>
              <a:ext uri="{FF2B5EF4-FFF2-40B4-BE49-F238E27FC236}">
                <a16:creationId xmlns:a16="http://schemas.microsoft.com/office/drawing/2014/main" id="{7B6F2A44-565B-40E5-8823-203A80DE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547920" y="983159"/>
            <a:ext cx="1474294" cy="1476000"/>
          </a:xfrm>
          <a:prstGeom prst="rect">
            <a:avLst/>
          </a:prstGeom>
        </p:spPr>
      </p:pic>
      <p:pic>
        <p:nvPicPr>
          <p:cNvPr id="90" name="Grafik 89">
            <a:extLst>
              <a:ext uri="{FF2B5EF4-FFF2-40B4-BE49-F238E27FC236}">
                <a16:creationId xmlns:a16="http://schemas.microsoft.com/office/drawing/2014/main" id="{5FEBC142-18BF-47ED-B513-436F21D7CFB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662446" y="1051458"/>
            <a:ext cx="1322791" cy="1404000"/>
          </a:xfrm>
          <a:prstGeom prst="rect">
            <a:avLst/>
          </a:prstGeom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6573710" y="2412293"/>
            <a:ext cx="18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Einrasten Aufsatzbacke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in Grundbacke</a:t>
            </a:r>
          </a:p>
        </p:txBody>
      </p:sp>
      <p:cxnSp>
        <p:nvCxnSpPr>
          <p:cNvPr id="47" name="Gerade Verbindung mit Pfeil 46">
            <a:extLst>
              <a:ext uri="{FF2B5EF4-FFF2-40B4-BE49-F238E27FC236}">
                <a16:creationId xmlns:a16="http://schemas.microsoft.com/office/drawing/2014/main" id="{98C0FD20-4FCF-4965-81A6-C2EFB2E6CD57}"/>
              </a:ext>
            </a:extLst>
          </p:cNvPr>
          <p:cNvCxnSpPr>
            <a:cxnSpLocks/>
          </p:cNvCxnSpPr>
          <p:nvPr/>
        </p:nvCxnSpPr>
        <p:spPr>
          <a:xfrm>
            <a:off x="4298474" y="3636134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 Verbindung mit Pfeil 51">
            <a:extLst>
              <a:ext uri="{FF2B5EF4-FFF2-40B4-BE49-F238E27FC236}">
                <a16:creationId xmlns:a16="http://schemas.microsoft.com/office/drawing/2014/main" id="{03EC56C4-FA78-473A-BC63-A8926A8FB300}"/>
              </a:ext>
            </a:extLst>
          </p:cNvPr>
          <p:cNvCxnSpPr>
            <a:cxnSpLocks/>
          </p:cNvCxnSpPr>
          <p:nvPr/>
        </p:nvCxnSpPr>
        <p:spPr>
          <a:xfrm flipH="1">
            <a:off x="4904416" y="3969040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5A564440-A454-42DA-807A-CBF92E5FE77E}"/>
              </a:ext>
            </a:extLst>
          </p:cNvPr>
          <p:cNvCxnSpPr>
            <a:cxnSpLocks/>
          </p:cNvCxnSpPr>
          <p:nvPr/>
        </p:nvCxnSpPr>
        <p:spPr>
          <a:xfrm rot="10800000">
            <a:off x="7493374" y="358296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1DCA7CEA-CB87-4602-98A7-B730FD7E8B13}"/>
              </a:ext>
            </a:extLst>
          </p:cNvPr>
          <p:cNvCxnSpPr>
            <a:cxnSpLocks/>
          </p:cNvCxnSpPr>
          <p:nvPr/>
        </p:nvCxnSpPr>
        <p:spPr>
          <a:xfrm rot="10800000" flipH="1">
            <a:off x="8128576" y="3959764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3624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F5B4F50-F76A-4036-AE90-7B3F28447E9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B7F46AD5-0764-4625-BA2D-4ED2E467206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Kraftübertragung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37FD873C-81BF-4A1E-82A0-BAC8D70E0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5063520F-254D-4907-81AF-25D1E2DF5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828" y="579377"/>
            <a:ext cx="2409301" cy="333161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E518870E-66B4-4BE6-9B77-FC93E90D6995}"/>
              </a:ext>
            </a:extLst>
          </p:cNvPr>
          <p:cNvSpPr txBox="1"/>
          <p:nvPr/>
        </p:nvSpPr>
        <p:spPr>
          <a:xfrm>
            <a:off x="3773194" y="945729"/>
            <a:ext cx="9518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Werkstück</a:t>
            </a:r>
          </a:p>
        </p:txBody>
      </p:sp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EB774F94-C391-4816-B992-68CB228EC362}"/>
              </a:ext>
            </a:extLst>
          </p:cNvPr>
          <p:cNvCxnSpPr>
            <a:cxnSpLocks/>
            <a:stCxn id="4" idx="3"/>
          </p:cNvCxnSpPr>
          <p:nvPr/>
        </p:nvCxnSpPr>
        <p:spPr>
          <a:xfrm>
            <a:off x="4725058" y="1099618"/>
            <a:ext cx="939566" cy="30777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feld 11">
            <a:extLst>
              <a:ext uri="{FF2B5EF4-FFF2-40B4-BE49-F238E27FC236}">
                <a16:creationId xmlns:a16="http://schemas.microsoft.com/office/drawing/2014/main" id="{B35609CE-90FF-4EF6-BDDF-58BBE47D72AB}"/>
              </a:ext>
            </a:extLst>
          </p:cNvPr>
          <p:cNvSpPr txBox="1"/>
          <p:nvPr/>
        </p:nvSpPr>
        <p:spPr>
          <a:xfrm>
            <a:off x="6939883" y="974057"/>
            <a:ext cx="1144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Aufsatzbacke</a:t>
            </a:r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E3EFDE6B-D4A2-4173-861D-693E6E2EE250}"/>
              </a:ext>
            </a:extLst>
          </p:cNvPr>
          <p:cNvCxnSpPr>
            <a:cxnSpLocks/>
            <a:stCxn id="12" idx="2"/>
          </p:cNvCxnSpPr>
          <p:nvPr/>
        </p:nvCxnSpPr>
        <p:spPr>
          <a:xfrm flipH="1">
            <a:off x="6741107" y="1281834"/>
            <a:ext cx="771112" cy="1060368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F4E2648B-F444-4EA6-A166-55A091CFCC1C}"/>
              </a:ext>
            </a:extLst>
          </p:cNvPr>
          <p:cNvSpPr txBox="1"/>
          <p:nvPr/>
        </p:nvSpPr>
        <p:spPr>
          <a:xfrm>
            <a:off x="3547725" y="2497806"/>
            <a:ext cx="12338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Auflagebolzen</a:t>
            </a: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E5F6C020-912D-4FB6-86C1-7E03CCBED032}"/>
              </a:ext>
            </a:extLst>
          </p:cNvPr>
          <p:cNvCxnSpPr>
            <a:cxnSpLocks/>
            <a:stCxn id="17" idx="3"/>
          </p:cNvCxnSpPr>
          <p:nvPr/>
        </p:nvCxnSpPr>
        <p:spPr>
          <a:xfrm>
            <a:off x="4781539" y="2651695"/>
            <a:ext cx="1578279" cy="30777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feld 21">
            <a:extLst>
              <a:ext uri="{FF2B5EF4-FFF2-40B4-BE49-F238E27FC236}">
                <a16:creationId xmlns:a16="http://schemas.microsoft.com/office/drawing/2014/main" id="{9A481ED2-758E-4C8B-85F8-275687449E6D}"/>
              </a:ext>
            </a:extLst>
          </p:cNvPr>
          <p:cNvSpPr txBox="1"/>
          <p:nvPr/>
        </p:nvSpPr>
        <p:spPr>
          <a:xfrm>
            <a:off x="6703708" y="4108731"/>
            <a:ext cx="10669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Grundbacke</a:t>
            </a:r>
          </a:p>
        </p:txBody>
      </p: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98D091EA-D971-4E70-ADF4-781801E37398}"/>
              </a:ext>
            </a:extLst>
          </p:cNvPr>
          <p:cNvCxnSpPr>
            <a:cxnSpLocks/>
            <a:stCxn id="22" idx="1"/>
          </p:cNvCxnSpPr>
          <p:nvPr/>
        </p:nvCxnSpPr>
        <p:spPr>
          <a:xfrm flipH="1" flipV="1">
            <a:off x="6359818" y="3383330"/>
            <a:ext cx="343890" cy="87929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9" name="Grafik 28">
            <a:extLst>
              <a:ext uri="{FF2B5EF4-FFF2-40B4-BE49-F238E27FC236}">
                <a16:creationId xmlns:a16="http://schemas.microsoft.com/office/drawing/2014/main" id="{85238D17-C12B-4ABA-847C-25DEFB1A71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3619" y="2644392"/>
            <a:ext cx="1447330" cy="1678903"/>
          </a:xfrm>
          <a:prstGeom prst="rect">
            <a:avLst/>
          </a:prstGeom>
        </p:spPr>
      </p:pic>
      <p:sp>
        <p:nvSpPr>
          <p:cNvPr id="30" name="Textplatzhalter 3">
            <a:extLst>
              <a:ext uri="{FF2B5EF4-FFF2-40B4-BE49-F238E27FC236}">
                <a16:creationId xmlns:a16="http://schemas.microsoft.com/office/drawing/2014/main" id="{27DC39A1-AECD-48D1-9382-9F2BCC33831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6312" y="1177747"/>
            <a:ext cx="3548937" cy="2732540"/>
          </a:xfrm>
        </p:spPr>
        <p:txBody>
          <a:bodyPr>
            <a:norm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Flächige Kraftübertragung von Aufsatzbacke zu Grundbacke (rote Fläche), verantwortlich für Wiederholgenauigkeit </a:t>
            </a:r>
            <a:br>
              <a:rPr lang="de-DE" sz="1400" dirty="0"/>
            </a:br>
            <a:endParaRPr lang="de-DE" sz="1400" dirty="0"/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Flächige Abstützung auf Grundbacke (blaue Fläche)</a:t>
            </a:r>
          </a:p>
          <a:p>
            <a:pPr marL="285750" indent="-285750">
              <a:buFontTx/>
              <a:buChar char="-"/>
            </a:pPr>
            <a:endParaRPr lang="de-DE" sz="1400" dirty="0"/>
          </a:p>
          <a:p>
            <a:endParaRPr lang="de-DE" sz="1400" dirty="0"/>
          </a:p>
        </p:txBody>
      </p:sp>
      <p:cxnSp>
        <p:nvCxnSpPr>
          <p:cNvPr id="32" name="Gerade Verbindung mit Pfeil 31">
            <a:extLst>
              <a:ext uri="{FF2B5EF4-FFF2-40B4-BE49-F238E27FC236}">
                <a16:creationId xmlns:a16="http://schemas.microsoft.com/office/drawing/2014/main" id="{CF1EAC0D-62DC-49A1-A9F4-62C126C0765B}"/>
              </a:ext>
            </a:extLst>
          </p:cNvPr>
          <p:cNvCxnSpPr/>
          <p:nvPr/>
        </p:nvCxnSpPr>
        <p:spPr>
          <a:xfrm>
            <a:off x="6741107" y="2509913"/>
            <a:ext cx="533111" cy="513717"/>
          </a:xfrm>
          <a:prstGeom prst="straightConnector1">
            <a:avLst/>
          </a:prstGeom>
          <a:ln w="38100" cap="flat" cmpd="sng" algn="ctr">
            <a:solidFill>
              <a:srgbClr val="003D6A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35679D1F-2EFC-4A1E-B387-E217598D91C0}"/>
              </a:ext>
            </a:extLst>
          </p:cNvPr>
          <p:cNvCxnSpPr>
            <a:cxnSpLocks/>
          </p:cNvCxnSpPr>
          <p:nvPr/>
        </p:nvCxnSpPr>
        <p:spPr>
          <a:xfrm flipH="1">
            <a:off x="5356683" y="3220556"/>
            <a:ext cx="651353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7" name="Textfeld 36">
            <a:extLst>
              <a:ext uri="{FF2B5EF4-FFF2-40B4-BE49-F238E27FC236}">
                <a16:creationId xmlns:a16="http://schemas.microsoft.com/office/drawing/2014/main" id="{1C8F9F0E-7A89-43D9-8711-E374FFF81289}"/>
              </a:ext>
            </a:extLst>
          </p:cNvPr>
          <p:cNvSpPr txBox="1"/>
          <p:nvPr/>
        </p:nvSpPr>
        <p:spPr>
          <a:xfrm>
            <a:off x="4297041" y="3052040"/>
            <a:ext cx="1233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eingeleitete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Spannkraft</a:t>
            </a: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EE44FB0E-1F99-46A8-ACE4-14E821B03526}"/>
              </a:ext>
            </a:extLst>
          </p:cNvPr>
          <p:cNvCxnSpPr>
            <a:cxnSpLocks/>
          </p:cNvCxnSpPr>
          <p:nvPr/>
        </p:nvCxnSpPr>
        <p:spPr>
          <a:xfrm flipH="1">
            <a:off x="6674668" y="2449803"/>
            <a:ext cx="651353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9" name="Textfeld 38">
            <a:extLst>
              <a:ext uri="{FF2B5EF4-FFF2-40B4-BE49-F238E27FC236}">
                <a16:creationId xmlns:a16="http://schemas.microsoft.com/office/drawing/2014/main" id="{209483CC-1ED4-44C7-8E4B-BA5846C7B8BD}"/>
              </a:ext>
            </a:extLst>
          </p:cNvPr>
          <p:cNvSpPr txBox="1"/>
          <p:nvPr/>
        </p:nvSpPr>
        <p:spPr>
          <a:xfrm>
            <a:off x="7455273" y="2236196"/>
            <a:ext cx="1233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wirkende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Spannkraft</a:t>
            </a:r>
          </a:p>
        </p:txBody>
      </p:sp>
      <p:sp>
        <p:nvSpPr>
          <p:cNvPr id="45" name="Textfeld 44">
            <a:extLst>
              <a:ext uri="{FF2B5EF4-FFF2-40B4-BE49-F238E27FC236}">
                <a16:creationId xmlns:a16="http://schemas.microsoft.com/office/drawing/2014/main" id="{223E6126-CA72-4885-AAF6-9B4D83442DCD}"/>
              </a:ext>
            </a:extLst>
          </p:cNvPr>
          <p:cNvSpPr txBox="1"/>
          <p:nvPr/>
        </p:nvSpPr>
        <p:spPr>
          <a:xfrm>
            <a:off x="7375811" y="3005873"/>
            <a:ext cx="12338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Abstützung</a:t>
            </a:r>
          </a:p>
        </p:txBody>
      </p:sp>
    </p:spTree>
    <p:extLst>
      <p:ext uri="{BB962C8B-B14F-4D97-AF65-F5344CB8AC3E}">
        <p14:creationId xmlns:p14="http://schemas.microsoft.com/office/powerpoint/2010/main" val="1811910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>
            <a:extLst>
              <a:ext uri="{FF2B5EF4-FFF2-40B4-BE49-F238E27FC236}">
                <a16:creationId xmlns:a16="http://schemas.microsoft.com/office/drawing/2014/main" id="{29C583A7-5860-4C03-AB87-193104CE90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698" y="718958"/>
            <a:ext cx="3594885" cy="3152891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AB56310B-3BF1-4942-B1B0-2597B0A57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56" y="1402326"/>
            <a:ext cx="3807802" cy="2535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641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46B02A6B-4400-4C96-B730-5AFDA8931B0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63579" y="496835"/>
            <a:ext cx="4236511" cy="4083844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DF332A7A-BE36-4F69-A122-59AC5DDBC6F2}"/>
              </a:ext>
            </a:extLst>
          </p:cNvPr>
          <p:cNvCxnSpPr>
            <a:cxnSpLocks/>
          </p:cNvCxnSpPr>
          <p:nvPr/>
        </p:nvCxnSpPr>
        <p:spPr>
          <a:xfrm>
            <a:off x="2057451" y="1952627"/>
            <a:ext cx="1501223" cy="258808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2E7FEFEA-D3CB-40F1-9D67-BE69C4B02426}"/>
              </a:ext>
            </a:extLst>
          </p:cNvPr>
          <p:cNvCxnSpPr>
            <a:cxnSpLocks/>
          </p:cNvCxnSpPr>
          <p:nvPr/>
        </p:nvCxnSpPr>
        <p:spPr>
          <a:xfrm>
            <a:off x="1721867" y="2548730"/>
            <a:ext cx="1957247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AFCC84FA-89E1-4B7A-B6B6-27225FFB85AF}"/>
              </a:ext>
            </a:extLst>
          </p:cNvPr>
          <p:cNvCxnSpPr>
            <a:cxnSpLocks/>
            <a:stCxn id="25" idx="3"/>
          </p:cNvCxnSpPr>
          <p:nvPr/>
        </p:nvCxnSpPr>
        <p:spPr>
          <a:xfrm>
            <a:off x="1970690" y="3158846"/>
            <a:ext cx="1766578" cy="198736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DA95775B-6F3B-4B5E-A36B-E7355A2E9469}"/>
              </a:ext>
            </a:extLst>
          </p:cNvPr>
          <p:cNvCxnSpPr>
            <a:cxnSpLocks/>
          </p:cNvCxnSpPr>
          <p:nvPr/>
        </p:nvCxnSpPr>
        <p:spPr>
          <a:xfrm flipH="1">
            <a:off x="4347896" y="3606085"/>
            <a:ext cx="1738433" cy="228216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0AD82893-4C77-466D-B8E4-27DE33AA2A57}"/>
              </a:ext>
            </a:extLst>
          </p:cNvPr>
          <p:cNvCxnSpPr>
            <a:cxnSpLocks/>
          </p:cNvCxnSpPr>
          <p:nvPr/>
        </p:nvCxnSpPr>
        <p:spPr>
          <a:xfrm flipH="1">
            <a:off x="4727173" y="1165792"/>
            <a:ext cx="1180023" cy="228216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D52C9EF0-9E9A-40BB-978B-3F75AB0B6395}"/>
              </a:ext>
            </a:extLst>
          </p:cNvPr>
          <p:cNvSpPr txBox="1"/>
          <p:nvPr/>
        </p:nvSpPr>
        <p:spPr>
          <a:xfrm>
            <a:off x="734822" y="1784725"/>
            <a:ext cx="15012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RFID Lesegerät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E65EA0F1-7D1F-4240-BB31-CB55C486F6A2}"/>
              </a:ext>
            </a:extLst>
          </p:cNvPr>
          <p:cNvSpPr txBox="1"/>
          <p:nvPr/>
        </p:nvSpPr>
        <p:spPr>
          <a:xfrm>
            <a:off x="734822" y="2394841"/>
            <a:ext cx="9870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RFID Chip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58FDA142-D363-40BE-801E-CF22884CAF31}"/>
              </a:ext>
            </a:extLst>
          </p:cNvPr>
          <p:cNvSpPr txBox="1"/>
          <p:nvPr/>
        </p:nvSpPr>
        <p:spPr>
          <a:xfrm>
            <a:off x="734822" y="2897236"/>
            <a:ext cx="1235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2x Sensor zur </a:t>
            </a:r>
            <a:r>
              <a:rPr lang="de-DE" sz="1400" dirty="0" err="1">
                <a:solidFill>
                  <a:srgbClr val="00446B"/>
                </a:solidFill>
              </a:rPr>
              <a:t>Greiferabfrage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7A535DE4-2F9D-4A25-98F6-1A20D279410A}"/>
              </a:ext>
            </a:extLst>
          </p:cNvPr>
          <p:cNvSpPr txBox="1"/>
          <p:nvPr/>
        </p:nvSpPr>
        <p:spPr>
          <a:xfrm>
            <a:off x="6025426" y="945421"/>
            <a:ext cx="17002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Kolbenhubabfrage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B485F574-B098-4761-BF47-DAD902FDBA33}"/>
              </a:ext>
            </a:extLst>
          </p:cNvPr>
          <p:cNvSpPr txBox="1"/>
          <p:nvPr/>
        </p:nvSpPr>
        <p:spPr>
          <a:xfrm>
            <a:off x="6200090" y="3311081"/>
            <a:ext cx="1968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2x Sensor für</a:t>
            </a:r>
          </a:p>
          <a:p>
            <a:r>
              <a:rPr lang="de-DE" sz="1400" dirty="0">
                <a:solidFill>
                  <a:srgbClr val="00446B"/>
                </a:solidFill>
              </a:rPr>
              <a:t>Zylinderstellung</a:t>
            </a:r>
          </a:p>
        </p:txBody>
      </p:sp>
    </p:spTree>
    <p:extLst>
      <p:ext uri="{BB962C8B-B14F-4D97-AF65-F5344CB8AC3E}">
        <p14:creationId xmlns:p14="http://schemas.microsoft.com/office/powerpoint/2010/main" val="973189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3836DA95-9AB8-4DEB-ACD4-0493D3A6B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8797" y="482231"/>
            <a:ext cx="4237200" cy="3829409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BDD12641-CAED-4C98-9AE1-7E1BA9CDB938}"/>
              </a:ext>
            </a:extLst>
          </p:cNvPr>
          <p:cNvCxnSpPr>
            <a:cxnSpLocks/>
          </p:cNvCxnSpPr>
          <p:nvPr/>
        </p:nvCxnSpPr>
        <p:spPr>
          <a:xfrm>
            <a:off x="1970470" y="1928380"/>
            <a:ext cx="1274908" cy="72736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142A4BD5-6DF6-403D-8263-8CF5FA89AF3E}"/>
              </a:ext>
            </a:extLst>
          </p:cNvPr>
          <p:cNvCxnSpPr>
            <a:cxnSpLocks/>
          </p:cNvCxnSpPr>
          <p:nvPr/>
        </p:nvCxnSpPr>
        <p:spPr>
          <a:xfrm>
            <a:off x="1970470" y="3051718"/>
            <a:ext cx="1582591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3750103D-B71F-45C7-B17B-252C69B0AD5F}"/>
              </a:ext>
            </a:extLst>
          </p:cNvPr>
          <p:cNvCxnSpPr>
            <a:cxnSpLocks/>
          </p:cNvCxnSpPr>
          <p:nvPr/>
        </p:nvCxnSpPr>
        <p:spPr>
          <a:xfrm flipH="1">
            <a:off x="4790948" y="2937611"/>
            <a:ext cx="1530066" cy="34232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feld 14">
            <a:extLst>
              <a:ext uri="{FF2B5EF4-FFF2-40B4-BE49-F238E27FC236}">
                <a16:creationId xmlns:a16="http://schemas.microsoft.com/office/drawing/2014/main" id="{60741AC7-B60B-4D60-81C3-0D47EC9225C9}"/>
              </a:ext>
            </a:extLst>
          </p:cNvPr>
          <p:cNvSpPr txBox="1"/>
          <p:nvPr/>
        </p:nvSpPr>
        <p:spPr>
          <a:xfrm>
            <a:off x="869726" y="1758624"/>
            <a:ext cx="12749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M12 8-polig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53A95429-AFD1-48D1-BF31-05D36C51EF68}"/>
              </a:ext>
            </a:extLst>
          </p:cNvPr>
          <p:cNvSpPr txBox="1"/>
          <p:nvPr/>
        </p:nvSpPr>
        <p:spPr>
          <a:xfrm>
            <a:off x="656781" y="2897829"/>
            <a:ext cx="1678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Sensorverteiler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D9663853-2E3E-473E-B612-D1A227CA95AF}"/>
              </a:ext>
            </a:extLst>
          </p:cNvPr>
          <p:cNvSpPr txBox="1"/>
          <p:nvPr/>
        </p:nvSpPr>
        <p:spPr>
          <a:xfrm>
            <a:off x="6321014" y="2460557"/>
            <a:ext cx="25303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Optischer Sensor für </a:t>
            </a:r>
          </a:p>
          <a:p>
            <a:r>
              <a:rPr lang="de-DE" sz="1400" dirty="0">
                <a:solidFill>
                  <a:srgbClr val="00446B"/>
                </a:solidFill>
              </a:rPr>
              <a:t>- Abfrage Druckbolzen</a:t>
            </a:r>
          </a:p>
          <a:p>
            <a:r>
              <a:rPr lang="de-DE" sz="1400" dirty="0">
                <a:solidFill>
                  <a:srgbClr val="00446B"/>
                </a:solidFill>
              </a:rPr>
              <a:t>- Abfrage Aufsatzbacke</a:t>
            </a:r>
          </a:p>
        </p:txBody>
      </p:sp>
    </p:spTree>
    <p:extLst>
      <p:ext uri="{BB962C8B-B14F-4D97-AF65-F5344CB8AC3E}">
        <p14:creationId xmlns:p14="http://schemas.microsoft.com/office/powerpoint/2010/main" val="3166912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EB2919B5-7B61-4245-B661-51053EF00A62}"/>
              </a:ext>
            </a:extLst>
          </p:cNvPr>
          <p:cNvSpPr txBox="1"/>
          <p:nvPr/>
        </p:nvSpPr>
        <p:spPr>
          <a:xfrm>
            <a:off x="50257" y="1779762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Greifer PGN-plus-P 125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B1ECB97-6E9B-4A7E-AEB6-61726179ACF2}"/>
              </a:ext>
            </a:extLst>
          </p:cNvPr>
          <p:cNvSpPr txBox="1"/>
          <p:nvPr/>
        </p:nvSpPr>
        <p:spPr>
          <a:xfrm>
            <a:off x="209550" y="3488879"/>
            <a:ext cx="2748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Greiferfinger</a:t>
            </a:r>
            <a:r>
              <a:rPr lang="de-DE" sz="1400" dirty="0">
                <a:solidFill>
                  <a:srgbClr val="00446B"/>
                </a:solidFill>
              </a:rPr>
              <a:t> mit </a:t>
            </a:r>
          </a:p>
          <a:p>
            <a:r>
              <a:rPr lang="de-DE" sz="1400" dirty="0">
                <a:solidFill>
                  <a:srgbClr val="00446B"/>
                </a:solidFill>
              </a:rPr>
              <a:t>Abgreifkonen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5832980" y="4011401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Betätigungszylinder pneumatisch</a:t>
            </a:r>
          </a:p>
        </p:txBody>
      </p:sp>
      <p:pic>
        <p:nvPicPr>
          <p:cNvPr id="4" name="Grafik 3" descr="Ein Bild, das gelb, Fräse enthält.&#10;&#10;Automatisch generierte Beschreibung">
            <a:extLst>
              <a:ext uri="{FF2B5EF4-FFF2-40B4-BE49-F238E27FC236}">
                <a16:creationId xmlns:a16="http://schemas.microsoft.com/office/drawing/2014/main" id="{1599B1BC-A76B-4616-9AD0-968A359BC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2897" y="1103054"/>
            <a:ext cx="3013539" cy="2880000"/>
          </a:xfrm>
          <a:prstGeom prst="rect">
            <a:avLst/>
          </a:prstGeom>
        </p:spPr>
      </p:pic>
      <p:pic>
        <p:nvPicPr>
          <p:cNvPr id="8" name="Grafik 7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AB84D12D-91D5-49AD-BC77-F1E52027F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3731" y="1132099"/>
            <a:ext cx="3360000" cy="2520000"/>
          </a:xfrm>
          <a:prstGeom prst="rect">
            <a:avLst/>
          </a:prstGeom>
        </p:spPr>
      </p:pic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C768CD86-FC48-41CF-8896-883DA086DC1D}"/>
              </a:ext>
            </a:extLst>
          </p:cNvPr>
          <p:cNvCxnSpPr>
            <a:cxnSpLocks/>
          </p:cNvCxnSpPr>
          <p:nvPr/>
        </p:nvCxnSpPr>
        <p:spPr>
          <a:xfrm flipH="1" flipV="1">
            <a:off x="7445935" y="3154413"/>
            <a:ext cx="114300" cy="85768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0047D7F0-EA12-42F2-92DD-87A4FDFBA0C0}"/>
              </a:ext>
            </a:extLst>
          </p:cNvPr>
          <p:cNvCxnSpPr>
            <a:cxnSpLocks/>
          </p:cNvCxnSpPr>
          <p:nvPr/>
        </p:nvCxnSpPr>
        <p:spPr>
          <a:xfrm flipV="1">
            <a:off x="1843023" y="3154413"/>
            <a:ext cx="1911328" cy="6781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Gerade Verbindung mit Pfeil 25">
            <a:extLst>
              <a:ext uri="{FF2B5EF4-FFF2-40B4-BE49-F238E27FC236}">
                <a16:creationId xmlns:a16="http://schemas.microsoft.com/office/drawing/2014/main" id="{E79C0E82-2ED5-4403-B3CC-EDC9630964FD}"/>
              </a:ext>
            </a:extLst>
          </p:cNvPr>
          <p:cNvCxnSpPr>
            <a:cxnSpLocks/>
          </p:cNvCxnSpPr>
          <p:nvPr/>
        </p:nvCxnSpPr>
        <p:spPr>
          <a:xfrm>
            <a:off x="1945602" y="2023569"/>
            <a:ext cx="1679301" cy="73635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732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002E9F2-CDE6-46E4-A05F-8D52DFE236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638CFE29-0D27-45A6-A42C-96E4C3788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6F444E9A-495C-4C92-853C-28B3B2722C38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C54C9AE1-99B6-4A79-BC88-6A173F9BE7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30471" y="1861773"/>
            <a:ext cx="3521323" cy="2032869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980C5F39-68BE-458C-9685-0B4D163279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43389" y="1857845"/>
            <a:ext cx="2890421" cy="2034000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63D77A1E-3466-41A7-BA01-8D44E9D35072}"/>
              </a:ext>
            </a:extLst>
          </p:cNvPr>
          <p:cNvSpPr txBox="1"/>
          <p:nvPr/>
        </p:nvSpPr>
        <p:spPr>
          <a:xfrm>
            <a:off x="204673" y="1357961"/>
            <a:ext cx="27319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Abfrage Druckbolzen ausgefahren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7923C3A0-02F2-4D96-A7EB-DB11F69C2C88}"/>
              </a:ext>
            </a:extLst>
          </p:cNvPr>
          <p:cNvSpPr txBox="1"/>
          <p:nvPr/>
        </p:nvSpPr>
        <p:spPr>
          <a:xfrm>
            <a:off x="4885034" y="1366300"/>
            <a:ext cx="28175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Abfrage Aufsatzbacke vorhanden</a:t>
            </a:r>
          </a:p>
        </p:txBody>
      </p:sp>
    </p:spTree>
    <p:extLst>
      <p:ext uri="{BB962C8B-B14F-4D97-AF65-F5344CB8AC3E}">
        <p14:creationId xmlns:p14="http://schemas.microsoft.com/office/powerpoint/2010/main" val="13461194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pic>
        <p:nvPicPr>
          <p:cNvPr id="7" name="Inhaltsplatzhalter 6">
            <a:extLst>
              <a:ext uri="{FF2B5EF4-FFF2-40B4-BE49-F238E27FC236}">
                <a16:creationId xmlns:a16="http://schemas.microsoft.com/office/drawing/2014/main" id="{6936F200-AE3E-454B-8453-31B0EE5783A0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/>
          <a:stretch>
            <a:fillRect/>
          </a:stretch>
        </p:blipFill>
        <p:spPr>
          <a:xfrm>
            <a:off x="3025572" y="1195574"/>
            <a:ext cx="3851136" cy="2854325"/>
          </a:xfr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Backen- und </a:t>
            </a:r>
            <a:r>
              <a:rPr lang="de-DE" sz="1600" b="1" dirty="0" err="1">
                <a:solidFill>
                  <a:srgbClr val="00446B"/>
                </a:solidFill>
              </a:rPr>
              <a:t>Greiferablage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D851D391-EA05-45E6-9880-637EC4E6251E}"/>
              </a:ext>
            </a:extLst>
          </p:cNvPr>
          <p:cNvSpPr txBox="1"/>
          <p:nvPr/>
        </p:nvSpPr>
        <p:spPr>
          <a:xfrm>
            <a:off x="6240383" y="634628"/>
            <a:ext cx="11873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Backenablage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B84F0978-A658-4024-9689-6D5180EA762B}"/>
              </a:ext>
            </a:extLst>
          </p:cNvPr>
          <p:cNvSpPr txBox="1"/>
          <p:nvPr/>
        </p:nvSpPr>
        <p:spPr>
          <a:xfrm>
            <a:off x="3621559" y="3911721"/>
            <a:ext cx="1291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Greifer für</a:t>
            </a:r>
          </a:p>
          <a:p>
            <a:r>
              <a:rPr lang="de-DE" sz="1400" dirty="0">
                <a:solidFill>
                  <a:srgbClr val="00446B"/>
                </a:solidFill>
              </a:rPr>
              <a:t>Backenwechsel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0AE14B1-2AE0-4777-B71A-35FB68761457}"/>
              </a:ext>
            </a:extLst>
          </p:cNvPr>
          <p:cNvSpPr txBox="1"/>
          <p:nvPr/>
        </p:nvSpPr>
        <p:spPr>
          <a:xfrm>
            <a:off x="5470301" y="3705360"/>
            <a:ext cx="1540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Greifer für</a:t>
            </a:r>
          </a:p>
          <a:p>
            <a:r>
              <a:rPr lang="de-DE" sz="1400" dirty="0">
                <a:solidFill>
                  <a:srgbClr val="00446B"/>
                </a:solidFill>
              </a:rPr>
              <a:t>Werkstückwechsel</a:t>
            </a:r>
          </a:p>
        </p:txBody>
      </p: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3AC3BC00-61D3-48A7-BBE7-8C784E5D2E83}"/>
              </a:ext>
            </a:extLst>
          </p:cNvPr>
          <p:cNvCxnSpPr>
            <a:cxnSpLocks/>
          </p:cNvCxnSpPr>
          <p:nvPr/>
        </p:nvCxnSpPr>
        <p:spPr>
          <a:xfrm flipH="1">
            <a:off x="6102680" y="914999"/>
            <a:ext cx="237007" cy="47568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77A39F5D-10E3-41A8-8538-FF08692A455B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5689322" y="3095556"/>
            <a:ext cx="551062" cy="60980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6BE41BCE-ABC8-48BF-98F8-BAA72B45DDBE}"/>
              </a:ext>
            </a:extLst>
          </p:cNvPr>
          <p:cNvCxnSpPr>
            <a:cxnSpLocks/>
            <a:stCxn id="12" idx="0"/>
          </p:cNvCxnSpPr>
          <p:nvPr/>
        </p:nvCxnSpPr>
        <p:spPr>
          <a:xfrm flipV="1">
            <a:off x="4267441" y="3608551"/>
            <a:ext cx="116657" cy="30317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8" name="Textfeld 47">
            <a:extLst>
              <a:ext uri="{FF2B5EF4-FFF2-40B4-BE49-F238E27FC236}">
                <a16:creationId xmlns:a16="http://schemas.microsoft.com/office/drawing/2014/main" id="{717BA7CC-9C30-4EC6-BF27-5576E4030444}"/>
              </a:ext>
            </a:extLst>
          </p:cNvPr>
          <p:cNvSpPr txBox="1"/>
          <p:nvPr/>
        </p:nvSpPr>
        <p:spPr>
          <a:xfrm>
            <a:off x="1950324" y="3095556"/>
            <a:ext cx="11713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Greiferablage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80643A1A-9CB4-468D-ACA9-14F6278CBFEA}"/>
              </a:ext>
            </a:extLst>
          </p:cNvPr>
          <p:cNvCxnSpPr>
            <a:cxnSpLocks/>
          </p:cNvCxnSpPr>
          <p:nvPr/>
        </p:nvCxnSpPr>
        <p:spPr>
          <a:xfrm flipV="1">
            <a:off x="3155955" y="2557883"/>
            <a:ext cx="873082" cy="72850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2" name="Textplatzhalter 3">
            <a:extLst>
              <a:ext uri="{FF2B5EF4-FFF2-40B4-BE49-F238E27FC236}">
                <a16:creationId xmlns:a16="http://schemas.microsoft.com/office/drawing/2014/main" id="{3E4192FD-6838-41FB-A988-D1BE7E480AA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>
            <a:normAutofit/>
          </a:bodyPr>
          <a:lstStyle/>
          <a:p>
            <a:endParaRPr lang="de-DE" sz="1400" dirty="0"/>
          </a:p>
          <a:p>
            <a:r>
              <a:rPr lang="de-DE" sz="1400" b="1" dirty="0"/>
              <a:t>Benötigter Abstand X</a:t>
            </a:r>
            <a:r>
              <a:rPr lang="de-DE" sz="1400" dirty="0"/>
              <a:t>: 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Baugröße 215-315: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55mm</a:t>
            </a:r>
          </a:p>
          <a:p>
            <a:endParaRPr lang="de-DE" sz="1400" dirty="0"/>
          </a:p>
          <a:p>
            <a:r>
              <a:rPr lang="de-DE" sz="1400" b="1" dirty="0"/>
              <a:t>Baugröße 400: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65mm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B64CAE42-FEB5-470E-B776-F5597B10028E}"/>
              </a:ext>
            </a:extLst>
          </p:cNvPr>
          <p:cNvCxnSpPr>
            <a:cxnSpLocks/>
          </p:cNvCxnSpPr>
          <p:nvPr/>
        </p:nvCxnSpPr>
        <p:spPr>
          <a:xfrm flipH="1" flipV="1">
            <a:off x="3980867" y="1228747"/>
            <a:ext cx="156458" cy="75659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Gerader Verbinder 27">
            <a:extLst>
              <a:ext uri="{FF2B5EF4-FFF2-40B4-BE49-F238E27FC236}">
                <a16:creationId xmlns:a16="http://schemas.microsoft.com/office/drawing/2014/main" id="{6F2FF12D-B79F-4CE2-9EF5-C564BE15B039}"/>
              </a:ext>
            </a:extLst>
          </p:cNvPr>
          <p:cNvCxnSpPr>
            <a:cxnSpLocks/>
          </p:cNvCxnSpPr>
          <p:nvPr/>
        </p:nvCxnSpPr>
        <p:spPr>
          <a:xfrm flipH="1" flipV="1">
            <a:off x="4194451" y="1211702"/>
            <a:ext cx="156458" cy="75659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DABCAD3A-9D06-46DB-8C17-15EB830E6314}"/>
              </a:ext>
            </a:extLst>
          </p:cNvPr>
          <p:cNvCxnSpPr>
            <a:cxnSpLocks/>
          </p:cNvCxnSpPr>
          <p:nvPr/>
        </p:nvCxnSpPr>
        <p:spPr>
          <a:xfrm>
            <a:off x="3814694" y="1302121"/>
            <a:ext cx="196408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Gerade Verbindung mit Pfeil 32">
            <a:extLst>
              <a:ext uri="{FF2B5EF4-FFF2-40B4-BE49-F238E27FC236}">
                <a16:creationId xmlns:a16="http://schemas.microsoft.com/office/drawing/2014/main" id="{3225EDAD-F4C1-43B7-8D4A-B19FDF6E64DB}"/>
              </a:ext>
            </a:extLst>
          </p:cNvPr>
          <p:cNvCxnSpPr>
            <a:cxnSpLocks/>
          </p:cNvCxnSpPr>
          <p:nvPr/>
        </p:nvCxnSpPr>
        <p:spPr>
          <a:xfrm flipH="1">
            <a:off x="4228643" y="1302122"/>
            <a:ext cx="179392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Gerader Verbinder 25">
            <a:extLst>
              <a:ext uri="{FF2B5EF4-FFF2-40B4-BE49-F238E27FC236}">
                <a16:creationId xmlns:a16="http://schemas.microsoft.com/office/drawing/2014/main" id="{4A353545-C918-475F-AE14-1D4C4F334FB1}"/>
              </a:ext>
            </a:extLst>
          </p:cNvPr>
          <p:cNvCxnSpPr>
            <a:cxnSpLocks/>
          </p:cNvCxnSpPr>
          <p:nvPr/>
        </p:nvCxnSpPr>
        <p:spPr>
          <a:xfrm flipV="1">
            <a:off x="4011102" y="1302121"/>
            <a:ext cx="217541" cy="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5" name="Textfeld 34">
            <a:extLst>
              <a:ext uri="{FF2B5EF4-FFF2-40B4-BE49-F238E27FC236}">
                <a16:creationId xmlns:a16="http://schemas.microsoft.com/office/drawing/2014/main" id="{0872BDD3-6896-4C00-B451-E79F094E1912}"/>
              </a:ext>
            </a:extLst>
          </p:cNvPr>
          <p:cNvSpPr txBox="1"/>
          <p:nvPr/>
        </p:nvSpPr>
        <p:spPr>
          <a:xfrm>
            <a:off x="3951003" y="957927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762212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fik 23">
            <a:extLst>
              <a:ext uri="{FF2B5EF4-FFF2-40B4-BE49-F238E27FC236}">
                <a16:creationId xmlns:a16="http://schemas.microsoft.com/office/drawing/2014/main" id="{2070E44E-6137-4BE2-8BA1-2FDAA147D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107" y="2737306"/>
            <a:ext cx="2287573" cy="11297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889E9438-8849-44DD-9803-290A3C28C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0" y="1057512"/>
            <a:ext cx="2531952" cy="206872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D548ED6E-5511-40E1-9067-CE21E11CF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1374" y="993375"/>
            <a:ext cx="2639302" cy="1930574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Backen- und </a:t>
            </a:r>
            <a:r>
              <a:rPr lang="de-DE" sz="1600" b="1" dirty="0" err="1">
                <a:solidFill>
                  <a:srgbClr val="00446B"/>
                </a:solidFill>
              </a:rPr>
              <a:t>Greiferablage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25" name="Ellipse 24">
            <a:extLst>
              <a:ext uri="{FF2B5EF4-FFF2-40B4-BE49-F238E27FC236}">
                <a16:creationId xmlns:a16="http://schemas.microsoft.com/office/drawing/2014/main" id="{7015E782-7D30-4F13-B147-887AD3DA9768}"/>
              </a:ext>
            </a:extLst>
          </p:cNvPr>
          <p:cNvSpPr/>
          <p:nvPr/>
        </p:nvSpPr>
        <p:spPr>
          <a:xfrm>
            <a:off x="1328238" y="1192459"/>
            <a:ext cx="733795" cy="473503"/>
          </a:xfrm>
          <a:prstGeom prst="ellipse">
            <a:avLst/>
          </a:prstGeom>
          <a:noFill/>
          <a:ln w="28575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33A910DC-D1D4-4BD7-8AEB-B4CD77F288C4}"/>
              </a:ext>
            </a:extLst>
          </p:cNvPr>
          <p:cNvCxnSpPr>
            <a:cxnSpLocks/>
            <a:stCxn id="29" idx="0"/>
            <a:endCxn id="39" idx="5"/>
          </p:cNvCxnSpPr>
          <p:nvPr/>
        </p:nvCxnSpPr>
        <p:spPr>
          <a:xfrm flipH="1" flipV="1">
            <a:off x="5282459" y="1374702"/>
            <a:ext cx="2038008" cy="1357367"/>
          </a:xfrm>
          <a:prstGeom prst="straightConnector1">
            <a:avLst/>
          </a:prstGeom>
          <a:ln w="28575"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9" name="Grafik 28">
            <a:extLst>
              <a:ext uri="{FF2B5EF4-FFF2-40B4-BE49-F238E27FC236}">
                <a16:creationId xmlns:a16="http://schemas.microsoft.com/office/drawing/2014/main" id="{062DFE4B-EB43-474A-8216-8815BFE853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960" y="2732069"/>
            <a:ext cx="2317014" cy="1048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539E449E-0F4E-47F4-933E-2BDBBFDFE960}"/>
              </a:ext>
            </a:extLst>
          </p:cNvPr>
          <p:cNvSpPr txBox="1"/>
          <p:nvPr/>
        </p:nvSpPr>
        <p:spPr>
          <a:xfrm>
            <a:off x="6718719" y="3799539"/>
            <a:ext cx="1438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seitliche Führung</a:t>
            </a:r>
          </a:p>
          <a:p>
            <a:r>
              <a:rPr lang="de-DE" sz="1400" dirty="0">
                <a:solidFill>
                  <a:srgbClr val="00446B"/>
                </a:solidFill>
              </a:rPr>
              <a:t>Backenablage</a:t>
            </a:r>
          </a:p>
        </p:txBody>
      </p:sp>
      <p:cxnSp>
        <p:nvCxnSpPr>
          <p:cNvPr id="32" name="Gerade Verbindung mit Pfeil 31">
            <a:extLst>
              <a:ext uri="{FF2B5EF4-FFF2-40B4-BE49-F238E27FC236}">
                <a16:creationId xmlns:a16="http://schemas.microsoft.com/office/drawing/2014/main" id="{5B5A23A7-9F05-45EA-99B2-B6D91BE54138}"/>
              </a:ext>
            </a:extLst>
          </p:cNvPr>
          <p:cNvCxnSpPr>
            <a:cxnSpLocks/>
          </p:cNvCxnSpPr>
          <p:nvPr/>
        </p:nvCxnSpPr>
        <p:spPr>
          <a:xfrm flipV="1">
            <a:off x="7375894" y="3629048"/>
            <a:ext cx="123864" cy="1514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DF49CA17-0CF1-4D09-8A81-E22053879669}"/>
              </a:ext>
            </a:extLst>
          </p:cNvPr>
          <p:cNvCxnSpPr>
            <a:cxnSpLocks/>
          </p:cNvCxnSpPr>
          <p:nvPr/>
        </p:nvCxnSpPr>
        <p:spPr>
          <a:xfrm flipH="1" flipV="1">
            <a:off x="7039780" y="3645926"/>
            <a:ext cx="336114" cy="13452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6" name="Textfeld 35">
            <a:extLst>
              <a:ext uri="{FF2B5EF4-FFF2-40B4-BE49-F238E27FC236}">
                <a16:creationId xmlns:a16="http://schemas.microsoft.com/office/drawing/2014/main" id="{BE6EF361-40CD-4B08-B43A-58838342BE6C}"/>
              </a:ext>
            </a:extLst>
          </p:cNvPr>
          <p:cNvSpPr txBox="1"/>
          <p:nvPr/>
        </p:nvSpPr>
        <p:spPr>
          <a:xfrm>
            <a:off x="2062033" y="3828127"/>
            <a:ext cx="2474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Einhängen in Ablage</a:t>
            </a:r>
          </a:p>
          <a:p>
            <a:r>
              <a:rPr lang="de-DE" sz="1400" dirty="0">
                <a:solidFill>
                  <a:srgbClr val="00446B"/>
                </a:solidFill>
              </a:rPr>
              <a:t>mittels Haken der Aufsatzbacke</a:t>
            </a: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6549AB7D-07A9-4D7B-8FB0-8B594CACD169}"/>
              </a:ext>
            </a:extLst>
          </p:cNvPr>
          <p:cNvCxnSpPr>
            <a:cxnSpLocks/>
            <a:stCxn id="24" idx="0"/>
            <a:endCxn id="25" idx="4"/>
          </p:cNvCxnSpPr>
          <p:nvPr/>
        </p:nvCxnSpPr>
        <p:spPr>
          <a:xfrm flipH="1" flipV="1">
            <a:off x="1695136" y="1665962"/>
            <a:ext cx="1373758" cy="1071344"/>
          </a:xfrm>
          <a:prstGeom prst="straightConnector1">
            <a:avLst/>
          </a:prstGeom>
          <a:ln w="28575"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Ellipse 38">
            <a:extLst>
              <a:ext uri="{FF2B5EF4-FFF2-40B4-BE49-F238E27FC236}">
                <a16:creationId xmlns:a16="http://schemas.microsoft.com/office/drawing/2014/main" id="{C3BDF712-BABE-4F16-AE85-8A8D929D100C}"/>
              </a:ext>
            </a:extLst>
          </p:cNvPr>
          <p:cNvSpPr/>
          <p:nvPr/>
        </p:nvSpPr>
        <p:spPr>
          <a:xfrm>
            <a:off x="4656126" y="970542"/>
            <a:ext cx="733795" cy="473503"/>
          </a:xfrm>
          <a:prstGeom prst="ellipse">
            <a:avLst/>
          </a:prstGeom>
          <a:noFill/>
          <a:ln w="28575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sp>
        <p:nvSpPr>
          <p:cNvPr id="17" name="Ellipse 16">
            <a:extLst>
              <a:ext uri="{FF2B5EF4-FFF2-40B4-BE49-F238E27FC236}">
                <a16:creationId xmlns:a16="http://schemas.microsoft.com/office/drawing/2014/main" id="{4182D690-B0F8-47FA-9F38-DE449D0F6E0E}"/>
              </a:ext>
            </a:extLst>
          </p:cNvPr>
          <p:cNvSpPr/>
          <p:nvPr/>
        </p:nvSpPr>
        <p:spPr>
          <a:xfrm>
            <a:off x="1910477" y="2737306"/>
            <a:ext cx="2317014" cy="1129709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00446B"/>
              </a:solidFill>
            </a:endParaRPr>
          </a:p>
        </p:txBody>
      </p:sp>
      <p:sp>
        <p:nvSpPr>
          <p:cNvPr id="19" name="Ellipse 18">
            <a:extLst>
              <a:ext uri="{FF2B5EF4-FFF2-40B4-BE49-F238E27FC236}">
                <a16:creationId xmlns:a16="http://schemas.microsoft.com/office/drawing/2014/main" id="{C2AAC0E0-EF9F-4A61-A623-961FEC4D644F}"/>
              </a:ext>
            </a:extLst>
          </p:cNvPr>
          <p:cNvSpPr/>
          <p:nvPr/>
        </p:nvSpPr>
        <p:spPr>
          <a:xfrm>
            <a:off x="6145010" y="2732069"/>
            <a:ext cx="2317014" cy="1048383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492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AB29C674-48B3-4DB3-9A93-3B0D1FDEBE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47" y="1024338"/>
            <a:ext cx="1913831" cy="3386353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Backen- und </a:t>
            </a:r>
            <a:r>
              <a:rPr lang="de-DE" sz="1600" b="1" dirty="0" err="1">
                <a:solidFill>
                  <a:srgbClr val="00446B"/>
                </a:solidFill>
              </a:rPr>
              <a:t>Greiferablage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68955689-4BB5-404E-A564-2FD6213CC55B}"/>
              </a:ext>
            </a:extLst>
          </p:cNvPr>
          <p:cNvSpPr txBox="1"/>
          <p:nvPr/>
        </p:nvSpPr>
        <p:spPr>
          <a:xfrm>
            <a:off x="5347257" y="2255849"/>
            <a:ext cx="35038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800" dirty="0">
                <a:solidFill>
                  <a:srgbClr val="00446B"/>
                </a:solidFill>
              </a:rPr>
              <a:t>Backenablagesystem optional in verschiedenen Größen möglich.</a:t>
            </a:r>
          </a:p>
          <a:p>
            <a:r>
              <a:rPr lang="de-DE" sz="1800" dirty="0">
                <a:solidFill>
                  <a:srgbClr val="00446B"/>
                </a:solidFill>
              </a:rPr>
              <a:t> 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76AF4FD6-8005-445C-A547-BB0DD69FE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4" y="1057512"/>
            <a:ext cx="1249998" cy="32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589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Komponenten: Greifeinheit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C39A1D02-331E-4A1A-881B-08ED9C3B18DA}"/>
              </a:ext>
            </a:extLst>
          </p:cNvPr>
          <p:cNvSpPr txBox="1"/>
          <p:nvPr/>
        </p:nvSpPr>
        <p:spPr>
          <a:xfrm>
            <a:off x="224180" y="1140961"/>
            <a:ext cx="5738641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Schnittstelle kundenseitig: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M23 Steckverbinder 19-polig mit Bajonettverschluss für  </a:t>
            </a:r>
          </a:p>
          <a:p>
            <a:pPr>
              <a:spcBef>
                <a:spcPct val="20000"/>
              </a:spcBef>
            </a:pPr>
            <a:r>
              <a:rPr lang="de-DE" sz="1400" dirty="0">
                <a:solidFill>
                  <a:srgbClr val="00446B"/>
                </a:solidFill>
              </a:rPr>
              <a:t>       Sensorsignale der Greifeinheit und des Wechselsystems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M12 Steckverbinder 4-polig für das RFID Lesegerät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7 x </a:t>
            </a:r>
            <a:r>
              <a:rPr lang="de-DE" sz="1400" dirty="0" err="1">
                <a:solidFill>
                  <a:srgbClr val="00446B"/>
                </a:solidFill>
              </a:rPr>
              <a:t>Pneumatikverschraubung</a:t>
            </a:r>
            <a:r>
              <a:rPr lang="de-DE" sz="1400" dirty="0">
                <a:solidFill>
                  <a:srgbClr val="00446B"/>
                </a:solidFill>
              </a:rPr>
              <a:t> G1/8“ für Schlauchdurchmesser 6x1: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Schnellwechseleinheit(SWS) öffnen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Schnellwechseleinheit(SWS) schließen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Greifer öffnen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Greifer schließen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Betätigungszylinder ausfahren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Betätigungszylinder einfahren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de-DE" sz="1200" dirty="0">
                <a:solidFill>
                  <a:srgbClr val="00446B"/>
                </a:solidFill>
              </a:rPr>
              <a:t>Reinigungsdüse</a:t>
            </a:r>
            <a:endParaRPr lang="de-DE" sz="1200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2711AB0-5898-47F4-8B11-63A6C73D93AD}"/>
              </a:ext>
            </a:extLst>
          </p:cNvPr>
          <p:cNvSpPr txBox="1"/>
          <p:nvPr/>
        </p:nvSpPr>
        <p:spPr>
          <a:xfrm>
            <a:off x="6327152" y="1140961"/>
            <a:ext cx="250966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Signale Greifeinheit: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Greifer geöffnet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Werkstück gegriffen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Zylinder ausfahren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Zylinder einfahren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Signal optischer Sensor</a:t>
            </a:r>
          </a:p>
          <a:p>
            <a:endParaRPr lang="de-DE" sz="1400" dirty="0"/>
          </a:p>
        </p:txBody>
      </p:sp>
    </p:spTree>
    <p:extLst>
      <p:ext uri="{BB962C8B-B14F-4D97-AF65-F5344CB8AC3E}">
        <p14:creationId xmlns:p14="http://schemas.microsoft.com/office/powerpoint/2010/main" val="1893252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Fügen und Entnehmen 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B02CB4BF-C7AB-4B0F-88BC-A07934397D07}"/>
              </a:ext>
            </a:extLst>
          </p:cNvPr>
          <p:cNvSpPr txBox="1"/>
          <p:nvPr/>
        </p:nvSpPr>
        <p:spPr>
          <a:xfrm>
            <a:off x="6642017" y="1862093"/>
            <a:ext cx="242935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Betätigen des Betätigungsbolzen und Entnehmen der Aufsatzbacke</a:t>
            </a:r>
          </a:p>
        </p:txBody>
      </p:sp>
      <p:pic>
        <p:nvPicPr>
          <p:cNvPr id="7" name="Entnahme_Spanmnbacke_Aussensp_IV">
            <a:hlinkClick r:id="" action="ppaction://media"/>
            <a:extLst>
              <a:ext uri="{FF2B5EF4-FFF2-40B4-BE49-F238E27FC236}">
                <a16:creationId xmlns:a16="http://schemas.microsoft.com/office/drawing/2014/main" id="{A09EB678-4A35-42AD-AB3A-E70FC7E3E3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53012" y="1239161"/>
            <a:ext cx="1620445" cy="2880000"/>
          </a:xfrm>
          <a:prstGeom prst="rect">
            <a:avLst/>
          </a:prstGeom>
        </p:spPr>
      </p:pic>
      <p:pic>
        <p:nvPicPr>
          <p:cNvPr id="9" name="Fuegen_Spannbacke_Aussensp_Distanzmessung">
            <a:hlinkClick r:id="" action="ppaction://media"/>
            <a:extLst>
              <a:ext uri="{FF2B5EF4-FFF2-40B4-BE49-F238E27FC236}">
                <a16:creationId xmlns:a16="http://schemas.microsoft.com/office/drawing/2014/main" id="{F0CAE854-A160-4CF7-98B7-ACEA48BADD3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84805" y="1239161"/>
            <a:ext cx="1620445" cy="2880000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FFBD6549-0839-4EDA-851F-22AC73A0E998}"/>
              </a:ext>
            </a:extLst>
          </p:cNvPr>
          <p:cNvSpPr txBox="1"/>
          <p:nvPr/>
        </p:nvSpPr>
        <p:spPr>
          <a:xfrm>
            <a:off x="72624" y="1862093"/>
            <a:ext cx="21288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Fügen der Aufsatzbacke und </a:t>
            </a:r>
          </a:p>
          <a:p>
            <a:r>
              <a:rPr lang="de-DE" sz="1400" dirty="0">
                <a:solidFill>
                  <a:srgbClr val="00446B"/>
                </a:solidFill>
              </a:rPr>
              <a:t>Überprüfung des Betätigungsbolzen </a:t>
            </a:r>
          </a:p>
        </p:txBody>
      </p:sp>
    </p:spTree>
    <p:extLst>
      <p:ext uri="{BB962C8B-B14F-4D97-AF65-F5344CB8AC3E}">
        <p14:creationId xmlns:p14="http://schemas.microsoft.com/office/powerpoint/2010/main" val="215512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1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Grenzen des Systems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9C6E3B3C-3A47-4D52-BCB9-11EC5EEDE8F0}"/>
              </a:ext>
            </a:extLst>
          </p:cNvPr>
          <p:cNvSpPr txBox="1"/>
          <p:nvPr/>
        </p:nvSpPr>
        <p:spPr>
          <a:xfrm>
            <a:off x="209550" y="1210951"/>
            <a:ext cx="8062913" cy="1988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Für die Funktion und die Prozesssicherheit des automatisierten Backenschnellwechsel ist die Einhaltung der definierten Grenzen unabdingbar. </a:t>
            </a:r>
          </a:p>
          <a:p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b="1" dirty="0">
                <a:solidFill>
                  <a:srgbClr val="00446B"/>
                </a:solidFill>
              </a:rPr>
              <a:t>Wichtigste Faktoren sind: 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Spannkraft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Drehzahl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Zuführgenauigkeit Roboter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Sauberkeit der Wechselschnittstellen</a:t>
            </a:r>
          </a:p>
        </p:txBody>
      </p:sp>
    </p:spTree>
    <p:extLst>
      <p:ext uri="{BB962C8B-B14F-4D97-AF65-F5344CB8AC3E}">
        <p14:creationId xmlns:p14="http://schemas.microsoft.com/office/powerpoint/2010/main" val="3405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Grenzen des Systems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FCB38CF2-7449-4B78-A733-02E053C4D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216" y="1024339"/>
            <a:ext cx="2260553" cy="3204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52805929-652F-4035-9C9A-E75FF621F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31" y="1096339"/>
            <a:ext cx="4253972" cy="3060000"/>
          </a:xfrm>
          <a:prstGeom prst="rect">
            <a:avLst/>
          </a:prstGeom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609CEA16-BFD2-4168-800C-BBC391EA12C6}"/>
              </a:ext>
            </a:extLst>
          </p:cNvPr>
          <p:cNvSpPr txBox="1"/>
          <p:nvPr/>
        </p:nvSpPr>
        <p:spPr>
          <a:xfrm>
            <a:off x="4879181" y="1714500"/>
            <a:ext cx="1614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Backenschnittstelle muss frei von Spänen sein. </a:t>
            </a:r>
          </a:p>
          <a:p>
            <a:endParaRPr lang="de-DE" sz="1400" dirty="0"/>
          </a:p>
        </p:txBody>
      </p:sp>
    </p:spTree>
    <p:extLst>
      <p:ext uri="{BB962C8B-B14F-4D97-AF65-F5344CB8AC3E}">
        <p14:creationId xmlns:p14="http://schemas.microsoft.com/office/powerpoint/2010/main" val="17865561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Funktion: Reinigen</a:t>
            </a:r>
          </a:p>
        </p:txBody>
      </p:sp>
      <p:pic>
        <p:nvPicPr>
          <p:cNvPr id="4" name="RAPIDO_Abblasfunktion">
            <a:hlinkClick r:id="" action="ppaction://media"/>
            <a:extLst>
              <a:ext uri="{FF2B5EF4-FFF2-40B4-BE49-F238E27FC236}">
                <a16:creationId xmlns:a16="http://schemas.microsoft.com/office/drawing/2014/main" id="{35BC2B70-822D-4C74-845E-CF9103319B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10954" y="1024339"/>
            <a:ext cx="5322092" cy="2993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8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Technische Daten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CE7E0EE7-62BF-4D6C-9507-56429A7A4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336" y="1024339"/>
            <a:ext cx="6617327" cy="336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457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3569402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5" tIns="45717" rIns="91435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437" algn="l"/>
              </a:tabLst>
            </a:pP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63D23A4E-1A45-43F1-A6F8-4EFA1989CE5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 Mai 2022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656</Words>
  <Application>Microsoft Office PowerPoint</Application>
  <PresentationFormat>Bildschirmpräsentation (16:9)</PresentationFormat>
  <Paragraphs>251</Paragraphs>
  <Slides>28</Slides>
  <Notes>1</Notes>
  <HiddenSlides>0</HiddenSlides>
  <MMClips>3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28</vt:i4>
      </vt:variant>
    </vt:vector>
  </HeadingPairs>
  <TitlesOfParts>
    <vt:vector size="33" baseType="lpstr">
      <vt:lpstr>Arial</vt:lpstr>
      <vt:lpstr>Calibri</vt:lpstr>
      <vt:lpstr>Symbol</vt:lpstr>
      <vt:lpstr>Wingdings</vt:lpstr>
      <vt:lpstr>SCH_PPT_Vorlage_16-9_230112</vt:lpstr>
      <vt:lpstr>PowerPoint-Präsentation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Jäggle, Julian</cp:lastModifiedBy>
  <cp:revision>395</cp:revision>
  <cp:lastPrinted>2021-02-01T14:27:34Z</cp:lastPrinted>
  <dcterms:created xsi:type="dcterms:W3CDTF">2012-06-26T15:13:48Z</dcterms:created>
  <dcterms:modified xsi:type="dcterms:W3CDTF">2022-05-06T12:29:29Z</dcterms:modified>
</cp:coreProperties>
</file>