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682" r:id="rId2"/>
    <p:sldId id="687" r:id="rId3"/>
    <p:sldId id="684" r:id="rId4"/>
    <p:sldId id="688" r:id="rId5"/>
    <p:sldId id="694" r:id="rId6"/>
    <p:sldId id="689" r:id="rId7"/>
    <p:sldId id="692" r:id="rId8"/>
    <p:sldId id="685" r:id="rId9"/>
    <p:sldId id="339" r:id="rId10"/>
    <p:sldId id="693" r:id="rId11"/>
    <p:sldId id="336" r:id="rId12"/>
    <p:sldId id="341" r:id="rId13"/>
    <p:sldId id="696" r:id="rId14"/>
    <p:sldId id="332" r:id="rId15"/>
    <p:sldId id="338" r:id="rId16"/>
    <p:sldId id="330" r:id="rId17"/>
    <p:sldId id="279" r:id="rId18"/>
  </p:sldIdLst>
  <p:sldSz cx="9144000" cy="5143500" type="screen16x9"/>
  <p:notesSz cx="6797675" cy="9926638"/>
  <p:custDataLst>
    <p:tags r:id="rId21"/>
  </p:custDataLst>
  <p:defaultTextStyle>
    <a:defPPr>
      <a:defRPr lang="de-DE"/>
    </a:defPPr>
    <a:lvl1pPr marL="0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0">
          <p15:clr>
            <a:srgbClr val="A4A3A4"/>
          </p15:clr>
        </p15:guide>
        <p15:guide id="2" orient="horz" pos="356">
          <p15:clr>
            <a:srgbClr val="A4A3A4"/>
          </p15:clr>
        </p15:guide>
        <p15:guide id="3" orient="horz" pos="590">
          <p15:clr>
            <a:srgbClr val="A4A3A4"/>
          </p15:clr>
        </p15:guide>
        <p15:guide id="4" pos="5472">
          <p15:clr>
            <a:srgbClr val="A4A3A4"/>
          </p15:clr>
        </p15:guide>
        <p15:guide id="5" pos="204" userDrawn="1">
          <p15:clr>
            <a:srgbClr val="A4A3A4"/>
          </p15:clr>
        </p15:guide>
        <p15:guide id="6" pos="2831">
          <p15:clr>
            <a:srgbClr val="A4A3A4"/>
          </p15:clr>
        </p15:guide>
        <p15:guide id="7" pos="1610" userDrawn="1">
          <p15:clr>
            <a:srgbClr val="A4A3A4"/>
          </p15:clr>
        </p15:guide>
        <p15:guide id="8" pos="288">
          <p15:clr>
            <a:srgbClr val="A4A3A4"/>
          </p15:clr>
        </p15:guide>
        <p15:guide id="9" pos="9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mmer, Markus" initials="WM" lastIdx="1" clrIdx="0">
    <p:extLst>
      <p:ext uri="{19B8F6BF-5375-455C-9EA6-DF929625EA0E}">
        <p15:presenceInfo xmlns:p15="http://schemas.microsoft.com/office/powerpoint/2012/main" userId="S::markus.wimmer@de.schunk.com::b413be7e-66be-4ebb-88b8-cecdd5f8fba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0"/>
    <a:srgbClr val="00ADEE"/>
    <a:srgbClr val="EAF2F9"/>
    <a:srgbClr val="003D6A"/>
    <a:srgbClr val="D7E2ED"/>
    <a:srgbClr val="000000"/>
    <a:srgbClr val="FFFF00"/>
    <a:srgbClr val="FFFF99"/>
    <a:srgbClr val="00446B"/>
    <a:srgbClr val="173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26" autoAdjust="0"/>
    <p:restoredTop sz="92551" autoAdjust="0"/>
  </p:normalViewPr>
  <p:slideViewPr>
    <p:cSldViewPr snapToGrid="0" snapToObjects="1">
      <p:cViewPr varScale="1">
        <p:scale>
          <a:sx n="134" d="100"/>
          <a:sy n="134" d="100"/>
        </p:scale>
        <p:origin x="1080" y="96"/>
      </p:cViewPr>
      <p:guideLst>
        <p:guide orient="horz" pos="2450"/>
        <p:guide orient="horz" pos="356"/>
        <p:guide orient="horz" pos="590"/>
        <p:guide pos="5472"/>
        <p:guide pos="204"/>
        <p:guide pos="2831"/>
        <p:guide pos="1610"/>
        <p:guide pos="288"/>
        <p:guide pos="9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-2250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11.05.2022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11.05.2022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1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2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3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4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95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66" algn="l" defTabSz="45717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8423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ußzeilenplatzhalter 4"/>
          <p:cNvSpPr txBox="1">
            <a:spLocks/>
          </p:cNvSpPr>
          <p:nvPr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28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515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pic>
        <p:nvPicPr>
          <p:cNvPr id="9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169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Pr>
        <a:solidFill>
          <a:srgbClr val="003D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26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4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Überschrift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90123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31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3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" y="4311880"/>
            <a:ext cx="9144000" cy="749300"/>
          </a:xfrm>
          <a:prstGeom prst="rect">
            <a:avLst/>
          </a:prstGeom>
        </p:spPr>
      </p:pic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1"/>
          </p:nvPr>
        </p:nvSpPr>
        <p:spPr>
          <a:xfrm>
            <a:off x="4673600" y="1112838"/>
            <a:ext cx="4171950" cy="2853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3740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1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/>
          <p:cNvSpPr/>
          <p:nvPr userDrawn="1"/>
        </p:nvSpPr>
        <p:spPr>
          <a:xfrm>
            <a:off x="0" y="4505859"/>
            <a:ext cx="9143696" cy="637641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Fußzeilenplatzhalter 4"/>
          <p:cNvSpPr txBox="1">
            <a:spLocks/>
          </p:cNvSpPr>
          <p:nvPr/>
        </p:nvSpPr>
        <p:spPr>
          <a:xfrm>
            <a:off x="678007" y="4686520"/>
            <a:ext cx="5039478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29" name="Titelplatzhalter 4"/>
          <p:cNvSpPr>
            <a:spLocks noGrp="1"/>
          </p:cNvSpPr>
          <p:nvPr>
            <p:ph type="title" hasCustomPrompt="1"/>
          </p:nvPr>
        </p:nvSpPr>
        <p:spPr>
          <a:xfrm>
            <a:off x="209550" y="160339"/>
            <a:ext cx="7886700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Überschrift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7886700" cy="2854325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352425" y="4756380"/>
            <a:ext cx="550703" cy="252000"/>
          </a:xfrm>
          <a:prstGeom prst="rect">
            <a:avLst/>
          </a:prstGeom>
        </p:spPr>
        <p:txBody>
          <a:bodyPr vert="horz" lIns="115214" tIns="57607" rIns="115214" bIns="57607" rtlCol="0" anchor="ctr"/>
          <a:lstStyle/>
          <a:p>
            <a:pPr lvl="0">
              <a:defRPr/>
            </a:pPr>
            <a:fld id="{D42D1118-0BEA-4219-AAE0-0D1ADB44C724}" type="slidenum">
              <a:rPr lang="de-DE" sz="1100" smtClean="0">
                <a:solidFill>
                  <a:schemeClr val="bg1"/>
                </a:solidFill>
              </a:rPr>
              <a:t>‹Nr.›</a:t>
            </a:fld>
            <a:endParaRPr lang="de-DE" sz="1100" dirty="0">
              <a:solidFill>
                <a:schemeClr val="bg1"/>
              </a:solidFill>
            </a:endParaRPr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pic>
        <p:nvPicPr>
          <p:cNvPr id="11" name="Bild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38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0E5395-6E96-48D0-8010-2E1FA2F8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BA25B73-C934-4E56-B884-497FE8241F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1FBAB8D-BBE2-4226-B284-A642A718B5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204512" cy="515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952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platzhalter 4"/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0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819150" y="466883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>
                <a:solidFill>
                  <a:schemeClr val="bg1"/>
                </a:solidFill>
              </a:defRPr>
            </a:lvl1pPr>
          </a:lstStyle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idx="1"/>
          </p:nvPr>
        </p:nvSpPr>
        <p:spPr>
          <a:xfrm>
            <a:off x="209550" y="1190627"/>
            <a:ext cx="4374000" cy="285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2" r:id="rId3"/>
    <p:sldLayoutId id="2147483659" r:id="rId4"/>
    <p:sldLayoutId id="2147483660" r:id="rId5"/>
  </p:sldLayoutIdLst>
  <p:hf sldNum="0" hdr="0" dt="0"/>
  <p:txStyles>
    <p:titleStyle>
      <a:lvl1pPr algn="l" defTabSz="457171" rtl="0" eaLnBrk="1" latinLnBrk="0" hangingPunct="1">
        <a:spcBef>
          <a:spcPct val="0"/>
        </a:spcBef>
        <a:buNone/>
        <a:defRPr sz="2800" b="1" kern="1200">
          <a:solidFill>
            <a:srgbClr val="00446B"/>
          </a:solidFill>
          <a:latin typeface="+mj-lt"/>
          <a:ea typeface="+mj-ea"/>
          <a:cs typeface="+mj-cs"/>
        </a:defRPr>
      </a:lvl1pPr>
    </p:titleStyle>
    <p:bodyStyle>
      <a:lvl1pPr marL="0" indent="0" algn="l" defTabSz="457171" rtl="0" eaLnBrk="1" latinLnBrk="0" hangingPunct="1">
        <a:spcBef>
          <a:spcPct val="20000"/>
        </a:spcBef>
        <a:buFont typeface="Arial"/>
        <a:buNone/>
        <a:defRPr sz="2000" kern="1200">
          <a:solidFill>
            <a:srgbClr val="00446B"/>
          </a:solidFill>
          <a:latin typeface="+mn-lt"/>
          <a:ea typeface="+mn-ea"/>
          <a:cs typeface="+mn-cs"/>
        </a:defRPr>
      </a:lvl1pPr>
      <a:lvl2pPr marL="457170" indent="0" algn="l" defTabSz="457171" rtl="0" eaLnBrk="1" latinLnBrk="0" hangingPunct="1">
        <a:spcBef>
          <a:spcPct val="20000"/>
        </a:spcBef>
        <a:buFont typeface="Arial"/>
        <a:buNone/>
        <a:defRPr sz="1800" kern="1200">
          <a:solidFill>
            <a:srgbClr val="00446B"/>
          </a:solidFill>
          <a:latin typeface="+mn-lt"/>
          <a:ea typeface="+mn-ea"/>
          <a:cs typeface="+mn-cs"/>
        </a:defRPr>
      </a:lvl2pPr>
      <a:lvl3pPr marL="1142927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446B"/>
          </a:solidFill>
          <a:latin typeface="+mn-lt"/>
          <a:ea typeface="+mn-ea"/>
          <a:cs typeface="+mn-cs"/>
        </a:defRPr>
      </a:lvl3pPr>
      <a:lvl4pPr marL="1600098" indent="-228585" algn="l" defTabSz="457171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446B"/>
          </a:solidFill>
          <a:latin typeface="+mn-lt"/>
          <a:ea typeface="+mn-ea"/>
          <a:cs typeface="+mn-cs"/>
        </a:defRPr>
      </a:lvl4pPr>
      <a:lvl5pPr marL="2057268" indent="-228585" algn="l" defTabSz="457171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446B"/>
          </a:solidFill>
          <a:latin typeface="+mn-lt"/>
          <a:ea typeface="+mn-ea"/>
          <a:cs typeface="+mn-cs"/>
        </a:defRPr>
      </a:lvl5pPr>
      <a:lvl6pPr marL="251443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1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6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2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4" Type="http://schemas.openxmlformats.org/officeDocument/2006/relationships/hyperlink" Target="https://www.youtube.com/watch?v=KeSBtnI9_A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6DBBE3F-4089-46FD-85E4-690D2F50B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07"/>
          <a:stretch/>
        </p:blipFill>
        <p:spPr>
          <a:xfrm>
            <a:off x="0" y="0"/>
            <a:ext cx="9144000" cy="4492314"/>
          </a:xfrm>
          <a:prstGeom prst="rect">
            <a:avLst/>
          </a:prstGeom>
        </p:spPr>
      </p:pic>
      <p:sp>
        <p:nvSpPr>
          <p:cNvPr id="50" name="Rechteck 49"/>
          <p:cNvSpPr/>
          <p:nvPr/>
        </p:nvSpPr>
        <p:spPr>
          <a:xfrm>
            <a:off x="0" y="3346073"/>
            <a:ext cx="9144000" cy="1081147"/>
          </a:xfrm>
          <a:prstGeom prst="rect">
            <a:avLst/>
          </a:prstGeom>
          <a:solidFill>
            <a:srgbClr val="003D6A">
              <a:alpha val="6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itel 1"/>
          <p:cNvSpPr txBox="1">
            <a:spLocks/>
          </p:cNvSpPr>
          <p:nvPr/>
        </p:nvSpPr>
        <p:spPr>
          <a:xfrm>
            <a:off x="230149" y="3441577"/>
            <a:ext cx="8858637" cy="839334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defTabSz="457200">
              <a:spcBef>
                <a:spcPct val="0"/>
              </a:spcBef>
              <a:defRPr/>
            </a:pPr>
            <a:r>
              <a:rPr lang="de-DE" sz="3000" b="1" dirty="0">
                <a:solidFill>
                  <a:srgbClr val="FFFFFF"/>
                </a:solidFill>
              </a:rPr>
              <a:t>SCHUNK RAPIDO</a:t>
            </a:r>
          </a:p>
          <a:p>
            <a:pPr marL="84138" defTabSz="45720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dirty="0">
                <a:solidFill>
                  <a:srgbClr val="FFFFFF"/>
                </a:solidFill>
              </a:rPr>
              <a:t>Werkzeugloser, voll automatisierbarer Backen-Schnellwechsel</a:t>
            </a: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07" y="4872302"/>
            <a:ext cx="1346200" cy="89566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6"/>
          <a:srcRect l="38113" b="2500"/>
          <a:stretch/>
        </p:blipFill>
        <p:spPr>
          <a:xfrm>
            <a:off x="471268" y="4714856"/>
            <a:ext cx="207512" cy="222904"/>
          </a:xfrm>
          <a:prstGeom prst="rect">
            <a:avLst/>
          </a:prstGeom>
        </p:spPr>
      </p:pic>
      <p:pic>
        <p:nvPicPr>
          <p:cNvPr id="7" name="Bild 4">
            <a:extLst>
              <a:ext uri="{FF2B5EF4-FFF2-40B4-BE49-F238E27FC236}">
                <a16:creationId xmlns:a16="http://schemas.microsoft.com/office/drawing/2014/main" id="{FF2BE00B-75A5-427F-855A-AFBD37CAD0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2128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RAPIDO, TV-Sonderbacken, 03.05.2022</a:t>
            </a:r>
            <a:endParaRPr lang="de-DE" dirty="0"/>
          </a:p>
        </p:txBody>
      </p:sp>
      <p:pic>
        <p:nvPicPr>
          <p:cNvPr id="5" name="Grafik 4" descr="Ein Bild, das Elektronik, Schaltkreis enthält.&#10;&#10;Automatisch generierte Beschreibung">
            <a:extLst>
              <a:ext uri="{FF2B5EF4-FFF2-40B4-BE49-F238E27FC236}">
                <a16:creationId xmlns:a16="http://schemas.microsoft.com/office/drawing/2014/main" id="{ADE6D166-01FF-4784-B86A-20BA911B80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701" b="8484"/>
          <a:stretch/>
        </p:blipFill>
        <p:spPr>
          <a:xfrm>
            <a:off x="209550" y="1279749"/>
            <a:ext cx="7529722" cy="2854324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1FAFB0DB-70F2-4601-86C9-F9A34976C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RAPIDO – Spannbacken-Schnellwechsel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CBD9E8C1-1526-476D-BC87-3B8D7D3E94D0}"/>
              </a:ext>
            </a:extLst>
          </p:cNvPr>
          <p:cNvSpPr txBox="1">
            <a:spLocks/>
          </p:cNvSpPr>
          <p:nvPr/>
        </p:nvSpPr>
        <p:spPr>
          <a:xfrm>
            <a:off x="209550" y="976767"/>
            <a:ext cx="7529722" cy="399142"/>
          </a:xfrm>
          <a:prstGeom prst="rect">
            <a:avLst/>
          </a:prstGeom>
          <a:solidFill>
            <a:srgbClr val="00ADEE"/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b="1" dirty="0">
                <a:solidFill>
                  <a:schemeClr val="bg1"/>
                </a:solidFill>
              </a:rPr>
              <a:t>Standardisiertes Portfolio / modulares System</a:t>
            </a:r>
            <a:endParaRPr lang="de-DE" sz="1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9655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feld 2">
            <a:extLst>
              <a:ext uri="{FF2B5EF4-FFF2-40B4-BE49-F238E27FC236}">
                <a16:creationId xmlns:a16="http://schemas.microsoft.com/office/drawing/2014/main" id="{3CF0A885-1572-479A-AAEA-0542C4CA7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06" y="2669425"/>
            <a:ext cx="3663793" cy="1510519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de-DE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Spanneinsatz UGE 20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de-DE" sz="8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Feinguß</a:t>
            </a:r>
            <a:r>
              <a:rPr lang="de-DE" sz="800" dirty="0"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de-DE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Id. Nr.  100013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us Hartmetall	Id. Nr.  10061494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Einreihig		Id. Nr.  10035475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ls Schneide	Id. Nr.  1373220 </a:t>
            </a:r>
            <a:r>
              <a:rPr lang="de-DE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de-DE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Winkelstirnfräser für UGE 20 </a:t>
            </a:r>
            <a:r>
              <a:rPr lang="de-DE" sz="1000" b="1" dirty="0"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de-DE" sz="1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ufnahme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cs typeface="Times New Roman" panose="02020603050405020304" pitchFamily="18" charset="0"/>
              </a:rPr>
              <a:t>Id. Nr. 0100015-1 (Hartmetall)</a:t>
            </a:r>
          </a:p>
          <a:p>
            <a:pPr>
              <a:spcAft>
                <a:spcPts val="600"/>
              </a:spcAft>
            </a:pP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CD0AA421-1A19-44A4-9588-48C46ED81CF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651" y="3013495"/>
            <a:ext cx="435754" cy="450555"/>
          </a:xfrm>
          <a:prstGeom prst="rect">
            <a:avLst/>
          </a:prstGeom>
        </p:spPr>
      </p:pic>
      <p:sp>
        <p:nvSpPr>
          <p:cNvPr id="30" name="Textfeld 2">
            <a:extLst>
              <a:ext uri="{FF2B5EF4-FFF2-40B4-BE49-F238E27FC236}">
                <a16:creationId xmlns:a16="http://schemas.microsoft.com/office/drawing/2014/main" id="{9F8D06D7-4016-46F7-952E-91F8FBF2A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106" y="1370435"/>
            <a:ext cx="3663793" cy="89185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de-DE" sz="1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RotoRi</a:t>
            </a:r>
            <a:r>
              <a:rPr lang="de-DE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Ausdrehring-Set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Größe “S”     Id. Nr.  10061500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Größe “LX”   Id. Nr.  10061502</a:t>
            </a:r>
          </a:p>
          <a:p>
            <a:pPr>
              <a:spcAft>
                <a:spcPts val="600"/>
              </a:spcAft>
            </a:pPr>
            <a:r>
              <a:rPr lang="de-DE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Größe “XL”   Id. Nr.  10061503</a:t>
            </a:r>
          </a:p>
        </p:txBody>
      </p:sp>
      <p:pic>
        <p:nvPicPr>
          <p:cNvPr id="31" name="Grafik 3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4B36BB1-F78E-48D7-BA1E-1D35B9713D2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041" y="1489676"/>
            <a:ext cx="418973" cy="714411"/>
          </a:xfrm>
          <a:prstGeom prst="rect">
            <a:avLst/>
          </a:prstGeom>
        </p:spPr>
      </p:pic>
      <p:sp>
        <p:nvSpPr>
          <p:cNvPr id="32" name="Textfeld 2">
            <a:extLst>
              <a:ext uri="{FF2B5EF4-FFF2-40B4-BE49-F238E27FC236}">
                <a16:creationId xmlns:a16="http://schemas.microsoft.com/office/drawing/2014/main" id="{66E446C8-B1BE-40FD-A493-017EEB09C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181" y="2669425"/>
            <a:ext cx="3672293" cy="75501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RFID-Chip</a:t>
            </a:r>
            <a:endParaRPr lang="de-D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Ø 10mm x 4,5mm   Id. Nr. 9905355</a:t>
            </a:r>
            <a:endParaRPr lang="de-DE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feld 2">
            <a:extLst>
              <a:ext uri="{FF2B5EF4-FFF2-40B4-BE49-F238E27FC236}">
                <a16:creationId xmlns:a16="http://schemas.microsoft.com/office/drawing/2014/main" id="{12653ED1-5574-4A53-80A8-C2D0CCB94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180" y="1374664"/>
            <a:ext cx="3672293" cy="887628"/>
          </a:xfrm>
          <a:prstGeom prst="rect">
            <a:avLst/>
          </a:prstGeom>
          <a:solidFill>
            <a:srgbClr val="FFFFFF"/>
          </a:solidFill>
          <a:ln w="9525">
            <a:solidFill>
              <a:schemeClr val="tx2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1000" b="1" dirty="0">
                <a:latin typeface="Calibri" panose="020F0502020204030204" pitchFamily="34" charset="0"/>
                <a:cs typeface="Times New Roman" panose="02020603050405020304" pitchFamily="18" charset="0"/>
              </a:rPr>
              <a:t>Ablageständer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DE" sz="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auf Anfrage erhältlich</a:t>
            </a:r>
          </a:p>
        </p:txBody>
      </p:sp>
      <p:pic>
        <p:nvPicPr>
          <p:cNvPr id="35" name="Grafik 34" descr="Ein Bild, das Text enthält.&#10;&#10;Automatisch generierte Beschreibung">
            <a:extLst>
              <a:ext uri="{FF2B5EF4-FFF2-40B4-BE49-F238E27FC236}">
                <a16:creationId xmlns:a16="http://schemas.microsoft.com/office/drawing/2014/main" id="{394AD50B-36DD-43E0-9B49-7570325F3D6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953" y="1402058"/>
            <a:ext cx="694151" cy="72762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B19B790-A478-4D15-9A26-13353A30155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17" y="2754596"/>
            <a:ext cx="487221" cy="58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el 2">
            <a:extLst>
              <a:ext uri="{FF2B5EF4-FFF2-40B4-BE49-F238E27FC236}">
                <a16:creationId xmlns:a16="http://schemas.microsoft.com/office/drawing/2014/main" id="{500DD2A6-9436-42D6-BE37-6E29F6ABC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RAPIDO – Zubehör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CF9FCF6D-F3A4-4231-8305-10B576E96282}"/>
              </a:ext>
            </a:extLst>
          </p:cNvPr>
          <p:cNvSpPr/>
          <p:nvPr/>
        </p:nvSpPr>
        <p:spPr>
          <a:xfrm>
            <a:off x="282086" y="2351145"/>
            <a:ext cx="3672293" cy="318281"/>
          </a:xfrm>
          <a:prstGeom prst="rect">
            <a:avLst/>
          </a:prstGeom>
          <a:solidFill>
            <a:srgbClr val="003D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Für Modifikation zur Rohteilspannung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066FDA0-DEE9-40E9-9AE5-42B75E449C05}"/>
              </a:ext>
            </a:extLst>
          </p:cNvPr>
          <p:cNvSpPr/>
          <p:nvPr/>
        </p:nvSpPr>
        <p:spPr>
          <a:xfrm>
            <a:off x="282086" y="1056383"/>
            <a:ext cx="3672293" cy="318281"/>
          </a:xfrm>
          <a:prstGeom prst="rect">
            <a:avLst/>
          </a:prstGeom>
          <a:solidFill>
            <a:srgbClr val="003D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b="1" dirty="0"/>
              <a:t>Für das Ausdrehen der Wechseleinsätze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5CAA1762-C204-49B0-BCDC-13F1C2D6DCD4}"/>
              </a:ext>
            </a:extLst>
          </p:cNvPr>
          <p:cNvSpPr/>
          <p:nvPr/>
        </p:nvSpPr>
        <p:spPr>
          <a:xfrm>
            <a:off x="4509181" y="1049642"/>
            <a:ext cx="3672293" cy="318281"/>
          </a:xfrm>
          <a:prstGeom prst="rect">
            <a:avLst/>
          </a:prstGeom>
          <a:solidFill>
            <a:srgbClr val="003D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de-DE" sz="1400" b="1" dirty="0"/>
              <a:t>Für die Lagerung / Aufbewahrung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CF94C7FA-1E10-4512-96BC-425A4337FD73}"/>
              </a:ext>
            </a:extLst>
          </p:cNvPr>
          <p:cNvSpPr/>
          <p:nvPr/>
        </p:nvSpPr>
        <p:spPr>
          <a:xfrm>
            <a:off x="4509179" y="2351145"/>
            <a:ext cx="3672293" cy="318281"/>
          </a:xfrm>
          <a:prstGeom prst="rect">
            <a:avLst/>
          </a:prstGeom>
          <a:solidFill>
            <a:srgbClr val="003D6A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b="1" dirty="0"/>
              <a:t>Für Codierung / Identifikation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CDCBEBE-C23E-4E8C-814E-79F664BE81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671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92CCD7F6-5ACC-4B13-8CC1-BAEB9B502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653714" cy="864000"/>
          </a:xfrm>
        </p:spPr>
        <p:txBody>
          <a:bodyPr>
            <a:normAutofit/>
          </a:bodyPr>
          <a:lstStyle/>
          <a:p>
            <a:r>
              <a:rPr lang="de-DE" dirty="0"/>
              <a:t>Technische Daten – Trägerbacke / Wechseleinsatz</a:t>
            </a:r>
          </a:p>
        </p:txBody>
      </p:sp>
      <p:graphicFrame>
        <p:nvGraphicFramePr>
          <p:cNvPr id="12" name="Inhaltsplatzhalter 3">
            <a:extLst>
              <a:ext uri="{FF2B5EF4-FFF2-40B4-BE49-F238E27FC236}">
                <a16:creationId xmlns:a16="http://schemas.microsoft.com/office/drawing/2014/main" id="{E042407F-D314-4A74-90F8-8628AE13FD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613278"/>
              </p:ext>
            </p:extLst>
          </p:nvPr>
        </p:nvGraphicFramePr>
        <p:xfrm>
          <a:off x="3106695" y="1017246"/>
          <a:ext cx="5687782" cy="3101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782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996480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1088994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1034716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  <a:gridCol w="1634810">
                  <a:extLst>
                    <a:ext uri="{9D8B030D-6E8A-4147-A177-3AD203B41FA5}">
                      <a16:colId xmlns:a16="http://schemas.microsoft.com/office/drawing/2014/main" val="1325218244"/>
                    </a:ext>
                  </a:extLst>
                </a:gridCol>
              </a:tblGrid>
              <a:tr h="33495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Bezeichnung</a:t>
                      </a:r>
                    </a:p>
                  </a:txBody>
                  <a:tcPr marL="5630" marR="5630" marT="5630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Id.Nr</a:t>
                      </a:r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630" marR="5630" marT="5630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Größe</a:t>
                      </a:r>
                    </a:p>
                  </a:txBody>
                  <a:tcPr marL="5630" marR="5630" marT="5630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Ausführung</a:t>
                      </a:r>
                    </a:p>
                  </a:txBody>
                  <a:tcPr marL="5630" marR="5630" marT="5630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Bemerkung</a:t>
                      </a:r>
                    </a:p>
                  </a:txBody>
                  <a:tcPr marL="5630" marR="5630" marT="5630" marB="0" anchor="ctr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1445381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210/8"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1/16"x90°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319969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1435822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260/10"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1/16"x90°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37879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1452177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315/12"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1/16"x90°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662100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1448483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400/15"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3/32"x90°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419223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1452176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210/8"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1,5x60°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2127920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1449746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260/10"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1,5x60°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1166123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1452178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315/12"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1,5x60°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802208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Trägerbacke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1452181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400/15"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1,5x60°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Einsatzgehärtet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684586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1499870 *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Höhe 40    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1499871 **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Höhe 40    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1499866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260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Höhe 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09820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Wechseleinsatz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1499867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Höhe 50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Schnittstelle Induktiv gehärtet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073312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1499868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Höhe 65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78196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1499873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260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Höhe 75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440566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1499874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Höhe 80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650759"/>
                  </a:ext>
                </a:extLst>
              </a:tr>
              <a:tr h="172894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Wechseleinsatz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1499875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Höhe 100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Schnittstelle Induktiv gehärtet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630" marR="5630" marT="5630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832403"/>
                  </a:ext>
                </a:extLst>
              </a:tr>
            </a:tbl>
          </a:graphicData>
        </a:graphic>
      </p:graphicFrame>
      <p:sp>
        <p:nvSpPr>
          <p:cNvPr id="3" name="Textfeld 2">
            <a:extLst>
              <a:ext uri="{FF2B5EF4-FFF2-40B4-BE49-F238E27FC236}">
                <a16:creationId xmlns:a16="http://schemas.microsoft.com/office/drawing/2014/main" id="{F6ECC39E-1044-4DF0-832F-1BD945A4E224}"/>
              </a:ext>
            </a:extLst>
          </p:cNvPr>
          <p:cNvSpPr txBox="1"/>
          <p:nvPr/>
        </p:nvSpPr>
        <p:spPr>
          <a:xfrm>
            <a:off x="3106695" y="4124297"/>
            <a:ext cx="299473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alle Wechseleinsätze auch mit Chip  und als </a:t>
            </a:r>
            <a:r>
              <a:rPr lang="de-DE" sz="700" dirty="0" err="1"/>
              <a:t>kplt</a:t>
            </a:r>
            <a:r>
              <a:rPr lang="de-DE" sz="700" dirty="0"/>
              <a:t>. vergütete Version erhältlich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7EC7990-9380-45BA-AF04-9065AFD8CFDE}"/>
              </a:ext>
            </a:extLst>
          </p:cNvPr>
          <p:cNvSpPr txBox="1"/>
          <p:nvPr/>
        </p:nvSpPr>
        <p:spPr>
          <a:xfrm>
            <a:off x="6229351" y="4117281"/>
            <a:ext cx="256512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00" dirty="0"/>
              <a:t>* passt nur für A2 Ausführung /   ** passt Nur für Nachrüstlösung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8FDC05-088E-4FEA-A3C7-6711646356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29B32673-479F-4DF4-AFF9-E3BF3F3899FC}"/>
              </a:ext>
            </a:extLst>
          </p:cNvPr>
          <p:cNvSpPr/>
          <p:nvPr/>
        </p:nvSpPr>
        <p:spPr>
          <a:xfrm>
            <a:off x="349523" y="3167210"/>
            <a:ext cx="2507456" cy="64633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D34003C-9CA4-4151-8FC9-E26C26073DD3}"/>
              </a:ext>
            </a:extLst>
          </p:cNvPr>
          <p:cNvSpPr/>
          <p:nvPr/>
        </p:nvSpPr>
        <p:spPr>
          <a:xfrm>
            <a:off x="342381" y="2357524"/>
            <a:ext cx="2507456" cy="6463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A81C285-7795-4896-9E42-C05BE3FE14F2}"/>
              </a:ext>
            </a:extLst>
          </p:cNvPr>
          <p:cNvSpPr/>
          <p:nvPr/>
        </p:nvSpPr>
        <p:spPr>
          <a:xfrm>
            <a:off x="342380" y="1568865"/>
            <a:ext cx="2507456" cy="646332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0855E5C-EDF7-4BD4-84A2-A6A1066C7E60}"/>
              </a:ext>
            </a:extLst>
          </p:cNvPr>
          <p:cNvSpPr txBox="1"/>
          <p:nvPr/>
        </p:nvSpPr>
        <p:spPr>
          <a:xfrm>
            <a:off x="349523" y="1590796"/>
            <a:ext cx="24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– Retrofit</a:t>
            </a:r>
          </a:p>
          <a:p>
            <a:pPr algn="ctr"/>
            <a:r>
              <a:rPr lang="de-DE" sz="1400" dirty="0"/>
              <a:t>(mit Trägerbacke)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66483D0-CAF2-4D5C-BC6F-E297B126D9F8}"/>
              </a:ext>
            </a:extLst>
          </p:cNvPr>
          <p:cNvSpPr txBox="1"/>
          <p:nvPr/>
        </p:nvSpPr>
        <p:spPr>
          <a:xfrm>
            <a:off x="342380" y="2377379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94473B5-0328-497D-9874-3BDBC427BF5B}"/>
              </a:ext>
            </a:extLst>
          </p:cNvPr>
          <p:cNvSpPr txBox="1"/>
          <p:nvPr/>
        </p:nvSpPr>
        <p:spPr>
          <a:xfrm>
            <a:off x="363811" y="3171235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815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4DBA2D3C-3B71-4552-A102-1261AC7E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653714" cy="864000"/>
          </a:xfrm>
        </p:spPr>
        <p:txBody>
          <a:bodyPr>
            <a:normAutofit/>
          </a:bodyPr>
          <a:lstStyle/>
          <a:p>
            <a:r>
              <a:rPr lang="de-DE" dirty="0"/>
              <a:t>Funktion und Anwendung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AFF0C-3EC3-49ED-B1F9-0FF5DAAD5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graphicFrame>
        <p:nvGraphicFramePr>
          <p:cNvPr id="5" name="Inhaltsplatzhalter 3">
            <a:extLst>
              <a:ext uri="{FF2B5EF4-FFF2-40B4-BE49-F238E27FC236}">
                <a16:creationId xmlns:a16="http://schemas.microsoft.com/office/drawing/2014/main" id="{2574BFFD-2B43-40C1-B5FF-777AA5E469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8511727"/>
              </p:ext>
            </p:extLst>
          </p:nvPr>
        </p:nvGraphicFramePr>
        <p:xfrm>
          <a:off x="295274" y="1487339"/>
          <a:ext cx="5781205" cy="2161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8515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717484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685646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641506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  <a:gridCol w="266634">
                  <a:extLst>
                    <a:ext uri="{9D8B030D-6E8A-4147-A177-3AD203B41FA5}">
                      <a16:colId xmlns:a16="http://schemas.microsoft.com/office/drawing/2014/main" val="1325218244"/>
                    </a:ext>
                  </a:extLst>
                </a:gridCol>
                <a:gridCol w="266634">
                  <a:extLst>
                    <a:ext uri="{9D8B030D-6E8A-4147-A177-3AD203B41FA5}">
                      <a16:colId xmlns:a16="http://schemas.microsoft.com/office/drawing/2014/main" val="1512269940"/>
                    </a:ext>
                  </a:extLst>
                </a:gridCol>
                <a:gridCol w="266634">
                  <a:extLst>
                    <a:ext uri="{9D8B030D-6E8A-4147-A177-3AD203B41FA5}">
                      <a16:colId xmlns:a16="http://schemas.microsoft.com/office/drawing/2014/main" val="3946006558"/>
                    </a:ext>
                  </a:extLst>
                </a:gridCol>
                <a:gridCol w="266634">
                  <a:extLst>
                    <a:ext uri="{9D8B030D-6E8A-4147-A177-3AD203B41FA5}">
                      <a16:colId xmlns:a16="http://schemas.microsoft.com/office/drawing/2014/main" val="3185964875"/>
                    </a:ext>
                  </a:extLst>
                </a:gridCol>
                <a:gridCol w="444096">
                  <a:extLst>
                    <a:ext uri="{9D8B030D-6E8A-4147-A177-3AD203B41FA5}">
                      <a16:colId xmlns:a16="http://schemas.microsoft.com/office/drawing/2014/main" val="2841620182"/>
                    </a:ext>
                  </a:extLst>
                </a:gridCol>
                <a:gridCol w="807324">
                  <a:extLst>
                    <a:ext uri="{9D8B030D-6E8A-4147-A177-3AD203B41FA5}">
                      <a16:colId xmlns:a16="http://schemas.microsoft.com/office/drawing/2014/main" val="316724071"/>
                    </a:ext>
                  </a:extLst>
                </a:gridCol>
                <a:gridCol w="740098">
                  <a:extLst>
                    <a:ext uri="{9D8B030D-6E8A-4147-A177-3AD203B41FA5}">
                      <a16:colId xmlns:a16="http://schemas.microsoft.com/office/drawing/2014/main" val="1356293311"/>
                    </a:ext>
                  </a:extLst>
                </a:gridCol>
              </a:tblGrid>
              <a:tr h="4520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Futtergröße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Trägerbacke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Version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Wechseleinsatz</a:t>
                      </a: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Spannbereich Außen ca.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Spannbereich Innen ca.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H1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[mm]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Gewicht [kg]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Spannkraft max. [kN]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Drehzahl max. [1/min]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210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1452176)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z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1445381)</a:t>
                      </a: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niedrig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1499871)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40 - 190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110 – 280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3.200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2177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1449746) 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1435822)</a:t>
                      </a: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niedrig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1499866)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60 - 240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130 – 295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2.800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21774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1499873)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  <a:tr h="2177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315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1452178)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1452177)</a:t>
                      </a: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niedrig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1499867)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80 - 310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155 – 350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7,2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2.300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09820"/>
                  </a:ext>
                </a:extLst>
              </a:tr>
              <a:tr h="21774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1499874)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78196"/>
                  </a:ext>
                </a:extLst>
              </a:tr>
              <a:tr h="2177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400</a:t>
                      </a:r>
                      <a:endParaRPr lang="de-DE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1452181)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(</a:t>
                      </a:r>
                      <a:r>
                        <a:rPr lang="de-DE" sz="6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1448483)</a:t>
                      </a:r>
                      <a:endParaRPr lang="de-DE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niedrig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1499868)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100 - 400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Ø 200 - 450</a:t>
                      </a:r>
                      <a:endParaRPr lang="de-DE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1.700</a:t>
                      </a:r>
                    </a:p>
                  </a:txBody>
                  <a:tcPr marL="6317" marR="6317" marT="6317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53946"/>
                  </a:ext>
                </a:extLst>
              </a:tr>
              <a:tr h="217743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hoch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de-DE" sz="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Id</a:t>
                      </a:r>
                      <a:r>
                        <a:rPr lang="de-DE" sz="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1499875)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146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6317" marR="6317" marT="6317" marB="0" anchor="ctr"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440566"/>
                  </a:ext>
                </a:extLst>
              </a:tr>
            </a:tbl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3257DC20-17EF-47F2-AE49-63A87FAD1E7E}"/>
              </a:ext>
            </a:extLst>
          </p:cNvPr>
          <p:cNvSpPr txBox="1"/>
          <p:nvPr/>
        </p:nvSpPr>
        <p:spPr>
          <a:xfrm>
            <a:off x="348661" y="3642769"/>
            <a:ext cx="4614862" cy="202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z=zöllig; m= metrisch</a:t>
            </a:r>
            <a:endParaRPr lang="de-DE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6278876-EE53-4E77-A252-6727B8530411}"/>
              </a:ext>
            </a:extLst>
          </p:cNvPr>
          <p:cNvSpPr txBox="1"/>
          <p:nvPr/>
        </p:nvSpPr>
        <p:spPr>
          <a:xfrm>
            <a:off x="209548" y="1095619"/>
            <a:ext cx="8377240" cy="312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400" b="1" dirty="0">
                <a:solidFill>
                  <a:srgbClr val="00446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Spanndurchmesser/ Drehzahl / Spannkraft </a:t>
            </a:r>
            <a:r>
              <a:rPr lang="de-DE" sz="1400" dirty="0">
                <a:solidFill>
                  <a:srgbClr val="00446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(gültig für Rapido Baukasten)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3E18542-0F99-4408-A80C-53FC94C455AB}"/>
              </a:ext>
            </a:extLst>
          </p:cNvPr>
          <p:cNvSpPr txBox="1"/>
          <p:nvPr/>
        </p:nvSpPr>
        <p:spPr>
          <a:xfrm>
            <a:off x="209548" y="3856510"/>
            <a:ext cx="8377240" cy="478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de-DE" sz="1200" dirty="0">
                <a:solidFill>
                  <a:srgbClr val="00446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(die max. Drehzahlen und Spannkräfte dürfen nicht überschritten werden.)</a:t>
            </a:r>
          </a:p>
          <a:p>
            <a:pPr>
              <a:lnSpc>
                <a:spcPct val="107000"/>
              </a:lnSpc>
            </a:pPr>
            <a:r>
              <a:rPr lang="de-DE" sz="1200" dirty="0">
                <a:solidFill>
                  <a:srgbClr val="00446B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(bei Sonderanfertigungen siehe Angebot/Genehmigungszeichnung)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16772EB-4F92-4D8F-B436-3976FCE913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03" y="1090193"/>
            <a:ext cx="2661807" cy="26450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2736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FCFD47B6-C592-4E7F-BB76-5A7983F6DD96}"/>
              </a:ext>
            </a:extLst>
          </p:cNvPr>
          <p:cNvSpPr/>
          <p:nvPr/>
        </p:nvSpPr>
        <p:spPr>
          <a:xfrm>
            <a:off x="298450" y="1104295"/>
            <a:ext cx="2507456" cy="3119137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76F32F4-E106-45BC-8930-CD6C8C073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796"/>
          <a:stretch/>
        </p:blipFill>
        <p:spPr>
          <a:xfrm>
            <a:off x="432562" y="1938023"/>
            <a:ext cx="2239232" cy="21242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F16919C-901D-4DF0-AAD2-C64FFC9C1E99}"/>
              </a:ext>
            </a:extLst>
          </p:cNvPr>
          <p:cNvSpPr txBox="1"/>
          <p:nvPr/>
        </p:nvSpPr>
        <p:spPr>
          <a:xfrm>
            <a:off x="298451" y="1278999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graphicFrame>
        <p:nvGraphicFramePr>
          <p:cNvPr id="10" name="Inhaltsplatzhalter 3">
            <a:extLst>
              <a:ext uri="{FF2B5EF4-FFF2-40B4-BE49-F238E27FC236}">
                <a16:creationId xmlns:a16="http://schemas.microsoft.com/office/drawing/2014/main" id="{E349DFEE-E133-4F69-A2EC-E5C90FA2CA8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143087"/>
              </p:ext>
            </p:extLst>
          </p:nvPr>
        </p:nvGraphicFramePr>
        <p:xfrm>
          <a:off x="3034204" y="1127049"/>
          <a:ext cx="4446666" cy="219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106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1117282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1117282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1003996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</a:tblGrid>
              <a:tr h="45258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Bezeichnung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Id.Nr.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Spannkraft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max. Drehzahl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 dirty="0">
                          <a:effectLst/>
                        </a:rPr>
                        <a:t>Rota NCF plus 2 215</a:t>
                      </a:r>
                      <a:endParaRPr lang="fr-FR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1462572*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85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4000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Rota NCF plus 2 260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1413180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110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3500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Rota NCF plus 2 315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1413181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130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3000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800" u="none" strike="noStrike">
                          <a:effectLst/>
                        </a:rPr>
                        <a:t>Rota NCF plus 2 400</a:t>
                      </a:r>
                      <a:endParaRPr lang="fr-FR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1461522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187,5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2500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1209820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Rota NCO 210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1466884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85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3000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2278196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Rota NCO 260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1468265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110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2800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553946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Rota NCO 315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1466911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130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2300 1/min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5440566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Rota NCO 400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1468266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185 kN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1700 1/min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2650759"/>
                  </a:ext>
                </a:extLst>
              </a:tr>
            </a:tbl>
          </a:graphicData>
        </a:graphic>
      </p:graphicFrame>
      <p:sp>
        <p:nvSpPr>
          <p:cNvPr id="13" name="Titel 1">
            <a:extLst>
              <a:ext uri="{FF2B5EF4-FFF2-40B4-BE49-F238E27FC236}">
                <a16:creationId xmlns:a16="http://schemas.microsoft.com/office/drawing/2014/main" id="{EEE8D1DA-AE90-4C50-8979-3809B2358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653714" cy="864000"/>
          </a:xfrm>
        </p:spPr>
        <p:txBody>
          <a:bodyPr>
            <a:normAutofit/>
          </a:bodyPr>
          <a:lstStyle/>
          <a:p>
            <a:r>
              <a:rPr lang="de-DE" dirty="0"/>
              <a:t>Technische Daten – Drehfutter</a:t>
            </a:r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5B74C984-F9D0-4694-8771-8A71456DA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1EEE5C3-F6F5-4A5A-81B0-686A7F0F871F}"/>
              </a:ext>
            </a:extLst>
          </p:cNvPr>
          <p:cNvSpPr txBox="1"/>
          <p:nvPr/>
        </p:nvSpPr>
        <p:spPr>
          <a:xfrm>
            <a:off x="6068290" y="3328457"/>
            <a:ext cx="152928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/>
              <a:t>* </a:t>
            </a:r>
            <a:r>
              <a:rPr lang="de-DE" sz="700" u="none" strike="noStrike" dirty="0">
                <a:effectLst/>
              </a:rPr>
              <a:t>Wechseleinsätze 210 passen</a:t>
            </a:r>
            <a:endParaRPr lang="de-DE" sz="7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45059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D681DCF3-5EDF-49EB-88BB-E7C6EC0CE468}"/>
              </a:ext>
            </a:extLst>
          </p:cNvPr>
          <p:cNvSpPr/>
          <p:nvPr/>
        </p:nvSpPr>
        <p:spPr>
          <a:xfrm>
            <a:off x="386078" y="1088789"/>
            <a:ext cx="2507456" cy="3119137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E629F53-8A81-4BED-8670-2A5CADD60F8F}"/>
              </a:ext>
            </a:extLst>
          </p:cNvPr>
          <p:cNvGrpSpPr/>
          <p:nvPr/>
        </p:nvGrpSpPr>
        <p:grpSpPr>
          <a:xfrm>
            <a:off x="1022560" y="2378385"/>
            <a:ext cx="1856686" cy="1554770"/>
            <a:chOff x="7022307" y="2395724"/>
            <a:chExt cx="1856686" cy="1554770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B0301C2D-8598-4E8F-A3C9-A347A480C03B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2" b="44276"/>
            <a:stretch/>
          </p:blipFill>
          <p:spPr>
            <a:xfrm>
              <a:off x="7022307" y="2395724"/>
              <a:ext cx="1856686" cy="1497619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8FBEC182-9E16-41FF-98B5-B851F24DEE00}"/>
                </a:ext>
              </a:extLst>
            </p:cNvPr>
            <p:cNvSpPr/>
            <p:nvPr/>
          </p:nvSpPr>
          <p:spPr>
            <a:xfrm>
              <a:off x="7022307" y="3800475"/>
              <a:ext cx="157163" cy="150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AE6DE139-EFC5-4F41-9006-967F34E29AA6}"/>
              </a:ext>
            </a:extLst>
          </p:cNvPr>
          <p:cNvSpPr txBox="1"/>
          <p:nvPr/>
        </p:nvSpPr>
        <p:spPr>
          <a:xfrm>
            <a:off x="386079" y="1267432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2A30CAA2-2FFE-42FD-9498-0542B241594F}"/>
              </a:ext>
            </a:extLst>
          </p:cNvPr>
          <p:cNvSpPr txBox="1">
            <a:spLocks/>
          </p:cNvSpPr>
          <p:nvPr/>
        </p:nvSpPr>
        <p:spPr>
          <a:xfrm>
            <a:off x="489285" y="1640692"/>
            <a:ext cx="2277438" cy="768190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>
                <a:solidFill>
                  <a:srgbClr val="000000"/>
                </a:solidFill>
                <a:latin typeface="Calibri"/>
              </a:rPr>
              <a:t>Voll automatischer Spannbacken-Wechsel mit Hilfe eines Roboters möglich</a:t>
            </a:r>
            <a:endParaRPr lang="de-DE" sz="2000" b="0" dirty="0">
              <a:solidFill>
                <a:srgbClr val="000000"/>
              </a:solidFill>
              <a:latin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dirty="0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5" name="Inhaltsplatzhalter 3">
            <a:extLst>
              <a:ext uri="{FF2B5EF4-FFF2-40B4-BE49-F238E27FC236}">
                <a16:creationId xmlns:a16="http://schemas.microsoft.com/office/drawing/2014/main" id="{5917216C-514E-4310-A697-7452371624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432603"/>
              </p:ext>
            </p:extLst>
          </p:nvPr>
        </p:nvGraphicFramePr>
        <p:xfrm>
          <a:off x="3009565" y="1148188"/>
          <a:ext cx="5853698" cy="13235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868">
                  <a:extLst>
                    <a:ext uri="{9D8B030D-6E8A-4147-A177-3AD203B41FA5}">
                      <a16:colId xmlns:a16="http://schemas.microsoft.com/office/drawing/2014/main" val="2813968014"/>
                    </a:ext>
                  </a:extLst>
                </a:gridCol>
                <a:gridCol w="1187445">
                  <a:extLst>
                    <a:ext uri="{9D8B030D-6E8A-4147-A177-3AD203B41FA5}">
                      <a16:colId xmlns:a16="http://schemas.microsoft.com/office/drawing/2014/main" val="2019016726"/>
                    </a:ext>
                  </a:extLst>
                </a:gridCol>
                <a:gridCol w="2509298">
                  <a:extLst>
                    <a:ext uri="{9D8B030D-6E8A-4147-A177-3AD203B41FA5}">
                      <a16:colId xmlns:a16="http://schemas.microsoft.com/office/drawing/2014/main" val="698185804"/>
                    </a:ext>
                  </a:extLst>
                </a:gridCol>
                <a:gridCol w="606087">
                  <a:extLst>
                    <a:ext uri="{9D8B030D-6E8A-4147-A177-3AD203B41FA5}">
                      <a16:colId xmlns:a16="http://schemas.microsoft.com/office/drawing/2014/main" val="3642548204"/>
                    </a:ext>
                  </a:extLst>
                </a:gridCol>
              </a:tblGrid>
              <a:tr h="45258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Bezeichnung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Id.Nr</a:t>
                      </a:r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Bestehend aus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Bemerkung</a:t>
                      </a:r>
                    </a:p>
                  </a:txBody>
                  <a:tcPr marL="6284" marR="6284" marT="6284" marB="0" anchor="ctr">
                    <a:solidFill>
                      <a:srgbClr val="84D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4091461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GEI Rapido-A2 215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1507341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PGN+P, Betätigungszylinder, </a:t>
                      </a:r>
                      <a:r>
                        <a:rPr lang="de-DE" sz="800" u="none" strike="noStrike" dirty="0" err="1">
                          <a:effectLst/>
                        </a:rPr>
                        <a:t>Greiferfinger</a:t>
                      </a:r>
                      <a:r>
                        <a:rPr lang="de-DE" sz="800" u="none" strike="noStrike" dirty="0">
                          <a:effectLst/>
                        </a:rPr>
                        <a:t>, Lichttaster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ohne SWA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056088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GEI Rapido-A2 260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1507343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PGN+P, Betätigungszylinder, </a:t>
                      </a:r>
                      <a:r>
                        <a:rPr lang="de-DE" sz="800" u="none" strike="noStrike" dirty="0" err="1">
                          <a:effectLst/>
                        </a:rPr>
                        <a:t>Greiferfinger</a:t>
                      </a:r>
                      <a:r>
                        <a:rPr lang="de-DE" sz="800" u="none" strike="noStrike" dirty="0">
                          <a:effectLst/>
                        </a:rPr>
                        <a:t>, Lichttaster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ohne SWA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2039654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GEI Rapido-A2 315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1507344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PGN+P, Betätigungszylinder, </a:t>
                      </a:r>
                      <a:r>
                        <a:rPr lang="de-DE" sz="800" u="none" strike="noStrike" dirty="0" err="1">
                          <a:effectLst/>
                        </a:rPr>
                        <a:t>Greiferfinger</a:t>
                      </a:r>
                      <a:r>
                        <a:rPr lang="de-DE" sz="800" u="none" strike="noStrike" dirty="0">
                          <a:effectLst/>
                        </a:rPr>
                        <a:t>, Lichttaster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ohne SWA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EAF2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6807332"/>
                  </a:ext>
                </a:extLst>
              </a:tr>
              <a:tr h="217743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GEI Rapido-A2 400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>
                          <a:effectLst/>
                        </a:rPr>
                        <a:t>1507346</a:t>
                      </a:r>
                      <a:endParaRPr lang="de-DE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PGN+P, Betätigungszylinder, </a:t>
                      </a:r>
                      <a:r>
                        <a:rPr lang="de-DE" sz="800" u="none" strike="noStrike" dirty="0" err="1">
                          <a:effectLst/>
                        </a:rPr>
                        <a:t>Greiferfinger</a:t>
                      </a:r>
                      <a:r>
                        <a:rPr lang="de-DE" sz="800" u="none" strike="noStrike" dirty="0">
                          <a:effectLst/>
                        </a:rPr>
                        <a:t>, Lichttaster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800" u="none" strike="noStrike" dirty="0">
                          <a:effectLst/>
                        </a:rPr>
                        <a:t>ohne SWA</a:t>
                      </a:r>
                      <a:endParaRPr lang="de-DE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84" marR="6284" marT="6284" marB="0" anchor="ctr">
                    <a:solidFill>
                      <a:srgbClr val="D7E2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973423"/>
                  </a:ext>
                </a:extLst>
              </a:tr>
            </a:tbl>
          </a:graphicData>
        </a:graphic>
      </p:graphicFrame>
      <p:sp>
        <p:nvSpPr>
          <p:cNvPr id="16" name="Titel 1">
            <a:extLst>
              <a:ext uri="{FF2B5EF4-FFF2-40B4-BE49-F238E27FC236}">
                <a16:creationId xmlns:a16="http://schemas.microsoft.com/office/drawing/2014/main" id="{EFC068F9-2FB3-41DE-A19C-458B27A02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653714" cy="864000"/>
          </a:xfrm>
        </p:spPr>
        <p:txBody>
          <a:bodyPr>
            <a:normAutofit/>
          </a:bodyPr>
          <a:lstStyle/>
          <a:p>
            <a:r>
              <a:rPr lang="de-DE" dirty="0"/>
              <a:t>Technische Daten – </a:t>
            </a:r>
            <a:r>
              <a:rPr lang="de-DE" dirty="0" err="1"/>
              <a:t>Greifereinheit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2624A32-F4E1-499C-AEBD-88733A31F5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0679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6">
            <a:extLst>
              <a:ext uri="{FF2B5EF4-FFF2-40B4-BE49-F238E27FC236}">
                <a16:creationId xmlns:a16="http://schemas.microsoft.com/office/drawing/2014/main" id="{FA95608E-1A6F-4518-9B44-B989BD5B4FF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4972050" y="3214688"/>
            <a:ext cx="2263775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25" name="Bild 4">
            <a:extLst>
              <a:ext uri="{FF2B5EF4-FFF2-40B4-BE49-F238E27FC236}">
                <a16:creationId xmlns:a16="http://schemas.microsoft.com/office/drawing/2014/main" id="{CED58772-8D55-4A12-95EB-DEBE958C7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1870"/>
            <a:ext cx="9144000" cy="749300"/>
          </a:xfrm>
          <a:prstGeom prst="rect">
            <a:avLst/>
          </a:prstGeom>
        </p:spPr>
      </p:pic>
      <p:sp>
        <p:nvSpPr>
          <p:cNvPr id="17" name="Titel 3">
            <a:extLst>
              <a:ext uri="{FF2B5EF4-FFF2-40B4-BE49-F238E27FC236}">
                <a16:creationId xmlns:a16="http://schemas.microsoft.com/office/drawing/2014/main" id="{4F42DF25-1DA7-4797-88F2-9E012BF736C6}"/>
              </a:ext>
            </a:extLst>
          </p:cNvPr>
          <p:cNvSpPr txBox="1">
            <a:spLocks/>
          </p:cNvSpPr>
          <p:nvPr/>
        </p:nvSpPr>
        <p:spPr>
          <a:xfrm>
            <a:off x="-186538" y="1973339"/>
            <a:ext cx="3858225" cy="1961945"/>
          </a:xfrm>
          <a:prstGeom prst="rect">
            <a:avLst/>
          </a:prstGeom>
        </p:spPr>
        <p:txBody>
          <a:bodyPr vert="horz" lIns="108000" tIns="45720" rIns="91440" bIns="4572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kern="1200">
                <a:solidFill>
                  <a:srgbClr val="003C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Fabian Eißele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Markus Wimmer </a:t>
            </a:r>
            <a:endParaRPr lang="de-DE" sz="2400" dirty="0"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C6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62B7C11F-B75D-49D6-8253-315EC03AA318}"/>
              </a:ext>
            </a:extLst>
          </p:cNvPr>
          <p:cNvSpPr txBox="1">
            <a:spLocks/>
          </p:cNvSpPr>
          <p:nvPr/>
        </p:nvSpPr>
        <p:spPr>
          <a:xfrm>
            <a:off x="3103169" y="1990053"/>
            <a:ext cx="2755104" cy="1961945"/>
          </a:xfrm>
          <a:prstGeom prst="rect">
            <a:avLst/>
          </a:prstGeom>
        </p:spPr>
        <p:txBody>
          <a:bodyPr vert="horz" lIns="108000" tIns="45720" rIns="91440" bIns="4572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kern="1200">
                <a:solidFill>
                  <a:srgbClr val="003C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latin typeface="Calibri"/>
              </a:rPr>
              <a:t>Julian Jäggle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latin typeface="Calibri"/>
              </a:rPr>
              <a:t>Josef Bischofberger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C6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A34E5361-8B6B-411B-9659-B05728BACD6B}"/>
              </a:ext>
            </a:extLst>
          </p:cNvPr>
          <p:cNvSpPr txBox="1">
            <a:spLocks/>
          </p:cNvSpPr>
          <p:nvPr/>
        </p:nvSpPr>
        <p:spPr>
          <a:xfrm>
            <a:off x="5858273" y="1990054"/>
            <a:ext cx="2755104" cy="1961945"/>
          </a:xfrm>
          <a:prstGeom prst="rect">
            <a:avLst/>
          </a:prstGeom>
        </p:spPr>
        <p:txBody>
          <a:bodyPr vert="horz" lIns="108000" tIns="45720" rIns="91440" bIns="45720" rtlCol="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kern="1200">
                <a:solidFill>
                  <a:srgbClr val="003C6A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>
                <a:latin typeface="Calibri"/>
              </a:rPr>
              <a:t>Florian Hübsch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i="0" u="none" strike="noStrike" kern="1200" cap="none" spc="0" normalizeH="0" baseline="0" noProof="0" dirty="0">
                <a:ln>
                  <a:noFill/>
                </a:ln>
                <a:solidFill>
                  <a:srgbClr val="003C6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Barbara Schick</a:t>
            </a:r>
          </a:p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003C6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el 2">
            <a:extLst>
              <a:ext uri="{FF2B5EF4-FFF2-40B4-BE49-F238E27FC236}">
                <a16:creationId xmlns:a16="http://schemas.microsoft.com/office/drawing/2014/main" id="{7432FF36-E7F5-4DCE-82F0-D1A997176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/>
          <a:lstStyle/>
          <a:p>
            <a:r>
              <a:rPr lang="de-DE" dirty="0"/>
              <a:t>RAPIDO – Ansprechpartner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3148C383-3FD3-4370-94E4-746DB221FFE5}"/>
              </a:ext>
            </a:extLst>
          </p:cNvPr>
          <p:cNvSpPr/>
          <p:nvPr/>
        </p:nvSpPr>
        <p:spPr>
          <a:xfrm>
            <a:off x="5982097" y="1558510"/>
            <a:ext cx="2507456" cy="64633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02637868-6F5E-4E90-A3F0-A8DA9A054434}"/>
              </a:ext>
            </a:extLst>
          </p:cNvPr>
          <p:cNvSpPr/>
          <p:nvPr/>
        </p:nvSpPr>
        <p:spPr>
          <a:xfrm>
            <a:off x="3209128" y="1582787"/>
            <a:ext cx="2507456" cy="6463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391D7BD3-6463-45C7-A739-35D44F2DEA39}"/>
              </a:ext>
            </a:extLst>
          </p:cNvPr>
          <p:cNvSpPr/>
          <p:nvPr/>
        </p:nvSpPr>
        <p:spPr>
          <a:xfrm>
            <a:off x="471889" y="1558510"/>
            <a:ext cx="2507456" cy="646332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9E97D62-7551-4AC8-AC5F-2DE215186396}"/>
              </a:ext>
            </a:extLst>
          </p:cNvPr>
          <p:cNvSpPr txBox="1"/>
          <p:nvPr/>
        </p:nvSpPr>
        <p:spPr>
          <a:xfrm>
            <a:off x="479032" y="1580441"/>
            <a:ext cx="24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– Retrofit</a:t>
            </a:r>
          </a:p>
          <a:p>
            <a:pPr algn="ctr"/>
            <a:r>
              <a:rPr lang="de-DE" sz="1400" dirty="0"/>
              <a:t>(mit Trägerbacke)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C80B7FA-0329-4003-AC4C-701DD08CAD60}"/>
              </a:ext>
            </a:extLst>
          </p:cNvPr>
          <p:cNvSpPr txBox="1"/>
          <p:nvPr/>
        </p:nvSpPr>
        <p:spPr>
          <a:xfrm>
            <a:off x="3209127" y="1602642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3553D71-0BCC-430F-91C3-9E546A106065}"/>
              </a:ext>
            </a:extLst>
          </p:cNvPr>
          <p:cNvSpPr txBox="1"/>
          <p:nvPr/>
        </p:nvSpPr>
        <p:spPr>
          <a:xfrm>
            <a:off x="5996385" y="1562535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832A9734-9B63-4870-9803-6C7B003939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842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-458785" y="1113829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834E74D-5BB4-4B74-BF56-128553364F9C}"/>
              </a:ext>
            </a:extLst>
          </p:cNvPr>
          <p:cNvSpPr txBox="1"/>
          <p:nvPr/>
        </p:nvSpPr>
        <p:spPr>
          <a:xfrm>
            <a:off x="7877307" y="4811753"/>
            <a:ext cx="1266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ngsana New" panose="020B0502040204020203" pitchFamily="18" charset="-34"/>
                <a:cs typeface="Angsana New" panose="020B0502040204020203" pitchFamily="18" charset="-34"/>
              </a:rPr>
              <a:t>Markus Wimmer  03.2022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3B82EC41-125D-46AE-B20C-5504F2500D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rafik 158">
            <a:extLst>
              <a:ext uri="{FF2B5EF4-FFF2-40B4-BE49-F238E27FC236}">
                <a16:creationId xmlns:a16="http://schemas.microsoft.com/office/drawing/2014/main" id="{EA7D6D70-78E2-4504-917A-F77552179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937" y="3500191"/>
            <a:ext cx="681512" cy="7201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003D6A"/>
                </a:solidFill>
              </a:rPr>
              <a:t>Von der Werkstatt zum Global Player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cxnSp>
        <p:nvCxnSpPr>
          <p:cNvPr id="5" name="Gerade Verbindung 163">
            <a:extLst>
              <a:ext uri="{FF2B5EF4-FFF2-40B4-BE49-F238E27FC236}">
                <a16:creationId xmlns:a16="http://schemas.microsoft.com/office/drawing/2014/main" id="{29FC4140-ABF9-4F49-B28B-0D28327FB553}"/>
              </a:ext>
            </a:extLst>
          </p:cNvPr>
          <p:cNvCxnSpPr>
            <a:cxnSpLocks/>
          </p:cNvCxnSpPr>
          <p:nvPr/>
        </p:nvCxnSpPr>
        <p:spPr>
          <a:xfrm flipH="1">
            <a:off x="2969720" y="2978463"/>
            <a:ext cx="3411" cy="478331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164">
            <a:extLst>
              <a:ext uri="{FF2B5EF4-FFF2-40B4-BE49-F238E27FC236}">
                <a16:creationId xmlns:a16="http://schemas.microsoft.com/office/drawing/2014/main" id="{27D58E6B-1674-403B-9287-4497C7D3CF82}"/>
              </a:ext>
            </a:extLst>
          </p:cNvPr>
          <p:cNvCxnSpPr>
            <a:cxnSpLocks/>
          </p:cNvCxnSpPr>
          <p:nvPr/>
        </p:nvCxnSpPr>
        <p:spPr>
          <a:xfrm>
            <a:off x="4758039" y="2978463"/>
            <a:ext cx="0" cy="521727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165">
            <a:extLst>
              <a:ext uri="{FF2B5EF4-FFF2-40B4-BE49-F238E27FC236}">
                <a16:creationId xmlns:a16="http://schemas.microsoft.com/office/drawing/2014/main" id="{D07E8CED-76D0-43FE-BB1C-991835D4FD0B}"/>
              </a:ext>
            </a:extLst>
          </p:cNvPr>
          <p:cNvCxnSpPr>
            <a:cxnSpLocks/>
          </p:cNvCxnSpPr>
          <p:nvPr/>
        </p:nvCxnSpPr>
        <p:spPr>
          <a:xfrm flipH="1">
            <a:off x="6573531" y="2978463"/>
            <a:ext cx="5056" cy="521727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162">
            <a:extLst>
              <a:ext uri="{FF2B5EF4-FFF2-40B4-BE49-F238E27FC236}">
                <a16:creationId xmlns:a16="http://schemas.microsoft.com/office/drawing/2014/main" id="{38845679-2C0F-4614-A971-7E2D78FEADD6}"/>
              </a:ext>
            </a:extLst>
          </p:cNvPr>
          <p:cNvCxnSpPr>
            <a:cxnSpLocks/>
          </p:cNvCxnSpPr>
          <p:nvPr/>
        </p:nvCxnSpPr>
        <p:spPr>
          <a:xfrm>
            <a:off x="1182195" y="2978463"/>
            <a:ext cx="5557" cy="478331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157">
            <a:extLst>
              <a:ext uri="{FF2B5EF4-FFF2-40B4-BE49-F238E27FC236}">
                <a16:creationId xmlns:a16="http://schemas.microsoft.com/office/drawing/2014/main" id="{358D7CC7-2EA7-4AB7-A63D-40FB8E43F2FB}"/>
              </a:ext>
            </a:extLst>
          </p:cNvPr>
          <p:cNvCxnSpPr>
            <a:cxnSpLocks/>
          </p:cNvCxnSpPr>
          <p:nvPr/>
        </p:nvCxnSpPr>
        <p:spPr>
          <a:xfrm flipH="1">
            <a:off x="2082893" y="1995840"/>
            <a:ext cx="3384" cy="680997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158">
            <a:extLst>
              <a:ext uri="{FF2B5EF4-FFF2-40B4-BE49-F238E27FC236}">
                <a16:creationId xmlns:a16="http://schemas.microsoft.com/office/drawing/2014/main" id="{CAA8B4F6-E44A-47EC-8999-139503D9E92C}"/>
              </a:ext>
            </a:extLst>
          </p:cNvPr>
          <p:cNvCxnSpPr>
            <a:cxnSpLocks/>
          </p:cNvCxnSpPr>
          <p:nvPr/>
        </p:nvCxnSpPr>
        <p:spPr>
          <a:xfrm>
            <a:off x="3868667" y="2238373"/>
            <a:ext cx="0" cy="467040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59">
            <a:extLst>
              <a:ext uri="{FF2B5EF4-FFF2-40B4-BE49-F238E27FC236}">
                <a16:creationId xmlns:a16="http://schemas.microsoft.com/office/drawing/2014/main" id="{843946F5-2110-40DF-BCEA-AE63AC26D4F6}"/>
              </a:ext>
            </a:extLst>
          </p:cNvPr>
          <p:cNvCxnSpPr>
            <a:cxnSpLocks/>
          </p:cNvCxnSpPr>
          <p:nvPr/>
        </p:nvCxnSpPr>
        <p:spPr>
          <a:xfrm>
            <a:off x="5643863" y="2238373"/>
            <a:ext cx="0" cy="467040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60">
            <a:extLst>
              <a:ext uri="{FF2B5EF4-FFF2-40B4-BE49-F238E27FC236}">
                <a16:creationId xmlns:a16="http://schemas.microsoft.com/office/drawing/2014/main" id="{F06E2340-8446-47F9-B7AF-14325EE78221}"/>
              </a:ext>
            </a:extLst>
          </p:cNvPr>
          <p:cNvCxnSpPr>
            <a:cxnSpLocks/>
          </p:cNvCxnSpPr>
          <p:nvPr/>
        </p:nvCxnSpPr>
        <p:spPr>
          <a:xfrm flipH="1">
            <a:off x="7537886" y="2393747"/>
            <a:ext cx="7050" cy="311666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>
            <a:extLst>
              <a:ext uri="{FF2B5EF4-FFF2-40B4-BE49-F238E27FC236}">
                <a16:creationId xmlns:a16="http://schemas.microsoft.com/office/drawing/2014/main" id="{8CFA66A9-EB81-42F3-AEC5-A35A7D04C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64" y="2825428"/>
            <a:ext cx="8603480" cy="45719"/>
          </a:xfrm>
          <a:prstGeom prst="rect">
            <a:avLst/>
          </a:pr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4" name="Oval 12">
            <a:extLst>
              <a:ext uri="{FF2B5EF4-FFF2-40B4-BE49-F238E27FC236}">
                <a16:creationId xmlns:a16="http://schemas.microsoft.com/office/drawing/2014/main" id="{FF60C44C-5C8C-499C-9D02-B5E2E33E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3252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D918A680-9853-4970-9376-7D9D3D002D26}"/>
              </a:ext>
            </a:extLst>
          </p:cNvPr>
          <p:cNvSpPr>
            <a:spLocks noEditPoints="1"/>
          </p:cNvSpPr>
          <p:nvPr/>
        </p:nvSpPr>
        <p:spPr bwMode="auto">
          <a:xfrm>
            <a:off x="2000552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2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9" y="0"/>
                  <a:pt x="50" y="12"/>
                  <a:pt x="50" y="25"/>
                </a:cubicBezTo>
                <a:cubicBezTo>
                  <a:pt x="50" y="39"/>
                  <a:pt x="39" y="50"/>
                  <a:pt x="25" y="50"/>
                </a:cubicBezTo>
                <a:close/>
                <a:moveTo>
                  <a:pt x="25" y="8"/>
                </a:moveTo>
                <a:cubicBezTo>
                  <a:pt x="16" y="8"/>
                  <a:pt x="8" y="16"/>
                  <a:pt x="8" y="25"/>
                </a:cubicBezTo>
                <a:cubicBezTo>
                  <a:pt x="8" y="35"/>
                  <a:pt x="16" y="42"/>
                  <a:pt x="25" y="42"/>
                </a:cubicBezTo>
                <a:cubicBezTo>
                  <a:pt x="35" y="42"/>
                  <a:pt x="42" y="35"/>
                  <a:pt x="42" y="25"/>
                </a:cubicBezTo>
                <a:cubicBezTo>
                  <a:pt x="42" y="16"/>
                  <a:pt x="35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6" name="Oval 16">
            <a:extLst>
              <a:ext uri="{FF2B5EF4-FFF2-40B4-BE49-F238E27FC236}">
                <a16:creationId xmlns:a16="http://schemas.microsoft.com/office/drawing/2014/main" id="{036AED16-B20D-4E35-8FE3-2B16A77A1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9189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9B4EF74C-0CF3-4E10-BF49-1CF574E6B01A}"/>
              </a:ext>
            </a:extLst>
          </p:cNvPr>
          <p:cNvSpPr>
            <a:spLocks noEditPoints="1"/>
          </p:cNvSpPr>
          <p:nvPr/>
        </p:nvSpPr>
        <p:spPr bwMode="auto">
          <a:xfrm>
            <a:off x="3786489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2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9" y="0"/>
                  <a:pt x="50" y="12"/>
                  <a:pt x="50" y="25"/>
                </a:cubicBezTo>
                <a:cubicBezTo>
                  <a:pt x="50" y="39"/>
                  <a:pt x="39" y="50"/>
                  <a:pt x="25" y="50"/>
                </a:cubicBezTo>
                <a:close/>
                <a:moveTo>
                  <a:pt x="25" y="8"/>
                </a:moveTo>
                <a:cubicBezTo>
                  <a:pt x="15" y="8"/>
                  <a:pt x="8" y="16"/>
                  <a:pt x="8" y="25"/>
                </a:cubicBezTo>
                <a:cubicBezTo>
                  <a:pt x="8" y="35"/>
                  <a:pt x="15" y="42"/>
                  <a:pt x="25" y="42"/>
                </a:cubicBezTo>
                <a:cubicBezTo>
                  <a:pt x="34" y="42"/>
                  <a:pt x="42" y="35"/>
                  <a:pt x="42" y="25"/>
                </a:cubicBezTo>
                <a:cubicBezTo>
                  <a:pt x="42" y="16"/>
                  <a:pt x="34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8" name="Oval 20">
            <a:extLst>
              <a:ext uri="{FF2B5EF4-FFF2-40B4-BE49-F238E27FC236}">
                <a16:creationId xmlns:a16="http://schemas.microsoft.com/office/drawing/2014/main" id="{64FD448E-1EAF-49FD-AC0F-C240B4343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1952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19" name="Freeform 21">
            <a:extLst>
              <a:ext uri="{FF2B5EF4-FFF2-40B4-BE49-F238E27FC236}">
                <a16:creationId xmlns:a16="http://schemas.microsoft.com/office/drawing/2014/main" id="{26CB4EF9-BAD9-4007-9456-F0E834B0D14E}"/>
              </a:ext>
            </a:extLst>
          </p:cNvPr>
          <p:cNvSpPr>
            <a:spLocks noEditPoints="1"/>
          </p:cNvSpPr>
          <p:nvPr/>
        </p:nvSpPr>
        <p:spPr bwMode="auto">
          <a:xfrm>
            <a:off x="5569252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2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9" y="0"/>
                  <a:pt x="50" y="12"/>
                  <a:pt x="50" y="25"/>
                </a:cubicBezTo>
                <a:cubicBezTo>
                  <a:pt x="50" y="39"/>
                  <a:pt x="39" y="50"/>
                  <a:pt x="25" y="50"/>
                </a:cubicBezTo>
                <a:close/>
                <a:moveTo>
                  <a:pt x="25" y="8"/>
                </a:moveTo>
                <a:cubicBezTo>
                  <a:pt x="16" y="8"/>
                  <a:pt x="8" y="16"/>
                  <a:pt x="8" y="25"/>
                </a:cubicBezTo>
                <a:cubicBezTo>
                  <a:pt x="8" y="35"/>
                  <a:pt x="16" y="42"/>
                  <a:pt x="25" y="42"/>
                </a:cubicBezTo>
                <a:cubicBezTo>
                  <a:pt x="35" y="42"/>
                  <a:pt x="42" y="35"/>
                  <a:pt x="42" y="25"/>
                </a:cubicBezTo>
                <a:cubicBezTo>
                  <a:pt x="42" y="16"/>
                  <a:pt x="35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0" name="Oval 31">
            <a:extLst>
              <a:ext uri="{FF2B5EF4-FFF2-40B4-BE49-F238E27FC236}">
                <a16:creationId xmlns:a16="http://schemas.microsoft.com/office/drawing/2014/main" id="{19250F1D-1732-4A59-82BC-BD9A93841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1077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1" name="Freeform 32">
            <a:extLst>
              <a:ext uri="{FF2B5EF4-FFF2-40B4-BE49-F238E27FC236}">
                <a16:creationId xmlns:a16="http://schemas.microsoft.com/office/drawing/2014/main" id="{166C25C0-5184-4491-95E6-45B2EBB1C69D}"/>
              </a:ext>
            </a:extLst>
          </p:cNvPr>
          <p:cNvSpPr>
            <a:spLocks noEditPoints="1"/>
          </p:cNvSpPr>
          <p:nvPr/>
        </p:nvSpPr>
        <p:spPr bwMode="auto">
          <a:xfrm>
            <a:off x="1108377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2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9" y="0"/>
                  <a:pt x="50" y="12"/>
                  <a:pt x="50" y="25"/>
                </a:cubicBezTo>
                <a:cubicBezTo>
                  <a:pt x="50" y="39"/>
                  <a:pt x="39" y="50"/>
                  <a:pt x="25" y="50"/>
                </a:cubicBezTo>
                <a:close/>
                <a:moveTo>
                  <a:pt x="25" y="8"/>
                </a:moveTo>
                <a:cubicBezTo>
                  <a:pt x="16" y="8"/>
                  <a:pt x="8" y="16"/>
                  <a:pt x="8" y="25"/>
                </a:cubicBezTo>
                <a:cubicBezTo>
                  <a:pt x="8" y="35"/>
                  <a:pt x="16" y="42"/>
                  <a:pt x="25" y="42"/>
                </a:cubicBezTo>
                <a:cubicBezTo>
                  <a:pt x="34" y="42"/>
                  <a:pt x="42" y="35"/>
                  <a:pt x="42" y="25"/>
                </a:cubicBezTo>
                <a:cubicBezTo>
                  <a:pt x="42" y="16"/>
                  <a:pt x="34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2" name="Oval 35">
            <a:extLst>
              <a:ext uri="{FF2B5EF4-FFF2-40B4-BE49-F238E27FC236}">
                <a16:creationId xmlns:a16="http://schemas.microsoft.com/office/drawing/2014/main" id="{407986BF-4C58-4483-BD45-F89DA1FFC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8602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3" name="Freeform 36">
            <a:extLst>
              <a:ext uri="{FF2B5EF4-FFF2-40B4-BE49-F238E27FC236}">
                <a16:creationId xmlns:a16="http://schemas.microsoft.com/office/drawing/2014/main" id="{5AF8F03C-1E28-4216-9C51-8374C71F9B73}"/>
              </a:ext>
            </a:extLst>
          </p:cNvPr>
          <p:cNvSpPr>
            <a:spLocks noEditPoints="1"/>
          </p:cNvSpPr>
          <p:nvPr/>
        </p:nvSpPr>
        <p:spPr bwMode="auto">
          <a:xfrm>
            <a:off x="2895902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1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8" y="0"/>
                  <a:pt x="50" y="12"/>
                  <a:pt x="50" y="25"/>
                </a:cubicBezTo>
                <a:cubicBezTo>
                  <a:pt x="50" y="39"/>
                  <a:pt x="38" y="50"/>
                  <a:pt x="25" y="50"/>
                </a:cubicBezTo>
                <a:close/>
                <a:moveTo>
                  <a:pt x="25" y="8"/>
                </a:moveTo>
                <a:cubicBezTo>
                  <a:pt x="15" y="8"/>
                  <a:pt x="8" y="16"/>
                  <a:pt x="8" y="25"/>
                </a:cubicBezTo>
                <a:cubicBezTo>
                  <a:pt x="8" y="35"/>
                  <a:pt x="15" y="42"/>
                  <a:pt x="25" y="42"/>
                </a:cubicBezTo>
                <a:cubicBezTo>
                  <a:pt x="34" y="42"/>
                  <a:pt x="41" y="35"/>
                  <a:pt x="41" y="25"/>
                </a:cubicBezTo>
                <a:cubicBezTo>
                  <a:pt x="41" y="16"/>
                  <a:pt x="34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4" name="Oval 39">
            <a:extLst>
              <a:ext uri="{FF2B5EF4-FFF2-40B4-BE49-F238E27FC236}">
                <a16:creationId xmlns:a16="http://schemas.microsoft.com/office/drawing/2014/main" id="{476CAC72-3DFF-408D-8C19-A51278F289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364" y="2781613"/>
            <a:ext cx="133350" cy="1333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5" name="Freeform 40">
            <a:extLst>
              <a:ext uri="{FF2B5EF4-FFF2-40B4-BE49-F238E27FC236}">
                <a16:creationId xmlns:a16="http://schemas.microsoft.com/office/drawing/2014/main" id="{AEC83A3F-B65A-4CE4-B415-F5149911DA72}"/>
              </a:ext>
            </a:extLst>
          </p:cNvPr>
          <p:cNvSpPr>
            <a:spLocks noEditPoints="1"/>
          </p:cNvSpPr>
          <p:nvPr/>
        </p:nvSpPr>
        <p:spPr bwMode="auto">
          <a:xfrm>
            <a:off x="4678664" y="2768913"/>
            <a:ext cx="158750" cy="158750"/>
          </a:xfrm>
          <a:custGeom>
            <a:avLst/>
            <a:gdLst>
              <a:gd name="T0" fmla="*/ 25 w 50"/>
              <a:gd name="T1" fmla="*/ 50 h 50"/>
              <a:gd name="T2" fmla="*/ 0 w 50"/>
              <a:gd name="T3" fmla="*/ 25 h 50"/>
              <a:gd name="T4" fmla="*/ 25 w 50"/>
              <a:gd name="T5" fmla="*/ 0 h 50"/>
              <a:gd name="T6" fmla="*/ 50 w 50"/>
              <a:gd name="T7" fmla="*/ 25 h 50"/>
              <a:gd name="T8" fmla="*/ 25 w 50"/>
              <a:gd name="T9" fmla="*/ 50 h 50"/>
              <a:gd name="T10" fmla="*/ 25 w 50"/>
              <a:gd name="T11" fmla="*/ 8 h 50"/>
              <a:gd name="T12" fmla="*/ 8 w 50"/>
              <a:gd name="T13" fmla="*/ 25 h 50"/>
              <a:gd name="T14" fmla="*/ 25 w 50"/>
              <a:gd name="T15" fmla="*/ 42 h 50"/>
              <a:gd name="T16" fmla="*/ 42 w 50"/>
              <a:gd name="T17" fmla="*/ 25 h 50"/>
              <a:gd name="T18" fmla="*/ 25 w 50"/>
              <a:gd name="T19" fmla="*/ 8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" h="50">
                <a:moveTo>
                  <a:pt x="25" y="50"/>
                </a:moveTo>
                <a:cubicBezTo>
                  <a:pt x="11" y="50"/>
                  <a:pt x="0" y="39"/>
                  <a:pt x="0" y="25"/>
                </a:cubicBezTo>
                <a:cubicBezTo>
                  <a:pt x="0" y="12"/>
                  <a:pt x="11" y="0"/>
                  <a:pt x="25" y="0"/>
                </a:cubicBezTo>
                <a:cubicBezTo>
                  <a:pt x="39" y="0"/>
                  <a:pt x="50" y="12"/>
                  <a:pt x="50" y="25"/>
                </a:cubicBezTo>
                <a:cubicBezTo>
                  <a:pt x="50" y="39"/>
                  <a:pt x="39" y="50"/>
                  <a:pt x="25" y="50"/>
                </a:cubicBezTo>
                <a:close/>
                <a:moveTo>
                  <a:pt x="25" y="8"/>
                </a:moveTo>
                <a:cubicBezTo>
                  <a:pt x="16" y="8"/>
                  <a:pt x="8" y="16"/>
                  <a:pt x="8" y="25"/>
                </a:cubicBezTo>
                <a:cubicBezTo>
                  <a:pt x="8" y="35"/>
                  <a:pt x="16" y="42"/>
                  <a:pt x="25" y="42"/>
                </a:cubicBezTo>
                <a:cubicBezTo>
                  <a:pt x="34" y="42"/>
                  <a:pt x="42" y="35"/>
                  <a:pt x="42" y="25"/>
                </a:cubicBezTo>
                <a:cubicBezTo>
                  <a:pt x="42" y="16"/>
                  <a:pt x="34" y="8"/>
                  <a:pt x="25" y="8"/>
                </a:cubicBezTo>
                <a:close/>
              </a:path>
            </a:pathLst>
          </a:custGeom>
          <a:solidFill>
            <a:srgbClr val="00498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20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21C8AA13-5B52-431E-85DD-7F561A08BCA6}"/>
              </a:ext>
            </a:extLst>
          </p:cNvPr>
          <p:cNvSpPr txBox="1"/>
          <p:nvPr/>
        </p:nvSpPr>
        <p:spPr>
          <a:xfrm>
            <a:off x="910361" y="3482354"/>
            <a:ext cx="1447378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Produktbereich Spannbacken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FFA0F45A-1645-462F-9047-60286DE67BA3}"/>
              </a:ext>
            </a:extLst>
          </p:cNvPr>
          <p:cNvSpPr txBox="1"/>
          <p:nvPr/>
        </p:nvSpPr>
        <p:spPr>
          <a:xfrm>
            <a:off x="2334849" y="3489566"/>
            <a:ext cx="1607108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Produktbereich Stationäre Spannsysteme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0C7F3E31-2DA4-439E-81D6-E9CD6D3287C4}"/>
              </a:ext>
            </a:extLst>
          </p:cNvPr>
          <p:cNvSpPr txBox="1"/>
          <p:nvPr/>
        </p:nvSpPr>
        <p:spPr>
          <a:xfrm>
            <a:off x="4129618" y="3490094"/>
            <a:ext cx="1390191" cy="1384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Nutzentrenntechnik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5AEA3DB-A5F5-49B1-8404-063E522B721B}"/>
              </a:ext>
            </a:extLst>
          </p:cNvPr>
          <p:cNvSpPr txBox="1"/>
          <p:nvPr/>
        </p:nvSpPr>
        <p:spPr>
          <a:xfrm>
            <a:off x="5219446" y="1875813"/>
            <a:ext cx="1427162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Greifer für den </a:t>
            </a:r>
            <a:r>
              <a:rPr lang="de-DE" sz="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kollaborativen</a:t>
            </a: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Betrieb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4FB873E-78C9-457D-B319-78353A0D307C}"/>
              </a:ext>
            </a:extLst>
          </p:cNvPr>
          <p:cNvSpPr txBox="1"/>
          <p:nvPr/>
        </p:nvSpPr>
        <p:spPr>
          <a:xfrm>
            <a:off x="3457174" y="1883059"/>
            <a:ext cx="1145289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Produktbereich Drehfutter 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FB68670F-5B09-430A-AE3F-0DE11007D280}"/>
              </a:ext>
            </a:extLst>
          </p:cNvPr>
          <p:cNvSpPr txBox="1"/>
          <p:nvPr/>
        </p:nvSpPr>
        <p:spPr>
          <a:xfrm>
            <a:off x="2086277" y="1900204"/>
            <a:ext cx="1427162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Produktbereich Greifsysteme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7168D646-00B8-4651-B303-568ED9E57346}"/>
              </a:ext>
            </a:extLst>
          </p:cNvPr>
          <p:cNvSpPr txBox="1"/>
          <p:nvPr/>
        </p:nvSpPr>
        <p:spPr>
          <a:xfrm>
            <a:off x="-109323" y="2969658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1945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0DD886B-CD5F-4157-96C4-88CF06FEC392}"/>
              </a:ext>
            </a:extLst>
          </p:cNvPr>
          <p:cNvSpPr txBox="1"/>
          <p:nvPr/>
        </p:nvSpPr>
        <p:spPr>
          <a:xfrm>
            <a:off x="1673440" y="2963400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1983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E3ED286-21DB-47A0-ADF5-2E67A092E81D}"/>
              </a:ext>
            </a:extLst>
          </p:cNvPr>
          <p:cNvSpPr txBox="1"/>
          <p:nvPr/>
        </p:nvSpPr>
        <p:spPr>
          <a:xfrm>
            <a:off x="3444297" y="2970093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1994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4125661-A709-435D-A11D-08C94AEB20DC}"/>
              </a:ext>
            </a:extLst>
          </p:cNvPr>
          <p:cNvSpPr txBox="1"/>
          <p:nvPr/>
        </p:nvSpPr>
        <p:spPr>
          <a:xfrm>
            <a:off x="5242140" y="2963400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2016</a:t>
            </a: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5F803074-11E5-4C5F-AE30-97677C7A88B4}"/>
              </a:ext>
            </a:extLst>
          </p:cNvPr>
          <p:cNvSpPr txBox="1"/>
          <p:nvPr/>
        </p:nvSpPr>
        <p:spPr>
          <a:xfrm>
            <a:off x="774531" y="2464957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1966</a:t>
            </a:r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D6D0B7BE-51BE-4233-8BD9-CCAB62D1A5BF}"/>
              </a:ext>
            </a:extLst>
          </p:cNvPr>
          <p:cNvSpPr txBox="1"/>
          <p:nvPr/>
        </p:nvSpPr>
        <p:spPr>
          <a:xfrm>
            <a:off x="2532545" y="2472366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1988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A51B6D1-5CB4-42A5-A5B0-EA81E44490C7}"/>
              </a:ext>
            </a:extLst>
          </p:cNvPr>
          <p:cNvSpPr txBox="1"/>
          <p:nvPr/>
        </p:nvSpPr>
        <p:spPr>
          <a:xfrm>
            <a:off x="4346497" y="2472366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2013</a:t>
            </a: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9C402C67-ACBE-45C6-A471-05B31D7FBEC8}"/>
              </a:ext>
            </a:extLst>
          </p:cNvPr>
          <p:cNvGrpSpPr/>
          <p:nvPr/>
        </p:nvGrpSpPr>
        <p:grpSpPr>
          <a:xfrm>
            <a:off x="1014714" y="2675249"/>
            <a:ext cx="346076" cy="346078"/>
            <a:chOff x="409576" y="2681286"/>
            <a:chExt cx="346076" cy="346078"/>
          </a:xfrm>
        </p:grpSpPr>
        <p:sp>
          <p:nvSpPr>
            <p:cNvPr id="40" name="Oval 5">
              <a:extLst>
                <a:ext uri="{FF2B5EF4-FFF2-40B4-BE49-F238E27FC236}">
                  <a16:creationId xmlns:a16="http://schemas.microsoft.com/office/drawing/2014/main" id="{C46FDC29-E028-4208-A55C-3F60A3182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1" name="Oval 8">
              <a:extLst>
                <a:ext uri="{FF2B5EF4-FFF2-40B4-BE49-F238E27FC236}">
                  <a16:creationId xmlns:a16="http://schemas.microsoft.com/office/drawing/2014/main" id="{F61CAC60-8874-4C24-AA73-4F9B60DB5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2" name="Freeform 9">
              <a:extLst>
                <a:ext uri="{FF2B5EF4-FFF2-40B4-BE49-F238E27FC236}">
                  <a16:creationId xmlns:a16="http://schemas.microsoft.com/office/drawing/2014/main" id="{5FAFB965-EB8C-452D-83AB-173D6265CE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79FDFCFD-54E3-4F94-9BEE-2E3CFA15F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4" name="Oval 6">
              <a:extLst>
                <a:ext uri="{FF2B5EF4-FFF2-40B4-BE49-F238E27FC236}">
                  <a16:creationId xmlns:a16="http://schemas.microsoft.com/office/drawing/2014/main" id="{2ADC5D81-50DA-4883-867A-4E9108E1AF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5E42FDA5-697E-4C4E-9E59-802FDB61F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F8965247-3CDC-42E5-864F-87CD653B8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744A4E80-FE64-402A-B5EE-09905E6F1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8B65C5F-D8D6-4FEE-BB6B-B5B09AC9E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49274E1F-7868-4084-871B-66D83ED118C6}"/>
              </a:ext>
            </a:extLst>
          </p:cNvPr>
          <p:cNvGrpSpPr/>
          <p:nvPr/>
        </p:nvGrpSpPr>
        <p:grpSpPr>
          <a:xfrm>
            <a:off x="1909854" y="2675249"/>
            <a:ext cx="346076" cy="346078"/>
            <a:chOff x="409576" y="2681286"/>
            <a:chExt cx="346076" cy="346078"/>
          </a:xfrm>
        </p:grpSpPr>
        <p:sp>
          <p:nvSpPr>
            <p:cNvPr id="50" name="Oval 5">
              <a:extLst>
                <a:ext uri="{FF2B5EF4-FFF2-40B4-BE49-F238E27FC236}">
                  <a16:creationId xmlns:a16="http://schemas.microsoft.com/office/drawing/2014/main" id="{08978679-4F36-4F06-9FFB-790E68C08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1" name="Oval 8">
              <a:extLst>
                <a:ext uri="{FF2B5EF4-FFF2-40B4-BE49-F238E27FC236}">
                  <a16:creationId xmlns:a16="http://schemas.microsoft.com/office/drawing/2014/main" id="{9DF81390-9A0B-4675-8614-A0CDD3855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469CE205-E381-4913-A334-4D2E6A6061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3" name="Oval 5">
              <a:extLst>
                <a:ext uri="{FF2B5EF4-FFF2-40B4-BE49-F238E27FC236}">
                  <a16:creationId xmlns:a16="http://schemas.microsoft.com/office/drawing/2014/main" id="{5EDAEFA4-383F-4E01-B14B-A7EDFC75D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4" name="Oval 6">
              <a:extLst>
                <a:ext uri="{FF2B5EF4-FFF2-40B4-BE49-F238E27FC236}">
                  <a16:creationId xmlns:a16="http://schemas.microsoft.com/office/drawing/2014/main" id="{E060CBDF-C4C0-4779-815A-57365B2A6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5" name="Freeform 7">
              <a:extLst>
                <a:ext uri="{FF2B5EF4-FFF2-40B4-BE49-F238E27FC236}">
                  <a16:creationId xmlns:a16="http://schemas.microsoft.com/office/drawing/2014/main" id="{471A014F-3265-4E6A-9F0F-86C6921F8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C8171385-9647-48B8-BB6A-186F979F8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7" name="Freeform 9">
              <a:extLst>
                <a:ext uri="{FF2B5EF4-FFF2-40B4-BE49-F238E27FC236}">
                  <a16:creationId xmlns:a16="http://schemas.microsoft.com/office/drawing/2014/main" id="{D0CBF357-A5D2-4704-B0F4-D58882EC6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F38B12C5-B727-4F27-A367-FAC999E4E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64C4A6DD-8D58-4EBE-B3FB-02F9578D8B0D}"/>
              </a:ext>
            </a:extLst>
          </p:cNvPr>
          <p:cNvGrpSpPr/>
          <p:nvPr/>
        </p:nvGrpSpPr>
        <p:grpSpPr>
          <a:xfrm>
            <a:off x="2802239" y="2675249"/>
            <a:ext cx="346076" cy="346078"/>
            <a:chOff x="409576" y="2681286"/>
            <a:chExt cx="346076" cy="346078"/>
          </a:xfrm>
        </p:grpSpPr>
        <p:sp>
          <p:nvSpPr>
            <p:cNvPr id="60" name="Oval 5">
              <a:extLst>
                <a:ext uri="{FF2B5EF4-FFF2-40B4-BE49-F238E27FC236}">
                  <a16:creationId xmlns:a16="http://schemas.microsoft.com/office/drawing/2014/main" id="{82C5455A-401E-4499-8FBE-5C1A538A7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1" name="Oval 8">
              <a:extLst>
                <a:ext uri="{FF2B5EF4-FFF2-40B4-BE49-F238E27FC236}">
                  <a16:creationId xmlns:a16="http://schemas.microsoft.com/office/drawing/2014/main" id="{10914776-2F92-4E0B-8D4F-C3747D5D1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2" name="Freeform 9">
              <a:extLst>
                <a:ext uri="{FF2B5EF4-FFF2-40B4-BE49-F238E27FC236}">
                  <a16:creationId xmlns:a16="http://schemas.microsoft.com/office/drawing/2014/main" id="{86CE0674-402F-4163-9D5F-156B17AE1F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3" name="Oval 5">
              <a:extLst>
                <a:ext uri="{FF2B5EF4-FFF2-40B4-BE49-F238E27FC236}">
                  <a16:creationId xmlns:a16="http://schemas.microsoft.com/office/drawing/2014/main" id="{B9A7ABE6-3A43-41F0-BE37-4DF4E6DD70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4" name="Oval 6">
              <a:extLst>
                <a:ext uri="{FF2B5EF4-FFF2-40B4-BE49-F238E27FC236}">
                  <a16:creationId xmlns:a16="http://schemas.microsoft.com/office/drawing/2014/main" id="{BC6140AB-1BB2-4800-9BF4-89AB4DA38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5" name="Freeform 7">
              <a:extLst>
                <a:ext uri="{FF2B5EF4-FFF2-40B4-BE49-F238E27FC236}">
                  <a16:creationId xmlns:a16="http://schemas.microsoft.com/office/drawing/2014/main" id="{C9023921-750A-4689-948A-930A01869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6" name="Freeform 8">
              <a:extLst>
                <a:ext uri="{FF2B5EF4-FFF2-40B4-BE49-F238E27FC236}">
                  <a16:creationId xmlns:a16="http://schemas.microsoft.com/office/drawing/2014/main" id="{01B9FC9F-A30A-4A9B-8E91-1118BA60A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7" name="Freeform 9">
              <a:extLst>
                <a:ext uri="{FF2B5EF4-FFF2-40B4-BE49-F238E27FC236}">
                  <a16:creationId xmlns:a16="http://schemas.microsoft.com/office/drawing/2014/main" id="{F00CDBFC-89F2-4296-97C4-2B016DFDD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68" name="Freeform 10">
              <a:extLst>
                <a:ext uri="{FF2B5EF4-FFF2-40B4-BE49-F238E27FC236}">
                  <a16:creationId xmlns:a16="http://schemas.microsoft.com/office/drawing/2014/main" id="{B45CCE34-1ECE-40FE-B129-C190821830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grpSp>
        <p:nvGrpSpPr>
          <p:cNvPr id="69" name="Gruppieren 68">
            <a:extLst>
              <a:ext uri="{FF2B5EF4-FFF2-40B4-BE49-F238E27FC236}">
                <a16:creationId xmlns:a16="http://schemas.microsoft.com/office/drawing/2014/main" id="{7624E9EC-EDA0-44B6-B01E-0EB243DA6AE2}"/>
              </a:ext>
            </a:extLst>
          </p:cNvPr>
          <p:cNvGrpSpPr/>
          <p:nvPr/>
        </p:nvGrpSpPr>
        <p:grpSpPr>
          <a:xfrm>
            <a:off x="3693620" y="2675249"/>
            <a:ext cx="346076" cy="346078"/>
            <a:chOff x="409576" y="2681286"/>
            <a:chExt cx="346076" cy="346078"/>
          </a:xfrm>
        </p:grpSpPr>
        <p:sp>
          <p:nvSpPr>
            <p:cNvPr id="70" name="Oval 5">
              <a:extLst>
                <a:ext uri="{FF2B5EF4-FFF2-40B4-BE49-F238E27FC236}">
                  <a16:creationId xmlns:a16="http://schemas.microsoft.com/office/drawing/2014/main" id="{9D79F4E2-334B-4B73-AE7C-B6ED565FB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1" name="Oval 8">
              <a:extLst>
                <a:ext uri="{FF2B5EF4-FFF2-40B4-BE49-F238E27FC236}">
                  <a16:creationId xmlns:a16="http://schemas.microsoft.com/office/drawing/2014/main" id="{4D2E0072-3A30-490F-A135-2B307E5F0B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id="{48131ADC-5AE1-4A20-AE12-35CFE4E699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3" name="Oval 5">
              <a:extLst>
                <a:ext uri="{FF2B5EF4-FFF2-40B4-BE49-F238E27FC236}">
                  <a16:creationId xmlns:a16="http://schemas.microsoft.com/office/drawing/2014/main" id="{B8D27B47-72D7-4238-BBE7-3415D66177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4" name="Oval 6">
              <a:extLst>
                <a:ext uri="{FF2B5EF4-FFF2-40B4-BE49-F238E27FC236}">
                  <a16:creationId xmlns:a16="http://schemas.microsoft.com/office/drawing/2014/main" id="{33C10907-AFB4-47BA-8582-526F99F7B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EA6A65FA-0D98-4AC8-9071-1BCD4BB79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FFB25C22-D205-4C4C-B4F0-EBE81A404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C0F0EEAB-6431-435C-A83B-C6A27BF0C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1F73C5CB-CA8C-477A-8FEB-8402EF40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F2126CF8-4CE7-48EF-980B-D5188D8CE4A2}"/>
              </a:ext>
            </a:extLst>
          </p:cNvPr>
          <p:cNvGrpSpPr/>
          <p:nvPr/>
        </p:nvGrpSpPr>
        <p:grpSpPr>
          <a:xfrm>
            <a:off x="4585001" y="2675249"/>
            <a:ext cx="346076" cy="346078"/>
            <a:chOff x="409576" y="2681286"/>
            <a:chExt cx="346076" cy="346078"/>
          </a:xfrm>
        </p:grpSpPr>
        <p:sp>
          <p:nvSpPr>
            <p:cNvPr id="80" name="Oval 5">
              <a:extLst>
                <a:ext uri="{FF2B5EF4-FFF2-40B4-BE49-F238E27FC236}">
                  <a16:creationId xmlns:a16="http://schemas.microsoft.com/office/drawing/2014/main" id="{F164B707-988E-41B7-A6BC-382D9536E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1" name="Oval 8">
              <a:extLst>
                <a:ext uri="{FF2B5EF4-FFF2-40B4-BE49-F238E27FC236}">
                  <a16:creationId xmlns:a16="http://schemas.microsoft.com/office/drawing/2014/main" id="{BBA9F5A9-C4E2-4E61-A87B-A565EE67E5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2" name="Freeform 9">
              <a:extLst>
                <a:ext uri="{FF2B5EF4-FFF2-40B4-BE49-F238E27FC236}">
                  <a16:creationId xmlns:a16="http://schemas.microsoft.com/office/drawing/2014/main" id="{00A685D0-19B7-42C3-8930-C36AEF1CE7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3" name="Oval 5">
              <a:extLst>
                <a:ext uri="{FF2B5EF4-FFF2-40B4-BE49-F238E27FC236}">
                  <a16:creationId xmlns:a16="http://schemas.microsoft.com/office/drawing/2014/main" id="{F369FD8B-3114-43BD-BC6E-40A79813C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4" name="Oval 6">
              <a:extLst>
                <a:ext uri="{FF2B5EF4-FFF2-40B4-BE49-F238E27FC236}">
                  <a16:creationId xmlns:a16="http://schemas.microsoft.com/office/drawing/2014/main" id="{5982F74A-1D92-4FB5-AABB-919DD2CB5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5" name="Freeform 7">
              <a:extLst>
                <a:ext uri="{FF2B5EF4-FFF2-40B4-BE49-F238E27FC236}">
                  <a16:creationId xmlns:a16="http://schemas.microsoft.com/office/drawing/2014/main" id="{56F42B5C-C31E-416B-851D-282681834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6" name="Freeform 8">
              <a:extLst>
                <a:ext uri="{FF2B5EF4-FFF2-40B4-BE49-F238E27FC236}">
                  <a16:creationId xmlns:a16="http://schemas.microsoft.com/office/drawing/2014/main" id="{6368065B-51D0-45EF-BC04-76183B904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7" name="Freeform 9">
              <a:extLst>
                <a:ext uri="{FF2B5EF4-FFF2-40B4-BE49-F238E27FC236}">
                  <a16:creationId xmlns:a16="http://schemas.microsoft.com/office/drawing/2014/main" id="{A222831F-C6AD-4E05-AD24-231195567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88" name="Freeform 10">
              <a:extLst>
                <a:ext uri="{FF2B5EF4-FFF2-40B4-BE49-F238E27FC236}">
                  <a16:creationId xmlns:a16="http://schemas.microsoft.com/office/drawing/2014/main" id="{3F8CF2BB-5DBF-48C3-9AF6-B20B6307B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69C535B2-F189-4CF0-B826-6914FA940DF0}"/>
              </a:ext>
            </a:extLst>
          </p:cNvPr>
          <p:cNvGrpSpPr/>
          <p:nvPr/>
        </p:nvGrpSpPr>
        <p:grpSpPr>
          <a:xfrm>
            <a:off x="5475589" y="2675249"/>
            <a:ext cx="346076" cy="346078"/>
            <a:chOff x="409576" y="2681286"/>
            <a:chExt cx="346076" cy="346078"/>
          </a:xfrm>
        </p:grpSpPr>
        <p:sp>
          <p:nvSpPr>
            <p:cNvPr id="90" name="Oval 5">
              <a:extLst>
                <a:ext uri="{FF2B5EF4-FFF2-40B4-BE49-F238E27FC236}">
                  <a16:creationId xmlns:a16="http://schemas.microsoft.com/office/drawing/2014/main" id="{8D6F0FD9-5EB3-4336-BE9C-6B5DDA6F2A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1" name="Oval 8">
              <a:extLst>
                <a:ext uri="{FF2B5EF4-FFF2-40B4-BE49-F238E27FC236}">
                  <a16:creationId xmlns:a16="http://schemas.microsoft.com/office/drawing/2014/main" id="{166A7DDA-4E47-4F02-8A8D-A1710578A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2" name="Freeform 9">
              <a:extLst>
                <a:ext uri="{FF2B5EF4-FFF2-40B4-BE49-F238E27FC236}">
                  <a16:creationId xmlns:a16="http://schemas.microsoft.com/office/drawing/2014/main" id="{1A913809-E4CA-41BF-9E61-FA6CEDB610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3" name="Oval 5">
              <a:extLst>
                <a:ext uri="{FF2B5EF4-FFF2-40B4-BE49-F238E27FC236}">
                  <a16:creationId xmlns:a16="http://schemas.microsoft.com/office/drawing/2014/main" id="{8636A084-8176-4FE5-A5F8-5E652C94CE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4" name="Oval 6">
              <a:extLst>
                <a:ext uri="{FF2B5EF4-FFF2-40B4-BE49-F238E27FC236}">
                  <a16:creationId xmlns:a16="http://schemas.microsoft.com/office/drawing/2014/main" id="{238DA1F6-8DF1-4E7E-AA07-68165F7DF6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5" name="Freeform 7">
              <a:extLst>
                <a:ext uri="{FF2B5EF4-FFF2-40B4-BE49-F238E27FC236}">
                  <a16:creationId xmlns:a16="http://schemas.microsoft.com/office/drawing/2014/main" id="{2F1B8733-5EF4-4C4D-A3C2-DC81D3C89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6" name="Freeform 8">
              <a:extLst>
                <a:ext uri="{FF2B5EF4-FFF2-40B4-BE49-F238E27FC236}">
                  <a16:creationId xmlns:a16="http://schemas.microsoft.com/office/drawing/2014/main" id="{F252085F-6277-412C-A006-E8A8654E3B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7" name="Freeform 9">
              <a:extLst>
                <a:ext uri="{FF2B5EF4-FFF2-40B4-BE49-F238E27FC236}">
                  <a16:creationId xmlns:a16="http://schemas.microsoft.com/office/drawing/2014/main" id="{32A173AD-D712-4453-97C7-9DF70C921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98" name="Freeform 10">
              <a:extLst>
                <a:ext uri="{FF2B5EF4-FFF2-40B4-BE49-F238E27FC236}">
                  <a16:creationId xmlns:a16="http://schemas.microsoft.com/office/drawing/2014/main" id="{9C7F0E52-95E3-4419-9449-F81E07624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2F9C6C3E-3413-4487-9770-C09A4091B1E1}"/>
              </a:ext>
            </a:extLst>
          </p:cNvPr>
          <p:cNvSpPr txBox="1"/>
          <p:nvPr/>
        </p:nvSpPr>
        <p:spPr>
          <a:xfrm>
            <a:off x="6167044" y="2464957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2017</a:t>
            </a:r>
          </a:p>
        </p:txBody>
      </p:sp>
      <p:grpSp>
        <p:nvGrpSpPr>
          <p:cNvPr id="100" name="Gruppieren 99">
            <a:extLst>
              <a:ext uri="{FF2B5EF4-FFF2-40B4-BE49-F238E27FC236}">
                <a16:creationId xmlns:a16="http://schemas.microsoft.com/office/drawing/2014/main" id="{DABAF07E-BBDF-4B2E-98CD-42DEE21DE730}"/>
              </a:ext>
            </a:extLst>
          </p:cNvPr>
          <p:cNvGrpSpPr/>
          <p:nvPr/>
        </p:nvGrpSpPr>
        <p:grpSpPr>
          <a:xfrm>
            <a:off x="6405548" y="2675249"/>
            <a:ext cx="346076" cy="346078"/>
            <a:chOff x="409576" y="2681286"/>
            <a:chExt cx="346076" cy="346078"/>
          </a:xfrm>
        </p:grpSpPr>
        <p:sp>
          <p:nvSpPr>
            <p:cNvPr id="101" name="Oval 5">
              <a:extLst>
                <a:ext uri="{FF2B5EF4-FFF2-40B4-BE49-F238E27FC236}">
                  <a16:creationId xmlns:a16="http://schemas.microsoft.com/office/drawing/2014/main" id="{D7058A70-9D5A-4871-BE83-796072812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2" name="Oval 8">
              <a:extLst>
                <a:ext uri="{FF2B5EF4-FFF2-40B4-BE49-F238E27FC236}">
                  <a16:creationId xmlns:a16="http://schemas.microsoft.com/office/drawing/2014/main" id="{118E2659-F764-4B5A-BD39-EDBDA1287A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3" name="Freeform 9">
              <a:extLst>
                <a:ext uri="{FF2B5EF4-FFF2-40B4-BE49-F238E27FC236}">
                  <a16:creationId xmlns:a16="http://schemas.microsoft.com/office/drawing/2014/main" id="{A0B3D118-E864-4D55-A505-0990A695B6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4" name="Oval 5">
              <a:extLst>
                <a:ext uri="{FF2B5EF4-FFF2-40B4-BE49-F238E27FC236}">
                  <a16:creationId xmlns:a16="http://schemas.microsoft.com/office/drawing/2014/main" id="{7A9577E7-810F-4AD2-BF08-79B503142B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5" name="Oval 6">
              <a:extLst>
                <a:ext uri="{FF2B5EF4-FFF2-40B4-BE49-F238E27FC236}">
                  <a16:creationId xmlns:a16="http://schemas.microsoft.com/office/drawing/2014/main" id="{C6D68A07-E44C-45D6-B448-8FC5C55B55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6" name="Freeform 7">
              <a:extLst>
                <a:ext uri="{FF2B5EF4-FFF2-40B4-BE49-F238E27FC236}">
                  <a16:creationId xmlns:a16="http://schemas.microsoft.com/office/drawing/2014/main" id="{A3DE427E-AFC3-4534-8212-2057436C58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4EF00738-3B85-4297-A8FE-015319CEE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0009E360-6ABA-4237-9A71-12E88C38D1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09" name="Freeform 10">
              <a:extLst>
                <a:ext uri="{FF2B5EF4-FFF2-40B4-BE49-F238E27FC236}">
                  <a16:creationId xmlns:a16="http://schemas.microsoft.com/office/drawing/2014/main" id="{B1D47FDC-40EE-4040-926E-C8ED4E35F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110" name="Textfeld 109">
            <a:extLst>
              <a:ext uri="{FF2B5EF4-FFF2-40B4-BE49-F238E27FC236}">
                <a16:creationId xmlns:a16="http://schemas.microsoft.com/office/drawing/2014/main" id="{C7411977-43B7-4CA4-BB2A-C7C1BF5FC046}"/>
              </a:ext>
            </a:extLst>
          </p:cNvPr>
          <p:cNvSpPr txBox="1"/>
          <p:nvPr/>
        </p:nvSpPr>
        <p:spPr>
          <a:xfrm>
            <a:off x="7116972" y="1909020"/>
            <a:ext cx="1249697" cy="415498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iTENDO</a:t>
            </a:r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</a:t>
            </a:r>
          </a:p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Erster intelligenter Werkzeughalter</a:t>
            </a:r>
          </a:p>
        </p:txBody>
      </p:sp>
      <p:sp>
        <p:nvSpPr>
          <p:cNvPr id="111" name="Textfeld 110">
            <a:extLst>
              <a:ext uri="{FF2B5EF4-FFF2-40B4-BE49-F238E27FC236}">
                <a16:creationId xmlns:a16="http://schemas.microsoft.com/office/drawing/2014/main" id="{F271AE9B-A0E5-4686-AA59-1B269C4FDC09}"/>
              </a:ext>
            </a:extLst>
          </p:cNvPr>
          <p:cNvSpPr txBox="1"/>
          <p:nvPr/>
        </p:nvSpPr>
        <p:spPr>
          <a:xfrm>
            <a:off x="7136956" y="2970093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2018</a:t>
            </a:r>
          </a:p>
        </p:txBody>
      </p:sp>
      <p:grpSp>
        <p:nvGrpSpPr>
          <p:cNvPr id="112" name="Gruppieren 111">
            <a:extLst>
              <a:ext uri="{FF2B5EF4-FFF2-40B4-BE49-F238E27FC236}">
                <a16:creationId xmlns:a16="http://schemas.microsoft.com/office/drawing/2014/main" id="{D43D819C-82DE-4E40-AE1E-418ECDBB383B}"/>
              </a:ext>
            </a:extLst>
          </p:cNvPr>
          <p:cNvGrpSpPr/>
          <p:nvPr/>
        </p:nvGrpSpPr>
        <p:grpSpPr>
          <a:xfrm>
            <a:off x="8467044" y="2702084"/>
            <a:ext cx="346076" cy="346078"/>
            <a:chOff x="409576" y="2681286"/>
            <a:chExt cx="346076" cy="346078"/>
          </a:xfrm>
        </p:grpSpPr>
        <p:sp>
          <p:nvSpPr>
            <p:cNvPr id="113" name="Oval 5">
              <a:extLst>
                <a:ext uri="{FF2B5EF4-FFF2-40B4-BE49-F238E27FC236}">
                  <a16:creationId xmlns:a16="http://schemas.microsoft.com/office/drawing/2014/main" id="{AC5ED720-47ED-461C-BA98-ECAD1C060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4" name="Oval 8">
              <a:extLst>
                <a:ext uri="{FF2B5EF4-FFF2-40B4-BE49-F238E27FC236}">
                  <a16:creationId xmlns:a16="http://schemas.microsoft.com/office/drawing/2014/main" id="{8404FBDF-DC96-4B68-9D20-FB247161A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5" name="Freeform 9">
              <a:extLst>
                <a:ext uri="{FF2B5EF4-FFF2-40B4-BE49-F238E27FC236}">
                  <a16:creationId xmlns:a16="http://schemas.microsoft.com/office/drawing/2014/main" id="{F764295F-0375-4AFC-9442-4C5C1EE14D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6" name="Oval 5">
              <a:extLst>
                <a:ext uri="{FF2B5EF4-FFF2-40B4-BE49-F238E27FC236}">
                  <a16:creationId xmlns:a16="http://schemas.microsoft.com/office/drawing/2014/main" id="{7BA294ED-DE80-420B-8066-C79EABFF5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7" name="Oval 6">
              <a:extLst>
                <a:ext uri="{FF2B5EF4-FFF2-40B4-BE49-F238E27FC236}">
                  <a16:creationId xmlns:a16="http://schemas.microsoft.com/office/drawing/2014/main" id="{16DF76B4-A1F8-4144-B065-7316756E98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8" name="Freeform 7">
              <a:extLst>
                <a:ext uri="{FF2B5EF4-FFF2-40B4-BE49-F238E27FC236}">
                  <a16:creationId xmlns:a16="http://schemas.microsoft.com/office/drawing/2014/main" id="{72CC67D5-F8D3-424A-8670-A2B7A6673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19" name="Freeform 8">
              <a:extLst>
                <a:ext uri="{FF2B5EF4-FFF2-40B4-BE49-F238E27FC236}">
                  <a16:creationId xmlns:a16="http://schemas.microsoft.com/office/drawing/2014/main" id="{59CED153-5BF5-4339-88CD-171CD2797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20" name="Freeform 9">
              <a:extLst>
                <a:ext uri="{FF2B5EF4-FFF2-40B4-BE49-F238E27FC236}">
                  <a16:creationId xmlns:a16="http://schemas.microsoft.com/office/drawing/2014/main" id="{00CAB1F0-211E-4071-8781-6B081ACF82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21" name="Freeform 10">
              <a:extLst>
                <a:ext uri="{FF2B5EF4-FFF2-40B4-BE49-F238E27FC236}">
                  <a16:creationId xmlns:a16="http://schemas.microsoft.com/office/drawing/2014/main" id="{CFE5F127-0A2E-4E6C-B537-3AE23B381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pic>
        <p:nvPicPr>
          <p:cNvPr id="122" name="Grafik 121">
            <a:extLst>
              <a:ext uri="{FF2B5EF4-FFF2-40B4-BE49-F238E27FC236}">
                <a16:creationId xmlns:a16="http://schemas.microsoft.com/office/drawing/2014/main" id="{2CACACFF-93C4-4A92-82EE-C4D605D92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49" y="943704"/>
            <a:ext cx="1371254" cy="1294669"/>
          </a:xfrm>
          <a:prstGeom prst="rect">
            <a:avLst/>
          </a:prstGeom>
          <a:ln w="3175">
            <a:noFill/>
          </a:ln>
        </p:spPr>
      </p:pic>
      <p:cxnSp>
        <p:nvCxnSpPr>
          <p:cNvPr id="123" name="Gerade Verbindung 151">
            <a:extLst>
              <a:ext uri="{FF2B5EF4-FFF2-40B4-BE49-F238E27FC236}">
                <a16:creationId xmlns:a16="http://schemas.microsoft.com/office/drawing/2014/main" id="{53300B61-E5C0-428E-B41B-C48D63540400}"/>
              </a:ext>
            </a:extLst>
          </p:cNvPr>
          <p:cNvCxnSpPr/>
          <p:nvPr/>
        </p:nvCxnSpPr>
        <p:spPr>
          <a:xfrm>
            <a:off x="297164" y="2224470"/>
            <a:ext cx="0" cy="480943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feld 123">
            <a:extLst>
              <a:ext uri="{FF2B5EF4-FFF2-40B4-BE49-F238E27FC236}">
                <a16:creationId xmlns:a16="http://schemas.microsoft.com/office/drawing/2014/main" id="{CD3483B5-D9BD-430D-A119-3CA1D32B71FD}"/>
              </a:ext>
            </a:extLst>
          </p:cNvPr>
          <p:cNvSpPr txBox="1"/>
          <p:nvPr/>
        </p:nvSpPr>
        <p:spPr>
          <a:xfrm>
            <a:off x="172149" y="1744446"/>
            <a:ext cx="1329054" cy="415498"/>
          </a:xfrm>
          <a:prstGeom prst="rect">
            <a:avLst/>
          </a:prstGeom>
          <a:solidFill>
            <a:srgbClr val="3A3A3A">
              <a:alpha val="49804"/>
            </a:srgbClr>
          </a:solidFill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Friedrich Schunk gründet seine mechanische </a:t>
            </a:r>
            <a:br>
              <a:rPr lang="de-DE" sz="900" dirty="0">
                <a:solidFill>
                  <a:schemeClr val="bg1"/>
                </a:solidFill>
              </a:rPr>
            </a:br>
            <a:r>
              <a:rPr lang="de-DE" sz="900" dirty="0">
                <a:solidFill>
                  <a:schemeClr val="bg1"/>
                </a:solidFill>
              </a:rPr>
              <a:t>Werkstatt</a:t>
            </a:r>
          </a:p>
        </p:txBody>
      </p: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AAAA7F3E-29E8-4084-B19E-F8CEB25AC3B4}"/>
              </a:ext>
            </a:extLst>
          </p:cNvPr>
          <p:cNvGrpSpPr/>
          <p:nvPr/>
        </p:nvGrpSpPr>
        <p:grpSpPr>
          <a:xfrm>
            <a:off x="128890" y="2675249"/>
            <a:ext cx="346076" cy="346078"/>
            <a:chOff x="409576" y="2681286"/>
            <a:chExt cx="346076" cy="346078"/>
          </a:xfrm>
        </p:grpSpPr>
        <p:sp>
          <p:nvSpPr>
            <p:cNvPr id="127" name="Oval 5">
              <a:extLst>
                <a:ext uri="{FF2B5EF4-FFF2-40B4-BE49-F238E27FC236}">
                  <a16:creationId xmlns:a16="http://schemas.microsoft.com/office/drawing/2014/main" id="{5455D60C-49CC-49C6-AB88-47834723A8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28" name="Oval 8">
              <a:extLst>
                <a:ext uri="{FF2B5EF4-FFF2-40B4-BE49-F238E27FC236}">
                  <a16:creationId xmlns:a16="http://schemas.microsoft.com/office/drawing/2014/main" id="{B0BDF406-928B-4F57-BF45-D7E823AB3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29" name="Freeform 9">
              <a:extLst>
                <a:ext uri="{FF2B5EF4-FFF2-40B4-BE49-F238E27FC236}">
                  <a16:creationId xmlns:a16="http://schemas.microsoft.com/office/drawing/2014/main" id="{A0D904FA-12C4-46B1-8D47-3F0037EDC1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0" name="Oval 5">
              <a:extLst>
                <a:ext uri="{FF2B5EF4-FFF2-40B4-BE49-F238E27FC236}">
                  <a16:creationId xmlns:a16="http://schemas.microsoft.com/office/drawing/2014/main" id="{982C1A10-3D73-4F57-B3EF-8DE6BF334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1" name="Oval 6">
              <a:extLst>
                <a:ext uri="{FF2B5EF4-FFF2-40B4-BE49-F238E27FC236}">
                  <a16:creationId xmlns:a16="http://schemas.microsoft.com/office/drawing/2014/main" id="{E8283F0A-A4BB-4322-9969-532BC615F8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2" name="Freeform 7">
              <a:extLst>
                <a:ext uri="{FF2B5EF4-FFF2-40B4-BE49-F238E27FC236}">
                  <a16:creationId xmlns:a16="http://schemas.microsoft.com/office/drawing/2014/main" id="{FB4A4CF5-46DE-42D3-9975-BE482758D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3" name="Freeform 8">
              <a:extLst>
                <a:ext uri="{FF2B5EF4-FFF2-40B4-BE49-F238E27FC236}">
                  <a16:creationId xmlns:a16="http://schemas.microsoft.com/office/drawing/2014/main" id="{57446510-BD3D-4D25-AF29-43C9D69D6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4" name="Freeform 9">
              <a:extLst>
                <a:ext uri="{FF2B5EF4-FFF2-40B4-BE49-F238E27FC236}">
                  <a16:creationId xmlns:a16="http://schemas.microsoft.com/office/drawing/2014/main" id="{0D54F4FF-BD03-4A76-B8F9-C321421D8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35" name="Freeform 10">
              <a:extLst>
                <a:ext uri="{FF2B5EF4-FFF2-40B4-BE49-F238E27FC236}">
                  <a16:creationId xmlns:a16="http://schemas.microsoft.com/office/drawing/2014/main" id="{DC6EF7A2-26A4-42AE-AC43-021197323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pic>
        <p:nvPicPr>
          <p:cNvPr id="136" name="Grafik 135">
            <a:extLst>
              <a:ext uri="{FF2B5EF4-FFF2-40B4-BE49-F238E27FC236}">
                <a16:creationId xmlns:a16="http://schemas.microsoft.com/office/drawing/2014/main" id="{7A5B55DC-52AF-4E39-BAD6-6E62E71ACE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364" y="1076082"/>
            <a:ext cx="793749" cy="815710"/>
          </a:xfrm>
          <a:prstGeom prst="rect">
            <a:avLst/>
          </a:prstGeom>
        </p:spPr>
      </p:pic>
      <p:pic>
        <p:nvPicPr>
          <p:cNvPr id="137" name="Grafik 136">
            <a:extLst>
              <a:ext uri="{FF2B5EF4-FFF2-40B4-BE49-F238E27FC236}">
                <a16:creationId xmlns:a16="http://schemas.microsoft.com/office/drawing/2014/main" id="{F92E8A90-2F74-4009-BB4C-E15FC3C974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1160" y="846677"/>
            <a:ext cx="353776" cy="1076123"/>
          </a:xfrm>
          <a:prstGeom prst="rect">
            <a:avLst/>
          </a:prstGeom>
        </p:spPr>
      </p:pic>
      <p:pic>
        <p:nvPicPr>
          <p:cNvPr id="138" name="Grafik 137">
            <a:extLst>
              <a:ext uri="{FF2B5EF4-FFF2-40B4-BE49-F238E27FC236}">
                <a16:creationId xmlns:a16="http://schemas.microsoft.com/office/drawing/2014/main" id="{83F8BE9E-8EF2-4CF9-BDBE-B65A796D41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484" y="1146103"/>
            <a:ext cx="630007" cy="776697"/>
          </a:xfrm>
          <a:prstGeom prst="rect">
            <a:avLst/>
          </a:prstGeom>
        </p:spPr>
      </p:pic>
      <p:pic>
        <p:nvPicPr>
          <p:cNvPr id="140" name="Grafik 139" descr="Ein Bild, das drinnen enthält.&#10;&#10;Automatisch generierte Beschreibung">
            <a:extLst>
              <a:ext uri="{FF2B5EF4-FFF2-40B4-BE49-F238E27FC236}">
                <a16:creationId xmlns:a16="http://schemas.microsoft.com/office/drawing/2014/main" id="{AC3ABC99-8915-4610-A039-68F6AD6FF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675" y="1047717"/>
            <a:ext cx="423591" cy="834148"/>
          </a:xfrm>
          <a:prstGeom prst="rect">
            <a:avLst/>
          </a:prstGeom>
        </p:spPr>
      </p:pic>
      <p:sp>
        <p:nvSpPr>
          <p:cNvPr id="141" name="Textfeld 140">
            <a:extLst>
              <a:ext uri="{FF2B5EF4-FFF2-40B4-BE49-F238E27FC236}">
                <a16:creationId xmlns:a16="http://schemas.microsoft.com/office/drawing/2014/main" id="{78C3D131-F27B-438C-B16A-83ABE17C0F4D}"/>
              </a:ext>
            </a:extLst>
          </p:cNvPr>
          <p:cNvSpPr txBox="1"/>
          <p:nvPr/>
        </p:nvSpPr>
        <p:spPr>
          <a:xfrm>
            <a:off x="8228038" y="2469605"/>
            <a:ext cx="812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solidFill>
                  <a:srgbClr val="003C6A"/>
                </a:solidFill>
              </a:rPr>
              <a:t>2022</a:t>
            </a:r>
          </a:p>
        </p:txBody>
      </p:sp>
      <p:grpSp>
        <p:nvGrpSpPr>
          <p:cNvPr id="143" name="Gruppieren 142">
            <a:extLst>
              <a:ext uri="{FF2B5EF4-FFF2-40B4-BE49-F238E27FC236}">
                <a16:creationId xmlns:a16="http://schemas.microsoft.com/office/drawing/2014/main" id="{DDCE22C0-9998-4DB3-A29D-F3304550192D}"/>
              </a:ext>
            </a:extLst>
          </p:cNvPr>
          <p:cNvGrpSpPr/>
          <p:nvPr/>
        </p:nvGrpSpPr>
        <p:grpSpPr>
          <a:xfrm>
            <a:off x="7377455" y="2646674"/>
            <a:ext cx="346076" cy="346078"/>
            <a:chOff x="409576" y="2681286"/>
            <a:chExt cx="346076" cy="346078"/>
          </a:xfrm>
        </p:grpSpPr>
        <p:sp>
          <p:nvSpPr>
            <p:cNvPr id="144" name="Oval 5">
              <a:extLst>
                <a:ext uri="{FF2B5EF4-FFF2-40B4-BE49-F238E27FC236}">
                  <a16:creationId xmlns:a16="http://schemas.microsoft.com/office/drawing/2014/main" id="{55DDB5B5-59D9-46E0-8066-63682AB1A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576" y="2681286"/>
              <a:ext cx="346076" cy="34607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45" name="Oval 8">
              <a:extLst>
                <a:ext uri="{FF2B5EF4-FFF2-40B4-BE49-F238E27FC236}">
                  <a16:creationId xmlns:a16="http://schemas.microsoft.com/office/drawing/2014/main" id="{8D60598D-C48C-4B24-AF26-BE4A36DDA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175" y="2787650"/>
              <a:ext cx="133350" cy="133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46" name="Freeform 9">
              <a:extLst>
                <a:ext uri="{FF2B5EF4-FFF2-40B4-BE49-F238E27FC236}">
                  <a16:creationId xmlns:a16="http://schemas.microsoft.com/office/drawing/2014/main" id="{24B27196-A086-4E23-B296-32DF455DDF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8475" y="2774950"/>
              <a:ext cx="158750" cy="158750"/>
            </a:xfrm>
            <a:custGeom>
              <a:avLst/>
              <a:gdLst>
                <a:gd name="T0" fmla="*/ 25 w 50"/>
                <a:gd name="T1" fmla="*/ 50 h 50"/>
                <a:gd name="T2" fmla="*/ 0 w 50"/>
                <a:gd name="T3" fmla="*/ 25 h 50"/>
                <a:gd name="T4" fmla="*/ 25 w 50"/>
                <a:gd name="T5" fmla="*/ 0 h 50"/>
                <a:gd name="T6" fmla="*/ 50 w 50"/>
                <a:gd name="T7" fmla="*/ 25 h 50"/>
                <a:gd name="T8" fmla="*/ 25 w 50"/>
                <a:gd name="T9" fmla="*/ 50 h 50"/>
                <a:gd name="T10" fmla="*/ 25 w 50"/>
                <a:gd name="T11" fmla="*/ 8 h 50"/>
                <a:gd name="T12" fmla="*/ 8 w 50"/>
                <a:gd name="T13" fmla="*/ 25 h 50"/>
                <a:gd name="T14" fmla="*/ 25 w 50"/>
                <a:gd name="T15" fmla="*/ 42 h 50"/>
                <a:gd name="T16" fmla="*/ 42 w 50"/>
                <a:gd name="T17" fmla="*/ 25 h 50"/>
                <a:gd name="T18" fmla="*/ 25 w 50"/>
                <a:gd name="T19" fmla="*/ 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50">
                  <a:moveTo>
                    <a:pt x="25" y="50"/>
                  </a:moveTo>
                  <a:cubicBezTo>
                    <a:pt x="11" y="50"/>
                    <a:pt x="0" y="39"/>
                    <a:pt x="0" y="25"/>
                  </a:cubicBezTo>
                  <a:cubicBezTo>
                    <a:pt x="0" y="12"/>
                    <a:pt x="11" y="0"/>
                    <a:pt x="25" y="0"/>
                  </a:cubicBezTo>
                  <a:cubicBezTo>
                    <a:pt x="39" y="0"/>
                    <a:pt x="50" y="12"/>
                    <a:pt x="50" y="25"/>
                  </a:cubicBezTo>
                  <a:cubicBezTo>
                    <a:pt x="50" y="39"/>
                    <a:pt x="39" y="50"/>
                    <a:pt x="25" y="50"/>
                  </a:cubicBezTo>
                  <a:close/>
                  <a:moveTo>
                    <a:pt x="25" y="8"/>
                  </a:moveTo>
                  <a:cubicBezTo>
                    <a:pt x="15" y="8"/>
                    <a:pt x="8" y="16"/>
                    <a:pt x="8" y="25"/>
                  </a:cubicBezTo>
                  <a:cubicBezTo>
                    <a:pt x="8" y="35"/>
                    <a:pt x="15" y="42"/>
                    <a:pt x="25" y="42"/>
                  </a:cubicBezTo>
                  <a:cubicBezTo>
                    <a:pt x="34" y="42"/>
                    <a:pt x="42" y="35"/>
                    <a:pt x="42" y="25"/>
                  </a:cubicBezTo>
                  <a:cubicBezTo>
                    <a:pt x="42" y="16"/>
                    <a:pt x="34" y="8"/>
                    <a:pt x="25" y="8"/>
                  </a:cubicBezTo>
                  <a:close/>
                </a:path>
              </a:pathLst>
            </a:custGeom>
            <a:solidFill>
              <a:srgbClr val="0049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47" name="Oval 5">
              <a:extLst>
                <a:ext uri="{FF2B5EF4-FFF2-40B4-BE49-F238E27FC236}">
                  <a16:creationId xmlns:a16="http://schemas.microsoft.com/office/drawing/2014/main" id="{42AD331E-C6AE-4E0D-8255-FC1D3F95F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8" y="2701925"/>
              <a:ext cx="301625" cy="301625"/>
            </a:xfrm>
            <a:prstGeom prst="ellipse">
              <a:avLst/>
            </a:prstGeom>
            <a:solidFill>
              <a:srgbClr val="003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48" name="Oval 6">
              <a:extLst>
                <a:ext uri="{FF2B5EF4-FFF2-40B4-BE49-F238E27FC236}">
                  <a16:creationId xmlns:a16="http://schemas.microsoft.com/office/drawing/2014/main" id="{7635C790-E9B7-42C0-9B7B-568CCF07A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3" y="2825750"/>
              <a:ext cx="52388" cy="523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49" name="Freeform 7">
              <a:extLst>
                <a:ext uri="{FF2B5EF4-FFF2-40B4-BE49-F238E27FC236}">
                  <a16:creationId xmlns:a16="http://schemas.microsoft.com/office/drawing/2014/main" id="{FD584FE7-23D4-4B8C-B6DD-7964CBD0A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50" name="Freeform 8">
              <a:extLst>
                <a:ext uri="{FF2B5EF4-FFF2-40B4-BE49-F238E27FC236}">
                  <a16:creationId xmlns:a16="http://schemas.microsoft.com/office/drawing/2014/main" id="{12966B26-B29D-410C-9A26-B438355C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888" y="2817813"/>
              <a:ext cx="161925" cy="142875"/>
            </a:xfrm>
            <a:custGeom>
              <a:avLst/>
              <a:gdLst>
                <a:gd name="T0" fmla="*/ 0 w 706"/>
                <a:gd name="T1" fmla="*/ 358 h 617"/>
                <a:gd name="T2" fmla="*/ 0 w 706"/>
                <a:gd name="T3" fmla="*/ 617 h 617"/>
                <a:gd name="T4" fmla="*/ 245 w 706"/>
                <a:gd name="T5" fmla="*/ 487 h 617"/>
                <a:gd name="T6" fmla="*/ 351 w 706"/>
                <a:gd name="T7" fmla="*/ 503 h 617"/>
                <a:gd name="T8" fmla="*/ 706 w 706"/>
                <a:gd name="T9" fmla="*/ 147 h 617"/>
                <a:gd name="T10" fmla="*/ 674 w 706"/>
                <a:gd name="T11" fmla="*/ 0 h 617"/>
                <a:gd name="T12" fmla="*/ 489 w 706"/>
                <a:gd name="T13" fmla="*/ 99 h 617"/>
                <a:gd name="T14" fmla="*/ 498 w 706"/>
                <a:gd name="T15" fmla="*/ 148 h 617"/>
                <a:gd name="T16" fmla="*/ 350 w 706"/>
                <a:gd name="T17" fmla="*/ 295 h 617"/>
                <a:gd name="T18" fmla="*/ 231 w 706"/>
                <a:gd name="T19" fmla="*/ 235 h 617"/>
                <a:gd name="T20" fmla="*/ 0 w 706"/>
                <a:gd name="T21" fmla="*/ 3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6" h="617">
                  <a:moveTo>
                    <a:pt x="0" y="358"/>
                  </a:moveTo>
                  <a:cubicBezTo>
                    <a:pt x="0" y="617"/>
                    <a:pt x="0" y="617"/>
                    <a:pt x="0" y="617"/>
                  </a:cubicBezTo>
                  <a:cubicBezTo>
                    <a:pt x="245" y="487"/>
                    <a:pt x="245" y="487"/>
                    <a:pt x="245" y="487"/>
                  </a:cubicBezTo>
                  <a:cubicBezTo>
                    <a:pt x="279" y="497"/>
                    <a:pt x="314" y="503"/>
                    <a:pt x="351" y="503"/>
                  </a:cubicBezTo>
                  <a:cubicBezTo>
                    <a:pt x="547" y="503"/>
                    <a:pt x="706" y="344"/>
                    <a:pt x="706" y="147"/>
                  </a:cubicBezTo>
                  <a:cubicBezTo>
                    <a:pt x="706" y="95"/>
                    <a:pt x="694" y="45"/>
                    <a:pt x="674" y="0"/>
                  </a:cubicBezTo>
                  <a:cubicBezTo>
                    <a:pt x="489" y="99"/>
                    <a:pt x="489" y="99"/>
                    <a:pt x="489" y="99"/>
                  </a:cubicBezTo>
                  <a:cubicBezTo>
                    <a:pt x="495" y="114"/>
                    <a:pt x="498" y="130"/>
                    <a:pt x="498" y="148"/>
                  </a:cubicBezTo>
                  <a:cubicBezTo>
                    <a:pt x="498" y="229"/>
                    <a:pt x="432" y="295"/>
                    <a:pt x="350" y="295"/>
                  </a:cubicBezTo>
                  <a:cubicBezTo>
                    <a:pt x="301" y="295"/>
                    <a:pt x="258" y="271"/>
                    <a:pt x="231" y="235"/>
                  </a:cubicBezTo>
                  <a:lnTo>
                    <a:pt x="0" y="3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51" name="Freeform 9">
              <a:extLst>
                <a:ext uri="{FF2B5EF4-FFF2-40B4-BE49-F238E27FC236}">
                  <a16:creationId xmlns:a16="http://schemas.microsoft.com/office/drawing/2014/main" id="{788B217C-3B12-4FE2-B3B7-47CC5601A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solidFill>
              <a:srgbClr val="009E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  <p:sp>
          <p:nvSpPr>
            <p:cNvPr id="152" name="Freeform 10">
              <a:extLst>
                <a:ext uri="{FF2B5EF4-FFF2-40B4-BE49-F238E27FC236}">
                  <a16:creationId xmlns:a16="http://schemas.microsoft.com/office/drawing/2014/main" id="{122B16C2-BDCF-43BF-BD43-5BB28C209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1" y="2744788"/>
              <a:ext cx="163513" cy="141288"/>
            </a:xfrm>
            <a:custGeom>
              <a:avLst/>
              <a:gdLst>
                <a:gd name="T0" fmla="*/ 706 w 706"/>
                <a:gd name="T1" fmla="*/ 258 h 617"/>
                <a:gd name="T2" fmla="*/ 706 w 706"/>
                <a:gd name="T3" fmla="*/ 0 h 617"/>
                <a:gd name="T4" fmla="*/ 460 w 706"/>
                <a:gd name="T5" fmla="*/ 130 h 617"/>
                <a:gd name="T6" fmla="*/ 355 w 706"/>
                <a:gd name="T7" fmla="*/ 113 h 617"/>
                <a:gd name="T8" fmla="*/ 0 w 706"/>
                <a:gd name="T9" fmla="*/ 469 h 617"/>
                <a:gd name="T10" fmla="*/ 32 w 706"/>
                <a:gd name="T11" fmla="*/ 617 h 617"/>
                <a:gd name="T12" fmla="*/ 216 w 706"/>
                <a:gd name="T13" fmla="*/ 518 h 617"/>
                <a:gd name="T14" fmla="*/ 216 w 706"/>
                <a:gd name="T15" fmla="*/ 518 h 617"/>
                <a:gd name="T16" fmla="*/ 208 w 706"/>
                <a:gd name="T17" fmla="*/ 468 h 617"/>
                <a:gd name="T18" fmla="*/ 355 w 706"/>
                <a:gd name="T19" fmla="*/ 320 h 617"/>
                <a:gd name="T20" fmla="*/ 474 w 706"/>
                <a:gd name="T21" fmla="*/ 381 h 617"/>
                <a:gd name="T22" fmla="*/ 706 w 706"/>
                <a:gd name="T23" fmla="*/ 258 h 6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06" h="617">
                  <a:moveTo>
                    <a:pt x="706" y="258"/>
                  </a:moveTo>
                  <a:cubicBezTo>
                    <a:pt x="706" y="0"/>
                    <a:pt x="706" y="0"/>
                    <a:pt x="706" y="0"/>
                  </a:cubicBezTo>
                  <a:cubicBezTo>
                    <a:pt x="460" y="130"/>
                    <a:pt x="460" y="130"/>
                    <a:pt x="460" y="130"/>
                  </a:cubicBezTo>
                  <a:cubicBezTo>
                    <a:pt x="427" y="119"/>
                    <a:pt x="392" y="113"/>
                    <a:pt x="355" y="113"/>
                  </a:cubicBezTo>
                  <a:cubicBezTo>
                    <a:pt x="159" y="113"/>
                    <a:pt x="0" y="273"/>
                    <a:pt x="0" y="469"/>
                  </a:cubicBezTo>
                  <a:cubicBezTo>
                    <a:pt x="0" y="522"/>
                    <a:pt x="11" y="572"/>
                    <a:pt x="32" y="617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6" y="518"/>
                    <a:pt x="216" y="518"/>
                    <a:pt x="216" y="518"/>
                  </a:cubicBezTo>
                  <a:cubicBezTo>
                    <a:pt x="211" y="502"/>
                    <a:pt x="208" y="485"/>
                    <a:pt x="208" y="468"/>
                  </a:cubicBezTo>
                  <a:cubicBezTo>
                    <a:pt x="208" y="387"/>
                    <a:pt x="274" y="320"/>
                    <a:pt x="355" y="320"/>
                  </a:cubicBezTo>
                  <a:cubicBezTo>
                    <a:pt x="404" y="320"/>
                    <a:pt x="447" y="344"/>
                    <a:pt x="474" y="381"/>
                  </a:cubicBezTo>
                  <a:lnTo>
                    <a:pt x="706" y="258"/>
                  </a:lnTo>
                  <a:close/>
                </a:path>
              </a:pathLst>
            </a:custGeom>
            <a:noFill/>
            <a:ln w="3175" cap="flat">
              <a:solidFill>
                <a:srgbClr val="009DE2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200"/>
            </a:p>
          </p:txBody>
        </p:sp>
      </p:grpSp>
      <p:sp>
        <p:nvSpPr>
          <p:cNvPr id="153" name="Textfeld 152">
            <a:extLst>
              <a:ext uri="{FF2B5EF4-FFF2-40B4-BE49-F238E27FC236}">
                <a16:creationId xmlns:a16="http://schemas.microsoft.com/office/drawing/2014/main" id="{99BA2D24-F10A-4C45-8CB4-0DB06A34559D}"/>
              </a:ext>
            </a:extLst>
          </p:cNvPr>
          <p:cNvSpPr txBox="1"/>
          <p:nvPr/>
        </p:nvSpPr>
        <p:spPr>
          <a:xfrm>
            <a:off x="5885642" y="3490094"/>
            <a:ext cx="1427162" cy="415498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24 V-Technologie neuer Standard in der Montageautomation</a:t>
            </a:r>
          </a:p>
        </p:txBody>
      </p:sp>
      <p:sp>
        <p:nvSpPr>
          <p:cNvPr id="154" name="Textfeld 153">
            <a:extLst>
              <a:ext uri="{FF2B5EF4-FFF2-40B4-BE49-F238E27FC236}">
                <a16:creationId xmlns:a16="http://schemas.microsoft.com/office/drawing/2014/main" id="{1379A950-2E29-40BD-95C2-888937C5F7BB}"/>
              </a:ext>
            </a:extLst>
          </p:cNvPr>
          <p:cNvSpPr txBox="1"/>
          <p:nvPr/>
        </p:nvSpPr>
        <p:spPr>
          <a:xfrm>
            <a:off x="8055868" y="3455408"/>
            <a:ext cx="1005894" cy="276999"/>
          </a:xfrm>
          <a:prstGeom prst="rect">
            <a:avLst/>
          </a:prstGeom>
          <a:noFill/>
        </p:spPr>
        <p:txBody>
          <a:bodyPr wrap="square" lIns="72000" tIns="0" rIns="72000" bIns="0" rtlCol="0">
            <a:spAutoFit/>
          </a:bodyPr>
          <a:lstStyle/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Schnellwechsel</a:t>
            </a:r>
          </a:p>
          <a:p>
            <a:r>
              <a:rPr lang="de-DE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System Rapido</a:t>
            </a:r>
          </a:p>
        </p:txBody>
      </p:sp>
      <p:pic>
        <p:nvPicPr>
          <p:cNvPr id="161" name="Grafik 160">
            <a:extLst>
              <a:ext uri="{FF2B5EF4-FFF2-40B4-BE49-F238E27FC236}">
                <a16:creationId xmlns:a16="http://schemas.microsoft.com/office/drawing/2014/main" id="{24695ABB-D27C-4E43-8642-335B5178655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1130" y="3388986"/>
            <a:ext cx="489890" cy="625287"/>
          </a:xfrm>
          <a:prstGeom prst="rect">
            <a:avLst/>
          </a:prstGeom>
        </p:spPr>
      </p:pic>
      <p:cxnSp>
        <p:nvCxnSpPr>
          <p:cNvPr id="162" name="Gerade Verbindung 160">
            <a:extLst>
              <a:ext uri="{FF2B5EF4-FFF2-40B4-BE49-F238E27FC236}">
                <a16:creationId xmlns:a16="http://schemas.microsoft.com/office/drawing/2014/main" id="{A56E6678-6C86-4781-8B10-7920EC5E6003}"/>
              </a:ext>
            </a:extLst>
          </p:cNvPr>
          <p:cNvCxnSpPr>
            <a:cxnSpLocks/>
          </p:cNvCxnSpPr>
          <p:nvPr/>
        </p:nvCxnSpPr>
        <p:spPr>
          <a:xfrm flipH="1">
            <a:off x="8634525" y="3051836"/>
            <a:ext cx="7050" cy="311666"/>
          </a:xfrm>
          <a:prstGeom prst="line">
            <a:avLst/>
          </a:prstGeom>
          <a:ln w="12700">
            <a:solidFill>
              <a:srgbClr val="1BBBE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943298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76C29F3-511E-4D56-9766-B863C8213541}"/>
              </a:ext>
            </a:extLst>
          </p:cNvPr>
          <p:cNvSpPr/>
          <p:nvPr/>
        </p:nvSpPr>
        <p:spPr>
          <a:xfrm>
            <a:off x="6385825" y="1127560"/>
            <a:ext cx="2507456" cy="3119137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7F74053-7F8D-43BF-959A-8B0E01EBBED4}"/>
              </a:ext>
            </a:extLst>
          </p:cNvPr>
          <p:cNvSpPr/>
          <p:nvPr/>
        </p:nvSpPr>
        <p:spPr>
          <a:xfrm>
            <a:off x="3318272" y="1131499"/>
            <a:ext cx="2507456" cy="3119137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596406A9-7095-49E9-BDCE-7CA9C370E1F9}"/>
              </a:ext>
            </a:extLst>
          </p:cNvPr>
          <p:cNvSpPr/>
          <p:nvPr/>
        </p:nvSpPr>
        <p:spPr>
          <a:xfrm>
            <a:off x="250720" y="1127560"/>
            <a:ext cx="2507456" cy="3119137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RAPIDO Schnellwechsel – verschiedene Optionen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DA50E8C-B16F-4397-8281-FD658A459C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15"/>
          <a:stretch/>
        </p:blipFill>
        <p:spPr>
          <a:xfrm>
            <a:off x="421932" y="1885717"/>
            <a:ext cx="2161398" cy="226723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81CF5EC-FFC7-4534-8215-2E2CF9543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796"/>
          <a:stretch/>
        </p:blipFill>
        <p:spPr>
          <a:xfrm>
            <a:off x="3452384" y="1965227"/>
            <a:ext cx="2239232" cy="212425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35A53BE-F33D-4DAF-96F3-ECE1C402115B}"/>
              </a:ext>
            </a:extLst>
          </p:cNvPr>
          <p:cNvGrpSpPr/>
          <p:nvPr/>
        </p:nvGrpSpPr>
        <p:grpSpPr>
          <a:xfrm>
            <a:off x="7022307" y="2417156"/>
            <a:ext cx="1856686" cy="1554770"/>
            <a:chOff x="7022307" y="2395724"/>
            <a:chExt cx="1856686" cy="155477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37CFF851-A291-4FDA-A9AB-F563FE2CE657}"/>
                </a:ext>
              </a:extLst>
            </p:cNvPr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2" b="44276"/>
            <a:stretch/>
          </p:blipFill>
          <p:spPr>
            <a:xfrm>
              <a:off x="7022307" y="2395724"/>
              <a:ext cx="1856686" cy="1497619"/>
            </a:xfrm>
            <a:prstGeom prst="rect">
              <a:avLst/>
            </a:prstGeom>
          </p:spPr>
        </p:pic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1128EFD1-963A-4469-AAEE-E94F4F308991}"/>
                </a:ext>
              </a:extLst>
            </p:cNvPr>
            <p:cNvSpPr/>
            <p:nvPr/>
          </p:nvSpPr>
          <p:spPr>
            <a:xfrm>
              <a:off x="7022307" y="3800475"/>
              <a:ext cx="157163" cy="150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4" name="Textfeld 13">
            <a:extLst>
              <a:ext uri="{FF2B5EF4-FFF2-40B4-BE49-F238E27FC236}">
                <a16:creationId xmlns:a16="http://schemas.microsoft.com/office/drawing/2014/main" id="{A6B00CEC-A066-4547-97AF-EA6018F57EF4}"/>
              </a:ext>
            </a:extLst>
          </p:cNvPr>
          <p:cNvSpPr txBox="1"/>
          <p:nvPr/>
        </p:nvSpPr>
        <p:spPr>
          <a:xfrm>
            <a:off x="265006" y="1306203"/>
            <a:ext cx="249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Retrofit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8D107AE-BE48-4A0A-A00F-9550B22DFC9D}"/>
              </a:ext>
            </a:extLst>
          </p:cNvPr>
          <p:cNvSpPr txBox="1"/>
          <p:nvPr/>
        </p:nvSpPr>
        <p:spPr>
          <a:xfrm>
            <a:off x="3318273" y="1306203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D1D8391-0780-4AD8-B54F-2F37566BD347}"/>
              </a:ext>
            </a:extLst>
          </p:cNvPr>
          <p:cNvSpPr txBox="1"/>
          <p:nvPr/>
        </p:nvSpPr>
        <p:spPr>
          <a:xfrm>
            <a:off x="6385826" y="1306203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542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8146430" cy="864000"/>
          </a:xfrm>
        </p:spPr>
        <p:txBody>
          <a:bodyPr>
            <a:normAutofit/>
          </a:bodyPr>
          <a:lstStyle/>
          <a:p>
            <a:r>
              <a:rPr lang="de-DE" dirty="0"/>
              <a:t>Manueller Spannbackenwechsel mit RAPIDO Retrofit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F9E937B-24F5-4861-A055-4E1D032827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pic>
        <p:nvPicPr>
          <p:cNvPr id="8" name="Grafik 7" descr="Ein Bild, das Person, Hand enthält.&#10;&#10;Automatisch generierte Beschreibung">
            <a:extLst>
              <a:ext uri="{FF2B5EF4-FFF2-40B4-BE49-F238E27FC236}">
                <a16:creationId xmlns:a16="http://schemas.microsoft.com/office/drawing/2014/main" id="{D8776EF7-2097-4DC4-AE52-E12CBAA2E1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" t="13216"/>
          <a:stretch/>
        </p:blipFill>
        <p:spPr>
          <a:xfrm>
            <a:off x="5956706" y="2706786"/>
            <a:ext cx="1347108" cy="1637460"/>
          </a:xfrm>
          <a:prstGeom prst="rect">
            <a:avLst/>
          </a:prstGeom>
        </p:spPr>
      </p:pic>
      <p:pic>
        <p:nvPicPr>
          <p:cNvPr id="9" name="Grafik 8" descr="Ein Bild, das Person, drinnen, Hand, Fräse enthält.&#10;&#10;Automatisch generierte Beschreibung">
            <a:extLst>
              <a:ext uri="{FF2B5EF4-FFF2-40B4-BE49-F238E27FC236}">
                <a16:creationId xmlns:a16="http://schemas.microsoft.com/office/drawing/2014/main" id="{2512D306-0956-49D9-9688-BF4BD55D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04" r="20387"/>
          <a:stretch/>
        </p:blipFill>
        <p:spPr>
          <a:xfrm>
            <a:off x="4393409" y="1070004"/>
            <a:ext cx="1346105" cy="1440000"/>
          </a:xfrm>
          <a:prstGeom prst="rect">
            <a:avLst/>
          </a:prstGeom>
        </p:spPr>
      </p:pic>
      <p:pic>
        <p:nvPicPr>
          <p:cNvPr id="10" name="Grafik 9" descr="Ein Bild, das drinnen, Scheibenbremse, Fräse enthält.&#10;&#10;Automatisch generierte Beschreibung">
            <a:extLst>
              <a:ext uri="{FF2B5EF4-FFF2-40B4-BE49-F238E27FC236}">
                <a16:creationId xmlns:a16="http://schemas.microsoft.com/office/drawing/2014/main" id="{EDEFBE8C-E98E-4F4F-A75C-22233747B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013" r="4655"/>
          <a:stretch/>
        </p:blipFill>
        <p:spPr>
          <a:xfrm>
            <a:off x="4393409" y="2706786"/>
            <a:ext cx="1346105" cy="1637460"/>
          </a:xfrm>
          <a:prstGeom prst="rect">
            <a:avLst/>
          </a:prstGeom>
        </p:spPr>
      </p:pic>
      <p:pic>
        <p:nvPicPr>
          <p:cNvPr id="11" name="Grafik 10" descr="Ein Bild, das drinnen, Waffe, Hand enthält.&#10;&#10;Automatisch generierte Beschreibung">
            <a:extLst>
              <a:ext uri="{FF2B5EF4-FFF2-40B4-BE49-F238E27FC236}">
                <a16:creationId xmlns:a16="http://schemas.microsoft.com/office/drawing/2014/main" id="{D1051D75-0D4B-4EFF-8ECA-783C26392F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572" b="5997"/>
          <a:stretch/>
        </p:blipFill>
        <p:spPr>
          <a:xfrm>
            <a:off x="5956706" y="1065349"/>
            <a:ext cx="1347108" cy="1444655"/>
          </a:xfrm>
          <a:prstGeom prst="rect">
            <a:avLst/>
          </a:prstGeom>
        </p:spPr>
      </p:pic>
      <p:pic>
        <p:nvPicPr>
          <p:cNvPr id="12" name="Grafik 11" descr="Ein Bild, das Person, drinnen, Hand, Fräse enthält.&#10;&#10;Automatisch generierte Beschreibung">
            <a:extLst>
              <a:ext uri="{FF2B5EF4-FFF2-40B4-BE49-F238E27FC236}">
                <a16:creationId xmlns:a16="http://schemas.microsoft.com/office/drawing/2014/main" id="{BCA07F2C-C54B-4AF0-8BF0-A46573E812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56" t="26114" r="55455" b="48434"/>
          <a:stretch/>
        </p:blipFill>
        <p:spPr>
          <a:xfrm>
            <a:off x="3086096" y="1100780"/>
            <a:ext cx="1214438" cy="935189"/>
          </a:xfrm>
          <a:prstGeom prst="rect">
            <a:avLst/>
          </a:prstGeom>
          <a:ln w="19050">
            <a:solidFill>
              <a:srgbClr val="00ADEE"/>
            </a:solidFill>
          </a:ln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BE623890-B995-4A0D-847C-1E5F847EFD66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4300534" y="1568374"/>
            <a:ext cx="356496" cy="1"/>
          </a:xfrm>
          <a:prstGeom prst="line">
            <a:avLst/>
          </a:prstGeom>
          <a:ln w="19050">
            <a:solidFill>
              <a:srgbClr val="00ADE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EF5B2326-0301-496A-8091-E742DC166E2A}"/>
              </a:ext>
            </a:extLst>
          </p:cNvPr>
          <p:cNvSpPr/>
          <p:nvPr/>
        </p:nvSpPr>
        <p:spPr>
          <a:xfrm>
            <a:off x="4671317" y="1449425"/>
            <a:ext cx="429319" cy="272209"/>
          </a:xfrm>
          <a:prstGeom prst="rect">
            <a:avLst/>
          </a:prstGeom>
          <a:noFill/>
          <a:ln w="19050">
            <a:solidFill>
              <a:srgbClr val="00ADEE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F16CBFC-16A5-4ABB-B7DA-747A98AED72D}"/>
              </a:ext>
            </a:extLst>
          </p:cNvPr>
          <p:cNvSpPr/>
          <p:nvPr/>
        </p:nvSpPr>
        <p:spPr>
          <a:xfrm>
            <a:off x="4303409" y="995442"/>
            <a:ext cx="180000" cy="180000"/>
          </a:xfrm>
          <a:prstGeom prst="ellipse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46800" rtlCol="0" anchor="ctr"/>
          <a:lstStyle/>
          <a:p>
            <a:pPr algn="ctr"/>
            <a:r>
              <a:rPr lang="de-DE" sz="1200" b="1" dirty="0"/>
              <a:t>1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A146121-1644-493A-A26C-1EEED84BAD43}"/>
              </a:ext>
            </a:extLst>
          </p:cNvPr>
          <p:cNvSpPr/>
          <p:nvPr/>
        </p:nvSpPr>
        <p:spPr>
          <a:xfrm>
            <a:off x="7209754" y="996714"/>
            <a:ext cx="180000" cy="180000"/>
          </a:xfrm>
          <a:prstGeom prst="ellipse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46800" rtlCol="0" anchor="ctr"/>
          <a:lstStyle/>
          <a:p>
            <a:pPr algn="ctr"/>
            <a:r>
              <a:rPr lang="de-DE" sz="1200" b="1" dirty="0"/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92C4127-FE93-4394-82B2-494CAEE9D73E}"/>
              </a:ext>
            </a:extLst>
          </p:cNvPr>
          <p:cNvSpPr/>
          <p:nvPr/>
        </p:nvSpPr>
        <p:spPr>
          <a:xfrm>
            <a:off x="4303409" y="2618058"/>
            <a:ext cx="180000" cy="180000"/>
          </a:xfrm>
          <a:prstGeom prst="ellipse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46800" rtlCol="0" anchor="ctr"/>
          <a:lstStyle/>
          <a:p>
            <a:pPr algn="ctr"/>
            <a:r>
              <a:rPr lang="de-DE" sz="1200" b="1" dirty="0"/>
              <a:t>3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BA3C2C0-03F6-4096-AB82-168AA65A8E95}"/>
              </a:ext>
            </a:extLst>
          </p:cNvPr>
          <p:cNvSpPr/>
          <p:nvPr/>
        </p:nvSpPr>
        <p:spPr>
          <a:xfrm>
            <a:off x="7209754" y="2618058"/>
            <a:ext cx="180000" cy="180000"/>
          </a:xfrm>
          <a:prstGeom prst="ellipse">
            <a:avLst/>
          </a:prstGeom>
          <a:solidFill>
            <a:srgbClr val="003D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tIns="36000" rIns="72000" bIns="46800" rtlCol="0" anchor="ctr"/>
          <a:lstStyle/>
          <a:p>
            <a:pPr algn="ctr"/>
            <a:r>
              <a:rPr lang="de-DE" sz="1200" b="1" dirty="0"/>
              <a:t>4</a:t>
            </a:r>
          </a:p>
        </p:txBody>
      </p:sp>
      <p:sp>
        <p:nvSpPr>
          <p:cNvPr id="22" name="Textfeld 27">
            <a:extLst>
              <a:ext uri="{FF2B5EF4-FFF2-40B4-BE49-F238E27FC236}">
                <a16:creationId xmlns:a16="http://schemas.microsoft.com/office/drawing/2014/main" id="{F13F8628-223A-4C3B-9D39-B66C1EB05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21" y="2060151"/>
            <a:ext cx="1346655" cy="5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de-DE" sz="9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Betätigungspin</a:t>
            </a:r>
            <a:r>
              <a:rPr lang="de-DE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sz="9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DE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rücken</a:t>
            </a:r>
            <a:r>
              <a:rPr lang="de-D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</a:pPr>
            <a:r>
              <a:rPr lang="de-D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 Wechseleinsatz zu entriegeln </a:t>
            </a:r>
          </a:p>
        </p:txBody>
      </p:sp>
      <p:sp>
        <p:nvSpPr>
          <p:cNvPr id="23" name="Textfeld 2">
            <a:extLst>
              <a:ext uri="{FF2B5EF4-FFF2-40B4-BE49-F238E27FC236}">
                <a16:creationId xmlns:a16="http://schemas.microsoft.com/office/drawing/2014/main" id="{95060442-632E-4D51-B296-ACE36D157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7538" y="2054558"/>
            <a:ext cx="1301655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de-DE"/>
            </a:defPPr>
            <a:lvl1pPr>
              <a:lnSpc>
                <a:spcPct val="107000"/>
              </a:lnSpc>
              <a:defRPr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Wechseleinsätze </a:t>
            </a:r>
          </a:p>
          <a:p>
            <a:r>
              <a:rPr lang="de-DE" dirty="0"/>
              <a:t>abziehen </a:t>
            </a:r>
          </a:p>
        </p:txBody>
      </p:sp>
      <p:sp>
        <p:nvSpPr>
          <p:cNvPr id="24" name="Textfeld 15">
            <a:extLst>
              <a:ext uri="{FF2B5EF4-FFF2-40B4-BE49-F238E27FC236}">
                <a16:creationId xmlns:a16="http://schemas.microsoft.com/office/drawing/2014/main" id="{8B3864DE-CCFD-408E-8179-9CD0C6E4A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3921" y="3776811"/>
            <a:ext cx="1523437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</a:pPr>
            <a:r>
              <a:rPr lang="de-DE" sz="9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Reinigen der Schnittstellen </a:t>
            </a:r>
          </a:p>
          <a:p>
            <a:pPr>
              <a:lnSpc>
                <a:spcPct val="107000"/>
              </a:lnSpc>
            </a:pPr>
            <a:r>
              <a:rPr lang="de-DE" sz="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mittels Druckluft</a:t>
            </a:r>
          </a:p>
        </p:txBody>
      </p:sp>
      <p:sp>
        <p:nvSpPr>
          <p:cNvPr id="25" name="Textfeld 14">
            <a:extLst>
              <a:ext uri="{FF2B5EF4-FFF2-40B4-BE49-F238E27FC236}">
                <a16:creationId xmlns:a16="http://schemas.microsoft.com/office/drawing/2014/main" id="{E15F6C6A-C7DA-4547-9E05-23763860C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7538" y="3811675"/>
            <a:ext cx="1786462" cy="382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>
            <a:defPPr>
              <a:defRPr lang="de-DE"/>
            </a:defPPr>
            <a:lvl1pPr>
              <a:lnSpc>
                <a:spcPct val="107000"/>
              </a:lnSpc>
              <a:defRPr sz="9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de-DE" dirty="0"/>
              <a:t>Wechseleinsätze werkzeuglos </a:t>
            </a:r>
          </a:p>
          <a:p>
            <a:r>
              <a:rPr lang="de-DE" dirty="0"/>
              <a:t>einwechseln</a:t>
            </a:r>
          </a:p>
        </p:txBody>
      </p:sp>
      <p:sp>
        <p:nvSpPr>
          <p:cNvPr id="29" name="Rechteck: abgerundete Ecken 28">
            <a:extLst>
              <a:ext uri="{FF2B5EF4-FFF2-40B4-BE49-F238E27FC236}">
                <a16:creationId xmlns:a16="http://schemas.microsoft.com/office/drawing/2014/main" id="{F2D1CC96-214F-48BB-8FDC-5E35330163DC}"/>
              </a:ext>
            </a:extLst>
          </p:cNvPr>
          <p:cNvSpPr/>
          <p:nvPr/>
        </p:nvSpPr>
        <p:spPr>
          <a:xfrm>
            <a:off x="250720" y="1127560"/>
            <a:ext cx="2507456" cy="3119137"/>
          </a:xfrm>
          <a:prstGeom prst="round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DD47B2B3-6C90-4AF6-A4AE-0D4AF6A485F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815"/>
          <a:stretch/>
        </p:blipFill>
        <p:spPr>
          <a:xfrm>
            <a:off x="421932" y="1885717"/>
            <a:ext cx="2161398" cy="2267231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417EF765-4B2D-4D27-8DAE-2A8216E114CD}"/>
              </a:ext>
            </a:extLst>
          </p:cNvPr>
          <p:cNvSpPr txBox="1"/>
          <p:nvPr/>
        </p:nvSpPr>
        <p:spPr>
          <a:xfrm>
            <a:off x="265006" y="1306203"/>
            <a:ext cx="2493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Retrofit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688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09F88B9-C288-45EF-A272-B2733AB9F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168"/>
          <a:stretch/>
        </p:blipFill>
        <p:spPr>
          <a:xfrm>
            <a:off x="2762703" y="1140748"/>
            <a:ext cx="3561693" cy="328577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4DBA2D3C-3B71-4552-A102-1261AC7E2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9" y="160339"/>
            <a:ext cx="8653714" cy="864000"/>
          </a:xfrm>
        </p:spPr>
        <p:txBody>
          <a:bodyPr>
            <a:normAutofit/>
          </a:bodyPr>
          <a:lstStyle/>
          <a:p>
            <a:r>
              <a:rPr lang="de-DE" dirty="0"/>
              <a:t>Funktion und Anwendung – RAPIDO Retrofit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963AFF0C-3EC3-49ED-B1F9-0FF5DAAD58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4" name="Pfeil: nach links gekrümmt 3">
            <a:extLst>
              <a:ext uri="{FF2B5EF4-FFF2-40B4-BE49-F238E27FC236}">
                <a16:creationId xmlns:a16="http://schemas.microsoft.com/office/drawing/2014/main" id="{AD16E3EA-48CF-4ADE-BAD3-A137AC75FD67}"/>
              </a:ext>
            </a:extLst>
          </p:cNvPr>
          <p:cNvSpPr/>
          <p:nvPr/>
        </p:nvSpPr>
        <p:spPr>
          <a:xfrm>
            <a:off x="5333256" y="2014309"/>
            <a:ext cx="700087" cy="300037"/>
          </a:xfrm>
          <a:prstGeom prst="curvedLeftArrow">
            <a:avLst>
              <a:gd name="adj1" fmla="val 25000"/>
              <a:gd name="adj2" fmla="val 50000"/>
              <a:gd name="adj3" fmla="val 86905"/>
            </a:avLst>
          </a:prstGeom>
          <a:solidFill>
            <a:srgbClr val="00ADE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A99DC3C5-BB06-4F89-AFC6-D0BE08486D6E}"/>
              </a:ext>
            </a:extLst>
          </p:cNvPr>
          <p:cNvSpPr txBox="1">
            <a:spLocks/>
          </p:cNvSpPr>
          <p:nvPr/>
        </p:nvSpPr>
        <p:spPr>
          <a:xfrm>
            <a:off x="6927776" y="1620954"/>
            <a:ext cx="1981527" cy="560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7000"/>
              </a:lnSpc>
              <a:spcBef>
                <a:spcPts val="0"/>
              </a:spcBef>
            </a:pP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 </a:t>
            </a:r>
            <a:r>
              <a:rPr lang="de-DE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Innenspannung</a:t>
            </a:r>
            <a:r>
              <a:rPr lang="de-DE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Spanneinsatz um 180° gedreht auf die Trägerbacke setzen.</a:t>
            </a:r>
          </a:p>
          <a:p>
            <a:pPr>
              <a:spcBef>
                <a:spcPts val="0"/>
              </a:spcBef>
            </a:pPr>
            <a:endParaRPr lang="de-DE" sz="2300" b="1" dirty="0"/>
          </a:p>
        </p:txBody>
      </p:sp>
      <p:cxnSp>
        <p:nvCxnSpPr>
          <p:cNvPr id="10" name="Gewinkelte Verbindung 10">
            <a:extLst>
              <a:ext uri="{FF2B5EF4-FFF2-40B4-BE49-F238E27FC236}">
                <a16:creationId xmlns:a16="http://schemas.microsoft.com/office/drawing/2014/main" id="{6AB453F6-C524-41FF-95F1-9012A1DE9894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5683300" y="1901148"/>
            <a:ext cx="1244476" cy="526360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CE7F2D6F-FE3E-42A8-A063-E49101FF0B23}"/>
              </a:ext>
            </a:extLst>
          </p:cNvPr>
          <p:cNvSpPr txBox="1">
            <a:spLocks/>
          </p:cNvSpPr>
          <p:nvPr/>
        </p:nvSpPr>
        <p:spPr>
          <a:xfrm>
            <a:off x="452101" y="1490694"/>
            <a:ext cx="1955343" cy="100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de-D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Wechseleinsatz wird auf </a:t>
            </a:r>
          </a:p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de-D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Trägerbacke aufgesetzt und nach hinten geschoben. Mittels Haken und RAPIDO Pin ist er fixiert.</a:t>
            </a:r>
          </a:p>
        </p:txBody>
      </p:sp>
      <p:cxnSp>
        <p:nvCxnSpPr>
          <p:cNvPr id="14" name="Gewinkelte Verbindung 10">
            <a:extLst>
              <a:ext uri="{FF2B5EF4-FFF2-40B4-BE49-F238E27FC236}">
                <a16:creationId xmlns:a16="http://schemas.microsoft.com/office/drawing/2014/main" id="{AA804606-0CF6-442E-87BA-D7A8896FDBCB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>
            <a:off x="2407445" y="1993946"/>
            <a:ext cx="1635919" cy="577805"/>
          </a:xfrm>
          <a:prstGeom prst="bentConnector3">
            <a:avLst>
              <a:gd name="adj1" fmla="val 75764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platzhalter 3">
            <a:extLst>
              <a:ext uri="{FF2B5EF4-FFF2-40B4-BE49-F238E27FC236}">
                <a16:creationId xmlns:a16="http://schemas.microsoft.com/office/drawing/2014/main" id="{2CA2E261-901C-4262-96A1-CB4B10C9F8C6}"/>
              </a:ext>
            </a:extLst>
          </p:cNvPr>
          <p:cNvSpPr txBox="1">
            <a:spLocks/>
          </p:cNvSpPr>
          <p:nvPr/>
        </p:nvSpPr>
        <p:spPr>
          <a:xfrm>
            <a:off x="6824144" y="3069814"/>
            <a:ext cx="2085159" cy="9167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</a:pPr>
            <a:r>
              <a:rPr lang="de-D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Die RAPIDO Trägerbacke wird in beliebiger Spannstellung auf Futter mit spitzverzahnter Grundbacke montiert.</a:t>
            </a:r>
          </a:p>
          <a:p>
            <a:pPr>
              <a:spcBef>
                <a:spcPts val="0"/>
              </a:spcBef>
            </a:pPr>
            <a:endParaRPr lang="de-DE" sz="1100" b="1" dirty="0"/>
          </a:p>
        </p:txBody>
      </p:sp>
      <p:cxnSp>
        <p:nvCxnSpPr>
          <p:cNvPr id="22" name="Gewinkelte Verbindung 10">
            <a:extLst>
              <a:ext uri="{FF2B5EF4-FFF2-40B4-BE49-F238E27FC236}">
                <a16:creationId xmlns:a16="http://schemas.microsoft.com/office/drawing/2014/main" id="{BCEDCDF3-17BA-45E8-9B50-7323C6A66C6A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085609" y="3127388"/>
            <a:ext cx="738535" cy="400780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platzhalter 3">
            <a:extLst>
              <a:ext uri="{FF2B5EF4-FFF2-40B4-BE49-F238E27FC236}">
                <a16:creationId xmlns:a16="http://schemas.microsoft.com/office/drawing/2014/main" id="{45556066-5AC2-4ED9-BC52-0B734197DA64}"/>
              </a:ext>
            </a:extLst>
          </p:cNvPr>
          <p:cNvSpPr txBox="1">
            <a:spLocks/>
          </p:cNvSpPr>
          <p:nvPr/>
        </p:nvSpPr>
        <p:spPr>
          <a:xfrm>
            <a:off x="452101" y="2932093"/>
            <a:ext cx="1955344" cy="1332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1pPr>
            <a:lvl2pPr marL="457170" indent="0" algn="l" defTabSz="457171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2pPr>
            <a:lvl3pPr marL="1142927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3pPr>
            <a:lvl4pPr marL="1600098" indent="-228585" algn="l" defTabSz="457171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4pPr>
            <a:lvl5pPr marL="2057268" indent="-228585" algn="l" defTabSz="457171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rgbClr val="00446B"/>
                </a:solidFill>
                <a:latin typeface="+mn-lt"/>
                <a:ea typeface="+mn-ea"/>
                <a:cs typeface="+mn-cs"/>
              </a:defRPr>
            </a:lvl5pPr>
            <a:lvl6pPr marL="251443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1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7000"/>
              </a:lnSpc>
              <a:spcBef>
                <a:spcPts val="0"/>
              </a:spcBef>
            </a:pPr>
            <a:r>
              <a:rPr lang="de-DE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de-DE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urch Betätigen des Rapido Betätigungsbolzen gleitet der RAPIDO-Pin in der Mitte der Trägerbacke nach unten und entriegelt den Spanneinsatz. Der Wechseleinsatz kann abgehoben werden.</a:t>
            </a:r>
          </a:p>
        </p:txBody>
      </p:sp>
      <p:cxnSp>
        <p:nvCxnSpPr>
          <p:cNvPr id="37" name="Gewinkelte Verbindung 10">
            <a:extLst>
              <a:ext uri="{FF2B5EF4-FFF2-40B4-BE49-F238E27FC236}">
                <a16:creationId xmlns:a16="http://schemas.microsoft.com/office/drawing/2014/main" id="{C00E7A49-245E-43D8-8B6A-F72A52603414}"/>
              </a:ext>
            </a:extLst>
          </p:cNvPr>
          <p:cNvCxnSpPr>
            <a:cxnSpLocks/>
            <a:endCxn id="31" idx="3"/>
          </p:cNvCxnSpPr>
          <p:nvPr/>
        </p:nvCxnSpPr>
        <p:spPr>
          <a:xfrm rot="10800000" flipV="1">
            <a:off x="2407445" y="3127388"/>
            <a:ext cx="1000124" cy="471068"/>
          </a:xfrm>
          <a:prstGeom prst="bentConnector3">
            <a:avLst>
              <a:gd name="adj1" fmla="val 61429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36607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23AF8E-46D2-4930-847D-38AE9496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RAPIDO – Schnellwechsel aus dem Baukasten</a:t>
            </a:r>
          </a:p>
        </p:txBody>
      </p:sp>
      <p:pic>
        <p:nvPicPr>
          <p:cNvPr id="8" name="Grafik 7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D6FCC9A1-8E9B-4DFB-9C6A-35790D3F44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998" t="8189" r="18256"/>
          <a:stretch/>
        </p:blipFill>
        <p:spPr>
          <a:xfrm>
            <a:off x="6515855" y="2001870"/>
            <a:ext cx="1080000" cy="1080000"/>
          </a:xfrm>
          <a:prstGeom prst="rect">
            <a:avLst/>
          </a:prstGeom>
        </p:spPr>
      </p:pic>
      <p:pic>
        <p:nvPicPr>
          <p:cNvPr id="9" name="Grafik 8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893B99C0-4F17-44EA-B1A6-E48BDEAE99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535" t="5311" r="15004" b="6548"/>
          <a:stretch/>
        </p:blipFill>
        <p:spPr>
          <a:xfrm>
            <a:off x="6519105" y="3222392"/>
            <a:ext cx="1080000" cy="1005319"/>
          </a:xfrm>
          <a:prstGeom prst="rect">
            <a:avLst/>
          </a:prstGeom>
        </p:spPr>
      </p:pic>
      <p:pic>
        <p:nvPicPr>
          <p:cNvPr id="10" name="Grafik 9" descr="Ein Bild, das Wand, drinnen enthält.&#10;&#10;Automatisch generierte Beschreibung">
            <a:extLst>
              <a:ext uri="{FF2B5EF4-FFF2-40B4-BE49-F238E27FC236}">
                <a16:creationId xmlns:a16="http://schemas.microsoft.com/office/drawing/2014/main" id="{8A25909C-2A5D-4EB5-BE3C-BB55DF72D3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368" r="13569"/>
          <a:stretch/>
        </p:blipFill>
        <p:spPr>
          <a:xfrm>
            <a:off x="3774294" y="3103632"/>
            <a:ext cx="1072621" cy="1080000"/>
          </a:xfrm>
          <a:prstGeom prst="rect">
            <a:avLst/>
          </a:prstGeom>
        </p:spPr>
      </p:pic>
      <p:pic>
        <p:nvPicPr>
          <p:cNvPr id="13" name="Grafik 12" descr="Ein Bild, das Wand, drinnen, Kasten enthält.&#10;&#10;Automatisch generierte Beschreibung">
            <a:extLst>
              <a:ext uri="{FF2B5EF4-FFF2-40B4-BE49-F238E27FC236}">
                <a16:creationId xmlns:a16="http://schemas.microsoft.com/office/drawing/2014/main" id="{EEBB9B12-1C00-4C59-A675-D9ABC04128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9" t="11045" r="14027"/>
          <a:stretch/>
        </p:blipFill>
        <p:spPr>
          <a:xfrm>
            <a:off x="3766915" y="2002048"/>
            <a:ext cx="1080000" cy="1080000"/>
          </a:xfrm>
          <a:prstGeom prst="rect">
            <a:avLst/>
          </a:prstGeom>
        </p:spPr>
      </p:pic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161A9442-AEF3-493A-A633-B7B94E979D72}"/>
              </a:ext>
            </a:extLst>
          </p:cNvPr>
          <p:cNvSpPr txBox="1">
            <a:spLocks/>
          </p:cNvSpPr>
          <p:nvPr/>
        </p:nvSpPr>
        <p:spPr>
          <a:xfrm>
            <a:off x="6426518" y="2834730"/>
            <a:ext cx="1542887" cy="314639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i="1" dirty="0">
                <a:solidFill>
                  <a:srgbClr val="009EE0"/>
                </a:solidFill>
                <a:latin typeface="Calibri"/>
              </a:rPr>
              <a:t>Rohteil-Spannung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i="1" dirty="0">
              <a:solidFill>
                <a:srgbClr val="009EE0"/>
              </a:solidFill>
              <a:latin typeface="Calibri"/>
            </a:endParaRPr>
          </a:p>
        </p:txBody>
      </p:sp>
      <p:pic>
        <p:nvPicPr>
          <p:cNvPr id="21" name="Grafik 20" descr="Ein Bild, das Metallwaren, verschieden enthält.&#10;&#10;Automatisch generierte Beschreibung">
            <a:extLst>
              <a:ext uri="{FF2B5EF4-FFF2-40B4-BE49-F238E27FC236}">
                <a16:creationId xmlns:a16="http://schemas.microsoft.com/office/drawing/2014/main" id="{3DA70E88-DB2C-447D-A5AA-395685E2960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84" t="18449"/>
          <a:stretch/>
        </p:blipFill>
        <p:spPr>
          <a:xfrm>
            <a:off x="561877" y="2349652"/>
            <a:ext cx="1885142" cy="1522121"/>
          </a:xfrm>
          <a:prstGeom prst="rect">
            <a:avLst/>
          </a:prstGeom>
        </p:spPr>
      </p:pic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F295FDA8-2B57-4247-8BD9-9805192A5BAD}"/>
              </a:ext>
            </a:extLst>
          </p:cNvPr>
          <p:cNvSpPr txBox="1">
            <a:spLocks/>
          </p:cNvSpPr>
          <p:nvPr/>
        </p:nvSpPr>
        <p:spPr>
          <a:xfrm>
            <a:off x="1013128" y="2088572"/>
            <a:ext cx="982642" cy="400107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>
                <a:solidFill>
                  <a:srgbClr val="003D6A"/>
                </a:solidFill>
                <a:latin typeface="Calibri"/>
              </a:rPr>
              <a:t>Trägerbacke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3D6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Rechteck: abgerundete Ecken 39">
            <a:extLst>
              <a:ext uri="{FF2B5EF4-FFF2-40B4-BE49-F238E27FC236}">
                <a16:creationId xmlns:a16="http://schemas.microsoft.com/office/drawing/2014/main" id="{E94A4285-1D27-479D-9800-E1771B854B40}"/>
              </a:ext>
            </a:extLst>
          </p:cNvPr>
          <p:cNvSpPr/>
          <p:nvPr/>
        </p:nvSpPr>
        <p:spPr>
          <a:xfrm>
            <a:off x="6385825" y="1127561"/>
            <a:ext cx="2507456" cy="646332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Rechteck: abgerundete Ecken 40">
            <a:extLst>
              <a:ext uri="{FF2B5EF4-FFF2-40B4-BE49-F238E27FC236}">
                <a16:creationId xmlns:a16="http://schemas.microsoft.com/office/drawing/2014/main" id="{704B1EC3-58AE-49B5-B162-70CB666D880A}"/>
              </a:ext>
            </a:extLst>
          </p:cNvPr>
          <p:cNvSpPr/>
          <p:nvPr/>
        </p:nvSpPr>
        <p:spPr>
          <a:xfrm>
            <a:off x="3642265" y="1122948"/>
            <a:ext cx="2507456" cy="646332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: abgerundete Ecken 41">
            <a:extLst>
              <a:ext uri="{FF2B5EF4-FFF2-40B4-BE49-F238E27FC236}">
                <a16:creationId xmlns:a16="http://schemas.microsoft.com/office/drawing/2014/main" id="{30D5D025-3D97-43E8-AAAC-4B380A0F3C94}"/>
              </a:ext>
            </a:extLst>
          </p:cNvPr>
          <p:cNvSpPr/>
          <p:nvPr/>
        </p:nvSpPr>
        <p:spPr>
          <a:xfrm>
            <a:off x="250720" y="1127561"/>
            <a:ext cx="2507456" cy="646332"/>
          </a:xfrm>
          <a:prstGeom prst="roundRect">
            <a:avLst/>
          </a:prstGeom>
          <a:ln>
            <a:solidFill>
              <a:srgbClr val="003D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0457B2A7-565D-44B3-9793-8F1782D95D6D}"/>
              </a:ext>
            </a:extLst>
          </p:cNvPr>
          <p:cNvSpPr txBox="1"/>
          <p:nvPr/>
        </p:nvSpPr>
        <p:spPr>
          <a:xfrm>
            <a:off x="257863" y="1149492"/>
            <a:ext cx="249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– Retrofit</a:t>
            </a:r>
          </a:p>
          <a:p>
            <a:pPr algn="ctr"/>
            <a:r>
              <a:rPr lang="de-DE" sz="1400" dirty="0"/>
              <a:t>(mit Trägerbacke)</a:t>
            </a: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6ED43CD4-0FF4-43C5-B58F-9DEF4483CAD2}"/>
              </a:ext>
            </a:extLst>
          </p:cNvPr>
          <p:cNvSpPr txBox="1"/>
          <p:nvPr/>
        </p:nvSpPr>
        <p:spPr>
          <a:xfrm>
            <a:off x="3642264" y="1142803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F412DAB-A991-42D0-9016-0E65D265957C}"/>
              </a:ext>
            </a:extLst>
          </p:cNvPr>
          <p:cNvSpPr txBox="1"/>
          <p:nvPr/>
        </p:nvSpPr>
        <p:spPr>
          <a:xfrm>
            <a:off x="6400113" y="1131586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  <p:cxnSp>
        <p:nvCxnSpPr>
          <p:cNvPr id="46" name="Gewinkelte Verbindung 10">
            <a:extLst>
              <a:ext uri="{FF2B5EF4-FFF2-40B4-BE49-F238E27FC236}">
                <a16:creationId xmlns:a16="http://schemas.microsoft.com/office/drawing/2014/main" id="{342F683C-4609-40A5-9C3A-D97DDFCC01D1}"/>
              </a:ext>
            </a:extLst>
          </p:cNvPr>
          <p:cNvCxnSpPr>
            <a:cxnSpLocks/>
            <a:stCxn id="21" idx="1"/>
            <a:endCxn id="42" idx="2"/>
          </p:cNvCxnSpPr>
          <p:nvPr/>
        </p:nvCxnSpPr>
        <p:spPr>
          <a:xfrm rot="10800000" flipH="1">
            <a:off x="561876" y="1773893"/>
            <a:ext cx="942571" cy="1336820"/>
          </a:xfrm>
          <a:prstGeom prst="bentConnector4">
            <a:avLst>
              <a:gd name="adj1" fmla="val -24253"/>
              <a:gd name="adj2" fmla="val 78465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winkelte Verbindung 10">
            <a:extLst>
              <a:ext uri="{FF2B5EF4-FFF2-40B4-BE49-F238E27FC236}">
                <a16:creationId xmlns:a16="http://schemas.microsoft.com/office/drawing/2014/main" id="{70651404-9FD9-44FB-A94E-8C923C71E7AE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54453" y="2542047"/>
            <a:ext cx="1319896" cy="568665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prstDash val="lg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winkelte Verbindung 10">
            <a:extLst>
              <a:ext uri="{FF2B5EF4-FFF2-40B4-BE49-F238E27FC236}">
                <a16:creationId xmlns:a16="http://schemas.microsoft.com/office/drawing/2014/main" id="{19FB54FB-E876-4E90-BE04-EE752441CCB8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3112794" y="2892408"/>
            <a:ext cx="661500" cy="751225"/>
          </a:xfrm>
          <a:prstGeom prst="bentConnector2">
            <a:avLst/>
          </a:prstGeom>
          <a:ln w="19050">
            <a:solidFill>
              <a:srgbClr val="009EE0"/>
            </a:solidFill>
            <a:prstDash val="lgDash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93F8293C-2B0B-4C10-BCBB-9E2AA69E6CE7}"/>
              </a:ext>
            </a:extLst>
          </p:cNvPr>
          <p:cNvSpPr txBox="1"/>
          <p:nvPr/>
        </p:nvSpPr>
        <p:spPr>
          <a:xfrm>
            <a:off x="3727065" y="2826818"/>
            <a:ext cx="95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009EE0"/>
                </a:solidFill>
              </a:rPr>
              <a:t>niedrig</a:t>
            </a: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7FF7ECDD-C4C1-4ACE-8E89-B90D2072D04D}"/>
              </a:ext>
            </a:extLst>
          </p:cNvPr>
          <p:cNvSpPr txBox="1"/>
          <p:nvPr/>
        </p:nvSpPr>
        <p:spPr>
          <a:xfrm>
            <a:off x="3734445" y="3919934"/>
            <a:ext cx="9580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i="1" dirty="0">
                <a:solidFill>
                  <a:srgbClr val="009EE0"/>
                </a:solidFill>
              </a:rPr>
              <a:t>hoch</a:t>
            </a:r>
          </a:p>
        </p:txBody>
      </p:sp>
      <p:cxnSp>
        <p:nvCxnSpPr>
          <p:cNvPr id="76" name="Gewinkelte Verbindung 10">
            <a:extLst>
              <a:ext uri="{FF2B5EF4-FFF2-40B4-BE49-F238E27FC236}">
                <a16:creationId xmlns:a16="http://schemas.microsoft.com/office/drawing/2014/main" id="{F48EFDE4-2F78-4FCC-9D50-A6F9DA4132EE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4862281" y="2541870"/>
            <a:ext cx="1653575" cy="556932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Gewinkelte Verbindung 10">
            <a:extLst>
              <a:ext uri="{FF2B5EF4-FFF2-40B4-BE49-F238E27FC236}">
                <a16:creationId xmlns:a16="http://schemas.microsoft.com/office/drawing/2014/main" id="{AC4AE5F0-C484-4436-8B6F-5AFB20AC164E}"/>
              </a:ext>
            </a:extLst>
          </p:cNvPr>
          <p:cNvCxnSpPr>
            <a:cxnSpLocks/>
          </p:cNvCxnSpPr>
          <p:nvPr/>
        </p:nvCxnSpPr>
        <p:spPr>
          <a:xfrm rot="10800000">
            <a:off x="5642960" y="3098804"/>
            <a:ext cx="868124" cy="663589"/>
          </a:xfrm>
          <a:prstGeom prst="bentConnector3">
            <a:avLst>
              <a:gd name="adj1" fmla="val 94530"/>
            </a:avLst>
          </a:prstGeom>
          <a:ln w="19050">
            <a:solidFill>
              <a:srgbClr val="009EE0"/>
            </a:solidFill>
            <a:prstDash val="solid"/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platzhalter 3">
            <a:extLst>
              <a:ext uri="{FF2B5EF4-FFF2-40B4-BE49-F238E27FC236}">
                <a16:creationId xmlns:a16="http://schemas.microsoft.com/office/drawing/2014/main" id="{CC675EC0-949C-4B88-B120-B1056DE62884}"/>
              </a:ext>
            </a:extLst>
          </p:cNvPr>
          <p:cNvSpPr txBox="1">
            <a:spLocks/>
          </p:cNvSpPr>
          <p:nvPr/>
        </p:nvSpPr>
        <p:spPr>
          <a:xfrm>
            <a:off x="2601126" y="2086535"/>
            <a:ext cx="1173223" cy="400107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Wechseleinsatz (Rohling)</a:t>
            </a:r>
          </a:p>
        </p:txBody>
      </p:sp>
      <p:cxnSp>
        <p:nvCxnSpPr>
          <p:cNvPr id="30" name="Gewinkelte Verbindung 10">
            <a:extLst>
              <a:ext uri="{FF2B5EF4-FFF2-40B4-BE49-F238E27FC236}">
                <a16:creationId xmlns:a16="http://schemas.microsoft.com/office/drawing/2014/main" id="{340592F5-8CF6-4E6C-A715-1D33E9C3625F}"/>
              </a:ext>
            </a:extLst>
          </p:cNvPr>
          <p:cNvCxnSpPr>
            <a:cxnSpLocks/>
            <a:stCxn id="13" idx="0"/>
            <a:endCxn id="44" idx="2"/>
          </p:cNvCxnSpPr>
          <p:nvPr/>
        </p:nvCxnSpPr>
        <p:spPr>
          <a:xfrm rot="5400000" flipH="1" flipV="1">
            <a:off x="4494996" y="1601053"/>
            <a:ext cx="212914" cy="589077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10">
            <a:extLst>
              <a:ext uri="{FF2B5EF4-FFF2-40B4-BE49-F238E27FC236}">
                <a16:creationId xmlns:a16="http://schemas.microsoft.com/office/drawing/2014/main" id="{7782B72D-06FE-4089-A5A5-D021FD3853F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859157" y="229086"/>
            <a:ext cx="228155" cy="3332638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platzhalter 3">
            <a:extLst>
              <a:ext uri="{FF2B5EF4-FFF2-40B4-BE49-F238E27FC236}">
                <a16:creationId xmlns:a16="http://schemas.microsoft.com/office/drawing/2014/main" id="{AA91E876-1263-4E11-8C27-E4A31E3A6CE7}"/>
              </a:ext>
            </a:extLst>
          </p:cNvPr>
          <p:cNvSpPr txBox="1">
            <a:spLocks/>
          </p:cNvSpPr>
          <p:nvPr/>
        </p:nvSpPr>
        <p:spPr>
          <a:xfrm>
            <a:off x="5373335" y="2086534"/>
            <a:ext cx="1173223" cy="400107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Wechseleinsatz (bearbeitet)</a:t>
            </a:r>
          </a:p>
        </p:txBody>
      </p:sp>
      <p:sp>
        <p:nvSpPr>
          <p:cNvPr id="37" name="Textplatzhalter 3">
            <a:extLst>
              <a:ext uri="{FF2B5EF4-FFF2-40B4-BE49-F238E27FC236}">
                <a16:creationId xmlns:a16="http://schemas.microsoft.com/office/drawing/2014/main" id="{CDE8C488-A0E5-4D96-8FDA-0BB32D016ADC}"/>
              </a:ext>
            </a:extLst>
          </p:cNvPr>
          <p:cNvSpPr txBox="1">
            <a:spLocks/>
          </p:cNvSpPr>
          <p:nvPr/>
        </p:nvSpPr>
        <p:spPr>
          <a:xfrm>
            <a:off x="6426518" y="3974616"/>
            <a:ext cx="1542887" cy="314639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i="1" dirty="0">
                <a:solidFill>
                  <a:srgbClr val="009EE0"/>
                </a:solidFill>
                <a:latin typeface="Calibri"/>
              </a:rPr>
              <a:t>Fertigteil-Spannung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900" i="1" dirty="0">
              <a:solidFill>
                <a:srgbClr val="009EE0"/>
              </a:solidFill>
              <a:latin typeface="Calibri"/>
            </a:endParaRPr>
          </a:p>
        </p:txBody>
      </p:sp>
      <p:pic>
        <p:nvPicPr>
          <p:cNvPr id="47" name="Grafik 46" descr="Ein Bild, das gelb enthält.&#10;&#10;Automatisch generierte Beschreibung">
            <a:extLst>
              <a:ext uri="{FF2B5EF4-FFF2-40B4-BE49-F238E27FC236}">
                <a16:creationId xmlns:a16="http://schemas.microsoft.com/office/drawing/2014/main" id="{1CA28FCC-3095-4FBA-8C66-79156C5EFB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50" t="2005" r="2062"/>
          <a:stretch/>
        </p:blipFill>
        <p:spPr>
          <a:xfrm flipH="1">
            <a:off x="5779115" y="2931138"/>
            <a:ext cx="412436" cy="344987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1661C0B2-8E9A-43DC-A984-8F86D613B2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74850" y="2213885"/>
            <a:ext cx="271492" cy="292860"/>
          </a:xfrm>
          <a:prstGeom prst="rect">
            <a:avLst/>
          </a:prstGeom>
        </p:spPr>
      </p:pic>
      <p:sp>
        <p:nvSpPr>
          <p:cNvPr id="50" name="Textplatzhalter 3">
            <a:extLst>
              <a:ext uri="{FF2B5EF4-FFF2-40B4-BE49-F238E27FC236}">
                <a16:creationId xmlns:a16="http://schemas.microsoft.com/office/drawing/2014/main" id="{8D4FBD00-EC43-42C7-B5D8-98FA8664B4C0}"/>
              </a:ext>
            </a:extLst>
          </p:cNvPr>
          <p:cNvSpPr txBox="1">
            <a:spLocks/>
          </p:cNvSpPr>
          <p:nvPr/>
        </p:nvSpPr>
        <p:spPr>
          <a:xfrm>
            <a:off x="8107377" y="2141940"/>
            <a:ext cx="940662" cy="400107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Spanneinsatz </a:t>
            </a:r>
            <a:r>
              <a:rPr kumimoji="0" lang="de-DE" sz="10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UGE 20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29B66DD-8B47-4C0E-B272-13B30E22901F}"/>
              </a:ext>
            </a:extLst>
          </p:cNvPr>
          <p:cNvSpPr/>
          <p:nvPr/>
        </p:nvSpPr>
        <p:spPr>
          <a:xfrm>
            <a:off x="6866654" y="2050098"/>
            <a:ext cx="599285" cy="396970"/>
          </a:xfrm>
          <a:prstGeom prst="ellipse">
            <a:avLst/>
          </a:prstGeom>
          <a:noFill/>
          <a:ln w="19050">
            <a:solidFill>
              <a:srgbClr val="009EE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9C2C1D63-84C8-4FE8-A117-6B4FF2249B5F}"/>
              </a:ext>
            </a:extLst>
          </p:cNvPr>
          <p:cNvCxnSpPr>
            <a:cxnSpLocks/>
            <a:stCxn id="19" idx="5"/>
            <a:endCxn id="48" idx="1"/>
          </p:cNvCxnSpPr>
          <p:nvPr/>
        </p:nvCxnSpPr>
        <p:spPr>
          <a:xfrm flipV="1">
            <a:off x="7378176" y="2360315"/>
            <a:ext cx="496674" cy="28618"/>
          </a:xfrm>
          <a:prstGeom prst="line">
            <a:avLst/>
          </a:prstGeom>
          <a:ln>
            <a:solidFill>
              <a:srgbClr val="009EE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Fußzeilenplatzhalter 3">
            <a:extLst>
              <a:ext uri="{FF2B5EF4-FFF2-40B4-BE49-F238E27FC236}">
                <a16:creationId xmlns:a16="http://schemas.microsoft.com/office/drawing/2014/main" id="{4D362125-2954-4E05-8783-6DCA8AEFF261}"/>
              </a:ext>
            </a:extLst>
          </p:cNvPr>
          <p:cNvSpPr txBox="1">
            <a:spLocks/>
          </p:cNvSpPr>
          <p:nvPr/>
        </p:nvSpPr>
        <p:spPr>
          <a:xfrm>
            <a:off x="819150" y="4738689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457171" rtl="0" eaLnBrk="1" latinLnBrk="0" hangingPunct="1">
              <a:defRPr sz="11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7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1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2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83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5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24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95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66" algn="l" defTabSz="457171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253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 descr="Ein Bild, das Scheibenbremse, Zahnrad enthält.&#10;&#10;Automatisch generierte Beschreibung">
            <a:extLst>
              <a:ext uri="{FF2B5EF4-FFF2-40B4-BE49-F238E27FC236}">
                <a16:creationId xmlns:a16="http://schemas.microsoft.com/office/drawing/2014/main" id="{DD224418-84EF-42DA-A8A0-18A6C9E31DC5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4856692" y="1112838"/>
            <a:ext cx="3805766" cy="285432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7F2E0A6A-75D0-4B3E-9095-7C3A0EF26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RAPIDO – Spannbacken-Schnellwechsel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77D0D02-295E-4258-9101-C2C0DFE1ED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550" y="1112838"/>
            <a:ext cx="4528705" cy="2995035"/>
          </a:xfrm>
        </p:spPr>
        <p:txBody>
          <a:bodyPr>
            <a:normAutofit fontScale="62500" lnSpcReduction="20000"/>
          </a:bodyPr>
          <a:lstStyle/>
          <a:p>
            <a:r>
              <a:rPr lang="de-DE" sz="2300" b="1" dirty="0"/>
              <a:t>Kundenvorteile und Nutzen</a:t>
            </a:r>
          </a:p>
          <a:p>
            <a:endParaRPr lang="de-DE" dirty="0"/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dirty="0"/>
              <a:t>Erhebliche </a:t>
            </a:r>
            <a:r>
              <a:rPr lang="de-DE" sz="1700" b="1" dirty="0"/>
              <a:t>Einsparung von Rüstkosten</a:t>
            </a:r>
            <a:r>
              <a:rPr lang="de-DE" sz="1700" dirty="0"/>
              <a:t> durch schnellen Wechsel (50 Sec. max.)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b="1" dirty="0"/>
              <a:t>Optional Nachrüstbar</a:t>
            </a:r>
            <a:r>
              <a:rPr lang="de-DE" sz="1700" dirty="0"/>
              <a:t> an vorhandenem konventionellem Spannfutter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dirty="0"/>
              <a:t>Wechselwiederholgenauigkeit ≤ 0,02 mm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b="1" dirty="0"/>
              <a:t>kurzfristige Amortisation</a:t>
            </a:r>
            <a:r>
              <a:rPr lang="de-DE" sz="1700" dirty="0"/>
              <a:t> der Investitionen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dirty="0"/>
              <a:t>Vorhandene Spannbacken können bei Bedarf weiterhin verwendet werden (Retrofit)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dirty="0"/>
              <a:t>Manuell werkzeuglos oder voll automatisierbar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de-DE" sz="1700" dirty="0"/>
              <a:t>Außen- </a:t>
            </a:r>
            <a:r>
              <a:rPr lang="de-DE" sz="1700" b="1" dirty="0"/>
              <a:t>UND</a:t>
            </a:r>
            <a:r>
              <a:rPr lang="de-DE" sz="1700" dirty="0"/>
              <a:t> Innen-Spannung</a:t>
            </a:r>
          </a:p>
        </p:txBody>
      </p:sp>
      <p:sp>
        <p:nvSpPr>
          <p:cNvPr id="6" name="Fußzeilenplatzhalter 1">
            <a:extLst>
              <a:ext uri="{FF2B5EF4-FFF2-40B4-BE49-F238E27FC236}">
                <a16:creationId xmlns:a16="http://schemas.microsoft.com/office/drawing/2014/main" id="{EA83821A-2CF7-4176-8A1A-183EECD43D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5895"/>
            <a:ext cx="3086100" cy="274637"/>
          </a:xfrm>
        </p:spPr>
        <p:txBody>
          <a:bodyPr/>
          <a:lstStyle/>
          <a:p>
            <a:r>
              <a:rPr lang="en-US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3699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3">
            <a:extLst>
              <a:ext uri="{FF2B5EF4-FFF2-40B4-BE49-F238E27FC236}">
                <a16:creationId xmlns:a16="http://schemas.microsoft.com/office/drawing/2014/main" id="{07F60938-CE9F-41F3-9D87-EDC37FE7F1F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9150" y="4738689"/>
            <a:ext cx="3086100" cy="274637"/>
          </a:xfrm>
        </p:spPr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738FFE70-DDEE-4221-A10D-F124CF05E3F8}"/>
              </a:ext>
            </a:extLst>
          </p:cNvPr>
          <p:cNvSpPr/>
          <p:nvPr/>
        </p:nvSpPr>
        <p:spPr>
          <a:xfrm>
            <a:off x="298450" y="1104295"/>
            <a:ext cx="2507456" cy="3119137"/>
          </a:xfrm>
          <a:prstGeom prst="roundRect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DDEDA5C-EE46-40F9-93C9-8D518222E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96"/>
          <a:stretch/>
        </p:blipFill>
        <p:spPr>
          <a:xfrm>
            <a:off x="432562" y="1938023"/>
            <a:ext cx="2239232" cy="212425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BDF03724-04A3-4A76-9CF7-C94B5EC82387}"/>
              </a:ext>
            </a:extLst>
          </p:cNvPr>
          <p:cNvSpPr txBox="1"/>
          <p:nvPr/>
        </p:nvSpPr>
        <p:spPr>
          <a:xfrm>
            <a:off x="298451" y="1278999"/>
            <a:ext cx="2507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Drehfutter mit RAPIDO Schnittstelle</a:t>
            </a:r>
          </a:p>
        </p:txBody>
      </p:sp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D6BD16A4-ECC5-4980-957E-71FEE44E33B9}"/>
              </a:ext>
            </a:extLst>
          </p:cNvPr>
          <p:cNvSpPr txBox="1">
            <a:spLocks/>
          </p:cNvSpPr>
          <p:nvPr/>
        </p:nvSpPr>
        <p:spPr>
          <a:xfrm>
            <a:off x="6851165" y="3781817"/>
            <a:ext cx="1517501" cy="430761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rgbClr val="003D6A"/>
                </a:solidFill>
                <a:latin typeface="Calibri"/>
              </a:rPr>
              <a:t>Spannfutter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dirty="0">
                <a:solidFill>
                  <a:srgbClr val="003D6A"/>
                </a:solidFill>
                <a:latin typeface="Calibri"/>
              </a:rPr>
              <a:t>NCF oder NCO</a:t>
            </a: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F9D20AA6-B999-4D30-A060-BED1CA8788F2}"/>
              </a:ext>
            </a:extLst>
          </p:cNvPr>
          <p:cNvSpPr txBox="1">
            <a:spLocks/>
          </p:cNvSpPr>
          <p:nvPr/>
        </p:nvSpPr>
        <p:spPr>
          <a:xfrm>
            <a:off x="209550" y="160339"/>
            <a:ext cx="8217722" cy="86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171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46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dirty="0"/>
              <a:t>RAPIDO – Schnellwechsel manuell oder automatisiert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EFF2247-8832-4569-BDB9-A869D45812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2" t="11764" r="20818" b="18600"/>
          <a:stretch/>
        </p:blipFill>
        <p:spPr>
          <a:xfrm>
            <a:off x="4743262" y="2897382"/>
            <a:ext cx="1946688" cy="1533955"/>
          </a:xfrm>
          <a:prstGeom prst="rect">
            <a:avLst/>
          </a:prstGeom>
        </p:spPr>
      </p:pic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1F20AF51-47BE-4572-AB28-CDC284CEEE19}"/>
              </a:ext>
            </a:extLst>
          </p:cNvPr>
          <p:cNvSpPr txBox="1">
            <a:spLocks/>
          </p:cNvSpPr>
          <p:nvPr/>
        </p:nvSpPr>
        <p:spPr>
          <a:xfrm>
            <a:off x="3070896" y="3303102"/>
            <a:ext cx="1679507" cy="623135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Aufnahme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Spanneinsätze </a:t>
            </a: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direkt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(ohne Zwischenbacke)</a:t>
            </a:r>
          </a:p>
        </p:txBody>
      </p:sp>
      <p:cxnSp>
        <p:nvCxnSpPr>
          <p:cNvPr id="15" name="Gewinkelte Verbindung 10">
            <a:extLst>
              <a:ext uri="{FF2B5EF4-FFF2-40B4-BE49-F238E27FC236}">
                <a16:creationId xmlns:a16="http://schemas.microsoft.com/office/drawing/2014/main" id="{32891484-703F-4435-B5A4-086B001080F9}"/>
              </a:ext>
            </a:extLst>
          </p:cNvPr>
          <p:cNvCxnSpPr>
            <a:cxnSpLocks/>
          </p:cNvCxnSpPr>
          <p:nvPr/>
        </p:nvCxnSpPr>
        <p:spPr>
          <a:xfrm rot="10800000">
            <a:off x="3769398" y="3926238"/>
            <a:ext cx="1351947" cy="216609"/>
          </a:xfrm>
          <a:prstGeom prst="bentConnector2">
            <a:avLst/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winkelte Verbindung 10">
            <a:extLst>
              <a:ext uri="{FF2B5EF4-FFF2-40B4-BE49-F238E27FC236}">
                <a16:creationId xmlns:a16="http://schemas.microsoft.com/office/drawing/2014/main" id="{A6B6C384-B4A8-4C5F-9987-37CBE8A7C94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313360" y="3997198"/>
            <a:ext cx="537805" cy="226234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Grafik 20" descr="Ein Bild, das Wand, drinnen, Kasten enthält.&#10;&#10;Automatisch generierte Beschreibung">
            <a:extLst>
              <a:ext uri="{FF2B5EF4-FFF2-40B4-BE49-F238E27FC236}">
                <a16:creationId xmlns:a16="http://schemas.microsoft.com/office/drawing/2014/main" id="{B79389C2-C180-4B76-8576-E90E6B94FA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39" t="11045" r="14027"/>
          <a:stretch/>
        </p:blipFill>
        <p:spPr>
          <a:xfrm>
            <a:off x="5900315" y="2249999"/>
            <a:ext cx="783359" cy="875344"/>
          </a:xfrm>
          <a:prstGeom prst="rect">
            <a:avLst/>
          </a:prstGeom>
        </p:spPr>
      </p:pic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88CE83ED-24FF-4E4E-9868-4C17E13AE900}"/>
              </a:ext>
            </a:extLst>
          </p:cNvPr>
          <p:cNvSpPr txBox="1">
            <a:spLocks/>
          </p:cNvSpPr>
          <p:nvPr/>
        </p:nvSpPr>
        <p:spPr>
          <a:xfrm>
            <a:off x="6658385" y="2361501"/>
            <a:ext cx="1679507" cy="623135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Wechseleinsatz – Schnittstelle identisch! </a:t>
            </a: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003D6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zur Retrofit Option</a:t>
            </a:r>
          </a:p>
        </p:txBody>
      </p:sp>
      <p:cxnSp>
        <p:nvCxnSpPr>
          <p:cNvPr id="23" name="Gewinkelte Verbindung 10">
            <a:extLst>
              <a:ext uri="{FF2B5EF4-FFF2-40B4-BE49-F238E27FC236}">
                <a16:creationId xmlns:a16="http://schemas.microsoft.com/office/drawing/2014/main" id="{CDCD7004-EE57-4BAD-B4D8-21A8ADD28EA4}"/>
              </a:ext>
            </a:extLst>
          </p:cNvPr>
          <p:cNvCxnSpPr>
            <a:cxnSpLocks/>
            <a:stCxn id="21" idx="2"/>
            <a:endCxn id="22" idx="2"/>
          </p:cNvCxnSpPr>
          <p:nvPr/>
        </p:nvCxnSpPr>
        <p:spPr>
          <a:xfrm rot="5400000" flipH="1" flipV="1">
            <a:off x="6824713" y="2451918"/>
            <a:ext cx="140707" cy="1206144"/>
          </a:xfrm>
          <a:prstGeom prst="bentConnector3">
            <a:avLst>
              <a:gd name="adj1" fmla="val -88497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Grafik 25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982A7CEF-91F5-4C55-A0F0-8A57C33558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98" r="13552"/>
          <a:stretch/>
        </p:blipFill>
        <p:spPr>
          <a:xfrm>
            <a:off x="6057734" y="1033018"/>
            <a:ext cx="824986" cy="866664"/>
          </a:xfrm>
          <a:prstGeom prst="rect">
            <a:avLst/>
          </a:prstGeom>
        </p:spPr>
      </p:pic>
      <p:pic>
        <p:nvPicPr>
          <p:cNvPr id="27" name="Grafik 26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9FD8EEDF-AA65-43A1-8EE6-FACB78C8D8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51" t="5744" r="15004"/>
          <a:stretch/>
        </p:blipFill>
        <p:spPr>
          <a:xfrm>
            <a:off x="4750403" y="1024339"/>
            <a:ext cx="824986" cy="875345"/>
          </a:xfrm>
          <a:prstGeom prst="rect">
            <a:avLst/>
          </a:prstGeom>
        </p:spPr>
      </p:pic>
      <p:cxnSp>
        <p:nvCxnSpPr>
          <p:cNvPr id="28" name="Gewinkelte Verbindung 10">
            <a:extLst>
              <a:ext uri="{FF2B5EF4-FFF2-40B4-BE49-F238E27FC236}">
                <a16:creationId xmlns:a16="http://schemas.microsoft.com/office/drawing/2014/main" id="{1930CAFF-A17B-48E1-BD64-310EAA863F7D}"/>
              </a:ext>
            </a:extLst>
          </p:cNvPr>
          <p:cNvCxnSpPr>
            <a:cxnSpLocks/>
            <a:stCxn id="26" idx="2"/>
            <a:endCxn id="21" idx="0"/>
          </p:cNvCxnSpPr>
          <p:nvPr/>
        </p:nvCxnSpPr>
        <p:spPr>
          <a:xfrm rot="5400000">
            <a:off x="6205953" y="1985724"/>
            <a:ext cx="350317" cy="178232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winkelte Verbindung 10">
            <a:extLst>
              <a:ext uri="{FF2B5EF4-FFF2-40B4-BE49-F238E27FC236}">
                <a16:creationId xmlns:a16="http://schemas.microsoft.com/office/drawing/2014/main" id="{B0C41FD0-F20E-4CD9-8144-C2049E8D0D58}"/>
              </a:ext>
            </a:extLst>
          </p:cNvPr>
          <p:cNvCxnSpPr>
            <a:cxnSpLocks/>
            <a:stCxn id="27" idx="2"/>
            <a:endCxn id="21" idx="0"/>
          </p:cNvCxnSpPr>
          <p:nvPr/>
        </p:nvCxnSpPr>
        <p:spPr>
          <a:xfrm rot="16200000" flipH="1">
            <a:off x="5552288" y="1510291"/>
            <a:ext cx="350315" cy="1129099"/>
          </a:xfrm>
          <a:prstGeom prst="bentConnector3">
            <a:avLst>
              <a:gd name="adj1" fmla="val 50000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Grafik 40">
            <a:extLst>
              <a:ext uri="{FF2B5EF4-FFF2-40B4-BE49-F238E27FC236}">
                <a16:creationId xmlns:a16="http://schemas.microsoft.com/office/drawing/2014/main" id="{9BC21998-6AA9-458C-8D53-99C75F1FFF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7102" y="1128797"/>
            <a:ext cx="836557" cy="714721"/>
          </a:xfrm>
          <a:prstGeom prst="rect">
            <a:avLst/>
          </a:prstGeom>
          <a:noFill/>
        </p:spPr>
      </p:pic>
      <p:cxnSp>
        <p:nvCxnSpPr>
          <p:cNvPr id="71" name="Gewinkelte Verbindung 10">
            <a:extLst>
              <a:ext uri="{FF2B5EF4-FFF2-40B4-BE49-F238E27FC236}">
                <a16:creationId xmlns:a16="http://schemas.microsoft.com/office/drawing/2014/main" id="{F9DCEA7B-BAA0-4246-880C-9A326C4563E0}"/>
              </a:ext>
            </a:extLst>
          </p:cNvPr>
          <p:cNvCxnSpPr>
            <a:cxnSpLocks/>
            <a:stCxn id="41" idx="2"/>
            <a:endCxn id="21" idx="0"/>
          </p:cNvCxnSpPr>
          <p:nvPr/>
        </p:nvCxnSpPr>
        <p:spPr>
          <a:xfrm rot="5400000">
            <a:off x="6795448" y="1340065"/>
            <a:ext cx="406481" cy="1413386"/>
          </a:xfrm>
          <a:prstGeom prst="bentConnector3">
            <a:avLst>
              <a:gd name="adj1" fmla="val 57893"/>
            </a:avLst>
          </a:prstGeom>
          <a:ln w="19050">
            <a:solidFill>
              <a:srgbClr val="009EE0"/>
            </a:solidFill>
            <a:headEnd type="oval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9162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5DBF4E6-0C87-44F0-9D8D-E9C8B58967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51"/>
          <a:stretch/>
        </p:blipFill>
        <p:spPr>
          <a:xfrm>
            <a:off x="3353718" y="1193999"/>
            <a:ext cx="4703554" cy="2994450"/>
          </a:xfrm>
          <a:prstGeom prst="rect">
            <a:avLst/>
          </a:prstGeom>
        </p:spPr>
      </p:pic>
      <p:pic>
        <p:nvPicPr>
          <p:cNvPr id="1026" name="Picture 2">
            <a:hlinkClick r:id="rId4"/>
            <a:extLst>
              <a:ext uri="{FF2B5EF4-FFF2-40B4-BE49-F238E27FC236}">
                <a16:creationId xmlns:a16="http://schemas.microsoft.com/office/drawing/2014/main" id="{61B59FAD-5DF0-482A-9630-6F6B6A4BD3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13" y="2044311"/>
            <a:ext cx="1783608" cy="123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8985CC5C-096A-4475-B5B7-0E1F27B35C40}"/>
              </a:ext>
            </a:extLst>
          </p:cNvPr>
          <p:cNvSpPr/>
          <p:nvPr/>
        </p:nvSpPr>
        <p:spPr>
          <a:xfrm>
            <a:off x="450246" y="1072747"/>
            <a:ext cx="2507456" cy="3119137"/>
          </a:xfrm>
          <a:prstGeom prst="round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159785BB-5ED1-40F8-AF18-0BF1A8637E32}"/>
              </a:ext>
            </a:extLst>
          </p:cNvPr>
          <p:cNvGrpSpPr/>
          <p:nvPr/>
        </p:nvGrpSpPr>
        <p:grpSpPr>
          <a:xfrm>
            <a:off x="1086728" y="2362343"/>
            <a:ext cx="1856686" cy="1554770"/>
            <a:chOff x="7022307" y="2395724"/>
            <a:chExt cx="1856686" cy="155477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6E5A276E-E126-45E5-8731-F59A4FE52D3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82" b="44276"/>
            <a:stretch/>
          </p:blipFill>
          <p:spPr>
            <a:xfrm>
              <a:off x="7022307" y="2395724"/>
              <a:ext cx="1856686" cy="1497619"/>
            </a:xfrm>
            <a:prstGeom prst="rect">
              <a:avLst/>
            </a:prstGeom>
          </p:spPr>
        </p:pic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F9F1290D-7A0B-459F-AB6E-90327B0BF0C7}"/>
                </a:ext>
              </a:extLst>
            </p:cNvPr>
            <p:cNvSpPr/>
            <p:nvPr/>
          </p:nvSpPr>
          <p:spPr>
            <a:xfrm>
              <a:off x="7022307" y="3800475"/>
              <a:ext cx="157163" cy="1500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4C9A7CF4-A153-4CFA-A23E-AC722BF7103E}"/>
              </a:ext>
            </a:extLst>
          </p:cNvPr>
          <p:cNvSpPr txBox="1"/>
          <p:nvPr/>
        </p:nvSpPr>
        <p:spPr>
          <a:xfrm>
            <a:off x="450247" y="1251390"/>
            <a:ext cx="2493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/>
              <a:t>RAPIDO - automatisiert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E051C56B-C59F-4D2E-BD41-652994731A77}"/>
              </a:ext>
            </a:extLst>
          </p:cNvPr>
          <p:cNvSpPr txBox="1">
            <a:spLocks/>
          </p:cNvSpPr>
          <p:nvPr/>
        </p:nvSpPr>
        <p:spPr>
          <a:xfrm>
            <a:off x="553453" y="1624650"/>
            <a:ext cx="2277438" cy="768190"/>
          </a:xfrm>
          <a:prstGeom prst="rect">
            <a:avLst/>
          </a:prstGeom>
        </p:spPr>
        <p:txBody>
          <a:bodyPr vert="horz" lIns="10800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Tx/>
              <a:buNone/>
              <a:defRPr sz="1400" b="1" kern="1200">
                <a:solidFill>
                  <a:srgbClr val="009ED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0" dirty="0">
                <a:solidFill>
                  <a:srgbClr val="000000"/>
                </a:solidFill>
                <a:latin typeface="Calibri"/>
              </a:rPr>
              <a:t>Voll automatischer Spannbacken-Wechsel mit Hilfe eines Roboters möglich</a:t>
            </a:r>
            <a:endParaRPr lang="de-DE" sz="2000" b="0" dirty="0">
              <a:solidFill>
                <a:srgbClr val="000000"/>
              </a:solidFill>
              <a:latin typeface="Calibri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b="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0005D2D-9DCA-4CA0-8BCE-9EC596569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60339"/>
            <a:ext cx="7886700" cy="864000"/>
          </a:xfrm>
        </p:spPr>
        <p:txBody>
          <a:bodyPr>
            <a:normAutofit/>
          </a:bodyPr>
          <a:lstStyle/>
          <a:p>
            <a:r>
              <a:rPr lang="de-DE" dirty="0"/>
              <a:t>RAPIDO – Spannbackenwechsel voll automatisiert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FEF8F6D-485C-423D-810B-7865218CBB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RAPIDO, TV-Sonderbacken, 03.05.2022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76089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CH_PPT_Vorlage_16-9_2301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SCH_PPT_Vorlage_16-9_230112</Template>
  <TotalTime>0</TotalTime>
  <Words>1177</Words>
  <Application>Microsoft Office PowerPoint</Application>
  <PresentationFormat>Bildschirmpräsentation (16:9)</PresentationFormat>
  <Paragraphs>391</Paragraphs>
  <Slides>17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2" baseType="lpstr">
      <vt:lpstr>Angsana New</vt:lpstr>
      <vt:lpstr>Arial</vt:lpstr>
      <vt:lpstr>Calibri</vt:lpstr>
      <vt:lpstr>Wingdings</vt:lpstr>
      <vt:lpstr>SCH_PPT_Vorlage_16-9_230112</vt:lpstr>
      <vt:lpstr>PowerPoint-Präsentation</vt:lpstr>
      <vt:lpstr>Von der Werkstatt zum Global Player</vt:lpstr>
      <vt:lpstr>RAPIDO Schnellwechsel – verschiedene Optionen</vt:lpstr>
      <vt:lpstr>Manueller Spannbackenwechsel mit RAPIDO Retrofit</vt:lpstr>
      <vt:lpstr>Funktion und Anwendung – RAPIDO Retrofit</vt:lpstr>
      <vt:lpstr>RAPIDO – Schnellwechsel aus dem Baukasten</vt:lpstr>
      <vt:lpstr>RAPIDO – Spannbacken-Schnellwechsel</vt:lpstr>
      <vt:lpstr>PowerPoint-Präsentation</vt:lpstr>
      <vt:lpstr>RAPIDO – Spannbackenwechsel voll automatisiert</vt:lpstr>
      <vt:lpstr>RAPIDO – Spannbacken-Schnellwechsel</vt:lpstr>
      <vt:lpstr>RAPIDO – Zubehör</vt:lpstr>
      <vt:lpstr>Technische Daten – Trägerbacke / Wechseleinsatz</vt:lpstr>
      <vt:lpstr>Funktion und Anwendung</vt:lpstr>
      <vt:lpstr>Technische Daten – Drehfutter</vt:lpstr>
      <vt:lpstr>Technische Daten – Greifereinheit</vt:lpstr>
      <vt:lpstr>RAPIDO – Ansprechpartner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Stephan</dc:creator>
  <cp:lastModifiedBy>Stahl, Anja</cp:lastModifiedBy>
  <cp:revision>391</cp:revision>
  <cp:lastPrinted>2022-04-01T12:30:50Z</cp:lastPrinted>
  <dcterms:created xsi:type="dcterms:W3CDTF">2012-06-26T15:13:48Z</dcterms:created>
  <dcterms:modified xsi:type="dcterms:W3CDTF">2022-05-11T18:50:54Z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59FCE0FD-37BF-42A4-9DCC-E3F9CE97544F</vt:lpwstr>
  </property>
  <property fmtid="{D5CDD505-2E9C-101B-9397-08002B2CF9AE}" pid="3" name="ArticulatePath">
    <vt:lpwstr>Neu_ppt_Unternehmenspraesentation_DE_2020</vt:lpwstr>
  </property>
</Properties>
</file>