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3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5913" r:id="rId2"/>
    <p:sldId id="5922" r:id="rId3"/>
    <p:sldId id="1365" r:id="rId4"/>
    <p:sldId id="1335" r:id="rId5"/>
    <p:sldId id="335" r:id="rId6"/>
    <p:sldId id="5923" r:id="rId7"/>
    <p:sldId id="307" r:id="rId8"/>
    <p:sldId id="5929" r:id="rId9"/>
    <p:sldId id="5930" r:id="rId10"/>
    <p:sldId id="5931" r:id="rId11"/>
    <p:sldId id="5932" r:id="rId12"/>
    <p:sldId id="5933" r:id="rId13"/>
    <p:sldId id="5934" r:id="rId14"/>
    <p:sldId id="5935" r:id="rId15"/>
    <p:sldId id="5936" r:id="rId16"/>
    <p:sldId id="5937" r:id="rId17"/>
    <p:sldId id="5938" r:id="rId18"/>
    <p:sldId id="5939" r:id="rId19"/>
    <p:sldId id="5940" r:id="rId20"/>
    <p:sldId id="5941" r:id="rId21"/>
    <p:sldId id="5942" r:id="rId22"/>
    <p:sldId id="5943" r:id="rId23"/>
    <p:sldId id="5944" r:id="rId24"/>
    <p:sldId id="5945" r:id="rId25"/>
    <p:sldId id="5946" r:id="rId26"/>
    <p:sldId id="5947" r:id="rId27"/>
    <p:sldId id="5948" r:id="rId28"/>
    <p:sldId id="5949" r:id="rId29"/>
    <p:sldId id="350" r:id="rId30"/>
    <p:sldId id="348" r:id="rId31"/>
    <p:sldId id="5921" r:id="rId32"/>
  </p:sldIdLst>
  <p:sldSz cx="9144000" cy="5143500" type="screen16x9"/>
  <p:notesSz cx="6858000" cy="9144000"/>
  <p:custDataLst>
    <p:tags r:id="rId35"/>
  </p:custDataLst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3A6D703F-96D9-4682-94A3-0A15DC68F6FA}">
          <p14:sldIdLst>
            <p14:sldId id="5913"/>
            <p14:sldId id="5922"/>
            <p14:sldId id="1365"/>
            <p14:sldId id="1335"/>
            <p14:sldId id="335"/>
            <p14:sldId id="5923"/>
            <p14:sldId id="307"/>
            <p14:sldId id="5929"/>
            <p14:sldId id="5930"/>
            <p14:sldId id="5931"/>
            <p14:sldId id="5932"/>
            <p14:sldId id="5933"/>
            <p14:sldId id="5934"/>
            <p14:sldId id="5935"/>
            <p14:sldId id="5936"/>
            <p14:sldId id="5937"/>
            <p14:sldId id="5938"/>
            <p14:sldId id="5939"/>
            <p14:sldId id="5940"/>
            <p14:sldId id="5941"/>
            <p14:sldId id="5942"/>
            <p14:sldId id="5943"/>
            <p14:sldId id="5944"/>
            <p14:sldId id="5945"/>
            <p14:sldId id="5946"/>
            <p14:sldId id="5947"/>
            <p14:sldId id="5948"/>
            <p14:sldId id="5949"/>
            <p14:sldId id="350"/>
            <p14:sldId id="348"/>
            <p14:sldId id="592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450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72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onz, Marcel" initials="CM" lastIdx="1" clrIdx="0">
    <p:extLst>
      <p:ext uri="{19B8F6BF-5375-455C-9EA6-DF929625EA0E}">
        <p15:presenceInfo xmlns:p15="http://schemas.microsoft.com/office/powerpoint/2012/main" userId="S::marcel.conz@de.schunk.com::02395aad-dead-417d-a315-e8c24a48a5d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85F"/>
    <a:srgbClr val="009EE0"/>
    <a:srgbClr val="003D6A"/>
    <a:srgbClr val="FFFFFF"/>
    <a:srgbClr val="0044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7AC3CCA-C797-4891-BE02-D94E43425B78}" styleName="Mittlere Formatvorlag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63" autoAdjust="0"/>
    <p:restoredTop sz="86957" autoAdjust="0"/>
  </p:normalViewPr>
  <p:slideViewPr>
    <p:cSldViewPr snapToGrid="0" snapToObjects="1">
      <p:cViewPr varScale="1">
        <p:scale>
          <a:sx n="126" d="100"/>
          <a:sy n="126" d="100"/>
        </p:scale>
        <p:origin x="558" y="90"/>
      </p:cViewPr>
      <p:guideLst>
        <p:guide orient="horz" pos="2450"/>
        <p:guide orient="horz" pos="356"/>
        <p:guide orient="horz" pos="590"/>
        <p:guide pos="5472"/>
        <p:guide pos="204"/>
        <p:guide pos="2831"/>
        <p:guide pos="1610"/>
        <p:guide pos="288"/>
        <p:guide pos="93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23.02.2022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23.02.2022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04715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87508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Egal welche Zelle, die Module müssen immer gekühlt werden.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dirty="0"/>
              <a:t>Pouch z.B. mittels Flüssigkeit oder einem U-Förmigen Kontakt aus Metall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dirty="0"/>
              <a:t>Rundzellen werden über die Spalten zwischen den Zellen gekühlt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dirty="0"/>
              <a:t>Prismatische Zellen – der Kleber dient zusätzlich zur Wärmeableitung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10486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.emf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7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seite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896" y="1366745"/>
            <a:ext cx="3168000" cy="3777126"/>
          </a:xfrm>
          <a:prstGeom prst="rect">
            <a:avLst/>
          </a:prstGeom>
        </p:spPr>
      </p:pic>
      <p:pic>
        <p:nvPicPr>
          <p:cNvPr id="50" name="Grafik 49" hidden="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" y="0"/>
            <a:ext cx="9136605" cy="5143500"/>
          </a:xfrm>
          <a:prstGeom prst="rect">
            <a:avLst/>
          </a:prstGeom>
        </p:spPr>
      </p:pic>
      <p:pic>
        <p:nvPicPr>
          <p:cNvPr id="80" name="Grafik 79" hidden="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" y="280792"/>
            <a:ext cx="9143245" cy="902133"/>
          </a:xfrm>
          <a:prstGeom prst="rect">
            <a:avLst/>
          </a:prstGeom>
        </p:spPr>
      </p:pic>
      <p:sp>
        <p:nvSpPr>
          <p:cNvPr id="9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52" y="3866334"/>
            <a:ext cx="823655" cy="915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356" y="3500370"/>
            <a:ext cx="825689" cy="1333285"/>
          </a:xfrm>
          <a:prstGeom prst="rect">
            <a:avLst/>
          </a:prstGeom>
        </p:spPr>
      </p:pic>
      <p:grpSp>
        <p:nvGrpSpPr>
          <p:cNvPr id="57" name="Gruppieren 56"/>
          <p:cNvGrpSpPr/>
          <p:nvPr userDrawn="1"/>
        </p:nvGrpSpPr>
        <p:grpSpPr>
          <a:xfrm>
            <a:off x="0" y="187341"/>
            <a:ext cx="9144000" cy="1055687"/>
            <a:chOff x="3175" y="4087813"/>
            <a:chExt cx="9144000" cy="1055687"/>
          </a:xfrm>
        </p:grpSpPr>
        <p:sp>
          <p:nvSpPr>
            <p:cNvPr id="60" name="AutoShape 3"/>
            <p:cNvSpPr>
              <a:spLocks noChangeAspect="1" noChangeArrowheads="1" noTextEdit="1"/>
            </p:cNvSpPr>
            <p:nvPr/>
          </p:nvSpPr>
          <p:spPr bwMode="auto">
            <a:xfrm>
              <a:off x="3175" y="4087813"/>
              <a:ext cx="9144000" cy="1055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pic>
          <p:nvPicPr>
            <p:cNvPr id="59" name="Grafik 5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96546" y="4626382"/>
              <a:ext cx="1346200" cy="89566"/>
            </a:xfrm>
            <a:prstGeom prst="rect">
              <a:avLst/>
            </a:prstGeom>
          </p:spPr>
        </p:pic>
      </p:grpSp>
      <p:pic>
        <p:nvPicPr>
          <p:cNvPr id="74" name="Bild 4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3697" y="187341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4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OBILI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EB4A628D-4F8D-4BD5-9C46-F0332B03C7F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8187446" y="117933"/>
            <a:ext cx="738034" cy="540000"/>
            <a:chOff x="4416658" y="1778748"/>
            <a:chExt cx="1476067" cy="1080000"/>
          </a:xfrm>
        </p:grpSpPr>
        <p:pic>
          <p:nvPicPr>
            <p:cNvPr id="21" name="Grafik 20">
              <a:extLst>
                <a:ext uri="{FF2B5EF4-FFF2-40B4-BE49-F238E27FC236}">
                  <a16:creationId xmlns:a16="http://schemas.microsoft.com/office/drawing/2014/main" id="{42BC1967-C1FD-4AB1-B081-198575E75D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004040" y="2196180"/>
              <a:ext cx="302364" cy="244159"/>
            </a:xfrm>
            <a:prstGeom prst="rect">
              <a:avLst/>
            </a:prstGeom>
            <a:effectLst/>
          </p:spPr>
        </p:pic>
        <p:sp>
          <p:nvSpPr>
            <p:cNvPr id="23" name="Ellipse 22">
              <a:extLst>
                <a:ext uri="{FF2B5EF4-FFF2-40B4-BE49-F238E27FC236}">
                  <a16:creationId xmlns:a16="http://schemas.microsoft.com/office/drawing/2014/main" id="{F989C711-ED3E-4925-AB34-CAC04CE6C248}"/>
                </a:ext>
              </a:extLst>
            </p:cNvPr>
            <p:cNvSpPr/>
            <p:nvPr/>
          </p:nvSpPr>
          <p:spPr>
            <a:xfrm>
              <a:off x="4911063" y="2074589"/>
              <a:ext cx="488319" cy="488318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Ellipse 23">
              <a:extLst>
                <a:ext uri="{FF2B5EF4-FFF2-40B4-BE49-F238E27FC236}">
                  <a16:creationId xmlns:a16="http://schemas.microsoft.com/office/drawing/2014/main" id="{93492A5F-6927-44D6-A090-69BF4BABAA5F}"/>
                </a:ext>
              </a:extLst>
            </p:cNvPr>
            <p:cNvSpPr/>
            <p:nvPr/>
          </p:nvSpPr>
          <p:spPr>
            <a:xfrm>
              <a:off x="4479775" y="2322796"/>
              <a:ext cx="292991" cy="292991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50" name="Grafik 49">
              <a:extLst>
                <a:ext uri="{FF2B5EF4-FFF2-40B4-BE49-F238E27FC236}">
                  <a16:creationId xmlns:a16="http://schemas.microsoft.com/office/drawing/2014/main" id="{4AE4AA14-DF02-4978-A988-C6845362D6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2329" t="3230" r="31295" b="10558"/>
            <a:stretch/>
          </p:blipFill>
          <p:spPr>
            <a:xfrm>
              <a:off x="5101150" y="2672624"/>
              <a:ext cx="112519" cy="175027"/>
            </a:xfrm>
            <a:prstGeom prst="rect">
              <a:avLst/>
            </a:prstGeom>
            <a:effectLst/>
          </p:spPr>
        </p:pic>
        <p:sp>
          <p:nvSpPr>
            <p:cNvPr id="51" name="Ellipse 50">
              <a:extLst>
                <a:ext uri="{FF2B5EF4-FFF2-40B4-BE49-F238E27FC236}">
                  <a16:creationId xmlns:a16="http://schemas.microsoft.com/office/drawing/2014/main" id="{A8A5AD18-D975-4614-8414-801B7E7EEBC6}"/>
                </a:ext>
              </a:extLst>
            </p:cNvPr>
            <p:cNvSpPr/>
            <p:nvPr/>
          </p:nvSpPr>
          <p:spPr>
            <a:xfrm>
              <a:off x="5058936" y="2663421"/>
              <a:ext cx="195327" cy="195327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28" name="Gerader Verbinder 27">
              <a:extLst>
                <a:ext uri="{FF2B5EF4-FFF2-40B4-BE49-F238E27FC236}">
                  <a16:creationId xmlns:a16="http://schemas.microsoft.com/office/drawing/2014/main" id="{92283D48-8534-4DFC-AFF7-E1027B410B28}"/>
                </a:ext>
              </a:extLst>
            </p:cNvPr>
            <p:cNvCxnSpPr>
              <a:cxnSpLocks/>
              <a:endCxn id="51" idx="0"/>
            </p:cNvCxnSpPr>
            <p:nvPr/>
          </p:nvCxnSpPr>
          <p:spPr>
            <a:xfrm flipH="1">
              <a:off x="5156600" y="2565139"/>
              <a:ext cx="811" cy="98281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48" name="Picture 2" descr="V:\Jobs\Stephan\SCHUNK\SCS_14_0000_Powerpoint\Material\Icons_Greifsysteme_0614.png">
              <a:extLst>
                <a:ext uri="{FF2B5EF4-FFF2-40B4-BE49-F238E27FC236}">
                  <a16:creationId xmlns:a16="http://schemas.microsoft.com/office/drawing/2014/main" id="{6E5FFB66-F909-4163-B164-0285CDC5E39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530826" y="1872718"/>
              <a:ext cx="209536" cy="292991"/>
            </a:xfrm>
            <a:prstGeom prst="rect">
              <a:avLst/>
            </a:prstGeom>
            <a:noFill/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Ellipse 48">
              <a:extLst>
                <a:ext uri="{FF2B5EF4-FFF2-40B4-BE49-F238E27FC236}">
                  <a16:creationId xmlns:a16="http://schemas.microsoft.com/office/drawing/2014/main" id="{831CB7FF-775E-42F6-A609-C821A1A5448A}"/>
                </a:ext>
              </a:extLst>
            </p:cNvPr>
            <p:cNvSpPr/>
            <p:nvPr/>
          </p:nvSpPr>
          <p:spPr>
            <a:xfrm>
              <a:off x="5475742" y="1859179"/>
              <a:ext cx="292991" cy="292991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46" name="Grafik 45">
              <a:extLst>
                <a:ext uri="{FF2B5EF4-FFF2-40B4-BE49-F238E27FC236}">
                  <a16:creationId xmlns:a16="http://schemas.microsoft.com/office/drawing/2014/main" id="{0B17409C-F41D-4E73-AA38-CD0CB9FD84B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614" t="17816" r="20543"/>
            <a:stretch/>
          </p:blipFill>
          <p:spPr>
            <a:xfrm>
              <a:off x="5078471" y="1787941"/>
              <a:ext cx="182675" cy="195328"/>
            </a:xfrm>
            <a:prstGeom prst="rect">
              <a:avLst/>
            </a:prstGeom>
            <a:effectLst/>
          </p:spPr>
        </p:pic>
        <p:sp>
          <p:nvSpPr>
            <p:cNvPr id="47" name="Ellipse 46">
              <a:extLst>
                <a:ext uri="{FF2B5EF4-FFF2-40B4-BE49-F238E27FC236}">
                  <a16:creationId xmlns:a16="http://schemas.microsoft.com/office/drawing/2014/main" id="{98D51860-AE72-48D0-97F8-7310259730AC}"/>
                </a:ext>
              </a:extLst>
            </p:cNvPr>
            <p:cNvSpPr/>
            <p:nvPr/>
          </p:nvSpPr>
          <p:spPr>
            <a:xfrm>
              <a:off x="5058701" y="1778748"/>
              <a:ext cx="195327" cy="195328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34" name="Gerader Verbinder 33">
              <a:extLst>
                <a:ext uri="{FF2B5EF4-FFF2-40B4-BE49-F238E27FC236}">
                  <a16:creationId xmlns:a16="http://schemas.microsoft.com/office/drawing/2014/main" id="{DE185C6B-6A3A-417C-B39F-1249F8C27724}"/>
                </a:ext>
              </a:extLst>
            </p:cNvPr>
            <p:cNvCxnSpPr>
              <a:cxnSpLocks/>
              <a:stCxn id="47" idx="4"/>
              <a:endCxn id="23" idx="0"/>
            </p:cNvCxnSpPr>
            <p:nvPr/>
          </p:nvCxnSpPr>
          <p:spPr>
            <a:xfrm flipH="1">
              <a:off x="5155222" y="1974075"/>
              <a:ext cx="1143" cy="100513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Gerader Verbinder 34">
              <a:extLst>
                <a:ext uri="{FF2B5EF4-FFF2-40B4-BE49-F238E27FC236}">
                  <a16:creationId xmlns:a16="http://schemas.microsoft.com/office/drawing/2014/main" id="{CC840B1A-A0A9-46E4-A547-29C2BD5CE86C}"/>
                </a:ext>
              </a:extLst>
            </p:cNvPr>
            <p:cNvCxnSpPr>
              <a:cxnSpLocks/>
              <a:stCxn id="49" idx="3"/>
            </p:cNvCxnSpPr>
            <p:nvPr/>
          </p:nvCxnSpPr>
          <p:spPr>
            <a:xfrm flipH="1">
              <a:off x="5376026" y="2109263"/>
              <a:ext cx="142623" cy="98261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r Verbinder 35">
              <a:extLst>
                <a:ext uri="{FF2B5EF4-FFF2-40B4-BE49-F238E27FC236}">
                  <a16:creationId xmlns:a16="http://schemas.microsoft.com/office/drawing/2014/main" id="{C8183A6B-E472-4B84-89AE-91D517EF621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388394" y="2402254"/>
              <a:ext cx="135651" cy="77270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r Verbinder 36">
              <a:extLst>
                <a:ext uri="{FF2B5EF4-FFF2-40B4-BE49-F238E27FC236}">
                  <a16:creationId xmlns:a16="http://schemas.microsoft.com/office/drawing/2014/main" id="{88A2741A-63BB-4F8A-952B-292EC73390C4}"/>
                </a:ext>
              </a:extLst>
            </p:cNvPr>
            <p:cNvCxnSpPr>
              <a:cxnSpLocks/>
            </p:cNvCxnSpPr>
            <p:nvPr/>
          </p:nvCxnSpPr>
          <p:spPr>
            <a:xfrm>
              <a:off x="4791543" y="2112369"/>
              <a:ext cx="148126" cy="95155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Gerader Verbinder 37">
              <a:extLst>
                <a:ext uri="{FF2B5EF4-FFF2-40B4-BE49-F238E27FC236}">
                  <a16:creationId xmlns:a16="http://schemas.microsoft.com/office/drawing/2014/main" id="{BFEAB4D4-438B-428F-8AF3-2DE4B7AB458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770962" y="2387539"/>
              <a:ext cx="153868" cy="43671"/>
            </a:xfrm>
            <a:prstGeom prst="line">
              <a:avLst/>
            </a:prstGeom>
            <a:ln w="12700">
              <a:solidFill>
                <a:srgbClr val="189CD9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Ellipse 43">
              <a:extLst>
                <a:ext uri="{FF2B5EF4-FFF2-40B4-BE49-F238E27FC236}">
                  <a16:creationId xmlns:a16="http://schemas.microsoft.com/office/drawing/2014/main" id="{2F3E5D5A-7D73-473B-92DC-622A31B6965E}"/>
                </a:ext>
              </a:extLst>
            </p:cNvPr>
            <p:cNvSpPr/>
            <p:nvPr/>
          </p:nvSpPr>
          <p:spPr>
            <a:xfrm>
              <a:off x="5502070" y="2369276"/>
              <a:ext cx="390655" cy="390655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45" name="Grafik 44">
              <a:extLst>
                <a:ext uri="{FF2B5EF4-FFF2-40B4-BE49-F238E27FC236}">
                  <a16:creationId xmlns:a16="http://schemas.microsoft.com/office/drawing/2014/main" id="{32F00FE9-5A0E-4421-BAF0-A52212C4BA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5586482" y="2402573"/>
              <a:ext cx="226434" cy="322290"/>
            </a:xfrm>
            <a:prstGeom prst="rect">
              <a:avLst/>
            </a:prstGeom>
            <a:effectLst/>
          </p:spPr>
        </p:pic>
        <p:sp>
          <p:nvSpPr>
            <p:cNvPr id="42" name="Ellipse 41">
              <a:extLst>
                <a:ext uri="{FF2B5EF4-FFF2-40B4-BE49-F238E27FC236}">
                  <a16:creationId xmlns:a16="http://schemas.microsoft.com/office/drawing/2014/main" id="{E0343D22-014E-4263-AB40-4FFF8CB87899}"/>
                </a:ext>
              </a:extLst>
            </p:cNvPr>
            <p:cNvSpPr/>
            <p:nvPr/>
          </p:nvSpPr>
          <p:spPr>
            <a:xfrm>
              <a:off x="4416658" y="1823929"/>
              <a:ext cx="390655" cy="390655"/>
            </a:xfrm>
            <a:prstGeom prst="ellipse">
              <a:avLst/>
            </a:prstGeom>
            <a:noFill/>
            <a:ln w="12700">
              <a:solidFill>
                <a:srgbClr val="189CD9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43" name="Grafik 42">
              <a:extLst>
                <a:ext uri="{FF2B5EF4-FFF2-40B4-BE49-F238E27FC236}">
                  <a16:creationId xmlns:a16="http://schemas.microsoft.com/office/drawing/2014/main" id="{14153000-A762-4307-B79C-9AE46672658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462634" y="1946795"/>
              <a:ext cx="298703" cy="138834"/>
            </a:xfrm>
            <a:prstGeom prst="rect">
              <a:avLst/>
            </a:prstGeom>
            <a:effectLst/>
          </p:spPr>
        </p:pic>
        <p:pic>
          <p:nvPicPr>
            <p:cNvPr id="41" name="Grafik 40">
              <a:extLst>
                <a:ext uri="{FF2B5EF4-FFF2-40B4-BE49-F238E27FC236}">
                  <a16:creationId xmlns:a16="http://schemas.microsoft.com/office/drawing/2014/main" id="{082BD467-CE8E-498A-8183-01E655F62F7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511414" y="2402254"/>
              <a:ext cx="235449" cy="146496"/>
            </a:xfrm>
            <a:prstGeom prst="rect">
              <a:avLst/>
            </a:prstGeom>
            <a:effectLst/>
          </p:spPr>
        </p:pic>
      </p:grpSp>
      <p:pic>
        <p:nvPicPr>
          <p:cNvPr id="26" name="Picture 2">
            <a:extLst>
              <a:ext uri="{FF2B5EF4-FFF2-40B4-BE49-F238E27FC236}">
                <a16:creationId xmlns:a16="http://schemas.microsoft.com/office/drawing/2014/main" id="{C3036E84-637B-4FD5-9D00-D59919D4BB4E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479"/>
          <a:stretch/>
        </p:blipFill>
        <p:spPr bwMode="auto">
          <a:xfrm>
            <a:off x="7254933" y="70389"/>
            <a:ext cx="704501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 userDrawn="1"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 userDrawn="1"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C160B009-3269-4B07-8DBD-EDACC2D5EF79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sp>
        <p:nvSpPr>
          <p:cNvPr id="15" name="Fußzeilenplatzhalter 2">
            <a:extLst>
              <a:ext uri="{FF2B5EF4-FFF2-40B4-BE49-F238E27FC236}">
                <a16:creationId xmlns:a16="http://schemas.microsoft.com/office/drawing/2014/main" id="{2A8417F1-6180-4E18-834D-B2300C1C3F29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>
          <a:xfrm>
            <a:off x="819150" y="4738689"/>
            <a:ext cx="3506962" cy="274637"/>
          </a:xfrm>
        </p:spPr>
        <p:txBody>
          <a:bodyPr/>
          <a:lstStyle>
            <a:lvl1pPr>
              <a:defRPr sz="800"/>
            </a:lvl1pPr>
          </a:lstStyle>
          <a:p>
            <a:r>
              <a:rPr lang="en-US"/>
              <a:t>BDM E-Mobility - Hausen on AIR - Battery module</a:t>
            </a:r>
            <a:endParaRPr lang="de-DE" dirty="0"/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D57F06A9-57C4-444D-98F6-491B33AB4CC7}"/>
              </a:ext>
            </a:extLst>
          </p:cNvPr>
          <p:cNvSpPr/>
          <p:nvPr userDrawn="1"/>
        </p:nvSpPr>
        <p:spPr>
          <a:xfrm>
            <a:off x="7959434" y="87495"/>
            <a:ext cx="1120272" cy="694800"/>
          </a:xfrm>
          <a:prstGeom prst="rect">
            <a:avLst/>
          </a:prstGeom>
          <a:noFill/>
          <a:ln w="12700">
            <a:solidFill>
              <a:srgbClr val="00446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73A0EAB3-ACE0-487D-A2E3-931CE86B18CA}"/>
              </a:ext>
            </a:extLst>
          </p:cNvPr>
          <p:cNvSpPr txBox="1"/>
          <p:nvPr userDrawn="1"/>
        </p:nvSpPr>
        <p:spPr>
          <a:xfrm>
            <a:off x="7952503" y="613100"/>
            <a:ext cx="11202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800" dirty="0">
                <a:solidFill>
                  <a:srgbClr val="00446B"/>
                </a:solidFill>
              </a:rPr>
              <a:t>E-MOBILITY</a:t>
            </a:r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854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BB7D01B1-26FA-4168-925A-EBAD2F7143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id="{316ACCFA-7979-491F-94BB-A6C77717E71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506962" cy="274637"/>
          </a:xfrm>
        </p:spPr>
        <p:txBody>
          <a:bodyPr/>
          <a:lstStyle>
            <a:lvl1pPr>
              <a:defRPr sz="800"/>
            </a:lvl1pPr>
          </a:lstStyle>
          <a:p>
            <a:r>
              <a:rPr lang="en-US"/>
              <a:t>BDM E-Mobility - Hausen on AIR - Battery module</a:t>
            </a:r>
            <a:endParaRPr lang="de-DE" dirty="0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53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en-US"/>
              <a:t>BDM E-Mobility - Hausen on AIR - Battery module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55" r:id="rId5"/>
    <p:sldLayoutId id="2147483660" r:id="rId6"/>
    <p:sldLayoutId id="2147483661" r:id="rId7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18" Type="http://schemas.openxmlformats.org/officeDocument/2006/relationships/image" Target="../media/image24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9.png"/><Relationship Id="rId12" Type="http://schemas.openxmlformats.org/officeDocument/2006/relationships/image" Target="../media/image19.png"/><Relationship Id="rId17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png"/><Relationship Id="rId20" Type="http://schemas.openxmlformats.org/officeDocument/2006/relationships/image" Target="../media/image26.svg"/><Relationship Id="rId1" Type="http://schemas.openxmlformats.org/officeDocument/2006/relationships/tags" Target="../tags/tag2.xml"/><Relationship Id="rId6" Type="http://schemas.openxmlformats.org/officeDocument/2006/relationships/image" Target="../media/image11.png"/><Relationship Id="rId11" Type="http://schemas.openxmlformats.org/officeDocument/2006/relationships/image" Target="../media/image18.svg"/><Relationship Id="rId5" Type="http://schemas.openxmlformats.org/officeDocument/2006/relationships/image" Target="../media/image12.png"/><Relationship Id="rId15" Type="http://schemas.openxmlformats.org/officeDocument/2006/relationships/image" Target="../media/image8.png"/><Relationship Id="rId10" Type="http://schemas.openxmlformats.org/officeDocument/2006/relationships/image" Target="../media/image17.png"/><Relationship Id="rId19" Type="http://schemas.openxmlformats.org/officeDocument/2006/relationships/image" Target="../media/image25.png"/><Relationship Id="rId4" Type="http://schemas.openxmlformats.org/officeDocument/2006/relationships/image" Target="../media/image14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18" Type="http://schemas.openxmlformats.org/officeDocument/2006/relationships/image" Target="../media/image24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9.png"/><Relationship Id="rId12" Type="http://schemas.openxmlformats.org/officeDocument/2006/relationships/image" Target="../media/image19.png"/><Relationship Id="rId17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png"/><Relationship Id="rId20" Type="http://schemas.openxmlformats.org/officeDocument/2006/relationships/image" Target="../media/image26.svg"/><Relationship Id="rId1" Type="http://schemas.openxmlformats.org/officeDocument/2006/relationships/tags" Target="../tags/tag3.xml"/><Relationship Id="rId6" Type="http://schemas.openxmlformats.org/officeDocument/2006/relationships/image" Target="../media/image11.png"/><Relationship Id="rId11" Type="http://schemas.openxmlformats.org/officeDocument/2006/relationships/image" Target="../media/image18.svg"/><Relationship Id="rId5" Type="http://schemas.openxmlformats.org/officeDocument/2006/relationships/image" Target="../media/image12.png"/><Relationship Id="rId15" Type="http://schemas.openxmlformats.org/officeDocument/2006/relationships/image" Target="../media/image8.png"/><Relationship Id="rId10" Type="http://schemas.openxmlformats.org/officeDocument/2006/relationships/image" Target="../media/image17.png"/><Relationship Id="rId19" Type="http://schemas.openxmlformats.org/officeDocument/2006/relationships/image" Target="../media/image25.png"/><Relationship Id="rId4" Type="http://schemas.openxmlformats.org/officeDocument/2006/relationships/image" Target="../media/image14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38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6" Type="http://schemas.openxmlformats.org/officeDocument/2006/relationships/image" Target="../media/image37.png"/><Relationship Id="rId5" Type="http://schemas.openxmlformats.org/officeDocument/2006/relationships/image" Target="../media/image41.gif"/><Relationship Id="rId4" Type="http://schemas.openxmlformats.org/officeDocument/2006/relationships/image" Target="../media/image40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38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Relationship Id="rId6" Type="http://schemas.openxmlformats.org/officeDocument/2006/relationships/image" Target="../media/image37.png"/><Relationship Id="rId5" Type="http://schemas.openxmlformats.org/officeDocument/2006/relationships/image" Target="../media/image44.gif"/><Relationship Id="rId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9.png"/><Relationship Id="rId7" Type="http://schemas.openxmlformats.org/officeDocument/2006/relationships/image" Target="../media/image42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6" Type="http://schemas.openxmlformats.org/officeDocument/2006/relationships/image" Target="../media/image39.jpeg"/><Relationship Id="rId5" Type="http://schemas.openxmlformats.org/officeDocument/2006/relationships/image" Target="../media/image16.png"/><Relationship Id="rId10" Type="http://schemas.openxmlformats.org/officeDocument/2006/relationships/image" Target="../media/image38.svg"/><Relationship Id="rId4" Type="http://schemas.openxmlformats.org/officeDocument/2006/relationships/image" Target="../media/image45.png"/><Relationship Id="rId9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46.gif"/><Relationship Id="rId7" Type="http://schemas.openxmlformats.org/officeDocument/2006/relationships/image" Target="../media/image37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Relationship Id="rId6" Type="http://schemas.openxmlformats.org/officeDocument/2006/relationships/image" Target="../media/image35.png"/><Relationship Id="rId5" Type="http://schemas.openxmlformats.org/officeDocument/2006/relationships/image" Target="../media/image42.jpeg"/><Relationship Id="rId4" Type="http://schemas.openxmlformats.org/officeDocument/2006/relationships/image" Target="../media/image3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9.jpeg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Relationship Id="rId6" Type="http://schemas.openxmlformats.org/officeDocument/2006/relationships/image" Target="../media/image9.png"/><Relationship Id="rId5" Type="http://schemas.openxmlformats.org/officeDocument/2006/relationships/image" Target="../media/image35.png"/><Relationship Id="rId10" Type="http://schemas.openxmlformats.org/officeDocument/2006/relationships/image" Target="../media/image38.svg"/><Relationship Id="rId4" Type="http://schemas.openxmlformats.org/officeDocument/2006/relationships/image" Target="../media/image42.jpeg"/><Relationship Id="rId9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Relationship Id="rId4" Type="http://schemas.openxmlformats.org/officeDocument/2006/relationships/image" Target="../media/image48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7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8.xml"/><Relationship Id="rId5" Type="http://schemas.openxmlformats.org/officeDocument/2006/relationships/image" Target="../media/image16.png"/><Relationship Id="rId4" Type="http://schemas.openxmlformats.org/officeDocument/2006/relationships/image" Target="../media/image5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gif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9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0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5TWSKicSrYk?feature=oembed" TargetMode="External"/><Relationship Id="rId1" Type="http://schemas.openxmlformats.org/officeDocument/2006/relationships/tags" Target="../tags/tag21.xml"/><Relationship Id="rId6" Type="http://schemas.openxmlformats.org/officeDocument/2006/relationships/image" Target="../media/image16.png"/><Relationship Id="rId5" Type="http://schemas.openxmlformats.org/officeDocument/2006/relationships/image" Target="../media/image9.png"/><Relationship Id="rId4" Type="http://schemas.openxmlformats.org/officeDocument/2006/relationships/image" Target="../media/image5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2.xml"/><Relationship Id="rId5" Type="http://schemas.openxmlformats.org/officeDocument/2006/relationships/image" Target="../media/image56.svg"/><Relationship Id="rId4" Type="http://schemas.openxmlformats.org/officeDocument/2006/relationships/image" Target="../media/image5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3.xml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video" Target="https://www.youtube.com/embed/9RJHNBkTiIw?start=72&amp;feature=oembed" TargetMode="External"/><Relationship Id="rId2" Type="http://schemas.openxmlformats.org/officeDocument/2006/relationships/video" Target="https://www.youtube.com/embed/wtkRAVxX5e0?start=131&amp;feature=oembed" TargetMode="External"/><Relationship Id="rId1" Type="http://schemas.openxmlformats.org/officeDocument/2006/relationships/tags" Target="../tags/tag24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5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6.xml"/><Relationship Id="rId5" Type="http://schemas.openxmlformats.org/officeDocument/2006/relationships/image" Target="../media/image67.jpg"/><Relationship Id="rId4" Type="http://schemas.openxmlformats.org/officeDocument/2006/relationships/image" Target="../media/image6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JESmMRO5CGY?feature=oembed" TargetMode="External"/><Relationship Id="rId1" Type="http://schemas.openxmlformats.org/officeDocument/2006/relationships/tags" Target="../tags/tag28.xml"/><Relationship Id="rId4" Type="http://schemas.openxmlformats.org/officeDocument/2006/relationships/image" Target="../media/image7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0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82.jp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2.xml"/><Relationship Id="rId6" Type="http://schemas.openxmlformats.org/officeDocument/2006/relationships/image" Target="../media/image81.jpg"/><Relationship Id="rId5" Type="http://schemas.openxmlformats.org/officeDocument/2006/relationships/image" Target="../media/image80.jpg"/><Relationship Id="rId4" Type="http://schemas.openxmlformats.org/officeDocument/2006/relationships/image" Target="../media/image7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4"/>
          <a:srcRect l="38113" b="2500"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E74663B6-B67C-442B-8A95-5E521774F370}"/>
              </a:ext>
            </a:extLst>
          </p:cNvPr>
          <p:cNvGrpSpPr/>
          <p:nvPr/>
        </p:nvGrpSpPr>
        <p:grpSpPr>
          <a:xfrm>
            <a:off x="3175407" y="193733"/>
            <a:ext cx="5586844" cy="4040541"/>
            <a:chOff x="471268" y="171714"/>
            <a:chExt cx="5586844" cy="4040541"/>
          </a:xfrm>
        </p:grpSpPr>
        <p:grpSp>
          <p:nvGrpSpPr>
            <p:cNvPr id="24" name="Gruppieren 23">
              <a:extLst>
                <a:ext uri="{FF2B5EF4-FFF2-40B4-BE49-F238E27FC236}">
                  <a16:creationId xmlns:a16="http://schemas.microsoft.com/office/drawing/2014/main" id="{5FF89F0B-F949-4750-8F4C-7B4A7CC1F34E}"/>
                </a:ext>
              </a:extLst>
            </p:cNvPr>
            <p:cNvGrpSpPr/>
            <p:nvPr/>
          </p:nvGrpSpPr>
          <p:grpSpPr>
            <a:xfrm>
              <a:off x="471268" y="171714"/>
              <a:ext cx="5586844" cy="4040541"/>
              <a:chOff x="1461520" y="306234"/>
              <a:chExt cx="5586844" cy="4040541"/>
            </a:xfrm>
          </p:grpSpPr>
          <p:grpSp>
            <p:nvGrpSpPr>
              <p:cNvPr id="22" name="Gruppieren 21">
                <a:extLst>
                  <a:ext uri="{FF2B5EF4-FFF2-40B4-BE49-F238E27FC236}">
                    <a16:creationId xmlns:a16="http://schemas.microsoft.com/office/drawing/2014/main" id="{AC753B35-6E34-4CD2-891C-979F4B8B3273}"/>
                  </a:ext>
                </a:extLst>
              </p:cNvPr>
              <p:cNvGrpSpPr/>
              <p:nvPr/>
            </p:nvGrpSpPr>
            <p:grpSpPr>
              <a:xfrm>
                <a:off x="1461520" y="306234"/>
                <a:ext cx="5586844" cy="4040541"/>
                <a:chOff x="1461520" y="306234"/>
                <a:chExt cx="5586844" cy="4040541"/>
              </a:xfrm>
            </p:grpSpPr>
            <p:grpSp>
              <p:nvGrpSpPr>
                <p:cNvPr id="16" name="Gruppieren 15">
                  <a:extLst>
                    <a:ext uri="{FF2B5EF4-FFF2-40B4-BE49-F238E27FC236}">
                      <a16:creationId xmlns:a16="http://schemas.microsoft.com/office/drawing/2014/main" id="{A8EE5129-7892-4694-887C-D2D83348753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1461520" y="306234"/>
                  <a:ext cx="5586844" cy="4040541"/>
                  <a:chOff x="772843" y="288479"/>
                  <a:chExt cx="5586844" cy="4040541"/>
                </a:xfrm>
              </p:grpSpPr>
              <p:sp>
                <p:nvSpPr>
                  <p:cNvPr id="129" name="Sechseck 128">
                    <a:extLst>
                      <a:ext uri="{FF2B5EF4-FFF2-40B4-BE49-F238E27FC236}">
                        <a16:creationId xmlns:a16="http://schemas.microsoft.com/office/drawing/2014/main" id="{CD666508-D590-41B9-A530-EA8A9E085ADC}"/>
                      </a:ext>
                    </a:extLst>
                  </p:cNvPr>
                  <p:cNvSpPr/>
                  <p:nvPr/>
                </p:nvSpPr>
                <p:spPr>
                  <a:xfrm>
                    <a:off x="5095349" y="1466109"/>
                    <a:ext cx="1264338" cy="1090080"/>
                  </a:xfrm>
                  <a:prstGeom prst="hexagon">
                    <a:avLst>
                      <a:gd name="adj" fmla="val 25000"/>
                      <a:gd name="vf" fmla="val 115470"/>
                    </a:avLst>
                  </a:prstGeom>
                  <a:solidFill>
                    <a:srgbClr val="003D6A"/>
                  </a:solidFill>
                  <a:ln>
                    <a:solidFill>
                      <a:srgbClr val="003D6A"/>
                    </a:solidFill>
                  </a:ln>
                </p:spPr>
                <p:style>
                  <a:lnRef idx="2">
                    <a:schemeClr val="accent1">
                      <a:hueOff val="0"/>
                      <a:satOff val="0"/>
                      <a:lumOff val="0"/>
                      <a:alphaOff val="0"/>
                    </a:schemeClr>
                  </a:lnRef>
                  <a:fillRef idx="1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dk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grpSp>
                <p:nvGrpSpPr>
                  <p:cNvPr id="15" name="Gruppieren 14">
                    <a:extLst>
                      <a:ext uri="{FF2B5EF4-FFF2-40B4-BE49-F238E27FC236}">
                        <a16:creationId xmlns:a16="http://schemas.microsoft.com/office/drawing/2014/main" id="{5161A498-CD51-4D30-A0BA-27B893535128}"/>
                      </a:ext>
                    </a:extLst>
                  </p:cNvPr>
                  <p:cNvGrpSpPr/>
                  <p:nvPr/>
                </p:nvGrpSpPr>
                <p:grpSpPr>
                  <a:xfrm>
                    <a:off x="772843" y="288479"/>
                    <a:ext cx="5571699" cy="4040541"/>
                    <a:chOff x="772843" y="288479"/>
                    <a:chExt cx="5571699" cy="4040541"/>
                  </a:xfrm>
                </p:grpSpPr>
                <p:grpSp>
                  <p:nvGrpSpPr>
                    <p:cNvPr id="14" name="Gruppieren 13">
                      <a:extLst>
                        <a:ext uri="{FF2B5EF4-FFF2-40B4-BE49-F238E27FC236}">
                          <a16:creationId xmlns:a16="http://schemas.microsoft.com/office/drawing/2014/main" id="{F2FC2DAD-733B-401A-BF0F-1B611FC202C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43" y="288479"/>
                      <a:ext cx="5571699" cy="4040541"/>
                      <a:chOff x="772843" y="288479"/>
                      <a:chExt cx="5571699" cy="4040541"/>
                    </a:xfrm>
                  </p:grpSpPr>
                  <p:grpSp>
                    <p:nvGrpSpPr>
                      <p:cNvPr id="13" name="Gruppieren 12">
                        <a:extLst>
                          <a:ext uri="{FF2B5EF4-FFF2-40B4-BE49-F238E27FC236}">
                            <a16:creationId xmlns:a16="http://schemas.microsoft.com/office/drawing/2014/main" id="{F15E4D7A-A70C-483F-AA13-9EEE479FA4B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43" y="288479"/>
                        <a:ext cx="5571699" cy="4036186"/>
                        <a:chOff x="772843" y="288479"/>
                        <a:chExt cx="5571699" cy="4036186"/>
                      </a:xfrm>
                    </p:grpSpPr>
                    <p:grpSp>
                      <p:nvGrpSpPr>
                        <p:cNvPr id="11" name="Gruppieren 10">
                          <a:extLst>
                            <a:ext uri="{FF2B5EF4-FFF2-40B4-BE49-F238E27FC236}">
                              <a16:creationId xmlns:a16="http://schemas.microsoft.com/office/drawing/2014/main" id="{18A289C7-A8E1-4243-A2B0-197FEF88F5B4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772843" y="288479"/>
                          <a:ext cx="5571699" cy="4036186"/>
                          <a:chOff x="772843" y="288479"/>
                          <a:chExt cx="5571699" cy="4036186"/>
                        </a:xfrm>
                      </p:grpSpPr>
                      <p:sp>
                        <p:nvSpPr>
                          <p:cNvPr id="131" name="Sechseck 130">
                            <a:extLst>
                              <a:ext uri="{FF2B5EF4-FFF2-40B4-BE49-F238E27FC236}">
                                <a16:creationId xmlns:a16="http://schemas.microsoft.com/office/drawing/2014/main" id="{C40E4449-3A0C-45F0-A42E-B808F900E562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2918167" y="288479"/>
                            <a:ext cx="1264338" cy="1090080"/>
                          </a:xfrm>
                          <a:prstGeom prst="hexagon">
                            <a:avLst>
                              <a:gd name="adj" fmla="val 25000"/>
                              <a:gd name="vf" fmla="val 115470"/>
                            </a:avLst>
                          </a:prstGeom>
                          <a:solidFill>
                            <a:srgbClr val="003D6A"/>
                          </a:solidFill>
                          <a:ln>
                            <a:solidFill>
                              <a:srgbClr val="003D6A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fillRef>
                          <a:effectRef idx="0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dk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p:style>
                      </p:sp>
                      <p:grpSp>
                        <p:nvGrpSpPr>
                          <p:cNvPr id="70" name="Gruppieren 69">
                            <a:extLst>
                              <a:ext uri="{FF2B5EF4-FFF2-40B4-BE49-F238E27FC236}">
                                <a16:creationId xmlns:a16="http://schemas.microsoft.com/office/drawing/2014/main" id="{E74F8BC4-A99E-4506-B271-6DEE7CCAAEF1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772843" y="329679"/>
                            <a:ext cx="5571699" cy="3994986"/>
                            <a:chOff x="1901371" y="250908"/>
                            <a:chExt cx="5571699" cy="3994986"/>
                          </a:xfrm>
                        </p:grpSpPr>
                        <p:grpSp>
                          <p:nvGrpSpPr>
                            <p:cNvPr id="36" name="Gruppieren 35">
                              <a:extLst>
                                <a:ext uri="{FF2B5EF4-FFF2-40B4-BE49-F238E27FC236}">
                                  <a16:creationId xmlns:a16="http://schemas.microsoft.com/office/drawing/2014/main" id="{70F78BB2-EB6B-4A55-8D57-E4D4AD5E3F9E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1901371" y="250908"/>
                              <a:ext cx="5571699" cy="3994986"/>
                              <a:chOff x="1818541" y="33421"/>
                              <a:chExt cx="5571699" cy="3994986"/>
                            </a:xfrm>
                          </p:grpSpPr>
                          <p:sp>
                            <p:nvSpPr>
                              <p:cNvPr id="125" name="Sechseck 124">
                                <a:extLst>
                                  <a:ext uri="{FF2B5EF4-FFF2-40B4-BE49-F238E27FC236}">
                                    <a16:creationId xmlns:a16="http://schemas.microsoft.com/office/drawing/2014/main" id="{8E69CCFA-B818-49A1-AB7A-57A4B6D497B6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5036817" y="2929900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3D6A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grpSp>
                            <p:nvGrpSpPr>
                              <p:cNvPr id="35" name="Gruppieren 34">
                                <a:extLst>
                                  <a:ext uri="{FF2B5EF4-FFF2-40B4-BE49-F238E27FC236}">
                                    <a16:creationId xmlns:a16="http://schemas.microsoft.com/office/drawing/2014/main" id="{1E477EBB-C509-44F1-812E-794610F04276}"/>
                                  </a:ext>
                                </a:extLst>
                              </p:cNvPr>
                              <p:cNvGrpSpPr/>
                              <p:nvPr/>
                            </p:nvGrpSpPr>
                            <p:grpSpPr>
                              <a:xfrm>
                                <a:off x="1818541" y="33421"/>
                                <a:ext cx="5571699" cy="3994986"/>
                                <a:chOff x="2015840" y="391111"/>
                                <a:chExt cx="5571699" cy="3994986"/>
                              </a:xfrm>
                            </p:grpSpPr>
                            <p:grpSp>
                              <p:nvGrpSpPr>
                                <p:cNvPr id="30" name="Gruppieren 29">
                                  <a:extLst>
                                    <a:ext uri="{FF2B5EF4-FFF2-40B4-BE49-F238E27FC236}">
                                      <a16:creationId xmlns:a16="http://schemas.microsoft.com/office/drawing/2014/main" id="{324CC6C0-8E0F-41BD-8E43-8A1CFE5E38AE}"/>
                                    </a:ext>
                                  </a:extLst>
                                </p:cNvPr>
                                <p:cNvGrpSpPr/>
                                <p:nvPr/>
                              </p:nvGrpSpPr>
                              <p:grpSpPr>
                                <a:xfrm>
                                  <a:off x="2015840" y="391111"/>
                                  <a:ext cx="5571699" cy="3439657"/>
                                  <a:chOff x="1384316" y="697179"/>
                                  <a:chExt cx="5571699" cy="3439657"/>
                                </a:xfrm>
                              </p:grpSpPr>
                              <p:sp>
                                <p:nvSpPr>
                                  <p:cNvPr id="115" name="Sechseck 114">
                                    <a:extLst>
                                      <a:ext uri="{FF2B5EF4-FFF2-40B4-BE49-F238E27FC236}">
                                        <a16:creationId xmlns:a16="http://schemas.microsoft.com/office/drawing/2014/main" id="{CBF45B27-D87E-4321-95C8-8B5F6D1D289D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4316" y="1847204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sp>
                                <p:nvSpPr>
                                  <p:cNvPr id="116" name="Sechseck 115">
                                    <a:extLst>
                                      <a:ext uri="{FF2B5EF4-FFF2-40B4-BE49-F238E27FC236}">
                                        <a16:creationId xmlns:a16="http://schemas.microsoft.com/office/drawing/2014/main" id="{B9837DC6-F50D-4530-A8F3-465B2FE9539B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9376" y="3041540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grpSp>
                                <p:nvGrpSpPr>
                                  <p:cNvPr id="29" name="Gruppieren 28">
                                    <a:extLst>
                                      <a:ext uri="{FF2B5EF4-FFF2-40B4-BE49-F238E27FC236}">
                                        <a16:creationId xmlns:a16="http://schemas.microsoft.com/office/drawing/2014/main" id="{323CE0B3-3E57-45EA-856A-3667D7256184}"/>
                                      </a:ext>
                                    </a:extLst>
                                  </p:cNvPr>
                                  <p:cNvGrpSpPr/>
                                  <p:nvPr/>
                                </p:nvGrpSpPr>
                                <p:grpSpPr>
                                  <a:xfrm>
                                    <a:off x="1499176" y="697179"/>
                                    <a:ext cx="5456839" cy="3439657"/>
                                    <a:chOff x="1499176" y="697179"/>
                                    <a:chExt cx="5456839" cy="3439657"/>
                                  </a:xfrm>
                                </p:grpSpPr>
                                <p:grpSp>
                                  <p:nvGrpSpPr>
                                    <p:cNvPr id="28" name="Gruppieren 27">
                                      <a:extLst>
                                        <a:ext uri="{FF2B5EF4-FFF2-40B4-BE49-F238E27FC236}">
                                          <a16:creationId xmlns:a16="http://schemas.microsoft.com/office/drawing/2014/main" id="{D4FBF347-A86D-48D9-995C-453598275D76}"/>
                                        </a:ext>
                                      </a:extLst>
                                    </p:cNvPr>
                                    <p:cNvGrpSpPr/>
                                    <p:nvPr/>
                                  </p:nvGrpSpPr>
                                  <p:grpSpPr>
                                    <a:xfrm>
                                      <a:off x="2456590" y="697179"/>
                                      <a:ext cx="4499425" cy="3411113"/>
                                      <a:chOff x="2322287" y="366325"/>
                                      <a:chExt cx="4499425" cy="3411113"/>
                                    </a:xfrm>
                                  </p:grpSpPr>
                                  <p:sp>
                                    <p:nvSpPr>
                                      <p:cNvPr id="109" name="Textfeld 108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FE282E4C-A9F1-48A5-A602-B8919306753F}"/>
                                          </a:ext>
                                        </a:extLst>
                                      </p:cNvPr>
                                      <p:cNvSpPr txBox="1"/>
                                      <p:nvPr/>
                                    </p:nvSpPr>
                                    <p:spPr>
                                      <a:xfrm>
                                        <a:off x="3598546" y="3494698"/>
                                        <a:ext cx="869743" cy="246221"/>
                                      </a:xfrm>
                                      <a:prstGeom prst="rect">
                                        <a:avLst/>
                                      </a:prstGeom>
                                      <a:noFill/>
                                    </p:spPr>
                                    <p:txBody>
                                      <a:bodyPr wrap="square" rtlCol="0">
                                        <a:spAutoFit/>
                                      </a:bodyPr>
                                      <a:lstStyle/>
                                      <a:p>
                                        <a:pPr algn="ctr"/>
                                        <a:r>
                                          <a:rPr lang="de-DE" sz="1000" dirty="0">
                                            <a:solidFill>
                                              <a:schemeClr val="bg1"/>
                                            </a:solidFill>
                                            <a:latin typeface="+mj-lt"/>
                                            <a:ea typeface="+mj-ea"/>
                                            <a:cs typeface="+mj-cs"/>
                                          </a:rPr>
                                          <a:t>OEE</a:t>
                                        </a:r>
                                      </a:p>
                                    </p:txBody>
                                  </p:sp>
                                  <p:grpSp>
                                    <p:nvGrpSpPr>
                                      <p:cNvPr id="27" name="Gruppieren 26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7E59A5B0-F306-4843-AD10-B17C9821318E}"/>
                                          </a:ext>
                                        </a:extLst>
                                      </p:cNvPr>
                                      <p:cNvGrpSpPr/>
                                      <p:nvPr/>
                                    </p:nvGrpSpPr>
                                    <p:grpSpPr>
                                      <a:xfrm>
                                        <a:off x="2322287" y="366325"/>
                                        <a:ext cx="4499425" cy="3411113"/>
                                        <a:chOff x="2322287" y="362631"/>
                                        <a:chExt cx="4499425" cy="3411113"/>
                                      </a:xfrm>
                                    </p:grpSpPr>
                                    <p:grpSp>
                                      <p:nvGrpSpPr>
                                        <p:cNvPr id="2" name="Gruppieren 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DE0C5941-C991-44BE-8698-35B38972B461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2322287" y="893744"/>
                                          <a:ext cx="4499425" cy="2880000"/>
                                          <a:chOff x="1420405" y="1041271"/>
                                          <a:chExt cx="5249495" cy="3360106"/>
                                        </a:xfrm>
                                      </p:grpSpPr>
                                      <p:sp>
                                        <p:nvSpPr>
                                          <p:cNvPr id="18" name="Sechseck 1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2E7D9EEB-81E2-47F1-93F3-CA0360617C58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1041271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3" name="Freihandform: Form 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60BFDFF-3BE7-49D5-BAD3-C4DE045BBF5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312957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" name="Sechseck 5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D841A01-15DF-4668-B5EB-124E06D64E5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420405" y="244646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8" name="Freihandform: Form 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1DB5CD1D-BFA0-4E55-812E-2C00408EDA2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243134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10" name="Sechseck 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DC3A2867-75E1-4166-939F-2A7B63EC8D15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5194792" y="312957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3D6A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12" name="Freihandform: Form 1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00534C9B-74EC-4E16-86C8-744ED71C876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1736141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chemeClr val="bg1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76" name="Grafik 38" descr="Ladender Akku mit einfarbiger Füllung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997688F2-8562-4B08-AE78-171A7BCC04A9}"/>
                                            </a:ext>
                                          </a:extLst>
                                        </p:cNvPr>
                                        <p:cNvGrpSpPr/>
                                        <p:nvPr/>
                                      </p:nvGrpSpPr>
                                      <p:grpSpPr>
                                        <a:xfrm>
                                          <a:off x="2560480" y="2195116"/>
                                          <a:ext cx="812150" cy="688680"/>
                                          <a:chOff x="1338181" y="2173788"/>
                                          <a:chExt cx="1221926" cy="1221925"/>
                                        </a:xfrm>
                                      </p:grpSpPr>
                                      <p:sp>
                                        <p:nvSpPr>
                                          <p:cNvPr id="77" name="Freihandform: Form 76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48089AD-A5C0-41A1-A8A3-B545CDE2D9E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389094" y="2466540"/>
                                            <a:ext cx="470950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470950"/>
                                              <a:gd name="connsiteY0" fmla="*/ 534592 h 610962"/>
                                              <a:gd name="connsiteX1" fmla="*/ 76370 w 470950"/>
                                              <a:gd name="connsiteY1" fmla="*/ 534592 h 610962"/>
                                              <a:gd name="connsiteX2" fmla="*/ 76370 w 470950"/>
                                              <a:gd name="connsiteY2" fmla="*/ 76370 h 610962"/>
                                              <a:gd name="connsiteX3" fmla="*/ 424874 w 470950"/>
                                              <a:gd name="connsiteY3" fmla="*/ 76370 h 610962"/>
                                              <a:gd name="connsiteX4" fmla="*/ 455931 w 470950"/>
                                              <a:gd name="connsiteY4" fmla="*/ 0 h 610962"/>
                                              <a:gd name="connsiteX5" fmla="*/ 50914 w 470950"/>
                                              <a:gd name="connsiteY5" fmla="*/ 0 h 610962"/>
                                              <a:gd name="connsiteX6" fmla="*/ 0 w 470950"/>
                                              <a:gd name="connsiteY6" fmla="*/ 50914 h 610962"/>
                                              <a:gd name="connsiteX7" fmla="*/ 0 w 470950"/>
                                              <a:gd name="connsiteY7" fmla="*/ 560049 h 610962"/>
                                              <a:gd name="connsiteX8" fmla="*/ 50914 w 470950"/>
                                              <a:gd name="connsiteY8" fmla="*/ 610963 h 610962"/>
                                              <a:gd name="connsiteX9" fmla="*/ 470951 w 470950"/>
                                              <a:gd name="connsiteY9" fmla="*/ 610963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470950" h="610962">
                                                <a:moveTo>
                                                  <a:pt x="470951" y="534592"/>
                                                </a:moveTo>
                                                <a:lnTo>
                                                  <a:pt x="76370" y="534592"/>
                                                </a:lnTo>
                                                <a:lnTo>
                                                  <a:pt x="76370" y="76370"/>
                                                </a:lnTo>
                                                <a:lnTo>
                                                  <a:pt x="424874" y="76370"/>
                                                </a:lnTo>
                                                <a:lnTo>
                                                  <a:pt x="455931" y="0"/>
                                                </a:lnTo>
                                                <a:lnTo>
                                                  <a:pt x="50914" y="0"/>
                                                </a:lnTo>
                                                <a:cubicBezTo>
                                                  <a:pt x="22795" y="0"/>
                                                  <a:pt x="0" y="22795"/>
                                                  <a:pt x="0" y="50914"/>
                                                </a:cubicBezTo>
                                                <a:lnTo>
                                                  <a:pt x="0" y="560049"/>
                                                </a:lnTo>
                                                <a:cubicBezTo>
                                                  <a:pt x="0" y="588167"/>
                                                  <a:pt x="22795" y="610963"/>
                                                  <a:pt x="50914" y="610963"/>
                                                </a:cubicBezTo>
                                                <a:lnTo>
                                                  <a:pt x="470951" y="610963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83" name="Freihandform: Form 8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5F41921D-2463-4ACF-9A15-E1396FBEAC1C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987329" y="2466540"/>
                                            <a:ext cx="521864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521864"/>
                                              <a:gd name="connsiteY0" fmla="*/ 190926 h 610962"/>
                                              <a:gd name="connsiteX1" fmla="*/ 420037 w 521864"/>
                                              <a:gd name="connsiteY1" fmla="*/ 190926 h 610962"/>
                                              <a:gd name="connsiteX2" fmla="*/ 420037 w 521864"/>
                                              <a:gd name="connsiteY2" fmla="*/ 50914 h 610962"/>
                                              <a:gd name="connsiteX3" fmla="*/ 369123 w 521864"/>
                                              <a:gd name="connsiteY3" fmla="*/ 0 h 610962"/>
                                              <a:gd name="connsiteX4" fmla="*/ 0 w 521864"/>
                                              <a:gd name="connsiteY4" fmla="*/ 0 h 610962"/>
                                              <a:gd name="connsiteX5" fmla="*/ 0 w 521864"/>
                                              <a:gd name="connsiteY5" fmla="*/ 76370 h 610962"/>
                                              <a:gd name="connsiteX6" fmla="*/ 343667 w 521864"/>
                                              <a:gd name="connsiteY6" fmla="*/ 76370 h 610962"/>
                                              <a:gd name="connsiteX7" fmla="*/ 343667 w 521864"/>
                                              <a:gd name="connsiteY7" fmla="*/ 534592 h 610962"/>
                                              <a:gd name="connsiteX8" fmla="*/ 63642 w 521864"/>
                                              <a:gd name="connsiteY8" fmla="*/ 534592 h 610962"/>
                                              <a:gd name="connsiteX9" fmla="*/ 29912 w 521864"/>
                                              <a:gd name="connsiteY9" fmla="*/ 610963 h 610962"/>
                                              <a:gd name="connsiteX10" fmla="*/ 369123 w 521864"/>
                                              <a:gd name="connsiteY10" fmla="*/ 610963 h 610962"/>
                                              <a:gd name="connsiteX11" fmla="*/ 420037 w 521864"/>
                                              <a:gd name="connsiteY11" fmla="*/ 560049 h 610962"/>
                                              <a:gd name="connsiteX12" fmla="*/ 420037 w 521864"/>
                                              <a:gd name="connsiteY12" fmla="*/ 420037 h 610962"/>
                                              <a:gd name="connsiteX13" fmla="*/ 470951 w 521864"/>
                                              <a:gd name="connsiteY13" fmla="*/ 420037 h 610962"/>
                                              <a:gd name="connsiteX14" fmla="*/ 521864 w 521864"/>
                                              <a:gd name="connsiteY14" fmla="*/ 369123 h 610962"/>
                                              <a:gd name="connsiteX15" fmla="*/ 521864 w 521864"/>
                                              <a:gd name="connsiteY15" fmla="*/ 241839 h 610962"/>
                                              <a:gd name="connsiteX16" fmla="*/ 470951 w 521864"/>
                                              <a:gd name="connsiteY16" fmla="*/ 190926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  <a:cxn ang="0">
                                                <a:pos x="connsiteX10" y="connsiteY10"/>
                                              </a:cxn>
                                              <a:cxn ang="0">
                                                <a:pos x="connsiteX11" y="connsiteY11"/>
                                              </a:cxn>
                                              <a:cxn ang="0">
                                                <a:pos x="connsiteX12" y="connsiteY12"/>
                                              </a:cxn>
                                              <a:cxn ang="0">
                                                <a:pos x="connsiteX13" y="connsiteY13"/>
                                              </a:cxn>
                                              <a:cxn ang="0">
                                                <a:pos x="connsiteX14" y="connsiteY14"/>
                                              </a:cxn>
                                              <a:cxn ang="0">
                                                <a:pos x="connsiteX15" y="connsiteY15"/>
                                              </a:cxn>
                                              <a:cxn ang="0">
                                                <a:pos x="connsiteX16" y="connsiteY1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521864" h="610962">
                                                <a:moveTo>
                                                  <a:pt x="470951" y="190926"/>
                                                </a:moveTo>
                                                <a:lnTo>
                                                  <a:pt x="420037" y="190926"/>
                                                </a:lnTo>
                                                <a:lnTo>
                                                  <a:pt x="420037" y="50914"/>
                                                </a:lnTo>
                                                <a:cubicBezTo>
                                                  <a:pt x="420037" y="22795"/>
                                                  <a:pt x="397242" y="0"/>
                                                  <a:pt x="369123" y="0"/>
                                                </a:cubicBezTo>
                                                <a:lnTo>
                                                  <a:pt x="0" y="0"/>
                                                </a:lnTo>
                                                <a:lnTo>
                                                  <a:pt x="0" y="76370"/>
                                                </a:lnTo>
                                                <a:lnTo>
                                                  <a:pt x="343667" y="76370"/>
                                                </a:lnTo>
                                                <a:lnTo>
                                                  <a:pt x="343667" y="534592"/>
                                                </a:lnTo>
                                                <a:lnTo>
                                                  <a:pt x="63642" y="534592"/>
                                                </a:lnTo>
                                                <a:lnTo>
                                                  <a:pt x="29912" y="610963"/>
                                                </a:lnTo>
                                                <a:lnTo>
                                                  <a:pt x="369123" y="610963"/>
                                                </a:lnTo>
                                                <a:cubicBezTo>
                                                  <a:pt x="397242" y="610963"/>
                                                  <a:pt x="420037" y="588167"/>
                                                  <a:pt x="420037" y="560049"/>
                                                </a:cubicBezTo>
                                                <a:lnTo>
                                                  <a:pt x="420037" y="420037"/>
                                                </a:lnTo>
                                                <a:lnTo>
                                                  <a:pt x="470951" y="420037"/>
                                                </a:lnTo>
                                                <a:cubicBezTo>
                                                  <a:pt x="499069" y="420037"/>
                                                  <a:pt x="521864" y="397241"/>
                                                  <a:pt x="521864" y="369123"/>
                                                </a:cubicBezTo>
                                                <a:lnTo>
                                                  <a:pt x="521864" y="241839"/>
                                                </a:lnTo>
                                                <a:cubicBezTo>
                                                  <a:pt x="521864" y="213721"/>
                                                  <a:pt x="499069" y="190926"/>
                                                  <a:pt x="470951" y="190926"/>
                                                </a:cubicBez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94" name="Freihandform: Form 93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E68F232-9410-4D00-90A0-4FB8D3F381E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728815" y="2377442"/>
                                            <a:ext cx="373069" cy="814616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207600 w 373069"/>
                                              <a:gd name="connsiteY0" fmla="*/ 381852 h 814616"/>
                                              <a:gd name="connsiteX1" fmla="*/ 207600 w 373069"/>
                                              <a:gd name="connsiteY1" fmla="*/ 0 h 814616"/>
                                              <a:gd name="connsiteX2" fmla="*/ 0 w 373069"/>
                                              <a:gd name="connsiteY2" fmla="*/ 508754 h 814616"/>
                                              <a:gd name="connsiteX3" fmla="*/ 182143 w 373069"/>
                                              <a:gd name="connsiteY3" fmla="*/ 509135 h 814616"/>
                                              <a:gd name="connsiteX4" fmla="*/ 182143 w 373069"/>
                                              <a:gd name="connsiteY4" fmla="*/ 814617 h 814616"/>
                                              <a:gd name="connsiteX5" fmla="*/ 373069 w 373069"/>
                                              <a:gd name="connsiteY5" fmla="*/ 381852 h 814616"/>
                                              <a:gd name="connsiteX6" fmla="*/ 207600 w 373069"/>
                                              <a:gd name="connsiteY6" fmla="*/ 381852 h 814616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373069" h="814616">
                                                <a:moveTo>
                                                  <a:pt x="207600" y="381852"/>
                                                </a:moveTo>
                                                <a:lnTo>
                                                  <a:pt x="207600" y="0"/>
                                                </a:lnTo>
                                                <a:lnTo>
                                                  <a:pt x="0" y="508754"/>
                                                </a:lnTo>
                                                <a:lnTo>
                                                  <a:pt x="182143" y="509135"/>
                                                </a:lnTo>
                                                <a:lnTo>
                                                  <a:pt x="182143" y="814617"/>
                                                </a:lnTo>
                                                <a:lnTo>
                                                  <a:pt x="373069" y="381852"/>
                                                </a:lnTo>
                                                <a:lnTo>
                                                  <a:pt x="207600" y="381852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96" name="Gruppieren 9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AD730304-3536-48C7-AAA2-55790274D3EB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4908202" y="2172442"/>
                                          <a:ext cx="408355" cy="540000"/>
                                          <a:chOff x="897011" y="2384217"/>
                                          <a:chExt cx="1092574" cy="1640984"/>
                                        </a:xfrm>
                                      </p:grpSpPr>
                                      <p:cxnSp>
                                        <p:nvCxnSpPr>
                                          <p:cNvPr id="98" name="Gerader Verbinder 9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7FC2E93-D7D0-4FE9-8918-5AC6C89B5FA6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897011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99" name="Gerader Verbinder 98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F9CCE78-A94A-4FF8-A704-A95D0AD2A98D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8081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0" name="Gerader Verbinder 9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B48E324-E5C5-4CB4-B9E2-06995532E1C1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0341" y="2389649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1" name="Gerader Verbinder 100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CC1E2492-105F-4F8D-8E4B-3BE37630C612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1925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2" name="Gerader Verbinder 10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8C083DB-A8B8-4A98-BD25-C7F254B64CA7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9545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3" name="Gerader Verbinder 10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AA7DDB49-A24C-4201-83FA-A70D0DB45264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431922" y="2384217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</p:grpSp>
                                    <p:sp>
                                      <p:nvSpPr>
                                        <p:cNvPr id="107" name="Textfeld 106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B3DED6F8-0841-4053-AFBF-05628BCBA8EF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4565371" y="2770428"/>
                                          <a:ext cx="1094019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HAIRPIN-TECHNOLOGY</a:t>
                                          </a:r>
                                        </a:p>
                                      </p:txBody>
                                    </p:sp>
                                    <p:sp>
                                      <p:nvSpPr>
                                        <p:cNvPr id="110" name="Textfeld 109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D18D2F33-E233-4B23-ABF7-AF4ED2A55F80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2433903" y="2779569"/>
                                          <a:ext cx="1041107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BATTERY PRODUCTION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11" name="Grafik 110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49E4A33-6099-430E-BA53-0FF7FBE7221E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5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85965" y="1678474"/>
                                          <a:ext cx="694312" cy="432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112" name="Textfeld 11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3B5BD9D-4A7C-43C6-8D4C-3D93D64A1907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79786" y="2195505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ROTARY 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13" name="Grafik 112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6D603F7-7FB3-4993-B29D-E57CDA44BB7A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6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05736" y="2883008"/>
                                          <a:ext cx="774541" cy="360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114" name="Textfeld 11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3395187F-29F9-4769-AD84-D16B46971F57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44549" y="3359961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LINEAR</a:t>
                                          </a:r>
                                        </a:p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04" name="Grafik 10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1B9C4FF-2EA0-4B4E-9E86-7C3A5A27B824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 rotWithShape="1">
                                        <a:blip r:embed="rId7">
                                          <a:extLst>
                                            <a:ext uri="{28A0092B-C50C-407E-A947-70E740481C1C}">
                                              <a14:useLocalDpi xmlns:a14="http://schemas.microsoft.com/office/drawing/2010/main" val="0"/>
                                            </a:ext>
                                          </a:extLst>
                                        </a:blip>
                                        <a:srcRect t="21117" r="93624"/>
                                        <a:stretch/>
                                      </p:blipFill>
                                      <p:spPr>
                                        <a:xfrm rot="10800000">
                                          <a:off x="3753751" y="362631"/>
                                          <a:ext cx="548071" cy="648000"/>
                                        </a:xfrm>
                                        <a:prstGeom prst="rect">
                                          <a:avLst/>
                                        </a:prstGeom>
                                      </p:spPr>
                                    </p:pic>
                                    <p:sp>
                                      <p:nvSpPr>
                                        <p:cNvPr id="106" name="Textfeld 10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880270E-5AA0-4933-9E57-0A34C1C16546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3592915" y="1005674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GRIPPING MODULES</a:t>
                                          </a:r>
                                        </a:p>
                                      </p:txBody>
                                    </p:sp>
                                  </p:grpSp>
                                </p:grpSp>
                                <p:pic>
                                  <p:nvPicPr>
                                    <p:cNvPr id="119" name="Grafik 118">
                                      <a:extLst>
                                        <a:ext uri="{FF2B5EF4-FFF2-40B4-BE49-F238E27FC236}">
                                          <a16:creationId xmlns:a16="http://schemas.microsoft.com/office/drawing/2014/main" id="{A7BD15DE-6E05-4C32-9E3F-559E10CEFB01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>
                                    <a:blip r:embed="rId8" cstate="screen">
                                      <a:extLst>
                                        <a:ext uri="{28A0092B-C50C-407E-A947-70E740481C1C}">
                                          <a14:useLocalDpi xmlns:a14="http://schemas.microsoft.com/office/drawing/2010/main"/>
                                        </a:ext>
                                      </a:extLst>
                                    </a:blip>
                                    <a:stretch>
                                      <a:fillRect/>
                                    </a:stretch>
                                  </p:blipFill>
                                  <p:spPr>
                                    <a:xfrm>
                                      <a:off x="1635759" y="3108701"/>
                                      <a:ext cx="538096" cy="534168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pic>
                                  <p:nvPicPr>
                                    <p:cNvPr id="120" name="Grafik 119">
                                      <a:extLst>
                                        <a:ext uri="{FF2B5EF4-FFF2-40B4-BE49-F238E27FC236}">
                                          <a16:creationId xmlns:a16="http://schemas.microsoft.com/office/drawing/2014/main" id="{A1DDDE18-D653-47A9-9007-F9072A2E840B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 rotWithShape="1">
                                    <a:blip r:embed="rId7">
                                      <a:extLst>
                                        <a:ext uri="{28A0092B-C50C-407E-A947-70E740481C1C}">
                                          <a14:useLocalDpi xmlns:a14="http://schemas.microsoft.com/office/drawing/2010/main" val="0"/>
                                        </a:ext>
                                      </a:extLst>
                                    </a:blip>
                                    <a:srcRect l="62329" t="3230" r="31295" b="10558"/>
                                    <a:stretch/>
                                  </p:blipFill>
                                  <p:spPr>
                                    <a:xfrm>
                                      <a:off x="2077570" y="3188184"/>
                                      <a:ext cx="358789" cy="558137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sp>
                                  <p:nvSpPr>
                                    <p:cNvPr id="121" name="Textfeld 120">
                                      <a:extLst>
                                        <a:ext uri="{FF2B5EF4-FFF2-40B4-BE49-F238E27FC236}">
                                          <a16:creationId xmlns:a16="http://schemas.microsoft.com/office/drawing/2014/main" id="{254FE157-8783-4AB5-B0EE-157220A29DF0}"/>
                                        </a:ext>
                                      </a:extLst>
                                    </p:cNvPr>
                                    <p:cNvSpPr txBox="1"/>
                                    <p:nvPr/>
                                  </p:nvSpPr>
                                  <p:spPr>
                                    <a:xfrm>
                                      <a:off x="1499176" y="3736726"/>
                                      <a:ext cx="1042436" cy="400110"/>
                                    </a:xfrm>
                                    <a:prstGeom prst="rect">
                                      <a:avLst/>
                                    </a:prstGeom>
                                    <a:noFill/>
                                  </p:spPr>
                                  <p:txBody>
                                    <a:bodyPr wrap="square" rtlCol="0">
                                      <a:spAutoFit/>
                                    </a:bodyPr>
                                    <a:lstStyle/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CLAMPING</a:t>
                                      </a:r>
                                    </a:p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TECHNOLOGY </a:t>
                                      </a:r>
                                    </a:p>
                                  </p:txBody>
                                </p:sp>
                              </p:grpSp>
                              <p:sp>
                                <p:nvSpPr>
                                  <p:cNvPr id="118" name="Textfeld 117">
                                    <a:extLst>
                                      <a:ext uri="{FF2B5EF4-FFF2-40B4-BE49-F238E27FC236}">
                                        <a16:creationId xmlns:a16="http://schemas.microsoft.com/office/drawing/2014/main" id="{E9BBB5C7-D841-44B3-BA86-6B2F9D591C2B}"/>
                                      </a:ext>
                                    </a:extLst>
                                  </p:cNvPr>
                                  <p:cNvSpPr txBox="1"/>
                                  <p:nvPr/>
                                </p:nvSpPr>
                                <p:spPr>
                                  <a:xfrm>
                                    <a:off x="4759887" y="2033036"/>
                                    <a:ext cx="970978" cy="246221"/>
                                  </a:xfrm>
                                  <a:prstGeom prst="rect">
                                    <a:avLst/>
                                  </a:prstGeom>
                                  <a:noFill/>
                                </p:spPr>
                                <p:txBody>
                                  <a:bodyPr wrap="square" rtlCol="0" anchor="ctr">
                                    <a:spAutoFit/>
                                  </a:bodyPr>
                                  <a:lstStyle/>
                                  <a:p>
                                    <a:pPr algn="ctr"/>
                                    <a:r>
                                      <a:rPr lang="de-DE" sz="1000" dirty="0">
                                        <a:solidFill>
                                          <a:schemeClr val="bg1"/>
                                        </a:solidFill>
                                        <a:latin typeface="Corbel Light" panose="020B0303020204020204" pitchFamily="34" charset="0"/>
                                        <a:ea typeface="+mj-ea"/>
                                        <a:cs typeface="+mj-cs"/>
                                      </a:rPr>
                                      <a:t>SOLUTIONS</a:t>
                                    </a:r>
                                  </a:p>
                                </p:txBody>
                              </p:sp>
                            </p:grpSp>
                            <p:sp>
                              <p:nvSpPr>
                                <p:cNvPr id="122" name="Sechseck 121">
                                  <a:extLst>
                                    <a:ext uri="{FF2B5EF4-FFF2-40B4-BE49-F238E27FC236}">
                                      <a16:creationId xmlns:a16="http://schemas.microsoft.com/office/drawing/2014/main" id="{4D24A8C3-CD70-4EE2-9A17-80E2BCD1E913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3100035" y="3296017"/>
                                  <a:ext cx="1264338" cy="1090080"/>
                                </a:xfrm>
                                <a:prstGeom prst="hexagon">
                                  <a:avLst>
                                    <a:gd name="adj" fmla="val 25000"/>
                                    <a:gd name="vf" fmla="val 115470"/>
                                  </a:avLst>
                                </a:prstGeom>
                                <a:solidFill>
                                  <a:srgbClr val="003D6A"/>
                                </a:solidFill>
                                <a:ln>
                                  <a:solidFill>
                                    <a:srgbClr val="003D6A"/>
                                  </a:solidFill>
                                </a:ln>
                              </p:spPr>
                              <p:style>
                                <a:lnRef idx="2">
                                  <a:schemeClr val="accent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lnRef>
                                <a:fillRef idx="1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illRef>
                                <a:effectRef idx="0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effectRef>
                                <a:fontRef idx="minor">
                                  <a:schemeClr val="dk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ontRef>
                              </p:style>
                            </p:sp>
                            <p:pic>
                              <p:nvPicPr>
                                <p:cNvPr id="123" name="Grafik 122">
                                  <a:extLst>
                                    <a:ext uri="{FF2B5EF4-FFF2-40B4-BE49-F238E27FC236}">
                                      <a16:creationId xmlns:a16="http://schemas.microsoft.com/office/drawing/2014/main" id="{AD173724-07E1-4DEA-B3AC-702C8EFB8743}"/>
                                    </a:ext>
                                  </a:extLst>
                                </p:cNvPr>
                                <p:cNvPicPr>
                                  <a:picLocks noChangeAspect="1"/>
                                </p:cNvPicPr>
                                <p:nvPr/>
                              </p:nvPicPr>
                              <p:blipFill>
                                <a:blip r:embed="rId9"/>
                                <a:stretch>
                                  <a:fillRect/>
                                </a:stretch>
                              </p:blipFill>
                              <p:spPr>
                                <a:xfrm>
                                  <a:off x="5523683" y="3441014"/>
                                  <a:ext cx="734395" cy="467768"/>
                                </a:xfrm>
                                <a:prstGeom prst="rect">
                                  <a:avLst/>
                                </a:prstGeom>
                              </p:spPr>
                            </p:pic>
                            <p:sp>
                              <p:nvSpPr>
                                <p:cNvPr id="124" name="Textfeld 123">
                                  <a:extLst>
                                    <a:ext uri="{FF2B5EF4-FFF2-40B4-BE49-F238E27FC236}">
                                      <a16:creationId xmlns:a16="http://schemas.microsoft.com/office/drawing/2014/main" id="{BD3107BA-2C5D-4D61-97FD-A6DFEA32BCD8}"/>
                                    </a:ext>
                                  </a:extLst>
                                </p:cNvPr>
                                <p:cNvSpPr txBox="1"/>
                                <p:nvPr/>
                              </p:nvSpPr>
                              <p:spPr>
                                <a:xfrm>
                                  <a:off x="5353085" y="3980686"/>
                                  <a:ext cx="1019082" cy="400110"/>
                                </a:xfrm>
                                <a:prstGeom prst="rect">
                                  <a:avLst/>
                                </a:prstGeom>
                                <a:noFill/>
                              </p:spPr>
                              <p:txBody>
                                <a:bodyPr wrap="square" rtlCol="0">
                                  <a:spAutoFit/>
                                </a:bodyPr>
                                <a:lstStyle/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ROBOT</a:t>
                                  </a:r>
                                </a:p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ACCESSORIES</a:t>
                                  </a:r>
                                </a:p>
                              </p:txBody>
                            </p:sp>
                          </p:grpSp>
                        </p:grpSp>
                        <p:grpSp>
                          <p:nvGrpSpPr>
                            <p:cNvPr id="69" name="Gruppieren 68">
                              <a:extLst>
                                <a:ext uri="{FF2B5EF4-FFF2-40B4-BE49-F238E27FC236}">
                                  <a16:creationId xmlns:a16="http://schemas.microsoft.com/office/drawing/2014/main" id="{97D0BAC0-785C-4628-AEC9-84DB72D7D50A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2969197" y="812852"/>
                              <a:ext cx="1264338" cy="1093024"/>
                              <a:chOff x="2969197" y="812852"/>
                              <a:chExt cx="1264338" cy="1093024"/>
                            </a:xfrm>
                          </p:grpSpPr>
                          <p:sp>
                            <p:nvSpPr>
                              <p:cNvPr id="127" name="Sechseck 126">
                                <a:extLst>
                                  <a:ext uri="{FF2B5EF4-FFF2-40B4-BE49-F238E27FC236}">
                                    <a16:creationId xmlns:a16="http://schemas.microsoft.com/office/drawing/2014/main" id="{6F128EE6-9CF6-4332-A9CF-AFBD2037AD2B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2969197" y="812852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ADEE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pic>
                            <p:nvPicPr>
                              <p:cNvPr id="39" name="Grafik 38" descr="Rennwagen mit einfarbiger Füllung">
                                <a:extLst>
                                  <a:ext uri="{FF2B5EF4-FFF2-40B4-BE49-F238E27FC236}">
                                    <a16:creationId xmlns:a16="http://schemas.microsoft.com/office/drawing/2014/main" id="{A215BCFC-E312-4D6E-A075-C01C15BFF2D9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0">
                                <a:extLst>
                                  <a:ext uri="{96DAC541-7B7A-43D3-8B79-37D633B846F1}">
                                    <asvg:svgBlip xmlns:asvg="http://schemas.microsoft.com/office/drawing/2016/SVG/main" r:embed="rId11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3441942" y="1053021"/>
                                <a:ext cx="576000" cy="576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67" name="Grafik 66" descr="Windig Silhouette">
                                <a:extLst>
                                  <a:ext uri="{FF2B5EF4-FFF2-40B4-BE49-F238E27FC236}">
                                    <a16:creationId xmlns:a16="http://schemas.microsoft.com/office/drawing/2014/main" id="{2B0A8747-A90E-4BCD-89DF-B5D6D0AE5FCD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>
                                <a:extLst>
                                  <a:ext uri="{96DAC541-7B7A-43D3-8B79-37D633B846F1}">
                                    <asvg:svgBlip xmlns:asvg="http://schemas.microsoft.com/office/drawing/2016/SVG/main" r:embed="rId13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flipH="1">
                                <a:off x="3137408" y="1214768"/>
                                <a:ext cx="288000" cy="288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sp>
                            <p:nvSpPr>
                              <p:cNvPr id="128" name="Textfeld 127">
                                <a:extLst>
                                  <a:ext uri="{FF2B5EF4-FFF2-40B4-BE49-F238E27FC236}">
                                    <a16:creationId xmlns:a16="http://schemas.microsoft.com/office/drawing/2014/main" id="{6B043527-574D-44B2-8FB7-832856F15ED8}"/>
                                  </a:ext>
                                </a:extLst>
                              </p:cNvPr>
                              <p:cNvSpPr txBox="1"/>
                              <p:nvPr/>
                            </p:nvSpPr>
                            <p:spPr>
                              <a:xfrm>
                                <a:off x="3166495" y="1505766"/>
                                <a:ext cx="869743" cy="400110"/>
                              </a:xfrm>
                              <a:prstGeom prst="rect">
                                <a:avLst/>
                              </a:prstGeom>
                              <a:noFill/>
                            </p:spPr>
                            <p:txBody>
                              <a:bodyPr wrap="square" rtlCol="0" anchor="ctr">
                                <a:spAutoFit/>
                              </a:bodyPr>
                              <a:lstStyle/>
                              <a:p>
                                <a:pPr algn="ctr"/>
                                <a:r>
                                  <a:rPr lang="de-DE" sz="1000" dirty="0">
                                    <a:solidFill>
                                      <a:schemeClr val="bg1"/>
                                    </a:solidFill>
                                    <a:latin typeface="Corbel Light" panose="020B0303020204020204" pitchFamily="34" charset="0"/>
                                    <a:ea typeface="+mj-ea"/>
                                    <a:cs typeface="+mj-cs"/>
                                  </a:rPr>
                                  <a:t>QUICK RESPONSE</a:t>
                                </a:r>
                              </a:p>
                            </p:txBody>
                          </p:sp>
                        </p:grpSp>
                      </p:grpSp>
                    </p:grpSp>
                    <p:pic>
                      <p:nvPicPr>
                        <p:cNvPr id="5" name="Grafik 4">
                          <a:extLst>
                            <a:ext uri="{FF2B5EF4-FFF2-40B4-BE49-F238E27FC236}">
                              <a16:creationId xmlns:a16="http://schemas.microsoft.com/office/drawing/2014/main" id="{957407A2-8E04-4A9F-9EE0-AF34CE3E1C2A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1024286" y="1547454"/>
                          <a:ext cx="720801" cy="648068"/>
                        </a:xfrm>
                        <a:prstGeom prst="rect">
                          <a:avLst/>
                        </a:prstGeom>
                      </p:spPr>
                    </p:pic>
                    <p:sp>
                      <p:nvSpPr>
                        <p:cNvPr id="62" name="Textfeld 61">
                          <a:extLst>
                            <a:ext uri="{FF2B5EF4-FFF2-40B4-BE49-F238E27FC236}">
                              <a16:creationId xmlns:a16="http://schemas.microsoft.com/office/drawing/2014/main" id="{5818E2AC-A1BC-4938-A601-AA64AF25F8F4}"/>
                            </a:ext>
                          </a:extLst>
                        </p:cNvPr>
                        <p:cNvSpPr txBox="1"/>
                        <p:nvPr/>
                      </p:nvSpPr>
                      <p:spPr>
                        <a:xfrm>
                          <a:off x="937624" y="2177360"/>
                          <a:ext cx="938708" cy="400110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 algn="ctr"/>
                          <a:r>
                            <a:rPr lang="de-DE" sz="1000" dirty="0">
                              <a:solidFill>
                                <a:schemeClr val="bg1"/>
                              </a:solidFill>
                              <a:latin typeface="Corbel Light" panose="020B0303020204020204" pitchFamily="34" charset="0"/>
                              <a:ea typeface="+mj-ea"/>
                              <a:cs typeface="+mj-cs"/>
                            </a:rPr>
                            <a:t>PICK &amp; PLACE UNITS</a:t>
                          </a:r>
                        </a:p>
                      </p:txBody>
                    </p:sp>
                  </p:grpSp>
                  <p:sp>
                    <p:nvSpPr>
                      <p:cNvPr id="66" name="Textfeld 65">
                        <a:extLst>
                          <a:ext uri="{FF2B5EF4-FFF2-40B4-BE49-F238E27FC236}">
                            <a16:creationId xmlns:a16="http://schemas.microsoft.com/office/drawing/2014/main" id="{CE57243B-84F6-4FCC-884D-6F589DE10435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1967989" y="3928910"/>
                        <a:ext cx="1042436" cy="400110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 algn="ctr"/>
                        <a:r>
                          <a:rPr lang="de-DE" sz="1000" dirty="0">
                            <a:solidFill>
                              <a:schemeClr val="bg1"/>
                            </a:solidFill>
                            <a:latin typeface="Corbel Light" panose="020B0303020204020204" pitchFamily="34" charset="0"/>
                            <a:ea typeface="+mj-ea"/>
                            <a:cs typeface="+mj-cs"/>
                          </a:rPr>
                          <a:t>MATERIAL REMOVAL </a:t>
                        </a:r>
                      </a:p>
                    </p:txBody>
                  </p:sp>
                </p:grpSp>
                <p:sp>
                  <p:nvSpPr>
                    <p:cNvPr id="132" name="Textfeld 131">
                      <a:extLst>
                        <a:ext uri="{FF2B5EF4-FFF2-40B4-BE49-F238E27FC236}">
                          <a16:creationId xmlns:a16="http://schemas.microsoft.com/office/drawing/2014/main" id="{07FAAFA5-AC08-44C3-A12F-AE90EC72F56C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028352" y="3340326"/>
                      <a:ext cx="1031948" cy="400110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FULL</a:t>
                      </a:r>
                    </a:p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SERVICE</a:t>
                      </a:r>
                    </a:p>
                  </p:txBody>
                </p:sp>
              </p:grpSp>
            </p:grpSp>
            <p:pic>
              <p:nvPicPr>
                <p:cNvPr id="21" name="Grafik 20">
                  <a:extLst>
                    <a:ext uri="{FF2B5EF4-FFF2-40B4-BE49-F238E27FC236}">
                      <a16:creationId xmlns:a16="http://schemas.microsoft.com/office/drawing/2014/main" id="{6D011656-78CD-46AE-9F5F-B7D4FD644F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902263" y="1676593"/>
                  <a:ext cx="668731" cy="540000"/>
                </a:xfrm>
                <a:prstGeom prst="rect">
                  <a:avLst/>
                </a:prstGeom>
              </p:spPr>
            </p:pic>
            <p:sp>
              <p:nvSpPr>
                <p:cNvPr id="78" name="Textfeld 77">
                  <a:extLst>
                    <a:ext uri="{FF2B5EF4-FFF2-40B4-BE49-F238E27FC236}">
                      <a16:creationId xmlns:a16="http://schemas.microsoft.com/office/drawing/2014/main" id="{6BCDF390-7C9F-415F-B461-6C5D7779926D}"/>
                    </a:ext>
                  </a:extLst>
                </p:cNvPr>
                <p:cNvSpPr txBox="1"/>
                <p:nvPr/>
              </p:nvSpPr>
              <p:spPr>
                <a:xfrm>
                  <a:off x="3726171" y="2153863"/>
                  <a:ext cx="1041107" cy="396000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de-DE" sz="1000" dirty="0">
                      <a:latin typeface="Corbel Light" panose="020B0303020204020204" pitchFamily="34" charset="0"/>
                      <a:ea typeface="+mj-ea"/>
                      <a:cs typeface="+mj-cs"/>
                    </a:rPr>
                    <a:t>E-MOBILITY</a:t>
                  </a:r>
                </a:p>
              </p:txBody>
            </p:sp>
          </p:grpSp>
          <p:pic>
            <p:nvPicPr>
              <p:cNvPr id="19" name="Grafik 18">
                <a:extLst>
                  <a:ext uri="{FF2B5EF4-FFF2-40B4-BE49-F238E27FC236}">
                    <a16:creationId xmlns:a16="http://schemas.microsoft.com/office/drawing/2014/main" id="{BE4CF2E1-447A-43B8-8477-B195D234618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biLevel thresh="25000"/>
              </a:blip>
              <a:stretch>
                <a:fillRect/>
              </a:stretch>
            </p:blipFill>
            <p:spPr>
              <a:xfrm>
                <a:off x="4957180" y="909622"/>
                <a:ext cx="733136" cy="720000"/>
              </a:xfrm>
              <a:prstGeom prst="rect">
                <a:avLst/>
              </a:prstGeom>
            </p:spPr>
          </p:pic>
        </p:grpSp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B7107D40-A107-4EA9-BBC1-15DFE81889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874173" y="3218080"/>
              <a:ext cx="606123" cy="540000"/>
            </a:xfrm>
            <a:prstGeom prst="rect">
              <a:avLst/>
            </a:prstGeom>
          </p:spPr>
        </p:pic>
      </p:grp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A42E7C27-CFA3-4644-9AF5-98D1E3637FCF}"/>
              </a:ext>
            </a:extLst>
          </p:cNvPr>
          <p:cNvGrpSpPr/>
          <p:nvPr/>
        </p:nvGrpSpPr>
        <p:grpSpPr>
          <a:xfrm>
            <a:off x="-433655" y="264687"/>
            <a:ext cx="3585398" cy="1133505"/>
            <a:chOff x="-25886" y="5384215"/>
            <a:chExt cx="3585398" cy="1133505"/>
          </a:xfrm>
        </p:grpSpPr>
        <p:sp>
          <p:nvSpPr>
            <p:cNvPr id="97" name="Titel 1">
              <a:extLst>
                <a:ext uri="{FF2B5EF4-FFF2-40B4-BE49-F238E27FC236}">
                  <a16:creationId xmlns:a16="http://schemas.microsoft.com/office/drawing/2014/main" id="{DAA0691B-7EF7-4310-A721-7540C37AD101}"/>
                </a:ext>
              </a:extLst>
            </p:cNvPr>
            <p:cNvSpPr txBox="1">
              <a:spLocks/>
            </p:cNvSpPr>
            <p:nvPr/>
          </p:nvSpPr>
          <p:spPr>
            <a:xfrm>
              <a:off x="-25886" y="5751142"/>
              <a:ext cx="3585398" cy="76657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de-DE" sz="2400" b="1" dirty="0">
                  <a:solidFill>
                    <a:srgbClr val="003C69"/>
                  </a:solidFill>
                  <a:latin typeface="Corbel" panose="020B0503020204020204" pitchFamily="34" charset="0"/>
                </a:rPr>
                <a:t>E-MOBILITY</a:t>
              </a:r>
              <a:endParaRPr lang="de-DE" sz="2000" b="1" i="0" dirty="0">
                <a:solidFill>
                  <a:srgbClr val="003C69"/>
                </a:solidFill>
                <a:effectLst/>
                <a:latin typeface="Corbel Light" panose="020B0303020204020204" pitchFamily="34" charset="0"/>
              </a:endParaRPr>
            </a:p>
          </p:txBody>
        </p:sp>
        <p:pic>
          <p:nvPicPr>
            <p:cNvPr id="73" name="Grafik 72" descr="Ein Bild, das Text, ClipArt enthält.&#10;&#10;Automatisch generierte Beschreibung">
              <a:extLst>
                <a:ext uri="{FF2B5EF4-FFF2-40B4-BE49-F238E27FC236}">
                  <a16:creationId xmlns:a16="http://schemas.microsoft.com/office/drawing/2014/main" id="{AA881790-8DC2-40D5-9E02-0EE6F703D6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758971" y="5384215"/>
              <a:ext cx="2098482" cy="540000"/>
            </a:xfrm>
            <a:prstGeom prst="rect">
              <a:avLst/>
            </a:prstGeom>
          </p:spPr>
        </p:pic>
      </p:grpSp>
      <p:pic>
        <p:nvPicPr>
          <p:cNvPr id="33" name="Grafik 32" descr="Schild Häkchen mit einfarbiger Füllung">
            <a:extLst>
              <a:ext uri="{FF2B5EF4-FFF2-40B4-BE49-F238E27FC236}">
                <a16:creationId xmlns:a16="http://schemas.microsoft.com/office/drawing/2014/main" id="{036B1A18-69FC-4DBE-8EB7-DE230EC6F48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590965" y="2598025"/>
            <a:ext cx="720000" cy="720000"/>
          </a:xfrm>
          <a:prstGeom prst="rect">
            <a:avLst/>
          </a:prstGeom>
        </p:spPr>
      </p:pic>
      <p:sp>
        <p:nvSpPr>
          <p:cNvPr id="85" name="Titel 1">
            <a:extLst>
              <a:ext uri="{FF2B5EF4-FFF2-40B4-BE49-F238E27FC236}">
                <a16:creationId xmlns:a16="http://schemas.microsoft.com/office/drawing/2014/main" id="{5DB8571D-59A9-45D6-8D5B-F026FAFCF55F}"/>
              </a:ext>
            </a:extLst>
          </p:cNvPr>
          <p:cNvSpPr txBox="1">
            <a:spLocks/>
          </p:cNvSpPr>
          <p:nvPr/>
        </p:nvSpPr>
        <p:spPr>
          <a:xfrm>
            <a:off x="29919" y="3414879"/>
            <a:ext cx="3167879" cy="54000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anchor="ctr" anchorCtr="0">
            <a:noAutofit/>
          </a:bodyPr>
          <a:lstStyle/>
          <a:p>
            <a:pPr algn="ctr"/>
            <a:r>
              <a:rPr lang="de-DE" sz="2400" b="1" dirty="0">
                <a:solidFill>
                  <a:srgbClr val="003C69"/>
                </a:solidFill>
                <a:latin typeface="Corbel" panose="020B0503020204020204" pitchFamily="34" charset="0"/>
              </a:rPr>
              <a:t>Hausen on AIR</a:t>
            </a:r>
            <a:endParaRPr lang="de-DE" sz="2000" b="1" i="0" dirty="0">
              <a:solidFill>
                <a:srgbClr val="003C69"/>
              </a:solidFill>
              <a:effectLst/>
              <a:latin typeface="Corbel" panose="020B0503020204020204" pitchFamily="34" charset="0"/>
            </a:endParaRPr>
          </a:p>
        </p:txBody>
      </p:sp>
      <p:sp>
        <p:nvSpPr>
          <p:cNvPr id="17" name="Fußzeilenplatzhalter 16">
            <a:extLst>
              <a:ext uri="{FF2B5EF4-FFF2-40B4-BE49-F238E27FC236}">
                <a16:creationId xmlns:a16="http://schemas.microsoft.com/office/drawing/2014/main" id="{81874EC3-A547-42C6-9A2B-6468E8C5829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30014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4"/>
          <a:srcRect l="38113" b="2500"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E74663B6-B67C-442B-8A95-5E521774F370}"/>
              </a:ext>
            </a:extLst>
          </p:cNvPr>
          <p:cNvGrpSpPr/>
          <p:nvPr/>
        </p:nvGrpSpPr>
        <p:grpSpPr>
          <a:xfrm>
            <a:off x="3175407" y="193733"/>
            <a:ext cx="5586844" cy="4040541"/>
            <a:chOff x="471268" y="171714"/>
            <a:chExt cx="5586844" cy="4040541"/>
          </a:xfrm>
        </p:grpSpPr>
        <p:grpSp>
          <p:nvGrpSpPr>
            <p:cNvPr id="24" name="Gruppieren 23">
              <a:extLst>
                <a:ext uri="{FF2B5EF4-FFF2-40B4-BE49-F238E27FC236}">
                  <a16:creationId xmlns:a16="http://schemas.microsoft.com/office/drawing/2014/main" id="{5FF89F0B-F949-4750-8F4C-7B4A7CC1F34E}"/>
                </a:ext>
              </a:extLst>
            </p:cNvPr>
            <p:cNvGrpSpPr/>
            <p:nvPr/>
          </p:nvGrpSpPr>
          <p:grpSpPr>
            <a:xfrm>
              <a:off x="471268" y="171714"/>
              <a:ext cx="5586844" cy="4040541"/>
              <a:chOff x="1461520" y="306234"/>
              <a:chExt cx="5586844" cy="4040541"/>
            </a:xfrm>
          </p:grpSpPr>
          <p:grpSp>
            <p:nvGrpSpPr>
              <p:cNvPr id="22" name="Gruppieren 21">
                <a:extLst>
                  <a:ext uri="{FF2B5EF4-FFF2-40B4-BE49-F238E27FC236}">
                    <a16:creationId xmlns:a16="http://schemas.microsoft.com/office/drawing/2014/main" id="{AC753B35-6E34-4CD2-891C-979F4B8B3273}"/>
                  </a:ext>
                </a:extLst>
              </p:cNvPr>
              <p:cNvGrpSpPr/>
              <p:nvPr/>
            </p:nvGrpSpPr>
            <p:grpSpPr>
              <a:xfrm>
                <a:off x="1461520" y="306234"/>
                <a:ext cx="5586844" cy="4040541"/>
                <a:chOff x="1461520" y="306234"/>
                <a:chExt cx="5586844" cy="4040541"/>
              </a:xfrm>
            </p:grpSpPr>
            <p:grpSp>
              <p:nvGrpSpPr>
                <p:cNvPr id="16" name="Gruppieren 15">
                  <a:extLst>
                    <a:ext uri="{FF2B5EF4-FFF2-40B4-BE49-F238E27FC236}">
                      <a16:creationId xmlns:a16="http://schemas.microsoft.com/office/drawing/2014/main" id="{A8EE5129-7892-4694-887C-D2D83348753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1461520" y="306234"/>
                  <a:ext cx="5586844" cy="4040541"/>
                  <a:chOff x="772843" y="288479"/>
                  <a:chExt cx="5586844" cy="4040541"/>
                </a:xfrm>
              </p:grpSpPr>
              <p:sp>
                <p:nvSpPr>
                  <p:cNvPr id="129" name="Sechseck 128">
                    <a:extLst>
                      <a:ext uri="{FF2B5EF4-FFF2-40B4-BE49-F238E27FC236}">
                        <a16:creationId xmlns:a16="http://schemas.microsoft.com/office/drawing/2014/main" id="{CD666508-D590-41B9-A530-EA8A9E085ADC}"/>
                      </a:ext>
                    </a:extLst>
                  </p:cNvPr>
                  <p:cNvSpPr/>
                  <p:nvPr/>
                </p:nvSpPr>
                <p:spPr>
                  <a:xfrm>
                    <a:off x="5095349" y="1466109"/>
                    <a:ext cx="1264338" cy="1090080"/>
                  </a:xfrm>
                  <a:prstGeom prst="hexagon">
                    <a:avLst>
                      <a:gd name="adj" fmla="val 25000"/>
                      <a:gd name="vf" fmla="val 115470"/>
                    </a:avLst>
                  </a:prstGeom>
                  <a:solidFill>
                    <a:srgbClr val="003D6A"/>
                  </a:solidFill>
                  <a:ln>
                    <a:solidFill>
                      <a:srgbClr val="003D6A"/>
                    </a:solidFill>
                  </a:ln>
                </p:spPr>
                <p:style>
                  <a:lnRef idx="2">
                    <a:schemeClr val="accent1">
                      <a:hueOff val="0"/>
                      <a:satOff val="0"/>
                      <a:lumOff val="0"/>
                      <a:alphaOff val="0"/>
                    </a:schemeClr>
                  </a:lnRef>
                  <a:fillRef idx="1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dk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grpSp>
                <p:nvGrpSpPr>
                  <p:cNvPr id="15" name="Gruppieren 14">
                    <a:extLst>
                      <a:ext uri="{FF2B5EF4-FFF2-40B4-BE49-F238E27FC236}">
                        <a16:creationId xmlns:a16="http://schemas.microsoft.com/office/drawing/2014/main" id="{5161A498-CD51-4D30-A0BA-27B893535128}"/>
                      </a:ext>
                    </a:extLst>
                  </p:cNvPr>
                  <p:cNvGrpSpPr/>
                  <p:nvPr/>
                </p:nvGrpSpPr>
                <p:grpSpPr>
                  <a:xfrm>
                    <a:off x="772843" y="288479"/>
                    <a:ext cx="5571699" cy="4040541"/>
                    <a:chOff x="772843" y="288479"/>
                    <a:chExt cx="5571699" cy="4040541"/>
                  </a:xfrm>
                </p:grpSpPr>
                <p:grpSp>
                  <p:nvGrpSpPr>
                    <p:cNvPr id="14" name="Gruppieren 13">
                      <a:extLst>
                        <a:ext uri="{FF2B5EF4-FFF2-40B4-BE49-F238E27FC236}">
                          <a16:creationId xmlns:a16="http://schemas.microsoft.com/office/drawing/2014/main" id="{F2FC2DAD-733B-401A-BF0F-1B611FC202C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43" y="288479"/>
                      <a:ext cx="5571699" cy="4040541"/>
                      <a:chOff x="772843" y="288479"/>
                      <a:chExt cx="5571699" cy="4040541"/>
                    </a:xfrm>
                  </p:grpSpPr>
                  <p:grpSp>
                    <p:nvGrpSpPr>
                      <p:cNvPr id="13" name="Gruppieren 12">
                        <a:extLst>
                          <a:ext uri="{FF2B5EF4-FFF2-40B4-BE49-F238E27FC236}">
                            <a16:creationId xmlns:a16="http://schemas.microsoft.com/office/drawing/2014/main" id="{F15E4D7A-A70C-483F-AA13-9EEE479FA4B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43" y="288479"/>
                        <a:ext cx="5571699" cy="4036186"/>
                        <a:chOff x="772843" y="288479"/>
                        <a:chExt cx="5571699" cy="4036186"/>
                      </a:xfrm>
                    </p:grpSpPr>
                    <p:grpSp>
                      <p:nvGrpSpPr>
                        <p:cNvPr id="11" name="Gruppieren 10">
                          <a:extLst>
                            <a:ext uri="{FF2B5EF4-FFF2-40B4-BE49-F238E27FC236}">
                              <a16:creationId xmlns:a16="http://schemas.microsoft.com/office/drawing/2014/main" id="{18A289C7-A8E1-4243-A2B0-197FEF88F5B4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772843" y="288479"/>
                          <a:ext cx="5571699" cy="4036186"/>
                          <a:chOff x="772843" y="288479"/>
                          <a:chExt cx="5571699" cy="4036186"/>
                        </a:xfrm>
                      </p:grpSpPr>
                      <p:sp>
                        <p:nvSpPr>
                          <p:cNvPr id="131" name="Sechseck 130">
                            <a:extLst>
                              <a:ext uri="{FF2B5EF4-FFF2-40B4-BE49-F238E27FC236}">
                                <a16:creationId xmlns:a16="http://schemas.microsoft.com/office/drawing/2014/main" id="{C40E4449-3A0C-45F0-A42E-B808F900E562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2918167" y="288479"/>
                            <a:ext cx="1264338" cy="1090080"/>
                          </a:xfrm>
                          <a:prstGeom prst="hexagon">
                            <a:avLst>
                              <a:gd name="adj" fmla="val 25000"/>
                              <a:gd name="vf" fmla="val 115470"/>
                            </a:avLst>
                          </a:prstGeom>
                          <a:solidFill>
                            <a:srgbClr val="003D6A"/>
                          </a:solidFill>
                          <a:ln>
                            <a:solidFill>
                              <a:srgbClr val="003D6A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fillRef>
                          <a:effectRef idx="0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dk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p:style>
                      </p:sp>
                      <p:grpSp>
                        <p:nvGrpSpPr>
                          <p:cNvPr id="70" name="Gruppieren 69">
                            <a:extLst>
                              <a:ext uri="{FF2B5EF4-FFF2-40B4-BE49-F238E27FC236}">
                                <a16:creationId xmlns:a16="http://schemas.microsoft.com/office/drawing/2014/main" id="{E74F8BC4-A99E-4506-B271-6DEE7CCAAEF1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772843" y="329679"/>
                            <a:ext cx="5571699" cy="3994986"/>
                            <a:chOff x="1901371" y="250908"/>
                            <a:chExt cx="5571699" cy="3994986"/>
                          </a:xfrm>
                        </p:grpSpPr>
                        <p:grpSp>
                          <p:nvGrpSpPr>
                            <p:cNvPr id="36" name="Gruppieren 35">
                              <a:extLst>
                                <a:ext uri="{FF2B5EF4-FFF2-40B4-BE49-F238E27FC236}">
                                  <a16:creationId xmlns:a16="http://schemas.microsoft.com/office/drawing/2014/main" id="{70F78BB2-EB6B-4A55-8D57-E4D4AD5E3F9E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1901371" y="250908"/>
                              <a:ext cx="5571699" cy="3994986"/>
                              <a:chOff x="1818541" y="33421"/>
                              <a:chExt cx="5571699" cy="3994986"/>
                            </a:xfrm>
                          </p:grpSpPr>
                          <p:sp>
                            <p:nvSpPr>
                              <p:cNvPr id="125" name="Sechseck 124">
                                <a:extLst>
                                  <a:ext uri="{FF2B5EF4-FFF2-40B4-BE49-F238E27FC236}">
                                    <a16:creationId xmlns:a16="http://schemas.microsoft.com/office/drawing/2014/main" id="{8E69CCFA-B818-49A1-AB7A-57A4B6D497B6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5036817" y="2929900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3D6A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grpSp>
                            <p:nvGrpSpPr>
                              <p:cNvPr id="35" name="Gruppieren 34">
                                <a:extLst>
                                  <a:ext uri="{FF2B5EF4-FFF2-40B4-BE49-F238E27FC236}">
                                    <a16:creationId xmlns:a16="http://schemas.microsoft.com/office/drawing/2014/main" id="{1E477EBB-C509-44F1-812E-794610F04276}"/>
                                  </a:ext>
                                </a:extLst>
                              </p:cNvPr>
                              <p:cNvGrpSpPr/>
                              <p:nvPr/>
                            </p:nvGrpSpPr>
                            <p:grpSpPr>
                              <a:xfrm>
                                <a:off x="1818541" y="33421"/>
                                <a:ext cx="5571699" cy="3994986"/>
                                <a:chOff x="2015840" y="391111"/>
                                <a:chExt cx="5571699" cy="3994986"/>
                              </a:xfrm>
                            </p:grpSpPr>
                            <p:grpSp>
                              <p:nvGrpSpPr>
                                <p:cNvPr id="30" name="Gruppieren 29">
                                  <a:extLst>
                                    <a:ext uri="{FF2B5EF4-FFF2-40B4-BE49-F238E27FC236}">
                                      <a16:creationId xmlns:a16="http://schemas.microsoft.com/office/drawing/2014/main" id="{324CC6C0-8E0F-41BD-8E43-8A1CFE5E38AE}"/>
                                    </a:ext>
                                  </a:extLst>
                                </p:cNvPr>
                                <p:cNvGrpSpPr/>
                                <p:nvPr/>
                              </p:nvGrpSpPr>
                              <p:grpSpPr>
                                <a:xfrm>
                                  <a:off x="2015840" y="391111"/>
                                  <a:ext cx="5571699" cy="3439657"/>
                                  <a:chOff x="1384316" y="697179"/>
                                  <a:chExt cx="5571699" cy="3439657"/>
                                </a:xfrm>
                              </p:grpSpPr>
                              <p:sp>
                                <p:nvSpPr>
                                  <p:cNvPr id="115" name="Sechseck 114">
                                    <a:extLst>
                                      <a:ext uri="{FF2B5EF4-FFF2-40B4-BE49-F238E27FC236}">
                                        <a16:creationId xmlns:a16="http://schemas.microsoft.com/office/drawing/2014/main" id="{CBF45B27-D87E-4321-95C8-8B5F6D1D289D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4316" y="1847204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sp>
                                <p:nvSpPr>
                                  <p:cNvPr id="116" name="Sechseck 115">
                                    <a:extLst>
                                      <a:ext uri="{FF2B5EF4-FFF2-40B4-BE49-F238E27FC236}">
                                        <a16:creationId xmlns:a16="http://schemas.microsoft.com/office/drawing/2014/main" id="{B9837DC6-F50D-4530-A8F3-465B2FE9539B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9376" y="3041540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grpSp>
                                <p:nvGrpSpPr>
                                  <p:cNvPr id="29" name="Gruppieren 28">
                                    <a:extLst>
                                      <a:ext uri="{FF2B5EF4-FFF2-40B4-BE49-F238E27FC236}">
                                        <a16:creationId xmlns:a16="http://schemas.microsoft.com/office/drawing/2014/main" id="{323CE0B3-3E57-45EA-856A-3667D7256184}"/>
                                      </a:ext>
                                    </a:extLst>
                                  </p:cNvPr>
                                  <p:cNvGrpSpPr/>
                                  <p:nvPr/>
                                </p:nvGrpSpPr>
                                <p:grpSpPr>
                                  <a:xfrm>
                                    <a:off x="1499176" y="697179"/>
                                    <a:ext cx="5456839" cy="3439657"/>
                                    <a:chOff x="1499176" y="697179"/>
                                    <a:chExt cx="5456839" cy="3439657"/>
                                  </a:xfrm>
                                </p:grpSpPr>
                                <p:grpSp>
                                  <p:nvGrpSpPr>
                                    <p:cNvPr id="28" name="Gruppieren 27">
                                      <a:extLst>
                                        <a:ext uri="{FF2B5EF4-FFF2-40B4-BE49-F238E27FC236}">
                                          <a16:creationId xmlns:a16="http://schemas.microsoft.com/office/drawing/2014/main" id="{D4FBF347-A86D-48D9-995C-453598275D76}"/>
                                        </a:ext>
                                      </a:extLst>
                                    </p:cNvPr>
                                    <p:cNvGrpSpPr/>
                                    <p:nvPr/>
                                  </p:nvGrpSpPr>
                                  <p:grpSpPr>
                                    <a:xfrm>
                                      <a:off x="2456590" y="697179"/>
                                      <a:ext cx="4499425" cy="3411113"/>
                                      <a:chOff x="2322287" y="366325"/>
                                      <a:chExt cx="4499425" cy="3411113"/>
                                    </a:xfrm>
                                  </p:grpSpPr>
                                  <p:sp>
                                    <p:nvSpPr>
                                      <p:cNvPr id="109" name="Textfeld 108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FE282E4C-A9F1-48A5-A602-B8919306753F}"/>
                                          </a:ext>
                                        </a:extLst>
                                      </p:cNvPr>
                                      <p:cNvSpPr txBox="1"/>
                                      <p:nvPr/>
                                    </p:nvSpPr>
                                    <p:spPr>
                                      <a:xfrm>
                                        <a:off x="3598546" y="3494698"/>
                                        <a:ext cx="869743" cy="246221"/>
                                      </a:xfrm>
                                      <a:prstGeom prst="rect">
                                        <a:avLst/>
                                      </a:prstGeom>
                                      <a:noFill/>
                                    </p:spPr>
                                    <p:txBody>
                                      <a:bodyPr wrap="square" rtlCol="0">
                                        <a:spAutoFit/>
                                      </a:bodyPr>
                                      <a:lstStyle/>
                                      <a:p>
                                        <a:pPr algn="ctr"/>
                                        <a:r>
                                          <a:rPr lang="de-DE" sz="1000" dirty="0">
                                            <a:solidFill>
                                              <a:schemeClr val="bg1"/>
                                            </a:solidFill>
                                            <a:latin typeface="+mj-lt"/>
                                            <a:ea typeface="+mj-ea"/>
                                            <a:cs typeface="+mj-cs"/>
                                          </a:rPr>
                                          <a:t>OEE</a:t>
                                        </a:r>
                                      </a:p>
                                    </p:txBody>
                                  </p:sp>
                                  <p:grpSp>
                                    <p:nvGrpSpPr>
                                      <p:cNvPr id="27" name="Gruppieren 26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7E59A5B0-F306-4843-AD10-B17C9821318E}"/>
                                          </a:ext>
                                        </a:extLst>
                                      </p:cNvPr>
                                      <p:cNvGrpSpPr/>
                                      <p:nvPr/>
                                    </p:nvGrpSpPr>
                                    <p:grpSpPr>
                                      <a:xfrm>
                                        <a:off x="2322287" y="366325"/>
                                        <a:ext cx="4499425" cy="3411113"/>
                                        <a:chOff x="2322287" y="362631"/>
                                        <a:chExt cx="4499425" cy="3411113"/>
                                      </a:xfrm>
                                    </p:grpSpPr>
                                    <p:grpSp>
                                      <p:nvGrpSpPr>
                                        <p:cNvPr id="2" name="Gruppieren 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DE0C5941-C991-44BE-8698-35B38972B461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2322287" y="893744"/>
                                          <a:ext cx="4499425" cy="2880000"/>
                                          <a:chOff x="1420405" y="1041271"/>
                                          <a:chExt cx="5249495" cy="3360106"/>
                                        </a:xfrm>
                                      </p:grpSpPr>
                                      <p:sp>
                                        <p:nvSpPr>
                                          <p:cNvPr id="18" name="Sechseck 1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2E7D9EEB-81E2-47F1-93F3-CA0360617C58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1041271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3" name="Freihandform: Form 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60BFDFF-3BE7-49D5-BAD3-C4DE045BBF5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312957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" name="Sechseck 5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D841A01-15DF-4668-B5EB-124E06D64E5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420405" y="244646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8" name="Freihandform: Form 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1DB5CD1D-BFA0-4E55-812E-2C00408EDA2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243134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10" name="Sechseck 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DC3A2867-75E1-4166-939F-2A7B63EC8D15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5194792" y="312957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3D6A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12" name="Freihandform: Form 1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00534C9B-74EC-4E16-86C8-744ED71C876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1736141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chemeClr val="bg1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76" name="Grafik 38" descr="Ladender Akku mit einfarbiger Füllung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997688F2-8562-4B08-AE78-171A7BCC04A9}"/>
                                            </a:ext>
                                          </a:extLst>
                                        </p:cNvPr>
                                        <p:cNvGrpSpPr/>
                                        <p:nvPr/>
                                      </p:nvGrpSpPr>
                                      <p:grpSpPr>
                                        <a:xfrm>
                                          <a:off x="2560480" y="2195116"/>
                                          <a:ext cx="812150" cy="688680"/>
                                          <a:chOff x="1338181" y="2173788"/>
                                          <a:chExt cx="1221926" cy="1221925"/>
                                        </a:xfrm>
                                      </p:grpSpPr>
                                      <p:sp>
                                        <p:nvSpPr>
                                          <p:cNvPr id="77" name="Freihandform: Form 76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48089AD-A5C0-41A1-A8A3-B545CDE2D9E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389094" y="2466540"/>
                                            <a:ext cx="470950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470950"/>
                                              <a:gd name="connsiteY0" fmla="*/ 534592 h 610962"/>
                                              <a:gd name="connsiteX1" fmla="*/ 76370 w 470950"/>
                                              <a:gd name="connsiteY1" fmla="*/ 534592 h 610962"/>
                                              <a:gd name="connsiteX2" fmla="*/ 76370 w 470950"/>
                                              <a:gd name="connsiteY2" fmla="*/ 76370 h 610962"/>
                                              <a:gd name="connsiteX3" fmla="*/ 424874 w 470950"/>
                                              <a:gd name="connsiteY3" fmla="*/ 76370 h 610962"/>
                                              <a:gd name="connsiteX4" fmla="*/ 455931 w 470950"/>
                                              <a:gd name="connsiteY4" fmla="*/ 0 h 610962"/>
                                              <a:gd name="connsiteX5" fmla="*/ 50914 w 470950"/>
                                              <a:gd name="connsiteY5" fmla="*/ 0 h 610962"/>
                                              <a:gd name="connsiteX6" fmla="*/ 0 w 470950"/>
                                              <a:gd name="connsiteY6" fmla="*/ 50914 h 610962"/>
                                              <a:gd name="connsiteX7" fmla="*/ 0 w 470950"/>
                                              <a:gd name="connsiteY7" fmla="*/ 560049 h 610962"/>
                                              <a:gd name="connsiteX8" fmla="*/ 50914 w 470950"/>
                                              <a:gd name="connsiteY8" fmla="*/ 610963 h 610962"/>
                                              <a:gd name="connsiteX9" fmla="*/ 470951 w 470950"/>
                                              <a:gd name="connsiteY9" fmla="*/ 610963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470950" h="610962">
                                                <a:moveTo>
                                                  <a:pt x="470951" y="534592"/>
                                                </a:moveTo>
                                                <a:lnTo>
                                                  <a:pt x="76370" y="534592"/>
                                                </a:lnTo>
                                                <a:lnTo>
                                                  <a:pt x="76370" y="76370"/>
                                                </a:lnTo>
                                                <a:lnTo>
                                                  <a:pt x="424874" y="76370"/>
                                                </a:lnTo>
                                                <a:lnTo>
                                                  <a:pt x="455931" y="0"/>
                                                </a:lnTo>
                                                <a:lnTo>
                                                  <a:pt x="50914" y="0"/>
                                                </a:lnTo>
                                                <a:cubicBezTo>
                                                  <a:pt x="22795" y="0"/>
                                                  <a:pt x="0" y="22795"/>
                                                  <a:pt x="0" y="50914"/>
                                                </a:cubicBezTo>
                                                <a:lnTo>
                                                  <a:pt x="0" y="560049"/>
                                                </a:lnTo>
                                                <a:cubicBezTo>
                                                  <a:pt x="0" y="588167"/>
                                                  <a:pt x="22795" y="610963"/>
                                                  <a:pt x="50914" y="610963"/>
                                                </a:cubicBezTo>
                                                <a:lnTo>
                                                  <a:pt x="470951" y="610963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83" name="Freihandform: Form 8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5F41921D-2463-4ACF-9A15-E1396FBEAC1C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987329" y="2466540"/>
                                            <a:ext cx="521864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521864"/>
                                              <a:gd name="connsiteY0" fmla="*/ 190926 h 610962"/>
                                              <a:gd name="connsiteX1" fmla="*/ 420037 w 521864"/>
                                              <a:gd name="connsiteY1" fmla="*/ 190926 h 610962"/>
                                              <a:gd name="connsiteX2" fmla="*/ 420037 w 521864"/>
                                              <a:gd name="connsiteY2" fmla="*/ 50914 h 610962"/>
                                              <a:gd name="connsiteX3" fmla="*/ 369123 w 521864"/>
                                              <a:gd name="connsiteY3" fmla="*/ 0 h 610962"/>
                                              <a:gd name="connsiteX4" fmla="*/ 0 w 521864"/>
                                              <a:gd name="connsiteY4" fmla="*/ 0 h 610962"/>
                                              <a:gd name="connsiteX5" fmla="*/ 0 w 521864"/>
                                              <a:gd name="connsiteY5" fmla="*/ 76370 h 610962"/>
                                              <a:gd name="connsiteX6" fmla="*/ 343667 w 521864"/>
                                              <a:gd name="connsiteY6" fmla="*/ 76370 h 610962"/>
                                              <a:gd name="connsiteX7" fmla="*/ 343667 w 521864"/>
                                              <a:gd name="connsiteY7" fmla="*/ 534592 h 610962"/>
                                              <a:gd name="connsiteX8" fmla="*/ 63642 w 521864"/>
                                              <a:gd name="connsiteY8" fmla="*/ 534592 h 610962"/>
                                              <a:gd name="connsiteX9" fmla="*/ 29912 w 521864"/>
                                              <a:gd name="connsiteY9" fmla="*/ 610963 h 610962"/>
                                              <a:gd name="connsiteX10" fmla="*/ 369123 w 521864"/>
                                              <a:gd name="connsiteY10" fmla="*/ 610963 h 610962"/>
                                              <a:gd name="connsiteX11" fmla="*/ 420037 w 521864"/>
                                              <a:gd name="connsiteY11" fmla="*/ 560049 h 610962"/>
                                              <a:gd name="connsiteX12" fmla="*/ 420037 w 521864"/>
                                              <a:gd name="connsiteY12" fmla="*/ 420037 h 610962"/>
                                              <a:gd name="connsiteX13" fmla="*/ 470951 w 521864"/>
                                              <a:gd name="connsiteY13" fmla="*/ 420037 h 610962"/>
                                              <a:gd name="connsiteX14" fmla="*/ 521864 w 521864"/>
                                              <a:gd name="connsiteY14" fmla="*/ 369123 h 610962"/>
                                              <a:gd name="connsiteX15" fmla="*/ 521864 w 521864"/>
                                              <a:gd name="connsiteY15" fmla="*/ 241839 h 610962"/>
                                              <a:gd name="connsiteX16" fmla="*/ 470951 w 521864"/>
                                              <a:gd name="connsiteY16" fmla="*/ 190926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  <a:cxn ang="0">
                                                <a:pos x="connsiteX10" y="connsiteY10"/>
                                              </a:cxn>
                                              <a:cxn ang="0">
                                                <a:pos x="connsiteX11" y="connsiteY11"/>
                                              </a:cxn>
                                              <a:cxn ang="0">
                                                <a:pos x="connsiteX12" y="connsiteY12"/>
                                              </a:cxn>
                                              <a:cxn ang="0">
                                                <a:pos x="connsiteX13" y="connsiteY13"/>
                                              </a:cxn>
                                              <a:cxn ang="0">
                                                <a:pos x="connsiteX14" y="connsiteY14"/>
                                              </a:cxn>
                                              <a:cxn ang="0">
                                                <a:pos x="connsiteX15" y="connsiteY15"/>
                                              </a:cxn>
                                              <a:cxn ang="0">
                                                <a:pos x="connsiteX16" y="connsiteY1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521864" h="610962">
                                                <a:moveTo>
                                                  <a:pt x="470951" y="190926"/>
                                                </a:moveTo>
                                                <a:lnTo>
                                                  <a:pt x="420037" y="190926"/>
                                                </a:lnTo>
                                                <a:lnTo>
                                                  <a:pt x="420037" y="50914"/>
                                                </a:lnTo>
                                                <a:cubicBezTo>
                                                  <a:pt x="420037" y="22795"/>
                                                  <a:pt x="397242" y="0"/>
                                                  <a:pt x="369123" y="0"/>
                                                </a:cubicBezTo>
                                                <a:lnTo>
                                                  <a:pt x="0" y="0"/>
                                                </a:lnTo>
                                                <a:lnTo>
                                                  <a:pt x="0" y="76370"/>
                                                </a:lnTo>
                                                <a:lnTo>
                                                  <a:pt x="343667" y="76370"/>
                                                </a:lnTo>
                                                <a:lnTo>
                                                  <a:pt x="343667" y="534592"/>
                                                </a:lnTo>
                                                <a:lnTo>
                                                  <a:pt x="63642" y="534592"/>
                                                </a:lnTo>
                                                <a:lnTo>
                                                  <a:pt x="29912" y="610963"/>
                                                </a:lnTo>
                                                <a:lnTo>
                                                  <a:pt x="369123" y="610963"/>
                                                </a:lnTo>
                                                <a:cubicBezTo>
                                                  <a:pt x="397242" y="610963"/>
                                                  <a:pt x="420037" y="588167"/>
                                                  <a:pt x="420037" y="560049"/>
                                                </a:cubicBezTo>
                                                <a:lnTo>
                                                  <a:pt x="420037" y="420037"/>
                                                </a:lnTo>
                                                <a:lnTo>
                                                  <a:pt x="470951" y="420037"/>
                                                </a:lnTo>
                                                <a:cubicBezTo>
                                                  <a:pt x="499069" y="420037"/>
                                                  <a:pt x="521864" y="397241"/>
                                                  <a:pt x="521864" y="369123"/>
                                                </a:cubicBezTo>
                                                <a:lnTo>
                                                  <a:pt x="521864" y="241839"/>
                                                </a:lnTo>
                                                <a:cubicBezTo>
                                                  <a:pt x="521864" y="213721"/>
                                                  <a:pt x="499069" y="190926"/>
                                                  <a:pt x="470951" y="190926"/>
                                                </a:cubicBez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94" name="Freihandform: Form 93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E68F232-9410-4D00-90A0-4FB8D3F381E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728815" y="2377442"/>
                                            <a:ext cx="373069" cy="814616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207600 w 373069"/>
                                              <a:gd name="connsiteY0" fmla="*/ 381852 h 814616"/>
                                              <a:gd name="connsiteX1" fmla="*/ 207600 w 373069"/>
                                              <a:gd name="connsiteY1" fmla="*/ 0 h 814616"/>
                                              <a:gd name="connsiteX2" fmla="*/ 0 w 373069"/>
                                              <a:gd name="connsiteY2" fmla="*/ 508754 h 814616"/>
                                              <a:gd name="connsiteX3" fmla="*/ 182143 w 373069"/>
                                              <a:gd name="connsiteY3" fmla="*/ 509135 h 814616"/>
                                              <a:gd name="connsiteX4" fmla="*/ 182143 w 373069"/>
                                              <a:gd name="connsiteY4" fmla="*/ 814617 h 814616"/>
                                              <a:gd name="connsiteX5" fmla="*/ 373069 w 373069"/>
                                              <a:gd name="connsiteY5" fmla="*/ 381852 h 814616"/>
                                              <a:gd name="connsiteX6" fmla="*/ 207600 w 373069"/>
                                              <a:gd name="connsiteY6" fmla="*/ 381852 h 814616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373069" h="814616">
                                                <a:moveTo>
                                                  <a:pt x="207600" y="381852"/>
                                                </a:moveTo>
                                                <a:lnTo>
                                                  <a:pt x="207600" y="0"/>
                                                </a:lnTo>
                                                <a:lnTo>
                                                  <a:pt x="0" y="508754"/>
                                                </a:lnTo>
                                                <a:lnTo>
                                                  <a:pt x="182143" y="509135"/>
                                                </a:lnTo>
                                                <a:lnTo>
                                                  <a:pt x="182143" y="814617"/>
                                                </a:lnTo>
                                                <a:lnTo>
                                                  <a:pt x="373069" y="381852"/>
                                                </a:lnTo>
                                                <a:lnTo>
                                                  <a:pt x="207600" y="381852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96" name="Gruppieren 9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AD730304-3536-48C7-AAA2-55790274D3EB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4908202" y="2172442"/>
                                          <a:ext cx="408355" cy="540000"/>
                                          <a:chOff x="897011" y="2384217"/>
                                          <a:chExt cx="1092574" cy="1640984"/>
                                        </a:xfrm>
                                      </p:grpSpPr>
                                      <p:cxnSp>
                                        <p:nvCxnSpPr>
                                          <p:cNvPr id="98" name="Gerader Verbinder 9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7FC2E93-D7D0-4FE9-8918-5AC6C89B5FA6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897011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99" name="Gerader Verbinder 98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F9CCE78-A94A-4FF8-A704-A95D0AD2A98D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8081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0" name="Gerader Verbinder 9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B48E324-E5C5-4CB4-B9E2-06995532E1C1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0341" y="2389649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1" name="Gerader Verbinder 100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CC1E2492-105F-4F8D-8E4B-3BE37630C612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1925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2" name="Gerader Verbinder 10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8C083DB-A8B8-4A98-BD25-C7F254B64CA7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9545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103" name="Gerader Verbinder 10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AA7DDB49-A24C-4201-83FA-A70D0DB45264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431922" y="2384217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</p:grpSp>
                                    <p:sp>
                                      <p:nvSpPr>
                                        <p:cNvPr id="107" name="Textfeld 106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B3DED6F8-0841-4053-AFBF-05628BCBA8EF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4565371" y="2770428"/>
                                          <a:ext cx="1094019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HAIRPIN-TECHNOLOGY</a:t>
                                          </a:r>
                                        </a:p>
                                      </p:txBody>
                                    </p:sp>
                                    <p:sp>
                                      <p:nvSpPr>
                                        <p:cNvPr id="110" name="Textfeld 109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D18D2F33-E233-4B23-ABF7-AF4ED2A55F80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2433903" y="2779569"/>
                                          <a:ext cx="1041107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BATTERY PRODUCTION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11" name="Grafik 110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49E4A33-6099-430E-BA53-0FF7FBE7221E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5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85965" y="1678474"/>
                                          <a:ext cx="694312" cy="432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112" name="Textfeld 11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3B5BD9D-4A7C-43C6-8D4C-3D93D64A1907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79786" y="2195505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ROTARY 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13" name="Grafik 112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6D603F7-7FB3-4993-B29D-E57CDA44BB7A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6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05736" y="2883008"/>
                                          <a:ext cx="774541" cy="360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114" name="Textfeld 11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3395187F-29F9-4769-AD84-D16B46971F57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44549" y="3359961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LINEAR</a:t>
                                          </a:r>
                                        </a:p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104" name="Grafik 10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1B9C4FF-2EA0-4B4E-9E86-7C3A5A27B824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 rotWithShape="1">
                                        <a:blip r:embed="rId7">
                                          <a:extLst>
                                            <a:ext uri="{28A0092B-C50C-407E-A947-70E740481C1C}">
                                              <a14:useLocalDpi xmlns:a14="http://schemas.microsoft.com/office/drawing/2010/main" val="0"/>
                                            </a:ext>
                                          </a:extLst>
                                        </a:blip>
                                        <a:srcRect t="21117" r="93624"/>
                                        <a:stretch/>
                                      </p:blipFill>
                                      <p:spPr>
                                        <a:xfrm rot="10800000">
                                          <a:off x="3753751" y="362631"/>
                                          <a:ext cx="548071" cy="648000"/>
                                        </a:xfrm>
                                        <a:prstGeom prst="rect">
                                          <a:avLst/>
                                        </a:prstGeom>
                                      </p:spPr>
                                    </p:pic>
                                    <p:sp>
                                      <p:nvSpPr>
                                        <p:cNvPr id="106" name="Textfeld 10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880270E-5AA0-4933-9E57-0A34C1C16546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3592915" y="1005674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GRIPPING MODULES</a:t>
                                          </a:r>
                                        </a:p>
                                      </p:txBody>
                                    </p:sp>
                                  </p:grpSp>
                                </p:grpSp>
                                <p:pic>
                                  <p:nvPicPr>
                                    <p:cNvPr id="119" name="Grafik 118">
                                      <a:extLst>
                                        <a:ext uri="{FF2B5EF4-FFF2-40B4-BE49-F238E27FC236}">
                                          <a16:creationId xmlns:a16="http://schemas.microsoft.com/office/drawing/2014/main" id="{A7BD15DE-6E05-4C32-9E3F-559E10CEFB01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>
                                    <a:blip r:embed="rId8" cstate="screen">
                                      <a:extLst>
                                        <a:ext uri="{28A0092B-C50C-407E-A947-70E740481C1C}">
                                          <a14:useLocalDpi xmlns:a14="http://schemas.microsoft.com/office/drawing/2010/main"/>
                                        </a:ext>
                                      </a:extLst>
                                    </a:blip>
                                    <a:stretch>
                                      <a:fillRect/>
                                    </a:stretch>
                                  </p:blipFill>
                                  <p:spPr>
                                    <a:xfrm>
                                      <a:off x="1635759" y="3108701"/>
                                      <a:ext cx="538096" cy="534168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pic>
                                  <p:nvPicPr>
                                    <p:cNvPr id="120" name="Grafik 119">
                                      <a:extLst>
                                        <a:ext uri="{FF2B5EF4-FFF2-40B4-BE49-F238E27FC236}">
                                          <a16:creationId xmlns:a16="http://schemas.microsoft.com/office/drawing/2014/main" id="{A1DDDE18-D653-47A9-9007-F9072A2E840B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 rotWithShape="1">
                                    <a:blip r:embed="rId7">
                                      <a:extLst>
                                        <a:ext uri="{28A0092B-C50C-407E-A947-70E740481C1C}">
                                          <a14:useLocalDpi xmlns:a14="http://schemas.microsoft.com/office/drawing/2010/main" val="0"/>
                                        </a:ext>
                                      </a:extLst>
                                    </a:blip>
                                    <a:srcRect l="62329" t="3230" r="31295" b="10558"/>
                                    <a:stretch/>
                                  </p:blipFill>
                                  <p:spPr>
                                    <a:xfrm>
                                      <a:off x="2077570" y="3188184"/>
                                      <a:ext cx="358789" cy="558137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sp>
                                  <p:nvSpPr>
                                    <p:cNvPr id="121" name="Textfeld 120">
                                      <a:extLst>
                                        <a:ext uri="{FF2B5EF4-FFF2-40B4-BE49-F238E27FC236}">
                                          <a16:creationId xmlns:a16="http://schemas.microsoft.com/office/drawing/2014/main" id="{254FE157-8783-4AB5-B0EE-157220A29DF0}"/>
                                        </a:ext>
                                      </a:extLst>
                                    </p:cNvPr>
                                    <p:cNvSpPr txBox="1"/>
                                    <p:nvPr/>
                                  </p:nvSpPr>
                                  <p:spPr>
                                    <a:xfrm>
                                      <a:off x="1499176" y="3736726"/>
                                      <a:ext cx="1042436" cy="400110"/>
                                    </a:xfrm>
                                    <a:prstGeom prst="rect">
                                      <a:avLst/>
                                    </a:prstGeom>
                                    <a:noFill/>
                                  </p:spPr>
                                  <p:txBody>
                                    <a:bodyPr wrap="square" rtlCol="0">
                                      <a:spAutoFit/>
                                    </a:bodyPr>
                                    <a:lstStyle/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CLAMPING</a:t>
                                      </a:r>
                                    </a:p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TECHNOLOGY </a:t>
                                      </a:r>
                                    </a:p>
                                  </p:txBody>
                                </p:sp>
                              </p:grpSp>
                              <p:sp>
                                <p:nvSpPr>
                                  <p:cNvPr id="118" name="Textfeld 117">
                                    <a:extLst>
                                      <a:ext uri="{FF2B5EF4-FFF2-40B4-BE49-F238E27FC236}">
                                        <a16:creationId xmlns:a16="http://schemas.microsoft.com/office/drawing/2014/main" id="{E9BBB5C7-D841-44B3-BA86-6B2F9D591C2B}"/>
                                      </a:ext>
                                    </a:extLst>
                                  </p:cNvPr>
                                  <p:cNvSpPr txBox="1"/>
                                  <p:nvPr/>
                                </p:nvSpPr>
                                <p:spPr>
                                  <a:xfrm>
                                    <a:off x="4759887" y="2033036"/>
                                    <a:ext cx="970978" cy="246221"/>
                                  </a:xfrm>
                                  <a:prstGeom prst="rect">
                                    <a:avLst/>
                                  </a:prstGeom>
                                  <a:noFill/>
                                </p:spPr>
                                <p:txBody>
                                  <a:bodyPr wrap="square" rtlCol="0" anchor="ctr">
                                    <a:spAutoFit/>
                                  </a:bodyPr>
                                  <a:lstStyle/>
                                  <a:p>
                                    <a:pPr algn="ctr"/>
                                    <a:r>
                                      <a:rPr lang="de-DE" sz="1000" dirty="0">
                                        <a:solidFill>
                                          <a:schemeClr val="bg1"/>
                                        </a:solidFill>
                                        <a:latin typeface="Corbel Light" panose="020B0303020204020204" pitchFamily="34" charset="0"/>
                                        <a:ea typeface="+mj-ea"/>
                                        <a:cs typeface="+mj-cs"/>
                                      </a:rPr>
                                      <a:t>SOLUTIONS</a:t>
                                    </a:r>
                                  </a:p>
                                </p:txBody>
                              </p:sp>
                            </p:grpSp>
                            <p:sp>
                              <p:nvSpPr>
                                <p:cNvPr id="122" name="Sechseck 121">
                                  <a:extLst>
                                    <a:ext uri="{FF2B5EF4-FFF2-40B4-BE49-F238E27FC236}">
                                      <a16:creationId xmlns:a16="http://schemas.microsoft.com/office/drawing/2014/main" id="{4D24A8C3-CD70-4EE2-9A17-80E2BCD1E913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3100035" y="3296017"/>
                                  <a:ext cx="1264338" cy="1090080"/>
                                </a:xfrm>
                                <a:prstGeom prst="hexagon">
                                  <a:avLst>
                                    <a:gd name="adj" fmla="val 25000"/>
                                    <a:gd name="vf" fmla="val 115470"/>
                                  </a:avLst>
                                </a:prstGeom>
                                <a:solidFill>
                                  <a:srgbClr val="003D6A"/>
                                </a:solidFill>
                                <a:ln>
                                  <a:solidFill>
                                    <a:srgbClr val="003D6A"/>
                                  </a:solidFill>
                                </a:ln>
                              </p:spPr>
                              <p:style>
                                <a:lnRef idx="2">
                                  <a:schemeClr val="accent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lnRef>
                                <a:fillRef idx="1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illRef>
                                <a:effectRef idx="0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effectRef>
                                <a:fontRef idx="minor">
                                  <a:schemeClr val="dk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ontRef>
                              </p:style>
                            </p:sp>
                            <p:pic>
                              <p:nvPicPr>
                                <p:cNvPr id="123" name="Grafik 122">
                                  <a:extLst>
                                    <a:ext uri="{FF2B5EF4-FFF2-40B4-BE49-F238E27FC236}">
                                      <a16:creationId xmlns:a16="http://schemas.microsoft.com/office/drawing/2014/main" id="{AD173724-07E1-4DEA-B3AC-702C8EFB8743}"/>
                                    </a:ext>
                                  </a:extLst>
                                </p:cNvPr>
                                <p:cNvPicPr>
                                  <a:picLocks noChangeAspect="1"/>
                                </p:cNvPicPr>
                                <p:nvPr/>
                              </p:nvPicPr>
                              <p:blipFill>
                                <a:blip r:embed="rId9"/>
                                <a:stretch>
                                  <a:fillRect/>
                                </a:stretch>
                              </p:blipFill>
                              <p:spPr>
                                <a:xfrm>
                                  <a:off x="5523683" y="3441014"/>
                                  <a:ext cx="734395" cy="467768"/>
                                </a:xfrm>
                                <a:prstGeom prst="rect">
                                  <a:avLst/>
                                </a:prstGeom>
                              </p:spPr>
                            </p:pic>
                            <p:sp>
                              <p:nvSpPr>
                                <p:cNvPr id="124" name="Textfeld 123">
                                  <a:extLst>
                                    <a:ext uri="{FF2B5EF4-FFF2-40B4-BE49-F238E27FC236}">
                                      <a16:creationId xmlns:a16="http://schemas.microsoft.com/office/drawing/2014/main" id="{BD3107BA-2C5D-4D61-97FD-A6DFEA32BCD8}"/>
                                    </a:ext>
                                  </a:extLst>
                                </p:cNvPr>
                                <p:cNvSpPr txBox="1"/>
                                <p:nvPr/>
                              </p:nvSpPr>
                              <p:spPr>
                                <a:xfrm>
                                  <a:off x="5353085" y="3980686"/>
                                  <a:ext cx="1019082" cy="400110"/>
                                </a:xfrm>
                                <a:prstGeom prst="rect">
                                  <a:avLst/>
                                </a:prstGeom>
                                <a:noFill/>
                              </p:spPr>
                              <p:txBody>
                                <a:bodyPr wrap="square" rtlCol="0">
                                  <a:spAutoFit/>
                                </a:bodyPr>
                                <a:lstStyle/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ROBOT</a:t>
                                  </a:r>
                                </a:p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ACCESSORIES</a:t>
                                  </a:r>
                                </a:p>
                              </p:txBody>
                            </p:sp>
                          </p:grpSp>
                        </p:grpSp>
                        <p:grpSp>
                          <p:nvGrpSpPr>
                            <p:cNvPr id="69" name="Gruppieren 68">
                              <a:extLst>
                                <a:ext uri="{FF2B5EF4-FFF2-40B4-BE49-F238E27FC236}">
                                  <a16:creationId xmlns:a16="http://schemas.microsoft.com/office/drawing/2014/main" id="{97D0BAC0-785C-4628-AEC9-84DB72D7D50A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2969197" y="812852"/>
                              <a:ext cx="1264338" cy="1093024"/>
                              <a:chOff x="2969197" y="812852"/>
                              <a:chExt cx="1264338" cy="1093024"/>
                            </a:xfrm>
                          </p:grpSpPr>
                          <p:sp>
                            <p:nvSpPr>
                              <p:cNvPr id="127" name="Sechseck 126">
                                <a:extLst>
                                  <a:ext uri="{FF2B5EF4-FFF2-40B4-BE49-F238E27FC236}">
                                    <a16:creationId xmlns:a16="http://schemas.microsoft.com/office/drawing/2014/main" id="{6F128EE6-9CF6-4332-A9CF-AFBD2037AD2B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2969197" y="812852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ADEE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pic>
                            <p:nvPicPr>
                              <p:cNvPr id="39" name="Grafik 38" descr="Rennwagen mit einfarbiger Füllung">
                                <a:extLst>
                                  <a:ext uri="{FF2B5EF4-FFF2-40B4-BE49-F238E27FC236}">
                                    <a16:creationId xmlns:a16="http://schemas.microsoft.com/office/drawing/2014/main" id="{A215BCFC-E312-4D6E-A075-C01C15BFF2D9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0">
                                <a:extLst>
                                  <a:ext uri="{96DAC541-7B7A-43D3-8B79-37D633B846F1}">
                                    <asvg:svgBlip xmlns:asvg="http://schemas.microsoft.com/office/drawing/2016/SVG/main" r:embed="rId11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3441942" y="1053021"/>
                                <a:ext cx="576000" cy="576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67" name="Grafik 66" descr="Windig Silhouette">
                                <a:extLst>
                                  <a:ext uri="{FF2B5EF4-FFF2-40B4-BE49-F238E27FC236}">
                                    <a16:creationId xmlns:a16="http://schemas.microsoft.com/office/drawing/2014/main" id="{2B0A8747-A90E-4BCD-89DF-B5D6D0AE5FCD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>
                                <a:extLst>
                                  <a:ext uri="{96DAC541-7B7A-43D3-8B79-37D633B846F1}">
                                    <asvg:svgBlip xmlns:asvg="http://schemas.microsoft.com/office/drawing/2016/SVG/main" r:embed="rId13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flipH="1">
                                <a:off x="3137408" y="1214768"/>
                                <a:ext cx="288000" cy="288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sp>
                            <p:nvSpPr>
                              <p:cNvPr id="128" name="Textfeld 127">
                                <a:extLst>
                                  <a:ext uri="{FF2B5EF4-FFF2-40B4-BE49-F238E27FC236}">
                                    <a16:creationId xmlns:a16="http://schemas.microsoft.com/office/drawing/2014/main" id="{6B043527-574D-44B2-8FB7-832856F15ED8}"/>
                                  </a:ext>
                                </a:extLst>
                              </p:cNvPr>
                              <p:cNvSpPr txBox="1"/>
                              <p:nvPr/>
                            </p:nvSpPr>
                            <p:spPr>
                              <a:xfrm>
                                <a:off x="3166495" y="1505766"/>
                                <a:ext cx="869743" cy="400110"/>
                              </a:xfrm>
                              <a:prstGeom prst="rect">
                                <a:avLst/>
                              </a:prstGeom>
                              <a:noFill/>
                            </p:spPr>
                            <p:txBody>
                              <a:bodyPr wrap="square" rtlCol="0" anchor="ctr">
                                <a:spAutoFit/>
                              </a:bodyPr>
                              <a:lstStyle/>
                              <a:p>
                                <a:pPr algn="ctr"/>
                                <a:r>
                                  <a:rPr lang="de-DE" sz="1000" dirty="0">
                                    <a:solidFill>
                                      <a:schemeClr val="bg1"/>
                                    </a:solidFill>
                                    <a:latin typeface="Corbel Light" panose="020B0303020204020204" pitchFamily="34" charset="0"/>
                                    <a:ea typeface="+mj-ea"/>
                                    <a:cs typeface="+mj-cs"/>
                                  </a:rPr>
                                  <a:t>QUICK RESPONSE</a:t>
                                </a:r>
                              </a:p>
                            </p:txBody>
                          </p:sp>
                        </p:grpSp>
                      </p:grpSp>
                    </p:grpSp>
                    <p:pic>
                      <p:nvPicPr>
                        <p:cNvPr id="5" name="Grafik 4">
                          <a:extLst>
                            <a:ext uri="{FF2B5EF4-FFF2-40B4-BE49-F238E27FC236}">
                              <a16:creationId xmlns:a16="http://schemas.microsoft.com/office/drawing/2014/main" id="{957407A2-8E04-4A9F-9EE0-AF34CE3E1C2A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1024286" y="1547454"/>
                          <a:ext cx="720801" cy="648068"/>
                        </a:xfrm>
                        <a:prstGeom prst="rect">
                          <a:avLst/>
                        </a:prstGeom>
                      </p:spPr>
                    </p:pic>
                    <p:sp>
                      <p:nvSpPr>
                        <p:cNvPr id="62" name="Textfeld 61">
                          <a:extLst>
                            <a:ext uri="{FF2B5EF4-FFF2-40B4-BE49-F238E27FC236}">
                              <a16:creationId xmlns:a16="http://schemas.microsoft.com/office/drawing/2014/main" id="{5818E2AC-A1BC-4938-A601-AA64AF25F8F4}"/>
                            </a:ext>
                          </a:extLst>
                        </p:cNvPr>
                        <p:cNvSpPr txBox="1"/>
                        <p:nvPr/>
                      </p:nvSpPr>
                      <p:spPr>
                        <a:xfrm>
                          <a:off x="937624" y="2177360"/>
                          <a:ext cx="938708" cy="400110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 algn="ctr"/>
                          <a:r>
                            <a:rPr lang="de-DE" sz="1000" dirty="0">
                              <a:solidFill>
                                <a:schemeClr val="bg1"/>
                              </a:solidFill>
                              <a:latin typeface="Corbel Light" panose="020B0303020204020204" pitchFamily="34" charset="0"/>
                              <a:ea typeface="+mj-ea"/>
                              <a:cs typeface="+mj-cs"/>
                            </a:rPr>
                            <a:t>PICK &amp; PLACE UNITS</a:t>
                          </a:r>
                        </a:p>
                      </p:txBody>
                    </p:sp>
                  </p:grpSp>
                  <p:sp>
                    <p:nvSpPr>
                      <p:cNvPr id="66" name="Textfeld 65">
                        <a:extLst>
                          <a:ext uri="{FF2B5EF4-FFF2-40B4-BE49-F238E27FC236}">
                            <a16:creationId xmlns:a16="http://schemas.microsoft.com/office/drawing/2014/main" id="{CE57243B-84F6-4FCC-884D-6F589DE10435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1967989" y="3928910"/>
                        <a:ext cx="1042436" cy="400110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 algn="ctr"/>
                        <a:r>
                          <a:rPr lang="de-DE" sz="1000" dirty="0">
                            <a:solidFill>
                              <a:schemeClr val="bg1"/>
                            </a:solidFill>
                            <a:latin typeface="Corbel Light" panose="020B0303020204020204" pitchFamily="34" charset="0"/>
                            <a:ea typeface="+mj-ea"/>
                            <a:cs typeface="+mj-cs"/>
                          </a:rPr>
                          <a:t>MATERIAL REMOVAL </a:t>
                        </a:r>
                      </a:p>
                    </p:txBody>
                  </p:sp>
                </p:grpSp>
                <p:sp>
                  <p:nvSpPr>
                    <p:cNvPr id="132" name="Textfeld 131">
                      <a:extLst>
                        <a:ext uri="{FF2B5EF4-FFF2-40B4-BE49-F238E27FC236}">
                          <a16:creationId xmlns:a16="http://schemas.microsoft.com/office/drawing/2014/main" id="{07FAAFA5-AC08-44C3-A12F-AE90EC72F56C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028352" y="3340326"/>
                      <a:ext cx="1031948" cy="400110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FULL</a:t>
                      </a:r>
                    </a:p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SERVICE</a:t>
                      </a:r>
                    </a:p>
                  </p:txBody>
                </p:sp>
              </p:grpSp>
            </p:grpSp>
            <p:pic>
              <p:nvPicPr>
                <p:cNvPr id="21" name="Grafik 20">
                  <a:extLst>
                    <a:ext uri="{FF2B5EF4-FFF2-40B4-BE49-F238E27FC236}">
                      <a16:creationId xmlns:a16="http://schemas.microsoft.com/office/drawing/2014/main" id="{6D011656-78CD-46AE-9F5F-B7D4FD644F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902263" y="1676593"/>
                  <a:ext cx="668731" cy="540000"/>
                </a:xfrm>
                <a:prstGeom prst="rect">
                  <a:avLst/>
                </a:prstGeom>
              </p:spPr>
            </p:pic>
            <p:sp>
              <p:nvSpPr>
                <p:cNvPr id="78" name="Textfeld 77">
                  <a:extLst>
                    <a:ext uri="{FF2B5EF4-FFF2-40B4-BE49-F238E27FC236}">
                      <a16:creationId xmlns:a16="http://schemas.microsoft.com/office/drawing/2014/main" id="{6BCDF390-7C9F-415F-B461-6C5D7779926D}"/>
                    </a:ext>
                  </a:extLst>
                </p:cNvPr>
                <p:cNvSpPr txBox="1"/>
                <p:nvPr/>
              </p:nvSpPr>
              <p:spPr>
                <a:xfrm>
                  <a:off x="3726171" y="2153863"/>
                  <a:ext cx="1041107" cy="396000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de-DE" sz="1000" dirty="0">
                      <a:latin typeface="Corbel Light" panose="020B0303020204020204" pitchFamily="34" charset="0"/>
                      <a:ea typeface="+mj-ea"/>
                      <a:cs typeface="+mj-cs"/>
                    </a:rPr>
                    <a:t>E-MOBILITY</a:t>
                  </a:r>
                </a:p>
              </p:txBody>
            </p:sp>
          </p:grpSp>
          <p:pic>
            <p:nvPicPr>
              <p:cNvPr id="19" name="Grafik 18">
                <a:extLst>
                  <a:ext uri="{FF2B5EF4-FFF2-40B4-BE49-F238E27FC236}">
                    <a16:creationId xmlns:a16="http://schemas.microsoft.com/office/drawing/2014/main" id="{BE4CF2E1-447A-43B8-8477-B195D234618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biLevel thresh="25000"/>
              </a:blip>
              <a:stretch>
                <a:fillRect/>
              </a:stretch>
            </p:blipFill>
            <p:spPr>
              <a:xfrm>
                <a:off x="4957180" y="909622"/>
                <a:ext cx="733136" cy="720000"/>
              </a:xfrm>
              <a:prstGeom prst="rect">
                <a:avLst/>
              </a:prstGeom>
            </p:spPr>
          </p:pic>
        </p:grpSp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B7107D40-A107-4EA9-BBC1-15DFE81889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874173" y="3218080"/>
              <a:ext cx="606123" cy="540000"/>
            </a:xfrm>
            <a:prstGeom prst="rect">
              <a:avLst/>
            </a:prstGeom>
          </p:spPr>
        </p:pic>
      </p:grp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A42E7C27-CFA3-4644-9AF5-98D1E3637FCF}"/>
              </a:ext>
            </a:extLst>
          </p:cNvPr>
          <p:cNvGrpSpPr/>
          <p:nvPr/>
        </p:nvGrpSpPr>
        <p:grpSpPr>
          <a:xfrm>
            <a:off x="-433655" y="264687"/>
            <a:ext cx="3585398" cy="1133505"/>
            <a:chOff x="-25886" y="5384215"/>
            <a:chExt cx="3585398" cy="1133505"/>
          </a:xfrm>
        </p:grpSpPr>
        <p:sp>
          <p:nvSpPr>
            <p:cNvPr id="97" name="Titel 1">
              <a:extLst>
                <a:ext uri="{FF2B5EF4-FFF2-40B4-BE49-F238E27FC236}">
                  <a16:creationId xmlns:a16="http://schemas.microsoft.com/office/drawing/2014/main" id="{DAA0691B-7EF7-4310-A721-7540C37AD101}"/>
                </a:ext>
              </a:extLst>
            </p:cNvPr>
            <p:cNvSpPr txBox="1">
              <a:spLocks/>
            </p:cNvSpPr>
            <p:nvPr/>
          </p:nvSpPr>
          <p:spPr>
            <a:xfrm>
              <a:off x="-25886" y="5751142"/>
              <a:ext cx="3585398" cy="76657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de-DE" sz="2400" b="1" dirty="0">
                  <a:solidFill>
                    <a:srgbClr val="003C69"/>
                  </a:solidFill>
                  <a:latin typeface="Corbel" panose="020B0503020204020204" pitchFamily="34" charset="0"/>
                </a:rPr>
                <a:t>E-MOBILITY</a:t>
              </a:r>
              <a:endParaRPr lang="de-DE" sz="2000" b="1" i="0" dirty="0">
                <a:solidFill>
                  <a:srgbClr val="003C69"/>
                </a:solidFill>
                <a:effectLst/>
                <a:latin typeface="Corbel Light" panose="020B0303020204020204" pitchFamily="34" charset="0"/>
              </a:endParaRPr>
            </a:p>
          </p:txBody>
        </p:sp>
        <p:pic>
          <p:nvPicPr>
            <p:cNvPr id="73" name="Grafik 72" descr="Ein Bild, das Text, ClipArt enthält.&#10;&#10;Automatisch generierte Beschreibung">
              <a:extLst>
                <a:ext uri="{FF2B5EF4-FFF2-40B4-BE49-F238E27FC236}">
                  <a16:creationId xmlns:a16="http://schemas.microsoft.com/office/drawing/2014/main" id="{AA881790-8DC2-40D5-9E02-0EE6F703D6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758971" y="5384215"/>
              <a:ext cx="2098482" cy="540000"/>
            </a:xfrm>
            <a:prstGeom prst="rect">
              <a:avLst/>
            </a:prstGeom>
          </p:spPr>
        </p:pic>
      </p:grpSp>
      <p:pic>
        <p:nvPicPr>
          <p:cNvPr id="33" name="Grafik 32" descr="Schild Häkchen mit einfarbiger Füllung">
            <a:extLst>
              <a:ext uri="{FF2B5EF4-FFF2-40B4-BE49-F238E27FC236}">
                <a16:creationId xmlns:a16="http://schemas.microsoft.com/office/drawing/2014/main" id="{036B1A18-69FC-4DBE-8EB7-DE230EC6F48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590965" y="2598025"/>
            <a:ext cx="720000" cy="720000"/>
          </a:xfrm>
          <a:prstGeom prst="rect">
            <a:avLst/>
          </a:prstGeom>
        </p:spPr>
      </p:pic>
      <p:sp>
        <p:nvSpPr>
          <p:cNvPr id="85" name="Titel 1">
            <a:extLst>
              <a:ext uri="{FF2B5EF4-FFF2-40B4-BE49-F238E27FC236}">
                <a16:creationId xmlns:a16="http://schemas.microsoft.com/office/drawing/2014/main" id="{5DB8571D-59A9-45D6-8D5B-F026FAFCF55F}"/>
              </a:ext>
            </a:extLst>
          </p:cNvPr>
          <p:cNvSpPr txBox="1">
            <a:spLocks/>
          </p:cNvSpPr>
          <p:nvPr/>
        </p:nvSpPr>
        <p:spPr>
          <a:xfrm>
            <a:off x="29919" y="3414879"/>
            <a:ext cx="3248426" cy="54000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anchor="ctr" anchorCtr="0">
            <a:noAutofit/>
          </a:bodyPr>
          <a:lstStyle/>
          <a:p>
            <a:pPr algn="ctr"/>
            <a:r>
              <a:rPr lang="de-DE" sz="2400" b="1" dirty="0" err="1">
                <a:solidFill>
                  <a:srgbClr val="003C69"/>
                </a:solidFill>
                <a:latin typeface="Corbel" panose="020B0503020204020204" pitchFamily="34" charset="0"/>
              </a:rPr>
              <a:t>Battery</a:t>
            </a:r>
            <a:r>
              <a:rPr lang="de-DE" sz="2400" b="1" dirty="0">
                <a:solidFill>
                  <a:srgbClr val="003C69"/>
                </a:solidFill>
                <a:latin typeface="Corbel" panose="020B0503020204020204" pitchFamily="34" charset="0"/>
              </a:rPr>
              <a:t> Module &amp; Pack</a:t>
            </a:r>
            <a:endParaRPr lang="de-DE" sz="2000" b="1" i="0" dirty="0">
              <a:solidFill>
                <a:srgbClr val="003C69"/>
              </a:solidFill>
              <a:effectLst/>
              <a:latin typeface="Corbel" panose="020B0503020204020204" pitchFamily="34" charset="0"/>
            </a:endParaRPr>
          </a:p>
        </p:txBody>
      </p:sp>
      <p:sp>
        <p:nvSpPr>
          <p:cNvPr id="17" name="Fußzeilenplatzhalter 16">
            <a:extLst>
              <a:ext uri="{FF2B5EF4-FFF2-40B4-BE49-F238E27FC236}">
                <a16:creationId xmlns:a16="http://schemas.microsoft.com/office/drawing/2014/main" id="{81874EC3-A547-42C6-9A2B-6468E8C5829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7668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DE1E5D3-88B3-4466-A9DC-30E4DBD24EE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sp>
        <p:nvSpPr>
          <p:cNvPr id="11" name="Pfeil: Fünfeck 10">
            <a:extLst>
              <a:ext uri="{FF2B5EF4-FFF2-40B4-BE49-F238E27FC236}">
                <a16:creationId xmlns:a16="http://schemas.microsoft.com/office/drawing/2014/main" id="{4CC8933C-AA8C-4C78-844B-3AEDF133C543}"/>
              </a:ext>
            </a:extLst>
          </p:cNvPr>
          <p:cNvSpPr/>
          <p:nvPr/>
        </p:nvSpPr>
        <p:spPr>
          <a:xfrm>
            <a:off x="129404" y="1187038"/>
            <a:ext cx="1620000" cy="648000"/>
          </a:xfrm>
          <a:prstGeom prst="homePlate">
            <a:avLst>
              <a:gd name="adj" fmla="val 27167"/>
            </a:avLst>
          </a:prstGeom>
          <a:solidFill>
            <a:srgbClr val="7FD6F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Production</a:t>
            </a:r>
            <a:endParaRPr lang="de-DE" sz="1000" b="1" dirty="0"/>
          </a:p>
          <a:p>
            <a:pPr algn="ctr"/>
            <a:r>
              <a:rPr lang="de-DE" sz="1000" b="1" dirty="0"/>
              <a:t>Drive / </a:t>
            </a:r>
            <a:r>
              <a:rPr lang="de-DE" sz="1000" b="1" dirty="0" err="1"/>
              <a:t>engine</a:t>
            </a:r>
            <a:r>
              <a:rPr lang="de-DE" sz="1000" b="1" dirty="0"/>
              <a:t> </a:t>
            </a:r>
            <a:r>
              <a:rPr lang="de-DE" sz="1000" b="1" dirty="0" err="1"/>
              <a:t>components</a:t>
            </a:r>
            <a:endParaRPr lang="de-DE" sz="1000" b="1" dirty="0"/>
          </a:p>
        </p:txBody>
      </p:sp>
      <p:sp>
        <p:nvSpPr>
          <p:cNvPr id="15" name="Pfeil: Chevron 14">
            <a:extLst>
              <a:ext uri="{FF2B5EF4-FFF2-40B4-BE49-F238E27FC236}">
                <a16:creationId xmlns:a16="http://schemas.microsoft.com/office/drawing/2014/main" id="{09C03446-EE16-4699-84A5-5193BB8CD3FE}"/>
              </a:ext>
            </a:extLst>
          </p:cNvPr>
          <p:cNvSpPr/>
          <p:nvPr/>
        </p:nvSpPr>
        <p:spPr>
          <a:xfrm>
            <a:off x="4001085" y="1179611"/>
            <a:ext cx="1332000" cy="648000"/>
          </a:xfrm>
          <a:prstGeom prst="chevron">
            <a:avLst>
              <a:gd name="adj" fmla="val 26209"/>
            </a:avLst>
          </a:prstGeom>
          <a:solidFill>
            <a:srgbClr val="7FD6F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Chassis-</a:t>
            </a:r>
            <a:r>
              <a:rPr lang="de-DE" sz="1000" b="1" dirty="0" err="1"/>
              <a:t>assembly</a:t>
            </a:r>
            <a:endParaRPr lang="de-DE" sz="1000" b="1" dirty="0"/>
          </a:p>
        </p:txBody>
      </p:sp>
      <p:sp>
        <p:nvSpPr>
          <p:cNvPr id="18" name="Pfeil: Chevron 17">
            <a:extLst>
              <a:ext uri="{FF2B5EF4-FFF2-40B4-BE49-F238E27FC236}">
                <a16:creationId xmlns:a16="http://schemas.microsoft.com/office/drawing/2014/main" id="{229B109A-8059-4CDC-9B8D-16DE48F61B19}"/>
              </a:ext>
            </a:extLst>
          </p:cNvPr>
          <p:cNvSpPr/>
          <p:nvPr/>
        </p:nvSpPr>
        <p:spPr>
          <a:xfrm>
            <a:off x="2720386" y="2356031"/>
            <a:ext cx="1332000" cy="360323"/>
          </a:xfrm>
          <a:prstGeom prst="chevron">
            <a:avLst>
              <a:gd name="adj" fmla="val 26209"/>
            </a:avLst>
          </a:prstGeom>
          <a:solidFill>
            <a:srgbClr val="7FD6F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Body </a:t>
            </a:r>
            <a:r>
              <a:rPr lang="de-DE" sz="1000" b="1" dirty="0" err="1"/>
              <a:t>shop</a:t>
            </a:r>
            <a:endParaRPr lang="de-DE" sz="1000" b="1" dirty="0"/>
          </a:p>
        </p:txBody>
      </p:sp>
      <p:sp>
        <p:nvSpPr>
          <p:cNvPr id="20" name="Pfeil: Chevron 19">
            <a:extLst>
              <a:ext uri="{FF2B5EF4-FFF2-40B4-BE49-F238E27FC236}">
                <a16:creationId xmlns:a16="http://schemas.microsoft.com/office/drawing/2014/main" id="{BE78B0D1-B6B9-4C8D-8B41-536631D635B4}"/>
              </a:ext>
            </a:extLst>
          </p:cNvPr>
          <p:cNvSpPr/>
          <p:nvPr/>
        </p:nvSpPr>
        <p:spPr>
          <a:xfrm>
            <a:off x="4895849" y="1879027"/>
            <a:ext cx="1204161" cy="432000"/>
          </a:xfrm>
          <a:prstGeom prst="chevron">
            <a:avLst>
              <a:gd name="adj" fmla="val 26209"/>
            </a:avLst>
          </a:prstGeom>
          <a:solidFill>
            <a:srgbClr val="7FD6F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Docking /</a:t>
            </a:r>
          </a:p>
          <a:p>
            <a:pPr algn="ctr"/>
            <a:r>
              <a:rPr lang="de-DE" sz="1000" b="1" dirty="0"/>
              <a:t>Wedding</a:t>
            </a:r>
          </a:p>
        </p:txBody>
      </p: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8A6AF947-D3E2-48F6-9861-059A41DF3AC4}"/>
              </a:ext>
            </a:extLst>
          </p:cNvPr>
          <p:cNvCxnSpPr>
            <a:cxnSpLocks/>
            <a:endCxn id="15" idx="0"/>
          </p:cNvCxnSpPr>
          <p:nvPr/>
        </p:nvCxnSpPr>
        <p:spPr>
          <a:xfrm>
            <a:off x="4290948" y="949775"/>
            <a:ext cx="291220" cy="229836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Verbinder: gewinkelt 42">
            <a:extLst>
              <a:ext uri="{FF2B5EF4-FFF2-40B4-BE49-F238E27FC236}">
                <a16:creationId xmlns:a16="http://schemas.microsoft.com/office/drawing/2014/main" id="{B1DD49B7-4931-46D4-AB6F-4DC0C529D845}"/>
              </a:ext>
            </a:extLst>
          </p:cNvPr>
          <p:cNvCxnSpPr>
            <a:cxnSpLocks/>
          </p:cNvCxnSpPr>
          <p:nvPr/>
        </p:nvCxnSpPr>
        <p:spPr>
          <a:xfrm flipV="1">
            <a:off x="5328486" y="2315922"/>
            <a:ext cx="313442" cy="220272"/>
          </a:xfrm>
          <a:prstGeom prst="bentConnector3">
            <a:avLst>
              <a:gd name="adj1" fmla="val 100141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4C94999B-D58C-4036-A311-DBFF99DA97F2}"/>
              </a:ext>
            </a:extLst>
          </p:cNvPr>
          <p:cNvGrpSpPr/>
          <p:nvPr/>
        </p:nvGrpSpPr>
        <p:grpSpPr>
          <a:xfrm>
            <a:off x="5114952" y="3241812"/>
            <a:ext cx="1088378" cy="1098000"/>
            <a:chOff x="5114952" y="3241812"/>
            <a:chExt cx="1088378" cy="1098000"/>
          </a:xfrm>
        </p:grpSpPr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50388B93-FF3E-40AB-85BC-126808140BA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16365" y="3241812"/>
              <a:ext cx="1086965" cy="1098000"/>
            </a:xfrm>
            <a:prstGeom prst="rect">
              <a:avLst/>
            </a:prstGeom>
          </p:spPr>
        </p:pic>
        <p:sp>
          <p:nvSpPr>
            <p:cNvPr id="60" name="Ellipse 59">
              <a:extLst>
                <a:ext uri="{FF2B5EF4-FFF2-40B4-BE49-F238E27FC236}">
                  <a16:creationId xmlns:a16="http://schemas.microsoft.com/office/drawing/2014/main" id="{2819D6EF-4FF9-47C8-ACD6-84193BD2E234}"/>
                </a:ext>
              </a:extLst>
            </p:cNvPr>
            <p:cNvSpPr/>
            <p:nvPr/>
          </p:nvSpPr>
          <p:spPr>
            <a:xfrm>
              <a:off x="5114952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E38DB43A-E677-4703-91DE-5F1EF4E54A18}"/>
              </a:ext>
            </a:extLst>
          </p:cNvPr>
          <p:cNvGrpSpPr/>
          <p:nvPr/>
        </p:nvGrpSpPr>
        <p:grpSpPr>
          <a:xfrm>
            <a:off x="2840203" y="3236068"/>
            <a:ext cx="1103602" cy="1098000"/>
            <a:chOff x="2840203" y="3236068"/>
            <a:chExt cx="1103602" cy="1098000"/>
          </a:xfrm>
        </p:grpSpPr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D8D77AE4-8F4A-48AF-ADA8-CF14D039486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840203" y="3236068"/>
              <a:ext cx="1103602" cy="1098000"/>
            </a:xfrm>
            <a:prstGeom prst="rect">
              <a:avLst/>
            </a:prstGeom>
          </p:spPr>
        </p:pic>
        <p:sp>
          <p:nvSpPr>
            <p:cNvPr id="62" name="Ellipse 61">
              <a:extLst>
                <a:ext uri="{FF2B5EF4-FFF2-40B4-BE49-F238E27FC236}">
                  <a16:creationId xmlns:a16="http://schemas.microsoft.com/office/drawing/2014/main" id="{1BCC8106-DFFC-4EF5-93F2-664E5BF71A4D}"/>
                </a:ext>
              </a:extLst>
            </p:cNvPr>
            <p:cNvSpPr/>
            <p:nvPr/>
          </p:nvSpPr>
          <p:spPr>
            <a:xfrm>
              <a:off x="2852563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2156043C-D7FB-4331-A427-08D6C33E3DF4}"/>
              </a:ext>
            </a:extLst>
          </p:cNvPr>
          <p:cNvGrpSpPr/>
          <p:nvPr/>
        </p:nvGrpSpPr>
        <p:grpSpPr>
          <a:xfrm>
            <a:off x="7380070" y="3227068"/>
            <a:ext cx="1098000" cy="1099363"/>
            <a:chOff x="7380070" y="3227068"/>
            <a:chExt cx="1098000" cy="1099363"/>
          </a:xfrm>
        </p:grpSpPr>
        <p:pic>
          <p:nvPicPr>
            <p:cNvPr id="34" name="Grafik 33">
              <a:extLst>
                <a:ext uri="{FF2B5EF4-FFF2-40B4-BE49-F238E27FC236}">
                  <a16:creationId xmlns:a16="http://schemas.microsoft.com/office/drawing/2014/main" id="{BC359170-D37C-499F-8220-ACA18BAB0E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380070" y="3227068"/>
              <a:ext cx="1098000" cy="1098000"/>
            </a:xfrm>
            <a:prstGeom prst="rect">
              <a:avLst/>
            </a:prstGeom>
          </p:spPr>
        </p:pic>
        <p:sp>
          <p:nvSpPr>
            <p:cNvPr id="65" name="Ellipse 64">
              <a:extLst>
                <a:ext uri="{FF2B5EF4-FFF2-40B4-BE49-F238E27FC236}">
                  <a16:creationId xmlns:a16="http://schemas.microsoft.com/office/drawing/2014/main" id="{E3C5FB69-D5F0-4832-A5B5-5A5C1A2458B5}"/>
                </a:ext>
              </a:extLst>
            </p:cNvPr>
            <p:cNvSpPr/>
            <p:nvPr/>
          </p:nvSpPr>
          <p:spPr>
            <a:xfrm>
              <a:off x="7380070" y="3246431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0F9DC24A-970B-41FF-95B4-688AA0844FC7}"/>
              </a:ext>
            </a:extLst>
          </p:cNvPr>
          <p:cNvGrpSpPr/>
          <p:nvPr/>
        </p:nvGrpSpPr>
        <p:grpSpPr>
          <a:xfrm>
            <a:off x="588701" y="3245068"/>
            <a:ext cx="1092427" cy="1106971"/>
            <a:chOff x="588701" y="3245068"/>
            <a:chExt cx="1092427" cy="1106971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B78B38EC-8471-4D78-9BD8-D4AADE6FA5C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88701" y="3254039"/>
              <a:ext cx="1092427" cy="1098000"/>
            </a:xfrm>
            <a:prstGeom prst="rect">
              <a:avLst/>
            </a:prstGeom>
          </p:spPr>
        </p:pic>
        <p:sp>
          <p:nvSpPr>
            <p:cNvPr id="69" name="Ellipse 68">
              <a:extLst>
                <a:ext uri="{FF2B5EF4-FFF2-40B4-BE49-F238E27FC236}">
                  <a16:creationId xmlns:a16="http://schemas.microsoft.com/office/drawing/2014/main" id="{F8D09D53-B7B1-4FD7-8EC8-B680EDB5955C}"/>
                </a:ext>
              </a:extLst>
            </p:cNvPr>
            <p:cNvSpPr/>
            <p:nvPr/>
          </p:nvSpPr>
          <p:spPr>
            <a:xfrm>
              <a:off x="599176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74" name="Textfeld 73">
            <a:extLst>
              <a:ext uri="{FF2B5EF4-FFF2-40B4-BE49-F238E27FC236}">
                <a16:creationId xmlns:a16="http://schemas.microsoft.com/office/drawing/2014/main" id="{8ABD3198-9B56-4596-A627-36C9AF6CF1EF}"/>
              </a:ext>
            </a:extLst>
          </p:cNvPr>
          <p:cNvSpPr txBox="1"/>
          <p:nvPr/>
        </p:nvSpPr>
        <p:spPr>
          <a:xfrm>
            <a:off x="417404" y="2715781"/>
            <a:ext cx="1332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Production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Drive / </a:t>
            </a: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engine</a:t>
            </a:r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components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6" name="Textfeld 75">
            <a:extLst>
              <a:ext uri="{FF2B5EF4-FFF2-40B4-BE49-F238E27FC236}">
                <a16:creationId xmlns:a16="http://schemas.microsoft.com/office/drawing/2014/main" id="{C293712E-EB07-42E6-BC4B-9628FD9802D7}"/>
              </a:ext>
            </a:extLst>
          </p:cNvPr>
          <p:cNvSpPr txBox="1"/>
          <p:nvPr/>
        </p:nvSpPr>
        <p:spPr>
          <a:xfrm>
            <a:off x="2889075" y="2833709"/>
            <a:ext cx="1006977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Chassis-</a:t>
            </a: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assembly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7" name="Textfeld 76">
            <a:extLst>
              <a:ext uri="{FF2B5EF4-FFF2-40B4-BE49-F238E27FC236}">
                <a16:creationId xmlns:a16="http://schemas.microsoft.com/office/drawing/2014/main" id="{92EB7A84-C3BE-438C-962C-21B9A88A809A}"/>
              </a:ext>
            </a:extLst>
          </p:cNvPr>
          <p:cNvSpPr txBox="1"/>
          <p:nvPr/>
        </p:nvSpPr>
        <p:spPr>
          <a:xfrm>
            <a:off x="5151464" y="2910653"/>
            <a:ext cx="1006977" cy="2462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Body </a:t>
            </a: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shop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8" name="Textfeld 77">
            <a:extLst>
              <a:ext uri="{FF2B5EF4-FFF2-40B4-BE49-F238E27FC236}">
                <a16:creationId xmlns:a16="http://schemas.microsoft.com/office/drawing/2014/main" id="{9D1F5E3C-7060-46DC-8BAD-9CE1FFB2266B}"/>
              </a:ext>
            </a:extLst>
          </p:cNvPr>
          <p:cNvSpPr txBox="1"/>
          <p:nvPr/>
        </p:nvSpPr>
        <p:spPr>
          <a:xfrm>
            <a:off x="7359961" y="2833709"/>
            <a:ext cx="1006977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Docking / Wedding</a:t>
            </a:r>
          </a:p>
        </p:txBody>
      </p:sp>
      <p:sp>
        <p:nvSpPr>
          <p:cNvPr id="67" name="Textfeld 66">
            <a:extLst>
              <a:ext uri="{FF2B5EF4-FFF2-40B4-BE49-F238E27FC236}">
                <a16:creationId xmlns:a16="http://schemas.microsoft.com/office/drawing/2014/main" id="{C4A75B65-CD1F-4FD9-B1AD-EFCCCE2E2EA0}"/>
              </a:ext>
            </a:extLst>
          </p:cNvPr>
          <p:cNvSpPr txBox="1"/>
          <p:nvPr/>
        </p:nvSpPr>
        <p:spPr>
          <a:xfrm>
            <a:off x="18879" y="4454079"/>
            <a:ext cx="504642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6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Source: ABB</a:t>
            </a:r>
          </a:p>
        </p:txBody>
      </p:sp>
      <p:sp>
        <p:nvSpPr>
          <p:cNvPr id="51" name="Pfeil: Fünfeck 50">
            <a:extLst>
              <a:ext uri="{FF2B5EF4-FFF2-40B4-BE49-F238E27FC236}">
                <a16:creationId xmlns:a16="http://schemas.microsoft.com/office/drawing/2014/main" id="{5C74D14E-476F-4030-A234-EA7F7C39C4B1}"/>
              </a:ext>
            </a:extLst>
          </p:cNvPr>
          <p:cNvSpPr/>
          <p:nvPr/>
        </p:nvSpPr>
        <p:spPr>
          <a:xfrm>
            <a:off x="129404" y="769613"/>
            <a:ext cx="1620000" cy="360323"/>
          </a:xfrm>
          <a:prstGeom prst="homePlate">
            <a:avLst>
              <a:gd name="adj" fmla="val 27167"/>
            </a:avLst>
          </a:prstGeom>
          <a:solidFill>
            <a:srgbClr val="00ADE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Manufacturing </a:t>
            </a:r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battery</a:t>
            </a:r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cells</a:t>
            </a:r>
            <a:endParaRPr lang="de-DE" sz="1000" b="1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2" name="Pfeil: Chevron 51">
            <a:extLst>
              <a:ext uri="{FF2B5EF4-FFF2-40B4-BE49-F238E27FC236}">
                <a16:creationId xmlns:a16="http://schemas.microsoft.com/office/drawing/2014/main" id="{6DF0BF2C-9BA9-42A5-A15E-BBC89A9400F2}"/>
              </a:ext>
            </a:extLst>
          </p:cNvPr>
          <p:cNvSpPr/>
          <p:nvPr/>
        </p:nvSpPr>
        <p:spPr>
          <a:xfrm>
            <a:off x="1688176" y="769613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Battery</a:t>
            </a:r>
            <a:r>
              <a:rPr lang="de-DE" sz="1000" b="1" dirty="0"/>
              <a:t> </a:t>
            </a:r>
            <a:r>
              <a:rPr lang="de-DE" sz="1000" b="1" dirty="0" err="1"/>
              <a:t>modules</a:t>
            </a:r>
            <a:endParaRPr lang="de-DE" sz="1000" b="1" dirty="0"/>
          </a:p>
        </p:txBody>
      </p:sp>
      <p:sp>
        <p:nvSpPr>
          <p:cNvPr id="53" name="Pfeil: Chevron 52">
            <a:extLst>
              <a:ext uri="{FF2B5EF4-FFF2-40B4-BE49-F238E27FC236}">
                <a16:creationId xmlns:a16="http://schemas.microsoft.com/office/drawing/2014/main" id="{787D7A4E-8A95-4EA0-929F-0EEEF96C0EC5}"/>
              </a:ext>
            </a:extLst>
          </p:cNvPr>
          <p:cNvSpPr/>
          <p:nvPr/>
        </p:nvSpPr>
        <p:spPr>
          <a:xfrm>
            <a:off x="2958948" y="769613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Battery</a:t>
            </a:r>
            <a:r>
              <a:rPr lang="de-DE" sz="1000" b="1" dirty="0"/>
              <a:t> pack</a:t>
            </a:r>
          </a:p>
        </p:txBody>
      </p:sp>
      <p:sp>
        <p:nvSpPr>
          <p:cNvPr id="54" name="Pfeil: Fünfeck 53">
            <a:extLst>
              <a:ext uri="{FF2B5EF4-FFF2-40B4-BE49-F238E27FC236}">
                <a16:creationId xmlns:a16="http://schemas.microsoft.com/office/drawing/2014/main" id="{B7EF3DE6-E327-4D3D-8BA3-9C931D517BCB}"/>
              </a:ext>
            </a:extLst>
          </p:cNvPr>
          <p:cNvSpPr/>
          <p:nvPr/>
        </p:nvSpPr>
        <p:spPr>
          <a:xfrm>
            <a:off x="125767" y="2356031"/>
            <a:ext cx="1374421" cy="360323"/>
          </a:xfrm>
          <a:prstGeom prst="homePlate">
            <a:avLst>
              <a:gd name="adj" fmla="val 27167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Subassemblies</a:t>
            </a:r>
            <a:endParaRPr lang="de-DE" sz="1000" b="1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5" name="Pfeil: Chevron 54">
            <a:extLst>
              <a:ext uri="{FF2B5EF4-FFF2-40B4-BE49-F238E27FC236}">
                <a16:creationId xmlns:a16="http://schemas.microsoft.com/office/drawing/2014/main" id="{4C8589BB-52C2-42C6-A68A-C1379ED74780}"/>
              </a:ext>
            </a:extLst>
          </p:cNvPr>
          <p:cNvSpPr/>
          <p:nvPr/>
        </p:nvSpPr>
        <p:spPr>
          <a:xfrm>
            <a:off x="1444287" y="2356031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Pressing plant</a:t>
            </a:r>
          </a:p>
        </p:txBody>
      </p:sp>
      <p:sp>
        <p:nvSpPr>
          <p:cNvPr id="56" name="Pfeil: Chevron 55">
            <a:extLst>
              <a:ext uri="{FF2B5EF4-FFF2-40B4-BE49-F238E27FC236}">
                <a16:creationId xmlns:a16="http://schemas.microsoft.com/office/drawing/2014/main" id="{56F0E34A-6A93-42C4-9B42-E0C0F358A9D0}"/>
              </a:ext>
            </a:extLst>
          </p:cNvPr>
          <p:cNvSpPr/>
          <p:nvPr/>
        </p:nvSpPr>
        <p:spPr>
          <a:xfrm>
            <a:off x="3996486" y="2356031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Paint </a:t>
            </a:r>
            <a:r>
              <a:rPr lang="de-DE" sz="1000" b="1" dirty="0" err="1"/>
              <a:t>shop</a:t>
            </a:r>
            <a:endParaRPr lang="de-DE" sz="1000" b="1" dirty="0"/>
          </a:p>
        </p:txBody>
      </p:sp>
      <p:sp>
        <p:nvSpPr>
          <p:cNvPr id="59" name="Pfeil: Chevron 58">
            <a:extLst>
              <a:ext uri="{FF2B5EF4-FFF2-40B4-BE49-F238E27FC236}">
                <a16:creationId xmlns:a16="http://schemas.microsoft.com/office/drawing/2014/main" id="{7636CAD2-715E-4116-BB1B-EEC1FEA6F97C}"/>
              </a:ext>
            </a:extLst>
          </p:cNvPr>
          <p:cNvSpPr/>
          <p:nvPr/>
        </p:nvSpPr>
        <p:spPr>
          <a:xfrm>
            <a:off x="6034086" y="1879027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Final </a:t>
            </a:r>
            <a:r>
              <a:rPr lang="de-DE" sz="1000" b="1" dirty="0" err="1"/>
              <a:t>assembly</a:t>
            </a:r>
            <a:endParaRPr lang="de-DE" sz="1000" b="1" dirty="0"/>
          </a:p>
        </p:txBody>
      </p:sp>
      <p:sp>
        <p:nvSpPr>
          <p:cNvPr id="61" name="Pfeil: Chevron 60">
            <a:extLst>
              <a:ext uri="{FF2B5EF4-FFF2-40B4-BE49-F238E27FC236}">
                <a16:creationId xmlns:a16="http://schemas.microsoft.com/office/drawing/2014/main" id="{324DC43F-2B01-44FF-AB37-D9DA7EBF3A41}"/>
              </a:ext>
            </a:extLst>
          </p:cNvPr>
          <p:cNvSpPr/>
          <p:nvPr/>
        </p:nvSpPr>
        <p:spPr>
          <a:xfrm>
            <a:off x="7368339" y="1879027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Final </a:t>
            </a:r>
            <a:r>
              <a:rPr lang="de-DE" sz="1000" b="1" dirty="0" err="1"/>
              <a:t>inspection</a:t>
            </a:r>
            <a:endParaRPr lang="de-DE" sz="1000" b="1" dirty="0"/>
          </a:p>
        </p:txBody>
      </p:sp>
      <p:grpSp>
        <p:nvGrpSpPr>
          <p:cNvPr id="72" name="Gruppieren 71">
            <a:extLst>
              <a:ext uri="{FF2B5EF4-FFF2-40B4-BE49-F238E27FC236}">
                <a16:creationId xmlns:a16="http://schemas.microsoft.com/office/drawing/2014/main" id="{C2E2A3D9-7FF3-456F-96A1-2387E36141DD}"/>
              </a:ext>
            </a:extLst>
          </p:cNvPr>
          <p:cNvGrpSpPr/>
          <p:nvPr/>
        </p:nvGrpSpPr>
        <p:grpSpPr>
          <a:xfrm>
            <a:off x="6638402" y="887286"/>
            <a:ext cx="2899805" cy="215444"/>
            <a:chOff x="6050796" y="1006252"/>
            <a:chExt cx="2899805" cy="215444"/>
          </a:xfrm>
        </p:grpSpPr>
        <p:sp>
          <p:nvSpPr>
            <p:cNvPr id="73" name="Rechteck 72">
              <a:extLst>
                <a:ext uri="{FF2B5EF4-FFF2-40B4-BE49-F238E27FC236}">
                  <a16:creationId xmlns:a16="http://schemas.microsoft.com/office/drawing/2014/main" id="{85227746-497D-41F6-A3BA-AF428B668D4F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ADE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5" name="Textfeld 74">
              <a:extLst>
                <a:ext uri="{FF2B5EF4-FFF2-40B4-BE49-F238E27FC236}">
                  <a16:creationId xmlns:a16="http://schemas.microsoft.com/office/drawing/2014/main" id="{E0C99F12-CD3E-4AEB-93FA-3FD8ACE24FBE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Additional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grpSp>
        <p:nvGrpSpPr>
          <p:cNvPr id="91" name="Gruppieren 90">
            <a:extLst>
              <a:ext uri="{FF2B5EF4-FFF2-40B4-BE49-F238E27FC236}">
                <a16:creationId xmlns:a16="http://schemas.microsoft.com/office/drawing/2014/main" id="{3F768CA7-AD3B-4542-89A7-CE774F7D06CD}"/>
              </a:ext>
            </a:extLst>
          </p:cNvPr>
          <p:cNvGrpSpPr/>
          <p:nvPr/>
        </p:nvGrpSpPr>
        <p:grpSpPr>
          <a:xfrm>
            <a:off x="6638402" y="1113755"/>
            <a:ext cx="2899805" cy="215444"/>
            <a:chOff x="6050796" y="1006252"/>
            <a:chExt cx="2899805" cy="215444"/>
          </a:xfrm>
        </p:grpSpPr>
        <p:sp>
          <p:nvSpPr>
            <p:cNvPr id="92" name="Rechteck 91">
              <a:extLst>
                <a:ext uri="{FF2B5EF4-FFF2-40B4-BE49-F238E27FC236}">
                  <a16:creationId xmlns:a16="http://schemas.microsoft.com/office/drawing/2014/main" id="{05EEEF35-93D0-442D-BEF6-2F0C47E00633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ADEE">
                <a:alpha val="50196"/>
              </a:srgb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3" name="Textfeld 92">
              <a:extLst>
                <a:ext uri="{FF2B5EF4-FFF2-40B4-BE49-F238E27FC236}">
                  <a16:creationId xmlns:a16="http://schemas.microsoft.com/office/drawing/2014/main" id="{A459F6EA-0C8E-4212-BABD-0AA11D2C70A2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Changed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grpSp>
        <p:nvGrpSpPr>
          <p:cNvPr id="94" name="Gruppieren 93">
            <a:extLst>
              <a:ext uri="{FF2B5EF4-FFF2-40B4-BE49-F238E27FC236}">
                <a16:creationId xmlns:a16="http://schemas.microsoft.com/office/drawing/2014/main" id="{CCBCC75F-E826-4962-B68F-D3E626BBC6B5}"/>
              </a:ext>
            </a:extLst>
          </p:cNvPr>
          <p:cNvGrpSpPr/>
          <p:nvPr/>
        </p:nvGrpSpPr>
        <p:grpSpPr>
          <a:xfrm>
            <a:off x="6638402" y="1340224"/>
            <a:ext cx="2995055" cy="215444"/>
            <a:chOff x="6050796" y="1006252"/>
            <a:chExt cx="2995055" cy="215444"/>
          </a:xfrm>
        </p:grpSpPr>
        <p:sp>
          <p:nvSpPr>
            <p:cNvPr id="95" name="Rechteck 94">
              <a:extLst>
                <a:ext uri="{FF2B5EF4-FFF2-40B4-BE49-F238E27FC236}">
                  <a16:creationId xmlns:a16="http://schemas.microsoft.com/office/drawing/2014/main" id="{A08FEE41-1199-47D5-9838-78819CB06CEF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96" name="Textfeld 95">
              <a:extLst>
                <a:ext uri="{FF2B5EF4-FFF2-40B4-BE49-F238E27FC236}">
                  <a16:creationId xmlns:a16="http://schemas.microsoft.com/office/drawing/2014/main" id="{F29203A1-24B5-41BA-B36F-CC00786783AD}"/>
                </a:ext>
              </a:extLst>
            </p:cNvPr>
            <p:cNvSpPr txBox="1"/>
            <p:nvPr/>
          </p:nvSpPr>
          <p:spPr>
            <a:xfrm>
              <a:off x="6233886" y="1006252"/>
              <a:ext cx="2811965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 with little / no changes for EV</a:t>
              </a:r>
              <a:endParaRPr lang="de-DE" sz="8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grpSp>
        <p:nvGrpSpPr>
          <p:cNvPr id="97" name="Gruppieren 96">
            <a:extLst>
              <a:ext uri="{FF2B5EF4-FFF2-40B4-BE49-F238E27FC236}">
                <a16:creationId xmlns:a16="http://schemas.microsoft.com/office/drawing/2014/main" id="{E2C4312D-527C-4CC4-B943-DAFDD5414C4D}"/>
              </a:ext>
            </a:extLst>
          </p:cNvPr>
          <p:cNvGrpSpPr/>
          <p:nvPr/>
        </p:nvGrpSpPr>
        <p:grpSpPr>
          <a:xfrm>
            <a:off x="6638402" y="1566694"/>
            <a:ext cx="2899805" cy="215444"/>
            <a:chOff x="6050796" y="1006252"/>
            <a:chExt cx="2899805" cy="215444"/>
          </a:xfrm>
        </p:grpSpPr>
        <p:sp>
          <p:nvSpPr>
            <p:cNvPr id="98" name="Rechteck 97">
              <a:extLst>
                <a:ext uri="{FF2B5EF4-FFF2-40B4-BE49-F238E27FC236}">
                  <a16:creationId xmlns:a16="http://schemas.microsoft.com/office/drawing/2014/main" id="{D0BB7233-E71A-49FA-846E-4B339E569248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9" name="Textfeld 98">
              <a:extLst>
                <a:ext uri="{FF2B5EF4-FFF2-40B4-BE49-F238E27FC236}">
                  <a16:creationId xmlns:a16="http://schemas.microsoft.com/office/drawing/2014/main" id="{4D99DDBC-6B1A-49E6-8DED-C8F07F5AB72C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Eliminated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sp>
        <p:nvSpPr>
          <p:cNvPr id="58" name="Titel 1">
            <a:extLst>
              <a:ext uri="{FF2B5EF4-FFF2-40B4-BE49-F238E27FC236}">
                <a16:creationId xmlns:a16="http://schemas.microsoft.com/office/drawing/2014/main" id="{9D2408AE-6AD5-4565-9DC7-18C1DCE8F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anchor="t">
            <a:normAutofit/>
          </a:bodyPr>
          <a:lstStyle/>
          <a:p>
            <a:r>
              <a:rPr lang="de-DE" dirty="0" err="1"/>
              <a:t>Why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focus</a:t>
            </a:r>
            <a:r>
              <a:rPr lang="de-DE" dirty="0"/>
              <a:t> on E-Mobility</a:t>
            </a:r>
          </a:p>
        </p:txBody>
      </p:sp>
      <p:grpSp>
        <p:nvGrpSpPr>
          <p:cNvPr id="57" name="Gruppieren 56">
            <a:extLst>
              <a:ext uri="{FF2B5EF4-FFF2-40B4-BE49-F238E27FC236}">
                <a16:creationId xmlns:a16="http://schemas.microsoft.com/office/drawing/2014/main" id="{6FC7CDE9-20F3-47B6-9BA6-338AC2D50BD9}"/>
              </a:ext>
            </a:extLst>
          </p:cNvPr>
          <p:cNvGrpSpPr/>
          <p:nvPr/>
        </p:nvGrpSpPr>
        <p:grpSpPr>
          <a:xfrm>
            <a:off x="1632232" y="1187038"/>
            <a:ext cx="2486025" cy="643535"/>
            <a:chOff x="1648560" y="1187038"/>
            <a:chExt cx="2486025" cy="643535"/>
          </a:xfrm>
          <a:effectLst/>
        </p:grpSpPr>
        <p:sp>
          <p:nvSpPr>
            <p:cNvPr id="63" name="Parallelogramm 62">
              <a:extLst>
                <a:ext uri="{FF2B5EF4-FFF2-40B4-BE49-F238E27FC236}">
                  <a16:creationId xmlns:a16="http://schemas.microsoft.com/office/drawing/2014/main" id="{B7BD945D-99B3-439A-B193-E0B2D140F0F9}"/>
                </a:ext>
              </a:extLst>
            </p:cNvPr>
            <p:cNvSpPr/>
            <p:nvPr/>
          </p:nvSpPr>
          <p:spPr>
            <a:xfrm>
              <a:off x="1648560" y="1533643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rgbClr val="00ADE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/>
                <a:t>E-Drive </a:t>
              </a:r>
              <a:r>
                <a:rPr lang="de-DE" sz="1000" b="1" dirty="0" err="1"/>
                <a:t>assembly</a:t>
              </a:r>
              <a:r>
                <a:rPr lang="de-DE" sz="1000" b="1" dirty="0"/>
                <a:t> </a:t>
              </a:r>
            </a:p>
          </p:txBody>
        </p:sp>
        <p:sp>
          <p:nvSpPr>
            <p:cNvPr id="64" name="Parallelogramm 63">
              <a:extLst>
                <a:ext uri="{FF2B5EF4-FFF2-40B4-BE49-F238E27FC236}">
                  <a16:creationId xmlns:a16="http://schemas.microsoft.com/office/drawing/2014/main" id="{682658F4-66E7-4596-85AD-77C740F8F2B3}"/>
                </a:ext>
              </a:extLst>
            </p:cNvPr>
            <p:cNvSpPr/>
            <p:nvPr/>
          </p:nvSpPr>
          <p:spPr>
            <a:xfrm flipH="1">
              <a:off x="1648560" y="1187038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chemeClr val="bg1"/>
            </a:solidFill>
            <a:ln w="12700"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 err="1">
                  <a:solidFill>
                    <a:schemeClr val="tx1"/>
                  </a:solidFill>
                  <a:cs typeface="Arial" panose="020B0604020202020204" pitchFamily="34" charset="0"/>
                </a:rPr>
                <a:t>Machining</a:t>
              </a:r>
              <a:r>
                <a:rPr lang="de-DE" sz="1000" b="1" dirty="0">
                  <a:solidFill>
                    <a:schemeClr val="tx1"/>
                  </a:solidFill>
                  <a:cs typeface="Arial" panose="020B0604020202020204" pitchFamily="34" charset="0"/>
                </a:rPr>
                <a:t> &amp; </a:t>
              </a:r>
              <a:r>
                <a:rPr lang="de-DE" sz="1000" b="1" dirty="0" err="1">
                  <a:solidFill>
                    <a:schemeClr val="tx1"/>
                  </a:solidFill>
                  <a:cs typeface="Arial" panose="020B0604020202020204" pitchFamily="34" charset="0"/>
                </a:rPr>
                <a:t>assembly</a:t>
              </a:r>
              <a:r>
                <a:rPr lang="de-DE" sz="1000" b="1" dirty="0">
                  <a:solidFill>
                    <a:schemeClr val="tx1"/>
                  </a:solidFill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de-DE" sz="1000" b="1" dirty="0" err="1">
                  <a:solidFill>
                    <a:schemeClr val="tx1"/>
                  </a:solidFill>
                  <a:ea typeface="Verdana" panose="020B0604030504040204" pitchFamily="34" charset="0"/>
                  <a:cs typeface="Arial" panose="020B0604020202020204" pitchFamily="34" charset="0"/>
                </a:rPr>
                <a:t>drive</a:t>
              </a:r>
              <a:endParaRPr lang="de-DE" sz="1000" b="1" dirty="0">
                <a:solidFill>
                  <a:schemeClr val="tx1"/>
                </a:solidFill>
                <a:ea typeface="Verdana" panose="020B0604030504040204" pitchFamily="34" charset="0"/>
                <a:cs typeface="Arial" panose="020B0604020202020204" pitchFamily="34" charset="0"/>
              </a:endParaRPr>
            </a:p>
          </p:txBody>
        </p:sp>
      </p:grpSp>
      <p:cxnSp>
        <p:nvCxnSpPr>
          <p:cNvPr id="68" name="Verbinder: gewinkelt 67">
            <a:extLst>
              <a:ext uri="{FF2B5EF4-FFF2-40B4-BE49-F238E27FC236}">
                <a16:creationId xmlns:a16="http://schemas.microsoft.com/office/drawing/2014/main" id="{BBC9AA9A-0C65-47AD-95A2-2583A9312D5A}"/>
              </a:ext>
            </a:extLst>
          </p:cNvPr>
          <p:cNvCxnSpPr>
            <a:cxnSpLocks/>
          </p:cNvCxnSpPr>
          <p:nvPr/>
        </p:nvCxnSpPr>
        <p:spPr>
          <a:xfrm>
            <a:off x="5333085" y="1503611"/>
            <a:ext cx="308843" cy="370521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7675156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rafik 24">
            <a:extLst>
              <a:ext uri="{FF2B5EF4-FFF2-40B4-BE49-F238E27FC236}">
                <a16:creationId xmlns:a16="http://schemas.microsoft.com/office/drawing/2014/main" id="{4A536528-1732-41D3-94E1-3F92033543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7" t="19753" r="1836" b="10167"/>
          <a:stretch/>
        </p:blipFill>
        <p:spPr>
          <a:xfrm>
            <a:off x="968668" y="1346791"/>
            <a:ext cx="7127582" cy="2887195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04F4EB79-F9D6-4F17-9C4F-0F0DE8081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de-DE" dirty="0"/>
              <a:t>MARKT DEVELOPMENT</a:t>
            </a:r>
            <a:br>
              <a:rPr lang="de-DE" dirty="0"/>
            </a:br>
            <a:r>
              <a:rPr lang="de-DE" sz="1800" b="0" dirty="0"/>
              <a:t>Forecast von BOSCH / Stand April 2021</a:t>
            </a:r>
            <a:endParaRPr lang="de-DE" sz="2000" b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DE1E5D3-88B3-4466-A9DC-30E4DBD24EE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49C7CF45-47A8-4157-823E-5CE47206402B}"/>
              </a:ext>
            </a:extLst>
          </p:cNvPr>
          <p:cNvSpPr txBox="1"/>
          <p:nvPr/>
        </p:nvSpPr>
        <p:spPr>
          <a:xfrm>
            <a:off x="18879" y="4454079"/>
            <a:ext cx="504642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6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Quelle: BOSCH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5724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sp>
        <p:nvSpPr>
          <p:cNvPr id="21" name="Textplatzhalter 5">
            <a:extLst>
              <a:ext uri="{FF2B5EF4-FFF2-40B4-BE49-F238E27FC236}">
                <a16:creationId xmlns:a16="http://schemas.microsoft.com/office/drawing/2014/main" id="{A46FE77B-7AF6-44A8-A8AB-140D82CB861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350" y="1176337"/>
            <a:ext cx="378590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The aim is to identify the processes and possible potentials of the process</a:t>
            </a:r>
            <a:endParaRPr lang="de-DE" sz="1800" dirty="0"/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A3945CC3-5DC5-46CB-AACF-02D341624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436245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PRODCUTION STEPS</a:t>
            </a:r>
            <a:br>
              <a:rPr lang="de-DE" dirty="0"/>
            </a:br>
            <a:r>
              <a:rPr lang="de-DE" dirty="0" err="1">
                <a:solidFill>
                  <a:srgbClr val="009EE0"/>
                </a:solidFill>
              </a:rPr>
              <a:t>Battery</a:t>
            </a:r>
            <a:r>
              <a:rPr lang="de-DE" dirty="0">
                <a:solidFill>
                  <a:srgbClr val="009EE0"/>
                </a:solidFill>
              </a:rPr>
              <a:t> Module &amp; Pack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EB053C04-D432-4313-B0F1-D0CB4B49A8F9}"/>
              </a:ext>
            </a:extLst>
          </p:cNvPr>
          <p:cNvGrpSpPr/>
          <p:nvPr/>
        </p:nvGrpSpPr>
        <p:grpSpPr>
          <a:xfrm>
            <a:off x="4489657" y="43784"/>
            <a:ext cx="4034365" cy="4038845"/>
            <a:chOff x="4489657" y="43784"/>
            <a:chExt cx="4034365" cy="4038845"/>
          </a:xfrm>
        </p:grpSpPr>
        <p:sp>
          <p:nvSpPr>
            <p:cNvPr id="3" name="Flussdiagramm: Verbinder zu einer anderen Seite 2">
              <a:extLst>
                <a:ext uri="{FF2B5EF4-FFF2-40B4-BE49-F238E27FC236}">
                  <a16:creationId xmlns:a16="http://schemas.microsoft.com/office/drawing/2014/main" id="{A76EF6B1-14FC-4A6E-BFF7-18B45B456AE4}"/>
                </a:ext>
              </a:extLst>
            </p:cNvPr>
            <p:cNvSpPr/>
            <p:nvPr/>
          </p:nvSpPr>
          <p:spPr>
            <a:xfrm>
              <a:off x="4493018" y="4378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Pre</a:t>
              </a:r>
              <a:r>
                <a:rPr lang="de-DE" sz="1600" dirty="0"/>
                <a:t>-Assembly</a:t>
              </a:r>
            </a:p>
          </p:txBody>
        </p:sp>
        <p:sp>
          <p:nvSpPr>
            <p:cNvPr id="7" name="Flussdiagramm: Verbinder zu einer anderen Seite 6">
              <a:extLst>
                <a:ext uri="{FF2B5EF4-FFF2-40B4-BE49-F238E27FC236}">
                  <a16:creationId xmlns:a16="http://schemas.microsoft.com/office/drawing/2014/main" id="{ECABAA7C-28EC-42F7-BB36-5CF2EB3B6D13}"/>
                </a:ext>
              </a:extLst>
            </p:cNvPr>
            <p:cNvSpPr/>
            <p:nvPr/>
          </p:nvSpPr>
          <p:spPr>
            <a:xfrm>
              <a:off x="4489657" y="739943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Insulation</a:t>
              </a:r>
              <a:r>
                <a:rPr lang="de-DE" sz="1600" dirty="0"/>
                <a:t> and </a:t>
              </a:r>
              <a:r>
                <a:rPr lang="de-DE" sz="1600" dirty="0" err="1"/>
                <a:t>Tensioning</a:t>
              </a:r>
              <a:endParaRPr lang="de-DE" sz="1600" dirty="0"/>
            </a:p>
          </p:txBody>
        </p:sp>
        <p:sp>
          <p:nvSpPr>
            <p:cNvPr id="9" name="Flussdiagramm: Verbinder zu einer anderen Seite 8">
              <a:extLst>
                <a:ext uri="{FF2B5EF4-FFF2-40B4-BE49-F238E27FC236}">
                  <a16:creationId xmlns:a16="http://schemas.microsoft.com/office/drawing/2014/main" id="{CC7F2929-4911-440A-888C-C4962A13E5E4}"/>
                </a:ext>
              </a:extLst>
            </p:cNvPr>
            <p:cNvSpPr/>
            <p:nvPr/>
          </p:nvSpPr>
          <p:spPr>
            <a:xfrm>
              <a:off x="4493018" y="1436101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Electrical</a:t>
              </a:r>
              <a:r>
                <a:rPr lang="de-DE" sz="1600" dirty="0"/>
                <a:t> </a:t>
              </a:r>
              <a:r>
                <a:rPr lang="de-DE" sz="1600" dirty="0" err="1"/>
                <a:t>Contacting</a:t>
              </a:r>
              <a:endParaRPr lang="de-DE" sz="1600" dirty="0"/>
            </a:p>
          </p:txBody>
        </p:sp>
        <p:sp>
          <p:nvSpPr>
            <p:cNvPr id="10" name="Flussdiagramm: Verbinder zu einer anderen Seite 9">
              <a:extLst>
                <a:ext uri="{FF2B5EF4-FFF2-40B4-BE49-F238E27FC236}">
                  <a16:creationId xmlns:a16="http://schemas.microsoft.com/office/drawing/2014/main" id="{740BD7A9-295D-4F69-A7B4-E1EEDBC9B645}"/>
                </a:ext>
              </a:extLst>
            </p:cNvPr>
            <p:cNvSpPr/>
            <p:nvPr/>
          </p:nvSpPr>
          <p:spPr>
            <a:xfrm>
              <a:off x="4493018" y="2132259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Mounting</a:t>
              </a:r>
              <a:r>
                <a:rPr lang="de-DE" sz="1600" dirty="0"/>
                <a:t> </a:t>
              </a:r>
              <a:r>
                <a:rPr lang="de-DE" sz="1600" dirty="0" err="1"/>
                <a:t>of</a:t>
              </a:r>
              <a:r>
                <a:rPr lang="de-DE" sz="1600" dirty="0"/>
                <a:t> Slave </a:t>
              </a:r>
              <a:r>
                <a:rPr lang="de-DE" sz="1600" dirty="0" err="1"/>
                <a:t>circuit</a:t>
              </a:r>
              <a:r>
                <a:rPr lang="de-DE" sz="1600" dirty="0"/>
                <a:t> Board</a:t>
              </a:r>
            </a:p>
          </p:txBody>
        </p:sp>
        <p:sp>
          <p:nvSpPr>
            <p:cNvPr id="11" name="Flussdiagramm: Verbinder zu einer anderen Seite 10">
              <a:extLst>
                <a:ext uri="{FF2B5EF4-FFF2-40B4-BE49-F238E27FC236}">
                  <a16:creationId xmlns:a16="http://schemas.microsoft.com/office/drawing/2014/main" id="{BE41D156-47A9-4955-BD2A-99EC319B077F}"/>
                </a:ext>
              </a:extLst>
            </p:cNvPr>
            <p:cNvSpPr/>
            <p:nvPr/>
          </p:nvSpPr>
          <p:spPr>
            <a:xfrm>
              <a:off x="4493018" y="2828417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Mounting</a:t>
              </a:r>
              <a:r>
                <a:rPr lang="de-DE" sz="1600" dirty="0"/>
                <a:t>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housing</a:t>
              </a:r>
              <a:r>
                <a:rPr lang="de-DE" sz="1600" dirty="0"/>
                <a:t> </a:t>
              </a:r>
              <a:r>
                <a:rPr lang="de-DE" sz="1600" dirty="0" err="1"/>
                <a:t>cover</a:t>
              </a:r>
              <a:endParaRPr lang="de-DE" sz="1600" dirty="0"/>
            </a:p>
          </p:txBody>
        </p:sp>
        <p:sp>
          <p:nvSpPr>
            <p:cNvPr id="12" name="Flussdiagramm: Verbinder zu einer anderen Seite 11">
              <a:extLst>
                <a:ext uri="{FF2B5EF4-FFF2-40B4-BE49-F238E27FC236}">
                  <a16:creationId xmlns:a16="http://schemas.microsoft.com/office/drawing/2014/main" id="{4338D2E4-97B5-405C-B148-7DB22B20FA89}"/>
                </a:ext>
              </a:extLst>
            </p:cNvPr>
            <p:cNvSpPr/>
            <p:nvPr/>
          </p:nvSpPr>
          <p:spPr>
            <a:xfrm>
              <a:off x="4493018" y="3524576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Mounting</a:t>
              </a:r>
              <a:r>
                <a:rPr lang="de-DE" sz="1600" dirty="0"/>
                <a:t>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housing</a:t>
              </a:r>
              <a:r>
                <a:rPr lang="de-DE" sz="1600" dirty="0"/>
                <a:t> </a:t>
              </a:r>
              <a:r>
                <a:rPr lang="de-DE" sz="1600" dirty="0" err="1"/>
                <a:t>cover</a:t>
              </a:r>
              <a:endParaRPr lang="de-DE" sz="1600" dirty="0"/>
            </a:p>
          </p:txBody>
        </p:sp>
        <p:sp>
          <p:nvSpPr>
            <p:cNvPr id="13" name="Flussdiagramm: Verbinder zu einer anderen Seite 12">
              <a:extLst>
                <a:ext uri="{FF2B5EF4-FFF2-40B4-BE49-F238E27FC236}">
                  <a16:creationId xmlns:a16="http://schemas.microsoft.com/office/drawing/2014/main" id="{C052006C-D9EB-4E34-BE3F-9C0448C28482}"/>
                </a:ext>
              </a:extLst>
            </p:cNvPr>
            <p:cNvSpPr/>
            <p:nvPr/>
          </p:nvSpPr>
          <p:spPr>
            <a:xfrm>
              <a:off x="6691860" y="43784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End </a:t>
              </a:r>
              <a:r>
                <a:rPr lang="de-DE" sz="1600" dirty="0" err="1"/>
                <a:t>of</a:t>
              </a:r>
              <a:r>
                <a:rPr lang="de-DE" sz="1600" dirty="0"/>
                <a:t> Line</a:t>
              </a:r>
            </a:p>
          </p:txBody>
        </p:sp>
        <p:sp>
          <p:nvSpPr>
            <p:cNvPr id="14" name="Flussdiagramm: Verbinder zu einer anderen Seite 13">
              <a:extLst>
                <a:ext uri="{FF2B5EF4-FFF2-40B4-BE49-F238E27FC236}">
                  <a16:creationId xmlns:a16="http://schemas.microsoft.com/office/drawing/2014/main" id="{177D93A3-27CD-4864-B64F-7461CDBE09F7}"/>
                </a:ext>
              </a:extLst>
            </p:cNvPr>
            <p:cNvSpPr/>
            <p:nvPr/>
          </p:nvSpPr>
          <p:spPr>
            <a:xfrm>
              <a:off x="6688499" y="739942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Charging</a:t>
              </a:r>
              <a:r>
                <a:rPr lang="de-DE" sz="1600" dirty="0"/>
                <a:t> &amp; </a:t>
              </a:r>
              <a:r>
                <a:rPr lang="de-DE" sz="1600" dirty="0" err="1"/>
                <a:t>Flashing</a:t>
              </a:r>
              <a:endParaRPr lang="de-DE" sz="1600" dirty="0"/>
            </a:p>
          </p:txBody>
        </p:sp>
        <p:sp>
          <p:nvSpPr>
            <p:cNvPr id="15" name="Flussdiagramm: Verbinder zu einer anderen Seite 14">
              <a:extLst>
                <a:ext uri="{FF2B5EF4-FFF2-40B4-BE49-F238E27FC236}">
                  <a16:creationId xmlns:a16="http://schemas.microsoft.com/office/drawing/2014/main" id="{3C9DEB07-355C-4B7E-AAFA-0C0292C0DDDB}"/>
                </a:ext>
              </a:extLst>
            </p:cNvPr>
            <p:cNvSpPr/>
            <p:nvPr/>
          </p:nvSpPr>
          <p:spPr>
            <a:xfrm>
              <a:off x="6691860" y="1436100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Sealing</a:t>
              </a:r>
              <a:r>
                <a:rPr lang="de-DE" sz="1600" dirty="0"/>
                <a:t> &amp; Leak Test</a:t>
              </a:r>
            </a:p>
          </p:txBody>
        </p:sp>
        <p:sp>
          <p:nvSpPr>
            <p:cNvPr id="16" name="Flussdiagramm: Verbinder zu einer anderen Seite 15">
              <a:extLst>
                <a:ext uri="{FF2B5EF4-FFF2-40B4-BE49-F238E27FC236}">
                  <a16:creationId xmlns:a16="http://schemas.microsoft.com/office/drawing/2014/main" id="{756AEB33-B688-4DD3-98DD-8E3B498D2F58}"/>
                </a:ext>
              </a:extLst>
            </p:cNvPr>
            <p:cNvSpPr/>
            <p:nvPr/>
          </p:nvSpPr>
          <p:spPr>
            <a:xfrm>
              <a:off x="6691860" y="2132258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Electrical</a:t>
              </a:r>
              <a:r>
                <a:rPr lang="de-DE" sz="1600" dirty="0"/>
                <a:t> &amp;Thermal </a:t>
              </a:r>
              <a:r>
                <a:rPr lang="de-DE" sz="1600" dirty="0" err="1"/>
                <a:t>integration</a:t>
              </a:r>
              <a:endParaRPr lang="de-DE" sz="1600" dirty="0"/>
            </a:p>
          </p:txBody>
        </p:sp>
        <p:sp>
          <p:nvSpPr>
            <p:cNvPr id="17" name="Flussdiagramm: Verbinder zu einer anderen Seite 16">
              <a:extLst>
                <a:ext uri="{FF2B5EF4-FFF2-40B4-BE49-F238E27FC236}">
                  <a16:creationId xmlns:a16="http://schemas.microsoft.com/office/drawing/2014/main" id="{8335936B-6ADA-4396-B8E8-739AF469B5E0}"/>
                </a:ext>
              </a:extLst>
            </p:cNvPr>
            <p:cNvSpPr/>
            <p:nvPr/>
          </p:nvSpPr>
          <p:spPr>
            <a:xfrm>
              <a:off x="6691860" y="2828416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Attachment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modules</a:t>
              </a:r>
              <a:endParaRPr lang="de-DE" sz="1600" dirty="0"/>
            </a:p>
          </p:txBody>
        </p:sp>
        <p:sp>
          <p:nvSpPr>
            <p:cNvPr id="18" name="Flussdiagramm: Verbinder zu einer anderen Seite 17">
              <a:extLst>
                <a:ext uri="{FF2B5EF4-FFF2-40B4-BE49-F238E27FC236}">
                  <a16:creationId xmlns:a16="http://schemas.microsoft.com/office/drawing/2014/main" id="{BAC50618-DB55-40C9-902D-F31A546A936F}"/>
                </a:ext>
              </a:extLst>
            </p:cNvPr>
            <p:cNvSpPr/>
            <p:nvPr/>
          </p:nvSpPr>
          <p:spPr>
            <a:xfrm>
              <a:off x="6691860" y="352457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Insertion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cell</a:t>
              </a:r>
              <a:r>
                <a:rPr lang="de-DE" sz="1600" dirty="0"/>
                <a:t> </a:t>
              </a:r>
              <a:r>
                <a:rPr lang="de-DE" sz="1600" dirty="0" err="1"/>
                <a:t>modules</a:t>
              </a:r>
              <a:endParaRPr lang="de-DE" sz="1600" dirty="0"/>
            </a:p>
          </p:txBody>
        </p:sp>
        <p:cxnSp>
          <p:nvCxnSpPr>
            <p:cNvPr id="20" name="Verbinder: gewinkelt 19">
              <a:extLst>
                <a:ext uri="{FF2B5EF4-FFF2-40B4-BE49-F238E27FC236}">
                  <a16:creationId xmlns:a16="http://schemas.microsoft.com/office/drawing/2014/main" id="{7BFDBBFE-1EE0-40EB-ADE4-A6EE00BEC2CD}"/>
                </a:ext>
              </a:extLst>
            </p:cNvPr>
            <p:cNvCxnSpPr>
              <a:stCxn id="12" idx="2"/>
              <a:endCxn id="18" idx="2"/>
            </p:cNvCxnSpPr>
            <p:nvPr/>
          </p:nvCxnSpPr>
          <p:spPr>
            <a:xfrm rot="5400000" flipH="1" flipV="1">
              <a:off x="6506838" y="2983208"/>
              <a:ext cx="1" cy="2198842"/>
            </a:xfrm>
            <a:prstGeom prst="bentConnector3">
              <a:avLst>
                <a:gd name="adj1" fmla="val -22860000000"/>
              </a:avLst>
            </a:prstGeom>
            <a:ln>
              <a:solidFill>
                <a:srgbClr val="003D6A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39946932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sp>
        <p:nvSpPr>
          <p:cNvPr id="21" name="Textplatzhalter 5">
            <a:extLst>
              <a:ext uri="{FF2B5EF4-FFF2-40B4-BE49-F238E27FC236}">
                <a16:creationId xmlns:a16="http://schemas.microsoft.com/office/drawing/2014/main" id="{A46FE77B-7AF6-44A8-A8AB-140D82CB861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350" y="1176337"/>
            <a:ext cx="378590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Modul </a:t>
            </a:r>
            <a:r>
              <a:rPr lang="de-DE" sz="1800" dirty="0" err="1"/>
              <a:t>assembly</a:t>
            </a:r>
            <a:r>
              <a:rPr lang="de-DE" sz="1800" dirty="0"/>
              <a:t> </a:t>
            </a:r>
            <a:r>
              <a:rPr lang="de-DE" sz="1800" dirty="0" err="1"/>
              <a:t>process</a:t>
            </a:r>
            <a:endParaRPr lang="de-DE" sz="1800" dirty="0"/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A3945CC3-5DC5-46CB-AACF-02D341624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436245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PRODCUTION STEPS</a:t>
            </a:r>
            <a:br>
              <a:rPr lang="de-DE" dirty="0"/>
            </a:br>
            <a:r>
              <a:rPr lang="de-DE" dirty="0" err="1">
                <a:solidFill>
                  <a:srgbClr val="009EE0"/>
                </a:solidFill>
              </a:rPr>
              <a:t>Battery</a:t>
            </a:r>
            <a:r>
              <a:rPr lang="de-DE" dirty="0">
                <a:solidFill>
                  <a:srgbClr val="009EE0"/>
                </a:solidFill>
              </a:rPr>
              <a:t> Module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EB053C04-D432-4313-B0F1-D0CB4B49A8F9}"/>
              </a:ext>
            </a:extLst>
          </p:cNvPr>
          <p:cNvGrpSpPr/>
          <p:nvPr/>
        </p:nvGrpSpPr>
        <p:grpSpPr>
          <a:xfrm>
            <a:off x="4489657" y="43784"/>
            <a:ext cx="4034365" cy="4038844"/>
            <a:chOff x="4489657" y="43784"/>
            <a:chExt cx="4034365" cy="4038844"/>
          </a:xfrm>
        </p:grpSpPr>
        <p:sp>
          <p:nvSpPr>
            <p:cNvPr id="3" name="Flussdiagramm: Verbinder zu einer anderen Seite 2">
              <a:extLst>
                <a:ext uri="{FF2B5EF4-FFF2-40B4-BE49-F238E27FC236}">
                  <a16:creationId xmlns:a16="http://schemas.microsoft.com/office/drawing/2014/main" id="{A76EF6B1-14FC-4A6E-BFF7-18B45B456AE4}"/>
                </a:ext>
              </a:extLst>
            </p:cNvPr>
            <p:cNvSpPr/>
            <p:nvPr/>
          </p:nvSpPr>
          <p:spPr>
            <a:xfrm>
              <a:off x="4493018" y="4378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Pre</a:t>
              </a:r>
              <a:r>
                <a:rPr lang="de-DE" sz="1600" dirty="0"/>
                <a:t>-Assembly</a:t>
              </a:r>
            </a:p>
          </p:txBody>
        </p:sp>
        <p:sp>
          <p:nvSpPr>
            <p:cNvPr id="7" name="Flussdiagramm: Verbinder zu einer anderen Seite 6">
              <a:extLst>
                <a:ext uri="{FF2B5EF4-FFF2-40B4-BE49-F238E27FC236}">
                  <a16:creationId xmlns:a16="http://schemas.microsoft.com/office/drawing/2014/main" id="{ECABAA7C-28EC-42F7-BB36-5CF2EB3B6D13}"/>
                </a:ext>
              </a:extLst>
            </p:cNvPr>
            <p:cNvSpPr/>
            <p:nvPr/>
          </p:nvSpPr>
          <p:spPr>
            <a:xfrm>
              <a:off x="4489657" y="739943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Insulation</a:t>
              </a:r>
              <a:r>
                <a:rPr lang="de-DE" sz="1600" dirty="0"/>
                <a:t> and </a:t>
              </a:r>
              <a:r>
                <a:rPr lang="de-DE" sz="1600" dirty="0" err="1"/>
                <a:t>Tensioning</a:t>
              </a:r>
              <a:endParaRPr lang="de-DE" sz="1600" dirty="0"/>
            </a:p>
          </p:txBody>
        </p:sp>
        <p:sp>
          <p:nvSpPr>
            <p:cNvPr id="9" name="Flussdiagramm: Verbinder zu einer anderen Seite 8">
              <a:extLst>
                <a:ext uri="{FF2B5EF4-FFF2-40B4-BE49-F238E27FC236}">
                  <a16:creationId xmlns:a16="http://schemas.microsoft.com/office/drawing/2014/main" id="{CC7F2929-4911-440A-888C-C4962A13E5E4}"/>
                </a:ext>
              </a:extLst>
            </p:cNvPr>
            <p:cNvSpPr/>
            <p:nvPr/>
          </p:nvSpPr>
          <p:spPr>
            <a:xfrm>
              <a:off x="4493018" y="1436101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Electrical</a:t>
              </a:r>
              <a:r>
                <a:rPr lang="de-DE" sz="1600" dirty="0"/>
                <a:t> </a:t>
              </a:r>
              <a:r>
                <a:rPr lang="de-DE" sz="1600" dirty="0" err="1"/>
                <a:t>Contacting</a:t>
              </a:r>
              <a:endParaRPr lang="de-DE" sz="1600" dirty="0"/>
            </a:p>
          </p:txBody>
        </p:sp>
        <p:sp>
          <p:nvSpPr>
            <p:cNvPr id="10" name="Flussdiagramm: Verbinder zu einer anderen Seite 9">
              <a:extLst>
                <a:ext uri="{FF2B5EF4-FFF2-40B4-BE49-F238E27FC236}">
                  <a16:creationId xmlns:a16="http://schemas.microsoft.com/office/drawing/2014/main" id="{740BD7A9-295D-4F69-A7B4-E1EEDBC9B645}"/>
                </a:ext>
              </a:extLst>
            </p:cNvPr>
            <p:cNvSpPr/>
            <p:nvPr/>
          </p:nvSpPr>
          <p:spPr>
            <a:xfrm>
              <a:off x="4493018" y="2132259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Mounting</a:t>
              </a:r>
              <a:r>
                <a:rPr lang="de-DE" sz="1600" dirty="0"/>
                <a:t> </a:t>
              </a:r>
              <a:r>
                <a:rPr lang="de-DE" sz="1600" dirty="0" err="1"/>
                <a:t>of</a:t>
              </a:r>
              <a:r>
                <a:rPr lang="de-DE" sz="1600" dirty="0"/>
                <a:t> Slave </a:t>
              </a:r>
              <a:r>
                <a:rPr lang="de-DE" sz="1600" dirty="0" err="1"/>
                <a:t>circuit</a:t>
              </a:r>
              <a:r>
                <a:rPr lang="de-DE" sz="1600" dirty="0"/>
                <a:t> Board</a:t>
              </a:r>
            </a:p>
          </p:txBody>
        </p:sp>
        <p:sp>
          <p:nvSpPr>
            <p:cNvPr id="11" name="Flussdiagramm: Verbinder zu einer anderen Seite 10">
              <a:extLst>
                <a:ext uri="{FF2B5EF4-FFF2-40B4-BE49-F238E27FC236}">
                  <a16:creationId xmlns:a16="http://schemas.microsoft.com/office/drawing/2014/main" id="{BE41D156-47A9-4955-BD2A-99EC319B077F}"/>
                </a:ext>
              </a:extLst>
            </p:cNvPr>
            <p:cNvSpPr/>
            <p:nvPr/>
          </p:nvSpPr>
          <p:spPr>
            <a:xfrm>
              <a:off x="4493018" y="2828417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Mounting</a:t>
              </a:r>
              <a:r>
                <a:rPr lang="de-DE" sz="1600" dirty="0"/>
                <a:t>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housing</a:t>
              </a:r>
              <a:r>
                <a:rPr lang="de-DE" sz="1600" dirty="0"/>
                <a:t> </a:t>
              </a:r>
              <a:r>
                <a:rPr lang="de-DE" sz="1600" dirty="0" err="1"/>
                <a:t>cover</a:t>
              </a:r>
              <a:endParaRPr lang="de-DE" sz="1600" dirty="0"/>
            </a:p>
          </p:txBody>
        </p:sp>
        <p:sp>
          <p:nvSpPr>
            <p:cNvPr id="13" name="Flussdiagramm: Verbinder zu einer anderen Seite 12">
              <a:extLst>
                <a:ext uri="{FF2B5EF4-FFF2-40B4-BE49-F238E27FC236}">
                  <a16:creationId xmlns:a16="http://schemas.microsoft.com/office/drawing/2014/main" id="{C052006C-D9EB-4E34-BE3F-9C0448C28482}"/>
                </a:ext>
              </a:extLst>
            </p:cNvPr>
            <p:cNvSpPr/>
            <p:nvPr/>
          </p:nvSpPr>
          <p:spPr>
            <a:xfrm>
              <a:off x="6691860" y="43784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End </a:t>
              </a:r>
              <a:r>
                <a:rPr lang="de-DE" sz="1600" dirty="0" err="1"/>
                <a:t>of</a:t>
              </a:r>
              <a:r>
                <a:rPr lang="de-DE" sz="1600" dirty="0"/>
                <a:t> Line</a:t>
              </a:r>
            </a:p>
          </p:txBody>
        </p:sp>
        <p:sp>
          <p:nvSpPr>
            <p:cNvPr id="14" name="Flussdiagramm: Verbinder zu einer anderen Seite 13">
              <a:extLst>
                <a:ext uri="{FF2B5EF4-FFF2-40B4-BE49-F238E27FC236}">
                  <a16:creationId xmlns:a16="http://schemas.microsoft.com/office/drawing/2014/main" id="{177D93A3-27CD-4864-B64F-7461CDBE09F7}"/>
                </a:ext>
              </a:extLst>
            </p:cNvPr>
            <p:cNvSpPr/>
            <p:nvPr/>
          </p:nvSpPr>
          <p:spPr>
            <a:xfrm>
              <a:off x="6688499" y="739942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Charging</a:t>
              </a:r>
              <a:r>
                <a:rPr lang="de-DE" sz="1600" dirty="0"/>
                <a:t> &amp; </a:t>
              </a:r>
              <a:r>
                <a:rPr lang="de-DE" sz="1600" dirty="0" err="1"/>
                <a:t>Flashing</a:t>
              </a:r>
              <a:endParaRPr lang="de-DE" sz="1600" dirty="0"/>
            </a:p>
          </p:txBody>
        </p:sp>
        <p:sp>
          <p:nvSpPr>
            <p:cNvPr id="15" name="Flussdiagramm: Verbinder zu einer anderen Seite 14">
              <a:extLst>
                <a:ext uri="{FF2B5EF4-FFF2-40B4-BE49-F238E27FC236}">
                  <a16:creationId xmlns:a16="http://schemas.microsoft.com/office/drawing/2014/main" id="{3C9DEB07-355C-4B7E-AAFA-0C0292C0DDDB}"/>
                </a:ext>
              </a:extLst>
            </p:cNvPr>
            <p:cNvSpPr/>
            <p:nvPr/>
          </p:nvSpPr>
          <p:spPr>
            <a:xfrm>
              <a:off x="6691860" y="1436100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Sealing</a:t>
              </a:r>
              <a:r>
                <a:rPr lang="de-DE" sz="1600" dirty="0"/>
                <a:t> &amp; Leak Test</a:t>
              </a:r>
            </a:p>
          </p:txBody>
        </p:sp>
        <p:sp>
          <p:nvSpPr>
            <p:cNvPr id="16" name="Flussdiagramm: Verbinder zu einer anderen Seite 15">
              <a:extLst>
                <a:ext uri="{FF2B5EF4-FFF2-40B4-BE49-F238E27FC236}">
                  <a16:creationId xmlns:a16="http://schemas.microsoft.com/office/drawing/2014/main" id="{756AEB33-B688-4DD3-98DD-8E3B498D2F58}"/>
                </a:ext>
              </a:extLst>
            </p:cNvPr>
            <p:cNvSpPr/>
            <p:nvPr/>
          </p:nvSpPr>
          <p:spPr>
            <a:xfrm>
              <a:off x="6691860" y="2132258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Electrical</a:t>
              </a:r>
              <a:r>
                <a:rPr lang="de-DE" sz="1600" dirty="0"/>
                <a:t> &amp;Thermal </a:t>
              </a:r>
              <a:r>
                <a:rPr lang="de-DE" sz="1600" dirty="0" err="1"/>
                <a:t>integration</a:t>
              </a:r>
              <a:endParaRPr lang="de-DE" sz="1600" dirty="0"/>
            </a:p>
          </p:txBody>
        </p:sp>
        <p:sp>
          <p:nvSpPr>
            <p:cNvPr id="17" name="Flussdiagramm: Verbinder zu einer anderen Seite 16">
              <a:extLst>
                <a:ext uri="{FF2B5EF4-FFF2-40B4-BE49-F238E27FC236}">
                  <a16:creationId xmlns:a16="http://schemas.microsoft.com/office/drawing/2014/main" id="{8335936B-6ADA-4396-B8E8-739AF469B5E0}"/>
                </a:ext>
              </a:extLst>
            </p:cNvPr>
            <p:cNvSpPr/>
            <p:nvPr/>
          </p:nvSpPr>
          <p:spPr>
            <a:xfrm>
              <a:off x="6691860" y="2828416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Attachment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modules</a:t>
              </a:r>
              <a:endParaRPr lang="de-DE" sz="1600" dirty="0"/>
            </a:p>
          </p:txBody>
        </p:sp>
        <p:sp>
          <p:nvSpPr>
            <p:cNvPr id="18" name="Flussdiagramm: Verbinder zu einer anderen Seite 17">
              <a:extLst>
                <a:ext uri="{FF2B5EF4-FFF2-40B4-BE49-F238E27FC236}">
                  <a16:creationId xmlns:a16="http://schemas.microsoft.com/office/drawing/2014/main" id="{BAC50618-DB55-40C9-902D-F31A546A936F}"/>
                </a:ext>
              </a:extLst>
            </p:cNvPr>
            <p:cNvSpPr/>
            <p:nvPr/>
          </p:nvSpPr>
          <p:spPr>
            <a:xfrm>
              <a:off x="6691860" y="352457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Insertion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cell</a:t>
              </a:r>
              <a:r>
                <a:rPr lang="de-DE" sz="1600" dirty="0"/>
                <a:t> </a:t>
              </a:r>
              <a:r>
                <a:rPr lang="de-DE" sz="1600" dirty="0" err="1"/>
                <a:t>modules</a:t>
              </a:r>
              <a:endParaRPr lang="de-DE" sz="1600" dirty="0"/>
            </a:p>
          </p:txBody>
        </p:sp>
        <p:cxnSp>
          <p:nvCxnSpPr>
            <p:cNvPr id="20" name="Verbinder: gewinkelt 19">
              <a:extLst>
                <a:ext uri="{FF2B5EF4-FFF2-40B4-BE49-F238E27FC236}">
                  <a16:creationId xmlns:a16="http://schemas.microsoft.com/office/drawing/2014/main" id="{7BFDBBFE-1EE0-40EB-ADE4-A6EE00BEC2CD}"/>
                </a:ext>
              </a:extLst>
            </p:cNvPr>
            <p:cNvCxnSpPr>
              <a:cxnSpLocks/>
              <a:stCxn id="4" idx="2"/>
              <a:endCxn id="18" idx="2"/>
            </p:cNvCxnSpPr>
            <p:nvPr/>
          </p:nvCxnSpPr>
          <p:spPr>
            <a:xfrm rot="16200000" flipH="1">
              <a:off x="6142410" y="2618778"/>
              <a:ext cx="696158" cy="2231542"/>
            </a:xfrm>
            <a:prstGeom prst="bentConnector3">
              <a:avLst>
                <a:gd name="adj1" fmla="val 132837"/>
              </a:avLst>
            </a:prstGeom>
            <a:ln>
              <a:solidFill>
                <a:srgbClr val="003D6A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echteck 3">
            <a:extLst>
              <a:ext uri="{FF2B5EF4-FFF2-40B4-BE49-F238E27FC236}">
                <a16:creationId xmlns:a16="http://schemas.microsoft.com/office/drawing/2014/main" id="{07108C41-5F86-41BB-A64D-6C3A66BA4A18}"/>
              </a:ext>
            </a:extLst>
          </p:cNvPr>
          <p:cNvSpPr/>
          <p:nvPr/>
        </p:nvSpPr>
        <p:spPr>
          <a:xfrm>
            <a:off x="4369576" y="0"/>
            <a:ext cx="2010284" cy="3386470"/>
          </a:xfrm>
          <a:prstGeom prst="rect">
            <a:avLst/>
          </a:prstGeom>
          <a:noFill/>
          <a:ln w="38100">
            <a:solidFill>
              <a:srgbClr val="009E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53863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AD94DBA-0E2E-41EC-9CC6-C81E497AB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Unterschiede Batterie Module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Pouch, Rund &amp; Prismatische Zelle</a:t>
            </a:r>
            <a:endParaRPr lang="de-DE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4345C322-638C-4DA3-AF6A-BEDA05BA0D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350" y="1176337"/>
            <a:ext cx="5276308" cy="2854325"/>
          </a:xfrm>
        </p:spPr>
        <p:txBody>
          <a:bodyPr>
            <a:normAutofit/>
          </a:bodyPr>
          <a:lstStyle/>
          <a:p>
            <a:r>
              <a:rPr lang="en-US" sz="1800" b="1" u="sng" dirty="0"/>
              <a:t>The battery modules differ depending on the cell type</a:t>
            </a:r>
            <a:r>
              <a:rPr lang="de-DE" sz="1800" b="1" u="sng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Pouch </a:t>
            </a:r>
            <a:r>
              <a:rPr lang="de-DE" sz="1800" dirty="0" err="1"/>
              <a:t>cells</a:t>
            </a:r>
            <a:r>
              <a:rPr lang="de-DE" sz="1800" dirty="0"/>
              <a:t>:</a:t>
            </a:r>
          </a:p>
          <a:p>
            <a:pPr marL="74292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Cells expand during charging/discharging therefore they are "floating".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Round </a:t>
            </a:r>
            <a:r>
              <a:rPr lang="de-DE" dirty="0" err="1"/>
              <a:t>cells</a:t>
            </a:r>
            <a:r>
              <a:rPr lang="de-DE" dirty="0"/>
              <a:t>:</a:t>
            </a:r>
          </a:p>
          <a:p>
            <a:pPr marL="742920" lvl="1" indent="-285750">
              <a:buFont typeface="Arial" panose="020B0604020202020204" pitchFamily="34" charset="0"/>
              <a:buChar char="•"/>
            </a:pPr>
            <a:r>
              <a:rPr lang="de-DE" sz="1600" dirty="0"/>
              <a:t>Flexible design </a:t>
            </a:r>
            <a:r>
              <a:rPr lang="de-DE" sz="1600" dirty="0" err="1"/>
              <a:t>of</a:t>
            </a:r>
            <a:r>
              <a:rPr lang="de-DE" sz="1600" dirty="0"/>
              <a:t> </a:t>
            </a:r>
            <a:r>
              <a:rPr lang="de-DE" sz="1600" dirty="0" err="1"/>
              <a:t>the</a:t>
            </a:r>
            <a:r>
              <a:rPr lang="de-DE" sz="1600" dirty="0"/>
              <a:t> </a:t>
            </a:r>
            <a:r>
              <a:rPr lang="de-DE" sz="1600" dirty="0" err="1"/>
              <a:t>module</a:t>
            </a:r>
            <a:r>
              <a:rPr lang="de-DE" sz="16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 err="1"/>
              <a:t>Prismatic</a:t>
            </a:r>
            <a:r>
              <a:rPr lang="de-DE" sz="1800" dirty="0"/>
              <a:t> </a:t>
            </a:r>
            <a:r>
              <a:rPr lang="de-DE" sz="1800" dirty="0" err="1"/>
              <a:t>cells</a:t>
            </a:r>
            <a:r>
              <a:rPr lang="de-DE" sz="1800" dirty="0"/>
              <a:t>:</a:t>
            </a:r>
          </a:p>
          <a:p>
            <a:pPr marL="742920" lvl="1" indent="-285750">
              <a:buFont typeface="Arial" panose="020B0604020202020204" pitchFamily="34" charset="0"/>
              <a:buChar char="•"/>
            </a:pPr>
            <a:r>
              <a:rPr lang="de-DE" sz="1600" dirty="0"/>
              <a:t>Cells </a:t>
            </a:r>
            <a:r>
              <a:rPr lang="de-DE" sz="1600" dirty="0" err="1"/>
              <a:t>are</a:t>
            </a:r>
            <a:r>
              <a:rPr lang="de-DE" sz="1600" dirty="0"/>
              <a:t> </a:t>
            </a:r>
            <a:r>
              <a:rPr lang="de-DE" sz="1600" dirty="0" err="1"/>
              <a:t>glued</a:t>
            </a:r>
            <a:r>
              <a:rPr lang="de-DE" sz="1600" dirty="0"/>
              <a:t> </a:t>
            </a:r>
            <a:r>
              <a:rPr lang="de-DE" sz="1600" dirty="0" err="1"/>
              <a:t>to</a:t>
            </a:r>
            <a:r>
              <a:rPr lang="de-DE" sz="1600" dirty="0"/>
              <a:t> </a:t>
            </a:r>
            <a:r>
              <a:rPr lang="de-DE" sz="1600" dirty="0" err="1"/>
              <a:t>each</a:t>
            </a:r>
            <a:r>
              <a:rPr lang="de-DE" sz="1600" dirty="0"/>
              <a:t> </a:t>
            </a:r>
            <a:r>
              <a:rPr lang="de-DE" sz="1600" dirty="0" err="1"/>
              <a:t>other</a:t>
            </a:r>
            <a:endParaRPr lang="de-DE" sz="160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77CCEC6-10B3-4080-98C6-FFAE62BDAE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pic>
        <p:nvPicPr>
          <p:cNvPr id="1028" name="Picture 4" descr="11: Battery module used in a virtual test where the terminals are at... |  Download Scientific Diagram">
            <a:extLst>
              <a:ext uri="{FF2B5EF4-FFF2-40B4-BE49-F238E27FC236}">
                <a16:creationId xmlns:a16="http://schemas.microsoft.com/office/drawing/2014/main" id="{7AB69482-4ECF-4847-A4AA-23C7F1ECEC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846" y="79379"/>
            <a:ext cx="2293017" cy="1589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XING Mobility Explains IMMERSIO Battery Pack Cooling System">
            <a:extLst>
              <a:ext uri="{FF2B5EF4-FFF2-40B4-BE49-F238E27FC236}">
                <a16:creationId xmlns:a16="http://schemas.microsoft.com/office/drawing/2014/main" id="{CD24BBF8-98EC-4E30-98C6-CCD5516D8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E5F0F4"/>
              </a:clrFrom>
              <a:clrTo>
                <a:srgbClr val="E5F0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280" y="1372168"/>
            <a:ext cx="2923132" cy="164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riginal Catl 12s1p 44.4V 53ah 55ah Leaf Ncm Lithium Ion Battery Module for  EV Agv RV - China Lithium Ion Battery, Catl Module | Made-in-China.com">
            <a:extLst>
              <a:ext uri="{FF2B5EF4-FFF2-40B4-BE49-F238E27FC236}">
                <a16:creationId xmlns:a16="http://schemas.microsoft.com/office/drawing/2014/main" id="{C9944F48-5F78-47E2-B4DF-FE2D39271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839" y="2631767"/>
            <a:ext cx="1769032" cy="176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31439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FAC56F7-EAA0-4827-9E08-4896FD5D3F4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2">
            <a:extLst>
              <a:ext uri="{FF2B5EF4-FFF2-40B4-BE49-F238E27FC236}">
                <a16:creationId xmlns:a16="http://schemas.microsoft.com/office/drawing/2014/main" id="{FFAE3BBB-21C7-4A1C-B461-1799A7120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Pre</a:t>
            </a:r>
            <a:r>
              <a:rPr lang="de-DE" dirty="0"/>
              <a:t>-Assembly (Pouch </a:t>
            </a:r>
            <a:r>
              <a:rPr lang="de-DE" dirty="0" err="1"/>
              <a:t>cells</a:t>
            </a:r>
            <a:r>
              <a:rPr lang="de-DE" dirty="0"/>
              <a:t>)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Vormontage Zellmodule Pouch Zellen</a:t>
            </a:r>
          </a:p>
        </p:txBody>
      </p:sp>
      <p:pic>
        <p:nvPicPr>
          <p:cNvPr id="4098" name="Picture 2" descr="Einbau BMS in Fahrzeuge:">
            <a:extLst>
              <a:ext uri="{FF2B5EF4-FFF2-40B4-BE49-F238E27FC236}">
                <a16:creationId xmlns:a16="http://schemas.microsoft.com/office/drawing/2014/main" id="{723E4DD6-827B-45DF-A76A-B957FC4E2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378" y="-151405"/>
            <a:ext cx="1487488" cy="148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platzhalter 3">
            <a:extLst>
              <a:ext uri="{FF2B5EF4-FFF2-40B4-BE49-F238E27FC236}">
                <a16:creationId xmlns:a16="http://schemas.microsoft.com/office/drawing/2014/main" id="{979C5B2B-901E-469B-B5C2-E7B93620381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386818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Battery cells are inspected, tested and cleaned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Cells are inserted into the module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Cooling fins are inserted between the cells</a:t>
            </a:r>
          </a:p>
          <a:p>
            <a:endParaRPr lang="de-DE" sz="1800" dirty="0"/>
          </a:p>
          <a:p>
            <a:endParaRPr lang="de-DE" sz="1800" dirty="0"/>
          </a:p>
        </p:txBody>
      </p:sp>
      <p:pic>
        <p:nvPicPr>
          <p:cNvPr id="3" name="Grafik 2" descr="Ein Bild, das Text enthält.&#10;&#10;Automatisch generierte Beschreibung">
            <a:extLst>
              <a:ext uri="{FF2B5EF4-FFF2-40B4-BE49-F238E27FC236}">
                <a16:creationId xmlns:a16="http://schemas.microsoft.com/office/drawing/2014/main" id="{728BDE75-4A95-47C1-A248-4803759A25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2450" y="1336083"/>
            <a:ext cx="4572000" cy="2571750"/>
          </a:xfrm>
          <a:prstGeom prst="rect">
            <a:avLst/>
          </a:prstGeom>
        </p:spPr>
      </p:pic>
      <p:pic>
        <p:nvPicPr>
          <p:cNvPr id="8" name="Grafik 7" descr="Daumen hoch-Zeichen mit einfarbiger Füllung">
            <a:extLst>
              <a:ext uri="{FF2B5EF4-FFF2-40B4-BE49-F238E27FC236}">
                <a16:creationId xmlns:a16="http://schemas.microsoft.com/office/drawing/2014/main" id="{CC68D753-FE0A-4C84-A710-352D38AD3C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35180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FA0649C7-CE4E-4E26-B561-AED50E03A19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6" name="Titel 2">
            <a:extLst>
              <a:ext uri="{FF2B5EF4-FFF2-40B4-BE49-F238E27FC236}">
                <a16:creationId xmlns:a16="http://schemas.microsoft.com/office/drawing/2014/main" id="{5019EA7D-AC66-4ACC-A8AC-210F3806A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Pre</a:t>
            </a:r>
            <a:r>
              <a:rPr lang="de-DE" dirty="0"/>
              <a:t>-Assembly (Round </a:t>
            </a:r>
            <a:r>
              <a:rPr lang="de-DE" dirty="0" err="1"/>
              <a:t>cells</a:t>
            </a:r>
            <a:r>
              <a:rPr lang="de-DE" dirty="0"/>
              <a:t>)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Vormontage Zellmodule Rundzellen</a:t>
            </a:r>
          </a:p>
        </p:txBody>
      </p:sp>
      <p:pic>
        <p:nvPicPr>
          <p:cNvPr id="5126" name="Picture 6" descr="Expectations for today&amp;#39;s Plaid delivery event | Tesla Owners Online">
            <a:extLst>
              <a:ext uri="{FF2B5EF4-FFF2-40B4-BE49-F238E27FC236}">
                <a16:creationId xmlns:a16="http://schemas.microsoft.com/office/drawing/2014/main" id="{8665ACD8-B82A-4585-8936-B12A900361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200"/>
              </a:clrFrom>
              <a:clrTo>
                <a:srgbClr val="0002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940" y="-94100"/>
            <a:ext cx="2288129" cy="1372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platzhalter 3">
            <a:extLst>
              <a:ext uri="{FF2B5EF4-FFF2-40B4-BE49-F238E27FC236}">
                <a16:creationId xmlns:a16="http://schemas.microsoft.com/office/drawing/2014/main" id="{C265B999-A363-4B6E-A55F-018CF85032E6}"/>
              </a:ext>
            </a:extLst>
          </p:cNvPr>
          <p:cNvSpPr txBox="1">
            <a:spLocks/>
          </p:cNvSpPr>
          <p:nvPr/>
        </p:nvSpPr>
        <p:spPr>
          <a:xfrm>
            <a:off x="209550" y="1112838"/>
            <a:ext cx="3868180" cy="2854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1pPr>
            <a:lvl2pPr marL="45717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2pPr>
            <a:lvl3pPr marL="1142927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3pPr>
            <a:lvl4pPr marL="1600098" indent="-228585" algn="l" defTabSz="457171" rtl="0" eaLnBrk="1" latinLnBrk="0" hangingPunct="1">
              <a:spcBef>
                <a:spcPct val="20000"/>
              </a:spcBef>
              <a:buFont typeface="Arial"/>
              <a:buChar char="–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4pPr>
            <a:lvl5pPr marL="2057268" indent="-228585" algn="l" defTabSz="457171" rtl="0" eaLnBrk="1" latinLnBrk="0" hangingPunct="1">
              <a:spcBef>
                <a:spcPct val="20000"/>
              </a:spcBef>
              <a:buFont typeface="Arial"/>
              <a:buChar char="»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5pPr>
            <a:lvl6pPr marL="2514439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10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78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95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Battery cells are inspected, tested and cleaned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Cells are inserted into the module</a:t>
            </a:r>
            <a:endParaRPr lang="de-DE" sz="1800" dirty="0"/>
          </a:p>
          <a:p>
            <a:endParaRPr lang="de-DE" sz="1800" dirty="0"/>
          </a:p>
        </p:txBody>
      </p:sp>
      <p:pic>
        <p:nvPicPr>
          <p:cNvPr id="8" name="Grafik 7" descr="Ein Bild, das drinnen, zugemüllt enthält.&#10;&#10;Automatisch generierte Beschreibung">
            <a:extLst>
              <a:ext uri="{FF2B5EF4-FFF2-40B4-BE49-F238E27FC236}">
                <a16:creationId xmlns:a16="http://schemas.microsoft.com/office/drawing/2014/main" id="{6DE744B2-EB27-4C6E-B221-4CC34CCDD9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70" y="1467399"/>
            <a:ext cx="3926580" cy="2208701"/>
          </a:xfrm>
          <a:prstGeom prst="rect">
            <a:avLst/>
          </a:prstGeom>
        </p:spPr>
      </p:pic>
      <p:pic>
        <p:nvPicPr>
          <p:cNvPr id="7" name="Grafik 6" descr="Ein Bild, das Text, drinnen, Stapel, Mobiltelefon enthält.&#10;&#10;Automatisch generierte Beschreibung">
            <a:extLst>
              <a:ext uri="{FF2B5EF4-FFF2-40B4-BE49-F238E27FC236}">
                <a16:creationId xmlns:a16="http://schemas.microsoft.com/office/drawing/2014/main" id="{1FEF305D-A965-445C-92D4-276209865C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795" y="2397126"/>
            <a:ext cx="3340455" cy="1879006"/>
          </a:xfrm>
          <a:prstGeom prst="rect">
            <a:avLst/>
          </a:prstGeom>
        </p:spPr>
      </p:pic>
      <p:pic>
        <p:nvPicPr>
          <p:cNvPr id="9" name="Grafik 8" descr="Daumen hoch-Zeichen mit einfarbiger Füllung">
            <a:extLst>
              <a:ext uri="{FF2B5EF4-FFF2-40B4-BE49-F238E27FC236}">
                <a16:creationId xmlns:a16="http://schemas.microsoft.com/office/drawing/2014/main" id="{58B6701C-281C-47AE-9F2C-A461512CE8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29964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D6DBC654-F0AF-42AF-BC93-77A9F9267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Pre</a:t>
            </a:r>
            <a:r>
              <a:rPr lang="de-DE" dirty="0"/>
              <a:t>-Assembly (</a:t>
            </a:r>
            <a:r>
              <a:rPr lang="de-DE" dirty="0" err="1"/>
              <a:t>Prismatic</a:t>
            </a:r>
            <a:r>
              <a:rPr lang="de-DE" dirty="0"/>
              <a:t> </a:t>
            </a:r>
            <a:r>
              <a:rPr lang="de-DE" dirty="0" err="1"/>
              <a:t>cells</a:t>
            </a:r>
            <a:r>
              <a:rPr lang="de-DE" dirty="0"/>
              <a:t>)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Vormontage Zellmodule prismatische Zellen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B0790A06-12B0-49BC-AC60-FD7D59305E0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386818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Battery cells are inspected, tested and cleaned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Adhesive is applied to the cell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Batteries are stacked on top of each other </a:t>
            </a:r>
            <a:endParaRPr lang="de-DE" sz="1800" dirty="0"/>
          </a:p>
          <a:p>
            <a:endParaRPr lang="de-DE" sz="1800" dirty="0"/>
          </a:p>
        </p:txBody>
      </p:sp>
      <p:pic>
        <p:nvPicPr>
          <p:cNvPr id="3074" name="Picture 2" descr="Why is the Aluminium case of prismatic cells positive? : r/batteries">
            <a:extLst>
              <a:ext uri="{FF2B5EF4-FFF2-40B4-BE49-F238E27FC236}">
                <a16:creationId xmlns:a16="http://schemas.microsoft.com/office/drawing/2014/main" id="{18E1A8FF-6EAC-4C4D-8495-069B5CB88B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319" y="-46040"/>
            <a:ext cx="1057164" cy="107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0ADC131E-E77B-45E3-8AE3-06AADB25474C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48214" y="906082"/>
            <a:ext cx="2948036" cy="1452840"/>
          </a:xfrm>
          <a:prstGeom prst="rect">
            <a:avLst/>
          </a:prstGeom>
        </p:spPr>
      </p:pic>
      <p:pic>
        <p:nvPicPr>
          <p:cNvPr id="9" name="Grafik 8" descr="Ein Bild, das drinnen, Spielzeug, zugemüllt enthält.&#10;&#10;Automatisch generierte Beschreibung">
            <a:extLst>
              <a:ext uri="{FF2B5EF4-FFF2-40B4-BE49-F238E27FC236}">
                <a16:creationId xmlns:a16="http://schemas.microsoft.com/office/drawing/2014/main" id="{310678F8-3AD7-4110-B2CE-4CDAB33FC8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3176" y="2369565"/>
            <a:ext cx="3390507" cy="1907160"/>
          </a:xfrm>
          <a:prstGeom prst="rect">
            <a:avLst/>
          </a:prstGeom>
        </p:spPr>
      </p:pic>
      <p:pic>
        <p:nvPicPr>
          <p:cNvPr id="10" name="Grafik 9" descr="Daumen hoch-Zeichen mit einfarbiger Füllung">
            <a:extLst>
              <a:ext uri="{FF2B5EF4-FFF2-40B4-BE49-F238E27FC236}">
                <a16:creationId xmlns:a16="http://schemas.microsoft.com/office/drawing/2014/main" id="{B034530B-B5A3-49E5-BEC3-4A2BE3378B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62056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B332372-4A90-4A79-B62F-C3CE2F24A3C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dirty="0" err="1"/>
              <a:t>Requirements</a:t>
            </a:r>
            <a:r>
              <a:rPr lang="de-DE" dirty="0"/>
              <a:t> </a:t>
            </a:r>
            <a:r>
              <a:rPr lang="de-DE" dirty="0" err="1"/>
              <a:t>for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process</a:t>
            </a:r>
            <a:r>
              <a:rPr lang="de-DE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Positioning accuracy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Gripping force, damage to the cell must be prevented</a:t>
            </a:r>
          </a:p>
          <a:p>
            <a:endParaRPr lang="de-DE" dirty="0"/>
          </a:p>
          <a:p>
            <a:r>
              <a:rPr lang="de-DE" b="1" u="sng" dirty="0" err="1">
                <a:solidFill>
                  <a:srgbClr val="009EE0"/>
                </a:solidFill>
              </a:rPr>
              <a:t>Our</a:t>
            </a:r>
            <a:r>
              <a:rPr lang="de-DE" b="1" u="sng" dirty="0">
                <a:solidFill>
                  <a:srgbClr val="009EE0"/>
                </a:solidFill>
              </a:rPr>
              <a:t> </a:t>
            </a:r>
            <a:r>
              <a:rPr lang="de-DE" b="1" u="sng" dirty="0" err="1">
                <a:solidFill>
                  <a:srgbClr val="009EE0"/>
                </a:solidFill>
              </a:rPr>
              <a:t>strength</a:t>
            </a:r>
            <a:r>
              <a:rPr lang="de-DE" b="1" u="sng" dirty="0">
                <a:solidFill>
                  <a:srgbClr val="009EE0"/>
                </a:solidFill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A wide variety of grippers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Axis systems with high precision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End of arm tooling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Short cycle times possible</a:t>
            </a:r>
            <a:endParaRPr lang="de-DE" dirty="0">
              <a:solidFill>
                <a:srgbClr val="17385F"/>
              </a:solidFill>
            </a:endParaRP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6292F56-A467-4EA6-9BE4-08C1FF42FC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2">
            <a:extLst>
              <a:ext uri="{FF2B5EF4-FFF2-40B4-BE49-F238E27FC236}">
                <a16:creationId xmlns:a16="http://schemas.microsoft.com/office/drawing/2014/main" id="{2CDEDD87-3BA0-445C-81B0-955A06E3B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Pre</a:t>
            </a:r>
            <a:r>
              <a:rPr lang="de-DE" dirty="0"/>
              <a:t>-Assembly 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Vormontage Zellmodule</a:t>
            </a:r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952CB4BC-18D8-4EED-A0E4-D5E7EFD6AA97}"/>
              </a:ext>
            </a:extLst>
          </p:cNvPr>
          <p:cNvGrpSpPr/>
          <p:nvPr/>
        </p:nvGrpSpPr>
        <p:grpSpPr>
          <a:xfrm>
            <a:off x="7511155" y="1478963"/>
            <a:ext cx="1582587" cy="1315594"/>
            <a:chOff x="4152900" y="1222030"/>
            <a:chExt cx="1582587" cy="1315594"/>
          </a:xfrm>
        </p:grpSpPr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E3FA6206-9EE1-4F1B-89CD-43C5EA6F0335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GRIPPING MODULES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87FD98DD-368F-4244-9F41-680AA3B14778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ED3A731D-65D7-482D-B2DE-466720F634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3" name="Textfeld 12">
            <a:extLst>
              <a:ext uri="{FF2B5EF4-FFF2-40B4-BE49-F238E27FC236}">
                <a16:creationId xmlns:a16="http://schemas.microsoft.com/office/drawing/2014/main" id="{518B1F5E-75B8-47B8-83FB-6A194CCAFF90}"/>
              </a:ext>
            </a:extLst>
          </p:cNvPr>
          <p:cNvSpPr txBox="1"/>
          <p:nvPr/>
        </p:nvSpPr>
        <p:spPr>
          <a:xfrm>
            <a:off x="7511155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LINEAR MODULS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D1691732-719E-43B8-BFCF-9FDB77C37D6F}"/>
              </a:ext>
            </a:extLst>
          </p:cNvPr>
          <p:cNvSpPr/>
          <p:nvPr/>
        </p:nvSpPr>
        <p:spPr>
          <a:xfrm>
            <a:off x="7638265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Picture 8">
            <a:extLst>
              <a:ext uri="{FF2B5EF4-FFF2-40B4-BE49-F238E27FC236}">
                <a16:creationId xmlns:a16="http://schemas.microsoft.com/office/drawing/2014/main" id="{40AD20C3-8BCC-4890-BD24-2EE5E1EEF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7688141" y="3260810"/>
            <a:ext cx="1205046" cy="41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DC840E89-E156-492B-802E-17BFF2E42848}"/>
              </a:ext>
            </a:extLst>
          </p:cNvPr>
          <p:cNvSpPr txBox="1"/>
          <p:nvPr/>
        </p:nvSpPr>
        <p:spPr>
          <a:xfrm>
            <a:off x="6067308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 ACCESSORIES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2A83CAAE-DD75-44C5-87CC-EC0E7FBDE9BE}"/>
              </a:ext>
            </a:extLst>
          </p:cNvPr>
          <p:cNvSpPr/>
          <p:nvPr/>
        </p:nvSpPr>
        <p:spPr>
          <a:xfrm>
            <a:off x="6194418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799A9561-0814-40FD-9E65-8F4AACCAA2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9827" y="3105426"/>
            <a:ext cx="1062630" cy="676835"/>
          </a:xfrm>
          <a:prstGeom prst="rect">
            <a:avLst/>
          </a:prstGeom>
        </p:spPr>
      </p:pic>
      <p:pic>
        <p:nvPicPr>
          <p:cNvPr id="21" name="Picture 6" descr="Expectations for today&amp;#39;s Plaid delivery event | Tesla Owners Online">
            <a:extLst>
              <a:ext uri="{FF2B5EF4-FFF2-40B4-BE49-F238E27FC236}">
                <a16:creationId xmlns:a16="http://schemas.microsoft.com/office/drawing/2014/main" id="{ACED83F2-CBC8-4907-82AD-A9901C34E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000200"/>
              </a:clrFrom>
              <a:clrTo>
                <a:srgbClr val="0002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214" y="81274"/>
            <a:ext cx="1581150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Why is the Aluminium case of prismatic cells positive? : r/batteries">
            <a:extLst>
              <a:ext uri="{FF2B5EF4-FFF2-40B4-BE49-F238E27FC236}">
                <a16:creationId xmlns:a16="http://schemas.microsoft.com/office/drawing/2014/main" id="{45545262-A8F0-416A-91D0-661CFC29A4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237" y="160339"/>
            <a:ext cx="936977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Einbau BMS in Fahrzeuge:">
            <a:extLst>
              <a:ext uri="{FF2B5EF4-FFF2-40B4-BE49-F238E27FC236}">
                <a16:creationId xmlns:a16="http://schemas.microsoft.com/office/drawing/2014/main" id="{221CAC53-5D32-4B86-9DA6-22AF8B3CF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99" y="160339"/>
            <a:ext cx="1019175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Grafik 23" descr="Daumen hoch-Zeichen mit einfarbiger Füllung">
            <a:extLst>
              <a:ext uri="{FF2B5EF4-FFF2-40B4-BE49-F238E27FC236}">
                <a16:creationId xmlns:a16="http://schemas.microsoft.com/office/drawing/2014/main" id="{6AB2A067-DCE3-4C7B-B598-8D09717E583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9675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02DB54-32F1-4E46-BADA-6C4C81148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Insulation</a:t>
            </a:r>
            <a:r>
              <a:rPr lang="de-DE" dirty="0"/>
              <a:t> &amp; </a:t>
            </a:r>
            <a:r>
              <a:rPr lang="de-DE" dirty="0" err="1"/>
              <a:t>Tensioning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Isolierung &amp; Verspannung</a:t>
            </a:r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0513A2A-246B-42D4-93FA-BE66ABCA83D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133850" cy="3249612"/>
          </a:xfrm>
        </p:spPr>
        <p:txBody>
          <a:bodyPr>
            <a:normAutofit/>
          </a:bodyPr>
          <a:lstStyle/>
          <a:p>
            <a:r>
              <a:rPr lang="de-DE" sz="1600" b="1" u="sng" dirty="0" err="1"/>
              <a:t>Prismatic</a:t>
            </a:r>
            <a:r>
              <a:rPr lang="de-DE" sz="1600" b="1" u="sng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Stacked cells are pressed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Clamping devices or bandages are used</a:t>
            </a:r>
          </a:p>
          <a:p>
            <a:r>
              <a:rPr lang="de-DE" sz="1600" b="1" u="sng" dirty="0"/>
              <a:t>Pouch: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Tensioning of the pouch cells in the "drawers" provided</a:t>
            </a:r>
          </a:p>
          <a:p>
            <a:r>
              <a:rPr lang="de-DE" sz="1600" b="1" u="sng" dirty="0"/>
              <a:t>Round </a:t>
            </a:r>
            <a:r>
              <a:rPr lang="de-DE" sz="1600" b="1" u="sng" dirty="0" err="1"/>
              <a:t>cells</a:t>
            </a:r>
            <a:r>
              <a:rPr lang="de-DE" sz="1600" b="1" u="sng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Depending on the joining technique, the cells may have to be pressed in finally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600" dirty="0"/>
          </a:p>
          <a:p>
            <a:r>
              <a:rPr lang="en-US" sz="1600" b="1" dirty="0">
                <a:solidFill>
                  <a:srgbClr val="FF0000"/>
                </a:solidFill>
              </a:rPr>
              <a:t>Temperature management must be observed</a:t>
            </a:r>
          </a:p>
          <a:p>
            <a:pPr marL="342900" indent="-342900">
              <a:buFontTx/>
              <a:buChar char="-"/>
            </a:pPr>
            <a:endParaRPr lang="de-DE" sz="160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0FC53A3-EADC-4234-AA9D-F29B41C158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 descr="Ein Bild, das drinnen, Metall enthält.&#10;&#10;Automatisch generierte Beschreibung">
            <a:extLst>
              <a:ext uri="{FF2B5EF4-FFF2-40B4-BE49-F238E27FC236}">
                <a16:creationId xmlns:a16="http://schemas.microsoft.com/office/drawing/2014/main" id="{1E29EFA7-9891-4551-B9F3-A533962D8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2963" y="1268013"/>
            <a:ext cx="4814362" cy="2708079"/>
          </a:xfrm>
          <a:prstGeom prst="rect">
            <a:avLst/>
          </a:prstGeom>
        </p:spPr>
      </p:pic>
      <p:pic>
        <p:nvPicPr>
          <p:cNvPr id="10" name="Picture 6" descr="Expectations for today&amp;#39;s Plaid delivery event | Tesla Owners Online">
            <a:extLst>
              <a:ext uri="{FF2B5EF4-FFF2-40B4-BE49-F238E27FC236}">
                <a16:creationId xmlns:a16="http://schemas.microsoft.com/office/drawing/2014/main" id="{DB7D18E4-BDF0-4183-83DC-098C8F0F4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000200"/>
              </a:clrFrom>
              <a:clrTo>
                <a:srgbClr val="0002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214" y="81274"/>
            <a:ext cx="1581150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Why is the Aluminium case of prismatic cells positive? : r/batteries">
            <a:extLst>
              <a:ext uri="{FF2B5EF4-FFF2-40B4-BE49-F238E27FC236}">
                <a16:creationId xmlns:a16="http://schemas.microsoft.com/office/drawing/2014/main" id="{724AAFE1-9AD9-4FC5-8CE4-5CC5256D4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237" y="160339"/>
            <a:ext cx="936977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Einbau BMS in Fahrzeuge:">
            <a:extLst>
              <a:ext uri="{FF2B5EF4-FFF2-40B4-BE49-F238E27FC236}">
                <a16:creationId xmlns:a16="http://schemas.microsoft.com/office/drawing/2014/main" id="{4669F904-2F61-4D19-87D5-A980F2BD7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99" y="160339"/>
            <a:ext cx="1019175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Grafik 15" descr="Daumen hoch-Zeichen mit einfarbiger Füllung">
            <a:extLst>
              <a:ext uri="{FF2B5EF4-FFF2-40B4-BE49-F238E27FC236}">
                <a16:creationId xmlns:a16="http://schemas.microsoft.com/office/drawing/2014/main" id="{5B89AEBE-9506-4E30-8E14-544D790B08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18656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B332372-4A90-4A79-B62F-C3CE2F24A3C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dirty="0" err="1"/>
              <a:t>Requirements</a:t>
            </a:r>
            <a:r>
              <a:rPr lang="de-DE" dirty="0"/>
              <a:t> </a:t>
            </a:r>
            <a:r>
              <a:rPr lang="de-DE" dirty="0" err="1"/>
              <a:t>for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process</a:t>
            </a:r>
            <a:r>
              <a:rPr lang="de-DE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Positioning accuracy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Pressing forces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High degree of automation</a:t>
            </a:r>
          </a:p>
          <a:p>
            <a:endParaRPr lang="de-DE" dirty="0"/>
          </a:p>
          <a:p>
            <a:r>
              <a:rPr lang="de-DE" b="1" u="sng" dirty="0" err="1">
                <a:solidFill>
                  <a:srgbClr val="009EE0"/>
                </a:solidFill>
              </a:rPr>
              <a:t>Our</a:t>
            </a:r>
            <a:r>
              <a:rPr lang="de-DE" b="1" u="sng" dirty="0">
                <a:solidFill>
                  <a:srgbClr val="009EE0"/>
                </a:solidFill>
              </a:rPr>
              <a:t> </a:t>
            </a:r>
            <a:r>
              <a:rPr lang="de-DE" b="1" u="sng" dirty="0" err="1">
                <a:solidFill>
                  <a:srgbClr val="009EE0"/>
                </a:solidFill>
              </a:rPr>
              <a:t>strength</a:t>
            </a:r>
            <a:r>
              <a:rPr lang="de-DE" b="1" u="sng" dirty="0">
                <a:solidFill>
                  <a:srgbClr val="009EE0"/>
                </a:solidFill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A wide variety of grippers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Axis systems with high precision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End of Arm Tooling</a:t>
            </a:r>
            <a:endParaRPr lang="de-DE" dirty="0">
              <a:solidFill>
                <a:srgbClr val="17385F"/>
              </a:solidFill>
            </a:endParaRP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6292F56-A467-4EA6-9BE4-08C1FF42FC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Picture 6" descr="Expectations for today&amp;#39;s Plaid delivery event | Tesla Owners Online">
            <a:extLst>
              <a:ext uri="{FF2B5EF4-FFF2-40B4-BE49-F238E27FC236}">
                <a16:creationId xmlns:a16="http://schemas.microsoft.com/office/drawing/2014/main" id="{0C98652C-D13A-4472-86C6-5FEABE056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200"/>
              </a:clrFrom>
              <a:clrTo>
                <a:srgbClr val="0002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214" y="81274"/>
            <a:ext cx="1581150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Why is the Aluminium case of prismatic cells positive? : r/batteries">
            <a:extLst>
              <a:ext uri="{FF2B5EF4-FFF2-40B4-BE49-F238E27FC236}">
                <a16:creationId xmlns:a16="http://schemas.microsoft.com/office/drawing/2014/main" id="{785CD296-E01C-45F5-AAC9-F18FB5769E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237" y="160339"/>
            <a:ext cx="936977" cy="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Einbau BMS in Fahrzeuge:">
            <a:extLst>
              <a:ext uri="{FF2B5EF4-FFF2-40B4-BE49-F238E27FC236}">
                <a16:creationId xmlns:a16="http://schemas.microsoft.com/office/drawing/2014/main" id="{E6C0A5C7-7767-4FA4-805E-7DC656C65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99" y="160339"/>
            <a:ext cx="1019175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952CB4BC-18D8-4EED-A0E4-D5E7EFD6AA97}"/>
              </a:ext>
            </a:extLst>
          </p:cNvPr>
          <p:cNvGrpSpPr/>
          <p:nvPr/>
        </p:nvGrpSpPr>
        <p:grpSpPr>
          <a:xfrm>
            <a:off x="7511155" y="1478963"/>
            <a:ext cx="1582587" cy="1315594"/>
            <a:chOff x="4152900" y="1222030"/>
            <a:chExt cx="1582587" cy="1315594"/>
          </a:xfrm>
        </p:grpSpPr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E3FA6206-9EE1-4F1B-89CD-43C5EA6F0335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GRIPPING MODULES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87FD98DD-368F-4244-9F41-680AA3B14778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ED3A731D-65D7-482D-B2DE-466720F634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3" name="Textfeld 12">
            <a:extLst>
              <a:ext uri="{FF2B5EF4-FFF2-40B4-BE49-F238E27FC236}">
                <a16:creationId xmlns:a16="http://schemas.microsoft.com/office/drawing/2014/main" id="{518B1F5E-75B8-47B8-83FB-6A194CCAFF90}"/>
              </a:ext>
            </a:extLst>
          </p:cNvPr>
          <p:cNvSpPr txBox="1"/>
          <p:nvPr/>
        </p:nvSpPr>
        <p:spPr>
          <a:xfrm>
            <a:off x="7511155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LINEAR MODULES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D1691732-719E-43B8-BFCF-9FDB77C37D6F}"/>
              </a:ext>
            </a:extLst>
          </p:cNvPr>
          <p:cNvSpPr/>
          <p:nvPr/>
        </p:nvSpPr>
        <p:spPr>
          <a:xfrm>
            <a:off x="7638265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Picture 8">
            <a:extLst>
              <a:ext uri="{FF2B5EF4-FFF2-40B4-BE49-F238E27FC236}">
                <a16:creationId xmlns:a16="http://schemas.microsoft.com/office/drawing/2014/main" id="{40AD20C3-8BCC-4890-BD24-2EE5E1EEF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/>
          <a:stretch/>
        </p:blipFill>
        <p:spPr bwMode="auto">
          <a:xfrm>
            <a:off x="7688141" y="3260810"/>
            <a:ext cx="1205046" cy="41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el 1">
            <a:extLst>
              <a:ext uri="{FF2B5EF4-FFF2-40B4-BE49-F238E27FC236}">
                <a16:creationId xmlns:a16="http://schemas.microsoft.com/office/drawing/2014/main" id="{DAA30688-8BAA-461C-A25A-CCCFD6E59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Insulation</a:t>
            </a:r>
            <a:r>
              <a:rPr lang="de-DE" dirty="0"/>
              <a:t> &amp; </a:t>
            </a:r>
            <a:r>
              <a:rPr lang="de-DE" dirty="0" err="1"/>
              <a:t>Tensioning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Isolierung &amp; Verspannung</a:t>
            </a:r>
            <a:endParaRPr lang="de-DE" dirty="0"/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E470520D-5D15-4F1F-8D02-EEDA9D6A862C}"/>
              </a:ext>
            </a:extLst>
          </p:cNvPr>
          <p:cNvSpPr txBox="1"/>
          <p:nvPr/>
        </p:nvSpPr>
        <p:spPr>
          <a:xfrm>
            <a:off x="6067308" y="396716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ROBOTE ACCESSORIES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4269BC9A-78CF-4911-9B5A-1E93F7A64A1E}"/>
              </a:ext>
            </a:extLst>
          </p:cNvPr>
          <p:cNvSpPr/>
          <p:nvPr/>
        </p:nvSpPr>
        <p:spPr>
          <a:xfrm>
            <a:off x="6194418" y="287268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DD514DD1-1485-4646-9791-851443D7D0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9827" y="3105426"/>
            <a:ext cx="1062630" cy="676835"/>
          </a:xfrm>
          <a:prstGeom prst="rect">
            <a:avLst/>
          </a:prstGeom>
        </p:spPr>
      </p:pic>
      <p:pic>
        <p:nvPicPr>
          <p:cNvPr id="20" name="Grafik 19" descr="Daumen hoch-Zeichen mit einfarbiger Füllung">
            <a:extLst>
              <a:ext uri="{FF2B5EF4-FFF2-40B4-BE49-F238E27FC236}">
                <a16:creationId xmlns:a16="http://schemas.microsoft.com/office/drawing/2014/main" id="{740602CB-CF16-4572-BD84-5DC3AA6867F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838306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1CD9EE4-20F6-4D8A-AB7F-F522C4B6A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Electrical</a:t>
            </a:r>
            <a:r>
              <a:rPr lang="de-DE" dirty="0"/>
              <a:t> </a:t>
            </a:r>
            <a:r>
              <a:rPr lang="de-DE" dirty="0" err="1"/>
              <a:t>Contacting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Elektrische Kontaktierung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24A510F-C751-43DC-A4EC-C30FB21DB4C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5298796" cy="285432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Series connection of the cells by electrical connection of the poles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Different methods possible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en-US" dirty="0"/>
              <a:t>Laser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en-US" dirty="0"/>
              <a:t>Ultrasound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en-US" dirty="0"/>
              <a:t>Crimping</a:t>
            </a:r>
          </a:p>
          <a:p>
            <a:pPr marL="800070" lvl="1" indent="-342900">
              <a:buFont typeface="Arial" panose="020B0604020202020204" pitchFamily="34" charset="0"/>
              <a:buChar char="•"/>
            </a:pPr>
            <a:r>
              <a:rPr lang="en-US" dirty="0"/>
              <a:t>Screws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Subsequent inspection of the contacts</a:t>
            </a: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0B4389B-32F7-43D1-AAF3-92DF8C7934E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 descr="Ein Bild, das Text, drinnen, grün enthält.&#10;&#10;Automatisch generierte Beschreibung">
            <a:extLst>
              <a:ext uri="{FF2B5EF4-FFF2-40B4-BE49-F238E27FC236}">
                <a16:creationId xmlns:a16="http://schemas.microsoft.com/office/drawing/2014/main" id="{620575E3-CEEA-4126-BE15-77D0794D6D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346" y="2272855"/>
            <a:ext cx="3426104" cy="1927183"/>
          </a:xfrm>
          <a:prstGeom prst="rect">
            <a:avLst/>
          </a:prstGeom>
        </p:spPr>
      </p:pic>
      <p:pic>
        <p:nvPicPr>
          <p:cNvPr id="8" name="Grafik 7" descr="Ein Bild, das drinnen enthält.&#10;&#10;Automatisch generierte Beschreibung">
            <a:extLst>
              <a:ext uri="{FF2B5EF4-FFF2-40B4-BE49-F238E27FC236}">
                <a16:creationId xmlns:a16="http://schemas.microsoft.com/office/drawing/2014/main" id="{1D630151-6ED1-4508-B76A-5E4BC66670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8346" y="149246"/>
            <a:ext cx="3426105" cy="19271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409181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sp>
        <p:nvSpPr>
          <p:cNvPr id="21" name="Textplatzhalter 5">
            <a:extLst>
              <a:ext uri="{FF2B5EF4-FFF2-40B4-BE49-F238E27FC236}">
                <a16:creationId xmlns:a16="http://schemas.microsoft.com/office/drawing/2014/main" id="{A46FE77B-7AF6-44A8-A8AB-140D82CB861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350" y="1176337"/>
            <a:ext cx="3785900" cy="28543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 err="1"/>
              <a:t>Battery</a:t>
            </a:r>
            <a:r>
              <a:rPr lang="de-DE" sz="1800" dirty="0"/>
              <a:t> pack </a:t>
            </a:r>
            <a:r>
              <a:rPr lang="de-DE" sz="1800" dirty="0" err="1"/>
              <a:t>assembly</a:t>
            </a:r>
            <a:endParaRPr lang="de-DE" sz="1800" dirty="0"/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A3945CC3-5DC5-46CB-AACF-02D341624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436245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PRODCUTION STEPS</a:t>
            </a:r>
            <a:br>
              <a:rPr lang="de-DE" dirty="0"/>
            </a:br>
            <a:r>
              <a:rPr lang="de-DE" dirty="0" err="1">
                <a:solidFill>
                  <a:srgbClr val="009EE0"/>
                </a:solidFill>
              </a:rPr>
              <a:t>Battery</a:t>
            </a:r>
            <a:r>
              <a:rPr lang="de-DE" dirty="0">
                <a:solidFill>
                  <a:srgbClr val="009EE0"/>
                </a:solidFill>
              </a:rPr>
              <a:t> pack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EB053C04-D432-4313-B0F1-D0CB4B49A8F9}"/>
              </a:ext>
            </a:extLst>
          </p:cNvPr>
          <p:cNvGrpSpPr/>
          <p:nvPr/>
        </p:nvGrpSpPr>
        <p:grpSpPr>
          <a:xfrm>
            <a:off x="4489657" y="43784"/>
            <a:ext cx="4034365" cy="4038844"/>
            <a:chOff x="4489657" y="43784"/>
            <a:chExt cx="4034365" cy="4038844"/>
          </a:xfrm>
        </p:grpSpPr>
        <p:sp>
          <p:nvSpPr>
            <p:cNvPr id="3" name="Flussdiagramm: Verbinder zu einer anderen Seite 2">
              <a:extLst>
                <a:ext uri="{FF2B5EF4-FFF2-40B4-BE49-F238E27FC236}">
                  <a16:creationId xmlns:a16="http://schemas.microsoft.com/office/drawing/2014/main" id="{A76EF6B1-14FC-4A6E-BFF7-18B45B456AE4}"/>
                </a:ext>
              </a:extLst>
            </p:cNvPr>
            <p:cNvSpPr/>
            <p:nvPr/>
          </p:nvSpPr>
          <p:spPr>
            <a:xfrm>
              <a:off x="4493018" y="4378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Pre</a:t>
              </a:r>
              <a:r>
                <a:rPr lang="de-DE" sz="1600" dirty="0"/>
                <a:t>-Assembly</a:t>
              </a:r>
            </a:p>
          </p:txBody>
        </p:sp>
        <p:sp>
          <p:nvSpPr>
            <p:cNvPr id="7" name="Flussdiagramm: Verbinder zu einer anderen Seite 6">
              <a:extLst>
                <a:ext uri="{FF2B5EF4-FFF2-40B4-BE49-F238E27FC236}">
                  <a16:creationId xmlns:a16="http://schemas.microsoft.com/office/drawing/2014/main" id="{ECABAA7C-28EC-42F7-BB36-5CF2EB3B6D13}"/>
                </a:ext>
              </a:extLst>
            </p:cNvPr>
            <p:cNvSpPr/>
            <p:nvPr/>
          </p:nvSpPr>
          <p:spPr>
            <a:xfrm>
              <a:off x="4489657" y="739943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Insulation</a:t>
              </a:r>
              <a:r>
                <a:rPr lang="de-DE" sz="1600" dirty="0"/>
                <a:t> and </a:t>
              </a:r>
              <a:r>
                <a:rPr lang="de-DE" sz="1600" dirty="0" err="1"/>
                <a:t>Tensioning</a:t>
              </a:r>
              <a:endParaRPr lang="de-DE" sz="1600" dirty="0"/>
            </a:p>
          </p:txBody>
        </p:sp>
        <p:sp>
          <p:nvSpPr>
            <p:cNvPr id="9" name="Flussdiagramm: Verbinder zu einer anderen Seite 8">
              <a:extLst>
                <a:ext uri="{FF2B5EF4-FFF2-40B4-BE49-F238E27FC236}">
                  <a16:creationId xmlns:a16="http://schemas.microsoft.com/office/drawing/2014/main" id="{CC7F2929-4911-440A-888C-C4962A13E5E4}"/>
                </a:ext>
              </a:extLst>
            </p:cNvPr>
            <p:cNvSpPr/>
            <p:nvPr/>
          </p:nvSpPr>
          <p:spPr>
            <a:xfrm>
              <a:off x="4493018" y="1436101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Electrical</a:t>
              </a:r>
              <a:r>
                <a:rPr lang="de-DE" sz="1600" dirty="0"/>
                <a:t> </a:t>
              </a:r>
              <a:r>
                <a:rPr lang="de-DE" sz="1600" dirty="0" err="1"/>
                <a:t>Contacting</a:t>
              </a:r>
              <a:endParaRPr lang="de-DE" sz="1600" dirty="0"/>
            </a:p>
          </p:txBody>
        </p:sp>
        <p:sp>
          <p:nvSpPr>
            <p:cNvPr id="10" name="Flussdiagramm: Verbinder zu einer anderen Seite 9">
              <a:extLst>
                <a:ext uri="{FF2B5EF4-FFF2-40B4-BE49-F238E27FC236}">
                  <a16:creationId xmlns:a16="http://schemas.microsoft.com/office/drawing/2014/main" id="{740BD7A9-295D-4F69-A7B4-E1EEDBC9B645}"/>
                </a:ext>
              </a:extLst>
            </p:cNvPr>
            <p:cNvSpPr/>
            <p:nvPr/>
          </p:nvSpPr>
          <p:spPr>
            <a:xfrm>
              <a:off x="4493018" y="2132259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Mounting</a:t>
              </a:r>
              <a:r>
                <a:rPr lang="de-DE" sz="1600" dirty="0"/>
                <a:t> </a:t>
              </a:r>
              <a:r>
                <a:rPr lang="de-DE" sz="1600" dirty="0" err="1"/>
                <a:t>of</a:t>
              </a:r>
              <a:r>
                <a:rPr lang="de-DE" sz="1600" dirty="0"/>
                <a:t> Slave </a:t>
              </a:r>
              <a:r>
                <a:rPr lang="de-DE" sz="1600" dirty="0" err="1"/>
                <a:t>circuit</a:t>
              </a:r>
              <a:r>
                <a:rPr lang="de-DE" sz="1600" dirty="0"/>
                <a:t> Board</a:t>
              </a:r>
            </a:p>
          </p:txBody>
        </p:sp>
        <p:sp>
          <p:nvSpPr>
            <p:cNvPr id="11" name="Flussdiagramm: Verbinder zu einer anderen Seite 10">
              <a:extLst>
                <a:ext uri="{FF2B5EF4-FFF2-40B4-BE49-F238E27FC236}">
                  <a16:creationId xmlns:a16="http://schemas.microsoft.com/office/drawing/2014/main" id="{BE41D156-47A9-4955-BD2A-99EC319B077F}"/>
                </a:ext>
              </a:extLst>
            </p:cNvPr>
            <p:cNvSpPr/>
            <p:nvPr/>
          </p:nvSpPr>
          <p:spPr>
            <a:xfrm>
              <a:off x="4493018" y="2828417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Mounting</a:t>
              </a:r>
              <a:r>
                <a:rPr lang="de-DE" sz="1600" dirty="0"/>
                <a:t>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housing</a:t>
              </a:r>
              <a:r>
                <a:rPr lang="de-DE" sz="1600" dirty="0"/>
                <a:t> </a:t>
              </a:r>
              <a:r>
                <a:rPr lang="de-DE" sz="1600" dirty="0" err="1"/>
                <a:t>cover</a:t>
              </a:r>
              <a:endParaRPr lang="de-DE" sz="1600" dirty="0"/>
            </a:p>
          </p:txBody>
        </p:sp>
        <p:sp>
          <p:nvSpPr>
            <p:cNvPr id="13" name="Flussdiagramm: Verbinder zu einer anderen Seite 12">
              <a:extLst>
                <a:ext uri="{FF2B5EF4-FFF2-40B4-BE49-F238E27FC236}">
                  <a16:creationId xmlns:a16="http://schemas.microsoft.com/office/drawing/2014/main" id="{C052006C-D9EB-4E34-BE3F-9C0448C28482}"/>
                </a:ext>
              </a:extLst>
            </p:cNvPr>
            <p:cNvSpPr/>
            <p:nvPr/>
          </p:nvSpPr>
          <p:spPr>
            <a:xfrm>
              <a:off x="6691860" y="43784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End </a:t>
              </a:r>
              <a:r>
                <a:rPr lang="de-DE" sz="1600" dirty="0" err="1"/>
                <a:t>of</a:t>
              </a:r>
              <a:r>
                <a:rPr lang="de-DE" sz="1600" dirty="0"/>
                <a:t> Line</a:t>
              </a:r>
            </a:p>
          </p:txBody>
        </p:sp>
        <p:sp>
          <p:nvSpPr>
            <p:cNvPr id="14" name="Flussdiagramm: Verbinder zu einer anderen Seite 13">
              <a:extLst>
                <a:ext uri="{FF2B5EF4-FFF2-40B4-BE49-F238E27FC236}">
                  <a16:creationId xmlns:a16="http://schemas.microsoft.com/office/drawing/2014/main" id="{177D93A3-27CD-4864-B64F-7461CDBE09F7}"/>
                </a:ext>
              </a:extLst>
            </p:cNvPr>
            <p:cNvSpPr/>
            <p:nvPr/>
          </p:nvSpPr>
          <p:spPr>
            <a:xfrm>
              <a:off x="6688499" y="739942"/>
              <a:ext cx="1835523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Charging</a:t>
              </a:r>
              <a:r>
                <a:rPr lang="de-DE" sz="1600" dirty="0"/>
                <a:t> &amp; </a:t>
              </a:r>
              <a:r>
                <a:rPr lang="de-DE" sz="1600" dirty="0" err="1"/>
                <a:t>Flashing</a:t>
              </a:r>
              <a:endParaRPr lang="de-DE" sz="1600" dirty="0"/>
            </a:p>
          </p:txBody>
        </p:sp>
        <p:sp>
          <p:nvSpPr>
            <p:cNvPr id="15" name="Flussdiagramm: Verbinder zu einer anderen Seite 14">
              <a:extLst>
                <a:ext uri="{FF2B5EF4-FFF2-40B4-BE49-F238E27FC236}">
                  <a16:creationId xmlns:a16="http://schemas.microsoft.com/office/drawing/2014/main" id="{3C9DEB07-355C-4B7E-AAFA-0C0292C0DDDB}"/>
                </a:ext>
              </a:extLst>
            </p:cNvPr>
            <p:cNvSpPr/>
            <p:nvPr/>
          </p:nvSpPr>
          <p:spPr>
            <a:xfrm>
              <a:off x="6691860" y="1436100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Sealing</a:t>
              </a:r>
              <a:r>
                <a:rPr lang="de-DE" sz="1600" dirty="0"/>
                <a:t> &amp; Leak Test</a:t>
              </a:r>
            </a:p>
          </p:txBody>
        </p:sp>
        <p:sp>
          <p:nvSpPr>
            <p:cNvPr id="16" name="Flussdiagramm: Verbinder zu einer anderen Seite 15">
              <a:extLst>
                <a:ext uri="{FF2B5EF4-FFF2-40B4-BE49-F238E27FC236}">
                  <a16:creationId xmlns:a16="http://schemas.microsoft.com/office/drawing/2014/main" id="{756AEB33-B688-4DD3-98DD-8E3B498D2F58}"/>
                </a:ext>
              </a:extLst>
            </p:cNvPr>
            <p:cNvSpPr/>
            <p:nvPr/>
          </p:nvSpPr>
          <p:spPr>
            <a:xfrm>
              <a:off x="6691860" y="2132258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 err="1"/>
                <a:t>Electrical</a:t>
              </a:r>
              <a:r>
                <a:rPr lang="de-DE" sz="1600" dirty="0"/>
                <a:t> &amp;Thermal </a:t>
              </a:r>
              <a:r>
                <a:rPr lang="de-DE" sz="1600" dirty="0" err="1"/>
                <a:t>integration</a:t>
              </a:r>
              <a:endParaRPr lang="de-DE" sz="1600" dirty="0"/>
            </a:p>
          </p:txBody>
        </p:sp>
        <p:sp>
          <p:nvSpPr>
            <p:cNvPr id="17" name="Flussdiagramm: Verbinder zu einer anderen Seite 16">
              <a:extLst>
                <a:ext uri="{FF2B5EF4-FFF2-40B4-BE49-F238E27FC236}">
                  <a16:creationId xmlns:a16="http://schemas.microsoft.com/office/drawing/2014/main" id="{8335936B-6ADA-4396-B8E8-739AF469B5E0}"/>
                </a:ext>
              </a:extLst>
            </p:cNvPr>
            <p:cNvSpPr/>
            <p:nvPr/>
          </p:nvSpPr>
          <p:spPr>
            <a:xfrm>
              <a:off x="6691860" y="2828416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Attachment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modules</a:t>
              </a:r>
              <a:endParaRPr lang="de-DE" sz="1600" dirty="0"/>
            </a:p>
          </p:txBody>
        </p:sp>
        <p:sp>
          <p:nvSpPr>
            <p:cNvPr id="18" name="Flussdiagramm: Verbinder zu einer anderen Seite 17">
              <a:extLst>
                <a:ext uri="{FF2B5EF4-FFF2-40B4-BE49-F238E27FC236}">
                  <a16:creationId xmlns:a16="http://schemas.microsoft.com/office/drawing/2014/main" id="{BAC50618-DB55-40C9-902D-F31A546A936F}"/>
                </a:ext>
              </a:extLst>
            </p:cNvPr>
            <p:cNvSpPr/>
            <p:nvPr/>
          </p:nvSpPr>
          <p:spPr>
            <a:xfrm>
              <a:off x="6691860" y="3524575"/>
              <a:ext cx="1828800" cy="558053"/>
            </a:xfrm>
            <a:prstGeom prst="flowChartOffpageConnector">
              <a:avLst/>
            </a:prstGeom>
            <a:solidFill>
              <a:srgbClr val="17385F"/>
            </a:solidFill>
            <a:ln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600" dirty="0"/>
                <a:t>Insertion </a:t>
              </a:r>
              <a:r>
                <a:rPr lang="de-DE" sz="1600" dirty="0" err="1"/>
                <a:t>of</a:t>
              </a:r>
              <a:r>
                <a:rPr lang="de-DE" sz="1600" dirty="0"/>
                <a:t> </a:t>
              </a:r>
              <a:r>
                <a:rPr lang="de-DE" sz="1600" dirty="0" err="1"/>
                <a:t>the</a:t>
              </a:r>
              <a:r>
                <a:rPr lang="de-DE" sz="1600" dirty="0"/>
                <a:t> </a:t>
              </a:r>
              <a:r>
                <a:rPr lang="de-DE" sz="1600" dirty="0" err="1"/>
                <a:t>cell</a:t>
              </a:r>
              <a:r>
                <a:rPr lang="de-DE" sz="1600" dirty="0"/>
                <a:t> </a:t>
              </a:r>
              <a:r>
                <a:rPr lang="de-DE" sz="1600" dirty="0" err="1"/>
                <a:t>modules</a:t>
              </a:r>
              <a:endParaRPr lang="de-DE" sz="1600" dirty="0"/>
            </a:p>
          </p:txBody>
        </p:sp>
        <p:cxnSp>
          <p:nvCxnSpPr>
            <p:cNvPr id="20" name="Verbinder: gewinkelt 19">
              <a:extLst>
                <a:ext uri="{FF2B5EF4-FFF2-40B4-BE49-F238E27FC236}">
                  <a16:creationId xmlns:a16="http://schemas.microsoft.com/office/drawing/2014/main" id="{7BFDBBFE-1EE0-40EB-ADE4-A6EE00BEC2CD}"/>
                </a:ext>
              </a:extLst>
            </p:cNvPr>
            <p:cNvCxnSpPr>
              <a:cxnSpLocks/>
              <a:stCxn id="11" idx="2"/>
              <a:endCxn id="18" idx="2"/>
            </p:cNvCxnSpPr>
            <p:nvPr/>
          </p:nvCxnSpPr>
          <p:spPr>
            <a:xfrm rot="16200000" flipH="1">
              <a:off x="6158760" y="2635128"/>
              <a:ext cx="696158" cy="2198842"/>
            </a:xfrm>
            <a:prstGeom prst="bentConnector3">
              <a:avLst>
                <a:gd name="adj1" fmla="val 132837"/>
              </a:avLst>
            </a:prstGeom>
            <a:ln>
              <a:solidFill>
                <a:srgbClr val="003D6A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echteck 3">
            <a:extLst>
              <a:ext uri="{FF2B5EF4-FFF2-40B4-BE49-F238E27FC236}">
                <a16:creationId xmlns:a16="http://schemas.microsoft.com/office/drawing/2014/main" id="{07108C41-5F86-41BB-A64D-6C3A66BA4A18}"/>
              </a:ext>
            </a:extLst>
          </p:cNvPr>
          <p:cNvSpPr/>
          <p:nvPr/>
        </p:nvSpPr>
        <p:spPr>
          <a:xfrm>
            <a:off x="6601118" y="0"/>
            <a:ext cx="2010284" cy="4168140"/>
          </a:xfrm>
          <a:prstGeom prst="rect">
            <a:avLst/>
          </a:prstGeom>
          <a:noFill/>
          <a:ln w="38100">
            <a:solidFill>
              <a:srgbClr val="009E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775064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B665FF4-B1C9-427A-841C-F62C957A91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battery modules are inserted into the battery pack tray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Handling by means of robots and gripping technology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Additional adhesives are applied to the bottom to dissipate the heat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A283CFA-0AB3-400D-B714-B3F4B993B9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6" name="Titel 1">
            <a:extLst>
              <a:ext uri="{FF2B5EF4-FFF2-40B4-BE49-F238E27FC236}">
                <a16:creationId xmlns:a16="http://schemas.microsoft.com/office/drawing/2014/main" id="{78E4962B-375A-4441-97E8-2261A11A0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Insertion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Cell</a:t>
            </a:r>
            <a:r>
              <a:rPr lang="de-DE" dirty="0"/>
              <a:t> Modules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Einsatz der Zellmodule</a:t>
            </a:r>
          </a:p>
        </p:txBody>
      </p:sp>
      <p:pic>
        <p:nvPicPr>
          <p:cNvPr id="8" name="Grafik 7" descr="Ein Bild, das drinnen, Maschine enthält.&#10;&#10;Automatisch generierte Beschreibung">
            <a:extLst>
              <a:ext uri="{FF2B5EF4-FFF2-40B4-BE49-F238E27FC236}">
                <a16:creationId xmlns:a16="http://schemas.microsoft.com/office/drawing/2014/main" id="{7D63ADFB-DB5F-408E-B378-B872E3F37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1255" y="1125536"/>
            <a:ext cx="4704645" cy="2646363"/>
          </a:xfrm>
          <a:prstGeom prst="rect">
            <a:avLst/>
          </a:prstGeom>
        </p:spPr>
      </p:pic>
      <p:pic>
        <p:nvPicPr>
          <p:cNvPr id="7" name="Grafik 6" descr="Daumen hoch-Zeichen mit einfarbiger Füllung">
            <a:extLst>
              <a:ext uri="{FF2B5EF4-FFF2-40B4-BE49-F238E27FC236}">
                <a16:creationId xmlns:a16="http://schemas.microsoft.com/office/drawing/2014/main" id="{1A209E22-3881-4674-AEBC-688B6937A6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57460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B332372-4A90-4A79-B62F-C3CE2F24A3C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Requirements for the process: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Positioning accuracy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Gripping force, damage to the cell must be prevented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Variable gripping points due to possibly changing positions</a:t>
            </a:r>
            <a:endParaRPr lang="de-DE" dirty="0"/>
          </a:p>
          <a:p>
            <a:r>
              <a:rPr lang="de-DE" b="1" u="sng" dirty="0" err="1">
                <a:solidFill>
                  <a:srgbClr val="009EE0"/>
                </a:solidFill>
              </a:rPr>
              <a:t>Our</a:t>
            </a:r>
            <a:r>
              <a:rPr lang="de-DE" b="1" u="sng" dirty="0">
                <a:solidFill>
                  <a:srgbClr val="009EE0"/>
                </a:solidFill>
              </a:rPr>
              <a:t> </a:t>
            </a:r>
            <a:r>
              <a:rPr lang="de-DE" b="1" u="sng" dirty="0" err="1">
                <a:solidFill>
                  <a:srgbClr val="009EE0"/>
                </a:solidFill>
              </a:rPr>
              <a:t>strength</a:t>
            </a:r>
            <a:r>
              <a:rPr lang="de-DE" b="1" u="sng" dirty="0">
                <a:solidFill>
                  <a:srgbClr val="009EE0"/>
                </a:solidFill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A wide range of grippers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Short cycle times possible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Compensation units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Robot accessories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7385F"/>
                </a:solidFill>
              </a:rPr>
              <a:t>Force Torque Sensors for monitoring the joining forces</a:t>
            </a:r>
            <a:endParaRPr lang="de-DE" dirty="0">
              <a:solidFill>
                <a:srgbClr val="17385F"/>
              </a:solidFill>
            </a:endParaRP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6292F56-A467-4EA6-9BE4-08C1FF42FC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952CB4BC-18D8-4EED-A0E4-D5E7EFD6AA97}"/>
              </a:ext>
            </a:extLst>
          </p:cNvPr>
          <p:cNvGrpSpPr/>
          <p:nvPr/>
        </p:nvGrpSpPr>
        <p:grpSpPr>
          <a:xfrm>
            <a:off x="7561413" y="97130"/>
            <a:ext cx="1582587" cy="1315594"/>
            <a:chOff x="4152900" y="1222030"/>
            <a:chExt cx="1582587" cy="1315594"/>
          </a:xfrm>
        </p:grpSpPr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E3FA6206-9EE1-4F1B-89CD-43C5EA6F0335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GRIPPING MODULES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87FD98DD-368F-4244-9F41-680AA3B14778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ED3A731D-65D7-482D-B2DE-466720F634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3" name="Textfeld 12">
            <a:extLst>
              <a:ext uri="{FF2B5EF4-FFF2-40B4-BE49-F238E27FC236}">
                <a16:creationId xmlns:a16="http://schemas.microsoft.com/office/drawing/2014/main" id="{518B1F5E-75B8-47B8-83FB-6A194CCAFF90}"/>
              </a:ext>
            </a:extLst>
          </p:cNvPr>
          <p:cNvSpPr txBox="1"/>
          <p:nvPr/>
        </p:nvSpPr>
        <p:spPr>
          <a:xfrm>
            <a:off x="7561413" y="2585330"/>
            <a:ext cx="158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ELEKTRIC LONG STROKE GRIPPER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D1691732-719E-43B8-BFCF-9FDB77C37D6F}"/>
              </a:ext>
            </a:extLst>
          </p:cNvPr>
          <p:cNvSpPr/>
          <p:nvPr/>
        </p:nvSpPr>
        <p:spPr>
          <a:xfrm>
            <a:off x="7688523" y="1490851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46DC0423-63DD-4B75-9D3C-48C91B22B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8"/>
            <a:ext cx="7886700" cy="863600"/>
          </a:xfrm>
        </p:spPr>
        <p:txBody>
          <a:bodyPr>
            <a:normAutofit fontScale="90000"/>
          </a:bodyPr>
          <a:lstStyle/>
          <a:p>
            <a:r>
              <a:rPr lang="de-DE" dirty="0"/>
              <a:t>Insertion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Cell</a:t>
            </a:r>
            <a:r>
              <a:rPr lang="de-DE" dirty="0"/>
              <a:t> Modules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Einsatz der Zellmodule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AFE76D8-C093-42A5-8381-1301EB6B4B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115" y="1817919"/>
            <a:ext cx="1134815" cy="51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4B6EE954-1632-477B-B987-C2AD9BBC85BD}"/>
              </a:ext>
            </a:extLst>
          </p:cNvPr>
          <p:cNvSpPr txBox="1"/>
          <p:nvPr/>
        </p:nvSpPr>
        <p:spPr>
          <a:xfrm>
            <a:off x="7603458" y="4025653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 ACCESSORIES</a:t>
            </a:r>
          </a:p>
        </p:txBody>
      </p:sp>
      <p:sp>
        <p:nvSpPr>
          <p:cNvPr id="21" name="Rechteck 20">
            <a:extLst>
              <a:ext uri="{FF2B5EF4-FFF2-40B4-BE49-F238E27FC236}">
                <a16:creationId xmlns:a16="http://schemas.microsoft.com/office/drawing/2014/main" id="{3DCD6B06-90E5-45D5-9E6F-55AD3C1F2BCC}"/>
              </a:ext>
            </a:extLst>
          </p:cNvPr>
          <p:cNvSpPr/>
          <p:nvPr/>
        </p:nvSpPr>
        <p:spPr>
          <a:xfrm>
            <a:off x="7730568" y="2931174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3" name="Grafik 22">
            <a:extLst>
              <a:ext uri="{FF2B5EF4-FFF2-40B4-BE49-F238E27FC236}">
                <a16:creationId xmlns:a16="http://schemas.microsoft.com/office/drawing/2014/main" id="{600EC166-4A3D-4D9D-9A87-2EA8636447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5977" y="3163916"/>
            <a:ext cx="1062630" cy="6768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338274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B665FF4-B1C9-427A-841C-F62C957A91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battery modules are screwed into the battery pack tray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Screwdriver mounted on robot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Battery packs must be screwed securely and with defined </a:t>
            </a:r>
            <a:r>
              <a:rPr lang="en-US" dirty="0" err="1"/>
              <a:t>torqu</a:t>
            </a:r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A283CFA-0AB3-400D-B714-B3F4B993B9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6" name="Titel 1">
            <a:extLst>
              <a:ext uri="{FF2B5EF4-FFF2-40B4-BE49-F238E27FC236}">
                <a16:creationId xmlns:a16="http://schemas.microsoft.com/office/drawing/2014/main" id="{78E4962B-375A-4441-97E8-2261A11A0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Attachment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Modules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Befestigung der Zellmodule</a:t>
            </a:r>
          </a:p>
        </p:txBody>
      </p:sp>
      <p:pic>
        <p:nvPicPr>
          <p:cNvPr id="3" name="Grafik 2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E206D326-4717-42EA-8BD5-0464D9BB86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2300" y="1024339"/>
            <a:ext cx="4572000" cy="2571750"/>
          </a:xfrm>
          <a:prstGeom prst="rect">
            <a:avLst/>
          </a:prstGeom>
        </p:spPr>
      </p:pic>
      <p:pic>
        <p:nvPicPr>
          <p:cNvPr id="7" name="Grafik 6" descr="Daumen hoch-Zeichen mit einfarbiger Füllung">
            <a:extLst>
              <a:ext uri="{FF2B5EF4-FFF2-40B4-BE49-F238E27FC236}">
                <a16:creationId xmlns:a16="http://schemas.microsoft.com/office/drawing/2014/main" id="{CB9792BE-8485-451F-8E50-081C572F67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19558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54297E62-306B-4CD5-82E2-A3345F31DB2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6CB3C8BA-6896-4275-BB23-5929E91D8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Electrical</a:t>
            </a:r>
            <a:r>
              <a:rPr lang="de-DE" dirty="0"/>
              <a:t> &amp; Thermal </a:t>
            </a:r>
            <a:r>
              <a:rPr lang="de-DE" dirty="0" err="1"/>
              <a:t>integration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Elektrische &amp; thermische Integration</a:t>
            </a:r>
          </a:p>
        </p:txBody>
      </p:sp>
      <p:sp>
        <p:nvSpPr>
          <p:cNvPr id="6" name="Textplatzhalter 3">
            <a:extLst>
              <a:ext uri="{FF2B5EF4-FFF2-40B4-BE49-F238E27FC236}">
                <a16:creationId xmlns:a16="http://schemas.microsoft.com/office/drawing/2014/main" id="{01511F40-07B3-45CB-BA69-F9AAE993065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Integration of the cooling system, the high-voltage module and the battery management system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Integration of the connectors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dirty="0"/>
          </a:p>
          <a:p>
            <a:r>
              <a:rPr lang="en-US" dirty="0">
                <a:solidFill>
                  <a:srgbClr val="009EE0"/>
                </a:solidFill>
              </a:rPr>
              <a:t>These work steps are still often carried out manually -&gt; potential for automation</a:t>
            </a:r>
            <a:endParaRPr lang="de-DE" dirty="0"/>
          </a:p>
        </p:txBody>
      </p:sp>
      <p:pic>
        <p:nvPicPr>
          <p:cNvPr id="8" name="Grafik 7" descr="Ein Bild, das Wand, Elektronik enthält.&#10;&#10;Automatisch generierte Beschreibung">
            <a:extLst>
              <a:ext uri="{FF2B5EF4-FFF2-40B4-BE49-F238E27FC236}">
                <a16:creationId xmlns:a16="http://schemas.microsoft.com/office/drawing/2014/main" id="{09E80FE2-F5F8-4E4F-BA0B-4F3FF6A053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9384" y="1233488"/>
            <a:ext cx="4309533" cy="2424112"/>
          </a:xfrm>
          <a:prstGeom prst="rect">
            <a:avLst/>
          </a:prstGeom>
        </p:spPr>
      </p:pic>
      <p:pic>
        <p:nvPicPr>
          <p:cNvPr id="7" name="Grafik 6" descr="Daumen hoch-Zeichen mit einfarbiger Füllung">
            <a:extLst>
              <a:ext uri="{FF2B5EF4-FFF2-40B4-BE49-F238E27FC236}">
                <a16:creationId xmlns:a16="http://schemas.microsoft.com/office/drawing/2014/main" id="{1D04653A-38CC-4E3C-AB9D-193F653B8A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8000" y="-59710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55013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CF7276F-4A89-41F5-8D12-A8BDDF2E49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5" name="Onlinemedien 4" title="Liebherr - automated plugging of high voltage battery module connectors">
            <a:hlinkClick r:id="" action="ppaction://media"/>
            <a:extLst>
              <a:ext uri="{FF2B5EF4-FFF2-40B4-BE49-F238E27FC236}">
                <a16:creationId xmlns:a16="http://schemas.microsoft.com/office/drawing/2014/main" id="{35D467CA-47C3-4776-857A-AF52ACE28D2E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4"/>
          <a:stretch>
            <a:fillRect/>
          </a:stretch>
        </p:blipFill>
        <p:spPr>
          <a:xfrm>
            <a:off x="4505240" y="1626679"/>
            <a:ext cx="4549860" cy="2570671"/>
          </a:xfrm>
          <a:prstGeom prst="rect">
            <a:avLst/>
          </a:prstGeom>
        </p:spPr>
      </p:pic>
      <p:sp>
        <p:nvSpPr>
          <p:cNvPr id="6" name="Titel 1">
            <a:extLst>
              <a:ext uri="{FF2B5EF4-FFF2-40B4-BE49-F238E27FC236}">
                <a16:creationId xmlns:a16="http://schemas.microsoft.com/office/drawing/2014/main" id="{64D70581-46B2-4CE5-B14F-511381F93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Electrical</a:t>
            </a:r>
            <a:r>
              <a:rPr lang="de-DE" dirty="0"/>
              <a:t> &amp; Thermal </a:t>
            </a:r>
            <a:r>
              <a:rPr lang="de-DE" dirty="0" err="1"/>
              <a:t>integration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Elektrische &amp; thermische Integration</a:t>
            </a:r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2C7294DF-1285-48A1-A4D2-18DF09F0868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Automated solution from Liebherr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Use of AGE, grippers and axes on robots</a:t>
            </a:r>
          </a:p>
          <a:p>
            <a:endParaRPr lang="de-DE" dirty="0"/>
          </a:p>
          <a:p>
            <a:r>
              <a:rPr lang="de-DE" b="1" u="sng" dirty="0" err="1">
                <a:solidFill>
                  <a:srgbClr val="009EE0"/>
                </a:solidFill>
              </a:rPr>
              <a:t>Our</a:t>
            </a:r>
            <a:r>
              <a:rPr lang="de-DE" b="1" u="sng" dirty="0">
                <a:solidFill>
                  <a:srgbClr val="009EE0"/>
                </a:solidFill>
              </a:rPr>
              <a:t> </a:t>
            </a:r>
            <a:r>
              <a:rPr lang="de-DE" b="1" u="sng" dirty="0" err="1">
                <a:solidFill>
                  <a:srgbClr val="009EE0"/>
                </a:solidFill>
              </a:rPr>
              <a:t>strength</a:t>
            </a:r>
            <a:r>
              <a:rPr lang="de-DE" b="1" u="sng" dirty="0">
                <a:solidFill>
                  <a:srgbClr val="009EE0"/>
                </a:solidFill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Different </a:t>
            </a:r>
            <a:r>
              <a:rPr lang="de-DE" dirty="0" err="1">
                <a:solidFill>
                  <a:srgbClr val="17385F"/>
                </a:solidFill>
              </a:rPr>
              <a:t>grippers</a:t>
            </a:r>
            <a:endParaRPr lang="de-DE" dirty="0">
              <a:solidFill>
                <a:srgbClr val="17385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 err="1">
                <a:solidFill>
                  <a:srgbClr val="17385F"/>
                </a:solidFill>
              </a:rPr>
              <a:t>Compensation</a:t>
            </a:r>
            <a:r>
              <a:rPr lang="de-DE" dirty="0">
                <a:solidFill>
                  <a:srgbClr val="17385F"/>
                </a:solidFill>
              </a:rPr>
              <a:t> </a:t>
            </a:r>
            <a:r>
              <a:rPr lang="de-DE" dirty="0" err="1">
                <a:solidFill>
                  <a:srgbClr val="17385F"/>
                </a:solidFill>
              </a:rPr>
              <a:t>units</a:t>
            </a:r>
            <a:endParaRPr lang="de-DE" dirty="0">
              <a:solidFill>
                <a:srgbClr val="17385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17385F"/>
                </a:solidFill>
              </a:rPr>
              <a:t>Robot </a:t>
            </a:r>
            <a:r>
              <a:rPr lang="de-DE" dirty="0" err="1">
                <a:solidFill>
                  <a:srgbClr val="17385F"/>
                </a:solidFill>
              </a:rPr>
              <a:t>accessories</a:t>
            </a:r>
            <a:endParaRPr lang="de-DE" dirty="0">
              <a:solidFill>
                <a:srgbClr val="17385F"/>
              </a:solidFill>
            </a:endParaRP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994C1702-D1A7-416B-9193-6DF93B302512}"/>
              </a:ext>
            </a:extLst>
          </p:cNvPr>
          <p:cNvGrpSpPr/>
          <p:nvPr/>
        </p:nvGrpSpPr>
        <p:grpSpPr>
          <a:xfrm>
            <a:off x="7561413" y="97130"/>
            <a:ext cx="1582587" cy="1315594"/>
            <a:chOff x="4152900" y="1222030"/>
            <a:chExt cx="1582587" cy="1315594"/>
          </a:xfrm>
        </p:grpSpPr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A28244AB-E656-4F0B-97C5-D03B5102ADEC}"/>
                </a:ext>
              </a:extLst>
            </p:cNvPr>
            <p:cNvSpPr txBox="1"/>
            <p:nvPr/>
          </p:nvSpPr>
          <p:spPr>
            <a:xfrm>
              <a:off x="4152900" y="2306792"/>
              <a:ext cx="1582587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GRIPPING MODULES</a:t>
              </a:r>
            </a:p>
          </p:txBody>
        </p: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B84BD3D5-1636-4EF9-BF9B-FB7A84EE8936}"/>
                </a:ext>
              </a:extLst>
            </p:cNvPr>
            <p:cNvSpPr/>
            <p:nvPr/>
          </p:nvSpPr>
          <p:spPr>
            <a:xfrm>
              <a:off x="4290302" y="1222030"/>
              <a:ext cx="1296000" cy="1080000"/>
            </a:xfrm>
            <a:prstGeom prst="rect">
              <a:avLst/>
            </a:prstGeom>
            <a:noFill/>
            <a:ln w="38100"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1" name="Grafik 10">
              <a:extLst>
                <a:ext uri="{FF2B5EF4-FFF2-40B4-BE49-F238E27FC236}">
                  <a16:creationId xmlns:a16="http://schemas.microsoft.com/office/drawing/2014/main" id="{1520129D-E361-4967-AB68-39F63AA37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117" r="93624"/>
            <a:stretch/>
          </p:blipFill>
          <p:spPr>
            <a:xfrm rot="10800000">
              <a:off x="4591863" y="1272694"/>
              <a:ext cx="692877" cy="986190"/>
            </a:xfrm>
            <a:prstGeom prst="rect">
              <a:avLst/>
            </a:prstGeom>
          </p:spPr>
        </p:pic>
      </p:grpSp>
      <p:sp>
        <p:nvSpPr>
          <p:cNvPr id="12" name="Textfeld 11">
            <a:extLst>
              <a:ext uri="{FF2B5EF4-FFF2-40B4-BE49-F238E27FC236}">
                <a16:creationId xmlns:a16="http://schemas.microsoft.com/office/drawing/2014/main" id="{64CC3B04-356E-4B22-94A3-584346DDACFB}"/>
              </a:ext>
            </a:extLst>
          </p:cNvPr>
          <p:cNvSpPr txBox="1"/>
          <p:nvPr/>
        </p:nvSpPr>
        <p:spPr>
          <a:xfrm>
            <a:off x="6032628" y="1191609"/>
            <a:ext cx="15825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900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ROBOT ACCESSORIES</a:t>
            </a:r>
          </a:p>
        </p:txBody>
      </p:sp>
      <p:sp>
        <p:nvSpPr>
          <p:cNvPr id="13" name="Rechteck 12">
            <a:extLst>
              <a:ext uri="{FF2B5EF4-FFF2-40B4-BE49-F238E27FC236}">
                <a16:creationId xmlns:a16="http://schemas.microsoft.com/office/drawing/2014/main" id="{BFA8B176-4B7C-40AB-B7D9-D14FBB06C9C2}"/>
              </a:ext>
            </a:extLst>
          </p:cNvPr>
          <p:cNvSpPr/>
          <p:nvPr/>
        </p:nvSpPr>
        <p:spPr>
          <a:xfrm>
            <a:off x="6159738" y="97130"/>
            <a:ext cx="1296000" cy="1080000"/>
          </a:xfrm>
          <a:prstGeom prst="rect">
            <a:avLst/>
          </a:prstGeom>
          <a:noFill/>
          <a:ln w="38100">
            <a:solidFill>
              <a:srgbClr val="003C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F2DB0A92-D300-4361-B403-CA6242479E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5147" y="329872"/>
            <a:ext cx="1062630" cy="6768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2416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0979F40-FFD2-422D-8442-36F4CD15C6D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983473" cy="28543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Applying the seal (sealing paste)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Putting on and screwing on the cover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Subsequent test of the tightness</a:t>
            </a: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CC0FF5E-337E-4414-A913-E728AC2CCD6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CD19410C-76DF-4665-8F9F-6D3518528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 err="1"/>
              <a:t>Sealing</a:t>
            </a:r>
            <a:r>
              <a:rPr lang="de-DE" dirty="0"/>
              <a:t> &amp; Leak Test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Schlussplatte &amp; Dichtigkeitstest</a:t>
            </a:r>
          </a:p>
        </p:txBody>
      </p:sp>
      <p:pic>
        <p:nvPicPr>
          <p:cNvPr id="6" name="Picture 2" descr="Volkswagen MEB details - 🔋PushEVs">
            <a:extLst>
              <a:ext uri="{FF2B5EF4-FFF2-40B4-BE49-F238E27FC236}">
                <a16:creationId xmlns:a16="http://schemas.microsoft.com/office/drawing/2014/main" id="{14704906-66B7-4EB6-8B03-7AA71E1BD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023" y="1112838"/>
            <a:ext cx="3741427" cy="2730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fik 7" descr="Daumen hoch-Zeichen mit einfarbiger Füllung">
            <a:extLst>
              <a:ext uri="{FF2B5EF4-FFF2-40B4-BE49-F238E27FC236}">
                <a16:creationId xmlns:a16="http://schemas.microsoft.com/office/drawing/2014/main" id="{E2B60013-D2D5-4DB7-A980-EF2149F8D5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46362" y="-28526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111327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B4BABE1-456F-4BAA-91AF-43B0223DF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Charging</a:t>
            </a:r>
            <a:r>
              <a:rPr lang="de-DE" dirty="0"/>
              <a:t>, </a:t>
            </a:r>
            <a:r>
              <a:rPr lang="de-DE" dirty="0" err="1"/>
              <a:t>Flashing</a:t>
            </a:r>
            <a:r>
              <a:rPr lang="de-DE" dirty="0"/>
              <a:t> &amp; End </a:t>
            </a:r>
            <a:r>
              <a:rPr lang="de-DE" dirty="0" err="1"/>
              <a:t>of</a:t>
            </a:r>
            <a:r>
              <a:rPr lang="de-DE" dirty="0"/>
              <a:t> Line</a:t>
            </a:r>
            <a:br>
              <a:rPr lang="de-DE" dirty="0"/>
            </a:br>
            <a:r>
              <a:rPr lang="de-DE" dirty="0">
                <a:solidFill>
                  <a:srgbClr val="009EE0"/>
                </a:solidFill>
              </a:rPr>
              <a:t>Laden, </a:t>
            </a:r>
            <a:r>
              <a:rPr lang="de-DE" dirty="0" err="1">
                <a:solidFill>
                  <a:srgbClr val="009EE0"/>
                </a:solidFill>
              </a:rPr>
              <a:t>Flashen</a:t>
            </a:r>
            <a:r>
              <a:rPr lang="de-DE" dirty="0">
                <a:solidFill>
                  <a:srgbClr val="009EE0"/>
                </a:solidFill>
              </a:rPr>
              <a:t> und End </a:t>
            </a:r>
            <a:r>
              <a:rPr lang="de-DE" dirty="0" err="1">
                <a:solidFill>
                  <a:srgbClr val="009EE0"/>
                </a:solidFill>
              </a:rPr>
              <a:t>of</a:t>
            </a:r>
            <a:r>
              <a:rPr lang="de-DE" dirty="0">
                <a:solidFill>
                  <a:srgbClr val="009EE0"/>
                </a:solidFill>
              </a:rPr>
              <a:t> Line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4C988D4-8178-468C-BDF6-C2466DA0732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5658158" cy="2854325"/>
          </a:xfrm>
        </p:spPr>
        <p:txBody>
          <a:bodyPr>
            <a:normAutofit fontScale="92500" lnSpcReduction="20000"/>
          </a:bodyPr>
          <a:lstStyle/>
          <a:p>
            <a:r>
              <a:rPr lang="de-DE" b="1" u="sng" dirty="0" err="1"/>
              <a:t>Charging</a:t>
            </a:r>
            <a:r>
              <a:rPr lang="de-DE" b="1" u="sng" dirty="0"/>
              <a:t> &amp; </a:t>
            </a:r>
            <a:r>
              <a:rPr lang="de-DE" b="1" u="sng" dirty="0" err="1"/>
              <a:t>Flashing</a:t>
            </a:r>
            <a:r>
              <a:rPr lang="de-DE" b="1" u="sng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Update the control units with the latest software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Charge battery pack</a:t>
            </a:r>
          </a:p>
          <a:p>
            <a:r>
              <a:rPr lang="en-US" dirty="0"/>
              <a:t>During this time the battery is monitored</a:t>
            </a:r>
          </a:p>
          <a:p>
            <a:endParaRPr lang="de-DE" dirty="0"/>
          </a:p>
          <a:p>
            <a:r>
              <a:rPr lang="de-DE" b="1" u="sng" dirty="0"/>
              <a:t>End </a:t>
            </a:r>
            <a:r>
              <a:rPr lang="de-DE" b="1" u="sng" dirty="0" err="1"/>
              <a:t>of</a:t>
            </a:r>
            <a:r>
              <a:rPr lang="de-DE" b="1" u="sng" dirty="0"/>
              <a:t> Line: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Test software checks all parameters of the battery</a:t>
            </a:r>
          </a:p>
          <a:p>
            <a:br>
              <a:rPr lang="de-DE" dirty="0">
                <a:solidFill>
                  <a:srgbClr val="009EE0"/>
                </a:solidFill>
              </a:rPr>
            </a:br>
            <a:r>
              <a:rPr lang="en-US" dirty="0">
                <a:solidFill>
                  <a:srgbClr val="009EE0"/>
                </a:solidFill>
              </a:rPr>
              <a:t>Maybe a chance for applications when the finished battery pack needs to be handled.</a:t>
            </a: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FE5215A4-4BC8-4DBF-B9D8-BC76AFF98A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9A207D8C-AD27-43F7-9041-6213D0670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708" y="450192"/>
            <a:ext cx="3015942" cy="1452289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7DF413AA-623D-4163-9150-61A86A056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7708" y="2428073"/>
            <a:ext cx="3015942" cy="1514718"/>
          </a:xfrm>
          <a:prstGeom prst="rect">
            <a:avLst/>
          </a:prstGeom>
        </p:spPr>
      </p:pic>
      <p:pic>
        <p:nvPicPr>
          <p:cNvPr id="9" name="Grafik 8" descr="Daumen hoch-Zeichen mit einfarbiger Füllung">
            <a:extLst>
              <a:ext uri="{FF2B5EF4-FFF2-40B4-BE49-F238E27FC236}">
                <a16:creationId xmlns:a16="http://schemas.microsoft.com/office/drawing/2014/main" id="{9458F7CB-741B-4743-BF14-DF854A2886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46362" y="-28526"/>
            <a:ext cx="576000" cy="576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410652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CC79890-0F86-4B90-B997-EB243DFCE9C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8" name="Onlinemedien 7" title="100 kWh LION LIGHT Battery Pack (extended version)">
            <a:hlinkClick r:id="" action="ppaction://media"/>
            <a:extLst>
              <a:ext uri="{FF2B5EF4-FFF2-40B4-BE49-F238E27FC236}">
                <a16:creationId xmlns:a16="http://schemas.microsoft.com/office/drawing/2014/main" id="{C69C4BC4-E3D5-4DB6-B01D-ACC8EDF63DA7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114640" y="1032414"/>
            <a:ext cx="4387851" cy="2479136"/>
          </a:xfrm>
          <a:prstGeom prst="rect">
            <a:avLst/>
          </a:prstGeom>
        </p:spPr>
      </p:pic>
      <p:pic>
        <p:nvPicPr>
          <p:cNvPr id="12" name="Onlinemedien 11" title="Automotive Plastics For Improved EV Battery Performance">
            <a:hlinkClick r:id="" action="ppaction://media"/>
            <a:extLst>
              <a:ext uri="{FF2B5EF4-FFF2-40B4-BE49-F238E27FC236}">
                <a16:creationId xmlns:a16="http://schemas.microsoft.com/office/drawing/2014/main" id="{2690A2BF-CBBE-42C3-919F-FF1E0E431079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6"/>
          <a:stretch>
            <a:fillRect/>
          </a:stretch>
        </p:blipFill>
        <p:spPr>
          <a:xfrm>
            <a:off x="4641510" y="1032414"/>
            <a:ext cx="4387850" cy="2479136"/>
          </a:xfrm>
          <a:prstGeom prst="rect">
            <a:avLst/>
          </a:prstGeom>
        </p:spPr>
      </p:pic>
      <p:sp>
        <p:nvSpPr>
          <p:cNvPr id="13" name="Titel 1">
            <a:extLst>
              <a:ext uri="{FF2B5EF4-FFF2-40B4-BE49-F238E27FC236}">
                <a16:creationId xmlns:a16="http://schemas.microsoft.com/office/drawing/2014/main" id="{539C3BF9-8C6C-4C98-A142-217968DF1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Videos</a:t>
            </a:r>
            <a:br>
              <a:rPr lang="de-DE" dirty="0"/>
            </a:b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9779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5C071A2-4440-41F1-935D-9AFDBBCA568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5" name="Picture 6" descr="Henkel to Debut Electric Vehicle Battery Material Solutions at the Electric  &amp;amp; Hybrid Vehicle Technology Expo | 2019-09-06 | Adhesives &amp;amp; Sealants  Industry">
            <a:extLst>
              <a:ext uri="{FF2B5EF4-FFF2-40B4-BE49-F238E27FC236}">
                <a16:creationId xmlns:a16="http://schemas.microsoft.com/office/drawing/2014/main" id="{81106AE5-2E4C-4A13-A9D4-6E008794F9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002" y="2457552"/>
            <a:ext cx="3732898" cy="228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Tesla&amp;#39;s New Lithium-Ion Patent Brings Company Closer to Promised 1  Million-Mile Battery">
            <a:extLst>
              <a:ext uri="{FF2B5EF4-FFF2-40B4-BE49-F238E27FC236}">
                <a16:creationId xmlns:a16="http://schemas.microsoft.com/office/drawing/2014/main" id="{22C5BE7C-3608-4568-9F62-ED21980B3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800" y="844191"/>
            <a:ext cx="3035300" cy="170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Rundzellen versus Prisma und Pouch - e-move">
            <a:extLst>
              <a:ext uri="{FF2B5EF4-FFF2-40B4-BE49-F238E27FC236}">
                <a16:creationId xmlns:a16="http://schemas.microsoft.com/office/drawing/2014/main" id="{B936439F-E1A7-4264-8190-E035E9DB4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296" y="629251"/>
            <a:ext cx="2584450" cy="182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udi e-tron Sportback 55 quattro | Audi MediaCenter">
            <a:extLst>
              <a:ext uri="{FF2B5EF4-FFF2-40B4-BE49-F238E27FC236}">
                <a16:creationId xmlns:a16="http://schemas.microsoft.com/office/drawing/2014/main" id="{998CFA22-5B44-4DAD-989E-D253C495D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352" y="2551547"/>
            <a:ext cx="2630138" cy="1859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el 1">
            <a:extLst>
              <a:ext uri="{FF2B5EF4-FFF2-40B4-BE49-F238E27FC236}">
                <a16:creationId xmlns:a16="http://schemas.microsoft.com/office/drawing/2014/main" id="{1144F1CD-A149-465D-9F4C-563AC1995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/>
              <a:t>Pictures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battery</a:t>
            </a:r>
            <a:r>
              <a:rPr lang="de-DE" dirty="0"/>
              <a:t> </a:t>
            </a:r>
            <a:r>
              <a:rPr lang="de-DE" dirty="0" err="1"/>
              <a:t>packs</a:t>
            </a:r>
            <a:endParaRPr lang="de-DE" dirty="0">
              <a:solidFill>
                <a:srgbClr val="009EE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871403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8E3CA6-3A75-4219-AF33-90E12DA2D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Example</a:t>
            </a:r>
            <a:r>
              <a:rPr lang="de-DE" dirty="0"/>
              <a:t> AUDI</a:t>
            </a:r>
            <a:br>
              <a:rPr lang="de-DE" dirty="0"/>
            </a:b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9EF8746-934D-45A4-B4A6-220D5549F6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F1F8D73D-BB85-4CCF-931A-768A84900E20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100" y="393901"/>
            <a:ext cx="3867150" cy="273419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5E6D5F31-B207-411A-AB75-9FF666FAD0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083" y="475124"/>
            <a:ext cx="3637392" cy="257175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33DE4749-8A0B-43A3-9622-00EC6488C820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04258" y="2552700"/>
            <a:ext cx="2740392" cy="193754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499353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F365818-B6CA-4826-A443-AA63DE3DC8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BB1CD9AC-767F-4C16-8294-B874327473DD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D9D9D9"/>
              </a:clrFrom>
              <a:clrTo>
                <a:srgbClr val="D9D9D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87843" y="2112360"/>
            <a:ext cx="3311706" cy="2175472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3423554D-ED3C-45CC-8F94-120E21B5616C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D9D9D9"/>
              </a:clrFrom>
              <a:clrTo>
                <a:srgbClr val="D9D9D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96907" y="2345940"/>
            <a:ext cx="3024477" cy="1814686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F7F96570-D808-4E78-A045-B16F84B174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51" y="2345940"/>
            <a:ext cx="2482850" cy="1828816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7E556129-FF26-4846-A6DC-A185E66B182C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D9D9D9"/>
              </a:clrFrom>
              <a:clrTo>
                <a:srgbClr val="D9D9D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549923" y="0"/>
            <a:ext cx="5594077" cy="2019605"/>
          </a:xfrm>
          <a:prstGeom prst="rect">
            <a:avLst/>
          </a:prstGeom>
        </p:spPr>
      </p:pic>
      <p:sp>
        <p:nvSpPr>
          <p:cNvPr id="13" name="Titel 1">
            <a:extLst>
              <a:ext uri="{FF2B5EF4-FFF2-40B4-BE49-F238E27FC236}">
                <a16:creationId xmlns:a16="http://schemas.microsoft.com/office/drawing/2014/main" id="{B70F6DAF-00D4-4C18-B161-6B7006F44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8"/>
            <a:ext cx="3340373" cy="1432241"/>
          </a:xfrm>
        </p:spPr>
        <p:txBody>
          <a:bodyPr>
            <a:normAutofit/>
          </a:bodyPr>
          <a:lstStyle/>
          <a:p>
            <a:r>
              <a:rPr lang="en-US" dirty="0"/>
              <a:t>Pictures of a request for recycling of battery packs</a:t>
            </a:r>
            <a:endParaRPr lang="de-DE" dirty="0">
              <a:solidFill>
                <a:srgbClr val="009EE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089648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2830092-A98E-4815-8564-01CBFC9A4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Example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a </a:t>
            </a:r>
            <a:r>
              <a:rPr lang="de-DE" dirty="0" err="1"/>
              <a:t>automated</a:t>
            </a:r>
            <a:r>
              <a:rPr lang="de-DE" dirty="0"/>
              <a:t> </a:t>
            </a:r>
            <a:r>
              <a:rPr lang="de-DE" dirty="0" err="1"/>
              <a:t>assembly</a:t>
            </a:r>
            <a:r>
              <a:rPr lang="de-DE" dirty="0"/>
              <a:t> </a:t>
            </a:r>
            <a:r>
              <a:rPr lang="de-DE" dirty="0" err="1"/>
              <a:t>line</a:t>
            </a: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6979FDD9-E067-4DB5-8C45-0B9E285AA23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5" name="Onlinemedien 4" title="Fully automated battery module production">
            <a:hlinkClick r:id="" action="ppaction://media"/>
            <a:extLst>
              <a:ext uri="{FF2B5EF4-FFF2-40B4-BE49-F238E27FC236}">
                <a16:creationId xmlns:a16="http://schemas.microsoft.com/office/drawing/2014/main" id="{EB1CD0B8-BD24-45B8-8B7F-4E18F494541D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4"/>
          <a:stretch>
            <a:fillRect/>
          </a:stretch>
        </p:blipFill>
        <p:spPr>
          <a:xfrm>
            <a:off x="1571625" y="876538"/>
            <a:ext cx="6000750" cy="33904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30315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2655FE7-A8BF-4B7B-A8DE-F28B03C6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Future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394F878-1595-4AB9-95B6-EB61CD6D221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5149850" cy="2854325"/>
          </a:xfrm>
        </p:spPr>
        <p:txBody>
          <a:bodyPr>
            <a:normAutofit fontScale="92500" lnSpcReduction="10000"/>
          </a:bodyPr>
          <a:lstStyle/>
          <a:p>
            <a:r>
              <a:rPr lang="de-DE" sz="2400" b="1" u="sng" dirty="0" err="1"/>
              <a:t>Cell</a:t>
            </a:r>
            <a:r>
              <a:rPr lang="de-DE" sz="2400" b="1" u="sng" dirty="0"/>
              <a:t> </a:t>
            </a:r>
            <a:r>
              <a:rPr lang="de-DE" sz="2400" b="1" u="sng" dirty="0" err="1"/>
              <a:t>to</a:t>
            </a:r>
            <a:r>
              <a:rPr lang="de-DE" sz="2400" b="1" u="sng" dirty="0"/>
              <a:t> pack!</a:t>
            </a:r>
            <a:endParaRPr lang="de-DE" dirty="0"/>
          </a:p>
          <a:p>
            <a:r>
              <a:rPr lang="en-US" dirty="0"/>
              <a:t>The battery module is to be skipped in future in order to save "unnecessary" work steps.</a:t>
            </a:r>
          </a:p>
          <a:p>
            <a:endParaRPr lang="de-DE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Higher "fill rate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Greater battery capacity in the same installation space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Fewer components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Higher efficiency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B244B3D4-4946-4E5C-B4AD-DC38E90AE8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731FF75C-368A-4E8E-87B1-02050A8589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9203" y="1316692"/>
            <a:ext cx="3993998" cy="24466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35512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176074-2856-4454-899D-D15F5219B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err="1"/>
              <a:t>Manufacturers</a:t>
            </a:r>
            <a:r>
              <a:rPr lang="de-DE" dirty="0"/>
              <a:t> </a:t>
            </a:r>
            <a:br>
              <a:rPr lang="de-DE" dirty="0"/>
            </a:br>
            <a:r>
              <a:rPr lang="de-DE" dirty="0"/>
              <a:t>and </a:t>
            </a:r>
            <a:r>
              <a:rPr lang="de-DE" dirty="0" err="1"/>
              <a:t>OEM`s</a:t>
            </a: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4DDD608-760D-4E92-84D4-4DB24652018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1026" name="Picture 2" descr="Keine alternative Textbeschreibung für dieses Bild vorhanden">
            <a:extLst>
              <a:ext uri="{FF2B5EF4-FFF2-40B4-BE49-F238E27FC236}">
                <a16:creationId xmlns:a16="http://schemas.microsoft.com/office/drawing/2014/main" id="{A2EC3EFB-63CB-4546-BA95-913A29C9A7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353658"/>
            <a:ext cx="5022851" cy="382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platzhalter 2">
            <a:extLst>
              <a:ext uri="{FF2B5EF4-FFF2-40B4-BE49-F238E27FC236}">
                <a16:creationId xmlns:a16="http://schemas.microsoft.com/office/drawing/2014/main" id="{8A150ED1-DD43-49E8-87F4-B3A8DEA0C4A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3879850" cy="2854325"/>
          </a:xfrm>
        </p:spPr>
        <p:txBody>
          <a:bodyPr>
            <a:normAutofit fontScale="85000" lnSpcReduction="20000"/>
          </a:bodyPr>
          <a:lstStyle/>
          <a:p>
            <a:r>
              <a:rPr lang="de-DE" sz="1800" dirty="0" err="1"/>
              <a:t>Prismatic</a:t>
            </a:r>
            <a:r>
              <a:rPr lang="de-DE" sz="1800" dirty="0"/>
              <a:t> </a:t>
            </a:r>
            <a:r>
              <a:rPr lang="de-DE" sz="1800" dirty="0" err="1"/>
              <a:t>cells</a:t>
            </a:r>
            <a:r>
              <a:rPr lang="de-DE" sz="1800" dirty="0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CATL – 32,5%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BYD – 6,9%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SAMSUNG SDI – 5,4%</a:t>
            </a:r>
          </a:p>
          <a:p>
            <a:r>
              <a:rPr lang="de-DE" sz="1800" dirty="0"/>
              <a:t>Pouch: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LG Energy Solution – 21,5%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SK Innovation – 5,1%</a:t>
            </a:r>
          </a:p>
          <a:p>
            <a:r>
              <a:rPr lang="de-DE" sz="1800" dirty="0"/>
              <a:t>Round </a:t>
            </a:r>
            <a:r>
              <a:rPr lang="de-DE" sz="1800" dirty="0" err="1"/>
              <a:t>cells</a:t>
            </a:r>
            <a:r>
              <a:rPr lang="de-DE" sz="18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Panasonic – 14,7%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800" dirty="0"/>
              <a:t>Varta - </a:t>
            </a:r>
            <a:r>
              <a:rPr lang="de-DE" sz="1800" dirty="0" err="1"/>
              <a:t>unknown</a:t>
            </a:r>
            <a:endParaRPr lang="de-DE" sz="1800" dirty="0"/>
          </a:p>
          <a:p>
            <a:endParaRPr lang="de-DE" sz="1800" dirty="0"/>
          </a:p>
          <a:p>
            <a:r>
              <a:rPr lang="de-DE" sz="1800" dirty="0"/>
              <a:t>3 </a:t>
            </a:r>
            <a:r>
              <a:rPr lang="de-DE" sz="1800" dirty="0" err="1"/>
              <a:t>companys</a:t>
            </a:r>
            <a:r>
              <a:rPr lang="de-DE" sz="1800" dirty="0"/>
              <a:t> </a:t>
            </a:r>
            <a:r>
              <a:rPr lang="de-DE" sz="1800" dirty="0" err="1"/>
              <a:t>make</a:t>
            </a:r>
            <a:r>
              <a:rPr lang="de-DE" sz="1800" dirty="0"/>
              <a:t> </a:t>
            </a:r>
            <a:r>
              <a:rPr lang="de-DE" sz="1800" dirty="0" err="1"/>
              <a:t>up</a:t>
            </a:r>
            <a:r>
              <a:rPr lang="de-DE" sz="1800" dirty="0"/>
              <a:t> 70% </a:t>
            </a:r>
            <a:r>
              <a:rPr lang="de-DE" sz="1800" dirty="0" err="1"/>
              <a:t>market</a:t>
            </a:r>
            <a:r>
              <a:rPr lang="de-DE" sz="1800" dirty="0"/>
              <a:t> </a:t>
            </a:r>
            <a:r>
              <a:rPr lang="de-DE" sz="1800" dirty="0" err="1"/>
              <a:t>share</a:t>
            </a:r>
            <a:endParaRPr lang="de-DE" sz="1800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87D0D831-5375-4C17-968B-9FCABAAA7D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7919" y="1146827"/>
            <a:ext cx="771621" cy="86400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72550778-0CDF-4009-BEAB-21D118731A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7919" y="2940162"/>
            <a:ext cx="652981" cy="749982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C1E97A76-E3F4-4FC1-9F19-D9A35DBA29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6500" y="2168636"/>
            <a:ext cx="834460" cy="61371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527487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E28D67F-777A-42B4-921E-502B6D8127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Batteriemodule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39F9DBD5-B7D2-476F-9927-D5AA593755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02" y="850861"/>
            <a:ext cx="9002378" cy="3427970"/>
          </a:xfrm>
          <a:prstGeom prst="rect">
            <a:avLst/>
          </a:prstGeom>
        </p:spPr>
      </p:pic>
      <p:sp>
        <p:nvSpPr>
          <p:cNvPr id="5" name="Titel 1">
            <a:extLst>
              <a:ext uri="{FF2B5EF4-FFF2-40B4-BE49-F238E27FC236}">
                <a16:creationId xmlns:a16="http://schemas.microsoft.com/office/drawing/2014/main" id="{CEA48DC0-D0B1-4A48-ADC7-E48EE9734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OEM and </a:t>
            </a:r>
            <a:r>
              <a:rPr lang="de-DE" dirty="0" err="1"/>
              <a:t>Battery</a:t>
            </a:r>
            <a:r>
              <a:rPr lang="de-DE" dirty="0"/>
              <a:t> </a:t>
            </a:r>
            <a:r>
              <a:rPr lang="de-DE" dirty="0" err="1"/>
              <a:t>manufacturer</a:t>
            </a:r>
            <a:r>
              <a:rPr lang="de-DE" dirty="0"/>
              <a:t> </a:t>
            </a:r>
            <a:r>
              <a:rPr lang="de-DE" dirty="0" err="1"/>
              <a:t>partnerships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017692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ußzeilenplatzhalter 16">
            <a:extLst>
              <a:ext uri="{FF2B5EF4-FFF2-40B4-BE49-F238E27FC236}">
                <a16:creationId xmlns:a16="http://schemas.microsoft.com/office/drawing/2014/main" id="{930B3F96-72C3-43B6-B6C5-3326F66378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BDM E-Mobility - Hausen on AIR - Battery module</a:t>
            </a:r>
            <a:endParaRPr lang="de-DE" dirty="0"/>
          </a:p>
        </p:txBody>
      </p: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C1DA0535-3D6A-4F9A-9FF6-82A2A5495815}"/>
              </a:ext>
            </a:extLst>
          </p:cNvPr>
          <p:cNvGrpSpPr/>
          <p:nvPr/>
        </p:nvGrpSpPr>
        <p:grpSpPr>
          <a:xfrm>
            <a:off x="50006" y="118603"/>
            <a:ext cx="2740331" cy="908105"/>
            <a:chOff x="-25886" y="5287085"/>
            <a:chExt cx="3585398" cy="1230635"/>
          </a:xfrm>
        </p:grpSpPr>
        <p:sp>
          <p:nvSpPr>
            <p:cNvPr id="19" name="Titel 1">
              <a:extLst>
                <a:ext uri="{FF2B5EF4-FFF2-40B4-BE49-F238E27FC236}">
                  <a16:creationId xmlns:a16="http://schemas.microsoft.com/office/drawing/2014/main" id="{782DB959-9BBF-4E2A-AEB8-C32743E3E40F}"/>
                </a:ext>
              </a:extLst>
            </p:cNvPr>
            <p:cNvSpPr txBox="1">
              <a:spLocks/>
            </p:cNvSpPr>
            <p:nvPr/>
          </p:nvSpPr>
          <p:spPr>
            <a:xfrm>
              <a:off x="-25886" y="5751142"/>
              <a:ext cx="3585398" cy="76657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anchor="ctr" anchorCtr="0">
              <a:noAutofit/>
            </a:bodyPr>
            <a:lstStyle/>
            <a:p>
              <a:pPr algn="ctr"/>
              <a:r>
                <a:rPr lang="de-DE" sz="2400" b="1" dirty="0">
                  <a:solidFill>
                    <a:srgbClr val="003C69"/>
                  </a:solidFill>
                  <a:latin typeface="Corbel" panose="020B0503020204020204" pitchFamily="34" charset="0"/>
                </a:rPr>
                <a:t>E-MOBILITY</a:t>
              </a:r>
              <a:endParaRPr lang="de-DE" sz="2000" b="1" i="0" dirty="0">
                <a:solidFill>
                  <a:srgbClr val="003C69"/>
                </a:solidFill>
                <a:effectLst/>
                <a:latin typeface="Corbel Light" panose="020B0303020204020204" pitchFamily="34" charset="0"/>
              </a:endParaRPr>
            </a:p>
          </p:txBody>
        </p:sp>
        <p:pic>
          <p:nvPicPr>
            <p:cNvPr id="20" name="Grafik 19" descr="Ein Bild, das Text, ClipArt enthält.&#10;&#10;Automatisch generierte Beschreibung">
              <a:extLst>
                <a:ext uri="{FF2B5EF4-FFF2-40B4-BE49-F238E27FC236}">
                  <a16:creationId xmlns:a16="http://schemas.microsoft.com/office/drawing/2014/main" id="{4C2F2D89-2942-4841-8BE2-0D5AA0B4A6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7572" y="5287085"/>
              <a:ext cx="2098482" cy="540000"/>
            </a:xfrm>
            <a:prstGeom prst="rect">
              <a:avLst/>
            </a:prstGeom>
          </p:spPr>
        </p:pic>
      </p:grpSp>
      <p:sp>
        <p:nvSpPr>
          <p:cNvPr id="16" name="Textfeld 15">
            <a:extLst>
              <a:ext uri="{FF2B5EF4-FFF2-40B4-BE49-F238E27FC236}">
                <a16:creationId xmlns:a16="http://schemas.microsoft.com/office/drawing/2014/main" id="{00C608A1-C0E4-4F05-BC6F-DB8C8A39A068}"/>
              </a:ext>
            </a:extLst>
          </p:cNvPr>
          <p:cNvSpPr txBox="1"/>
          <p:nvPr/>
        </p:nvSpPr>
        <p:spPr>
          <a:xfrm>
            <a:off x="618233" y="3912794"/>
            <a:ext cx="41434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003D6A"/>
                </a:solidFill>
              </a:rPr>
              <a:t>e-mobility@de.schunk.com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0D281D3E-A5D5-402B-89DF-BDE7E2108FDE}"/>
              </a:ext>
            </a:extLst>
          </p:cNvPr>
          <p:cNvSpPr txBox="1"/>
          <p:nvPr/>
        </p:nvSpPr>
        <p:spPr>
          <a:xfrm>
            <a:off x="5004091" y="3912794"/>
            <a:ext cx="3408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003D6A"/>
                </a:solidFill>
              </a:rPr>
              <a:t>Hotline: -3014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E99FBF17-3668-466F-9B64-C71C440088AA}"/>
              </a:ext>
            </a:extLst>
          </p:cNvPr>
          <p:cNvGrpSpPr>
            <a:grpSpLocks noChangeAspect="1"/>
          </p:cNvGrpSpPr>
          <p:nvPr/>
        </p:nvGrpSpPr>
        <p:grpSpPr>
          <a:xfrm>
            <a:off x="748619" y="1026708"/>
            <a:ext cx="7834865" cy="2886086"/>
            <a:chOff x="137996" y="1024339"/>
            <a:chExt cx="8401525" cy="3094823"/>
          </a:xfrm>
        </p:grpSpPr>
        <p:sp>
          <p:nvSpPr>
            <p:cNvPr id="23" name="Rechteck 22">
              <a:extLst>
                <a:ext uri="{FF2B5EF4-FFF2-40B4-BE49-F238E27FC236}">
                  <a16:creationId xmlns:a16="http://schemas.microsoft.com/office/drawing/2014/main" id="{275CE1D7-2D31-4715-A29F-E65CC83C795E}"/>
                </a:ext>
              </a:extLst>
            </p:cNvPr>
            <p:cNvSpPr/>
            <p:nvPr/>
          </p:nvSpPr>
          <p:spPr>
            <a:xfrm>
              <a:off x="1330993" y="2738231"/>
              <a:ext cx="2580033" cy="1380931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dirty="0">
                  <a:solidFill>
                    <a:sysClr val="window" lastClr="FFFFFF"/>
                  </a:solidFill>
                  <a:latin typeface="Calibri" panose="020F0502020204030204"/>
                </a:rPr>
                <a:t>Andreas Brahner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dirty="0">
                  <a:solidFill>
                    <a:sysClr val="window" lastClr="FFFFFF"/>
                  </a:solidFill>
                  <a:latin typeface="Calibri" panose="020F0502020204030204"/>
                </a:rPr>
                <a:t>andreas.brahner</a:t>
              </a: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+49-7133-103-2641</a:t>
              </a:r>
            </a:p>
          </p:txBody>
        </p:sp>
        <p:sp>
          <p:nvSpPr>
            <p:cNvPr id="24" name="Rechteck 23">
              <a:extLst>
                <a:ext uri="{FF2B5EF4-FFF2-40B4-BE49-F238E27FC236}">
                  <a16:creationId xmlns:a16="http://schemas.microsoft.com/office/drawing/2014/main" id="{3918B251-EC77-48C3-944D-961EBDA1CB9B}"/>
                </a:ext>
              </a:extLst>
            </p:cNvPr>
            <p:cNvSpPr/>
            <p:nvPr/>
          </p:nvSpPr>
          <p:spPr>
            <a:xfrm>
              <a:off x="1325217" y="1024339"/>
              <a:ext cx="2580033" cy="1380931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Patrick Engelhardt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patrick.engelhardt@de.schunk.com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+49-7133-103-2959 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+49-151-52738990</a:t>
              </a:r>
            </a:p>
          </p:txBody>
        </p:sp>
        <p:sp>
          <p:nvSpPr>
            <p:cNvPr id="25" name="Rechteck 24">
              <a:extLst>
                <a:ext uri="{FF2B5EF4-FFF2-40B4-BE49-F238E27FC236}">
                  <a16:creationId xmlns:a16="http://schemas.microsoft.com/office/drawing/2014/main" id="{15D9F03E-CFDF-4680-B3B7-6FC9995982F4}"/>
                </a:ext>
              </a:extLst>
            </p:cNvPr>
            <p:cNvSpPr/>
            <p:nvPr/>
          </p:nvSpPr>
          <p:spPr>
            <a:xfrm>
              <a:off x="5959488" y="2735438"/>
              <a:ext cx="2580033" cy="1380932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dirty="0">
                  <a:solidFill>
                    <a:sysClr val="window" lastClr="FFFFFF"/>
                  </a:solidFill>
                  <a:latin typeface="Calibri" panose="020F0502020204030204"/>
                </a:rPr>
                <a:t>Christian Göhler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dirty="0">
                  <a:solidFill>
                    <a:sysClr val="window" lastClr="FFFFFF"/>
                  </a:solidFill>
                  <a:latin typeface="Calibri" panose="020F0502020204030204"/>
                </a:rPr>
                <a:t>christian.goehler</a:t>
              </a: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+49-7133-103-3546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+49-151-12921421</a:t>
              </a:r>
            </a:p>
          </p:txBody>
        </p:sp>
        <p:sp>
          <p:nvSpPr>
            <p:cNvPr id="26" name="Rechteck 25">
              <a:extLst>
                <a:ext uri="{FF2B5EF4-FFF2-40B4-BE49-F238E27FC236}">
                  <a16:creationId xmlns:a16="http://schemas.microsoft.com/office/drawing/2014/main" id="{73C47D54-6053-4754-9C3D-42DFCB1917A1}"/>
                </a:ext>
              </a:extLst>
            </p:cNvPr>
            <p:cNvSpPr/>
            <p:nvPr/>
          </p:nvSpPr>
          <p:spPr>
            <a:xfrm>
              <a:off x="5959488" y="1024339"/>
              <a:ext cx="2580033" cy="1380931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Marcel Conz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dirty="0">
                  <a:solidFill>
                    <a:sysClr val="window" lastClr="FFFFFF"/>
                  </a:solidFill>
                  <a:latin typeface="Calibri" panose="020F0502020204030204"/>
                </a:rPr>
                <a:t>marcel.conz</a:t>
              </a: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+49-7133-103-2948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+49-160-91932764</a:t>
              </a:r>
            </a:p>
          </p:txBody>
        </p:sp>
        <p:pic>
          <p:nvPicPr>
            <p:cNvPr id="27" name="Grafik 26" descr="Ein Bild, das Text, Person, Mann, Anzug enthält.&#10;&#10;Automatisch generierte Beschreibung">
              <a:extLst>
                <a:ext uri="{FF2B5EF4-FFF2-40B4-BE49-F238E27FC236}">
                  <a16:creationId xmlns:a16="http://schemas.microsoft.com/office/drawing/2014/main" id="{5C284BC1-4690-45B6-93CB-1A18B2C344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456" r="21828"/>
            <a:stretch/>
          </p:blipFill>
          <p:spPr>
            <a:xfrm>
              <a:off x="4703750" y="1026708"/>
              <a:ext cx="1255738" cy="1378800"/>
            </a:xfrm>
            <a:prstGeom prst="rect">
              <a:avLst/>
            </a:prstGeom>
          </p:spPr>
        </p:pic>
        <p:pic>
          <p:nvPicPr>
            <p:cNvPr id="28" name="Grafik 27" descr="Ein Bild, das Mann, Person, Anzug, stehend enthält.&#10;&#10;Automatisch generierte Beschreibung">
              <a:extLst>
                <a:ext uri="{FF2B5EF4-FFF2-40B4-BE49-F238E27FC236}">
                  <a16:creationId xmlns:a16="http://schemas.microsoft.com/office/drawing/2014/main" id="{95D15B92-B5EA-4FE3-9189-9441A070DF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3967" r="20862"/>
            <a:stretch/>
          </p:blipFill>
          <p:spPr>
            <a:xfrm>
              <a:off x="137996" y="2737809"/>
              <a:ext cx="1256400" cy="1378561"/>
            </a:xfrm>
            <a:prstGeom prst="rect">
              <a:avLst/>
            </a:prstGeom>
          </p:spPr>
        </p:pic>
        <p:pic>
          <p:nvPicPr>
            <p:cNvPr id="29" name="Grafik 28" descr="Ein Bild, das Text, Person, Mann, Anzug enthält.&#10;&#10;Automatisch generierte Beschreibung">
              <a:extLst>
                <a:ext uri="{FF2B5EF4-FFF2-40B4-BE49-F238E27FC236}">
                  <a16:creationId xmlns:a16="http://schemas.microsoft.com/office/drawing/2014/main" id="{9BC010B1-F672-4529-9F4B-EF3AF10CED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9301" r="23285"/>
            <a:stretch/>
          </p:blipFill>
          <p:spPr>
            <a:xfrm>
              <a:off x="137996" y="1026708"/>
              <a:ext cx="1187221" cy="1378562"/>
            </a:xfrm>
            <a:prstGeom prst="rect">
              <a:avLst/>
            </a:prstGeom>
          </p:spPr>
        </p:pic>
        <p:pic>
          <p:nvPicPr>
            <p:cNvPr id="30" name="Grafik 29" descr="Ein Bild, das Person, Mann, Wand, Schlips enthält.&#10;&#10;Automatisch generierte Beschreibung">
              <a:extLst>
                <a:ext uri="{FF2B5EF4-FFF2-40B4-BE49-F238E27FC236}">
                  <a16:creationId xmlns:a16="http://schemas.microsoft.com/office/drawing/2014/main" id="{9C5A89F2-3E97-4015-94CC-A9F355D767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t="4509" b="12156"/>
            <a:stretch/>
          </p:blipFill>
          <p:spPr>
            <a:xfrm>
              <a:off x="4703750" y="2732646"/>
              <a:ext cx="1255738" cy="1380932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84774270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31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1417</Words>
  <Application>Microsoft Office PowerPoint</Application>
  <PresentationFormat>Bildschirmpräsentation (16:9)</PresentationFormat>
  <Paragraphs>298</Paragraphs>
  <Slides>31</Slides>
  <Notes>3</Notes>
  <HiddenSlides>0</HiddenSlides>
  <MMClips>4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31</vt:i4>
      </vt:variant>
    </vt:vector>
  </HeadingPairs>
  <TitlesOfParts>
    <vt:vector size="36" baseType="lpstr">
      <vt:lpstr>Arial</vt:lpstr>
      <vt:lpstr>Calibri</vt:lpstr>
      <vt:lpstr>Corbel</vt:lpstr>
      <vt:lpstr>Corbel Light</vt:lpstr>
      <vt:lpstr>SCH_PPT_Vorlage_16-9_230112</vt:lpstr>
      <vt:lpstr>PowerPoint-Präsentation</vt:lpstr>
      <vt:lpstr>PowerPoint-Präsentation</vt:lpstr>
      <vt:lpstr>Why the focus on E-Mobility</vt:lpstr>
      <vt:lpstr>MARKT DEVELOPMENT Forecast von BOSCH / Stand April 2021</vt:lpstr>
      <vt:lpstr>PRODCUTION STEPS Battery Module &amp; Pack</vt:lpstr>
      <vt:lpstr>PRODCUTION STEPS Battery Module</vt:lpstr>
      <vt:lpstr>Unterschiede Batterie Module Pouch, Rund &amp; Prismatische Zelle</vt:lpstr>
      <vt:lpstr>Pre-Assembly (Pouch cells) Vormontage Zellmodule Pouch Zellen</vt:lpstr>
      <vt:lpstr>Pre-Assembly (Round cells) Vormontage Zellmodule Rundzellen</vt:lpstr>
      <vt:lpstr>Pre-Assembly (Prismatic cells) Vormontage Zellmodule prismatische Zellen</vt:lpstr>
      <vt:lpstr>Pre-Assembly  Vormontage Zellmodule</vt:lpstr>
      <vt:lpstr>Insulation &amp; Tensioning Isolierung &amp; Verspannung</vt:lpstr>
      <vt:lpstr>Insulation &amp; Tensioning Isolierung &amp; Verspannung</vt:lpstr>
      <vt:lpstr>Electrical Contacting Elektrische Kontaktierung</vt:lpstr>
      <vt:lpstr>PRODCUTION STEPS Battery pack</vt:lpstr>
      <vt:lpstr>Insertion of the Cell Modules Einsatz der Zellmodule</vt:lpstr>
      <vt:lpstr>Insertion of the Cell Modules Einsatz der Zellmodule</vt:lpstr>
      <vt:lpstr>Attachment of the Modules Befestigung der Zellmodule</vt:lpstr>
      <vt:lpstr>Electrical &amp; Thermal integration Elektrische &amp; thermische Integration</vt:lpstr>
      <vt:lpstr>Electrical &amp; Thermal integration Elektrische &amp; thermische Integration</vt:lpstr>
      <vt:lpstr>Sealing &amp; Leak Test Schlussplatte &amp; Dichtigkeitstest</vt:lpstr>
      <vt:lpstr>Charging, Flashing &amp; End of Line Laden, Flashen und End of Line</vt:lpstr>
      <vt:lpstr>Videos </vt:lpstr>
      <vt:lpstr>Pictures of battery packs</vt:lpstr>
      <vt:lpstr>Example AUDI </vt:lpstr>
      <vt:lpstr>Pictures of a request for recycling of battery packs</vt:lpstr>
      <vt:lpstr>Example of a automated assembly line</vt:lpstr>
      <vt:lpstr>Future</vt:lpstr>
      <vt:lpstr>Manufacturers  and OEM`s</vt:lpstr>
      <vt:lpstr>OEM and Battery manufacturer partnerships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Conz, Marcel</cp:lastModifiedBy>
  <cp:revision>302</cp:revision>
  <cp:lastPrinted>2014-06-25T16:59:27Z</cp:lastPrinted>
  <dcterms:created xsi:type="dcterms:W3CDTF">2012-06-26T15:13:48Z</dcterms:created>
  <dcterms:modified xsi:type="dcterms:W3CDTF">2022-02-23T14:06:11Z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87D3532E-6387-46D6-B523-989A8CDF49EF</vt:lpwstr>
  </property>
  <property fmtid="{D5CDD505-2E9C-101B-9397-08002B2CF9AE}" pid="3" name="ArticulatePath">
    <vt:lpwstr>SCHUNK_PPT-Vorlage_16_9_1806_DE</vt:lpwstr>
  </property>
</Properties>
</file>