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954" r:id="rId5"/>
    <p:sldId id="6764" r:id="rId6"/>
    <p:sldId id="6113" r:id="rId7"/>
    <p:sldId id="955" r:id="rId8"/>
    <p:sldId id="6762" r:id="rId9"/>
  </p:sldIdLst>
  <p:sldSz cx="12192000" cy="6858000"/>
  <p:notesSz cx="6858000" cy="9144000"/>
  <p:embeddedFontLst>
    <p:embeddedFont>
      <p:font typeface="Fago Pro" panose="020B0604020202020204" charset="0"/>
      <p:regular r:id="rId11"/>
      <p:bold r:id="rId12"/>
      <p:italic r:id="rId13"/>
      <p:boldItalic r:id="rId1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6E478-A7CA-486C-A12B-430022869753}" v="7" dt="2025-11-18T09:55:19.7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09D-33A1-49C1-99CD-9DA0D02D59BC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DAAC-953A-4DDC-ADA9-6566D2D086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DE"/>
              <a:t>Hier steht ein Zitat / Empfehlung / Fazit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Optional Zitatgeber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GmbH &amp; Co.KG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SE &amp; Co. 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17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4" r:id="rId6"/>
    <p:sldLayoutId id="214748365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415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unkgmbh.sharepoint.com/:f:/r/sites/iTENDOGesamt-O365/Freigegebene%20Dokumente/065-%20Sales%20DE%20-%20EN/ENGLISH/presentations?csf=1&amp;web=1&amp;e=jc6Gp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rinnen, Küche, Wand, Ausguss enthält.&#10;&#10;Automatisch generierte Beschreibung">
            <a:extLst>
              <a:ext uri="{FF2B5EF4-FFF2-40B4-BE49-F238E27FC236}">
                <a16:creationId xmlns:a16="http://schemas.microsoft.com/office/drawing/2014/main" id="{901A4CA6-DDD1-93CA-714A-62FBB2F78F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6" r="26755" b="295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Grafik 8">
            <a:extLst>
              <a:ext uri="{FF2B5EF4-FFF2-40B4-BE49-F238E27FC236}">
                <a16:creationId xmlns:a16="http://schemas.microsoft.com/office/drawing/2014/main" id="{8654ED70-BDEF-1962-1938-30D0E87ED55E}"/>
              </a:ext>
            </a:extLst>
          </p:cNvPr>
          <p:cNvSpPr/>
          <p:nvPr/>
        </p:nvSpPr>
        <p:spPr>
          <a:xfrm>
            <a:off x="658813" y="1603929"/>
            <a:ext cx="4881267" cy="4669871"/>
          </a:xfrm>
          <a:custGeom>
            <a:avLst/>
            <a:gdLst>
              <a:gd name="connsiteX0" fmla="*/ 0 w 4881267"/>
              <a:gd name="connsiteY0" fmla="*/ 0 h 4669871"/>
              <a:gd name="connsiteX1" fmla="*/ 0 w 4881267"/>
              <a:gd name="connsiteY1" fmla="*/ 4669872 h 4669871"/>
              <a:gd name="connsiteX2" fmla="*/ 3988574 w 4881267"/>
              <a:gd name="connsiteY2" fmla="*/ 4669872 h 4669871"/>
              <a:gd name="connsiteX3" fmla="*/ 4881268 w 4881267"/>
              <a:gd name="connsiteY3" fmla="*/ 4201133 h 4669871"/>
              <a:gd name="connsiteX4" fmla="*/ 4881268 w 4881267"/>
              <a:gd name="connsiteY4" fmla="*/ 0 h 466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67" h="4669871">
                <a:moveTo>
                  <a:pt x="0" y="0"/>
                </a:moveTo>
                <a:lnTo>
                  <a:pt x="0" y="4669872"/>
                </a:lnTo>
                <a:lnTo>
                  <a:pt x="3988574" y="4669872"/>
                </a:lnTo>
                <a:lnTo>
                  <a:pt x="4881268" y="4201133"/>
                </a:lnTo>
                <a:lnTo>
                  <a:pt x="4881268" y="0"/>
                </a:lnTo>
                <a:close/>
              </a:path>
            </a:pathLst>
          </a:custGeom>
          <a:solidFill>
            <a:schemeClr val="bg2"/>
          </a:solidFill>
          <a:ln w="1707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DAB44E-30DF-F695-8D41-8274374F9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0200" y="330418"/>
            <a:ext cx="2636837" cy="672663"/>
          </a:xfrm>
          <a:prstGeom prst="rect">
            <a:avLst/>
          </a:prstGeo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1738D005-5B61-0F99-2B15-4CE2F0CA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6" y="2010600"/>
            <a:ext cx="4744458" cy="2200275"/>
          </a:xfrm>
        </p:spPr>
        <p:txBody>
          <a:bodyPr lIns="504000"/>
          <a:lstStyle/>
          <a:p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iTENDO²</a:t>
            </a:r>
            <a:b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intelligent </a:t>
            </a:r>
            <a:r>
              <a:rPr lang="de-DE" sz="3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</a:t>
            </a:r>
            <a:r>
              <a:rPr lang="de-DE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de-DE" sz="3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optimized</a:t>
            </a:r>
            <a:r>
              <a:rPr lang="de-DE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br>
              <a:rPr lang="de-DE" sz="3600" b="1">
                <a:solidFill>
                  <a:schemeClr val="bg1"/>
                </a:solidFill>
              </a:rPr>
            </a:br>
            <a:endParaRPr lang="de-D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8ED06A6-9470-9F52-CA2F-CF62CC7A4B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4" y="4449000"/>
            <a:ext cx="4408485" cy="1307829"/>
          </a:xfrm>
        </p:spPr>
        <p:txBody>
          <a:bodyPr lIns="504000"/>
          <a:lstStyle/>
          <a:p>
            <a:pPr marL="0" indent="0">
              <a:buNone/>
            </a:pPr>
            <a:r>
              <a:rPr lang="de-DE" sz="2100" b="1">
                <a:latin typeface="Calibri" panose="020F0502020204030204" pitchFamily="34" charset="0"/>
                <a:cs typeface="Calibri" panose="020F0502020204030204" pitchFamily="34" charset="0"/>
              </a:rPr>
              <a:t>Thomas Wittkowski</a:t>
            </a:r>
          </a:p>
        </p:txBody>
      </p:sp>
      <p:grpSp>
        <p:nvGrpSpPr>
          <p:cNvPr id="56" name="Grafik 6">
            <a:extLst>
              <a:ext uri="{FF2B5EF4-FFF2-40B4-BE49-F238E27FC236}">
                <a16:creationId xmlns:a16="http://schemas.microsoft.com/office/drawing/2014/main" id="{6C319E44-B961-116E-4F88-2D5F0A5240A1}"/>
              </a:ext>
            </a:extLst>
          </p:cNvPr>
          <p:cNvGrpSpPr>
            <a:grpSpLocks noChangeAspect="1"/>
          </p:cNvGrpSpPr>
          <p:nvPr/>
        </p:nvGrpSpPr>
        <p:grpSpPr>
          <a:xfrm>
            <a:off x="678561" y="638375"/>
            <a:ext cx="2631282" cy="162000"/>
            <a:chOff x="4381500" y="3324234"/>
            <a:chExt cx="3430676" cy="211216"/>
          </a:xfrm>
          <a:solidFill>
            <a:schemeClr val="tx2"/>
          </a:solidFill>
        </p:grpSpPr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21BE4BC9-5164-163E-24C6-399E57057DE7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48563F6D-C5C9-7039-7077-9D07D5EE0D1C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47C53C49-58E0-FE00-1EE6-BF77C2A440ED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585B0180-7C00-DC76-301D-9B2F6A56970B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71A97521-8F52-33E0-B222-6EEB14E45729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C99FDD14-9304-716F-316E-C52A87B51171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41D2537D-311A-9E8E-5E9F-CBC06BD9C9D9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B51CE9A0-58D5-64ED-A942-ACA13AB07B37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1441EDB3-4C40-8910-F93C-49010DD07667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548B70EC-0286-6C89-B19A-14365BF4687F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18D8BA80-4F3C-01E3-B5B0-9C4B27D8DA02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5278E807-1E7F-6480-50B3-319270DDC4CD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5CD388E5-0532-4479-DD48-B3A6E9F79879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80C34041-7FFD-8714-DE18-35701C00E518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C9993599-8175-523D-1A5B-A1D2A147F303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3CE7C2BD-1342-94B3-E0FE-81AC2C04E50D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F4D79846-D9E2-2F18-5BEE-62557C8403F3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F04E0A63-870C-78FB-E6C5-2CA6F15BDEA5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9374803B-DF87-AF47-1755-861E3F7CA7AB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FB270EE0-E7A4-2C33-558B-D85540326A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778716B0-882F-B009-2C1C-BDDD8BD73EE6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0023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 descr="Ein Bild, das drinnen, Person enthält.&#10;&#10;Automatisch generierte Beschreibung">
            <a:extLst>
              <a:ext uri="{FF2B5EF4-FFF2-40B4-BE49-F238E27FC236}">
                <a16:creationId xmlns:a16="http://schemas.microsoft.com/office/drawing/2014/main" id="{9F80E117-3C4E-4CB2-7EA4-287DE7A99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23936"/>
          </a:xfrm>
          <a:prstGeom prst="rect">
            <a:avLst/>
          </a:prstGeom>
        </p:spPr>
      </p:pic>
      <p:sp>
        <p:nvSpPr>
          <p:cNvPr id="37" name="Textplatzhalter 15">
            <a:extLst>
              <a:ext uri="{FF2B5EF4-FFF2-40B4-BE49-F238E27FC236}">
                <a16:creationId xmlns:a16="http://schemas.microsoft.com/office/drawing/2014/main" id="{24F08EC7-12AC-286D-2AF1-8615F7D4F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589" y="1561288"/>
            <a:ext cx="5928419" cy="2004689"/>
          </a:xfrm>
        </p:spPr>
        <p:txBody>
          <a:bodyPr/>
          <a:lstStyle/>
          <a:p>
            <a:pPr marL="264795" indent="-264795">
              <a:buClr>
                <a:srgbClr val="009EE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sz="2400" dirty="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Acceleration sensor 100G integrated</a:t>
            </a:r>
            <a:endParaRPr lang="de-DE" sz="2400" dirty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Detecting vibrations close to the process</a:t>
            </a:r>
          </a:p>
          <a:p>
            <a:pPr marL="264795" indent="-264795">
              <a:buClr>
                <a:srgbClr val="009EE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sz="2400" dirty="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Wireless signal transmission to tablet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30.000 rpm</a:t>
            </a:r>
          </a:p>
          <a:p>
            <a:pPr marL="264795" indent="-264795">
              <a:buClr>
                <a:srgbClr val="009EE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sz="2400" dirty="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change of contour compared to SCHUNK standard toolholder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481317C-2418-4BC3-8C40-E48CFEBD4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795089" cy="11812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B4F71A1-1181-B8E1-7439-FD226EA14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1833" y="873773"/>
            <a:ext cx="1570351" cy="461134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8106E08-EFF1-21DF-013B-64A28C9D48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0760" y="5702061"/>
            <a:ext cx="4551424" cy="10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3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07472-11A3-9333-1A6C-6A2632E9D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8CEBE84-5FCD-739F-E183-249C83F62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746"/>
            <a:ext cx="12192000" cy="812292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74401B7-6557-FEFA-A487-DCCF901807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7" name="Textplatzhalter 15">
            <a:extLst>
              <a:ext uri="{FF2B5EF4-FFF2-40B4-BE49-F238E27FC236}">
                <a16:creationId xmlns:a16="http://schemas.microsoft.com/office/drawing/2014/main" id="{715DD0CA-7F1A-35D5-4E41-F13E3B0F65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114" y="4831556"/>
            <a:ext cx="6250525" cy="2163729"/>
          </a:xfrm>
          <a:solidFill>
            <a:schemeClr val="bg1">
              <a:lumMod val="95000"/>
              <a:alpha val="80000"/>
            </a:schemeClr>
          </a:solidFill>
        </p:spPr>
        <p:txBody>
          <a:bodyPr/>
          <a:lstStyle/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iTENDO²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seismo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as static version with magnetic base 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Very simple to position in the machine room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Immediately ready for use without preparation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Wireless signal transmission to tablet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CBE2BB-5B8E-4B07-0897-8BB395813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65746"/>
            <a:ext cx="3795089" cy="11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1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9A9E8-A1A3-B21C-63AF-BB1E5CE3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Newest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presentation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iTENDO²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2EB220-CBDB-6954-4D4B-A4D2514DD7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21C5A2-942A-BD14-C807-676125F704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iTENDO²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B230E6B4-61FC-F24B-4A14-61BE58BE32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9506119" cy="4159250"/>
          </a:xfrm>
        </p:spPr>
        <p:txBody>
          <a:bodyPr vert="horz" lIns="0" tIns="0" rIns="0" bIns="0" rtlCol="0" anchor="t">
            <a:noAutofit/>
          </a:bodyPr>
          <a:lstStyle/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de-DE" sz="2400" dirty="0" err="1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Newest</a:t>
            </a:r>
            <a:r>
              <a:rPr lang="de-DE" sz="2400" dirty="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presentation</a:t>
            </a:r>
            <a:r>
              <a:rPr lang="de-DE" sz="2400" dirty="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available</a:t>
            </a:r>
            <a:r>
              <a:rPr lang="de-DE" sz="2400" dirty="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 iTENDO TEAMs </a:t>
            </a:r>
            <a:r>
              <a:rPr lang="de-DE" sz="2400" dirty="0" err="1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folder</a:t>
            </a:r>
            <a:r>
              <a:rPr lang="de-DE" sz="2400" dirty="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de-DE" sz="2000">
                <a:hlinkClick r:id="rId4"/>
              </a:rPr>
              <a:t>https://schunkgmbh.sharepoint.com/:f:/r/sites/iTENDOGesamt-O365/Freigegebene%20Dokumente/065-%20Sales%20DE%20-%20EN/ENGLISH/presentations?csf=1&amp;web=1&amp;e=jc6Gp8</a:t>
            </a:r>
            <a:endParaRPr lang="de-DE" sz="20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None/>
              <a:tabLst/>
              <a:defRPr/>
            </a:pPr>
            <a:endParaRPr lang="de-DE" sz="2400" dirty="0">
              <a:solidFill>
                <a:srgbClr val="003D6A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de-DE" sz="2400" dirty="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Access </a:t>
            </a:r>
            <a:r>
              <a:rPr lang="de-DE" sz="2400" dirty="0" err="1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</a:t>
            </a:r>
            <a:r>
              <a:rPr lang="de-DE" sz="2400" dirty="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iTENDO TEAMs </a:t>
            </a:r>
            <a:r>
              <a:rPr lang="de-DE" sz="2400" dirty="0" err="1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folder</a:t>
            </a:r>
            <a:r>
              <a:rPr lang="de-DE" sz="2400" dirty="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is</a:t>
            </a:r>
            <a:r>
              <a:rPr lang="de-DE" sz="2400" dirty="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managed</a:t>
            </a:r>
            <a:r>
              <a:rPr lang="de-DE" sz="2400" dirty="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by</a:t>
            </a:r>
            <a:r>
              <a:rPr lang="de-DE" sz="2400" dirty="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Thomas Wittkowski.</a:t>
            </a:r>
          </a:p>
        </p:txBody>
      </p:sp>
    </p:spTree>
    <p:extLst>
      <p:ext uri="{BB962C8B-B14F-4D97-AF65-F5344CB8AC3E}">
        <p14:creationId xmlns:p14="http://schemas.microsoft.com/office/powerpoint/2010/main" val="182391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>
            <a:extLst>
              <a:ext uri="{FF2B5EF4-FFF2-40B4-BE49-F238E27FC236}">
                <a16:creationId xmlns:a16="http://schemas.microsoft.com/office/drawing/2014/main" id="{9DEEADB3-2983-452F-A118-37DEBA5223D1}"/>
              </a:ext>
            </a:extLst>
          </p:cNvPr>
          <p:cNvSpPr txBox="1">
            <a:spLocks/>
          </p:cNvSpPr>
          <p:nvPr/>
        </p:nvSpPr>
        <p:spPr>
          <a:xfrm>
            <a:off x="563855" y="347371"/>
            <a:ext cx="3750693" cy="1609580"/>
          </a:xfrm>
          <a:prstGeom prst="rect">
            <a:avLst/>
          </a:prstGeom>
        </p:spPr>
        <p:txBody>
          <a:bodyPr/>
          <a:lstStyle>
            <a:lvl1pPr marL="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1pPr>
            <a:lvl2pPr marL="45717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at SCHUNK:</a:t>
            </a:r>
          </a:p>
          <a:p>
            <a:r>
              <a:rPr lang="de-DE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Wittkowski</a:t>
            </a:r>
          </a:p>
          <a:p>
            <a:r>
              <a:rPr lang="de-DE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r>
              <a:rPr lang="de-DE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Specialist</a:t>
            </a:r>
            <a:r>
              <a:rPr lang="de-DE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iTENDO</a:t>
            </a:r>
          </a:p>
          <a:p>
            <a:r>
              <a:rPr lang="de-DE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thomas.wittkowski@de.schunk.com</a:t>
            </a:r>
          </a:p>
          <a:p>
            <a:r>
              <a:rPr lang="de-DE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Mobil: +49 151 72122408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CD935B-AE6A-B42C-BF90-92A0649A7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2" y="1956951"/>
            <a:ext cx="2211324" cy="14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196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marL="247650" marR="0" indent="-24765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buFont typeface="Arial" panose="020B0604020202020204" pitchFamily="34" charset="0"/>
          <a:buChar char="•"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003D6A"/>
            </a:solidFill>
            <a:effectLst/>
            <a:uLnTx/>
            <a:uFillTx/>
            <a:latin typeface="SCHUNK FagoPro-Regular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" id="{A8C4038B-76C2-4EBC-A343-95BEF1E9D335}" vid="{599FDBFE-3F17-4C71-94E8-AE3D5255641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0F56DFC8AD63041B87C1EA088DFF653" ma:contentTypeVersion="12" ma:contentTypeDescription="Ein neues Dokument erstellen." ma:contentTypeScope="" ma:versionID="5be8354b14aa9a28e96b775858734bf0">
  <xsd:schema xmlns:xsd="http://www.w3.org/2001/XMLSchema" xmlns:xs="http://www.w3.org/2001/XMLSchema" xmlns:p="http://schemas.microsoft.com/office/2006/metadata/properties" xmlns:ns2="e22dc31b-4603-4bcf-9b43-786d51794a57" targetNamespace="http://schemas.microsoft.com/office/2006/metadata/properties" ma:root="true" ma:fieldsID="13b86c7b1f283b5dfd93389e6e809361" ns2:_="">
    <xsd:import namespace="e22dc31b-4603-4bcf-9b43-786d51794a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dc31b-4603-4bcf-9b43-786d51794a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8a6b1c68-4591-4071-a616-a400c595fe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2dc31b-4603-4bcf-9b43-786d51794a5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F1DE31-73BC-42BA-AB3C-C695CBABEB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dc31b-4603-4bcf-9b43-786d51794a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55B018-3B8F-47EB-8786-C7E981D94A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456530-885F-40EA-889A-922B31D07FC4}">
  <ds:schemaRefs>
    <ds:schemaRef ds:uri="http://purl.org/dc/terms/"/>
    <ds:schemaRef ds:uri="http://schemas.microsoft.com/office/2006/documentManagement/types"/>
    <ds:schemaRef ds:uri="b28e9e37-3b6d-488c-b5db-f75c187e4f74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5a27d9e-055d-4cbf-a0ca-68df652b630a"/>
    <ds:schemaRef ds:uri="http://schemas.microsoft.com/office/2006/metadata/properties"/>
    <ds:schemaRef ds:uri="http://www.w3.org/XML/1998/namespace"/>
    <ds:schemaRef ds:uri="http://purl.org/dc/dcmitype/"/>
    <ds:schemaRef ds:uri="e22dc31b-4603-4bcf-9b43-786d51794a5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Schunk_PPT-Vorlage_neu</Template>
  <TotalTime>0</TotalTime>
  <Words>159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</vt:lpstr>
      <vt:lpstr>iTENDO² the intelligent way to an optimized process </vt:lpstr>
      <vt:lpstr>PowerPoint Presentation</vt:lpstr>
      <vt:lpstr>PowerPoint Presentation</vt:lpstr>
      <vt:lpstr>Newest presentation iTENDO²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 auch zweizeilig</dc:title>
  <dc:creator>Pfeifer, Alexander</dc:creator>
  <cp:lastModifiedBy>Wittkowski, Thomas</cp:lastModifiedBy>
  <cp:revision>10</cp:revision>
  <dcterms:created xsi:type="dcterms:W3CDTF">2022-07-14T15:38:34Z</dcterms:created>
  <dcterms:modified xsi:type="dcterms:W3CDTF">2025-11-19T10:31:28Z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0x01010090F56DFC8AD63041B87C1EA088DFF653</vt:lpwstr>
  </property>
  <property fmtid="{D5CDD505-2E9C-101B-9397-08002B2CF9AE}" pid="3" name="MediaServiceImageTags">
    <vt:lpwstr/>
  </property>
</Properties>
</file>