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6"/>
  </p:notesMasterIdLst>
  <p:sldIdLst>
    <p:sldId id="504" r:id="rId3"/>
    <p:sldId id="473" r:id="rId4"/>
    <p:sldId id="294" r:id="rId5"/>
    <p:sldId id="477" r:id="rId6"/>
    <p:sldId id="457" r:id="rId7"/>
    <p:sldId id="495" r:id="rId8"/>
    <p:sldId id="476" r:id="rId9"/>
    <p:sldId id="415" r:id="rId10"/>
    <p:sldId id="425" r:id="rId11"/>
    <p:sldId id="426" r:id="rId12"/>
    <p:sldId id="427" r:id="rId13"/>
    <p:sldId id="428" r:id="rId14"/>
    <p:sldId id="493" r:id="rId15"/>
    <p:sldId id="487" r:id="rId16"/>
    <p:sldId id="488" r:id="rId17"/>
    <p:sldId id="489" r:id="rId18"/>
    <p:sldId id="501" r:id="rId19"/>
    <p:sldId id="490" r:id="rId20"/>
    <p:sldId id="491" r:id="rId21"/>
    <p:sldId id="492" r:id="rId22"/>
    <p:sldId id="502" r:id="rId23"/>
    <p:sldId id="503" r:id="rId24"/>
    <p:sldId id="279"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120"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sz="1400" dirty="0"/>
              <a:t>Force</a:t>
            </a:r>
            <a:r>
              <a:rPr lang="de-DE" sz="1400" baseline="0" dirty="0"/>
              <a:t> de </a:t>
            </a:r>
            <a:r>
              <a:rPr lang="de-DE" sz="1400" baseline="0" dirty="0" err="1"/>
              <a:t>serrage</a:t>
            </a:r>
            <a:endParaRPr lang="de-DE"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Tabelle1!$B$1</c:f>
              <c:strCache>
                <c:ptCount val="1"/>
                <c:pt idx="0">
                  <c:v>Course standard</c:v>
                </c:pt>
              </c:strCache>
            </c:strRef>
          </c:tx>
          <c:spPr>
            <a:solidFill>
              <a:schemeClr val="bg1">
                <a:lumMod val="75000"/>
              </a:schemeClr>
            </a:solidFill>
            <a:ln>
              <a:noFill/>
            </a:ln>
            <a:effectLst/>
          </c:spPr>
          <c:invertIfNegative val="0"/>
          <c:cat>
            <c:numRef>
              <c:f>Tabelle1!$A$2:$A$6</c:f>
              <c:numCache>
                <c:formatCode>General</c:formatCode>
                <c:ptCount val="5"/>
                <c:pt idx="0">
                  <c:v>64</c:v>
                </c:pt>
                <c:pt idx="1">
                  <c:v>100</c:v>
                </c:pt>
                <c:pt idx="2">
                  <c:v>140</c:v>
                </c:pt>
                <c:pt idx="3">
                  <c:v>160</c:v>
                </c:pt>
                <c:pt idx="4">
                  <c:v>250</c:v>
                </c:pt>
              </c:numCache>
            </c:numRef>
          </c:cat>
          <c:val>
            <c:numRef>
              <c:f>Tabelle1!$B$2:$B$6</c:f>
              <c:numCache>
                <c:formatCode>General</c:formatCode>
                <c:ptCount val="5"/>
                <c:pt idx="0">
                  <c:v>4.5</c:v>
                </c:pt>
                <c:pt idx="1">
                  <c:v>18</c:v>
                </c:pt>
                <c:pt idx="2">
                  <c:v>30</c:v>
                </c:pt>
                <c:pt idx="3">
                  <c:v>45</c:v>
                </c:pt>
                <c:pt idx="4">
                  <c:v>55</c:v>
                </c:pt>
              </c:numCache>
            </c:numRef>
          </c:val>
          <c:extLst>
            <c:ext xmlns:c16="http://schemas.microsoft.com/office/drawing/2014/chart" uri="{C3380CC4-5D6E-409C-BE32-E72D297353CC}">
              <c16:uniqueId val="{00000000-5258-44E5-95B8-51A593FC84F7}"/>
            </c:ext>
          </c:extLst>
        </c:ser>
        <c:ser>
          <c:idx val="1"/>
          <c:order val="1"/>
          <c:tx>
            <c:strRef>
              <c:f>Tabelle1!$C$1</c:f>
              <c:strCache>
                <c:ptCount val="1"/>
                <c:pt idx="0">
                  <c:v>Grande course</c:v>
                </c:pt>
              </c:strCache>
            </c:strRef>
          </c:tx>
          <c:spPr>
            <a:solidFill>
              <a:srgbClr val="002060"/>
            </a:solidFill>
            <a:ln>
              <a:noFill/>
            </a:ln>
            <a:effectLst/>
          </c:spPr>
          <c:invertIfNegative val="0"/>
          <c:cat>
            <c:numRef>
              <c:f>Tabelle1!$A$2:$A$6</c:f>
              <c:numCache>
                <c:formatCode>General</c:formatCode>
                <c:ptCount val="5"/>
                <c:pt idx="0">
                  <c:v>64</c:v>
                </c:pt>
                <c:pt idx="1">
                  <c:v>100</c:v>
                </c:pt>
                <c:pt idx="2">
                  <c:v>140</c:v>
                </c:pt>
                <c:pt idx="3">
                  <c:v>160</c:v>
                </c:pt>
                <c:pt idx="4">
                  <c:v>250</c:v>
                </c:pt>
              </c:numCache>
            </c:numRef>
          </c:cat>
          <c:val>
            <c:numRef>
              <c:f>Tabelle1!$C$2:$C$6</c:f>
              <c:numCache>
                <c:formatCode>General</c:formatCode>
                <c:ptCount val="5"/>
                <c:pt idx="0">
                  <c:v>2.2999999999999998</c:v>
                </c:pt>
                <c:pt idx="1">
                  <c:v>8</c:v>
                </c:pt>
                <c:pt idx="2">
                  <c:v>15</c:v>
                </c:pt>
                <c:pt idx="3">
                  <c:v>20</c:v>
                </c:pt>
                <c:pt idx="4">
                  <c:v>20</c:v>
                </c:pt>
              </c:numCache>
            </c:numRef>
          </c:val>
          <c:extLst>
            <c:ext xmlns:c16="http://schemas.microsoft.com/office/drawing/2014/chart" uri="{C3380CC4-5D6E-409C-BE32-E72D297353CC}">
              <c16:uniqueId val="{00000001-5258-44E5-95B8-51A593FC84F7}"/>
            </c:ext>
          </c:extLst>
        </c:ser>
        <c:ser>
          <c:idx val="2"/>
          <c:order val="2"/>
          <c:tx>
            <c:strRef>
              <c:f>Tabelle1!$D$1</c:f>
              <c:strCache>
                <c:ptCount val="1"/>
                <c:pt idx="0">
                  <c:v>Mors fixe</c:v>
                </c:pt>
              </c:strCache>
            </c:strRef>
          </c:tx>
          <c:spPr>
            <a:solidFill>
              <a:srgbClr val="0070C0"/>
            </a:solidFill>
            <a:ln>
              <a:noFill/>
            </a:ln>
            <a:effectLst/>
          </c:spPr>
          <c:invertIfNegative val="0"/>
          <c:cat>
            <c:numRef>
              <c:f>Tabelle1!$A$2:$A$6</c:f>
              <c:numCache>
                <c:formatCode>General</c:formatCode>
                <c:ptCount val="5"/>
                <c:pt idx="0">
                  <c:v>64</c:v>
                </c:pt>
                <c:pt idx="1">
                  <c:v>100</c:v>
                </c:pt>
                <c:pt idx="2">
                  <c:v>140</c:v>
                </c:pt>
                <c:pt idx="3">
                  <c:v>160</c:v>
                </c:pt>
                <c:pt idx="4">
                  <c:v>250</c:v>
                </c:pt>
              </c:numCache>
            </c:numRef>
          </c:cat>
          <c:val>
            <c:numRef>
              <c:f>Tabelle1!$D$2:$D$6</c:f>
              <c:numCache>
                <c:formatCode>General</c:formatCode>
                <c:ptCount val="5"/>
                <c:pt idx="0">
                  <c:v>4.5</c:v>
                </c:pt>
                <c:pt idx="1">
                  <c:v>18</c:v>
                </c:pt>
                <c:pt idx="2">
                  <c:v>30</c:v>
                </c:pt>
                <c:pt idx="3">
                  <c:v>45</c:v>
                </c:pt>
                <c:pt idx="4">
                  <c:v>55</c:v>
                </c:pt>
              </c:numCache>
            </c:numRef>
          </c:val>
          <c:extLst>
            <c:ext xmlns:c16="http://schemas.microsoft.com/office/drawing/2014/chart" uri="{C3380CC4-5D6E-409C-BE32-E72D297353CC}">
              <c16:uniqueId val="{00000002-5258-44E5-95B8-51A593FC84F7}"/>
            </c:ext>
          </c:extLst>
        </c:ser>
        <c:dLbls>
          <c:showLegendKey val="0"/>
          <c:showVal val="0"/>
          <c:showCatName val="0"/>
          <c:showSerName val="0"/>
          <c:showPercent val="0"/>
          <c:showBubbleSize val="0"/>
        </c:dLbls>
        <c:gapWidth val="219"/>
        <c:overlap val="-27"/>
        <c:axId val="641382040"/>
        <c:axId val="641384336"/>
      </c:barChart>
      <c:catAx>
        <c:axId val="6413820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dirty="0"/>
                  <a:t>Size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41384336"/>
        <c:crosses val="autoZero"/>
        <c:auto val="1"/>
        <c:lblAlgn val="ctr"/>
        <c:lblOffset val="100"/>
        <c:noMultiLvlLbl val="0"/>
      </c:catAx>
      <c:valAx>
        <c:axId val="641384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baseline="0" dirty="0" err="1"/>
                  <a:t>force</a:t>
                </a:r>
                <a:r>
                  <a:rPr lang="de-DE" sz="1000" baseline="0" dirty="0"/>
                  <a:t> de </a:t>
                </a:r>
                <a:r>
                  <a:rPr lang="de-DE" sz="1000" baseline="0" dirty="0" err="1"/>
                  <a:t>seerage</a:t>
                </a:r>
                <a:r>
                  <a:rPr lang="de-DE" sz="1000" baseline="0" dirty="0"/>
                  <a:t> </a:t>
                </a:r>
                <a:r>
                  <a:rPr lang="de-DE" sz="1000" b="0" i="0" u="none" strike="noStrike" baseline="0" dirty="0">
                    <a:effectLst/>
                  </a:rPr>
                  <a:t>Max.</a:t>
                </a:r>
                <a:r>
                  <a:rPr lang="de-DE" sz="1000" baseline="0" dirty="0"/>
                  <a:t> (</a:t>
                </a:r>
                <a:r>
                  <a:rPr lang="de-DE" sz="1000" baseline="0" dirty="0" err="1"/>
                  <a:t>sans</a:t>
                </a:r>
                <a:r>
                  <a:rPr lang="de-DE" sz="1000" baseline="0" dirty="0"/>
                  <a:t> -AS) [kN]</a:t>
                </a:r>
                <a:endParaRPr lang="de-DE" sz="10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41382040"/>
        <c:crosses val="autoZero"/>
        <c:crossBetween val="between"/>
      </c:valAx>
      <c:spPr>
        <a:noFill/>
        <a:ln>
          <a:noFill/>
        </a:ln>
        <a:effectLst/>
      </c:spPr>
    </c:plotArea>
    <c:legend>
      <c:legendPos val="b"/>
      <c:overlay val="0"/>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3D6A"/>
      </a:solid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sz="1400" baseline="0" dirty="0"/>
              <a:t>Course par mors </a:t>
            </a:r>
            <a:endParaRPr lang="de-DE"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Tabelle1!$B$1</c:f>
              <c:strCache>
                <c:ptCount val="1"/>
                <c:pt idx="0">
                  <c:v>Course standard</c:v>
                </c:pt>
              </c:strCache>
            </c:strRef>
          </c:tx>
          <c:spPr>
            <a:solidFill>
              <a:schemeClr val="bg1">
                <a:lumMod val="75000"/>
              </a:schemeClr>
            </a:solidFill>
            <a:ln>
              <a:noFill/>
            </a:ln>
            <a:effectLst/>
          </c:spPr>
          <c:invertIfNegative val="0"/>
          <c:cat>
            <c:numRef>
              <c:f>Tabelle1!$A$2:$A$6</c:f>
              <c:numCache>
                <c:formatCode>General</c:formatCode>
                <c:ptCount val="5"/>
                <c:pt idx="0">
                  <c:v>64</c:v>
                </c:pt>
                <c:pt idx="1">
                  <c:v>100</c:v>
                </c:pt>
                <c:pt idx="2">
                  <c:v>140</c:v>
                </c:pt>
                <c:pt idx="3">
                  <c:v>160</c:v>
                </c:pt>
                <c:pt idx="4">
                  <c:v>250</c:v>
                </c:pt>
              </c:numCache>
            </c:numRef>
          </c:cat>
          <c:val>
            <c:numRef>
              <c:f>Tabelle1!$B$2:$B$6</c:f>
              <c:numCache>
                <c:formatCode>General</c:formatCode>
                <c:ptCount val="5"/>
                <c:pt idx="0">
                  <c:v>2</c:v>
                </c:pt>
                <c:pt idx="1">
                  <c:v>2</c:v>
                </c:pt>
                <c:pt idx="2">
                  <c:v>3</c:v>
                </c:pt>
                <c:pt idx="3">
                  <c:v>3</c:v>
                </c:pt>
                <c:pt idx="4">
                  <c:v>5</c:v>
                </c:pt>
              </c:numCache>
            </c:numRef>
          </c:val>
          <c:extLst>
            <c:ext xmlns:c16="http://schemas.microsoft.com/office/drawing/2014/chart" uri="{C3380CC4-5D6E-409C-BE32-E72D297353CC}">
              <c16:uniqueId val="{00000000-7380-44F3-9C61-BBEC19AB1E6C}"/>
            </c:ext>
          </c:extLst>
        </c:ser>
        <c:ser>
          <c:idx val="1"/>
          <c:order val="1"/>
          <c:tx>
            <c:strRef>
              <c:f>Tabelle1!$C$1</c:f>
              <c:strCache>
                <c:ptCount val="1"/>
                <c:pt idx="0">
                  <c:v>Grande course</c:v>
                </c:pt>
              </c:strCache>
            </c:strRef>
          </c:tx>
          <c:spPr>
            <a:solidFill>
              <a:srgbClr val="002060"/>
            </a:solidFill>
            <a:ln>
              <a:noFill/>
            </a:ln>
            <a:effectLst/>
          </c:spPr>
          <c:invertIfNegative val="0"/>
          <c:cat>
            <c:numRef>
              <c:f>Tabelle1!$A$2:$A$6</c:f>
              <c:numCache>
                <c:formatCode>General</c:formatCode>
                <c:ptCount val="5"/>
                <c:pt idx="0">
                  <c:v>64</c:v>
                </c:pt>
                <c:pt idx="1">
                  <c:v>100</c:v>
                </c:pt>
                <c:pt idx="2">
                  <c:v>140</c:v>
                </c:pt>
                <c:pt idx="3">
                  <c:v>160</c:v>
                </c:pt>
                <c:pt idx="4">
                  <c:v>250</c:v>
                </c:pt>
              </c:numCache>
            </c:numRef>
          </c:cat>
          <c:val>
            <c:numRef>
              <c:f>Tabelle1!$C$2:$C$6</c:f>
              <c:numCache>
                <c:formatCode>General</c:formatCode>
                <c:ptCount val="5"/>
                <c:pt idx="0">
                  <c:v>4</c:v>
                </c:pt>
                <c:pt idx="1">
                  <c:v>6</c:v>
                </c:pt>
                <c:pt idx="2">
                  <c:v>7</c:v>
                </c:pt>
                <c:pt idx="3">
                  <c:v>8</c:v>
                </c:pt>
                <c:pt idx="4">
                  <c:v>15</c:v>
                </c:pt>
              </c:numCache>
            </c:numRef>
          </c:val>
          <c:extLst>
            <c:ext xmlns:c16="http://schemas.microsoft.com/office/drawing/2014/chart" uri="{C3380CC4-5D6E-409C-BE32-E72D297353CC}">
              <c16:uniqueId val="{00000001-7380-44F3-9C61-BBEC19AB1E6C}"/>
            </c:ext>
          </c:extLst>
        </c:ser>
        <c:ser>
          <c:idx val="2"/>
          <c:order val="2"/>
          <c:tx>
            <c:strRef>
              <c:f>Tabelle1!$D$1</c:f>
              <c:strCache>
                <c:ptCount val="1"/>
                <c:pt idx="0">
                  <c:v>Mors fixe</c:v>
                </c:pt>
              </c:strCache>
            </c:strRef>
          </c:tx>
          <c:spPr>
            <a:solidFill>
              <a:srgbClr val="0070C0"/>
            </a:solidFill>
            <a:ln>
              <a:noFill/>
            </a:ln>
            <a:effectLst/>
          </c:spPr>
          <c:invertIfNegative val="0"/>
          <c:cat>
            <c:numRef>
              <c:f>Tabelle1!$A$2:$A$6</c:f>
              <c:numCache>
                <c:formatCode>General</c:formatCode>
                <c:ptCount val="5"/>
                <c:pt idx="0">
                  <c:v>64</c:v>
                </c:pt>
                <c:pt idx="1">
                  <c:v>100</c:v>
                </c:pt>
                <c:pt idx="2">
                  <c:v>140</c:v>
                </c:pt>
                <c:pt idx="3">
                  <c:v>160</c:v>
                </c:pt>
                <c:pt idx="4">
                  <c:v>250</c:v>
                </c:pt>
              </c:numCache>
            </c:numRef>
          </c:cat>
          <c:val>
            <c:numRef>
              <c:f>Tabelle1!$D$2:$D$6</c:f>
              <c:numCache>
                <c:formatCode>General</c:formatCode>
                <c:ptCount val="5"/>
                <c:pt idx="0">
                  <c:v>4</c:v>
                </c:pt>
                <c:pt idx="1">
                  <c:v>4</c:v>
                </c:pt>
                <c:pt idx="2">
                  <c:v>6</c:v>
                </c:pt>
                <c:pt idx="3">
                  <c:v>6</c:v>
                </c:pt>
                <c:pt idx="4">
                  <c:v>10</c:v>
                </c:pt>
              </c:numCache>
            </c:numRef>
          </c:val>
          <c:extLst>
            <c:ext xmlns:c16="http://schemas.microsoft.com/office/drawing/2014/chart" uri="{C3380CC4-5D6E-409C-BE32-E72D297353CC}">
              <c16:uniqueId val="{00000002-7380-44F3-9C61-BBEC19AB1E6C}"/>
            </c:ext>
          </c:extLst>
        </c:ser>
        <c:dLbls>
          <c:showLegendKey val="0"/>
          <c:showVal val="0"/>
          <c:showCatName val="0"/>
          <c:showSerName val="0"/>
          <c:showPercent val="0"/>
          <c:showBubbleSize val="0"/>
        </c:dLbls>
        <c:gapWidth val="219"/>
        <c:overlap val="-27"/>
        <c:axId val="641382040"/>
        <c:axId val="641384336"/>
      </c:barChart>
      <c:catAx>
        <c:axId val="6413820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dirty="0"/>
                  <a:t>Size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41384336"/>
        <c:crosses val="autoZero"/>
        <c:auto val="1"/>
        <c:lblAlgn val="ctr"/>
        <c:lblOffset val="100"/>
        <c:noMultiLvlLbl val="0"/>
      </c:catAx>
      <c:valAx>
        <c:axId val="641384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dirty="0"/>
                  <a:t>Course par mors</a:t>
                </a:r>
                <a:r>
                  <a:rPr lang="de-DE" sz="1000" baseline="0" dirty="0"/>
                  <a:t>  [mm]</a:t>
                </a:r>
                <a:endParaRPr lang="de-DE" sz="10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41382040"/>
        <c:crosses val="autoZero"/>
        <c:crossBetween val="between"/>
      </c:valAx>
      <c:spPr>
        <a:noFill/>
        <a:ln>
          <a:noFill/>
        </a:ln>
        <a:effectLst/>
      </c:spPr>
    </c:plotArea>
    <c:legend>
      <c:legendPos val="b"/>
      <c:overlay val="0"/>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3D6A"/>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56EAC9-8ED6-4C28-AC98-52C6ECC54AAE}" type="datetimeFigureOut">
              <a:rPr lang="de-DE" smtClean="0"/>
              <a:t>30.09.2021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70DD0-7662-430C-9F13-01E106B03443}" type="slidenum">
              <a:rPr lang="de-DE" smtClean="0"/>
              <a:t>‹#›</a:t>
            </a:fld>
            <a:endParaRPr lang="de-DE"/>
          </a:p>
        </p:txBody>
      </p:sp>
    </p:spTree>
    <p:extLst>
      <p:ext uri="{BB962C8B-B14F-4D97-AF65-F5344CB8AC3E}">
        <p14:creationId xmlns:p14="http://schemas.microsoft.com/office/powerpoint/2010/main" val="1742615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171" rtl="0" eaLnBrk="1" fontAlgn="auto" latinLnBrk="0" hangingPunct="1">
              <a:lnSpc>
                <a:spcPct val="100000"/>
              </a:lnSpc>
              <a:spcBef>
                <a:spcPts val="0"/>
              </a:spcBef>
              <a:spcAft>
                <a:spcPts val="0"/>
              </a:spcAft>
              <a:buClrTx/>
              <a:buSzTx/>
              <a:buFontTx/>
              <a:buNone/>
              <a:tabLst/>
              <a:defRPr/>
            </a:pPr>
            <a:fld id="{22E218C4-41A8-684B-AF4F-B9D499E35F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1"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499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uer Hintergrund">
    <p:bg>
      <p:bgPr>
        <a:solidFill>
          <a:srgbClr val="003D6A"/>
        </a:solidFill>
        <a:effectLst/>
      </p:bgPr>
    </p:bg>
    <p:spTree>
      <p:nvGrpSpPr>
        <p:cNvPr id="1" name=""/>
        <p:cNvGrpSpPr/>
        <p:nvPr/>
      </p:nvGrpSpPr>
      <p:grpSpPr>
        <a:xfrm>
          <a:off x="0" y="0"/>
          <a:ext cx="0" cy="0"/>
          <a:chOff x="0" y="0"/>
          <a:chExt cx="0" cy="0"/>
        </a:xfrm>
      </p:grpSpPr>
      <p:sp>
        <p:nvSpPr>
          <p:cNvPr id="25" name="Fußzeilenplatzhalter 4"/>
          <p:cNvSpPr txBox="1">
            <a:spLocks/>
          </p:cNvSpPr>
          <p:nvPr/>
        </p:nvSpPr>
        <p:spPr>
          <a:xfrm>
            <a:off x="469902" y="6341840"/>
            <a:ext cx="734271" cy="336000"/>
          </a:xfrm>
          <a:prstGeom prst="rect">
            <a:avLst/>
          </a:prstGeom>
        </p:spPr>
        <p:txBody>
          <a:bodyPr vert="horz" lIns="153619" tIns="76809" rIns="153619" bIns="76809" rtlCol="0" anchor="ctr"/>
          <a:lstStyle/>
          <a:p>
            <a:pPr lvl="0">
              <a:defRPr/>
            </a:pPr>
            <a:fld id="{D42D1118-0BEA-4219-AAE0-0D1ADB44C724}" type="slidenum">
              <a:rPr lang="de-DE" sz="1467" smtClean="0">
                <a:solidFill>
                  <a:schemeClr val="bg1"/>
                </a:solidFill>
              </a:rPr>
              <a:t>‹#›</a:t>
            </a:fld>
            <a:endParaRPr lang="de-DE" sz="1467" dirty="0">
              <a:solidFill>
                <a:schemeClr val="bg1"/>
              </a:solidFill>
            </a:endParaRPr>
          </a:p>
        </p:txBody>
      </p:sp>
      <p:sp>
        <p:nvSpPr>
          <p:cNvPr id="26" name="Fußzeilenplatzhalter 4"/>
          <p:cNvSpPr txBox="1">
            <a:spLocks/>
          </p:cNvSpPr>
          <p:nvPr/>
        </p:nvSpPr>
        <p:spPr>
          <a:xfrm>
            <a:off x="904009" y="6248693"/>
            <a:ext cx="6719304" cy="336000"/>
          </a:xfrm>
          <a:prstGeom prst="rect">
            <a:avLst/>
          </a:prstGeom>
        </p:spPr>
        <p:txBody>
          <a:bodyPr vert="horz" lIns="153619" tIns="76809" rIns="153619" bIns="76809" rtlCol="0" anchor="ctr"/>
          <a:lstStyle/>
          <a:p>
            <a:pPr lvl="0">
              <a:defRPr/>
            </a:pPr>
            <a:endParaRPr lang="de-DE" sz="1467" dirty="0">
              <a:solidFill>
                <a:schemeClr val="bg1"/>
              </a:solidFill>
            </a:endParaRPr>
          </a:p>
        </p:txBody>
      </p:sp>
      <p:sp>
        <p:nvSpPr>
          <p:cNvPr id="3" name="Fußzeilenplatzhalter 2"/>
          <p:cNvSpPr>
            <a:spLocks noGrp="1"/>
          </p:cNvSpPr>
          <p:nvPr>
            <p:ph type="ftr" sz="quarter" idx="10"/>
          </p:nvPr>
        </p:nvSpPr>
        <p:spPr>
          <a:xfrm>
            <a:off x="1092200" y="6318254"/>
            <a:ext cx="4114800" cy="366183"/>
          </a:xfrm>
        </p:spPr>
        <p:txBody>
          <a:bodyPr/>
          <a:lstStyle/>
          <a:p>
            <a:r>
              <a:rPr lang="de-DE"/>
              <a:t>ROTA NCK plus</a:t>
            </a:r>
            <a:endParaRPr lang="de-DE" dirty="0"/>
          </a:p>
        </p:txBody>
      </p:sp>
      <p:sp>
        <p:nvSpPr>
          <p:cNvPr id="24" name="Titelplatzhalter 4"/>
          <p:cNvSpPr>
            <a:spLocks noGrp="1"/>
          </p:cNvSpPr>
          <p:nvPr>
            <p:ph type="title" hasCustomPrompt="1"/>
          </p:nvPr>
        </p:nvSpPr>
        <p:spPr>
          <a:xfrm>
            <a:off x="279400" y="213785"/>
            <a:ext cx="10515600" cy="1152000"/>
          </a:xfrm>
          <a:prstGeom prst="rect">
            <a:avLst/>
          </a:prstGeom>
        </p:spPr>
        <p:txBody>
          <a:bodyPr vert="horz" lIns="91440" tIns="45720" rIns="91440" bIns="45720" rtlCol="0" anchor="ctr">
            <a:normAutofit/>
          </a:bodyPr>
          <a:lstStyle>
            <a:lvl1pPr>
              <a:defRPr>
                <a:solidFill>
                  <a:schemeClr val="bg1"/>
                </a:solidFill>
              </a:defRPr>
            </a:lvl1pPr>
          </a:lstStyle>
          <a:p>
            <a:r>
              <a:rPr lang="de-DE" dirty="0"/>
              <a:t>Überschrift</a:t>
            </a:r>
          </a:p>
        </p:txBody>
      </p:sp>
      <p:sp>
        <p:nvSpPr>
          <p:cNvPr id="28" name="Inhaltsplatzhalter 3"/>
          <p:cNvSpPr>
            <a:spLocks noGrp="1"/>
          </p:cNvSpPr>
          <p:nvPr>
            <p:ph sz="quarter" idx="11"/>
          </p:nvPr>
        </p:nvSpPr>
        <p:spPr>
          <a:xfrm>
            <a:off x="6231467" y="1483786"/>
            <a:ext cx="5562600" cy="3805193"/>
          </a:xfrm>
          <a:prstGeom prst="rect">
            <a:avLst/>
          </a:prstGeom>
        </p:spPr>
        <p:txBody>
          <a:bodyPr/>
          <a:lstStyle>
            <a:lvl1pPr marL="0" indent="0">
              <a:buNone/>
              <a:defRPr>
                <a:solidFill>
                  <a:schemeClr val="bg1"/>
                </a:solidFill>
              </a:defRPr>
            </a:lvl1pPr>
          </a:lstStyle>
          <a:p>
            <a:pPr lvl="0"/>
            <a:endParaRPr lang="de-DE" dirty="0"/>
          </a:p>
        </p:txBody>
      </p:sp>
      <p:sp>
        <p:nvSpPr>
          <p:cNvPr id="5" name="Textplatzhalter 4"/>
          <p:cNvSpPr>
            <a:spLocks noGrp="1"/>
          </p:cNvSpPr>
          <p:nvPr>
            <p:ph type="body" sz="quarter" idx="12"/>
          </p:nvPr>
        </p:nvSpPr>
        <p:spPr>
          <a:xfrm>
            <a:off x="279400" y="1483786"/>
            <a:ext cx="5833533" cy="38057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Textmasterformat bearbeiten</a:t>
            </a:r>
          </a:p>
          <a:p>
            <a:pPr lvl="1"/>
            <a:r>
              <a:rPr lang="de-DE" dirty="0"/>
              <a:t>Zweite Ebene</a:t>
            </a:r>
          </a:p>
        </p:txBody>
      </p:sp>
      <p:pic>
        <p:nvPicPr>
          <p:cNvPr id="9" name="Bild 4"/>
          <p:cNvPicPr>
            <a:picLocks noChangeAspect="1"/>
          </p:cNvPicPr>
          <p:nvPr userDrawn="1"/>
        </p:nvPicPr>
        <p:blipFill>
          <a:blip r:embed="rId2"/>
          <a:stretch>
            <a:fillRect/>
          </a:stretch>
        </p:blipFill>
        <p:spPr>
          <a:xfrm>
            <a:off x="0" y="5749161"/>
            <a:ext cx="12192000" cy="999067"/>
          </a:xfrm>
          <a:prstGeom prst="rect">
            <a:avLst/>
          </a:prstGeom>
        </p:spPr>
      </p:pic>
    </p:spTree>
    <p:extLst>
      <p:ext uri="{BB962C8B-B14F-4D97-AF65-F5344CB8AC3E}">
        <p14:creationId xmlns:p14="http://schemas.microsoft.com/office/powerpoint/2010/main" val="422342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eißer Hintergrund">
    <p:spTree>
      <p:nvGrpSpPr>
        <p:cNvPr id="1" name=""/>
        <p:cNvGrpSpPr/>
        <p:nvPr/>
      </p:nvGrpSpPr>
      <p:grpSpPr>
        <a:xfrm>
          <a:off x="0" y="0"/>
          <a:ext cx="0" cy="0"/>
          <a:chOff x="0" y="0"/>
          <a:chExt cx="0" cy="0"/>
        </a:xfrm>
      </p:grpSpPr>
      <p:sp>
        <p:nvSpPr>
          <p:cNvPr id="33" name="Rechteck 32"/>
          <p:cNvSpPr/>
          <p:nvPr userDrawn="1"/>
        </p:nvSpPr>
        <p:spPr>
          <a:xfrm>
            <a:off x="0" y="6007813"/>
            <a:ext cx="12191595" cy="850188"/>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31" name="Fußzeilenplatzhalter 4"/>
          <p:cNvSpPr txBox="1">
            <a:spLocks/>
          </p:cNvSpPr>
          <p:nvPr/>
        </p:nvSpPr>
        <p:spPr>
          <a:xfrm>
            <a:off x="904009" y="6248693"/>
            <a:ext cx="6719304" cy="336000"/>
          </a:xfrm>
          <a:prstGeom prst="rect">
            <a:avLst/>
          </a:prstGeom>
        </p:spPr>
        <p:txBody>
          <a:bodyPr vert="horz" lIns="153619" tIns="76809" rIns="153619" bIns="76809" rtlCol="0" anchor="ctr"/>
          <a:lstStyle/>
          <a:p>
            <a:pPr lvl="0">
              <a:defRPr/>
            </a:pPr>
            <a:endParaRPr lang="de-DE" sz="1467" dirty="0">
              <a:solidFill>
                <a:schemeClr val="bg1"/>
              </a:solidFill>
            </a:endParaRPr>
          </a:p>
        </p:txBody>
      </p:sp>
      <p:sp>
        <p:nvSpPr>
          <p:cNvPr id="29" name="Titelplatzhalter 4"/>
          <p:cNvSpPr>
            <a:spLocks noGrp="1"/>
          </p:cNvSpPr>
          <p:nvPr>
            <p:ph type="title" hasCustomPrompt="1"/>
          </p:nvPr>
        </p:nvSpPr>
        <p:spPr>
          <a:xfrm>
            <a:off x="279400" y="213785"/>
            <a:ext cx="10515600" cy="1152000"/>
          </a:xfrm>
          <a:prstGeom prst="rect">
            <a:avLst/>
          </a:prstGeom>
        </p:spPr>
        <p:txBody>
          <a:bodyPr vert="horz" lIns="91440" tIns="45720" rIns="91440" bIns="45720" rtlCol="0" anchor="ctr">
            <a:normAutofit/>
          </a:bodyPr>
          <a:lstStyle/>
          <a:p>
            <a:r>
              <a:rPr lang="de-DE" dirty="0"/>
              <a:t>Überschrift</a:t>
            </a:r>
          </a:p>
        </p:txBody>
      </p:sp>
      <p:sp>
        <p:nvSpPr>
          <p:cNvPr id="6" name="Textplatzhalter 5"/>
          <p:cNvSpPr>
            <a:spLocks noGrp="1"/>
          </p:cNvSpPr>
          <p:nvPr>
            <p:ph type="body" sz="quarter" idx="12"/>
          </p:nvPr>
        </p:nvSpPr>
        <p:spPr>
          <a:xfrm>
            <a:off x="279400" y="1483785"/>
            <a:ext cx="10515600" cy="3805767"/>
          </a:xfrm>
        </p:spPr>
        <p:txBody>
          <a:bodyPr/>
          <a:lstStyle/>
          <a:p>
            <a:pPr lvl="0"/>
            <a:r>
              <a:rPr lang="de-DE" dirty="0"/>
              <a:t>Textmasterformat bearbeiten</a:t>
            </a:r>
          </a:p>
          <a:p>
            <a:pPr lvl="1"/>
            <a:r>
              <a:rPr lang="de-DE" dirty="0"/>
              <a:t>Zweite Ebene</a:t>
            </a:r>
          </a:p>
        </p:txBody>
      </p:sp>
      <p:sp>
        <p:nvSpPr>
          <p:cNvPr id="9" name="Fußzeilenplatzhalter 4"/>
          <p:cNvSpPr txBox="1">
            <a:spLocks/>
          </p:cNvSpPr>
          <p:nvPr userDrawn="1"/>
        </p:nvSpPr>
        <p:spPr>
          <a:xfrm>
            <a:off x="469901" y="6341840"/>
            <a:ext cx="734271" cy="336000"/>
          </a:xfrm>
          <a:prstGeom prst="rect">
            <a:avLst/>
          </a:prstGeom>
        </p:spPr>
        <p:txBody>
          <a:bodyPr vert="horz" lIns="153619" tIns="76809" rIns="153619" bIns="76809" rtlCol="0" anchor="ctr"/>
          <a:lstStyle/>
          <a:p>
            <a:pPr lvl="0">
              <a:defRPr/>
            </a:pPr>
            <a:fld id="{D42D1118-0BEA-4219-AAE0-0D1ADB44C724}" type="slidenum">
              <a:rPr lang="de-DE" sz="1467" smtClean="0">
                <a:solidFill>
                  <a:schemeClr val="bg1"/>
                </a:solidFill>
              </a:rPr>
              <a:t>‹#›</a:t>
            </a:fld>
            <a:endParaRPr lang="de-DE" sz="1467" dirty="0">
              <a:solidFill>
                <a:schemeClr val="bg1"/>
              </a:solidFill>
            </a:endParaRPr>
          </a:p>
        </p:txBody>
      </p:sp>
      <p:sp>
        <p:nvSpPr>
          <p:cNvPr id="10" name="Fußzeilenplatzhalter 2"/>
          <p:cNvSpPr>
            <a:spLocks noGrp="1"/>
          </p:cNvSpPr>
          <p:nvPr>
            <p:ph type="ftr" sz="quarter" idx="10"/>
          </p:nvPr>
        </p:nvSpPr>
        <p:spPr>
          <a:xfrm>
            <a:off x="1092200" y="6318253"/>
            <a:ext cx="4114800" cy="366183"/>
          </a:xfrm>
        </p:spPr>
        <p:txBody>
          <a:bodyPr/>
          <a:lstStyle/>
          <a:p>
            <a:r>
              <a:rPr lang="de-DE"/>
              <a:t>TANDEM 3</a:t>
            </a:r>
            <a:endParaRPr lang="de-DE" dirty="0"/>
          </a:p>
        </p:txBody>
      </p:sp>
      <p:pic>
        <p:nvPicPr>
          <p:cNvPr id="11" name="Bild 4"/>
          <p:cNvPicPr>
            <a:picLocks noChangeAspect="1"/>
          </p:cNvPicPr>
          <p:nvPr userDrawn="1"/>
        </p:nvPicPr>
        <p:blipFill>
          <a:blip r:embed="rId2"/>
          <a:stretch>
            <a:fillRect/>
          </a:stretch>
        </p:blipFill>
        <p:spPr>
          <a:xfrm>
            <a:off x="0" y="5749160"/>
            <a:ext cx="12192000" cy="999067"/>
          </a:xfrm>
          <a:prstGeom prst="rect">
            <a:avLst/>
          </a:prstGeom>
        </p:spPr>
      </p:pic>
    </p:spTree>
    <p:extLst>
      <p:ext uri="{BB962C8B-B14F-4D97-AF65-F5344CB8AC3E}">
        <p14:creationId xmlns:p14="http://schemas.microsoft.com/office/powerpoint/2010/main" val="278162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seite">
    <p:bg>
      <p:bgPr>
        <a:solidFill>
          <a:srgbClr val="003D6A"/>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2528" y="1822327"/>
            <a:ext cx="4224000" cy="5036168"/>
          </a:xfrm>
          <a:prstGeom prst="rect">
            <a:avLst/>
          </a:prstGeom>
        </p:spPr>
      </p:pic>
      <p:pic>
        <p:nvPicPr>
          <p:cNvPr id="50" name="Grafik 49"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31" y="0"/>
            <a:ext cx="12182140" cy="6858000"/>
          </a:xfrm>
          <a:prstGeom prst="rect">
            <a:avLst/>
          </a:prstGeom>
        </p:spPr>
      </p:pic>
      <p:pic>
        <p:nvPicPr>
          <p:cNvPr id="80" name="Grafik 79" hidden="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5" y="374390"/>
            <a:ext cx="12190993" cy="1202844"/>
          </a:xfrm>
          <a:prstGeom prst="rect">
            <a:avLst/>
          </a:prstGeom>
        </p:spPr>
      </p:pic>
      <p:sp>
        <p:nvSpPr>
          <p:cNvPr id="9" name="Fußzeilenplatzhalter 4"/>
          <p:cNvSpPr txBox="1">
            <a:spLocks/>
          </p:cNvSpPr>
          <p:nvPr/>
        </p:nvSpPr>
        <p:spPr>
          <a:xfrm>
            <a:off x="904009" y="6248693"/>
            <a:ext cx="6719304" cy="336000"/>
          </a:xfrm>
          <a:prstGeom prst="rect">
            <a:avLst/>
          </a:prstGeom>
        </p:spPr>
        <p:txBody>
          <a:bodyPr vert="horz" lIns="153619" tIns="76809" rIns="153619" bIns="76809" rtlCol="0" anchor="ctr"/>
          <a:lstStyle/>
          <a:p>
            <a:pPr lvl="0">
              <a:defRPr/>
            </a:pPr>
            <a:endParaRPr lang="de-DE" sz="1467" dirty="0">
              <a:solidFill>
                <a:schemeClr val="bg1"/>
              </a:solidFill>
            </a:endParaRPr>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8737" y="5155112"/>
            <a:ext cx="1098207" cy="1220000"/>
          </a:xfrm>
          <a:prstGeom prst="rect">
            <a:avLst/>
          </a:prstGeom>
        </p:spPr>
      </p:pic>
      <p:pic>
        <p:nvPicPr>
          <p:cNvPr id="6" name="Grafik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3142" y="4667161"/>
            <a:ext cx="1100919" cy="1777713"/>
          </a:xfrm>
          <a:prstGeom prst="rect">
            <a:avLst/>
          </a:prstGeom>
        </p:spPr>
      </p:pic>
      <p:grpSp>
        <p:nvGrpSpPr>
          <p:cNvPr id="57" name="Gruppieren 56"/>
          <p:cNvGrpSpPr/>
          <p:nvPr userDrawn="1"/>
        </p:nvGrpSpPr>
        <p:grpSpPr>
          <a:xfrm>
            <a:off x="0" y="249789"/>
            <a:ext cx="12192000" cy="1407583"/>
            <a:chOff x="3175" y="4087813"/>
            <a:chExt cx="9144000" cy="1055687"/>
          </a:xfrm>
        </p:grpSpPr>
        <p:sp>
          <p:nvSpPr>
            <p:cNvPr id="60" name="AutoShape 3"/>
            <p:cNvSpPr>
              <a:spLocks noChangeAspect="1" noChangeArrowheads="1" noTextEdit="1"/>
            </p:cNvSpPr>
            <p:nvPr/>
          </p:nvSpPr>
          <p:spPr bwMode="auto">
            <a:xfrm>
              <a:off x="3175" y="4087813"/>
              <a:ext cx="91440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pic>
          <p:nvPicPr>
            <p:cNvPr id="59" name="Grafik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546" y="4626382"/>
              <a:ext cx="1346200" cy="89566"/>
            </a:xfrm>
            <a:prstGeom prst="rect">
              <a:avLst/>
            </a:prstGeom>
          </p:spPr>
        </p:pic>
      </p:grpSp>
      <p:pic>
        <p:nvPicPr>
          <p:cNvPr id="74" name="Bild 4"/>
          <p:cNvPicPr>
            <a:picLocks noChangeAspect="1"/>
          </p:cNvPicPr>
          <p:nvPr userDrawn="1"/>
        </p:nvPicPr>
        <p:blipFill>
          <a:blip r:embed="rId8"/>
          <a:stretch>
            <a:fillRect/>
          </a:stretch>
        </p:blipFill>
        <p:spPr>
          <a:xfrm>
            <a:off x="-4929" y="249788"/>
            <a:ext cx="12192000" cy="999067"/>
          </a:xfrm>
          <a:prstGeom prst="rect">
            <a:avLst/>
          </a:prstGeom>
        </p:spPr>
      </p:pic>
    </p:spTree>
    <p:extLst>
      <p:ext uri="{BB962C8B-B14F-4D97-AF65-F5344CB8AC3E}">
        <p14:creationId xmlns:p14="http://schemas.microsoft.com/office/powerpoint/2010/main" val="4242739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tzte 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7BC19C-A1E6-4489-9BC3-C001F2DEFA38}"/>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168D64DD-5E52-4094-B64C-864F594052A9}"/>
              </a:ext>
            </a:extLst>
          </p:cNvPr>
          <p:cNvSpPr>
            <a:spLocks noGrp="1"/>
          </p:cNvSpPr>
          <p:nvPr>
            <p:ph type="ftr" sz="quarter" idx="10"/>
          </p:nvPr>
        </p:nvSpPr>
        <p:spPr/>
        <p:txBody>
          <a:bodyPr/>
          <a:lstStyle/>
          <a:p>
            <a:r>
              <a:rPr lang="de-DE"/>
              <a:t>Titel, Verfasser, Datum</a:t>
            </a:r>
            <a:endParaRPr lang="de-DE" dirty="0"/>
          </a:p>
        </p:txBody>
      </p:sp>
      <p:pic>
        <p:nvPicPr>
          <p:cNvPr id="5" name="Grafik 4">
            <a:extLst>
              <a:ext uri="{FF2B5EF4-FFF2-40B4-BE49-F238E27FC236}">
                <a16:creationId xmlns:a16="http://schemas.microsoft.com/office/drawing/2014/main" id="{2CCAC922-7B04-487C-B885-EC290EAE3415}"/>
              </a:ext>
            </a:extLst>
          </p:cNvPr>
          <p:cNvPicPr>
            <a:picLocks noChangeAspect="1"/>
          </p:cNvPicPr>
          <p:nvPr userDrawn="1"/>
        </p:nvPicPr>
        <p:blipFill>
          <a:blip r:embed="rId3"/>
          <a:stretch>
            <a:fillRect/>
          </a:stretch>
        </p:blipFill>
        <p:spPr>
          <a:xfrm>
            <a:off x="-1" y="0"/>
            <a:ext cx="12246428" cy="6858000"/>
          </a:xfrm>
          <a:prstGeom prst="rect">
            <a:avLst/>
          </a:prstGeom>
        </p:spPr>
      </p:pic>
    </p:spTree>
    <p:custDataLst>
      <p:tags r:id="rId1"/>
    </p:custDataLst>
    <p:extLst>
      <p:ext uri="{BB962C8B-B14F-4D97-AF65-F5344CB8AC3E}">
        <p14:creationId xmlns:p14="http://schemas.microsoft.com/office/powerpoint/2010/main" val="5072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uer Hintergrund">
    <p:bg>
      <p:bgPr>
        <a:solidFill>
          <a:srgbClr val="003D6A"/>
        </a:solidFill>
        <a:effectLst/>
      </p:bgPr>
    </p:bg>
    <p:spTree>
      <p:nvGrpSpPr>
        <p:cNvPr id="1" name=""/>
        <p:cNvGrpSpPr/>
        <p:nvPr/>
      </p:nvGrpSpPr>
      <p:grpSpPr>
        <a:xfrm>
          <a:off x="0" y="0"/>
          <a:ext cx="0" cy="0"/>
          <a:chOff x="0" y="0"/>
          <a:chExt cx="0" cy="0"/>
        </a:xfrm>
      </p:grpSpPr>
      <p:pic>
        <p:nvPicPr>
          <p:cNvPr id="27" name="Bild 4"/>
          <p:cNvPicPr>
            <a:picLocks noChangeAspect="1"/>
          </p:cNvPicPr>
          <p:nvPr userDrawn="1"/>
        </p:nvPicPr>
        <p:blipFill>
          <a:blip r:embed="rId2"/>
          <a:stretch>
            <a:fillRect/>
          </a:stretch>
        </p:blipFill>
        <p:spPr>
          <a:xfrm>
            <a:off x="0" y="5749161"/>
            <a:ext cx="12192000" cy="999067"/>
          </a:xfrm>
          <a:prstGeom prst="rect">
            <a:avLst/>
          </a:prstGeom>
        </p:spPr>
      </p:pic>
      <p:sp>
        <p:nvSpPr>
          <p:cNvPr id="26" name="Fußzeilenplatzhalter 4"/>
          <p:cNvSpPr txBox="1">
            <a:spLocks/>
          </p:cNvSpPr>
          <p:nvPr/>
        </p:nvSpPr>
        <p:spPr>
          <a:xfrm>
            <a:off x="904009" y="6248693"/>
            <a:ext cx="6719304" cy="336000"/>
          </a:xfrm>
          <a:prstGeom prst="rect">
            <a:avLst/>
          </a:prstGeom>
        </p:spPr>
        <p:txBody>
          <a:bodyPr vert="horz" lIns="153619" tIns="76809" rIns="153619" bIns="76809" rtlCol="0" anchor="ctr"/>
          <a:lstStyle/>
          <a:p>
            <a:pPr lvl="0">
              <a:defRPr/>
            </a:pPr>
            <a:endParaRPr lang="de-DE" sz="1467" dirty="0">
              <a:solidFill>
                <a:schemeClr val="bg1"/>
              </a:solidFill>
            </a:endParaRPr>
          </a:p>
        </p:txBody>
      </p:sp>
      <p:sp>
        <p:nvSpPr>
          <p:cNvPr id="24" name="Titelplatzhalter 4"/>
          <p:cNvSpPr>
            <a:spLocks noGrp="1"/>
          </p:cNvSpPr>
          <p:nvPr>
            <p:ph type="title" hasCustomPrompt="1"/>
          </p:nvPr>
        </p:nvSpPr>
        <p:spPr>
          <a:xfrm>
            <a:off x="279400" y="213785"/>
            <a:ext cx="10515600" cy="1152000"/>
          </a:xfrm>
          <a:prstGeom prst="rect">
            <a:avLst/>
          </a:prstGeom>
        </p:spPr>
        <p:txBody>
          <a:bodyPr vert="horz" lIns="91440" tIns="45720" rIns="91440" bIns="45720" rtlCol="0" anchor="ctr">
            <a:normAutofit/>
          </a:bodyPr>
          <a:lstStyle>
            <a:lvl1pPr>
              <a:defRPr>
                <a:solidFill>
                  <a:schemeClr val="bg1"/>
                </a:solidFill>
              </a:defRPr>
            </a:lvl1pPr>
          </a:lstStyle>
          <a:p>
            <a:r>
              <a:rPr lang="de-DE" dirty="0"/>
              <a:t>Überschrift</a:t>
            </a:r>
          </a:p>
        </p:txBody>
      </p:sp>
      <p:sp>
        <p:nvSpPr>
          <p:cNvPr id="5" name="Textplatzhalter 4"/>
          <p:cNvSpPr>
            <a:spLocks noGrp="1"/>
          </p:cNvSpPr>
          <p:nvPr>
            <p:ph type="body" sz="quarter" idx="12"/>
          </p:nvPr>
        </p:nvSpPr>
        <p:spPr>
          <a:xfrm>
            <a:off x="279400" y="1483786"/>
            <a:ext cx="10515600" cy="38057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Textmasterformat bearbeiten</a:t>
            </a:r>
          </a:p>
          <a:p>
            <a:pPr lvl="1"/>
            <a:r>
              <a:rPr lang="de-DE" dirty="0"/>
              <a:t>Zweite Ebene</a:t>
            </a:r>
          </a:p>
        </p:txBody>
      </p:sp>
      <p:sp>
        <p:nvSpPr>
          <p:cNvPr id="8" name="Fußzeilenplatzhalter 4"/>
          <p:cNvSpPr txBox="1">
            <a:spLocks/>
          </p:cNvSpPr>
          <p:nvPr userDrawn="1"/>
        </p:nvSpPr>
        <p:spPr>
          <a:xfrm>
            <a:off x="469902" y="6341840"/>
            <a:ext cx="734271" cy="336000"/>
          </a:xfrm>
          <a:prstGeom prst="rect">
            <a:avLst/>
          </a:prstGeom>
        </p:spPr>
        <p:txBody>
          <a:bodyPr vert="horz" lIns="153619" tIns="76809" rIns="153619" bIns="76809" rtlCol="0" anchor="ctr"/>
          <a:lstStyle/>
          <a:p>
            <a:pPr lvl="0">
              <a:defRPr/>
            </a:pPr>
            <a:fld id="{D42D1118-0BEA-4219-AAE0-0D1ADB44C724}" type="slidenum">
              <a:rPr lang="de-DE" sz="1467" smtClean="0">
                <a:solidFill>
                  <a:schemeClr val="bg1"/>
                </a:solidFill>
              </a:rPr>
              <a:t>‹#›</a:t>
            </a:fld>
            <a:endParaRPr lang="de-DE" sz="1467" dirty="0">
              <a:solidFill>
                <a:schemeClr val="bg1"/>
              </a:solidFill>
            </a:endParaRPr>
          </a:p>
        </p:txBody>
      </p:sp>
      <p:sp>
        <p:nvSpPr>
          <p:cNvPr id="9" name="Fußzeilenplatzhalter 2"/>
          <p:cNvSpPr>
            <a:spLocks noGrp="1"/>
          </p:cNvSpPr>
          <p:nvPr>
            <p:ph type="ftr" sz="quarter" idx="10"/>
          </p:nvPr>
        </p:nvSpPr>
        <p:spPr>
          <a:xfrm>
            <a:off x="1092200" y="6318254"/>
            <a:ext cx="4114800" cy="366183"/>
          </a:xfrm>
        </p:spPr>
        <p:txBody>
          <a:bodyPr/>
          <a:lstStyle/>
          <a:p>
            <a:r>
              <a:rPr lang="de-DE"/>
              <a:t>ROTA NCK plus</a:t>
            </a:r>
            <a:endParaRPr lang="de-DE" dirty="0"/>
          </a:p>
        </p:txBody>
      </p:sp>
    </p:spTree>
    <p:extLst>
      <p:ext uri="{BB962C8B-B14F-4D97-AF65-F5344CB8AC3E}">
        <p14:creationId xmlns:p14="http://schemas.microsoft.com/office/powerpoint/2010/main" val="4281087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32" name="Rechteck 31"/>
          <p:cNvSpPr/>
          <p:nvPr userDrawn="1"/>
        </p:nvSpPr>
        <p:spPr>
          <a:xfrm>
            <a:off x="1" y="6007814"/>
            <a:ext cx="12191595" cy="850188"/>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pic>
        <p:nvPicPr>
          <p:cNvPr id="33" name="Bild 4"/>
          <p:cNvPicPr>
            <a:picLocks noChangeAspect="1"/>
          </p:cNvPicPr>
          <p:nvPr userDrawn="1"/>
        </p:nvPicPr>
        <p:blipFill>
          <a:blip r:embed="rId2"/>
          <a:stretch>
            <a:fillRect/>
          </a:stretch>
        </p:blipFill>
        <p:spPr>
          <a:xfrm>
            <a:off x="-405" y="5749173"/>
            <a:ext cx="12192000" cy="999067"/>
          </a:xfrm>
          <a:prstGeom prst="rect">
            <a:avLst/>
          </a:prstGeom>
        </p:spPr>
      </p:pic>
      <p:sp>
        <p:nvSpPr>
          <p:cNvPr id="29" name="Titelplatzhalter 4"/>
          <p:cNvSpPr>
            <a:spLocks noGrp="1"/>
          </p:cNvSpPr>
          <p:nvPr>
            <p:ph type="title" hasCustomPrompt="1"/>
          </p:nvPr>
        </p:nvSpPr>
        <p:spPr>
          <a:xfrm>
            <a:off x="279400" y="213785"/>
            <a:ext cx="10515600" cy="1152000"/>
          </a:xfrm>
          <a:prstGeom prst="rect">
            <a:avLst/>
          </a:prstGeom>
        </p:spPr>
        <p:txBody>
          <a:bodyPr vert="horz" lIns="91440" tIns="45720" rIns="91440" bIns="45720" rtlCol="0" anchor="ctr">
            <a:normAutofit/>
          </a:bodyPr>
          <a:lstStyle/>
          <a:p>
            <a:r>
              <a:rPr lang="de-DE" dirty="0"/>
              <a:t>Überschrift</a:t>
            </a:r>
          </a:p>
        </p:txBody>
      </p:sp>
      <p:sp>
        <p:nvSpPr>
          <p:cNvPr id="4" name="Inhaltsplatzhalter 3"/>
          <p:cNvSpPr>
            <a:spLocks noGrp="1"/>
          </p:cNvSpPr>
          <p:nvPr>
            <p:ph sz="quarter" idx="11"/>
          </p:nvPr>
        </p:nvSpPr>
        <p:spPr>
          <a:xfrm>
            <a:off x="6231467" y="1483786"/>
            <a:ext cx="5562600" cy="3805193"/>
          </a:xfrm>
          <a:prstGeom prst="rect">
            <a:avLst/>
          </a:prstGeom>
        </p:spPr>
        <p:txBody>
          <a:bodyPr/>
          <a:lstStyle>
            <a:lvl1pPr marL="0" indent="0">
              <a:buNone/>
              <a:defRPr/>
            </a:lvl1pPr>
          </a:lstStyle>
          <a:p>
            <a:pPr lvl="0"/>
            <a:endParaRPr lang="de-DE" dirty="0"/>
          </a:p>
        </p:txBody>
      </p:sp>
      <p:sp>
        <p:nvSpPr>
          <p:cNvPr id="6" name="Textplatzhalter 5"/>
          <p:cNvSpPr>
            <a:spLocks noGrp="1"/>
          </p:cNvSpPr>
          <p:nvPr>
            <p:ph type="body" sz="quarter" idx="12"/>
          </p:nvPr>
        </p:nvSpPr>
        <p:spPr>
          <a:xfrm>
            <a:off x="279400" y="1483786"/>
            <a:ext cx="5832000" cy="3805767"/>
          </a:xfrm>
        </p:spPr>
        <p:txBody>
          <a:bodyPr/>
          <a:lstStyle/>
          <a:p>
            <a:pPr lvl="0"/>
            <a:r>
              <a:rPr lang="de-DE" dirty="0"/>
              <a:t>Textmasterformat bearbeiten</a:t>
            </a:r>
          </a:p>
          <a:p>
            <a:pPr lvl="1"/>
            <a:r>
              <a:rPr lang="de-DE" dirty="0"/>
              <a:t>Zweite Ebene</a:t>
            </a:r>
          </a:p>
        </p:txBody>
      </p:sp>
      <p:sp>
        <p:nvSpPr>
          <p:cNvPr id="31" name="Fußzeilenplatzhalter 4"/>
          <p:cNvSpPr txBox="1">
            <a:spLocks/>
          </p:cNvSpPr>
          <p:nvPr/>
        </p:nvSpPr>
        <p:spPr>
          <a:xfrm>
            <a:off x="904009" y="6248693"/>
            <a:ext cx="6719304" cy="336000"/>
          </a:xfrm>
          <a:prstGeom prst="rect">
            <a:avLst/>
          </a:prstGeom>
        </p:spPr>
        <p:txBody>
          <a:bodyPr vert="horz" lIns="153619" tIns="76809" rIns="153619" bIns="76809" rtlCol="0" anchor="ctr"/>
          <a:lstStyle/>
          <a:p>
            <a:pPr lvl="0">
              <a:defRPr/>
            </a:pPr>
            <a:endParaRPr lang="de-DE" sz="1467" dirty="0">
              <a:solidFill>
                <a:schemeClr val="bg1"/>
              </a:solidFill>
            </a:endParaRPr>
          </a:p>
        </p:txBody>
      </p:sp>
      <p:sp>
        <p:nvSpPr>
          <p:cNvPr id="10" name="Fußzeilenplatzhalter 4"/>
          <p:cNvSpPr txBox="1">
            <a:spLocks/>
          </p:cNvSpPr>
          <p:nvPr userDrawn="1"/>
        </p:nvSpPr>
        <p:spPr>
          <a:xfrm>
            <a:off x="469902" y="6341840"/>
            <a:ext cx="734271" cy="336000"/>
          </a:xfrm>
          <a:prstGeom prst="rect">
            <a:avLst/>
          </a:prstGeom>
        </p:spPr>
        <p:txBody>
          <a:bodyPr vert="horz" lIns="153619" tIns="76809" rIns="153619" bIns="76809" rtlCol="0" anchor="ctr"/>
          <a:lstStyle/>
          <a:p>
            <a:pPr lvl="0">
              <a:defRPr/>
            </a:pPr>
            <a:fld id="{D42D1118-0BEA-4219-AAE0-0D1ADB44C724}" type="slidenum">
              <a:rPr lang="de-DE" sz="1467" smtClean="0">
                <a:solidFill>
                  <a:schemeClr val="bg1"/>
                </a:solidFill>
              </a:rPr>
              <a:t>‹#›</a:t>
            </a:fld>
            <a:endParaRPr lang="de-DE" sz="1467" dirty="0">
              <a:solidFill>
                <a:schemeClr val="bg1"/>
              </a:solidFill>
            </a:endParaRPr>
          </a:p>
        </p:txBody>
      </p:sp>
      <p:sp>
        <p:nvSpPr>
          <p:cNvPr id="11" name="Fußzeilenplatzhalter 2"/>
          <p:cNvSpPr>
            <a:spLocks noGrp="1"/>
          </p:cNvSpPr>
          <p:nvPr>
            <p:ph type="ftr" sz="quarter" idx="10"/>
          </p:nvPr>
        </p:nvSpPr>
        <p:spPr>
          <a:xfrm>
            <a:off x="1092200" y="6318254"/>
            <a:ext cx="4114800" cy="366183"/>
          </a:xfrm>
        </p:spPr>
        <p:txBody>
          <a:bodyPr/>
          <a:lstStyle/>
          <a:p>
            <a:r>
              <a:rPr lang="de-DE"/>
              <a:t>ROTA NCK plus</a:t>
            </a:r>
            <a:endParaRPr lang="de-DE" dirty="0"/>
          </a:p>
        </p:txBody>
      </p:sp>
    </p:spTree>
    <p:extLst>
      <p:ext uri="{BB962C8B-B14F-4D97-AF65-F5344CB8AC3E}">
        <p14:creationId xmlns:p14="http://schemas.microsoft.com/office/powerpoint/2010/main" val="1763460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ißer Hintergrund">
    <p:spTree>
      <p:nvGrpSpPr>
        <p:cNvPr id="1" name=""/>
        <p:cNvGrpSpPr/>
        <p:nvPr/>
      </p:nvGrpSpPr>
      <p:grpSpPr>
        <a:xfrm>
          <a:off x="0" y="0"/>
          <a:ext cx="0" cy="0"/>
          <a:chOff x="0" y="0"/>
          <a:chExt cx="0" cy="0"/>
        </a:xfrm>
      </p:grpSpPr>
      <p:sp>
        <p:nvSpPr>
          <p:cNvPr id="33" name="Rechteck 32"/>
          <p:cNvSpPr/>
          <p:nvPr userDrawn="1"/>
        </p:nvSpPr>
        <p:spPr>
          <a:xfrm>
            <a:off x="1" y="6007814"/>
            <a:ext cx="12191595" cy="850188"/>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31" name="Fußzeilenplatzhalter 4"/>
          <p:cNvSpPr txBox="1">
            <a:spLocks/>
          </p:cNvSpPr>
          <p:nvPr/>
        </p:nvSpPr>
        <p:spPr>
          <a:xfrm>
            <a:off x="904009" y="6248693"/>
            <a:ext cx="6719304" cy="336000"/>
          </a:xfrm>
          <a:prstGeom prst="rect">
            <a:avLst/>
          </a:prstGeom>
        </p:spPr>
        <p:txBody>
          <a:bodyPr vert="horz" lIns="153619" tIns="76809" rIns="153619" bIns="76809" rtlCol="0" anchor="ctr"/>
          <a:lstStyle/>
          <a:p>
            <a:pPr lvl="0">
              <a:defRPr/>
            </a:pPr>
            <a:endParaRPr lang="de-DE" sz="1467" dirty="0">
              <a:solidFill>
                <a:schemeClr val="bg1"/>
              </a:solidFill>
            </a:endParaRPr>
          </a:p>
        </p:txBody>
      </p:sp>
      <p:sp>
        <p:nvSpPr>
          <p:cNvPr id="29" name="Titelplatzhalter 4"/>
          <p:cNvSpPr>
            <a:spLocks noGrp="1"/>
          </p:cNvSpPr>
          <p:nvPr>
            <p:ph type="title" hasCustomPrompt="1"/>
          </p:nvPr>
        </p:nvSpPr>
        <p:spPr>
          <a:xfrm>
            <a:off x="279400" y="213785"/>
            <a:ext cx="10515600" cy="1152000"/>
          </a:xfrm>
          <a:prstGeom prst="rect">
            <a:avLst/>
          </a:prstGeom>
        </p:spPr>
        <p:txBody>
          <a:bodyPr vert="horz" lIns="91440" tIns="45720" rIns="91440" bIns="45720" rtlCol="0" anchor="ctr">
            <a:normAutofit/>
          </a:bodyPr>
          <a:lstStyle/>
          <a:p>
            <a:r>
              <a:rPr lang="de-DE" dirty="0"/>
              <a:t>Überschrift</a:t>
            </a:r>
          </a:p>
        </p:txBody>
      </p:sp>
      <p:sp>
        <p:nvSpPr>
          <p:cNvPr id="6" name="Textplatzhalter 5"/>
          <p:cNvSpPr>
            <a:spLocks noGrp="1"/>
          </p:cNvSpPr>
          <p:nvPr>
            <p:ph type="body" sz="quarter" idx="12"/>
          </p:nvPr>
        </p:nvSpPr>
        <p:spPr>
          <a:xfrm>
            <a:off x="279400" y="1483786"/>
            <a:ext cx="10515600" cy="3805767"/>
          </a:xfrm>
        </p:spPr>
        <p:txBody>
          <a:bodyPr/>
          <a:lstStyle/>
          <a:p>
            <a:pPr lvl="0"/>
            <a:r>
              <a:rPr lang="de-DE" dirty="0"/>
              <a:t>Textmasterformat bearbeiten</a:t>
            </a:r>
          </a:p>
          <a:p>
            <a:pPr lvl="1"/>
            <a:r>
              <a:rPr lang="de-DE" dirty="0"/>
              <a:t>Zweite Ebene</a:t>
            </a:r>
          </a:p>
        </p:txBody>
      </p:sp>
      <p:sp>
        <p:nvSpPr>
          <p:cNvPr id="9" name="Fußzeilenplatzhalter 4"/>
          <p:cNvSpPr txBox="1">
            <a:spLocks/>
          </p:cNvSpPr>
          <p:nvPr userDrawn="1"/>
        </p:nvSpPr>
        <p:spPr>
          <a:xfrm>
            <a:off x="469902" y="6341840"/>
            <a:ext cx="734271" cy="336000"/>
          </a:xfrm>
          <a:prstGeom prst="rect">
            <a:avLst/>
          </a:prstGeom>
        </p:spPr>
        <p:txBody>
          <a:bodyPr vert="horz" lIns="153619" tIns="76809" rIns="153619" bIns="76809" rtlCol="0" anchor="ctr"/>
          <a:lstStyle/>
          <a:p>
            <a:pPr lvl="0">
              <a:defRPr/>
            </a:pPr>
            <a:fld id="{D42D1118-0BEA-4219-AAE0-0D1ADB44C724}" type="slidenum">
              <a:rPr lang="de-DE" sz="1467" smtClean="0">
                <a:solidFill>
                  <a:schemeClr val="bg1"/>
                </a:solidFill>
              </a:rPr>
              <a:t>‹#›</a:t>
            </a:fld>
            <a:endParaRPr lang="de-DE" sz="1467" dirty="0">
              <a:solidFill>
                <a:schemeClr val="bg1"/>
              </a:solidFill>
            </a:endParaRPr>
          </a:p>
        </p:txBody>
      </p:sp>
      <p:sp>
        <p:nvSpPr>
          <p:cNvPr id="10" name="Fußzeilenplatzhalter 2"/>
          <p:cNvSpPr>
            <a:spLocks noGrp="1"/>
          </p:cNvSpPr>
          <p:nvPr>
            <p:ph type="ftr" sz="quarter" idx="10"/>
          </p:nvPr>
        </p:nvSpPr>
        <p:spPr>
          <a:xfrm>
            <a:off x="1092200" y="6318254"/>
            <a:ext cx="4114800" cy="366183"/>
          </a:xfrm>
        </p:spPr>
        <p:txBody>
          <a:bodyPr/>
          <a:lstStyle/>
          <a:p>
            <a:r>
              <a:rPr lang="de-DE"/>
              <a:t>ROTA NCK plus</a:t>
            </a:r>
            <a:endParaRPr lang="de-DE" dirty="0"/>
          </a:p>
        </p:txBody>
      </p:sp>
      <p:pic>
        <p:nvPicPr>
          <p:cNvPr id="11" name="Bild 4"/>
          <p:cNvPicPr>
            <a:picLocks noChangeAspect="1"/>
          </p:cNvPicPr>
          <p:nvPr userDrawn="1"/>
        </p:nvPicPr>
        <p:blipFill>
          <a:blip r:embed="rId2"/>
          <a:stretch>
            <a:fillRect/>
          </a:stretch>
        </p:blipFill>
        <p:spPr>
          <a:xfrm>
            <a:off x="0" y="5749161"/>
            <a:ext cx="12192000" cy="999067"/>
          </a:xfrm>
          <a:prstGeom prst="rect">
            <a:avLst/>
          </a:prstGeom>
        </p:spPr>
      </p:pic>
    </p:spTree>
    <p:extLst>
      <p:ext uri="{BB962C8B-B14F-4D97-AF65-F5344CB8AC3E}">
        <p14:creationId xmlns:p14="http://schemas.microsoft.com/office/powerpoint/2010/main" val="893017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seite">
    <p:bg>
      <p:bgPr>
        <a:solidFill>
          <a:srgbClr val="003D6A"/>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2528" y="1822327"/>
            <a:ext cx="4224000" cy="5036168"/>
          </a:xfrm>
          <a:prstGeom prst="rect">
            <a:avLst/>
          </a:prstGeom>
        </p:spPr>
      </p:pic>
      <p:pic>
        <p:nvPicPr>
          <p:cNvPr id="50" name="Grafik 49"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31" y="0"/>
            <a:ext cx="12182140" cy="6858000"/>
          </a:xfrm>
          <a:prstGeom prst="rect">
            <a:avLst/>
          </a:prstGeom>
        </p:spPr>
      </p:pic>
      <p:pic>
        <p:nvPicPr>
          <p:cNvPr id="80" name="Grafik 79" hidden="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6" y="374391"/>
            <a:ext cx="12190993" cy="1202844"/>
          </a:xfrm>
          <a:prstGeom prst="rect">
            <a:avLst/>
          </a:prstGeom>
        </p:spPr>
      </p:pic>
      <p:sp>
        <p:nvSpPr>
          <p:cNvPr id="9" name="Fußzeilenplatzhalter 4"/>
          <p:cNvSpPr txBox="1">
            <a:spLocks/>
          </p:cNvSpPr>
          <p:nvPr/>
        </p:nvSpPr>
        <p:spPr>
          <a:xfrm>
            <a:off x="904009" y="6248693"/>
            <a:ext cx="6719304" cy="336000"/>
          </a:xfrm>
          <a:prstGeom prst="rect">
            <a:avLst/>
          </a:prstGeom>
        </p:spPr>
        <p:txBody>
          <a:bodyPr vert="horz" lIns="153619" tIns="76809" rIns="153619" bIns="76809" rtlCol="0" anchor="ctr"/>
          <a:lstStyle/>
          <a:p>
            <a:pPr lvl="0">
              <a:defRPr/>
            </a:pPr>
            <a:endParaRPr lang="de-DE" sz="1467" dirty="0">
              <a:solidFill>
                <a:schemeClr val="bg1"/>
              </a:solidFill>
            </a:endParaRPr>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8738" y="5155112"/>
            <a:ext cx="1098207" cy="1220000"/>
          </a:xfrm>
          <a:prstGeom prst="rect">
            <a:avLst/>
          </a:prstGeom>
        </p:spPr>
      </p:pic>
      <p:pic>
        <p:nvPicPr>
          <p:cNvPr id="6" name="Grafik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3143" y="4667162"/>
            <a:ext cx="1100919" cy="1777713"/>
          </a:xfrm>
          <a:prstGeom prst="rect">
            <a:avLst/>
          </a:prstGeom>
        </p:spPr>
      </p:pic>
      <p:grpSp>
        <p:nvGrpSpPr>
          <p:cNvPr id="57" name="Gruppieren 56"/>
          <p:cNvGrpSpPr/>
          <p:nvPr userDrawn="1"/>
        </p:nvGrpSpPr>
        <p:grpSpPr>
          <a:xfrm>
            <a:off x="0" y="249790"/>
            <a:ext cx="12192000" cy="1407583"/>
            <a:chOff x="3175" y="4087813"/>
            <a:chExt cx="9144000" cy="1055687"/>
          </a:xfrm>
        </p:grpSpPr>
        <p:sp>
          <p:nvSpPr>
            <p:cNvPr id="60" name="AutoShape 3"/>
            <p:cNvSpPr>
              <a:spLocks noChangeAspect="1" noChangeArrowheads="1" noTextEdit="1"/>
            </p:cNvSpPr>
            <p:nvPr/>
          </p:nvSpPr>
          <p:spPr bwMode="auto">
            <a:xfrm>
              <a:off x="3175" y="4087813"/>
              <a:ext cx="91440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pic>
          <p:nvPicPr>
            <p:cNvPr id="59" name="Grafik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546" y="4626382"/>
              <a:ext cx="1346200" cy="89566"/>
            </a:xfrm>
            <a:prstGeom prst="rect">
              <a:avLst/>
            </a:prstGeom>
          </p:spPr>
        </p:pic>
      </p:grpSp>
      <p:pic>
        <p:nvPicPr>
          <p:cNvPr id="74" name="Bild 4"/>
          <p:cNvPicPr>
            <a:picLocks noChangeAspect="1"/>
          </p:cNvPicPr>
          <p:nvPr userDrawn="1"/>
        </p:nvPicPr>
        <p:blipFill>
          <a:blip r:embed="rId8"/>
          <a:stretch>
            <a:fillRect/>
          </a:stretch>
        </p:blipFill>
        <p:spPr>
          <a:xfrm>
            <a:off x="-4929" y="249789"/>
            <a:ext cx="12192000" cy="999067"/>
          </a:xfrm>
          <a:prstGeom prst="rect">
            <a:avLst/>
          </a:prstGeom>
        </p:spPr>
      </p:pic>
    </p:spTree>
    <p:extLst>
      <p:ext uri="{BB962C8B-B14F-4D97-AF65-F5344CB8AC3E}">
        <p14:creationId xmlns:p14="http://schemas.microsoft.com/office/powerpoint/2010/main" val="351609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etzte 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7BC19C-A1E6-4489-9BC3-C001F2DEFA38}"/>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168D64DD-5E52-4094-B64C-864F594052A9}"/>
              </a:ext>
            </a:extLst>
          </p:cNvPr>
          <p:cNvSpPr>
            <a:spLocks noGrp="1"/>
          </p:cNvSpPr>
          <p:nvPr>
            <p:ph type="ftr" sz="quarter" idx="10"/>
          </p:nvPr>
        </p:nvSpPr>
        <p:spPr/>
        <p:txBody>
          <a:bodyPr/>
          <a:lstStyle/>
          <a:p>
            <a:r>
              <a:rPr lang="de-DE"/>
              <a:t>Titel, Verfasser, Datum</a:t>
            </a:r>
            <a:endParaRPr lang="de-DE" dirty="0"/>
          </a:p>
        </p:txBody>
      </p:sp>
      <p:pic>
        <p:nvPicPr>
          <p:cNvPr id="5" name="Grafik 4">
            <a:extLst>
              <a:ext uri="{FF2B5EF4-FFF2-40B4-BE49-F238E27FC236}">
                <a16:creationId xmlns:a16="http://schemas.microsoft.com/office/drawing/2014/main" id="{2CCAC922-7B04-487C-B885-EC290EAE3415}"/>
              </a:ext>
            </a:extLst>
          </p:cNvPr>
          <p:cNvPicPr>
            <a:picLocks noChangeAspect="1"/>
          </p:cNvPicPr>
          <p:nvPr userDrawn="1"/>
        </p:nvPicPr>
        <p:blipFill>
          <a:blip r:embed="rId3"/>
          <a:stretch>
            <a:fillRect/>
          </a:stretch>
        </p:blipFill>
        <p:spPr>
          <a:xfrm>
            <a:off x="-1" y="0"/>
            <a:ext cx="12246428" cy="6858000"/>
          </a:xfrm>
          <a:prstGeom prst="rect">
            <a:avLst/>
          </a:prstGeom>
        </p:spPr>
      </p:pic>
    </p:spTree>
    <p:custDataLst>
      <p:tags r:id="rId1"/>
    </p:custDataLst>
    <p:extLst>
      <p:ext uri="{BB962C8B-B14F-4D97-AF65-F5344CB8AC3E}">
        <p14:creationId xmlns:p14="http://schemas.microsoft.com/office/powerpoint/2010/main" val="516774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uer Hintergrund">
    <p:bg>
      <p:bgPr>
        <a:solidFill>
          <a:srgbClr val="003D6A"/>
        </a:solidFill>
        <a:effectLst/>
      </p:bgPr>
    </p:bg>
    <p:spTree>
      <p:nvGrpSpPr>
        <p:cNvPr id="1" name=""/>
        <p:cNvGrpSpPr/>
        <p:nvPr/>
      </p:nvGrpSpPr>
      <p:grpSpPr>
        <a:xfrm>
          <a:off x="0" y="0"/>
          <a:ext cx="0" cy="0"/>
          <a:chOff x="0" y="0"/>
          <a:chExt cx="0" cy="0"/>
        </a:xfrm>
      </p:grpSpPr>
      <p:sp>
        <p:nvSpPr>
          <p:cNvPr id="25" name="Fußzeilenplatzhalter 4"/>
          <p:cNvSpPr txBox="1">
            <a:spLocks/>
          </p:cNvSpPr>
          <p:nvPr/>
        </p:nvSpPr>
        <p:spPr>
          <a:xfrm>
            <a:off x="469901" y="6341840"/>
            <a:ext cx="734271" cy="336000"/>
          </a:xfrm>
          <a:prstGeom prst="rect">
            <a:avLst/>
          </a:prstGeom>
        </p:spPr>
        <p:txBody>
          <a:bodyPr vert="horz" lIns="153619" tIns="76809" rIns="153619" bIns="76809" rtlCol="0" anchor="ctr"/>
          <a:lstStyle/>
          <a:p>
            <a:pPr lvl="0">
              <a:defRPr/>
            </a:pPr>
            <a:fld id="{D42D1118-0BEA-4219-AAE0-0D1ADB44C724}" type="slidenum">
              <a:rPr lang="de-DE" sz="1467" smtClean="0">
                <a:solidFill>
                  <a:schemeClr val="bg1"/>
                </a:solidFill>
              </a:rPr>
              <a:t>‹#›</a:t>
            </a:fld>
            <a:endParaRPr lang="de-DE" sz="1467" dirty="0">
              <a:solidFill>
                <a:schemeClr val="bg1"/>
              </a:solidFill>
            </a:endParaRPr>
          </a:p>
        </p:txBody>
      </p:sp>
      <p:sp>
        <p:nvSpPr>
          <p:cNvPr id="26" name="Fußzeilenplatzhalter 4"/>
          <p:cNvSpPr txBox="1">
            <a:spLocks/>
          </p:cNvSpPr>
          <p:nvPr/>
        </p:nvSpPr>
        <p:spPr>
          <a:xfrm>
            <a:off x="904009" y="6248693"/>
            <a:ext cx="6719304" cy="336000"/>
          </a:xfrm>
          <a:prstGeom prst="rect">
            <a:avLst/>
          </a:prstGeom>
        </p:spPr>
        <p:txBody>
          <a:bodyPr vert="horz" lIns="153619" tIns="76809" rIns="153619" bIns="76809" rtlCol="0" anchor="ctr"/>
          <a:lstStyle/>
          <a:p>
            <a:pPr lvl="0">
              <a:defRPr/>
            </a:pPr>
            <a:endParaRPr lang="de-DE" sz="1467" dirty="0">
              <a:solidFill>
                <a:schemeClr val="bg1"/>
              </a:solidFill>
            </a:endParaRPr>
          </a:p>
        </p:txBody>
      </p:sp>
      <p:sp>
        <p:nvSpPr>
          <p:cNvPr id="3" name="Fußzeilenplatzhalter 2"/>
          <p:cNvSpPr>
            <a:spLocks noGrp="1"/>
          </p:cNvSpPr>
          <p:nvPr>
            <p:ph type="ftr" sz="quarter" idx="10"/>
          </p:nvPr>
        </p:nvSpPr>
        <p:spPr>
          <a:xfrm>
            <a:off x="1092200" y="6318253"/>
            <a:ext cx="4114800" cy="366183"/>
          </a:xfrm>
        </p:spPr>
        <p:txBody>
          <a:bodyPr/>
          <a:lstStyle/>
          <a:p>
            <a:r>
              <a:rPr lang="de-DE"/>
              <a:t>TANDEM 3</a:t>
            </a:r>
            <a:endParaRPr lang="de-DE" dirty="0"/>
          </a:p>
        </p:txBody>
      </p:sp>
      <p:sp>
        <p:nvSpPr>
          <p:cNvPr id="24" name="Titelplatzhalter 4"/>
          <p:cNvSpPr>
            <a:spLocks noGrp="1"/>
          </p:cNvSpPr>
          <p:nvPr>
            <p:ph type="title" hasCustomPrompt="1"/>
          </p:nvPr>
        </p:nvSpPr>
        <p:spPr>
          <a:xfrm>
            <a:off x="279400" y="213785"/>
            <a:ext cx="10515600" cy="1152000"/>
          </a:xfrm>
          <a:prstGeom prst="rect">
            <a:avLst/>
          </a:prstGeom>
        </p:spPr>
        <p:txBody>
          <a:bodyPr vert="horz" lIns="91440" tIns="45720" rIns="91440" bIns="45720" rtlCol="0" anchor="ctr">
            <a:normAutofit/>
          </a:bodyPr>
          <a:lstStyle>
            <a:lvl1pPr>
              <a:defRPr>
                <a:solidFill>
                  <a:schemeClr val="bg1"/>
                </a:solidFill>
              </a:defRPr>
            </a:lvl1pPr>
          </a:lstStyle>
          <a:p>
            <a:r>
              <a:rPr lang="de-DE" dirty="0"/>
              <a:t>Überschrift</a:t>
            </a:r>
          </a:p>
        </p:txBody>
      </p:sp>
      <p:sp>
        <p:nvSpPr>
          <p:cNvPr id="28" name="Inhaltsplatzhalter 3"/>
          <p:cNvSpPr>
            <a:spLocks noGrp="1"/>
          </p:cNvSpPr>
          <p:nvPr>
            <p:ph sz="quarter" idx="11"/>
          </p:nvPr>
        </p:nvSpPr>
        <p:spPr>
          <a:xfrm>
            <a:off x="6231467" y="1483785"/>
            <a:ext cx="5562600" cy="3805193"/>
          </a:xfrm>
          <a:prstGeom prst="rect">
            <a:avLst/>
          </a:prstGeom>
        </p:spPr>
        <p:txBody>
          <a:bodyPr/>
          <a:lstStyle>
            <a:lvl1pPr marL="0" indent="0">
              <a:buNone/>
              <a:defRPr>
                <a:solidFill>
                  <a:schemeClr val="bg1"/>
                </a:solidFill>
              </a:defRPr>
            </a:lvl1pPr>
          </a:lstStyle>
          <a:p>
            <a:pPr lvl="0"/>
            <a:endParaRPr lang="de-DE" dirty="0"/>
          </a:p>
        </p:txBody>
      </p:sp>
      <p:sp>
        <p:nvSpPr>
          <p:cNvPr id="5" name="Textplatzhalter 4"/>
          <p:cNvSpPr>
            <a:spLocks noGrp="1"/>
          </p:cNvSpPr>
          <p:nvPr>
            <p:ph type="body" sz="quarter" idx="12"/>
          </p:nvPr>
        </p:nvSpPr>
        <p:spPr>
          <a:xfrm>
            <a:off x="279400" y="1483785"/>
            <a:ext cx="5833533" cy="38057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Textmasterformat bearbeiten</a:t>
            </a:r>
          </a:p>
          <a:p>
            <a:pPr lvl="1"/>
            <a:r>
              <a:rPr lang="de-DE" dirty="0"/>
              <a:t>Zweite Ebene</a:t>
            </a:r>
          </a:p>
        </p:txBody>
      </p:sp>
      <p:pic>
        <p:nvPicPr>
          <p:cNvPr id="9" name="Bild 4"/>
          <p:cNvPicPr>
            <a:picLocks noChangeAspect="1"/>
          </p:cNvPicPr>
          <p:nvPr userDrawn="1"/>
        </p:nvPicPr>
        <p:blipFill>
          <a:blip r:embed="rId2"/>
          <a:stretch>
            <a:fillRect/>
          </a:stretch>
        </p:blipFill>
        <p:spPr>
          <a:xfrm>
            <a:off x="0" y="5749160"/>
            <a:ext cx="12192000" cy="999067"/>
          </a:xfrm>
          <a:prstGeom prst="rect">
            <a:avLst/>
          </a:prstGeom>
        </p:spPr>
      </p:pic>
    </p:spTree>
    <p:extLst>
      <p:ext uri="{BB962C8B-B14F-4D97-AF65-F5344CB8AC3E}">
        <p14:creationId xmlns:p14="http://schemas.microsoft.com/office/powerpoint/2010/main" val="1940753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uer Hintergrund">
    <p:bg>
      <p:bgPr>
        <a:solidFill>
          <a:srgbClr val="003D6A"/>
        </a:solidFill>
        <a:effectLst/>
      </p:bgPr>
    </p:bg>
    <p:spTree>
      <p:nvGrpSpPr>
        <p:cNvPr id="1" name=""/>
        <p:cNvGrpSpPr/>
        <p:nvPr/>
      </p:nvGrpSpPr>
      <p:grpSpPr>
        <a:xfrm>
          <a:off x="0" y="0"/>
          <a:ext cx="0" cy="0"/>
          <a:chOff x="0" y="0"/>
          <a:chExt cx="0" cy="0"/>
        </a:xfrm>
      </p:grpSpPr>
      <p:pic>
        <p:nvPicPr>
          <p:cNvPr id="27" name="Bild 4"/>
          <p:cNvPicPr>
            <a:picLocks noChangeAspect="1"/>
          </p:cNvPicPr>
          <p:nvPr userDrawn="1"/>
        </p:nvPicPr>
        <p:blipFill>
          <a:blip r:embed="rId2"/>
          <a:stretch>
            <a:fillRect/>
          </a:stretch>
        </p:blipFill>
        <p:spPr>
          <a:xfrm>
            <a:off x="0" y="5749160"/>
            <a:ext cx="12192000" cy="999067"/>
          </a:xfrm>
          <a:prstGeom prst="rect">
            <a:avLst/>
          </a:prstGeom>
        </p:spPr>
      </p:pic>
      <p:sp>
        <p:nvSpPr>
          <p:cNvPr id="26" name="Fußzeilenplatzhalter 4"/>
          <p:cNvSpPr txBox="1">
            <a:spLocks/>
          </p:cNvSpPr>
          <p:nvPr/>
        </p:nvSpPr>
        <p:spPr>
          <a:xfrm>
            <a:off x="904009" y="6248693"/>
            <a:ext cx="6719304" cy="336000"/>
          </a:xfrm>
          <a:prstGeom prst="rect">
            <a:avLst/>
          </a:prstGeom>
        </p:spPr>
        <p:txBody>
          <a:bodyPr vert="horz" lIns="153619" tIns="76809" rIns="153619" bIns="76809" rtlCol="0" anchor="ctr"/>
          <a:lstStyle/>
          <a:p>
            <a:pPr lvl="0">
              <a:defRPr/>
            </a:pPr>
            <a:endParaRPr lang="de-DE" sz="1467" dirty="0">
              <a:solidFill>
                <a:schemeClr val="bg1"/>
              </a:solidFill>
            </a:endParaRPr>
          </a:p>
        </p:txBody>
      </p:sp>
      <p:sp>
        <p:nvSpPr>
          <p:cNvPr id="24" name="Titelplatzhalter 4"/>
          <p:cNvSpPr>
            <a:spLocks noGrp="1"/>
          </p:cNvSpPr>
          <p:nvPr>
            <p:ph type="title" hasCustomPrompt="1"/>
          </p:nvPr>
        </p:nvSpPr>
        <p:spPr>
          <a:xfrm>
            <a:off x="279400" y="213785"/>
            <a:ext cx="10515600" cy="1152000"/>
          </a:xfrm>
          <a:prstGeom prst="rect">
            <a:avLst/>
          </a:prstGeom>
        </p:spPr>
        <p:txBody>
          <a:bodyPr vert="horz" lIns="91440" tIns="45720" rIns="91440" bIns="45720" rtlCol="0" anchor="ctr">
            <a:normAutofit/>
          </a:bodyPr>
          <a:lstStyle>
            <a:lvl1pPr>
              <a:defRPr>
                <a:solidFill>
                  <a:schemeClr val="bg1"/>
                </a:solidFill>
              </a:defRPr>
            </a:lvl1pPr>
          </a:lstStyle>
          <a:p>
            <a:r>
              <a:rPr lang="de-DE" dirty="0"/>
              <a:t>Überschrift</a:t>
            </a:r>
          </a:p>
        </p:txBody>
      </p:sp>
      <p:sp>
        <p:nvSpPr>
          <p:cNvPr id="5" name="Textplatzhalter 4"/>
          <p:cNvSpPr>
            <a:spLocks noGrp="1"/>
          </p:cNvSpPr>
          <p:nvPr>
            <p:ph type="body" sz="quarter" idx="12"/>
          </p:nvPr>
        </p:nvSpPr>
        <p:spPr>
          <a:xfrm>
            <a:off x="279400" y="1483785"/>
            <a:ext cx="10515600" cy="38057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Textmasterformat bearbeiten</a:t>
            </a:r>
          </a:p>
          <a:p>
            <a:pPr lvl="1"/>
            <a:r>
              <a:rPr lang="de-DE" dirty="0"/>
              <a:t>Zweite Ebene</a:t>
            </a:r>
          </a:p>
        </p:txBody>
      </p:sp>
      <p:sp>
        <p:nvSpPr>
          <p:cNvPr id="8" name="Fußzeilenplatzhalter 4"/>
          <p:cNvSpPr txBox="1">
            <a:spLocks/>
          </p:cNvSpPr>
          <p:nvPr userDrawn="1"/>
        </p:nvSpPr>
        <p:spPr>
          <a:xfrm>
            <a:off x="469901" y="6341840"/>
            <a:ext cx="734271" cy="336000"/>
          </a:xfrm>
          <a:prstGeom prst="rect">
            <a:avLst/>
          </a:prstGeom>
        </p:spPr>
        <p:txBody>
          <a:bodyPr vert="horz" lIns="153619" tIns="76809" rIns="153619" bIns="76809" rtlCol="0" anchor="ctr"/>
          <a:lstStyle/>
          <a:p>
            <a:pPr lvl="0">
              <a:defRPr/>
            </a:pPr>
            <a:fld id="{D42D1118-0BEA-4219-AAE0-0D1ADB44C724}" type="slidenum">
              <a:rPr lang="de-DE" sz="1467" smtClean="0">
                <a:solidFill>
                  <a:schemeClr val="bg1"/>
                </a:solidFill>
              </a:rPr>
              <a:t>‹#›</a:t>
            </a:fld>
            <a:endParaRPr lang="de-DE" sz="1467" dirty="0">
              <a:solidFill>
                <a:schemeClr val="bg1"/>
              </a:solidFill>
            </a:endParaRPr>
          </a:p>
        </p:txBody>
      </p:sp>
      <p:sp>
        <p:nvSpPr>
          <p:cNvPr id="9" name="Fußzeilenplatzhalter 2"/>
          <p:cNvSpPr>
            <a:spLocks noGrp="1"/>
          </p:cNvSpPr>
          <p:nvPr>
            <p:ph type="ftr" sz="quarter" idx="10"/>
          </p:nvPr>
        </p:nvSpPr>
        <p:spPr>
          <a:xfrm>
            <a:off x="1092200" y="6318253"/>
            <a:ext cx="4114800" cy="366183"/>
          </a:xfrm>
        </p:spPr>
        <p:txBody>
          <a:bodyPr/>
          <a:lstStyle/>
          <a:p>
            <a:r>
              <a:rPr lang="de-DE"/>
              <a:t>TANDEM 3</a:t>
            </a:r>
            <a:endParaRPr lang="de-DE" dirty="0"/>
          </a:p>
        </p:txBody>
      </p:sp>
    </p:spTree>
    <p:extLst>
      <p:ext uri="{BB962C8B-B14F-4D97-AF65-F5344CB8AC3E}">
        <p14:creationId xmlns:p14="http://schemas.microsoft.com/office/powerpoint/2010/main" val="182170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32" name="Rechteck 31"/>
          <p:cNvSpPr/>
          <p:nvPr userDrawn="1"/>
        </p:nvSpPr>
        <p:spPr>
          <a:xfrm>
            <a:off x="0" y="6007813"/>
            <a:ext cx="12191595" cy="850188"/>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pic>
        <p:nvPicPr>
          <p:cNvPr id="33" name="Bild 4"/>
          <p:cNvPicPr>
            <a:picLocks noChangeAspect="1"/>
          </p:cNvPicPr>
          <p:nvPr userDrawn="1"/>
        </p:nvPicPr>
        <p:blipFill>
          <a:blip r:embed="rId2"/>
          <a:stretch>
            <a:fillRect/>
          </a:stretch>
        </p:blipFill>
        <p:spPr>
          <a:xfrm>
            <a:off x="-405" y="5749173"/>
            <a:ext cx="12192000" cy="999067"/>
          </a:xfrm>
          <a:prstGeom prst="rect">
            <a:avLst/>
          </a:prstGeom>
        </p:spPr>
      </p:pic>
      <p:sp>
        <p:nvSpPr>
          <p:cNvPr id="29" name="Titelplatzhalter 4"/>
          <p:cNvSpPr>
            <a:spLocks noGrp="1"/>
          </p:cNvSpPr>
          <p:nvPr>
            <p:ph type="title" hasCustomPrompt="1"/>
          </p:nvPr>
        </p:nvSpPr>
        <p:spPr>
          <a:xfrm>
            <a:off x="279400" y="213785"/>
            <a:ext cx="10515600" cy="1152000"/>
          </a:xfrm>
          <a:prstGeom prst="rect">
            <a:avLst/>
          </a:prstGeom>
        </p:spPr>
        <p:txBody>
          <a:bodyPr vert="horz" lIns="91440" tIns="45720" rIns="91440" bIns="45720" rtlCol="0" anchor="ctr">
            <a:normAutofit/>
          </a:bodyPr>
          <a:lstStyle/>
          <a:p>
            <a:r>
              <a:rPr lang="de-DE" dirty="0"/>
              <a:t>Überschrift</a:t>
            </a:r>
          </a:p>
        </p:txBody>
      </p:sp>
      <p:sp>
        <p:nvSpPr>
          <p:cNvPr id="4" name="Inhaltsplatzhalter 3"/>
          <p:cNvSpPr>
            <a:spLocks noGrp="1"/>
          </p:cNvSpPr>
          <p:nvPr>
            <p:ph sz="quarter" idx="11"/>
          </p:nvPr>
        </p:nvSpPr>
        <p:spPr>
          <a:xfrm>
            <a:off x="6231467" y="1483785"/>
            <a:ext cx="5562600" cy="3805193"/>
          </a:xfrm>
          <a:prstGeom prst="rect">
            <a:avLst/>
          </a:prstGeom>
        </p:spPr>
        <p:txBody>
          <a:bodyPr/>
          <a:lstStyle>
            <a:lvl1pPr marL="0" indent="0">
              <a:buNone/>
              <a:defRPr/>
            </a:lvl1pPr>
          </a:lstStyle>
          <a:p>
            <a:pPr lvl="0"/>
            <a:endParaRPr lang="de-DE" dirty="0"/>
          </a:p>
        </p:txBody>
      </p:sp>
      <p:sp>
        <p:nvSpPr>
          <p:cNvPr id="6" name="Textplatzhalter 5"/>
          <p:cNvSpPr>
            <a:spLocks noGrp="1"/>
          </p:cNvSpPr>
          <p:nvPr>
            <p:ph type="body" sz="quarter" idx="12"/>
          </p:nvPr>
        </p:nvSpPr>
        <p:spPr>
          <a:xfrm>
            <a:off x="279400" y="1483785"/>
            <a:ext cx="5832000" cy="3805767"/>
          </a:xfrm>
        </p:spPr>
        <p:txBody>
          <a:bodyPr/>
          <a:lstStyle/>
          <a:p>
            <a:pPr lvl="0"/>
            <a:r>
              <a:rPr lang="de-DE" dirty="0"/>
              <a:t>Textmasterformat bearbeiten</a:t>
            </a:r>
          </a:p>
          <a:p>
            <a:pPr lvl="1"/>
            <a:r>
              <a:rPr lang="de-DE" dirty="0"/>
              <a:t>Zweite Ebene</a:t>
            </a:r>
          </a:p>
        </p:txBody>
      </p:sp>
      <p:sp>
        <p:nvSpPr>
          <p:cNvPr id="31" name="Fußzeilenplatzhalter 4"/>
          <p:cNvSpPr txBox="1">
            <a:spLocks/>
          </p:cNvSpPr>
          <p:nvPr/>
        </p:nvSpPr>
        <p:spPr>
          <a:xfrm>
            <a:off x="904009" y="6248693"/>
            <a:ext cx="6719304" cy="336000"/>
          </a:xfrm>
          <a:prstGeom prst="rect">
            <a:avLst/>
          </a:prstGeom>
        </p:spPr>
        <p:txBody>
          <a:bodyPr vert="horz" lIns="153619" tIns="76809" rIns="153619" bIns="76809" rtlCol="0" anchor="ctr"/>
          <a:lstStyle/>
          <a:p>
            <a:pPr lvl="0">
              <a:defRPr/>
            </a:pPr>
            <a:endParaRPr lang="de-DE" sz="1467" dirty="0">
              <a:solidFill>
                <a:schemeClr val="bg1"/>
              </a:solidFill>
            </a:endParaRPr>
          </a:p>
        </p:txBody>
      </p:sp>
      <p:sp>
        <p:nvSpPr>
          <p:cNvPr id="10" name="Fußzeilenplatzhalter 4"/>
          <p:cNvSpPr txBox="1">
            <a:spLocks/>
          </p:cNvSpPr>
          <p:nvPr userDrawn="1"/>
        </p:nvSpPr>
        <p:spPr>
          <a:xfrm>
            <a:off x="469901" y="6341840"/>
            <a:ext cx="734271" cy="336000"/>
          </a:xfrm>
          <a:prstGeom prst="rect">
            <a:avLst/>
          </a:prstGeom>
        </p:spPr>
        <p:txBody>
          <a:bodyPr vert="horz" lIns="153619" tIns="76809" rIns="153619" bIns="76809" rtlCol="0" anchor="ctr"/>
          <a:lstStyle/>
          <a:p>
            <a:pPr lvl="0">
              <a:defRPr/>
            </a:pPr>
            <a:fld id="{D42D1118-0BEA-4219-AAE0-0D1ADB44C724}" type="slidenum">
              <a:rPr lang="de-DE" sz="1467" smtClean="0">
                <a:solidFill>
                  <a:schemeClr val="bg1"/>
                </a:solidFill>
              </a:rPr>
              <a:t>‹#›</a:t>
            </a:fld>
            <a:endParaRPr lang="de-DE" sz="1467" dirty="0">
              <a:solidFill>
                <a:schemeClr val="bg1"/>
              </a:solidFill>
            </a:endParaRPr>
          </a:p>
        </p:txBody>
      </p:sp>
      <p:sp>
        <p:nvSpPr>
          <p:cNvPr id="11" name="Fußzeilenplatzhalter 2"/>
          <p:cNvSpPr>
            <a:spLocks noGrp="1"/>
          </p:cNvSpPr>
          <p:nvPr>
            <p:ph type="ftr" sz="quarter" idx="10"/>
          </p:nvPr>
        </p:nvSpPr>
        <p:spPr>
          <a:xfrm>
            <a:off x="1092200" y="6318253"/>
            <a:ext cx="4114800" cy="366183"/>
          </a:xfrm>
        </p:spPr>
        <p:txBody>
          <a:bodyPr/>
          <a:lstStyle/>
          <a:p>
            <a:r>
              <a:rPr lang="de-DE"/>
              <a:t>TANDEM 3</a:t>
            </a:r>
            <a:endParaRPr lang="de-DE" dirty="0"/>
          </a:p>
        </p:txBody>
      </p:sp>
    </p:spTree>
    <p:extLst>
      <p:ext uri="{BB962C8B-B14F-4D97-AF65-F5344CB8AC3E}">
        <p14:creationId xmlns:p14="http://schemas.microsoft.com/office/powerpoint/2010/main" val="37729038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elplatzhalter 4"/>
          <p:cNvSpPr>
            <a:spLocks noGrp="1"/>
          </p:cNvSpPr>
          <p:nvPr>
            <p:ph type="title"/>
          </p:nvPr>
        </p:nvSpPr>
        <p:spPr>
          <a:xfrm>
            <a:off x="279400" y="213787"/>
            <a:ext cx="10515600" cy="1073149"/>
          </a:xfrm>
          <a:prstGeom prst="rect">
            <a:avLst/>
          </a:prstGeom>
        </p:spPr>
        <p:txBody>
          <a:bodyPr vert="horz" lIns="91440" tIns="45720" rIns="91440" bIns="45720" rtlCol="0" anchor="ctr">
            <a:normAutofit/>
          </a:bodyPr>
          <a:lstStyle/>
          <a:p>
            <a:r>
              <a:rPr lang="de-DE" dirty="0"/>
              <a:t>Titelmasterformat</a:t>
            </a:r>
            <a:br>
              <a:rPr lang="de-DE" dirty="0"/>
            </a:br>
            <a:r>
              <a:rPr lang="de-DE" dirty="0"/>
              <a:t>durch Klicken bearbeiten</a:t>
            </a:r>
          </a:p>
        </p:txBody>
      </p:sp>
      <p:sp>
        <p:nvSpPr>
          <p:cNvPr id="7" name="Fußzeilenplatzhalter 6"/>
          <p:cNvSpPr>
            <a:spLocks noGrp="1"/>
          </p:cNvSpPr>
          <p:nvPr>
            <p:ph type="ftr" sz="quarter" idx="3"/>
          </p:nvPr>
        </p:nvSpPr>
        <p:spPr>
          <a:xfrm>
            <a:off x="1092200" y="6225121"/>
            <a:ext cx="4114800" cy="366183"/>
          </a:xfrm>
          <a:prstGeom prst="rect">
            <a:avLst/>
          </a:prstGeom>
        </p:spPr>
        <p:txBody>
          <a:bodyPr vert="horz" lIns="91440" tIns="45720" rIns="91440" bIns="45720" rtlCol="0" anchor="ctr"/>
          <a:lstStyle>
            <a:lvl1pPr algn="l">
              <a:defRPr sz="1467" b="0">
                <a:solidFill>
                  <a:schemeClr val="bg1"/>
                </a:solidFill>
              </a:defRPr>
            </a:lvl1pPr>
          </a:lstStyle>
          <a:p>
            <a:r>
              <a:rPr lang="de-DE"/>
              <a:t>ROTA NCK plus</a:t>
            </a:r>
            <a:endParaRPr lang="de-DE" dirty="0"/>
          </a:p>
        </p:txBody>
      </p:sp>
      <p:sp>
        <p:nvSpPr>
          <p:cNvPr id="8" name="Textplatzhalter 7"/>
          <p:cNvSpPr>
            <a:spLocks noGrp="1"/>
          </p:cNvSpPr>
          <p:nvPr>
            <p:ph type="body" idx="1"/>
          </p:nvPr>
        </p:nvSpPr>
        <p:spPr>
          <a:xfrm>
            <a:off x="279400" y="1587503"/>
            <a:ext cx="5832000" cy="380640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3684440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dt="0"/>
  <p:txStyles>
    <p:titleStyle>
      <a:lvl1pPr algn="l" defTabSz="609531" rtl="0" eaLnBrk="1" latinLnBrk="0" hangingPunct="1">
        <a:spcBef>
          <a:spcPct val="0"/>
        </a:spcBef>
        <a:buNone/>
        <a:defRPr sz="3733" b="1" kern="1200">
          <a:solidFill>
            <a:srgbClr val="00446B"/>
          </a:solidFill>
          <a:latin typeface="+mj-lt"/>
          <a:ea typeface="+mj-ea"/>
          <a:cs typeface="+mj-cs"/>
        </a:defRPr>
      </a:lvl1pPr>
    </p:titleStyle>
    <p:bodyStyle>
      <a:lvl1pPr marL="0" indent="0" algn="l" defTabSz="609531" rtl="0" eaLnBrk="1" latinLnBrk="0" hangingPunct="1">
        <a:spcBef>
          <a:spcPct val="20000"/>
        </a:spcBef>
        <a:buFont typeface="Arial"/>
        <a:buNone/>
        <a:defRPr sz="2667" kern="1200">
          <a:solidFill>
            <a:srgbClr val="00446B"/>
          </a:solidFill>
          <a:latin typeface="+mn-lt"/>
          <a:ea typeface="+mn-ea"/>
          <a:cs typeface="+mn-cs"/>
        </a:defRPr>
      </a:lvl1pPr>
      <a:lvl2pPr marL="609530" indent="0" algn="l" defTabSz="609531" rtl="0" eaLnBrk="1" latinLnBrk="0" hangingPunct="1">
        <a:spcBef>
          <a:spcPct val="20000"/>
        </a:spcBef>
        <a:buFont typeface="Arial"/>
        <a:buNone/>
        <a:defRPr sz="2400" kern="1200">
          <a:solidFill>
            <a:srgbClr val="00446B"/>
          </a:solidFill>
          <a:latin typeface="+mn-lt"/>
          <a:ea typeface="+mn-ea"/>
          <a:cs typeface="+mn-cs"/>
        </a:defRPr>
      </a:lvl2pPr>
      <a:lvl3pPr marL="1523827" indent="-304764" algn="l" defTabSz="609531" rtl="0" eaLnBrk="1" latinLnBrk="0" hangingPunct="1">
        <a:spcBef>
          <a:spcPct val="20000"/>
        </a:spcBef>
        <a:buFont typeface="Arial"/>
        <a:buChar char="•"/>
        <a:defRPr sz="2667" kern="1200">
          <a:solidFill>
            <a:srgbClr val="00446B"/>
          </a:solidFill>
          <a:latin typeface="+mn-lt"/>
          <a:ea typeface="+mn-ea"/>
          <a:cs typeface="+mn-cs"/>
        </a:defRPr>
      </a:lvl3pPr>
      <a:lvl4pPr marL="2133357" indent="-304764" algn="l" defTabSz="609531" rtl="0" eaLnBrk="1" latinLnBrk="0" hangingPunct="1">
        <a:spcBef>
          <a:spcPct val="20000"/>
        </a:spcBef>
        <a:buFont typeface="Arial"/>
        <a:buChar char="–"/>
        <a:defRPr sz="2400" kern="1200">
          <a:solidFill>
            <a:srgbClr val="00446B"/>
          </a:solidFill>
          <a:latin typeface="+mn-lt"/>
          <a:ea typeface="+mn-ea"/>
          <a:cs typeface="+mn-cs"/>
        </a:defRPr>
      </a:lvl4pPr>
      <a:lvl5pPr marL="2742886" indent="-304764" algn="l" defTabSz="609531" rtl="0" eaLnBrk="1" latinLnBrk="0" hangingPunct="1">
        <a:spcBef>
          <a:spcPct val="20000"/>
        </a:spcBef>
        <a:buFont typeface="Arial"/>
        <a:buChar char="»"/>
        <a:defRPr sz="2400" kern="1200">
          <a:solidFill>
            <a:srgbClr val="00446B"/>
          </a:solidFill>
          <a:latin typeface="+mn-lt"/>
          <a:ea typeface="+mn-ea"/>
          <a:cs typeface="+mn-cs"/>
        </a:defRPr>
      </a:lvl5pPr>
      <a:lvl6pPr marL="3352419" indent="-304764" algn="l" defTabSz="609531" rtl="0" eaLnBrk="1" latinLnBrk="0" hangingPunct="1">
        <a:spcBef>
          <a:spcPct val="20000"/>
        </a:spcBef>
        <a:buFont typeface="Arial"/>
        <a:buChar char="•"/>
        <a:defRPr sz="2667" kern="1200">
          <a:solidFill>
            <a:schemeClr val="tx1"/>
          </a:solidFill>
          <a:latin typeface="+mn-lt"/>
          <a:ea typeface="+mn-ea"/>
          <a:cs typeface="+mn-cs"/>
        </a:defRPr>
      </a:lvl6pPr>
      <a:lvl7pPr marL="3961949" indent="-304764" algn="l" defTabSz="609531" rtl="0" eaLnBrk="1" latinLnBrk="0" hangingPunct="1">
        <a:spcBef>
          <a:spcPct val="20000"/>
        </a:spcBef>
        <a:buFont typeface="Arial"/>
        <a:buChar char="•"/>
        <a:defRPr sz="2667" kern="1200">
          <a:solidFill>
            <a:schemeClr val="tx1"/>
          </a:solidFill>
          <a:latin typeface="+mn-lt"/>
          <a:ea typeface="+mn-ea"/>
          <a:cs typeface="+mn-cs"/>
        </a:defRPr>
      </a:lvl7pPr>
      <a:lvl8pPr marL="4571480" indent="-304764" algn="l" defTabSz="609531" rtl="0" eaLnBrk="1" latinLnBrk="0" hangingPunct="1">
        <a:spcBef>
          <a:spcPct val="20000"/>
        </a:spcBef>
        <a:buFont typeface="Arial"/>
        <a:buChar char="•"/>
        <a:defRPr sz="2667" kern="1200">
          <a:solidFill>
            <a:schemeClr val="tx1"/>
          </a:solidFill>
          <a:latin typeface="+mn-lt"/>
          <a:ea typeface="+mn-ea"/>
          <a:cs typeface="+mn-cs"/>
        </a:defRPr>
      </a:lvl8pPr>
      <a:lvl9pPr marL="5181009" indent="-304764" algn="l" defTabSz="609531"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31" rtl="0" eaLnBrk="1" latinLnBrk="0" hangingPunct="1">
        <a:defRPr sz="2400" kern="1200">
          <a:solidFill>
            <a:schemeClr val="tx1"/>
          </a:solidFill>
          <a:latin typeface="+mn-lt"/>
          <a:ea typeface="+mn-ea"/>
          <a:cs typeface="+mn-cs"/>
        </a:defRPr>
      </a:lvl1pPr>
      <a:lvl2pPr marL="609531" algn="l" defTabSz="609531" rtl="0" eaLnBrk="1" latinLnBrk="0" hangingPunct="1">
        <a:defRPr sz="2400" kern="1200">
          <a:solidFill>
            <a:schemeClr val="tx1"/>
          </a:solidFill>
          <a:latin typeface="+mn-lt"/>
          <a:ea typeface="+mn-ea"/>
          <a:cs typeface="+mn-cs"/>
        </a:defRPr>
      </a:lvl2pPr>
      <a:lvl3pPr marL="1219060" algn="l" defTabSz="609531" rtl="0" eaLnBrk="1" latinLnBrk="0" hangingPunct="1">
        <a:defRPr sz="2400" kern="1200">
          <a:solidFill>
            <a:schemeClr val="tx1"/>
          </a:solidFill>
          <a:latin typeface="+mn-lt"/>
          <a:ea typeface="+mn-ea"/>
          <a:cs typeface="+mn-cs"/>
        </a:defRPr>
      </a:lvl3pPr>
      <a:lvl4pPr marL="1828592" algn="l" defTabSz="609531" rtl="0" eaLnBrk="1" latinLnBrk="0" hangingPunct="1">
        <a:defRPr sz="2400" kern="1200">
          <a:solidFill>
            <a:schemeClr val="tx1"/>
          </a:solidFill>
          <a:latin typeface="+mn-lt"/>
          <a:ea typeface="+mn-ea"/>
          <a:cs typeface="+mn-cs"/>
        </a:defRPr>
      </a:lvl4pPr>
      <a:lvl5pPr marL="2438122" algn="l" defTabSz="609531" rtl="0" eaLnBrk="1" latinLnBrk="0" hangingPunct="1">
        <a:defRPr sz="2400" kern="1200">
          <a:solidFill>
            <a:schemeClr val="tx1"/>
          </a:solidFill>
          <a:latin typeface="+mn-lt"/>
          <a:ea typeface="+mn-ea"/>
          <a:cs typeface="+mn-cs"/>
        </a:defRPr>
      </a:lvl5pPr>
      <a:lvl6pPr marL="3047653" algn="l" defTabSz="609531" rtl="0" eaLnBrk="1" latinLnBrk="0" hangingPunct="1">
        <a:defRPr sz="2400" kern="1200">
          <a:solidFill>
            <a:schemeClr val="tx1"/>
          </a:solidFill>
          <a:latin typeface="+mn-lt"/>
          <a:ea typeface="+mn-ea"/>
          <a:cs typeface="+mn-cs"/>
        </a:defRPr>
      </a:lvl6pPr>
      <a:lvl7pPr marL="3657183" algn="l" defTabSz="609531" rtl="0" eaLnBrk="1" latinLnBrk="0" hangingPunct="1">
        <a:defRPr sz="2400" kern="1200">
          <a:solidFill>
            <a:schemeClr val="tx1"/>
          </a:solidFill>
          <a:latin typeface="+mn-lt"/>
          <a:ea typeface="+mn-ea"/>
          <a:cs typeface="+mn-cs"/>
        </a:defRPr>
      </a:lvl7pPr>
      <a:lvl8pPr marL="4266713" algn="l" defTabSz="609531" rtl="0" eaLnBrk="1" latinLnBrk="0" hangingPunct="1">
        <a:defRPr sz="2400" kern="1200">
          <a:solidFill>
            <a:schemeClr val="tx1"/>
          </a:solidFill>
          <a:latin typeface="+mn-lt"/>
          <a:ea typeface="+mn-ea"/>
          <a:cs typeface="+mn-cs"/>
        </a:defRPr>
      </a:lvl8pPr>
      <a:lvl9pPr marL="4876245" algn="l" defTabSz="609531"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elplatzhalter 4"/>
          <p:cNvSpPr>
            <a:spLocks noGrp="1"/>
          </p:cNvSpPr>
          <p:nvPr>
            <p:ph type="title"/>
          </p:nvPr>
        </p:nvSpPr>
        <p:spPr>
          <a:xfrm>
            <a:off x="279400" y="213786"/>
            <a:ext cx="10515600" cy="1073149"/>
          </a:xfrm>
          <a:prstGeom prst="rect">
            <a:avLst/>
          </a:prstGeom>
        </p:spPr>
        <p:txBody>
          <a:bodyPr vert="horz" lIns="91440" tIns="45720" rIns="91440" bIns="45720" rtlCol="0" anchor="ctr">
            <a:normAutofit/>
          </a:bodyPr>
          <a:lstStyle/>
          <a:p>
            <a:r>
              <a:rPr lang="de-DE" dirty="0"/>
              <a:t>Titelmasterformat</a:t>
            </a:r>
            <a:br>
              <a:rPr lang="de-DE" dirty="0"/>
            </a:br>
            <a:r>
              <a:rPr lang="de-DE" dirty="0"/>
              <a:t>durch Klicken bearbeiten</a:t>
            </a:r>
          </a:p>
        </p:txBody>
      </p:sp>
      <p:sp>
        <p:nvSpPr>
          <p:cNvPr id="7" name="Fußzeilenplatzhalter 6"/>
          <p:cNvSpPr>
            <a:spLocks noGrp="1"/>
          </p:cNvSpPr>
          <p:nvPr>
            <p:ph type="ftr" sz="quarter" idx="3"/>
          </p:nvPr>
        </p:nvSpPr>
        <p:spPr>
          <a:xfrm>
            <a:off x="1092200" y="6225119"/>
            <a:ext cx="4114800" cy="366183"/>
          </a:xfrm>
          <a:prstGeom prst="rect">
            <a:avLst/>
          </a:prstGeom>
        </p:spPr>
        <p:txBody>
          <a:bodyPr vert="horz" lIns="91440" tIns="45720" rIns="91440" bIns="45720" rtlCol="0" anchor="ctr"/>
          <a:lstStyle>
            <a:lvl1pPr algn="l">
              <a:defRPr sz="1467" b="0">
                <a:solidFill>
                  <a:schemeClr val="bg1"/>
                </a:solidFill>
              </a:defRPr>
            </a:lvl1pPr>
          </a:lstStyle>
          <a:p>
            <a:r>
              <a:rPr lang="de-DE"/>
              <a:t>TANDEM 3</a:t>
            </a:r>
            <a:endParaRPr lang="de-DE" dirty="0"/>
          </a:p>
        </p:txBody>
      </p:sp>
      <p:sp>
        <p:nvSpPr>
          <p:cNvPr id="8" name="Textplatzhalter 7"/>
          <p:cNvSpPr>
            <a:spLocks noGrp="1"/>
          </p:cNvSpPr>
          <p:nvPr>
            <p:ph type="body" idx="1"/>
          </p:nvPr>
        </p:nvSpPr>
        <p:spPr>
          <a:xfrm>
            <a:off x="279400" y="1587503"/>
            <a:ext cx="5832000" cy="380640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216101951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dt="0"/>
  <p:txStyles>
    <p:titleStyle>
      <a:lvl1pPr algn="l" defTabSz="609546" rtl="0" eaLnBrk="1" latinLnBrk="0" hangingPunct="1">
        <a:spcBef>
          <a:spcPct val="0"/>
        </a:spcBef>
        <a:buNone/>
        <a:defRPr sz="3733" b="1" kern="1200">
          <a:solidFill>
            <a:srgbClr val="00446B"/>
          </a:solidFill>
          <a:latin typeface="+mj-lt"/>
          <a:ea typeface="+mj-ea"/>
          <a:cs typeface="+mj-cs"/>
        </a:defRPr>
      </a:lvl1pPr>
    </p:titleStyle>
    <p:bodyStyle>
      <a:lvl1pPr marL="0" indent="0" algn="l" defTabSz="609546" rtl="0" eaLnBrk="1" latinLnBrk="0" hangingPunct="1">
        <a:spcBef>
          <a:spcPct val="20000"/>
        </a:spcBef>
        <a:buFont typeface="Arial"/>
        <a:buNone/>
        <a:defRPr sz="2667" kern="1200">
          <a:solidFill>
            <a:srgbClr val="00446B"/>
          </a:solidFill>
          <a:latin typeface="+mn-lt"/>
          <a:ea typeface="+mn-ea"/>
          <a:cs typeface="+mn-cs"/>
        </a:defRPr>
      </a:lvl1pPr>
      <a:lvl2pPr marL="609545" indent="0" algn="l" defTabSz="609546" rtl="0" eaLnBrk="1" latinLnBrk="0" hangingPunct="1">
        <a:spcBef>
          <a:spcPct val="20000"/>
        </a:spcBef>
        <a:buFont typeface="Arial"/>
        <a:buNone/>
        <a:defRPr sz="2400" kern="1200">
          <a:solidFill>
            <a:srgbClr val="00446B"/>
          </a:solidFill>
          <a:latin typeface="+mn-lt"/>
          <a:ea typeface="+mn-ea"/>
          <a:cs typeface="+mn-cs"/>
        </a:defRPr>
      </a:lvl2pPr>
      <a:lvl3pPr marL="1523865" indent="-304772" algn="l" defTabSz="609546" rtl="0" eaLnBrk="1" latinLnBrk="0" hangingPunct="1">
        <a:spcBef>
          <a:spcPct val="20000"/>
        </a:spcBef>
        <a:buFont typeface="Arial"/>
        <a:buChar char="•"/>
        <a:defRPr sz="2667" kern="1200">
          <a:solidFill>
            <a:srgbClr val="00446B"/>
          </a:solidFill>
          <a:latin typeface="+mn-lt"/>
          <a:ea typeface="+mn-ea"/>
          <a:cs typeface="+mn-cs"/>
        </a:defRPr>
      </a:lvl3pPr>
      <a:lvl4pPr marL="2133411" indent="-304772" algn="l" defTabSz="609546" rtl="0" eaLnBrk="1" latinLnBrk="0" hangingPunct="1">
        <a:spcBef>
          <a:spcPct val="20000"/>
        </a:spcBef>
        <a:buFont typeface="Arial"/>
        <a:buChar char="–"/>
        <a:defRPr sz="2400" kern="1200">
          <a:solidFill>
            <a:srgbClr val="00446B"/>
          </a:solidFill>
          <a:latin typeface="+mn-lt"/>
          <a:ea typeface="+mn-ea"/>
          <a:cs typeface="+mn-cs"/>
        </a:defRPr>
      </a:lvl4pPr>
      <a:lvl5pPr marL="2742955" indent="-304772" algn="l" defTabSz="609546" rtl="0" eaLnBrk="1" latinLnBrk="0" hangingPunct="1">
        <a:spcBef>
          <a:spcPct val="20000"/>
        </a:spcBef>
        <a:buFont typeface="Arial"/>
        <a:buChar char="»"/>
        <a:defRPr sz="2400" kern="1200">
          <a:solidFill>
            <a:srgbClr val="00446B"/>
          </a:solidFill>
          <a:latin typeface="+mn-lt"/>
          <a:ea typeface="+mn-ea"/>
          <a:cs typeface="+mn-cs"/>
        </a:defRPr>
      </a:lvl5pPr>
      <a:lvl6pPr marL="3352502" indent="-304772" algn="l" defTabSz="609546" rtl="0" eaLnBrk="1" latinLnBrk="0" hangingPunct="1">
        <a:spcBef>
          <a:spcPct val="20000"/>
        </a:spcBef>
        <a:buFont typeface="Arial"/>
        <a:buChar char="•"/>
        <a:defRPr sz="2667" kern="1200">
          <a:solidFill>
            <a:schemeClr val="tx1"/>
          </a:solidFill>
          <a:latin typeface="+mn-lt"/>
          <a:ea typeface="+mn-ea"/>
          <a:cs typeface="+mn-cs"/>
        </a:defRPr>
      </a:lvl6pPr>
      <a:lvl7pPr marL="3962048" indent="-304772" algn="l" defTabSz="609546" rtl="0" eaLnBrk="1" latinLnBrk="0" hangingPunct="1">
        <a:spcBef>
          <a:spcPct val="20000"/>
        </a:spcBef>
        <a:buFont typeface="Arial"/>
        <a:buChar char="•"/>
        <a:defRPr sz="2667" kern="1200">
          <a:solidFill>
            <a:schemeClr val="tx1"/>
          </a:solidFill>
          <a:latin typeface="+mn-lt"/>
          <a:ea typeface="+mn-ea"/>
          <a:cs typeface="+mn-cs"/>
        </a:defRPr>
      </a:lvl7pPr>
      <a:lvl8pPr marL="4571594" indent="-304772" algn="l" defTabSz="609546" rtl="0" eaLnBrk="1" latinLnBrk="0" hangingPunct="1">
        <a:spcBef>
          <a:spcPct val="20000"/>
        </a:spcBef>
        <a:buFont typeface="Arial"/>
        <a:buChar char="•"/>
        <a:defRPr sz="2667" kern="1200">
          <a:solidFill>
            <a:schemeClr val="tx1"/>
          </a:solidFill>
          <a:latin typeface="+mn-lt"/>
          <a:ea typeface="+mn-ea"/>
          <a:cs typeface="+mn-cs"/>
        </a:defRPr>
      </a:lvl8pPr>
      <a:lvl9pPr marL="5181138" indent="-304772" algn="l" defTabSz="609546"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46" rtl="0" eaLnBrk="1" latinLnBrk="0" hangingPunct="1">
        <a:defRPr sz="2400" kern="1200">
          <a:solidFill>
            <a:schemeClr val="tx1"/>
          </a:solidFill>
          <a:latin typeface="+mn-lt"/>
          <a:ea typeface="+mn-ea"/>
          <a:cs typeface="+mn-cs"/>
        </a:defRPr>
      </a:lvl1pPr>
      <a:lvl2pPr marL="609546" algn="l" defTabSz="609546" rtl="0" eaLnBrk="1" latinLnBrk="0" hangingPunct="1">
        <a:defRPr sz="2400" kern="1200">
          <a:solidFill>
            <a:schemeClr val="tx1"/>
          </a:solidFill>
          <a:latin typeface="+mn-lt"/>
          <a:ea typeface="+mn-ea"/>
          <a:cs typeface="+mn-cs"/>
        </a:defRPr>
      </a:lvl2pPr>
      <a:lvl3pPr marL="1219091" algn="l" defTabSz="609546" rtl="0" eaLnBrk="1" latinLnBrk="0" hangingPunct="1">
        <a:defRPr sz="2400" kern="1200">
          <a:solidFill>
            <a:schemeClr val="tx1"/>
          </a:solidFill>
          <a:latin typeface="+mn-lt"/>
          <a:ea typeface="+mn-ea"/>
          <a:cs typeface="+mn-cs"/>
        </a:defRPr>
      </a:lvl3pPr>
      <a:lvl4pPr marL="1828637" algn="l" defTabSz="609546" rtl="0" eaLnBrk="1" latinLnBrk="0" hangingPunct="1">
        <a:defRPr sz="2400" kern="1200">
          <a:solidFill>
            <a:schemeClr val="tx1"/>
          </a:solidFill>
          <a:latin typeface="+mn-lt"/>
          <a:ea typeface="+mn-ea"/>
          <a:cs typeface="+mn-cs"/>
        </a:defRPr>
      </a:lvl4pPr>
      <a:lvl5pPr marL="2438183" algn="l" defTabSz="609546" rtl="0" eaLnBrk="1" latinLnBrk="0" hangingPunct="1">
        <a:defRPr sz="2400" kern="1200">
          <a:solidFill>
            <a:schemeClr val="tx1"/>
          </a:solidFill>
          <a:latin typeface="+mn-lt"/>
          <a:ea typeface="+mn-ea"/>
          <a:cs typeface="+mn-cs"/>
        </a:defRPr>
      </a:lvl5pPr>
      <a:lvl6pPr marL="3047729" algn="l" defTabSz="609546" rtl="0" eaLnBrk="1" latinLnBrk="0" hangingPunct="1">
        <a:defRPr sz="2400" kern="1200">
          <a:solidFill>
            <a:schemeClr val="tx1"/>
          </a:solidFill>
          <a:latin typeface="+mn-lt"/>
          <a:ea typeface="+mn-ea"/>
          <a:cs typeface="+mn-cs"/>
        </a:defRPr>
      </a:lvl6pPr>
      <a:lvl7pPr marL="3657274" algn="l" defTabSz="609546" rtl="0" eaLnBrk="1" latinLnBrk="0" hangingPunct="1">
        <a:defRPr sz="2400" kern="1200">
          <a:solidFill>
            <a:schemeClr val="tx1"/>
          </a:solidFill>
          <a:latin typeface="+mn-lt"/>
          <a:ea typeface="+mn-ea"/>
          <a:cs typeface="+mn-cs"/>
        </a:defRPr>
      </a:lvl7pPr>
      <a:lvl8pPr marL="4266820" algn="l" defTabSz="609546" rtl="0" eaLnBrk="1" latinLnBrk="0" hangingPunct="1">
        <a:defRPr sz="2400" kern="1200">
          <a:solidFill>
            <a:schemeClr val="tx1"/>
          </a:solidFill>
          <a:latin typeface="+mn-lt"/>
          <a:ea typeface="+mn-ea"/>
          <a:cs typeface="+mn-cs"/>
        </a:defRPr>
      </a:lvl8pPr>
      <a:lvl9pPr marL="4876366" algn="l" defTabSz="60954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image" Target="../media/image37.emf"/><Relationship Id="rId1" Type="http://schemas.openxmlformats.org/officeDocument/2006/relationships/slideLayout" Target="../slideLayouts/slideLayout10.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0.xml"/><Relationship Id="rId5" Type="http://schemas.openxmlformats.org/officeDocument/2006/relationships/image" Target="../media/image15.emf"/><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0.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rschwommene abstrakte hintergrund innenansicht blick auf in richtung zu  leeren büro lobby und eingangstüren und glas vorhang wand mit rahmen |  Kostenlose Foto">
            <a:extLst>
              <a:ext uri="{FF2B5EF4-FFF2-40B4-BE49-F238E27FC236}">
                <a16:creationId xmlns:a16="http://schemas.microsoft.com/office/drawing/2014/main" id="{2AFA6429-E8A8-4A05-905F-E575DE69C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594454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2E71D5BF-60E5-4FD3-9BAC-6517617B68A4}"/>
              </a:ext>
            </a:extLst>
          </p:cNvPr>
          <p:cNvSpPr/>
          <p:nvPr/>
        </p:nvSpPr>
        <p:spPr>
          <a:xfrm>
            <a:off x="0" y="4461433"/>
            <a:ext cx="12192000" cy="1441529"/>
          </a:xfrm>
          <a:prstGeom prst="rect">
            <a:avLst/>
          </a:prstGeom>
          <a:gradFill>
            <a:gsLst>
              <a:gs pos="0">
                <a:srgbClr val="003D6A"/>
              </a:gs>
              <a:gs pos="98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09531"/>
            <a:endParaRPr lang="de-DE" sz="2400">
              <a:solidFill>
                <a:prstClr val="white"/>
              </a:solidFill>
              <a:latin typeface="Calibri"/>
            </a:endParaRPr>
          </a:p>
        </p:txBody>
      </p:sp>
      <p:sp>
        <p:nvSpPr>
          <p:cNvPr id="50" name="Rechteck 49"/>
          <p:cNvSpPr/>
          <p:nvPr/>
        </p:nvSpPr>
        <p:spPr>
          <a:xfrm>
            <a:off x="0" y="4461434"/>
            <a:ext cx="12192000" cy="1441529"/>
          </a:xfrm>
          <a:prstGeom prst="rect">
            <a:avLst/>
          </a:prstGeom>
          <a:solidFill>
            <a:srgbClr val="003D6A">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15">
              <a:defRPr/>
            </a:pPr>
            <a:endParaRPr lang="de-DE" sz="2400">
              <a:solidFill>
                <a:prstClr val="white"/>
              </a:solidFill>
              <a:latin typeface="Calibri"/>
            </a:endParaRPr>
          </a:p>
        </p:txBody>
      </p:sp>
      <p:sp>
        <p:nvSpPr>
          <p:cNvPr id="49" name="Titel 1"/>
          <p:cNvSpPr txBox="1">
            <a:spLocks/>
          </p:cNvSpPr>
          <p:nvPr/>
        </p:nvSpPr>
        <p:spPr>
          <a:xfrm>
            <a:off x="306867" y="4588772"/>
            <a:ext cx="11811516" cy="1119113"/>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112177" defTabSz="609555">
              <a:spcBef>
                <a:spcPct val="0"/>
              </a:spcBef>
              <a:defRPr/>
            </a:pPr>
            <a:r>
              <a:rPr lang="de-DE" sz="4000" b="1" dirty="0">
                <a:solidFill>
                  <a:srgbClr val="FFFFFF"/>
                </a:solidFill>
                <a:latin typeface="Calibri"/>
              </a:rPr>
              <a:t>TANDEM KSP3</a:t>
            </a:r>
          </a:p>
          <a:p>
            <a:pPr marL="112179" defTabSz="609570">
              <a:spcBef>
                <a:spcPct val="0"/>
              </a:spcBef>
              <a:defRPr/>
            </a:pPr>
            <a:r>
              <a:rPr lang="fr-FR" sz="2400" dirty="0">
                <a:solidFill>
                  <a:srgbClr val="FFFFFF"/>
                </a:solidFill>
                <a:latin typeface="Calibri"/>
              </a:rPr>
              <a:t>Etau pneumatique avec une gamme extrêmement large</a:t>
            </a:r>
            <a:endParaRPr lang="de-DE" sz="2400" dirty="0">
              <a:solidFill>
                <a:srgbClr val="FFFFFF"/>
              </a:solidFill>
              <a:latin typeface="Calibri"/>
            </a:endParaRPr>
          </a:p>
        </p:txBody>
      </p:sp>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744" y="6496406"/>
            <a:ext cx="1794933" cy="119423"/>
          </a:xfrm>
          <a:prstGeom prst="rect">
            <a:avLst/>
          </a:prstGeom>
        </p:spPr>
      </p:pic>
      <p:pic>
        <p:nvPicPr>
          <p:cNvPr id="23" name="Grafik 22"/>
          <p:cNvPicPr>
            <a:picLocks noChangeAspect="1"/>
          </p:cNvPicPr>
          <p:nvPr/>
        </p:nvPicPr>
        <p:blipFill rotWithShape="1">
          <a:blip r:embed="rId6"/>
          <a:srcRect l="38113" b="2500"/>
          <a:stretch/>
        </p:blipFill>
        <p:spPr>
          <a:xfrm>
            <a:off x="628357" y="6286476"/>
            <a:ext cx="276683" cy="297205"/>
          </a:xfrm>
          <a:prstGeom prst="rect">
            <a:avLst/>
          </a:prstGeom>
        </p:spPr>
      </p:pic>
      <p:pic>
        <p:nvPicPr>
          <p:cNvPr id="7" name="Bild 4">
            <a:extLst>
              <a:ext uri="{FF2B5EF4-FFF2-40B4-BE49-F238E27FC236}">
                <a16:creationId xmlns:a16="http://schemas.microsoft.com/office/drawing/2014/main" id="{FF2BE00B-75A5-427F-855A-AFBD37CAD0AC}"/>
              </a:ext>
            </a:extLst>
          </p:cNvPr>
          <p:cNvPicPr>
            <a:picLocks noChangeAspect="1"/>
          </p:cNvPicPr>
          <p:nvPr/>
        </p:nvPicPr>
        <p:blipFill>
          <a:blip r:embed="rId7"/>
          <a:stretch>
            <a:fillRect/>
          </a:stretch>
        </p:blipFill>
        <p:spPr>
          <a:xfrm>
            <a:off x="0" y="5749161"/>
            <a:ext cx="12192000" cy="999067"/>
          </a:xfrm>
          <a:prstGeom prst="rect">
            <a:avLst/>
          </a:prstGeom>
        </p:spPr>
      </p:pic>
      <p:pic>
        <p:nvPicPr>
          <p:cNvPr id="10" name="Grafik 9">
            <a:extLst>
              <a:ext uri="{FF2B5EF4-FFF2-40B4-BE49-F238E27FC236}">
                <a16:creationId xmlns:a16="http://schemas.microsoft.com/office/drawing/2014/main" id="{E6E53F55-3A90-472F-B0AF-79B12568F7D9}"/>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3796167" y="396445"/>
            <a:ext cx="4599666" cy="3723059"/>
          </a:xfrm>
          <a:prstGeom prst="rect">
            <a:avLst/>
          </a:prstGeom>
        </p:spPr>
      </p:pic>
    </p:spTree>
    <p:custDataLst>
      <p:tags r:id="rId1"/>
    </p:custDataLst>
    <p:extLst>
      <p:ext uri="{BB962C8B-B14F-4D97-AF65-F5344CB8AC3E}">
        <p14:creationId xmlns:p14="http://schemas.microsoft.com/office/powerpoint/2010/main" val="3168780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AD1B10B-2D8E-46B1-A4EB-B4C8E4B62D00}"/>
              </a:ext>
            </a:extLst>
          </p:cNvPr>
          <p:cNvSpPr/>
          <p:nvPr/>
        </p:nvSpPr>
        <p:spPr>
          <a:xfrm>
            <a:off x="357756" y="1335382"/>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 name="Titel 1">
            <a:extLst>
              <a:ext uri="{FF2B5EF4-FFF2-40B4-BE49-F238E27FC236}">
                <a16:creationId xmlns:a16="http://schemas.microsoft.com/office/drawing/2014/main" id="{94D38C41-4BB4-4579-9980-2C13BAF44635}"/>
              </a:ext>
            </a:extLst>
          </p:cNvPr>
          <p:cNvSpPr>
            <a:spLocks noGrp="1"/>
          </p:cNvSpPr>
          <p:nvPr>
            <p:ph type="title"/>
          </p:nvPr>
        </p:nvSpPr>
        <p:spPr/>
        <p:txBody>
          <a:bodyPr/>
          <a:lstStyle/>
          <a:p>
            <a:r>
              <a:rPr lang="de-DE" dirty="0"/>
              <a:t>TANDEM KSP3</a:t>
            </a:r>
          </a:p>
        </p:txBody>
      </p:sp>
      <p:sp>
        <p:nvSpPr>
          <p:cNvPr id="4" name="Fußzeilenplatzhalter 3">
            <a:extLst>
              <a:ext uri="{FF2B5EF4-FFF2-40B4-BE49-F238E27FC236}">
                <a16:creationId xmlns:a16="http://schemas.microsoft.com/office/drawing/2014/main" id="{281E213D-48C5-4B16-AE16-756970C25230}"/>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12" name="Rechteck 11">
            <a:extLst>
              <a:ext uri="{FF2B5EF4-FFF2-40B4-BE49-F238E27FC236}">
                <a16:creationId xmlns:a16="http://schemas.microsoft.com/office/drawing/2014/main" id="{38F11716-6EF5-4893-A382-B44A6CFC3373}"/>
              </a:ext>
            </a:extLst>
          </p:cNvPr>
          <p:cNvSpPr/>
          <p:nvPr/>
        </p:nvSpPr>
        <p:spPr>
          <a:xfrm>
            <a:off x="393910" y="3470369"/>
            <a:ext cx="4338728" cy="2569934"/>
          </a:xfrm>
          <a:prstGeom prst="rect">
            <a:avLst/>
          </a:prstGeom>
        </p:spPr>
        <p:txBody>
          <a:bodyPr wrap="square">
            <a:spAutoFit/>
          </a:bodyPr>
          <a:lstStyle/>
          <a:p>
            <a:pPr defTabSz="609546">
              <a:spcBef>
                <a:spcPts val="533"/>
              </a:spcBef>
            </a:pPr>
            <a:r>
              <a:rPr lang="de-DE" sz="1600" b="1" dirty="0">
                <a:solidFill>
                  <a:srgbClr val="00446B"/>
                </a:solidFill>
              </a:rPr>
              <a:t>Plaques de </a:t>
            </a:r>
            <a:r>
              <a:rPr lang="de-DE" sz="1600" b="1" dirty="0" err="1">
                <a:solidFill>
                  <a:srgbClr val="00446B"/>
                </a:solidFill>
              </a:rPr>
              <a:t>base</a:t>
            </a:r>
            <a:r>
              <a:rPr lang="de-DE" sz="1600" b="1" dirty="0">
                <a:solidFill>
                  <a:srgbClr val="00446B"/>
                </a:solidFill>
              </a:rPr>
              <a:t>
</a:t>
            </a:r>
            <a:r>
              <a:rPr lang="fr-FR" sz="1600" dirty="0">
                <a:solidFill>
                  <a:srgbClr val="00446B"/>
                </a:solidFill>
              </a:rPr>
              <a:t>Les plaques de base offrent plusieurs options intégrées pour le montage des étaux sur les tables machine. </a:t>
            </a:r>
          </a:p>
          <a:p>
            <a:pPr defTabSz="609546">
              <a:spcBef>
                <a:spcPts val="533"/>
              </a:spcBef>
            </a:pPr>
            <a:endParaRPr lang="de-DE" sz="800" dirty="0">
              <a:solidFill>
                <a:srgbClr val="00446B"/>
              </a:solidFill>
              <a:latin typeface="Calibri"/>
            </a:endParaRPr>
          </a:p>
          <a:p>
            <a:pPr defTabSz="609546">
              <a:spcBef>
                <a:spcPts val="533"/>
              </a:spcBef>
            </a:pPr>
            <a:r>
              <a:rPr lang="de-DE" sz="1600" dirty="0">
                <a:solidFill>
                  <a:srgbClr val="00446B"/>
                </a:solidFill>
                <a:latin typeface="Calibri"/>
              </a:rPr>
              <a:t>    </a:t>
            </a:r>
            <a:r>
              <a:rPr lang="fr-FR" sz="1600" dirty="0">
                <a:solidFill>
                  <a:srgbClr val="00446B"/>
                </a:solidFill>
              </a:rPr>
              <a:t>Fixation via un système de bridage au point zéro 
    Fixation par brides
    Montage via des lardons
</a:t>
            </a:r>
            <a:endParaRPr lang="de-DE" sz="1600" b="1" dirty="0">
              <a:solidFill>
                <a:srgbClr val="00446B"/>
              </a:solidFill>
              <a:latin typeface="Calibri"/>
            </a:endParaRPr>
          </a:p>
        </p:txBody>
      </p:sp>
      <p:grpSp>
        <p:nvGrpSpPr>
          <p:cNvPr id="51" name="Gruppieren 50">
            <a:extLst>
              <a:ext uri="{FF2B5EF4-FFF2-40B4-BE49-F238E27FC236}">
                <a16:creationId xmlns:a16="http://schemas.microsoft.com/office/drawing/2014/main" id="{428A74D6-DD92-4537-9830-A0F67796D7B8}"/>
              </a:ext>
            </a:extLst>
          </p:cNvPr>
          <p:cNvGrpSpPr/>
          <p:nvPr/>
        </p:nvGrpSpPr>
        <p:grpSpPr>
          <a:xfrm>
            <a:off x="284616" y="4789594"/>
            <a:ext cx="264000" cy="264000"/>
            <a:chOff x="4645063" y="729193"/>
            <a:chExt cx="266095" cy="271350"/>
          </a:xfrm>
        </p:grpSpPr>
        <p:sp>
          <p:nvSpPr>
            <p:cNvPr id="52" name="Ellipse 51">
              <a:extLst>
                <a:ext uri="{FF2B5EF4-FFF2-40B4-BE49-F238E27FC236}">
                  <a16:creationId xmlns:a16="http://schemas.microsoft.com/office/drawing/2014/main" id="{B45E5045-50ED-40DC-877A-221A3BF27D72}"/>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53" name="Textfeld 52">
              <a:extLst>
                <a:ext uri="{FF2B5EF4-FFF2-40B4-BE49-F238E27FC236}">
                  <a16:creationId xmlns:a16="http://schemas.microsoft.com/office/drawing/2014/main" id="{43FE973D-2D66-4A02-AFA3-8E9619B7EEC9}"/>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54" name="Gruppieren 53">
            <a:extLst>
              <a:ext uri="{FF2B5EF4-FFF2-40B4-BE49-F238E27FC236}">
                <a16:creationId xmlns:a16="http://schemas.microsoft.com/office/drawing/2014/main" id="{D0101FB1-0B09-49A2-A308-AF6EDB7BE3CA}"/>
              </a:ext>
            </a:extLst>
          </p:cNvPr>
          <p:cNvGrpSpPr/>
          <p:nvPr/>
        </p:nvGrpSpPr>
        <p:grpSpPr>
          <a:xfrm>
            <a:off x="281709" y="5116741"/>
            <a:ext cx="264000" cy="264000"/>
            <a:chOff x="4645063" y="732456"/>
            <a:chExt cx="266095" cy="271350"/>
          </a:xfrm>
        </p:grpSpPr>
        <p:sp>
          <p:nvSpPr>
            <p:cNvPr id="55" name="Ellipse 54">
              <a:extLst>
                <a:ext uri="{FF2B5EF4-FFF2-40B4-BE49-F238E27FC236}">
                  <a16:creationId xmlns:a16="http://schemas.microsoft.com/office/drawing/2014/main" id="{6AC61988-E345-481C-9A7A-4B2116E98D1B}"/>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56" name="Textfeld 55">
              <a:extLst>
                <a:ext uri="{FF2B5EF4-FFF2-40B4-BE49-F238E27FC236}">
                  <a16:creationId xmlns:a16="http://schemas.microsoft.com/office/drawing/2014/main" id="{44ED7BDF-A40F-4386-9E8E-F053767C94A4}"/>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grpSp>
        <p:nvGrpSpPr>
          <p:cNvPr id="57" name="Gruppieren 56">
            <a:extLst>
              <a:ext uri="{FF2B5EF4-FFF2-40B4-BE49-F238E27FC236}">
                <a16:creationId xmlns:a16="http://schemas.microsoft.com/office/drawing/2014/main" id="{7E455C06-7178-4507-96EF-0913057CDB79}"/>
              </a:ext>
            </a:extLst>
          </p:cNvPr>
          <p:cNvGrpSpPr/>
          <p:nvPr/>
        </p:nvGrpSpPr>
        <p:grpSpPr>
          <a:xfrm>
            <a:off x="272259" y="5424441"/>
            <a:ext cx="264000" cy="264000"/>
            <a:chOff x="4645063" y="732456"/>
            <a:chExt cx="266095" cy="271350"/>
          </a:xfrm>
        </p:grpSpPr>
        <p:sp>
          <p:nvSpPr>
            <p:cNvPr id="58" name="Ellipse 57">
              <a:extLst>
                <a:ext uri="{FF2B5EF4-FFF2-40B4-BE49-F238E27FC236}">
                  <a16:creationId xmlns:a16="http://schemas.microsoft.com/office/drawing/2014/main" id="{66612F81-59FE-4D9A-AADA-BABC6410CFE4}"/>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59" name="Textfeld 58">
              <a:extLst>
                <a:ext uri="{FF2B5EF4-FFF2-40B4-BE49-F238E27FC236}">
                  <a16:creationId xmlns:a16="http://schemas.microsoft.com/office/drawing/2014/main" id="{F85C3850-4188-4202-BF58-2A2331D33025}"/>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3</a:t>
              </a:r>
            </a:p>
          </p:txBody>
        </p:sp>
      </p:grpSp>
      <p:pic>
        <p:nvPicPr>
          <p:cNvPr id="3" name="Grafik 2">
            <a:extLst>
              <a:ext uri="{FF2B5EF4-FFF2-40B4-BE49-F238E27FC236}">
                <a16:creationId xmlns:a16="http://schemas.microsoft.com/office/drawing/2014/main" id="{6BD45C79-3313-4FEC-8D79-421D99CCDEE1}"/>
              </a:ext>
            </a:extLst>
          </p:cNvPr>
          <p:cNvPicPr>
            <a:picLocks noChangeAspect="1"/>
          </p:cNvPicPr>
          <p:nvPr/>
        </p:nvPicPr>
        <p:blipFill>
          <a:blip r:embed="rId2"/>
          <a:stretch>
            <a:fillRect/>
          </a:stretch>
        </p:blipFill>
        <p:spPr>
          <a:xfrm>
            <a:off x="396026" y="1364765"/>
            <a:ext cx="2877290" cy="2105604"/>
          </a:xfrm>
          <a:prstGeom prst="rect">
            <a:avLst/>
          </a:prstGeom>
        </p:spPr>
      </p:pic>
      <p:grpSp>
        <p:nvGrpSpPr>
          <p:cNvPr id="29" name="Gruppieren 28">
            <a:extLst>
              <a:ext uri="{FF2B5EF4-FFF2-40B4-BE49-F238E27FC236}">
                <a16:creationId xmlns:a16="http://schemas.microsoft.com/office/drawing/2014/main" id="{055B2417-E46A-4169-8C4F-12376AF31DE4}"/>
              </a:ext>
            </a:extLst>
          </p:cNvPr>
          <p:cNvGrpSpPr/>
          <p:nvPr/>
        </p:nvGrpSpPr>
        <p:grpSpPr>
          <a:xfrm>
            <a:off x="395922" y="2487298"/>
            <a:ext cx="264000" cy="264000"/>
            <a:chOff x="4645063" y="729193"/>
            <a:chExt cx="266095" cy="271350"/>
          </a:xfrm>
        </p:grpSpPr>
        <p:sp>
          <p:nvSpPr>
            <p:cNvPr id="30" name="Ellipse 29">
              <a:extLst>
                <a:ext uri="{FF2B5EF4-FFF2-40B4-BE49-F238E27FC236}">
                  <a16:creationId xmlns:a16="http://schemas.microsoft.com/office/drawing/2014/main" id="{C44B92B3-48DC-4389-A1F4-DF2A5228062B}"/>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31" name="Textfeld 30">
              <a:extLst>
                <a:ext uri="{FF2B5EF4-FFF2-40B4-BE49-F238E27FC236}">
                  <a16:creationId xmlns:a16="http://schemas.microsoft.com/office/drawing/2014/main" id="{C2023C86-071B-496A-8810-70E932173543}"/>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35" name="Gruppieren 34">
            <a:extLst>
              <a:ext uri="{FF2B5EF4-FFF2-40B4-BE49-F238E27FC236}">
                <a16:creationId xmlns:a16="http://schemas.microsoft.com/office/drawing/2014/main" id="{DDE410AC-1442-4757-BD36-414AAB73D9BE}"/>
              </a:ext>
            </a:extLst>
          </p:cNvPr>
          <p:cNvGrpSpPr/>
          <p:nvPr/>
        </p:nvGrpSpPr>
        <p:grpSpPr>
          <a:xfrm>
            <a:off x="2431274" y="2463726"/>
            <a:ext cx="264000" cy="264000"/>
            <a:chOff x="4645063" y="732456"/>
            <a:chExt cx="266095" cy="271350"/>
          </a:xfrm>
        </p:grpSpPr>
        <p:sp>
          <p:nvSpPr>
            <p:cNvPr id="36" name="Ellipse 35">
              <a:extLst>
                <a:ext uri="{FF2B5EF4-FFF2-40B4-BE49-F238E27FC236}">
                  <a16:creationId xmlns:a16="http://schemas.microsoft.com/office/drawing/2014/main" id="{5C8FF8AE-74F6-47B9-964B-848F0A545EAA}"/>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37" name="Textfeld 36">
              <a:extLst>
                <a:ext uri="{FF2B5EF4-FFF2-40B4-BE49-F238E27FC236}">
                  <a16:creationId xmlns:a16="http://schemas.microsoft.com/office/drawing/2014/main" id="{4D869AA8-B64C-4945-A18A-0488ADCD4F8D}"/>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grpSp>
        <p:nvGrpSpPr>
          <p:cNvPr id="22" name="Gruppieren 21">
            <a:extLst>
              <a:ext uri="{FF2B5EF4-FFF2-40B4-BE49-F238E27FC236}">
                <a16:creationId xmlns:a16="http://schemas.microsoft.com/office/drawing/2014/main" id="{517F97DA-650A-41C0-9CC3-2F2A08B6F334}"/>
              </a:ext>
            </a:extLst>
          </p:cNvPr>
          <p:cNvGrpSpPr/>
          <p:nvPr/>
        </p:nvGrpSpPr>
        <p:grpSpPr>
          <a:xfrm>
            <a:off x="1035688" y="3131408"/>
            <a:ext cx="264000" cy="336545"/>
            <a:chOff x="4625468" y="638154"/>
            <a:chExt cx="266095" cy="345915"/>
          </a:xfrm>
        </p:grpSpPr>
        <p:sp>
          <p:nvSpPr>
            <p:cNvPr id="23" name="Ellipse 22">
              <a:extLst>
                <a:ext uri="{FF2B5EF4-FFF2-40B4-BE49-F238E27FC236}">
                  <a16:creationId xmlns:a16="http://schemas.microsoft.com/office/drawing/2014/main" id="{47FF31C3-0E58-4321-B7F5-949E2ED7C42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4" name="Textfeld 23">
              <a:extLst>
                <a:ext uri="{FF2B5EF4-FFF2-40B4-BE49-F238E27FC236}">
                  <a16:creationId xmlns:a16="http://schemas.microsoft.com/office/drawing/2014/main" id="{AB61CE60-841C-4C41-A660-5499A5C724C0}"/>
                </a:ext>
              </a:extLst>
            </p:cNvPr>
            <p:cNvSpPr txBox="1"/>
            <p:nvPr/>
          </p:nvSpPr>
          <p:spPr>
            <a:xfrm>
              <a:off x="4625468" y="638154"/>
              <a:ext cx="266095" cy="271350"/>
            </a:xfrm>
            <a:prstGeom prst="rect">
              <a:avLst/>
            </a:prstGeom>
            <a:noFill/>
          </p:spPr>
          <p:txBody>
            <a:bodyPr wrap="square" rtlCol="0" anchor="ctr" anchorCtr="0">
              <a:noAutofit/>
            </a:bodyPr>
            <a:lstStyle/>
            <a:p>
              <a:pPr algn="ctr" defTabSz="609546"/>
              <a:endParaRPr lang="de-DE" sz="1200" dirty="0">
                <a:solidFill>
                  <a:prstClr val="white"/>
                </a:solidFill>
                <a:latin typeface="Calibri"/>
              </a:endParaRPr>
            </a:p>
            <a:p>
              <a:pPr algn="ctr" defTabSz="609546"/>
              <a:r>
                <a:rPr lang="de-DE" sz="1200" dirty="0">
                  <a:solidFill>
                    <a:prstClr val="white"/>
                  </a:solidFill>
                  <a:latin typeface="Calibri"/>
                </a:rPr>
                <a:t>3</a:t>
              </a:r>
            </a:p>
          </p:txBody>
        </p:sp>
      </p:grpSp>
    </p:spTree>
    <p:extLst>
      <p:ext uri="{BB962C8B-B14F-4D97-AF65-F5344CB8AC3E}">
        <p14:creationId xmlns:p14="http://schemas.microsoft.com/office/powerpoint/2010/main" val="2119545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AD1B10B-2D8E-46B1-A4EB-B4C8E4B62D00}"/>
              </a:ext>
            </a:extLst>
          </p:cNvPr>
          <p:cNvSpPr/>
          <p:nvPr/>
        </p:nvSpPr>
        <p:spPr>
          <a:xfrm>
            <a:off x="357756" y="1280297"/>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 name="Titel 1">
            <a:extLst>
              <a:ext uri="{FF2B5EF4-FFF2-40B4-BE49-F238E27FC236}">
                <a16:creationId xmlns:a16="http://schemas.microsoft.com/office/drawing/2014/main" id="{94D38C41-4BB4-4579-9980-2C13BAF44635}"/>
              </a:ext>
            </a:extLst>
          </p:cNvPr>
          <p:cNvSpPr>
            <a:spLocks noGrp="1"/>
          </p:cNvSpPr>
          <p:nvPr>
            <p:ph type="title"/>
          </p:nvPr>
        </p:nvSpPr>
        <p:spPr>
          <a:xfrm>
            <a:off x="279400" y="-73085"/>
            <a:ext cx="10515600" cy="1152000"/>
          </a:xfrm>
        </p:spPr>
        <p:txBody>
          <a:bodyPr/>
          <a:lstStyle/>
          <a:p>
            <a:r>
              <a:rPr lang="de-DE" dirty="0"/>
              <a:t>TANDEM KSP3</a:t>
            </a:r>
          </a:p>
        </p:txBody>
      </p:sp>
      <p:sp>
        <p:nvSpPr>
          <p:cNvPr id="4" name="Fußzeilenplatzhalter 3">
            <a:extLst>
              <a:ext uri="{FF2B5EF4-FFF2-40B4-BE49-F238E27FC236}">
                <a16:creationId xmlns:a16="http://schemas.microsoft.com/office/drawing/2014/main" id="{281E213D-48C5-4B16-AE16-756970C25230}"/>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12" name="Rechteck 11">
            <a:extLst>
              <a:ext uri="{FF2B5EF4-FFF2-40B4-BE49-F238E27FC236}">
                <a16:creationId xmlns:a16="http://schemas.microsoft.com/office/drawing/2014/main" id="{38F11716-6EF5-4893-A382-B44A6CFC3373}"/>
              </a:ext>
            </a:extLst>
          </p:cNvPr>
          <p:cNvSpPr/>
          <p:nvPr/>
        </p:nvSpPr>
        <p:spPr>
          <a:xfrm>
            <a:off x="244602" y="3442097"/>
            <a:ext cx="3825452" cy="2757101"/>
          </a:xfrm>
          <a:prstGeom prst="rect">
            <a:avLst/>
          </a:prstGeom>
        </p:spPr>
        <p:txBody>
          <a:bodyPr wrap="square">
            <a:spAutoFit/>
          </a:bodyPr>
          <a:lstStyle/>
          <a:p>
            <a:pPr defTabSz="609546">
              <a:spcBef>
                <a:spcPts val="533"/>
              </a:spcBef>
            </a:pPr>
            <a:r>
              <a:rPr lang="fr-FR" sz="1600" b="1" dirty="0">
                <a:solidFill>
                  <a:srgbClr val="00446B"/>
                </a:solidFill>
              </a:rPr>
              <a:t>Alésages de positionnement (-Z)
</a:t>
            </a:r>
            <a:r>
              <a:rPr lang="fr-FR" sz="1600" dirty="0">
                <a:solidFill>
                  <a:srgbClr val="00446B"/>
                </a:solidFill>
              </a:rPr>
              <a:t>Afin de positionner très précisément plusieurs étaux les uns par rapport aux autres sur un dispositifs de bridage, des alésages de positionnement sont disponibles dans la version Z.</a:t>
            </a:r>
            <a:endParaRPr lang="fr-FR" sz="1400" dirty="0">
              <a:solidFill>
                <a:srgbClr val="00446B"/>
              </a:solidFill>
            </a:endParaRPr>
          </a:p>
          <a:p>
            <a:pPr defTabSz="609546">
              <a:spcBef>
                <a:spcPts val="533"/>
              </a:spcBef>
            </a:pPr>
            <a:endParaRPr lang="de-DE" sz="1333" dirty="0">
              <a:solidFill>
                <a:srgbClr val="00446B"/>
              </a:solidFill>
              <a:latin typeface="Calibri"/>
            </a:endParaRPr>
          </a:p>
          <a:p>
            <a:pPr defTabSz="609546">
              <a:spcBef>
                <a:spcPts val="533"/>
              </a:spcBef>
            </a:pPr>
            <a:r>
              <a:rPr lang="de-DE" sz="800" dirty="0">
                <a:solidFill>
                  <a:srgbClr val="00446B"/>
                </a:solidFill>
                <a:latin typeface="Calibri"/>
              </a:rPr>
              <a:t>         </a:t>
            </a:r>
            <a:r>
              <a:rPr lang="de-DE" sz="1600" dirty="0" err="1">
                <a:solidFill>
                  <a:srgbClr val="00446B"/>
                </a:solidFill>
              </a:rPr>
              <a:t>Positionnement</a:t>
            </a:r>
            <a:r>
              <a:rPr lang="de-DE" sz="1600" dirty="0">
                <a:solidFill>
                  <a:srgbClr val="00446B"/>
                </a:solidFill>
              </a:rPr>
              <a:t> de </a:t>
            </a:r>
            <a:r>
              <a:rPr lang="de-DE" sz="1600" dirty="0" err="1">
                <a:solidFill>
                  <a:srgbClr val="00446B"/>
                </a:solidFill>
              </a:rPr>
              <a:t>l’alésage</a:t>
            </a:r>
            <a:endParaRPr lang="de-DE" sz="1600" dirty="0">
              <a:solidFill>
                <a:srgbClr val="00446B"/>
              </a:solidFill>
              <a:latin typeface="Calibri"/>
              <a:sym typeface="Wingdings" panose="05000000000000000000" pitchFamily="2" charset="2"/>
            </a:endParaRPr>
          </a:p>
          <a:p>
            <a:pPr defTabSz="609546">
              <a:spcBef>
                <a:spcPts val="400"/>
              </a:spcBef>
            </a:pPr>
            <a:r>
              <a:rPr lang="de-DE" sz="1600" dirty="0">
                <a:solidFill>
                  <a:srgbClr val="00446B"/>
                </a:solidFill>
                <a:latin typeface="Calibri"/>
                <a:sym typeface="Wingdings" panose="05000000000000000000" pitchFamily="2" charset="2"/>
              </a:rPr>
              <a:t> </a:t>
            </a:r>
            <a:endParaRPr lang="de-DE" sz="133" dirty="0">
              <a:solidFill>
                <a:srgbClr val="00446B"/>
              </a:solidFill>
              <a:latin typeface="Calibri"/>
            </a:endParaRPr>
          </a:p>
          <a:p>
            <a:pPr defTabSz="609546"/>
            <a:r>
              <a:rPr lang="de-DE" sz="1600" dirty="0">
                <a:solidFill>
                  <a:srgbClr val="00446B"/>
                </a:solidFill>
                <a:latin typeface="Calibri"/>
              </a:rPr>
              <a:t>		</a:t>
            </a:r>
          </a:p>
        </p:txBody>
      </p:sp>
      <p:sp>
        <p:nvSpPr>
          <p:cNvPr id="15" name="Rechteck 14">
            <a:extLst>
              <a:ext uri="{FF2B5EF4-FFF2-40B4-BE49-F238E27FC236}">
                <a16:creationId xmlns:a16="http://schemas.microsoft.com/office/drawing/2014/main" id="{80DEA4F6-A192-4DB7-9083-3B8EBC5AC55D}"/>
              </a:ext>
            </a:extLst>
          </p:cNvPr>
          <p:cNvSpPr/>
          <p:nvPr/>
        </p:nvSpPr>
        <p:spPr>
          <a:xfrm>
            <a:off x="4177804" y="1324365"/>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7" name="Rechteck 16">
            <a:extLst>
              <a:ext uri="{FF2B5EF4-FFF2-40B4-BE49-F238E27FC236}">
                <a16:creationId xmlns:a16="http://schemas.microsoft.com/office/drawing/2014/main" id="{6B6D2FE1-1081-4089-8D3C-AAE6FFE0EF0A}"/>
              </a:ext>
            </a:extLst>
          </p:cNvPr>
          <p:cNvSpPr/>
          <p:nvPr/>
        </p:nvSpPr>
        <p:spPr>
          <a:xfrm>
            <a:off x="4166987" y="3450394"/>
            <a:ext cx="4114799" cy="2033890"/>
          </a:xfrm>
          <a:prstGeom prst="rect">
            <a:avLst/>
          </a:prstGeom>
        </p:spPr>
        <p:txBody>
          <a:bodyPr wrap="square">
            <a:spAutoFit/>
          </a:bodyPr>
          <a:lstStyle/>
          <a:p>
            <a:pPr defTabSz="609546">
              <a:spcBef>
                <a:spcPts val="533"/>
              </a:spcBef>
            </a:pPr>
            <a:r>
              <a:rPr lang="fr-FR" sz="1600" b="1" dirty="0">
                <a:solidFill>
                  <a:srgbClr val="00446B"/>
                </a:solidFill>
              </a:rPr>
              <a:t>Amplification de la force de serrage (-AS)
</a:t>
            </a:r>
            <a:r>
              <a:rPr lang="fr-FR" sz="1600" dirty="0">
                <a:solidFill>
                  <a:srgbClr val="00446B"/>
                </a:solidFill>
              </a:rPr>
              <a:t>Les ressorts intégrés dans l’étau augmentent la force de serrage de la pression pneumatique jusqu’à 20%. Cela augmente également les possibilités d’applications.</a:t>
            </a:r>
          </a:p>
          <a:p>
            <a:pPr defTabSz="609546">
              <a:spcBef>
                <a:spcPts val="533"/>
              </a:spcBef>
            </a:pPr>
            <a:endParaRPr lang="de-DE" sz="1600" dirty="0">
              <a:solidFill>
                <a:srgbClr val="00446B"/>
              </a:solidFill>
              <a:latin typeface="Calibri"/>
            </a:endParaRPr>
          </a:p>
          <a:p>
            <a:pPr defTabSz="609546">
              <a:spcBef>
                <a:spcPts val="667"/>
              </a:spcBef>
            </a:pPr>
            <a:r>
              <a:rPr lang="de-DE" sz="1600" dirty="0">
                <a:solidFill>
                  <a:srgbClr val="00446B"/>
                </a:solidFill>
                <a:latin typeface="Calibri"/>
              </a:rPr>
              <a:t>       </a:t>
            </a:r>
            <a:r>
              <a:rPr lang="fr-FR" sz="1600" dirty="0">
                <a:solidFill>
                  <a:srgbClr val="00446B"/>
                </a:solidFill>
              </a:rPr>
              <a:t>Ressorts de pression inoxydables résistants </a:t>
            </a:r>
            <a:endParaRPr lang="de-DE" sz="1600" dirty="0">
              <a:solidFill>
                <a:srgbClr val="00446B"/>
              </a:solidFill>
              <a:latin typeface="Calibri"/>
            </a:endParaRPr>
          </a:p>
        </p:txBody>
      </p:sp>
      <p:sp>
        <p:nvSpPr>
          <p:cNvPr id="14" name="Textfeld 13">
            <a:extLst>
              <a:ext uri="{FF2B5EF4-FFF2-40B4-BE49-F238E27FC236}">
                <a16:creationId xmlns:a16="http://schemas.microsoft.com/office/drawing/2014/main" id="{68B339ED-DE7B-4C23-BF7D-44F930671220}"/>
              </a:ext>
            </a:extLst>
          </p:cNvPr>
          <p:cNvSpPr txBox="1"/>
          <p:nvPr/>
        </p:nvSpPr>
        <p:spPr>
          <a:xfrm>
            <a:off x="357756" y="390335"/>
            <a:ext cx="6549272" cy="748795"/>
          </a:xfrm>
          <a:prstGeom prst="rect">
            <a:avLst/>
          </a:prstGeom>
          <a:noFill/>
        </p:spPr>
        <p:txBody>
          <a:bodyPr wrap="square" rtlCol="0">
            <a:spAutoFit/>
          </a:bodyPr>
          <a:lstStyle/>
          <a:p>
            <a:pPr defTabSz="609546"/>
            <a:r>
              <a:rPr lang="de-DE" sz="2133" b="1" dirty="0">
                <a:solidFill>
                  <a:srgbClr val="00446B"/>
                </a:solidFill>
              </a:rPr>
              <a:t>
Option possible </a:t>
            </a:r>
            <a:endParaRPr lang="de-DE" sz="2133" b="1" dirty="0">
              <a:solidFill>
                <a:srgbClr val="00446B"/>
              </a:solidFill>
              <a:latin typeface="Calibri"/>
            </a:endParaRPr>
          </a:p>
        </p:txBody>
      </p:sp>
      <p:grpSp>
        <p:nvGrpSpPr>
          <p:cNvPr id="41" name="Gruppieren 40">
            <a:extLst>
              <a:ext uri="{FF2B5EF4-FFF2-40B4-BE49-F238E27FC236}">
                <a16:creationId xmlns:a16="http://schemas.microsoft.com/office/drawing/2014/main" id="{1C277445-1EBD-4C78-80B8-D5ED625FAC68}"/>
              </a:ext>
            </a:extLst>
          </p:cNvPr>
          <p:cNvGrpSpPr/>
          <p:nvPr/>
        </p:nvGrpSpPr>
        <p:grpSpPr>
          <a:xfrm>
            <a:off x="244602" y="5346284"/>
            <a:ext cx="264000" cy="264000"/>
            <a:chOff x="4645063" y="729193"/>
            <a:chExt cx="266095" cy="271350"/>
          </a:xfrm>
        </p:grpSpPr>
        <p:sp>
          <p:nvSpPr>
            <p:cNvPr id="42" name="Ellipse 41">
              <a:extLst>
                <a:ext uri="{FF2B5EF4-FFF2-40B4-BE49-F238E27FC236}">
                  <a16:creationId xmlns:a16="http://schemas.microsoft.com/office/drawing/2014/main" id="{3F71D01F-0FE2-4ECD-973B-70B9BD9ABD68}"/>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43" name="Textfeld 42">
              <a:extLst>
                <a:ext uri="{FF2B5EF4-FFF2-40B4-BE49-F238E27FC236}">
                  <a16:creationId xmlns:a16="http://schemas.microsoft.com/office/drawing/2014/main" id="{E6248F22-3B7D-4AFE-9545-B0D73BD07F4A}"/>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50" name="Gruppieren 49">
            <a:extLst>
              <a:ext uri="{FF2B5EF4-FFF2-40B4-BE49-F238E27FC236}">
                <a16:creationId xmlns:a16="http://schemas.microsoft.com/office/drawing/2014/main" id="{52296C84-EE8E-4E9F-B15D-5F06800F3976}"/>
              </a:ext>
            </a:extLst>
          </p:cNvPr>
          <p:cNvGrpSpPr/>
          <p:nvPr/>
        </p:nvGrpSpPr>
        <p:grpSpPr>
          <a:xfrm>
            <a:off x="4248792" y="5139624"/>
            <a:ext cx="264000" cy="264000"/>
            <a:chOff x="4645063" y="729193"/>
            <a:chExt cx="266095" cy="271350"/>
          </a:xfrm>
        </p:grpSpPr>
        <p:sp>
          <p:nvSpPr>
            <p:cNvPr id="51" name="Ellipse 50">
              <a:extLst>
                <a:ext uri="{FF2B5EF4-FFF2-40B4-BE49-F238E27FC236}">
                  <a16:creationId xmlns:a16="http://schemas.microsoft.com/office/drawing/2014/main" id="{736E6AAE-1F87-48F3-A43A-69F337057459}"/>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52" name="Textfeld 51">
              <a:extLst>
                <a:ext uri="{FF2B5EF4-FFF2-40B4-BE49-F238E27FC236}">
                  <a16:creationId xmlns:a16="http://schemas.microsoft.com/office/drawing/2014/main" id="{29EF65FB-28EF-436D-8E2C-DFF23DB32221}"/>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pic>
        <p:nvPicPr>
          <p:cNvPr id="26" name="Picture 2">
            <a:extLst>
              <a:ext uri="{FF2B5EF4-FFF2-40B4-BE49-F238E27FC236}">
                <a16:creationId xmlns:a16="http://schemas.microsoft.com/office/drawing/2014/main" id="{086C274C-77D4-4DA8-876C-EBF0DADFD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832" y="1402211"/>
            <a:ext cx="1928363" cy="192836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uppieren 26">
            <a:extLst>
              <a:ext uri="{FF2B5EF4-FFF2-40B4-BE49-F238E27FC236}">
                <a16:creationId xmlns:a16="http://schemas.microsoft.com/office/drawing/2014/main" id="{DBCDBA0C-A7A9-44B0-8DDE-F41E018CAD33}"/>
              </a:ext>
            </a:extLst>
          </p:cNvPr>
          <p:cNvGrpSpPr/>
          <p:nvPr/>
        </p:nvGrpSpPr>
        <p:grpSpPr>
          <a:xfrm>
            <a:off x="2487834" y="1648884"/>
            <a:ext cx="264000" cy="264000"/>
            <a:chOff x="4645063" y="729193"/>
            <a:chExt cx="266095" cy="271350"/>
          </a:xfrm>
        </p:grpSpPr>
        <p:sp>
          <p:nvSpPr>
            <p:cNvPr id="28" name="Ellipse 27">
              <a:extLst>
                <a:ext uri="{FF2B5EF4-FFF2-40B4-BE49-F238E27FC236}">
                  <a16:creationId xmlns:a16="http://schemas.microsoft.com/office/drawing/2014/main" id="{37C01513-928E-4518-9DFD-E8C7C5581884}"/>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9" name="Textfeld 28">
              <a:extLst>
                <a:ext uri="{FF2B5EF4-FFF2-40B4-BE49-F238E27FC236}">
                  <a16:creationId xmlns:a16="http://schemas.microsoft.com/office/drawing/2014/main" id="{5F11F423-DE41-4FA6-95C2-8B3AD389AFFF}"/>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30" name="Gruppieren 29">
            <a:extLst>
              <a:ext uri="{FF2B5EF4-FFF2-40B4-BE49-F238E27FC236}">
                <a16:creationId xmlns:a16="http://schemas.microsoft.com/office/drawing/2014/main" id="{5786DD86-44B4-4030-B4F2-D3E036C57EF1}"/>
              </a:ext>
            </a:extLst>
          </p:cNvPr>
          <p:cNvGrpSpPr/>
          <p:nvPr/>
        </p:nvGrpSpPr>
        <p:grpSpPr>
          <a:xfrm>
            <a:off x="959034" y="2834590"/>
            <a:ext cx="265150" cy="264000"/>
            <a:chOff x="4661982" y="537054"/>
            <a:chExt cx="267255" cy="271350"/>
          </a:xfrm>
        </p:grpSpPr>
        <p:sp>
          <p:nvSpPr>
            <p:cNvPr id="31" name="Ellipse 30">
              <a:extLst>
                <a:ext uri="{FF2B5EF4-FFF2-40B4-BE49-F238E27FC236}">
                  <a16:creationId xmlns:a16="http://schemas.microsoft.com/office/drawing/2014/main" id="{7245EDA7-4159-4D46-9FAC-D231A587CB61}"/>
                </a:ext>
              </a:extLst>
            </p:cNvPr>
            <p:cNvSpPr/>
            <p:nvPr/>
          </p:nvSpPr>
          <p:spPr>
            <a:xfrm>
              <a:off x="4661982" y="552492"/>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32" name="Textfeld 31">
              <a:extLst>
                <a:ext uri="{FF2B5EF4-FFF2-40B4-BE49-F238E27FC236}">
                  <a16:creationId xmlns:a16="http://schemas.microsoft.com/office/drawing/2014/main" id="{4BD047E2-6C05-415A-AF35-9550C2BB3448}"/>
                </a:ext>
              </a:extLst>
            </p:cNvPr>
            <p:cNvSpPr txBox="1"/>
            <p:nvPr/>
          </p:nvSpPr>
          <p:spPr>
            <a:xfrm>
              <a:off x="4663142" y="537054"/>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pic>
        <p:nvPicPr>
          <p:cNvPr id="33" name="Picture 4">
            <a:extLst>
              <a:ext uri="{FF2B5EF4-FFF2-40B4-BE49-F238E27FC236}">
                <a16:creationId xmlns:a16="http://schemas.microsoft.com/office/drawing/2014/main" id="{6F249495-C674-48EA-B31F-6C9F343D7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792" y="1494147"/>
            <a:ext cx="2680224" cy="187760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uppieren 33">
            <a:extLst>
              <a:ext uri="{FF2B5EF4-FFF2-40B4-BE49-F238E27FC236}">
                <a16:creationId xmlns:a16="http://schemas.microsoft.com/office/drawing/2014/main" id="{AC88A2BC-7319-4875-8BDE-2E36808D1F3C}"/>
              </a:ext>
            </a:extLst>
          </p:cNvPr>
          <p:cNvGrpSpPr/>
          <p:nvPr/>
        </p:nvGrpSpPr>
        <p:grpSpPr>
          <a:xfrm>
            <a:off x="5075000" y="2673072"/>
            <a:ext cx="264000" cy="264000"/>
            <a:chOff x="4645063" y="729193"/>
            <a:chExt cx="266095" cy="271350"/>
          </a:xfrm>
        </p:grpSpPr>
        <p:sp>
          <p:nvSpPr>
            <p:cNvPr id="35" name="Ellipse 34">
              <a:extLst>
                <a:ext uri="{FF2B5EF4-FFF2-40B4-BE49-F238E27FC236}">
                  <a16:creationId xmlns:a16="http://schemas.microsoft.com/office/drawing/2014/main" id="{E45D0411-6194-467C-9905-86867B2A45A1}"/>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36" name="Textfeld 35">
              <a:extLst>
                <a:ext uri="{FF2B5EF4-FFF2-40B4-BE49-F238E27FC236}">
                  <a16:creationId xmlns:a16="http://schemas.microsoft.com/office/drawing/2014/main" id="{52B9E584-7AA4-46CD-86FB-58412B498F58}"/>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spTree>
    <p:extLst>
      <p:ext uri="{BB962C8B-B14F-4D97-AF65-F5344CB8AC3E}">
        <p14:creationId xmlns:p14="http://schemas.microsoft.com/office/powerpoint/2010/main" val="4113020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AD1B10B-2D8E-46B1-A4EB-B4C8E4B62D00}"/>
              </a:ext>
            </a:extLst>
          </p:cNvPr>
          <p:cNvSpPr/>
          <p:nvPr/>
        </p:nvSpPr>
        <p:spPr>
          <a:xfrm>
            <a:off x="357756" y="1346399"/>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 name="Titel 1">
            <a:extLst>
              <a:ext uri="{FF2B5EF4-FFF2-40B4-BE49-F238E27FC236}">
                <a16:creationId xmlns:a16="http://schemas.microsoft.com/office/drawing/2014/main" id="{94D38C41-4BB4-4579-9980-2C13BAF44635}"/>
              </a:ext>
            </a:extLst>
          </p:cNvPr>
          <p:cNvSpPr>
            <a:spLocks noGrp="1"/>
          </p:cNvSpPr>
          <p:nvPr>
            <p:ph type="title"/>
          </p:nvPr>
        </p:nvSpPr>
        <p:spPr/>
        <p:txBody>
          <a:bodyPr/>
          <a:lstStyle/>
          <a:p>
            <a:r>
              <a:rPr lang="de-DE" dirty="0"/>
              <a:t>TANDEM KSP3</a:t>
            </a:r>
          </a:p>
        </p:txBody>
      </p:sp>
      <p:sp>
        <p:nvSpPr>
          <p:cNvPr id="4" name="Fußzeilenplatzhalter 3">
            <a:extLst>
              <a:ext uri="{FF2B5EF4-FFF2-40B4-BE49-F238E27FC236}">
                <a16:creationId xmlns:a16="http://schemas.microsoft.com/office/drawing/2014/main" id="{281E213D-48C5-4B16-AE16-756970C25230}"/>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12" name="Rechteck 11">
            <a:extLst>
              <a:ext uri="{FF2B5EF4-FFF2-40B4-BE49-F238E27FC236}">
                <a16:creationId xmlns:a16="http://schemas.microsoft.com/office/drawing/2014/main" id="{38F11716-6EF5-4893-A382-B44A6CFC3373}"/>
              </a:ext>
            </a:extLst>
          </p:cNvPr>
          <p:cNvSpPr/>
          <p:nvPr/>
        </p:nvSpPr>
        <p:spPr>
          <a:xfrm>
            <a:off x="242291" y="3510981"/>
            <a:ext cx="3935513" cy="3057247"/>
          </a:xfrm>
          <a:prstGeom prst="rect">
            <a:avLst/>
          </a:prstGeom>
        </p:spPr>
        <p:txBody>
          <a:bodyPr wrap="square">
            <a:spAutoFit/>
          </a:bodyPr>
          <a:lstStyle/>
          <a:p>
            <a:pPr defTabSz="609546">
              <a:spcBef>
                <a:spcPts val="533"/>
              </a:spcBef>
            </a:pPr>
            <a:r>
              <a:rPr lang="de-DE" sz="1600" b="1" dirty="0" err="1">
                <a:solidFill>
                  <a:srgbClr val="00446B"/>
                </a:solidFill>
              </a:rPr>
              <a:t>Détection</a:t>
            </a:r>
            <a:r>
              <a:rPr lang="de-DE" sz="1600" b="1" dirty="0">
                <a:solidFill>
                  <a:srgbClr val="00446B"/>
                </a:solidFill>
              </a:rPr>
              <a:t> de la </a:t>
            </a:r>
            <a:r>
              <a:rPr lang="de-DE" sz="1600" b="1" dirty="0" err="1">
                <a:solidFill>
                  <a:srgbClr val="00446B"/>
                </a:solidFill>
              </a:rPr>
              <a:t>position</a:t>
            </a:r>
            <a:r>
              <a:rPr lang="de-DE" sz="1600" b="1" dirty="0">
                <a:solidFill>
                  <a:srgbClr val="00446B"/>
                </a:solidFill>
              </a:rPr>
              <a:t> des mors par </a:t>
            </a:r>
            <a:r>
              <a:rPr lang="de-DE" sz="1600" b="1" dirty="0" err="1">
                <a:solidFill>
                  <a:srgbClr val="00446B"/>
                </a:solidFill>
              </a:rPr>
              <a:t>pression</a:t>
            </a:r>
            <a:r>
              <a:rPr lang="de-DE" sz="1600" b="1" dirty="0">
                <a:solidFill>
                  <a:srgbClr val="00446B"/>
                </a:solidFill>
              </a:rPr>
              <a:t> </a:t>
            </a:r>
            <a:r>
              <a:rPr lang="de-DE" sz="1600" b="1" dirty="0" err="1">
                <a:solidFill>
                  <a:srgbClr val="00446B"/>
                </a:solidFill>
              </a:rPr>
              <a:t>dynamique</a:t>
            </a:r>
            <a:r>
              <a:rPr lang="de-DE" sz="1600" b="1" dirty="0">
                <a:solidFill>
                  <a:srgbClr val="00446B"/>
                </a:solidFill>
              </a:rPr>
              <a:t> (-</a:t>
            </a:r>
            <a:r>
              <a:rPr lang="de-DE" sz="1600" b="1" dirty="0">
                <a:solidFill>
                  <a:srgbClr val="00446B"/>
                </a:solidFill>
                <a:latin typeface="Calibri"/>
              </a:rPr>
              <a:t>PM)</a:t>
            </a:r>
          </a:p>
          <a:p>
            <a:pPr defTabSz="609546">
              <a:spcBef>
                <a:spcPts val="533"/>
              </a:spcBef>
            </a:pPr>
            <a:r>
              <a:rPr lang="fr-FR" sz="1600" dirty="0">
                <a:solidFill>
                  <a:srgbClr val="00446B"/>
                </a:solidFill>
              </a:rPr>
              <a:t>La version PM de la génération TANDEM 3 comprend plusieurs fonctionnalités. Les positions du mors de base peuvent être détectées via une pression dynamique. 
     Système de détection breveté de la position du mors de base
     Transfert à travers les mors 
</a:t>
            </a:r>
            <a:r>
              <a:rPr lang="de-DE" sz="1600" dirty="0">
                <a:solidFill>
                  <a:srgbClr val="00446B"/>
                </a:solidFill>
                <a:latin typeface="Calibri"/>
                <a:sym typeface="Wingdings" panose="05000000000000000000" pitchFamily="2" charset="2"/>
              </a:rPr>
              <a:t> </a:t>
            </a:r>
            <a:endParaRPr lang="de-DE" sz="133" dirty="0">
              <a:solidFill>
                <a:srgbClr val="00446B"/>
              </a:solidFill>
              <a:latin typeface="Calibri"/>
            </a:endParaRPr>
          </a:p>
          <a:p>
            <a:pPr defTabSz="609546"/>
            <a:r>
              <a:rPr lang="de-DE" sz="1600" dirty="0">
                <a:solidFill>
                  <a:srgbClr val="00446B"/>
                </a:solidFill>
                <a:latin typeface="Calibri"/>
              </a:rPr>
              <a:t>		</a:t>
            </a:r>
          </a:p>
        </p:txBody>
      </p:sp>
      <p:sp>
        <p:nvSpPr>
          <p:cNvPr id="15" name="Rechteck 14">
            <a:extLst>
              <a:ext uri="{FF2B5EF4-FFF2-40B4-BE49-F238E27FC236}">
                <a16:creationId xmlns:a16="http://schemas.microsoft.com/office/drawing/2014/main" id="{80DEA4F6-A192-4DB7-9083-3B8EBC5AC55D}"/>
              </a:ext>
            </a:extLst>
          </p:cNvPr>
          <p:cNvSpPr/>
          <p:nvPr/>
        </p:nvSpPr>
        <p:spPr>
          <a:xfrm>
            <a:off x="4177804" y="1357416"/>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7" name="Rechteck 16">
            <a:extLst>
              <a:ext uri="{FF2B5EF4-FFF2-40B4-BE49-F238E27FC236}">
                <a16:creationId xmlns:a16="http://schemas.microsoft.com/office/drawing/2014/main" id="{6B6D2FE1-1081-4089-8D3C-AAE6FFE0EF0A}"/>
              </a:ext>
            </a:extLst>
          </p:cNvPr>
          <p:cNvSpPr/>
          <p:nvPr/>
        </p:nvSpPr>
        <p:spPr>
          <a:xfrm>
            <a:off x="4037005" y="3539772"/>
            <a:ext cx="3488985" cy="2372444"/>
          </a:xfrm>
          <a:prstGeom prst="rect">
            <a:avLst/>
          </a:prstGeom>
        </p:spPr>
        <p:txBody>
          <a:bodyPr wrap="square">
            <a:spAutoFit/>
          </a:bodyPr>
          <a:lstStyle/>
          <a:p>
            <a:pPr defTabSz="609546">
              <a:spcBef>
                <a:spcPts val="533"/>
              </a:spcBef>
            </a:pPr>
            <a:r>
              <a:rPr lang="fr-FR" sz="1600" b="1" dirty="0">
                <a:solidFill>
                  <a:srgbClr val="00446B"/>
                </a:solidFill>
              </a:rPr>
              <a:t>Détecteur inductif de la position des mors </a:t>
            </a:r>
            <a:r>
              <a:rPr lang="de-DE" sz="1600" b="1" dirty="0">
                <a:solidFill>
                  <a:srgbClr val="00446B"/>
                </a:solidFill>
                <a:latin typeface="Calibri"/>
              </a:rPr>
              <a:t>(-IM)</a:t>
            </a:r>
          </a:p>
          <a:p>
            <a:pPr defTabSz="609546">
              <a:spcBef>
                <a:spcPts val="533"/>
              </a:spcBef>
            </a:pPr>
            <a:r>
              <a:rPr lang="fr-FR" sz="1600" dirty="0">
                <a:solidFill>
                  <a:srgbClr val="00446B"/>
                </a:solidFill>
              </a:rPr>
              <a:t>Deux capteurs de proximité inductifs dans les renfoncements des mors de base permettent de surveiller les positions des mors . Cette surveillance est particulièrement utilisée dans les processus d’usinage entièrement automatisés</a:t>
            </a:r>
            <a:r>
              <a:rPr lang="de-DE" sz="1600" dirty="0">
                <a:solidFill>
                  <a:srgbClr val="00446B"/>
                </a:solidFill>
                <a:latin typeface="Calibri"/>
              </a:rPr>
              <a:t>.</a:t>
            </a:r>
          </a:p>
        </p:txBody>
      </p:sp>
      <p:sp>
        <p:nvSpPr>
          <p:cNvPr id="14" name="Textfeld 13">
            <a:extLst>
              <a:ext uri="{FF2B5EF4-FFF2-40B4-BE49-F238E27FC236}">
                <a16:creationId xmlns:a16="http://schemas.microsoft.com/office/drawing/2014/main" id="{68B339ED-DE7B-4C23-BF7D-44F930671220}"/>
              </a:ext>
            </a:extLst>
          </p:cNvPr>
          <p:cNvSpPr txBox="1"/>
          <p:nvPr/>
        </p:nvSpPr>
        <p:spPr>
          <a:xfrm>
            <a:off x="279400" y="958611"/>
            <a:ext cx="6549272" cy="748795"/>
          </a:xfrm>
          <a:prstGeom prst="rect">
            <a:avLst/>
          </a:prstGeom>
          <a:noFill/>
        </p:spPr>
        <p:txBody>
          <a:bodyPr wrap="square" rtlCol="0">
            <a:spAutoFit/>
          </a:bodyPr>
          <a:lstStyle/>
          <a:p>
            <a:pPr defTabSz="609546"/>
            <a:r>
              <a:rPr lang="de-DE" sz="2133" b="1" dirty="0">
                <a:solidFill>
                  <a:srgbClr val="00446B"/>
                </a:solidFill>
              </a:rPr>
              <a:t>Options disponibles 
</a:t>
            </a:r>
            <a:endParaRPr lang="de-DE" sz="2133" b="1" dirty="0">
              <a:solidFill>
                <a:srgbClr val="00446B"/>
              </a:solidFill>
              <a:latin typeface="Calibri"/>
            </a:endParaRPr>
          </a:p>
        </p:txBody>
      </p:sp>
      <p:grpSp>
        <p:nvGrpSpPr>
          <p:cNvPr id="41" name="Gruppieren 40">
            <a:extLst>
              <a:ext uri="{FF2B5EF4-FFF2-40B4-BE49-F238E27FC236}">
                <a16:creationId xmlns:a16="http://schemas.microsoft.com/office/drawing/2014/main" id="{1C277445-1EBD-4C78-80B8-D5ED625FAC68}"/>
              </a:ext>
            </a:extLst>
          </p:cNvPr>
          <p:cNvGrpSpPr/>
          <p:nvPr/>
        </p:nvGrpSpPr>
        <p:grpSpPr>
          <a:xfrm>
            <a:off x="287727" y="5139675"/>
            <a:ext cx="264000" cy="264000"/>
            <a:chOff x="4645063" y="729194"/>
            <a:chExt cx="266095" cy="271350"/>
          </a:xfrm>
        </p:grpSpPr>
        <p:sp>
          <p:nvSpPr>
            <p:cNvPr id="42" name="Ellipse 41">
              <a:extLst>
                <a:ext uri="{FF2B5EF4-FFF2-40B4-BE49-F238E27FC236}">
                  <a16:creationId xmlns:a16="http://schemas.microsoft.com/office/drawing/2014/main" id="{3F71D01F-0FE2-4ECD-973B-70B9BD9ABD68}"/>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43" name="Textfeld 42">
              <a:extLst>
                <a:ext uri="{FF2B5EF4-FFF2-40B4-BE49-F238E27FC236}">
                  <a16:creationId xmlns:a16="http://schemas.microsoft.com/office/drawing/2014/main" id="{E6248F22-3B7D-4AFE-9545-B0D73BD07F4A}"/>
                </a:ext>
              </a:extLst>
            </p:cNvPr>
            <p:cNvSpPr txBox="1"/>
            <p:nvPr/>
          </p:nvSpPr>
          <p:spPr>
            <a:xfrm>
              <a:off x="4645063" y="729194"/>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33" name="Gruppieren 32">
            <a:extLst>
              <a:ext uri="{FF2B5EF4-FFF2-40B4-BE49-F238E27FC236}">
                <a16:creationId xmlns:a16="http://schemas.microsoft.com/office/drawing/2014/main" id="{9F680A02-0CB4-4785-95ED-D3FEE3FBCBDF}"/>
              </a:ext>
            </a:extLst>
          </p:cNvPr>
          <p:cNvGrpSpPr/>
          <p:nvPr/>
        </p:nvGrpSpPr>
        <p:grpSpPr>
          <a:xfrm>
            <a:off x="282455" y="5648216"/>
            <a:ext cx="264000" cy="264000"/>
            <a:chOff x="4645063" y="729193"/>
            <a:chExt cx="266095" cy="271350"/>
          </a:xfrm>
        </p:grpSpPr>
        <p:sp>
          <p:nvSpPr>
            <p:cNvPr id="34" name="Ellipse 33">
              <a:extLst>
                <a:ext uri="{FF2B5EF4-FFF2-40B4-BE49-F238E27FC236}">
                  <a16:creationId xmlns:a16="http://schemas.microsoft.com/office/drawing/2014/main" id="{79659569-45F8-4CCA-8B03-CD6DF5677CD5}"/>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35" name="Textfeld 34">
              <a:extLst>
                <a:ext uri="{FF2B5EF4-FFF2-40B4-BE49-F238E27FC236}">
                  <a16:creationId xmlns:a16="http://schemas.microsoft.com/office/drawing/2014/main" id="{57A52874-F711-4052-A7C7-EFB41DD18302}"/>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pic>
        <p:nvPicPr>
          <p:cNvPr id="5" name="Grafik 4">
            <a:extLst>
              <a:ext uri="{FF2B5EF4-FFF2-40B4-BE49-F238E27FC236}">
                <a16:creationId xmlns:a16="http://schemas.microsoft.com/office/drawing/2014/main" id="{B65FEC7E-B464-4A7E-8EEE-A9A9503F2939}"/>
              </a:ext>
            </a:extLst>
          </p:cNvPr>
          <p:cNvPicPr>
            <a:picLocks noChangeAspect="1"/>
          </p:cNvPicPr>
          <p:nvPr/>
        </p:nvPicPr>
        <p:blipFill>
          <a:blip r:embed="rId2"/>
          <a:stretch>
            <a:fillRect/>
          </a:stretch>
        </p:blipFill>
        <p:spPr>
          <a:xfrm>
            <a:off x="452847" y="1468154"/>
            <a:ext cx="2673524" cy="1944107"/>
          </a:xfrm>
          <a:prstGeom prst="rect">
            <a:avLst/>
          </a:prstGeom>
        </p:spPr>
      </p:pic>
      <p:grpSp>
        <p:nvGrpSpPr>
          <p:cNvPr id="27" name="Gruppieren 26">
            <a:extLst>
              <a:ext uri="{FF2B5EF4-FFF2-40B4-BE49-F238E27FC236}">
                <a16:creationId xmlns:a16="http://schemas.microsoft.com/office/drawing/2014/main" id="{08C05908-19E3-4E18-B152-2476AA2291ED}"/>
              </a:ext>
            </a:extLst>
          </p:cNvPr>
          <p:cNvGrpSpPr/>
          <p:nvPr/>
        </p:nvGrpSpPr>
        <p:grpSpPr>
          <a:xfrm>
            <a:off x="1088231" y="2208658"/>
            <a:ext cx="264000" cy="264000"/>
            <a:chOff x="4645063" y="729193"/>
            <a:chExt cx="266095" cy="271350"/>
          </a:xfrm>
        </p:grpSpPr>
        <p:sp>
          <p:nvSpPr>
            <p:cNvPr id="28" name="Ellipse 27">
              <a:extLst>
                <a:ext uri="{FF2B5EF4-FFF2-40B4-BE49-F238E27FC236}">
                  <a16:creationId xmlns:a16="http://schemas.microsoft.com/office/drawing/2014/main" id="{A187E7B0-C0A3-4488-B0E3-EF76A5337BB0}"/>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9" name="Textfeld 28">
              <a:extLst>
                <a:ext uri="{FF2B5EF4-FFF2-40B4-BE49-F238E27FC236}">
                  <a16:creationId xmlns:a16="http://schemas.microsoft.com/office/drawing/2014/main" id="{AFEF8830-549D-4C4F-84A5-ADDDC08FBD6B}"/>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30" name="Gruppieren 29">
            <a:extLst>
              <a:ext uri="{FF2B5EF4-FFF2-40B4-BE49-F238E27FC236}">
                <a16:creationId xmlns:a16="http://schemas.microsoft.com/office/drawing/2014/main" id="{11F383B6-E3EE-4A57-9554-8075430E1991}"/>
              </a:ext>
            </a:extLst>
          </p:cNvPr>
          <p:cNvGrpSpPr/>
          <p:nvPr/>
        </p:nvGrpSpPr>
        <p:grpSpPr>
          <a:xfrm>
            <a:off x="2523136" y="2236340"/>
            <a:ext cx="264000" cy="264000"/>
            <a:chOff x="4645063" y="729193"/>
            <a:chExt cx="266095" cy="271350"/>
          </a:xfrm>
        </p:grpSpPr>
        <p:sp>
          <p:nvSpPr>
            <p:cNvPr id="31" name="Ellipse 30">
              <a:extLst>
                <a:ext uri="{FF2B5EF4-FFF2-40B4-BE49-F238E27FC236}">
                  <a16:creationId xmlns:a16="http://schemas.microsoft.com/office/drawing/2014/main" id="{04E1A24C-3CE9-4A24-924F-0716EA093F73}"/>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32" name="Textfeld 31">
              <a:extLst>
                <a:ext uri="{FF2B5EF4-FFF2-40B4-BE49-F238E27FC236}">
                  <a16:creationId xmlns:a16="http://schemas.microsoft.com/office/drawing/2014/main" id="{1B6687AC-3C50-42B6-BE37-9E8D9DAD92DF}"/>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pic>
        <p:nvPicPr>
          <p:cNvPr id="23" name="Grafik 22">
            <a:extLst>
              <a:ext uri="{FF2B5EF4-FFF2-40B4-BE49-F238E27FC236}">
                <a16:creationId xmlns:a16="http://schemas.microsoft.com/office/drawing/2014/main" id="{A127E4A0-3179-45FE-A8BD-93EB839AD6BC}"/>
              </a:ext>
            </a:extLst>
          </p:cNvPr>
          <p:cNvPicPr>
            <a:picLocks noChangeAspect="1"/>
          </p:cNvPicPr>
          <p:nvPr/>
        </p:nvPicPr>
        <p:blipFill>
          <a:blip r:embed="rId3"/>
          <a:stretch>
            <a:fillRect/>
          </a:stretch>
        </p:blipFill>
        <p:spPr>
          <a:xfrm>
            <a:off x="4452156" y="1479171"/>
            <a:ext cx="2344257" cy="1944000"/>
          </a:xfrm>
          <a:prstGeom prst="rect">
            <a:avLst/>
          </a:prstGeom>
        </p:spPr>
      </p:pic>
    </p:spTree>
    <p:extLst>
      <p:ext uri="{BB962C8B-B14F-4D97-AF65-F5344CB8AC3E}">
        <p14:creationId xmlns:p14="http://schemas.microsoft.com/office/powerpoint/2010/main" val="291392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7528C8-A6BA-434B-A9D4-08C989684291}"/>
              </a:ext>
            </a:extLst>
          </p:cNvPr>
          <p:cNvSpPr>
            <a:spLocks noGrp="1"/>
          </p:cNvSpPr>
          <p:nvPr>
            <p:ph type="title"/>
          </p:nvPr>
        </p:nvSpPr>
        <p:spPr/>
        <p:txBody>
          <a:bodyPr/>
          <a:lstStyle/>
          <a:p>
            <a:r>
              <a:rPr lang="de-DE" dirty="0"/>
              <a:t>TANDEM KSP3</a:t>
            </a:r>
          </a:p>
        </p:txBody>
      </p:sp>
      <p:sp>
        <p:nvSpPr>
          <p:cNvPr id="4" name="Fußzeilenplatzhalter 3">
            <a:extLst>
              <a:ext uri="{FF2B5EF4-FFF2-40B4-BE49-F238E27FC236}">
                <a16:creationId xmlns:a16="http://schemas.microsoft.com/office/drawing/2014/main" id="{333668D8-8E48-47B5-9C62-96A11D95FAF3}"/>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pic>
        <p:nvPicPr>
          <p:cNvPr id="5" name="Grafik 4">
            <a:extLst>
              <a:ext uri="{FF2B5EF4-FFF2-40B4-BE49-F238E27FC236}">
                <a16:creationId xmlns:a16="http://schemas.microsoft.com/office/drawing/2014/main" id="{F5C4F081-3952-430C-8006-15140C5CC67B}"/>
              </a:ext>
            </a:extLst>
          </p:cNvPr>
          <p:cNvPicPr>
            <a:picLocks noChangeAspect="1"/>
          </p:cNvPicPr>
          <p:nvPr/>
        </p:nvPicPr>
        <p:blipFill>
          <a:blip r:embed="rId2"/>
          <a:stretch>
            <a:fillRect/>
          </a:stretch>
        </p:blipFill>
        <p:spPr>
          <a:xfrm>
            <a:off x="417601" y="1857600"/>
            <a:ext cx="5186684" cy="3840000"/>
          </a:xfrm>
          <a:prstGeom prst="rect">
            <a:avLst/>
          </a:prstGeom>
          <a:ln>
            <a:solidFill>
              <a:srgbClr val="003D6A"/>
            </a:solidFill>
          </a:ln>
        </p:spPr>
      </p:pic>
      <p:pic>
        <p:nvPicPr>
          <p:cNvPr id="6" name="Grafik 5">
            <a:extLst>
              <a:ext uri="{FF2B5EF4-FFF2-40B4-BE49-F238E27FC236}">
                <a16:creationId xmlns:a16="http://schemas.microsoft.com/office/drawing/2014/main" id="{EC7C4079-B9F7-4916-84CA-1948608ADCF8}"/>
              </a:ext>
            </a:extLst>
          </p:cNvPr>
          <p:cNvPicPr>
            <a:picLocks noChangeAspect="1"/>
          </p:cNvPicPr>
          <p:nvPr/>
        </p:nvPicPr>
        <p:blipFill>
          <a:blip r:embed="rId3"/>
          <a:stretch>
            <a:fillRect/>
          </a:stretch>
        </p:blipFill>
        <p:spPr>
          <a:xfrm>
            <a:off x="6219062" y="1857821"/>
            <a:ext cx="4684193" cy="3840000"/>
          </a:xfrm>
          <a:prstGeom prst="rect">
            <a:avLst/>
          </a:prstGeom>
          <a:ln>
            <a:solidFill>
              <a:srgbClr val="003D6A"/>
            </a:solidFill>
          </a:ln>
        </p:spPr>
      </p:pic>
      <p:sp>
        <p:nvSpPr>
          <p:cNvPr id="7" name="Textfeld 6">
            <a:extLst>
              <a:ext uri="{FF2B5EF4-FFF2-40B4-BE49-F238E27FC236}">
                <a16:creationId xmlns:a16="http://schemas.microsoft.com/office/drawing/2014/main" id="{13F0598B-66B4-40D2-A064-BA8C2B27391F}"/>
              </a:ext>
            </a:extLst>
          </p:cNvPr>
          <p:cNvSpPr txBox="1"/>
          <p:nvPr/>
        </p:nvSpPr>
        <p:spPr>
          <a:xfrm>
            <a:off x="279400" y="958611"/>
            <a:ext cx="6549272" cy="420564"/>
          </a:xfrm>
          <a:prstGeom prst="rect">
            <a:avLst/>
          </a:prstGeom>
          <a:noFill/>
        </p:spPr>
        <p:txBody>
          <a:bodyPr wrap="square" rtlCol="0">
            <a:spAutoFit/>
          </a:bodyPr>
          <a:lstStyle/>
          <a:p>
            <a:pPr defTabSz="609546"/>
            <a:r>
              <a:rPr lang="de-DE" sz="2133" b="1" dirty="0" err="1">
                <a:solidFill>
                  <a:srgbClr val="00446B"/>
                </a:solidFill>
                <a:latin typeface="Calibri"/>
              </a:rPr>
              <a:t>Documents</a:t>
            </a:r>
            <a:endParaRPr lang="de-DE" sz="2133" b="1" dirty="0">
              <a:solidFill>
                <a:srgbClr val="00446B"/>
              </a:solidFill>
              <a:latin typeface="Calibri"/>
            </a:endParaRPr>
          </a:p>
        </p:txBody>
      </p:sp>
      <p:sp>
        <p:nvSpPr>
          <p:cNvPr id="8" name="Textfeld 7">
            <a:extLst>
              <a:ext uri="{FF2B5EF4-FFF2-40B4-BE49-F238E27FC236}">
                <a16:creationId xmlns:a16="http://schemas.microsoft.com/office/drawing/2014/main" id="{6AA2DB21-ECF2-40B2-884D-2BA0F87A33AF}"/>
              </a:ext>
            </a:extLst>
          </p:cNvPr>
          <p:cNvSpPr txBox="1"/>
          <p:nvPr/>
        </p:nvSpPr>
        <p:spPr>
          <a:xfrm>
            <a:off x="279399" y="1424430"/>
            <a:ext cx="3813628" cy="338554"/>
          </a:xfrm>
          <a:prstGeom prst="rect">
            <a:avLst/>
          </a:prstGeom>
          <a:noFill/>
        </p:spPr>
        <p:txBody>
          <a:bodyPr wrap="square" rtlCol="0">
            <a:spAutoFit/>
          </a:bodyPr>
          <a:lstStyle/>
          <a:p>
            <a:pPr defTabSz="609546"/>
            <a:r>
              <a:rPr lang="fr-FR" sz="1600" dirty="0">
                <a:solidFill>
                  <a:srgbClr val="00446B"/>
                </a:solidFill>
              </a:rPr>
              <a:t>Chapitre du catalogue</a:t>
            </a:r>
            <a:endParaRPr lang="de-DE" sz="1600" dirty="0">
              <a:solidFill>
                <a:srgbClr val="00446B"/>
              </a:solidFill>
              <a:latin typeface="Calibri"/>
            </a:endParaRPr>
          </a:p>
        </p:txBody>
      </p:sp>
      <p:sp>
        <p:nvSpPr>
          <p:cNvPr id="9" name="Textfeld 8">
            <a:extLst>
              <a:ext uri="{FF2B5EF4-FFF2-40B4-BE49-F238E27FC236}">
                <a16:creationId xmlns:a16="http://schemas.microsoft.com/office/drawing/2014/main" id="{07FF8706-4227-4CF2-91D1-F9680A0E5F9A}"/>
              </a:ext>
            </a:extLst>
          </p:cNvPr>
          <p:cNvSpPr txBox="1"/>
          <p:nvPr/>
        </p:nvSpPr>
        <p:spPr>
          <a:xfrm>
            <a:off x="6086324" y="1424430"/>
            <a:ext cx="3358848" cy="338554"/>
          </a:xfrm>
          <a:prstGeom prst="rect">
            <a:avLst/>
          </a:prstGeom>
          <a:noFill/>
        </p:spPr>
        <p:txBody>
          <a:bodyPr wrap="square" rtlCol="0">
            <a:spAutoFit/>
          </a:bodyPr>
          <a:lstStyle/>
          <a:p>
            <a:pPr defTabSz="609546"/>
            <a:r>
              <a:rPr lang="de-DE" sz="1600" dirty="0">
                <a:solidFill>
                  <a:srgbClr val="00446B"/>
                </a:solidFill>
              </a:rPr>
              <a:t>Page </a:t>
            </a:r>
            <a:r>
              <a:rPr lang="de-DE" sz="1600" dirty="0" err="1">
                <a:solidFill>
                  <a:srgbClr val="00446B"/>
                </a:solidFill>
              </a:rPr>
              <a:t>d’accueil</a:t>
            </a:r>
            <a:r>
              <a:rPr lang="de-DE" sz="1600" dirty="0">
                <a:solidFill>
                  <a:srgbClr val="00446B"/>
                </a:solidFill>
              </a:rPr>
              <a:t> </a:t>
            </a:r>
            <a:endParaRPr lang="de-DE" sz="1600" dirty="0">
              <a:solidFill>
                <a:srgbClr val="00446B"/>
              </a:solidFill>
              <a:latin typeface="Calibri"/>
            </a:endParaRPr>
          </a:p>
        </p:txBody>
      </p:sp>
    </p:spTree>
    <p:extLst>
      <p:ext uri="{BB962C8B-B14F-4D97-AF65-F5344CB8AC3E}">
        <p14:creationId xmlns:p14="http://schemas.microsoft.com/office/powerpoint/2010/main" val="2594868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D605837-8A60-4B86-B75A-D5300BC01535}"/>
              </a:ext>
            </a:extLst>
          </p:cNvPr>
          <p:cNvSpPr>
            <a:spLocks noGrp="1"/>
          </p:cNvSpPr>
          <p:nvPr>
            <p:ph type="body" sz="quarter" idx="12"/>
          </p:nvPr>
        </p:nvSpPr>
        <p:spPr>
          <a:xfrm>
            <a:off x="279399" y="1483785"/>
            <a:ext cx="10858863" cy="3805767"/>
          </a:xfrm>
        </p:spPr>
        <p:txBody>
          <a:bodyPr>
            <a:normAutofit lnSpcReduction="10000"/>
          </a:bodyPr>
          <a:lstStyle/>
          <a:p>
            <a:endParaRPr lang="de-DE" sz="4000" b="1" dirty="0"/>
          </a:p>
          <a:p>
            <a:r>
              <a:rPr lang="fr-FR" sz="5333" b="1" dirty="0"/>
              <a:t>Mors support et mors rapportés du système TANDEM
</a:t>
            </a:r>
            <a:r>
              <a:rPr lang="fr-FR" b="1" dirty="0"/>
              <a:t>Flexibilité maximale grâce au système modulaire composé de mors support et d’un grand choix de mors rapportés
</a:t>
            </a:r>
            <a:endParaRPr lang="de-DE" b="1" dirty="0"/>
          </a:p>
        </p:txBody>
      </p:sp>
      <p:sp>
        <p:nvSpPr>
          <p:cNvPr id="4" name="Fußzeilenplatzhalter 3">
            <a:extLst>
              <a:ext uri="{FF2B5EF4-FFF2-40B4-BE49-F238E27FC236}">
                <a16:creationId xmlns:a16="http://schemas.microsoft.com/office/drawing/2014/main" id="{E5743752-D503-4AD9-8A26-3D4502CBA780}"/>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Tree>
    <p:extLst>
      <p:ext uri="{BB962C8B-B14F-4D97-AF65-F5344CB8AC3E}">
        <p14:creationId xmlns:p14="http://schemas.microsoft.com/office/powerpoint/2010/main" val="933357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dirty="0"/>
              <a:t>Mors TANDEM</a:t>
            </a:r>
          </a:p>
        </p:txBody>
      </p:sp>
      <p:sp>
        <p:nvSpPr>
          <p:cNvPr id="5" name="Textplatzhalter 4"/>
          <p:cNvSpPr>
            <a:spLocks noGrp="1"/>
          </p:cNvSpPr>
          <p:nvPr>
            <p:ph type="body" sz="quarter" idx="12"/>
          </p:nvPr>
        </p:nvSpPr>
        <p:spPr>
          <a:xfrm>
            <a:off x="279399" y="1483784"/>
            <a:ext cx="7723779" cy="4415605"/>
          </a:xfrm>
        </p:spPr>
        <p:txBody>
          <a:bodyPr>
            <a:normAutofit/>
          </a:bodyPr>
          <a:lstStyle/>
          <a:p>
            <a:pPr marL="380990" indent="-380990">
              <a:spcBef>
                <a:spcPts val="733"/>
              </a:spcBef>
              <a:buFont typeface="Arial" panose="020B0604020202020204" pitchFamily="34" charset="0"/>
              <a:buChar char="•"/>
            </a:pPr>
            <a:r>
              <a:rPr lang="fr-FR" sz="1867" dirty="0"/>
              <a:t>Réglable individuellement pour opération de fraisage 5 axes
Système de mors renforcé
Très modulaire grâce au différents étages lisses et crantés </a:t>
            </a: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endParaRPr lang="de-DE" dirty="0"/>
          </a:p>
        </p:txBody>
      </p:sp>
      <p:sp>
        <p:nvSpPr>
          <p:cNvPr id="7" name="Fußzeilenplatzhalter 1">
            <a:extLst>
              <a:ext uri="{FF2B5EF4-FFF2-40B4-BE49-F238E27FC236}">
                <a16:creationId xmlns:a16="http://schemas.microsoft.com/office/drawing/2014/main" id="{B17E4379-CA32-412B-A690-736A98942B61}"/>
              </a:ext>
            </a:extLst>
          </p:cNvPr>
          <p:cNvSpPr>
            <a:spLocks noGrp="1"/>
          </p:cNvSpPr>
          <p:nvPr>
            <p:ph type="ftr" sz="quarter" idx="10"/>
          </p:nvPr>
        </p:nvSpPr>
        <p:spPr>
          <a:xfrm>
            <a:off x="1092200" y="6318253"/>
            <a:ext cx="6975475" cy="366183"/>
          </a:xfrm>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6" name="Textfeld 5">
            <a:extLst>
              <a:ext uri="{FF2B5EF4-FFF2-40B4-BE49-F238E27FC236}">
                <a16:creationId xmlns:a16="http://schemas.microsoft.com/office/drawing/2014/main" id="{20E11298-AE2F-4B2D-81C1-484AB6A7060D}"/>
              </a:ext>
            </a:extLst>
          </p:cNvPr>
          <p:cNvSpPr txBox="1"/>
          <p:nvPr/>
        </p:nvSpPr>
        <p:spPr>
          <a:xfrm>
            <a:off x="279400" y="958611"/>
            <a:ext cx="6549272" cy="420564"/>
          </a:xfrm>
          <a:prstGeom prst="rect">
            <a:avLst/>
          </a:prstGeom>
          <a:noFill/>
        </p:spPr>
        <p:txBody>
          <a:bodyPr wrap="square" rtlCol="0">
            <a:spAutoFit/>
          </a:bodyPr>
          <a:lstStyle/>
          <a:p>
            <a:pPr defTabSz="609546"/>
            <a:r>
              <a:rPr lang="de-DE" sz="2133" b="1" dirty="0">
                <a:solidFill>
                  <a:srgbClr val="00446B"/>
                </a:solidFill>
                <a:latin typeface="Calibri"/>
              </a:rPr>
              <a:t> </a:t>
            </a:r>
            <a:r>
              <a:rPr lang="de-DE" sz="2133" b="1" dirty="0" err="1">
                <a:solidFill>
                  <a:srgbClr val="00446B"/>
                </a:solidFill>
                <a:latin typeface="Calibri"/>
              </a:rPr>
              <a:t>Avantages</a:t>
            </a:r>
            <a:r>
              <a:rPr lang="de-DE" sz="2133" b="1" dirty="0">
                <a:solidFill>
                  <a:srgbClr val="00446B"/>
                </a:solidFill>
                <a:latin typeface="Calibri"/>
              </a:rPr>
              <a:t> </a:t>
            </a:r>
          </a:p>
        </p:txBody>
      </p:sp>
      <p:pic>
        <p:nvPicPr>
          <p:cNvPr id="13" name="Grafik 12">
            <a:extLst>
              <a:ext uri="{FF2B5EF4-FFF2-40B4-BE49-F238E27FC236}">
                <a16:creationId xmlns:a16="http://schemas.microsoft.com/office/drawing/2014/main" id="{F66B478C-E64D-45E5-85E0-68BCB105AFB8}"/>
              </a:ext>
            </a:extLst>
          </p:cNvPr>
          <p:cNvPicPr>
            <a:picLocks noChangeAspect="1"/>
          </p:cNvPicPr>
          <p:nvPr/>
        </p:nvPicPr>
        <p:blipFill>
          <a:blip r:embed="rId2"/>
          <a:stretch>
            <a:fillRect/>
          </a:stretch>
        </p:blipFill>
        <p:spPr>
          <a:xfrm>
            <a:off x="7182681" y="1184313"/>
            <a:ext cx="4527537" cy="4465088"/>
          </a:xfrm>
          <a:prstGeom prst="rect">
            <a:avLst/>
          </a:prstGeom>
        </p:spPr>
      </p:pic>
    </p:spTree>
    <p:extLst>
      <p:ext uri="{BB962C8B-B14F-4D97-AF65-F5344CB8AC3E}">
        <p14:creationId xmlns:p14="http://schemas.microsoft.com/office/powerpoint/2010/main" val="2430841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611AF-BBE1-4455-989C-30B35084412D}"/>
              </a:ext>
            </a:extLst>
          </p:cNvPr>
          <p:cNvSpPr>
            <a:spLocks noGrp="1"/>
          </p:cNvSpPr>
          <p:nvPr>
            <p:ph type="title"/>
          </p:nvPr>
        </p:nvSpPr>
        <p:spPr/>
        <p:txBody>
          <a:bodyPr/>
          <a:lstStyle/>
          <a:p>
            <a:r>
              <a:rPr lang="de-DE" dirty="0"/>
              <a:t>Mors TANDEM 3</a:t>
            </a:r>
          </a:p>
        </p:txBody>
      </p:sp>
      <p:sp>
        <p:nvSpPr>
          <p:cNvPr id="4" name="Fußzeilenplatzhalter 3">
            <a:extLst>
              <a:ext uri="{FF2B5EF4-FFF2-40B4-BE49-F238E27FC236}">
                <a16:creationId xmlns:a16="http://schemas.microsoft.com/office/drawing/2014/main" id="{8075532B-02A3-48D0-84AF-753DABC6FF17}"/>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graphicFrame>
        <p:nvGraphicFramePr>
          <p:cNvPr id="5" name="Tabelle 4">
            <a:extLst>
              <a:ext uri="{FF2B5EF4-FFF2-40B4-BE49-F238E27FC236}">
                <a16:creationId xmlns:a16="http://schemas.microsoft.com/office/drawing/2014/main" id="{61F897FA-34F9-4CF2-AE05-A604CC31EFFA}"/>
              </a:ext>
            </a:extLst>
          </p:cNvPr>
          <p:cNvGraphicFramePr>
            <a:graphicFrameLocks noGrp="1"/>
          </p:cNvGraphicFramePr>
          <p:nvPr>
            <p:extLst>
              <p:ext uri="{D42A27DB-BD31-4B8C-83A1-F6EECF244321}">
                <p14:modId xmlns:p14="http://schemas.microsoft.com/office/powerpoint/2010/main" val="3692154573"/>
              </p:ext>
            </p:extLst>
          </p:nvPr>
        </p:nvGraphicFramePr>
        <p:xfrm>
          <a:off x="279401" y="1123779"/>
          <a:ext cx="7571565" cy="3019093"/>
        </p:xfrm>
        <a:graphic>
          <a:graphicData uri="http://schemas.openxmlformats.org/drawingml/2006/table">
            <a:tbl>
              <a:tblPr firstRow="1" bandRow="1">
                <a:tableStyleId>{5C22544A-7EE6-4342-B048-85BDC9FD1C3A}</a:tableStyleId>
              </a:tblPr>
              <a:tblGrid>
                <a:gridCol w="2523855">
                  <a:extLst>
                    <a:ext uri="{9D8B030D-6E8A-4147-A177-3AD203B41FA5}">
                      <a16:colId xmlns:a16="http://schemas.microsoft.com/office/drawing/2014/main" val="451880826"/>
                    </a:ext>
                  </a:extLst>
                </a:gridCol>
                <a:gridCol w="2523855">
                  <a:extLst>
                    <a:ext uri="{9D8B030D-6E8A-4147-A177-3AD203B41FA5}">
                      <a16:colId xmlns:a16="http://schemas.microsoft.com/office/drawing/2014/main" val="443294948"/>
                    </a:ext>
                  </a:extLst>
                </a:gridCol>
                <a:gridCol w="2523855">
                  <a:extLst>
                    <a:ext uri="{9D8B030D-6E8A-4147-A177-3AD203B41FA5}">
                      <a16:colId xmlns:a16="http://schemas.microsoft.com/office/drawing/2014/main" val="2923145451"/>
                    </a:ext>
                  </a:extLst>
                </a:gridCol>
              </a:tblGrid>
              <a:tr h="365760">
                <a:tc gridSpan="3">
                  <a:txBody>
                    <a:bodyPr/>
                    <a:lstStyle/>
                    <a:p>
                      <a:pPr algn="ctr"/>
                      <a:r>
                        <a:rPr lang="de-DE" sz="1600" dirty="0" err="1">
                          <a:solidFill>
                            <a:schemeClr val="bg1"/>
                          </a:solidFill>
                        </a:rPr>
                        <a:t>Ébauches</a:t>
                      </a:r>
                      <a:r>
                        <a:rPr lang="de-DE" sz="1600" dirty="0">
                          <a:solidFill>
                            <a:schemeClr val="bg1"/>
                          </a:solidFill>
                        </a:rPr>
                        <a:t> de mors
</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3112531096"/>
                  </a:ext>
                </a:extLst>
              </a:tr>
              <a:tr h="609600">
                <a:tc>
                  <a:txBody>
                    <a:bodyPr/>
                    <a:lstStyle/>
                    <a:p>
                      <a:pPr algn="ctr"/>
                      <a:r>
                        <a:rPr lang="fr-FR" sz="1600" b="1" dirty="0">
                          <a:solidFill>
                            <a:srgbClr val="00446B"/>
                          </a:solidFill>
                        </a:rPr>
                        <a:t>Montage: Via tenon et  rainure
</a:t>
                      </a:r>
                      <a:endParaRPr lang="de-DE" sz="1600" b="1" dirty="0">
                        <a:solidFill>
                          <a:srgbClr val="00446B"/>
                        </a:solidFill>
                      </a:endParaRP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2">
                  <a:txBody>
                    <a:bodyPr/>
                    <a:lstStyle/>
                    <a:p>
                      <a:pPr algn="ctr"/>
                      <a:r>
                        <a:rPr lang="fr-FR" sz="1600" b="1" dirty="0">
                          <a:solidFill>
                            <a:srgbClr val="00446B"/>
                          </a:solidFill>
                        </a:rPr>
                        <a:t>Montage: Via  dentures fines
 1,5 x 60°
</a:t>
                      </a:r>
                      <a:endParaRPr lang="de-DE" sz="1600" b="1" dirty="0">
                        <a:solidFill>
                          <a:srgbClr val="00446B"/>
                        </a:solidFill>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de-DE" sz="1200" dirty="0"/>
                    </a:p>
                  </a:txBody>
                  <a:tcPr/>
                </a:tc>
                <a:extLst>
                  <a:ext uri="{0D108BD9-81ED-4DB2-BD59-A6C34878D82A}">
                    <a16:rowId xmlns:a16="http://schemas.microsoft.com/office/drawing/2014/main" val="3993127365"/>
                  </a:ext>
                </a:extLst>
              </a:tr>
              <a:tr h="365760">
                <a:tc>
                  <a:txBody>
                    <a:bodyPr/>
                    <a:lstStyle/>
                    <a:p>
                      <a:pPr algn="ctr"/>
                      <a:r>
                        <a:rPr lang="de-DE" sz="1600" b="1" dirty="0">
                          <a:solidFill>
                            <a:srgbClr val="00446B"/>
                          </a:solidFill>
                        </a:rPr>
                        <a:t>KTR / KTR-H</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de-DE" sz="1600" b="1" dirty="0">
                          <a:solidFill>
                            <a:srgbClr val="00446B"/>
                          </a:solidFill>
                        </a:rPr>
                        <a:t>STR / STR-H</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de-DE" sz="1600" b="1" dirty="0">
                          <a:solidFill>
                            <a:srgbClr val="00446B"/>
                          </a:solidFill>
                        </a:rPr>
                        <a:t>STR-S</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137473"/>
                  </a:ext>
                </a:extLst>
              </a:tr>
              <a:tr h="1190293">
                <a:tc>
                  <a:txBody>
                    <a:bodyPr/>
                    <a:lstStyle/>
                    <a:p>
                      <a:endParaRPr lang="de-DE" sz="1600" dirty="0"/>
                    </a:p>
                    <a:p>
                      <a:endParaRPr lang="de-DE" sz="1600" dirty="0"/>
                    </a:p>
                    <a:p>
                      <a:endParaRPr lang="de-DE" sz="1600" dirty="0"/>
                    </a:p>
                    <a:p>
                      <a:endParaRPr lang="de-DE" sz="16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6794581"/>
                  </a:ext>
                </a:extLst>
              </a:tr>
            </a:tbl>
          </a:graphicData>
        </a:graphic>
      </p:graphicFrame>
      <p:grpSp>
        <p:nvGrpSpPr>
          <p:cNvPr id="12" name="Gruppieren 11">
            <a:extLst>
              <a:ext uri="{FF2B5EF4-FFF2-40B4-BE49-F238E27FC236}">
                <a16:creationId xmlns:a16="http://schemas.microsoft.com/office/drawing/2014/main" id="{33FA9600-983F-4AF6-AC86-9A36D1868516}"/>
              </a:ext>
            </a:extLst>
          </p:cNvPr>
          <p:cNvGrpSpPr/>
          <p:nvPr/>
        </p:nvGrpSpPr>
        <p:grpSpPr>
          <a:xfrm>
            <a:off x="834216" y="2561932"/>
            <a:ext cx="6464017" cy="1002888"/>
            <a:chOff x="625661" y="2173536"/>
            <a:chExt cx="4848013" cy="752166"/>
          </a:xfrm>
        </p:grpSpPr>
        <p:pic>
          <p:nvPicPr>
            <p:cNvPr id="6" name="Grafik 5">
              <a:extLst>
                <a:ext uri="{FF2B5EF4-FFF2-40B4-BE49-F238E27FC236}">
                  <a16:creationId xmlns:a16="http://schemas.microsoft.com/office/drawing/2014/main" id="{68250A1E-836C-4617-9493-6AB06DC62C5B}"/>
                </a:ext>
              </a:extLst>
            </p:cNvPr>
            <p:cNvPicPr>
              <a:picLocks noChangeAspect="1"/>
            </p:cNvPicPr>
            <p:nvPr/>
          </p:nvPicPr>
          <p:blipFill>
            <a:blip r:embed="rId2"/>
            <a:stretch>
              <a:fillRect/>
            </a:stretch>
          </p:blipFill>
          <p:spPr>
            <a:xfrm>
              <a:off x="625661" y="2173536"/>
              <a:ext cx="1072511" cy="732928"/>
            </a:xfrm>
            <a:prstGeom prst="rect">
              <a:avLst/>
            </a:prstGeom>
          </p:spPr>
        </p:pic>
        <p:pic>
          <p:nvPicPr>
            <p:cNvPr id="7" name="Grafik 6">
              <a:extLst>
                <a:ext uri="{FF2B5EF4-FFF2-40B4-BE49-F238E27FC236}">
                  <a16:creationId xmlns:a16="http://schemas.microsoft.com/office/drawing/2014/main" id="{2C3AC450-AD1D-40DF-95C6-779D1920182A}"/>
                </a:ext>
              </a:extLst>
            </p:cNvPr>
            <p:cNvPicPr>
              <a:picLocks noChangeAspect="1"/>
            </p:cNvPicPr>
            <p:nvPr/>
          </p:nvPicPr>
          <p:blipFill>
            <a:blip r:embed="rId3"/>
            <a:stretch>
              <a:fillRect/>
            </a:stretch>
          </p:blipFill>
          <p:spPr>
            <a:xfrm>
              <a:off x="2578547" y="2173536"/>
              <a:ext cx="1072512" cy="752166"/>
            </a:xfrm>
            <a:prstGeom prst="rect">
              <a:avLst/>
            </a:prstGeom>
          </p:spPr>
        </p:pic>
        <p:pic>
          <p:nvPicPr>
            <p:cNvPr id="8" name="Grafik 7">
              <a:extLst>
                <a:ext uri="{FF2B5EF4-FFF2-40B4-BE49-F238E27FC236}">
                  <a16:creationId xmlns:a16="http://schemas.microsoft.com/office/drawing/2014/main" id="{FA44A823-E2C0-46CE-A139-EA3B4FC8631C}"/>
                </a:ext>
              </a:extLst>
            </p:cNvPr>
            <p:cNvPicPr>
              <a:picLocks noChangeAspect="1"/>
            </p:cNvPicPr>
            <p:nvPr/>
          </p:nvPicPr>
          <p:blipFill>
            <a:blip r:embed="rId4"/>
            <a:stretch>
              <a:fillRect/>
            </a:stretch>
          </p:blipFill>
          <p:spPr>
            <a:xfrm>
              <a:off x="4387743" y="2173536"/>
              <a:ext cx="1085931" cy="732928"/>
            </a:xfrm>
            <a:prstGeom prst="rect">
              <a:avLst/>
            </a:prstGeom>
          </p:spPr>
        </p:pic>
      </p:grpSp>
      <p:graphicFrame>
        <p:nvGraphicFramePr>
          <p:cNvPr id="9" name="Tabelle 8">
            <a:extLst>
              <a:ext uri="{FF2B5EF4-FFF2-40B4-BE49-F238E27FC236}">
                <a16:creationId xmlns:a16="http://schemas.microsoft.com/office/drawing/2014/main" id="{6A693E1A-A9D7-4CF5-898C-18FC21A76BEA}"/>
              </a:ext>
            </a:extLst>
          </p:cNvPr>
          <p:cNvGraphicFramePr>
            <a:graphicFrameLocks noGrp="1"/>
          </p:cNvGraphicFramePr>
          <p:nvPr>
            <p:extLst>
              <p:ext uri="{D42A27DB-BD31-4B8C-83A1-F6EECF244321}">
                <p14:modId xmlns:p14="http://schemas.microsoft.com/office/powerpoint/2010/main" val="1297000845"/>
              </p:ext>
            </p:extLst>
          </p:nvPr>
        </p:nvGraphicFramePr>
        <p:xfrm>
          <a:off x="279401" y="3801778"/>
          <a:ext cx="7571564" cy="1921813"/>
        </p:xfrm>
        <a:graphic>
          <a:graphicData uri="http://schemas.openxmlformats.org/drawingml/2006/table">
            <a:tbl>
              <a:tblPr firstRow="1" bandRow="1">
                <a:tableStyleId>{5C22544A-7EE6-4342-B048-85BDC9FD1C3A}</a:tableStyleId>
              </a:tblPr>
              <a:tblGrid>
                <a:gridCol w="4057469">
                  <a:extLst>
                    <a:ext uri="{9D8B030D-6E8A-4147-A177-3AD203B41FA5}">
                      <a16:colId xmlns:a16="http://schemas.microsoft.com/office/drawing/2014/main" val="451880826"/>
                    </a:ext>
                  </a:extLst>
                </a:gridCol>
                <a:gridCol w="3514095">
                  <a:extLst>
                    <a:ext uri="{9D8B030D-6E8A-4147-A177-3AD203B41FA5}">
                      <a16:colId xmlns:a16="http://schemas.microsoft.com/office/drawing/2014/main" val="443294948"/>
                    </a:ext>
                  </a:extLst>
                </a:gridCol>
              </a:tblGrid>
              <a:tr h="365760">
                <a:tc gridSpan="2">
                  <a:txBody>
                    <a:bodyPr/>
                    <a:lstStyle/>
                    <a:p>
                      <a:pPr algn="ctr"/>
                      <a:r>
                        <a:rPr lang="fr-FR" sz="1600" dirty="0">
                          <a:solidFill>
                            <a:schemeClr val="bg1"/>
                          </a:solidFill>
                        </a:rPr>
                        <a:t>Mors support et mors rapportés SCHUNK</a:t>
                      </a:r>
                      <a:endParaRPr lang="de-DE" sz="1600" dirty="0">
                        <a:solidFill>
                          <a:schemeClr val="bg1"/>
                        </a:solidFill>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hMerge="1">
                  <a:txBody>
                    <a:bodyPr/>
                    <a:lstStyle/>
                    <a:p>
                      <a:endParaRPr lang="de-DE" dirty="0"/>
                    </a:p>
                  </a:txBody>
                  <a:tcPr/>
                </a:tc>
                <a:extLst>
                  <a:ext uri="{0D108BD9-81ED-4DB2-BD59-A6C34878D82A}">
                    <a16:rowId xmlns:a16="http://schemas.microsoft.com/office/drawing/2014/main" val="3112531096"/>
                  </a:ext>
                </a:extLst>
              </a:tr>
              <a:tr h="365760">
                <a:tc>
                  <a:txBody>
                    <a:bodyPr/>
                    <a:lstStyle/>
                    <a:p>
                      <a:pPr algn="ctr"/>
                      <a:r>
                        <a:rPr lang="de-DE" sz="1600" b="1" dirty="0">
                          <a:solidFill>
                            <a:srgbClr val="003D6A"/>
                          </a:solidFill>
                        </a:rPr>
                        <a:t>TBA-D</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de-DE" sz="1600" b="1" dirty="0" err="1">
                          <a:solidFill>
                            <a:srgbClr val="003D6A"/>
                          </a:solidFill>
                        </a:rPr>
                        <a:t>Clamping</a:t>
                      </a:r>
                      <a:r>
                        <a:rPr lang="de-DE" sz="1600" b="1" dirty="0">
                          <a:solidFill>
                            <a:srgbClr val="003D6A"/>
                          </a:solidFill>
                        </a:rPr>
                        <a:t> </a:t>
                      </a:r>
                      <a:r>
                        <a:rPr lang="de-DE" sz="1600" b="1" dirty="0" err="1">
                          <a:solidFill>
                            <a:srgbClr val="003D6A"/>
                          </a:solidFill>
                        </a:rPr>
                        <a:t>jaws</a:t>
                      </a:r>
                      <a:endParaRPr lang="de-DE" sz="1600" b="1" dirty="0">
                        <a:solidFill>
                          <a:srgbClr val="003D6A"/>
                        </a:solidFill>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3127365"/>
                  </a:ext>
                </a:extLst>
              </a:tr>
              <a:tr h="1190293">
                <a:tc>
                  <a:txBody>
                    <a:bodyPr/>
                    <a:lstStyle/>
                    <a:p>
                      <a:endParaRPr lang="de-DE" sz="1600" dirty="0"/>
                    </a:p>
                    <a:p>
                      <a:endParaRPr lang="de-DE" sz="1600" dirty="0"/>
                    </a:p>
                    <a:p>
                      <a:endParaRPr lang="de-DE" sz="1600" dirty="0"/>
                    </a:p>
                    <a:p>
                      <a:endParaRPr lang="de-DE" sz="16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de-DE" sz="16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6794581"/>
                  </a:ext>
                </a:extLst>
              </a:tr>
            </a:tbl>
          </a:graphicData>
        </a:graphic>
      </p:graphicFrame>
      <p:pic>
        <p:nvPicPr>
          <p:cNvPr id="10" name="Grafik 9">
            <a:extLst>
              <a:ext uri="{FF2B5EF4-FFF2-40B4-BE49-F238E27FC236}">
                <a16:creationId xmlns:a16="http://schemas.microsoft.com/office/drawing/2014/main" id="{A8467D55-32FC-44B5-AF95-A89DD48E99C6}"/>
              </a:ext>
            </a:extLst>
          </p:cNvPr>
          <p:cNvPicPr>
            <a:picLocks noChangeAspect="1"/>
          </p:cNvPicPr>
          <p:nvPr/>
        </p:nvPicPr>
        <p:blipFill>
          <a:blip r:embed="rId5"/>
          <a:stretch>
            <a:fillRect/>
          </a:stretch>
        </p:blipFill>
        <p:spPr>
          <a:xfrm>
            <a:off x="1608346" y="4648895"/>
            <a:ext cx="1456871" cy="933960"/>
          </a:xfrm>
          <a:prstGeom prst="rect">
            <a:avLst/>
          </a:prstGeom>
        </p:spPr>
      </p:pic>
      <p:pic>
        <p:nvPicPr>
          <p:cNvPr id="11" name="Grafik 10">
            <a:extLst>
              <a:ext uri="{FF2B5EF4-FFF2-40B4-BE49-F238E27FC236}">
                <a16:creationId xmlns:a16="http://schemas.microsoft.com/office/drawing/2014/main" id="{342DA70E-15A2-4A22-86B0-F94683B28B72}"/>
              </a:ext>
            </a:extLst>
          </p:cNvPr>
          <p:cNvPicPr>
            <a:picLocks noChangeAspect="1"/>
          </p:cNvPicPr>
          <p:nvPr/>
        </p:nvPicPr>
        <p:blipFill>
          <a:blip r:embed="rId6"/>
          <a:stretch>
            <a:fillRect/>
          </a:stretch>
        </p:blipFill>
        <p:spPr>
          <a:xfrm>
            <a:off x="4469124" y="4799149"/>
            <a:ext cx="3235769" cy="653587"/>
          </a:xfrm>
          <a:prstGeom prst="rect">
            <a:avLst/>
          </a:prstGeom>
        </p:spPr>
      </p:pic>
      <p:graphicFrame>
        <p:nvGraphicFramePr>
          <p:cNvPr id="13" name="Tabelle 13">
            <a:extLst>
              <a:ext uri="{FF2B5EF4-FFF2-40B4-BE49-F238E27FC236}">
                <a16:creationId xmlns:a16="http://schemas.microsoft.com/office/drawing/2014/main" id="{5922C0FB-E99B-4371-BED4-32A3A0632A08}"/>
              </a:ext>
            </a:extLst>
          </p:cNvPr>
          <p:cNvGraphicFramePr>
            <a:graphicFrameLocks noGrp="1"/>
          </p:cNvGraphicFramePr>
          <p:nvPr>
            <p:extLst>
              <p:ext uri="{D42A27DB-BD31-4B8C-83A1-F6EECF244321}">
                <p14:modId xmlns:p14="http://schemas.microsoft.com/office/powerpoint/2010/main" val="3003486586"/>
              </p:ext>
            </p:extLst>
          </p:nvPr>
        </p:nvGraphicFramePr>
        <p:xfrm>
          <a:off x="8405779" y="1123777"/>
          <a:ext cx="3213995" cy="2390400"/>
        </p:xfrm>
        <a:graphic>
          <a:graphicData uri="http://schemas.openxmlformats.org/drawingml/2006/table">
            <a:tbl>
              <a:tblPr firstRow="1" bandRow="1">
                <a:tableStyleId>{5C22544A-7EE6-4342-B048-85BDC9FD1C3A}</a:tableStyleId>
              </a:tblPr>
              <a:tblGrid>
                <a:gridCol w="3213995">
                  <a:extLst>
                    <a:ext uri="{9D8B030D-6E8A-4147-A177-3AD203B41FA5}">
                      <a16:colId xmlns:a16="http://schemas.microsoft.com/office/drawing/2014/main" val="1088214859"/>
                    </a:ext>
                  </a:extLst>
                </a:gridCol>
              </a:tblGrid>
              <a:tr h="441600">
                <a:tc>
                  <a:txBody>
                    <a:bodyPr/>
                    <a:lstStyle/>
                    <a:p>
                      <a:pPr algn="ctr"/>
                      <a:r>
                        <a:rPr lang="de-DE" sz="1600" dirty="0"/>
                        <a:t>Mors à 3 </a:t>
                      </a:r>
                      <a:r>
                        <a:rPr lang="de-DE" sz="1600" dirty="0" err="1"/>
                        <a:t>axes</a:t>
                      </a:r>
                      <a:r>
                        <a:rPr lang="de-DE" sz="1600" dirty="0"/>
                        <a:t>
</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385F"/>
                    </a:solidFill>
                  </a:tcPr>
                </a:tc>
                <a:extLst>
                  <a:ext uri="{0D108BD9-81ED-4DB2-BD59-A6C34878D82A}">
                    <a16:rowId xmlns:a16="http://schemas.microsoft.com/office/drawing/2014/main" val="1551225979"/>
                  </a:ext>
                </a:extLst>
              </a:tr>
              <a:tr h="422400">
                <a:tc>
                  <a:txBody>
                    <a:bodyPr/>
                    <a:lstStyle/>
                    <a:p>
                      <a:pPr algn="ctr"/>
                      <a:r>
                        <a:rPr lang="de-DE" sz="1600" b="1" dirty="0">
                          <a:solidFill>
                            <a:srgbClr val="00446B"/>
                          </a:solidFill>
                        </a:rPr>
                        <a:t>S3A-G5</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0040519"/>
                  </a:ext>
                </a:extLst>
              </a:tr>
              <a:tr h="1358400">
                <a:tc>
                  <a:txBody>
                    <a:bodyPr/>
                    <a:lstStyle/>
                    <a:p>
                      <a:endParaRPr lang="de-DE" sz="32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9280280"/>
                  </a:ext>
                </a:extLst>
              </a:tr>
            </a:tbl>
          </a:graphicData>
        </a:graphic>
      </p:graphicFrame>
      <p:graphicFrame>
        <p:nvGraphicFramePr>
          <p:cNvPr id="14" name="Tabelle 13">
            <a:extLst>
              <a:ext uri="{FF2B5EF4-FFF2-40B4-BE49-F238E27FC236}">
                <a16:creationId xmlns:a16="http://schemas.microsoft.com/office/drawing/2014/main" id="{C2836A23-4577-49FE-BDBB-6B842D4EEB5E}"/>
              </a:ext>
            </a:extLst>
          </p:cNvPr>
          <p:cNvGraphicFramePr>
            <a:graphicFrameLocks noGrp="1"/>
          </p:cNvGraphicFramePr>
          <p:nvPr>
            <p:extLst>
              <p:ext uri="{D42A27DB-BD31-4B8C-83A1-F6EECF244321}">
                <p14:modId xmlns:p14="http://schemas.microsoft.com/office/powerpoint/2010/main" val="2844424858"/>
              </p:ext>
            </p:extLst>
          </p:nvPr>
        </p:nvGraphicFramePr>
        <p:xfrm>
          <a:off x="8405779" y="3501191"/>
          <a:ext cx="3213995" cy="2390400"/>
        </p:xfrm>
        <a:graphic>
          <a:graphicData uri="http://schemas.openxmlformats.org/drawingml/2006/table">
            <a:tbl>
              <a:tblPr firstRow="1" bandRow="1">
                <a:tableStyleId>{5C22544A-7EE6-4342-B048-85BDC9FD1C3A}</a:tableStyleId>
              </a:tblPr>
              <a:tblGrid>
                <a:gridCol w="3213995">
                  <a:extLst>
                    <a:ext uri="{9D8B030D-6E8A-4147-A177-3AD203B41FA5}">
                      <a16:colId xmlns:a16="http://schemas.microsoft.com/office/drawing/2014/main" val="1088214859"/>
                    </a:ext>
                  </a:extLst>
                </a:gridCol>
              </a:tblGrid>
              <a:tr h="441600">
                <a:tc>
                  <a:txBody>
                    <a:bodyPr/>
                    <a:lstStyle/>
                    <a:p>
                      <a:pPr algn="ctr"/>
                      <a:r>
                        <a:rPr lang="de-DE" sz="1600" dirty="0"/>
                        <a:t>Mors à 5 </a:t>
                      </a:r>
                      <a:r>
                        <a:rPr lang="de-DE" sz="1600" dirty="0" err="1"/>
                        <a:t>axes</a:t>
                      </a:r>
                      <a:r>
                        <a:rPr lang="de-DE" sz="1600" dirty="0"/>
                        <a:t>
</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385F"/>
                    </a:solidFill>
                  </a:tcPr>
                </a:tc>
                <a:extLst>
                  <a:ext uri="{0D108BD9-81ED-4DB2-BD59-A6C34878D82A}">
                    <a16:rowId xmlns:a16="http://schemas.microsoft.com/office/drawing/2014/main" val="1551225979"/>
                  </a:ext>
                </a:extLst>
              </a:tr>
              <a:tr h="422400">
                <a:tc>
                  <a:txBody>
                    <a:bodyPr/>
                    <a:lstStyle/>
                    <a:p>
                      <a:pPr algn="ctr"/>
                      <a:r>
                        <a:rPr lang="de-DE" sz="1600" b="1" dirty="0">
                          <a:solidFill>
                            <a:srgbClr val="00446B"/>
                          </a:solidFill>
                        </a:rPr>
                        <a:t>S5A-G5</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0040519"/>
                  </a:ext>
                </a:extLst>
              </a:tr>
              <a:tr h="1358400">
                <a:tc>
                  <a:txBody>
                    <a:bodyPr/>
                    <a:lstStyle/>
                    <a:p>
                      <a:endParaRPr lang="de-DE" sz="32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9280280"/>
                  </a:ext>
                </a:extLst>
              </a:tr>
            </a:tbl>
          </a:graphicData>
        </a:graphic>
      </p:graphicFrame>
      <p:pic>
        <p:nvPicPr>
          <p:cNvPr id="15" name="Picture 14">
            <a:extLst>
              <a:ext uri="{FF2B5EF4-FFF2-40B4-BE49-F238E27FC236}">
                <a16:creationId xmlns:a16="http://schemas.microsoft.com/office/drawing/2014/main" id="{12139A23-395C-4F52-9058-E3C64A267170}"/>
              </a:ext>
            </a:extLst>
          </p:cNvPr>
          <p:cNvPicPr>
            <a:picLocks noChangeAspect="1"/>
          </p:cNvPicPr>
          <p:nvPr/>
        </p:nvPicPr>
        <p:blipFill>
          <a:blip r:embed="rId7"/>
          <a:stretch>
            <a:fillRect/>
          </a:stretch>
        </p:blipFill>
        <p:spPr>
          <a:xfrm>
            <a:off x="9154968" y="2362201"/>
            <a:ext cx="1845674" cy="1066800"/>
          </a:xfrm>
          <a:prstGeom prst="rect">
            <a:avLst/>
          </a:prstGeom>
        </p:spPr>
      </p:pic>
      <p:pic>
        <p:nvPicPr>
          <p:cNvPr id="17" name="Picture 16">
            <a:extLst>
              <a:ext uri="{FF2B5EF4-FFF2-40B4-BE49-F238E27FC236}">
                <a16:creationId xmlns:a16="http://schemas.microsoft.com/office/drawing/2014/main" id="{9857DBB6-75A5-4024-A015-216A83703EDC}"/>
              </a:ext>
            </a:extLst>
          </p:cNvPr>
          <p:cNvPicPr>
            <a:picLocks noChangeAspect="1"/>
          </p:cNvPicPr>
          <p:nvPr/>
        </p:nvPicPr>
        <p:blipFill>
          <a:blip r:embed="rId8"/>
          <a:stretch>
            <a:fillRect/>
          </a:stretch>
        </p:blipFill>
        <p:spPr>
          <a:xfrm>
            <a:off x="9254872" y="4560791"/>
            <a:ext cx="1788066" cy="1280255"/>
          </a:xfrm>
          <a:prstGeom prst="rect">
            <a:avLst/>
          </a:prstGeom>
        </p:spPr>
      </p:pic>
    </p:spTree>
    <p:extLst>
      <p:ext uri="{BB962C8B-B14F-4D97-AF65-F5344CB8AC3E}">
        <p14:creationId xmlns:p14="http://schemas.microsoft.com/office/powerpoint/2010/main" val="1659816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60F8D7-1B8C-4F28-90AA-FBA7D190D089}"/>
              </a:ext>
            </a:extLst>
          </p:cNvPr>
          <p:cNvSpPr>
            <a:spLocks noGrp="1"/>
          </p:cNvSpPr>
          <p:nvPr>
            <p:ph type="title"/>
          </p:nvPr>
        </p:nvSpPr>
        <p:spPr>
          <a:xfrm>
            <a:off x="279400" y="-85749"/>
            <a:ext cx="10515600" cy="1152000"/>
          </a:xfrm>
        </p:spPr>
        <p:txBody>
          <a:bodyPr/>
          <a:lstStyle/>
          <a:p>
            <a:r>
              <a:rPr lang="de-DE" dirty="0"/>
              <a:t>Mors TANDEM </a:t>
            </a:r>
          </a:p>
        </p:txBody>
      </p:sp>
      <p:sp>
        <p:nvSpPr>
          <p:cNvPr id="4" name="Fußzeilenplatzhalter 3">
            <a:extLst>
              <a:ext uri="{FF2B5EF4-FFF2-40B4-BE49-F238E27FC236}">
                <a16:creationId xmlns:a16="http://schemas.microsoft.com/office/drawing/2014/main" id="{21C039BD-62F7-4B23-B45D-E49AED1621E1}"/>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graphicFrame>
        <p:nvGraphicFramePr>
          <p:cNvPr id="7" name="Tabelle 5">
            <a:extLst>
              <a:ext uri="{FF2B5EF4-FFF2-40B4-BE49-F238E27FC236}">
                <a16:creationId xmlns:a16="http://schemas.microsoft.com/office/drawing/2014/main" id="{EA3EA981-0030-4CAD-B42B-A3E21C7F957E}"/>
              </a:ext>
            </a:extLst>
          </p:cNvPr>
          <p:cNvGraphicFramePr>
            <a:graphicFrameLocks noGrp="1"/>
          </p:cNvGraphicFramePr>
          <p:nvPr>
            <p:extLst>
              <p:ext uri="{D42A27DB-BD31-4B8C-83A1-F6EECF244321}">
                <p14:modId xmlns:p14="http://schemas.microsoft.com/office/powerpoint/2010/main" val="1025654594"/>
              </p:ext>
            </p:extLst>
          </p:nvPr>
        </p:nvGraphicFramePr>
        <p:xfrm>
          <a:off x="4456035" y="713710"/>
          <a:ext cx="4128000" cy="313944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4280287932"/>
                    </a:ext>
                  </a:extLst>
                </a:gridCol>
                <a:gridCol w="672000">
                  <a:extLst>
                    <a:ext uri="{9D8B030D-6E8A-4147-A177-3AD203B41FA5}">
                      <a16:colId xmlns:a16="http://schemas.microsoft.com/office/drawing/2014/main" val="3080512493"/>
                    </a:ext>
                  </a:extLst>
                </a:gridCol>
                <a:gridCol w="864000">
                  <a:extLst>
                    <a:ext uri="{9D8B030D-6E8A-4147-A177-3AD203B41FA5}">
                      <a16:colId xmlns:a16="http://schemas.microsoft.com/office/drawing/2014/main" val="536971954"/>
                    </a:ext>
                  </a:extLst>
                </a:gridCol>
                <a:gridCol w="864000">
                  <a:extLst>
                    <a:ext uri="{9D8B030D-6E8A-4147-A177-3AD203B41FA5}">
                      <a16:colId xmlns:a16="http://schemas.microsoft.com/office/drawing/2014/main" val="937002110"/>
                    </a:ext>
                  </a:extLst>
                </a:gridCol>
                <a:gridCol w="864000">
                  <a:extLst>
                    <a:ext uri="{9D8B030D-6E8A-4147-A177-3AD203B41FA5}">
                      <a16:colId xmlns:a16="http://schemas.microsoft.com/office/drawing/2014/main" val="1290541863"/>
                    </a:ext>
                  </a:extLst>
                </a:gridCol>
              </a:tblGrid>
              <a:tr h="304800">
                <a:tc gridSpan="5">
                  <a:txBody>
                    <a:bodyPr/>
                    <a:lstStyle/>
                    <a:p>
                      <a:pPr algn="ctr"/>
                      <a:r>
                        <a:rPr lang="de-DE" sz="1200" dirty="0"/>
                        <a:t>KTR/KTR-H</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hMerge="1">
                  <a:txBody>
                    <a:bodyPr/>
                    <a:lstStyle/>
                    <a:p>
                      <a:endParaRPr lang="de-DE" dirty="0"/>
                    </a:p>
                  </a:txBody>
                  <a:tcPr/>
                </a:tc>
                <a:tc hMerge="1">
                  <a:txBody>
                    <a:bodyPr/>
                    <a:lstStyle/>
                    <a:p>
                      <a:endParaRPr lang="de-DE" dirty="0"/>
                    </a:p>
                  </a:txBody>
                  <a:tcPr>
                    <a:lnL w="6350" cap="flat" cmpd="sng" algn="ctr">
                      <a:solidFill>
                        <a:schemeClr val="tx1"/>
                      </a:solidFill>
                      <a:prstDash val="solid"/>
                      <a:round/>
                      <a:headEnd type="none" w="med" len="med"/>
                      <a:tailEnd type="none" w="med" len="med"/>
                    </a:lnL>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2684306807"/>
                  </a:ext>
                </a:extLst>
              </a:tr>
              <a:tr h="264160">
                <a:tc>
                  <a:txBody>
                    <a:bodyPr/>
                    <a:lstStyle/>
                    <a:p>
                      <a:pPr algn="ctr"/>
                      <a:r>
                        <a:rPr lang="de-DE" sz="900" b="0" dirty="0"/>
                        <a:t>Description</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r>
                        <a:rPr lang="de-DE" sz="900" b="0" dirty="0" err="1"/>
                        <a:t>Réf</a:t>
                      </a:r>
                      <a:r>
                        <a:rPr lang="de-DE" sz="900" b="0" dirty="0"/>
                        <a:t>.</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Longueur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Largeur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Hauteur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extLst>
                  <a:ext uri="{0D108BD9-81ED-4DB2-BD59-A6C34878D82A}">
                    <a16:rowId xmlns:a16="http://schemas.microsoft.com/office/drawing/2014/main" val="1340075643"/>
                  </a:ext>
                </a:extLst>
              </a:tr>
              <a:tr h="243840">
                <a:tc>
                  <a:txBody>
                    <a:bodyPr/>
                    <a:lstStyle/>
                    <a:p>
                      <a:r>
                        <a:rPr lang="de-DE" sz="800" dirty="0">
                          <a:latin typeface="+mn-lt"/>
                        </a:rPr>
                        <a:t>KTR 64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b="0" i="0" u="none" strike="noStrike" kern="1200" baseline="0" dirty="0">
                          <a:solidFill>
                            <a:schemeClr val="dk1"/>
                          </a:solidFill>
                          <a:latin typeface="+mn-lt"/>
                          <a:ea typeface="+mn-ea"/>
                          <a:cs typeface="+mn-cs"/>
                        </a:rPr>
                        <a:t>0402120</a:t>
                      </a:r>
                      <a:endParaRPr lang="de-DE" sz="8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28,5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5828299"/>
                  </a:ext>
                </a:extLst>
              </a:tr>
              <a:tr h="243840">
                <a:tc>
                  <a:txBody>
                    <a:bodyPr/>
                    <a:lstStyle/>
                    <a:p>
                      <a:r>
                        <a:rPr lang="de-DE" sz="800" dirty="0"/>
                        <a:t>KTR 100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b="0" i="0" u="none" strike="noStrike" kern="1200" baseline="0" dirty="0">
                          <a:solidFill>
                            <a:schemeClr val="dk1"/>
                          </a:solidFill>
                          <a:latin typeface="+mn-lt"/>
                          <a:ea typeface="+mn-ea"/>
                          <a:cs typeface="+mn-cs"/>
                        </a:rPr>
                        <a:t>0402121</a:t>
                      </a:r>
                      <a:endParaRPr lang="de-DE" sz="8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47</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0450436"/>
                  </a:ext>
                </a:extLst>
              </a:tr>
              <a:tr h="243840">
                <a:tc>
                  <a:txBody>
                    <a:bodyPr/>
                    <a:lstStyle/>
                    <a:p>
                      <a:r>
                        <a:rPr lang="de-DE" sz="800" dirty="0"/>
                        <a:t>KTR 140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b="0" i="0" u="none" strike="noStrike" kern="1200" baseline="0" dirty="0">
                          <a:solidFill>
                            <a:schemeClr val="dk1"/>
                          </a:solidFill>
                          <a:latin typeface="+mn-lt"/>
                          <a:ea typeface="+mn-ea"/>
                          <a:cs typeface="+mn-cs"/>
                        </a:rPr>
                        <a:t>1349707</a:t>
                      </a:r>
                      <a:endParaRPr lang="de-DE" sz="8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65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1614109"/>
                  </a:ext>
                </a:extLst>
              </a:tr>
              <a:tr h="243840">
                <a:tc>
                  <a:txBody>
                    <a:bodyPr/>
                    <a:lstStyle/>
                    <a:p>
                      <a:r>
                        <a:rPr lang="de-DE" sz="800" dirty="0"/>
                        <a:t>KTR 160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b="0" i="0" u="none" strike="noStrike" kern="1200" baseline="0" dirty="0">
                          <a:solidFill>
                            <a:schemeClr val="dk1"/>
                          </a:solidFill>
                          <a:latin typeface="+mn-lt"/>
                          <a:ea typeface="+mn-ea"/>
                          <a:cs typeface="+mn-cs"/>
                        </a:rPr>
                        <a:t>0402122</a:t>
                      </a:r>
                      <a:endParaRPr lang="de-DE" sz="8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80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4183261"/>
                  </a:ext>
                </a:extLst>
              </a:tr>
              <a:tr h="243840">
                <a:tc>
                  <a:txBody>
                    <a:bodyPr/>
                    <a:lstStyle/>
                    <a:p>
                      <a:r>
                        <a:rPr lang="de-DE" sz="800" dirty="0"/>
                        <a:t>KTR 250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b="0" i="0" u="none" strike="noStrike" kern="1200" baseline="0" dirty="0">
                          <a:solidFill>
                            <a:schemeClr val="dk1"/>
                          </a:solidFill>
                          <a:latin typeface="+mn-lt"/>
                          <a:ea typeface="+mn-ea"/>
                          <a:cs typeface="+mn-cs"/>
                        </a:rPr>
                        <a:t>0402123</a:t>
                      </a:r>
                      <a:endParaRPr lang="de-DE" sz="8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120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6134390"/>
                  </a:ext>
                </a:extLst>
              </a:tr>
              <a:tr h="243840">
                <a:tc>
                  <a:txBody>
                    <a:bodyPr/>
                    <a:lstStyle/>
                    <a:p>
                      <a:r>
                        <a:rPr lang="de-DE" sz="800" dirty="0"/>
                        <a:t>KTR-H 64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b="0" i="0" u="none" strike="noStrike" kern="1200" baseline="0" dirty="0">
                          <a:solidFill>
                            <a:schemeClr val="dk1"/>
                          </a:solidFill>
                          <a:latin typeface="+mn-lt"/>
                          <a:ea typeface="+mn-ea"/>
                          <a:cs typeface="+mn-cs"/>
                        </a:rPr>
                        <a:t>0402220</a:t>
                      </a:r>
                      <a:endParaRPr lang="de-DE" sz="8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28,5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3591844"/>
                  </a:ext>
                </a:extLst>
              </a:tr>
              <a:tr h="243840">
                <a:tc>
                  <a:txBody>
                    <a:bodyPr/>
                    <a:lstStyle/>
                    <a:p>
                      <a:r>
                        <a:rPr lang="de-DE" sz="800" dirty="0"/>
                        <a:t>KTR-H 100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b="0" i="0" u="none" strike="noStrike" kern="1200" baseline="0" dirty="0">
                          <a:solidFill>
                            <a:schemeClr val="dk1"/>
                          </a:solidFill>
                          <a:latin typeface="+mn-lt"/>
                          <a:ea typeface="+mn-ea"/>
                          <a:cs typeface="+mn-cs"/>
                        </a:rPr>
                        <a:t>0402221</a:t>
                      </a:r>
                      <a:endParaRPr lang="de-DE" sz="8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47</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48</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5791412"/>
                  </a:ext>
                </a:extLst>
              </a:tr>
              <a:tr h="243840">
                <a:tc>
                  <a:txBody>
                    <a:bodyPr/>
                    <a:lstStyle/>
                    <a:p>
                      <a:r>
                        <a:rPr lang="de-DE" sz="800" dirty="0"/>
                        <a:t>KTR-H 140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b="0" i="0" u="none" strike="noStrike" kern="1200" baseline="0" dirty="0">
                          <a:solidFill>
                            <a:schemeClr val="dk1"/>
                          </a:solidFill>
                          <a:latin typeface="+mn-lt"/>
                          <a:ea typeface="+mn-ea"/>
                          <a:cs typeface="+mn-cs"/>
                        </a:rPr>
                        <a:t>1349708</a:t>
                      </a:r>
                      <a:endParaRPr lang="de-DE" sz="8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65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9365101"/>
                  </a:ext>
                </a:extLst>
              </a:tr>
              <a:tr h="243840">
                <a:tc>
                  <a:txBody>
                    <a:bodyPr/>
                    <a:lstStyle/>
                    <a:p>
                      <a:r>
                        <a:rPr lang="de-DE" sz="800" dirty="0"/>
                        <a:t>KTR-H 160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b="0" i="0" u="none" strike="noStrike" kern="1200" baseline="0" dirty="0">
                          <a:solidFill>
                            <a:schemeClr val="dk1"/>
                          </a:solidFill>
                          <a:latin typeface="+mn-lt"/>
                          <a:ea typeface="+mn-ea"/>
                          <a:cs typeface="+mn-cs"/>
                        </a:rPr>
                        <a:t>0402222</a:t>
                      </a:r>
                      <a:endParaRPr lang="de-DE" sz="8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80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77,5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0078511"/>
                  </a:ext>
                </a:extLst>
              </a:tr>
              <a:tr h="243840">
                <a:tc>
                  <a:txBody>
                    <a:bodyPr/>
                    <a:lstStyle/>
                    <a:p>
                      <a:r>
                        <a:rPr lang="de-DE" sz="800" dirty="0"/>
                        <a:t>KTR-H 250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b="0" i="0" u="none" strike="noStrike" kern="1200" baseline="0" dirty="0">
                          <a:solidFill>
                            <a:schemeClr val="dk1"/>
                          </a:solidFill>
                          <a:latin typeface="+mn-lt"/>
                          <a:ea typeface="+mn-ea"/>
                          <a:cs typeface="+mn-cs"/>
                        </a:rPr>
                        <a:t>0402223</a:t>
                      </a:r>
                      <a:endParaRPr lang="de-DE" sz="8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120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5718966"/>
                  </a:ext>
                </a:extLst>
              </a:tr>
            </a:tbl>
          </a:graphicData>
        </a:graphic>
      </p:graphicFrame>
      <p:graphicFrame>
        <p:nvGraphicFramePr>
          <p:cNvPr id="8" name="Tabelle 6">
            <a:extLst>
              <a:ext uri="{FF2B5EF4-FFF2-40B4-BE49-F238E27FC236}">
                <a16:creationId xmlns:a16="http://schemas.microsoft.com/office/drawing/2014/main" id="{452F8A88-67E2-4157-AE84-578181162508}"/>
              </a:ext>
            </a:extLst>
          </p:cNvPr>
          <p:cNvGraphicFramePr>
            <a:graphicFrameLocks noGrp="1"/>
          </p:cNvGraphicFramePr>
          <p:nvPr>
            <p:extLst>
              <p:ext uri="{D42A27DB-BD31-4B8C-83A1-F6EECF244321}">
                <p14:modId xmlns:p14="http://schemas.microsoft.com/office/powerpoint/2010/main" val="2484634651"/>
              </p:ext>
            </p:extLst>
          </p:nvPr>
        </p:nvGraphicFramePr>
        <p:xfrm>
          <a:off x="279400" y="3923075"/>
          <a:ext cx="4128000" cy="192024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2189821865"/>
                    </a:ext>
                  </a:extLst>
                </a:gridCol>
                <a:gridCol w="672000">
                  <a:extLst>
                    <a:ext uri="{9D8B030D-6E8A-4147-A177-3AD203B41FA5}">
                      <a16:colId xmlns:a16="http://schemas.microsoft.com/office/drawing/2014/main" val="1012261054"/>
                    </a:ext>
                  </a:extLst>
                </a:gridCol>
                <a:gridCol w="864000">
                  <a:extLst>
                    <a:ext uri="{9D8B030D-6E8A-4147-A177-3AD203B41FA5}">
                      <a16:colId xmlns:a16="http://schemas.microsoft.com/office/drawing/2014/main" val="2895982361"/>
                    </a:ext>
                  </a:extLst>
                </a:gridCol>
                <a:gridCol w="864000">
                  <a:extLst>
                    <a:ext uri="{9D8B030D-6E8A-4147-A177-3AD203B41FA5}">
                      <a16:colId xmlns:a16="http://schemas.microsoft.com/office/drawing/2014/main" val="713853222"/>
                    </a:ext>
                  </a:extLst>
                </a:gridCol>
                <a:gridCol w="864000">
                  <a:extLst>
                    <a:ext uri="{9D8B030D-6E8A-4147-A177-3AD203B41FA5}">
                      <a16:colId xmlns:a16="http://schemas.microsoft.com/office/drawing/2014/main" val="3987358954"/>
                    </a:ext>
                  </a:extLst>
                </a:gridCol>
              </a:tblGrid>
              <a:tr h="304800">
                <a:tc gridSpan="5">
                  <a:txBody>
                    <a:bodyPr/>
                    <a:lstStyle/>
                    <a:p>
                      <a:pPr algn="ctr"/>
                      <a:r>
                        <a:rPr lang="de-DE" sz="1200" dirty="0"/>
                        <a:t>STR-S</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1745003842"/>
                  </a:ext>
                </a:extLst>
              </a:tr>
              <a:tr h="264160">
                <a:tc>
                  <a:txBody>
                    <a:bodyPr/>
                    <a:lstStyle/>
                    <a:p>
                      <a:pPr algn="ctr"/>
                      <a:r>
                        <a:rPr lang="de-DE" sz="900" b="0" dirty="0"/>
                        <a:t>Description</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r>
                        <a:rPr lang="de-DE" sz="900" b="0" dirty="0" err="1"/>
                        <a:t>Réf</a:t>
                      </a:r>
                      <a:r>
                        <a:rPr lang="de-DE" sz="900" b="0" dirty="0"/>
                        <a:t>.</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Longueur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Largeur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Hauteur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extLst>
                  <a:ext uri="{0D108BD9-81ED-4DB2-BD59-A6C34878D82A}">
                    <a16:rowId xmlns:a16="http://schemas.microsoft.com/office/drawing/2014/main" val="2644048151"/>
                  </a:ext>
                </a:extLst>
              </a:tr>
              <a:tr h="243840">
                <a:tc>
                  <a:txBody>
                    <a:bodyPr/>
                    <a:lstStyle/>
                    <a:p>
                      <a:r>
                        <a:rPr lang="de-DE" sz="800" dirty="0"/>
                        <a:t>STR-S 64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0402110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2173392"/>
                  </a:ext>
                </a:extLst>
              </a:tr>
              <a:tr h="243840">
                <a:tc>
                  <a:txBody>
                    <a:bodyPr/>
                    <a:lstStyle/>
                    <a:p>
                      <a:r>
                        <a:rPr lang="de-DE" sz="800" dirty="0"/>
                        <a:t>STR-S 100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0402111</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42</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6033147"/>
                  </a:ext>
                </a:extLst>
              </a:tr>
              <a:tr h="243840">
                <a:tc>
                  <a:txBody>
                    <a:bodyPr/>
                    <a:lstStyle/>
                    <a:p>
                      <a:r>
                        <a:rPr lang="de-DE" sz="800" dirty="0"/>
                        <a:t>STR-S 140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1349712</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38</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2059136"/>
                  </a:ext>
                </a:extLst>
              </a:tr>
              <a:tr h="243840">
                <a:tc>
                  <a:txBody>
                    <a:bodyPr/>
                    <a:lstStyle/>
                    <a:p>
                      <a:r>
                        <a:rPr lang="de-DE" sz="800" dirty="0"/>
                        <a:t>STR-S 160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0402112</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60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80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476292"/>
                  </a:ext>
                </a:extLst>
              </a:tr>
              <a:tr h="243840">
                <a:tc>
                  <a:txBody>
                    <a:bodyPr/>
                    <a:lstStyle/>
                    <a:p>
                      <a:r>
                        <a:rPr lang="de-DE" sz="800" dirty="0"/>
                        <a:t>STR-S 250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0402113</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90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8870382"/>
                  </a:ext>
                </a:extLst>
              </a:tr>
            </a:tbl>
          </a:graphicData>
        </a:graphic>
      </p:graphicFrame>
      <p:graphicFrame>
        <p:nvGraphicFramePr>
          <p:cNvPr id="9" name="Tabelle 7">
            <a:extLst>
              <a:ext uri="{FF2B5EF4-FFF2-40B4-BE49-F238E27FC236}">
                <a16:creationId xmlns:a16="http://schemas.microsoft.com/office/drawing/2014/main" id="{4767A3BB-02E3-4075-A4BD-90D0FA4A91BA}"/>
              </a:ext>
            </a:extLst>
          </p:cNvPr>
          <p:cNvGraphicFramePr>
            <a:graphicFrameLocks noGrp="1"/>
          </p:cNvGraphicFramePr>
          <p:nvPr>
            <p:extLst>
              <p:ext uri="{D42A27DB-BD31-4B8C-83A1-F6EECF244321}">
                <p14:modId xmlns:p14="http://schemas.microsoft.com/office/powerpoint/2010/main" val="3678865426"/>
              </p:ext>
            </p:extLst>
          </p:nvPr>
        </p:nvGraphicFramePr>
        <p:xfrm>
          <a:off x="279400" y="715890"/>
          <a:ext cx="4128000" cy="313944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3553519971"/>
                    </a:ext>
                  </a:extLst>
                </a:gridCol>
                <a:gridCol w="672000">
                  <a:extLst>
                    <a:ext uri="{9D8B030D-6E8A-4147-A177-3AD203B41FA5}">
                      <a16:colId xmlns:a16="http://schemas.microsoft.com/office/drawing/2014/main" val="1504022642"/>
                    </a:ext>
                  </a:extLst>
                </a:gridCol>
                <a:gridCol w="864000">
                  <a:extLst>
                    <a:ext uri="{9D8B030D-6E8A-4147-A177-3AD203B41FA5}">
                      <a16:colId xmlns:a16="http://schemas.microsoft.com/office/drawing/2014/main" val="1633703422"/>
                    </a:ext>
                  </a:extLst>
                </a:gridCol>
                <a:gridCol w="864000">
                  <a:extLst>
                    <a:ext uri="{9D8B030D-6E8A-4147-A177-3AD203B41FA5}">
                      <a16:colId xmlns:a16="http://schemas.microsoft.com/office/drawing/2014/main" val="2973200001"/>
                    </a:ext>
                  </a:extLst>
                </a:gridCol>
                <a:gridCol w="864000">
                  <a:extLst>
                    <a:ext uri="{9D8B030D-6E8A-4147-A177-3AD203B41FA5}">
                      <a16:colId xmlns:a16="http://schemas.microsoft.com/office/drawing/2014/main" val="1979662243"/>
                    </a:ext>
                  </a:extLst>
                </a:gridCol>
              </a:tblGrid>
              <a:tr h="304800">
                <a:tc gridSpan="5">
                  <a:txBody>
                    <a:bodyPr/>
                    <a:lstStyle/>
                    <a:p>
                      <a:pPr algn="ctr"/>
                      <a:r>
                        <a:rPr lang="de-DE" sz="1200" dirty="0">
                          <a:solidFill>
                            <a:schemeClr val="bg1"/>
                          </a:solidFill>
                        </a:rPr>
                        <a:t>STR/STR-H</a:t>
                      </a:r>
                      <a:endParaRPr lang="de-DE" sz="1200" dirty="0">
                        <a:solidFill>
                          <a:srgbClr val="17385F"/>
                        </a:solidFill>
                      </a:endParaRP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194972574"/>
                  </a:ext>
                </a:extLst>
              </a:tr>
              <a:tr h="264160">
                <a:tc>
                  <a:txBody>
                    <a:bodyPr/>
                    <a:lstStyle/>
                    <a:p>
                      <a:r>
                        <a:rPr lang="de-DE" sz="900" b="0" dirty="0"/>
                        <a:t>Description</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r>
                        <a:rPr lang="de-DE" sz="900" b="0" dirty="0" err="1"/>
                        <a:t>Réf</a:t>
                      </a:r>
                      <a:r>
                        <a:rPr lang="de-DE" sz="900" b="0" dirty="0"/>
                        <a:t>.</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a:t>[</a:t>
                      </a:r>
                      <a:r>
                        <a:rPr lang="de-DE" sz="900" b="0" dirty="0" err="1"/>
                        <a:t>Longueur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Largeur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Hauteur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extLst>
                  <a:ext uri="{0D108BD9-81ED-4DB2-BD59-A6C34878D82A}">
                    <a16:rowId xmlns:a16="http://schemas.microsoft.com/office/drawing/2014/main" val="632419400"/>
                  </a:ext>
                </a:extLst>
              </a:tr>
              <a:tr h="243840">
                <a:tc>
                  <a:txBody>
                    <a:bodyPr/>
                    <a:lstStyle/>
                    <a:p>
                      <a:r>
                        <a:rPr lang="de-DE" sz="800" dirty="0"/>
                        <a:t>STR 64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0402100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28,5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703081"/>
                  </a:ext>
                </a:extLst>
              </a:tr>
              <a:tr h="243840">
                <a:tc>
                  <a:txBody>
                    <a:bodyPr/>
                    <a:lstStyle/>
                    <a:p>
                      <a:r>
                        <a:rPr lang="de-DE" sz="800" dirty="0"/>
                        <a:t>STR 100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0402101</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42</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2859378"/>
                  </a:ext>
                </a:extLst>
              </a:tr>
              <a:tr h="243840">
                <a:tc>
                  <a:txBody>
                    <a:bodyPr/>
                    <a:lstStyle/>
                    <a:p>
                      <a:r>
                        <a:rPr lang="de-DE" sz="800" dirty="0"/>
                        <a:t>STR 140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1349709</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62</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32860"/>
                  </a:ext>
                </a:extLst>
              </a:tr>
              <a:tr h="243840">
                <a:tc>
                  <a:txBody>
                    <a:bodyPr/>
                    <a:lstStyle/>
                    <a:p>
                      <a:r>
                        <a:rPr lang="de-DE" sz="800" dirty="0"/>
                        <a:t>STR 160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0402102</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66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80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5642603"/>
                  </a:ext>
                </a:extLst>
              </a:tr>
              <a:tr h="243840">
                <a:tc>
                  <a:txBody>
                    <a:bodyPr/>
                    <a:lstStyle/>
                    <a:p>
                      <a:r>
                        <a:rPr lang="de-DE" sz="800" dirty="0"/>
                        <a:t>STR 250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0402103</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108</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0422812"/>
                  </a:ext>
                </a:extLst>
              </a:tr>
              <a:tr h="243840">
                <a:tc>
                  <a:txBody>
                    <a:bodyPr/>
                    <a:lstStyle/>
                    <a:p>
                      <a:r>
                        <a:rPr lang="de-DE" sz="800" dirty="0"/>
                        <a:t>STR-H 64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0402200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28,5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204252"/>
                  </a:ext>
                </a:extLst>
              </a:tr>
              <a:tr h="243840">
                <a:tc>
                  <a:txBody>
                    <a:bodyPr/>
                    <a:lstStyle/>
                    <a:p>
                      <a:r>
                        <a:rPr lang="de-DE" sz="800" dirty="0"/>
                        <a:t>STR-H  100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0402201</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47</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831129"/>
                  </a:ext>
                </a:extLst>
              </a:tr>
              <a:tr h="243840">
                <a:tc>
                  <a:txBody>
                    <a:bodyPr/>
                    <a:lstStyle/>
                    <a:p>
                      <a:r>
                        <a:rPr lang="de-DE" sz="800" dirty="0"/>
                        <a:t>STR-H 140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1349710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7135419"/>
                  </a:ext>
                </a:extLst>
              </a:tr>
              <a:tr h="243840">
                <a:tc>
                  <a:txBody>
                    <a:bodyPr/>
                    <a:lstStyle/>
                    <a:p>
                      <a:r>
                        <a:rPr lang="de-DE" sz="800" dirty="0"/>
                        <a:t>STR-H 160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0402202</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76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80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80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6788675"/>
                  </a:ext>
                </a:extLst>
              </a:tr>
              <a:tr h="243840">
                <a:tc>
                  <a:txBody>
                    <a:bodyPr/>
                    <a:lstStyle/>
                    <a:p>
                      <a:r>
                        <a:rPr lang="de-DE" sz="800" dirty="0"/>
                        <a:t>STR-H 250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0402203</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120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7285714"/>
                  </a:ext>
                </a:extLst>
              </a:tr>
            </a:tbl>
          </a:graphicData>
        </a:graphic>
      </p:graphicFrame>
      <p:graphicFrame>
        <p:nvGraphicFramePr>
          <p:cNvPr id="10" name="Tabelle 8">
            <a:extLst>
              <a:ext uri="{FF2B5EF4-FFF2-40B4-BE49-F238E27FC236}">
                <a16:creationId xmlns:a16="http://schemas.microsoft.com/office/drawing/2014/main" id="{1DF2108F-0917-40A4-AD0C-EE2F7825A746}"/>
              </a:ext>
            </a:extLst>
          </p:cNvPr>
          <p:cNvGraphicFramePr>
            <a:graphicFrameLocks noGrp="1"/>
          </p:cNvGraphicFramePr>
          <p:nvPr>
            <p:extLst>
              <p:ext uri="{D42A27DB-BD31-4B8C-83A1-F6EECF244321}">
                <p14:modId xmlns:p14="http://schemas.microsoft.com/office/powerpoint/2010/main" val="3005328008"/>
              </p:ext>
            </p:extLst>
          </p:nvPr>
        </p:nvGraphicFramePr>
        <p:xfrm>
          <a:off x="4453580" y="3928917"/>
          <a:ext cx="4128000" cy="1676400"/>
        </p:xfrm>
        <a:graphic>
          <a:graphicData uri="http://schemas.openxmlformats.org/drawingml/2006/table">
            <a:tbl>
              <a:tblPr firstRow="1" bandRow="1">
                <a:tableStyleId>{5C22544A-7EE6-4342-B048-85BDC9FD1C3A}</a:tableStyleId>
              </a:tblPr>
              <a:tblGrid>
                <a:gridCol w="672000">
                  <a:extLst>
                    <a:ext uri="{9D8B030D-6E8A-4147-A177-3AD203B41FA5}">
                      <a16:colId xmlns:a16="http://schemas.microsoft.com/office/drawing/2014/main" val="688134379"/>
                    </a:ext>
                  </a:extLst>
                </a:gridCol>
                <a:gridCol w="864000">
                  <a:extLst>
                    <a:ext uri="{9D8B030D-6E8A-4147-A177-3AD203B41FA5}">
                      <a16:colId xmlns:a16="http://schemas.microsoft.com/office/drawing/2014/main" val="2107264752"/>
                    </a:ext>
                  </a:extLst>
                </a:gridCol>
                <a:gridCol w="864000">
                  <a:extLst>
                    <a:ext uri="{9D8B030D-6E8A-4147-A177-3AD203B41FA5}">
                      <a16:colId xmlns:a16="http://schemas.microsoft.com/office/drawing/2014/main" val="1860900771"/>
                    </a:ext>
                  </a:extLst>
                </a:gridCol>
                <a:gridCol w="864000">
                  <a:extLst>
                    <a:ext uri="{9D8B030D-6E8A-4147-A177-3AD203B41FA5}">
                      <a16:colId xmlns:a16="http://schemas.microsoft.com/office/drawing/2014/main" val="1231531704"/>
                    </a:ext>
                  </a:extLst>
                </a:gridCol>
                <a:gridCol w="864000">
                  <a:extLst>
                    <a:ext uri="{9D8B030D-6E8A-4147-A177-3AD203B41FA5}">
                      <a16:colId xmlns:a16="http://schemas.microsoft.com/office/drawing/2014/main" val="2638096453"/>
                    </a:ext>
                  </a:extLst>
                </a:gridCol>
              </a:tblGrid>
              <a:tr h="304800">
                <a:tc gridSpan="5">
                  <a:txBody>
                    <a:bodyPr/>
                    <a:lstStyle/>
                    <a:p>
                      <a:pPr algn="ctr"/>
                      <a:r>
                        <a:rPr lang="de-DE" sz="1200" dirty="0"/>
                        <a:t>TBA-D</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2140579836"/>
                  </a:ext>
                </a:extLst>
              </a:tr>
              <a:tr h="264160">
                <a:tc>
                  <a:txBody>
                    <a:bodyPr/>
                    <a:lstStyle/>
                    <a:p>
                      <a:r>
                        <a:rPr lang="de-DE" sz="900" b="0" dirty="0" err="1"/>
                        <a:t>Réf</a:t>
                      </a:r>
                      <a:r>
                        <a:rPr lang="de-DE" sz="900" b="0" dirty="0"/>
                        <a:t>.</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a:t>Interface</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Longueur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Largeur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Hauteur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extLst>
                  <a:ext uri="{0D108BD9-81ED-4DB2-BD59-A6C34878D82A}">
                    <a16:rowId xmlns:a16="http://schemas.microsoft.com/office/drawing/2014/main" val="34735983"/>
                  </a:ext>
                </a:extLst>
              </a:tr>
              <a:tr h="243840">
                <a:tc>
                  <a:txBody>
                    <a:bodyPr/>
                    <a:lstStyle/>
                    <a:p>
                      <a:r>
                        <a:rPr lang="de-DE" sz="800" dirty="0"/>
                        <a:t>0402294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W-65-1</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63,6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65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6880484"/>
                  </a:ext>
                </a:extLst>
              </a:tr>
              <a:tr h="243840">
                <a:tc>
                  <a:txBody>
                    <a:bodyPr/>
                    <a:lstStyle/>
                    <a:p>
                      <a:r>
                        <a:rPr lang="de-DE" sz="800" dirty="0"/>
                        <a:t>1349715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W-90-1</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83</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90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53</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4035167"/>
                  </a:ext>
                </a:extLst>
              </a:tr>
              <a:tr h="243840">
                <a:tc>
                  <a:txBody>
                    <a:bodyPr/>
                    <a:lstStyle/>
                    <a:p>
                      <a:r>
                        <a:rPr lang="de-DE" sz="800" dirty="0"/>
                        <a:t>0402295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W-100-1</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92,8</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53</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7867909"/>
                  </a:ext>
                </a:extLst>
              </a:tr>
              <a:tr h="243840">
                <a:tc>
                  <a:txBody>
                    <a:bodyPr/>
                    <a:lstStyle/>
                    <a:p>
                      <a:r>
                        <a:rPr lang="de-DE" sz="800" dirty="0"/>
                        <a:t>0402296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W-125-1</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113,4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63</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595085"/>
                  </a:ext>
                </a:extLst>
              </a:tr>
            </a:tbl>
          </a:graphicData>
        </a:graphic>
      </p:graphicFrame>
      <p:graphicFrame>
        <p:nvGraphicFramePr>
          <p:cNvPr id="11" name="Tabelle 8">
            <a:extLst>
              <a:ext uri="{FF2B5EF4-FFF2-40B4-BE49-F238E27FC236}">
                <a16:creationId xmlns:a16="http://schemas.microsoft.com/office/drawing/2014/main" id="{EFFCD433-41AB-4BE0-8A6F-CF161AE0A219}"/>
              </a:ext>
            </a:extLst>
          </p:cNvPr>
          <p:cNvGraphicFramePr>
            <a:graphicFrameLocks noGrp="1"/>
          </p:cNvGraphicFramePr>
          <p:nvPr>
            <p:extLst>
              <p:ext uri="{D42A27DB-BD31-4B8C-83A1-F6EECF244321}">
                <p14:modId xmlns:p14="http://schemas.microsoft.com/office/powerpoint/2010/main" val="1010356079"/>
              </p:ext>
            </p:extLst>
          </p:nvPr>
        </p:nvGraphicFramePr>
        <p:xfrm>
          <a:off x="8632669" y="716515"/>
          <a:ext cx="3264000" cy="1920240"/>
        </p:xfrm>
        <a:graphic>
          <a:graphicData uri="http://schemas.openxmlformats.org/drawingml/2006/table">
            <a:tbl>
              <a:tblPr firstRow="1" bandRow="1">
                <a:tableStyleId>{5C22544A-7EE6-4342-B048-85BDC9FD1C3A}</a:tableStyleId>
              </a:tblPr>
              <a:tblGrid>
                <a:gridCol w="672000">
                  <a:extLst>
                    <a:ext uri="{9D8B030D-6E8A-4147-A177-3AD203B41FA5}">
                      <a16:colId xmlns:a16="http://schemas.microsoft.com/office/drawing/2014/main" val="688134379"/>
                    </a:ext>
                  </a:extLst>
                </a:gridCol>
                <a:gridCol w="864000">
                  <a:extLst>
                    <a:ext uri="{9D8B030D-6E8A-4147-A177-3AD203B41FA5}">
                      <a16:colId xmlns:a16="http://schemas.microsoft.com/office/drawing/2014/main" val="1860900771"/>
                    </a:ext>
                  </a:extLst>
                </a:gridCol>
                <a:gridCol w="864000">
                  <a:extLst>
                    <a:ext uri="{9D8B030D-6E8A-4147-A177-3AD203B41FA5}">
                      <a16:colId xmlns:a16="http://schemas.microsoft.com/office/drawing/2014/main" val="1231531704"/>
                    </a:ext>
                  </a:extLst>
                </a:gridCol>
                <a:gridCol w="864000">
                  <a:extLst>
                    <a:ext uri="{9D8B030D-6E8A-4147-A177-3AD203B41FA5}">
                      <a16:colId xmlns:a16="http://schemas.microsoft.com/office/drawing/2014/main" val="2638096453"/>
                    </a:ext>
                  </a:extLst>
                </a:gridCol>
              </a:tblGrid>
              <a:tr h="304800">
                <a:tc gridSpan="4">
                  <a:txBody>
                    <a:bodyPr/>
                    <a:lstStyle/>
                    <a:p>
                      <a:pPr algn="ctr"/>
                      <a:r>
                        <a:rPr lang="de-DE" sz="1200" dirty="0"/>
                        <a:t>S3A-G5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hMerge="1">
                  <a:txBody>
                    <a:bodyPr/>
                    <a:lstStyle/>
                    <a:p>
                      <a:endParaRPr lang="de-DE" dirty="0"/>
                    </a:p>
                  </a:txBody>
                  <a:tcPr>
                    <a:lnL w="6350" cap="flat" cmpd="sng" algn="ctr">
                      <a:solidFill>
                        <a:schemeClr val="tx1"/>
                      </a:solidFill>
                      <a:prstDash val="solid"/>
                      <a:round/>
                      <a:headEnd type="none" w="med" len="med"/>
                      <a:tailEnd type="none" w="med" len="med"/>
                    </a:lnL>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2140579836"/>
                  </a:ext>
                </a:extLst>
              </a:tr>
              <a:tr h="264160">
                <a:tc>
                  <a:txBody>
                    <a:bodyPr/>
                    <a:lstStyle/>
                    <a:p>
                      <a:pPr marL="0" marR="0" lvl="0" indent="0" algn="ctr" defTabSz="609546" rtl="0" eaLnBrk="1" fontAlgn="auto" latinLnBrk="0" hangingPunct="1">
                        <a:lnSpc>
                          <a:spcPct val="100000"/>
                        </a:lnSpc>
                        <a:spcBef>
                          <a:spcPts val="0"/>
                        </a:spcBef>
                        <a:spcAft>
                          <a:spcPts val="0"/>
                        </a:spcAft>
                        <a:buClrTx/>
                        <a:buSzTx/>
                        <a:buFontTx/>
                        <a:buNone/>
                        <a:tabLst/>
                        <a:defRPr/>
                      </a:pPr>
                      <a:r>
                        <a:rPr lang="de-DE" sz="900" b="0" dirty="0" err="1"/>
                        <a:t>Réf</a:t>
                      </a:r>
                      <a:r>
                        <a:rPr lang="de-DE" sz="900" b="0" dirty="0"/>
                        <a:t>.</a:t>
                      </a:r>
                    </a:p>
                    <a:p>
                      <a:pPr algn="ctr"/>
                      <a:endParaRPr lang="de-DE" sz="900" b="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Longueur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Largeur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tc>
                  <a:txBody>
                    <a:bodyPr/>
                    <a:lstStyle/>
                    <a:p>
                      <a:pPr algn="ctr"/>
                      <a:r>
                        <a:rPr lang="de-DE" sz="900" b="0" dirty="0" err="1"/>
                        <a:t>Hauteur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9EE0"/>
                    </a:solidFill>
                  </a:tcPr>
                </a:tc>
                <a:extLst>
                  <a:ext uri="{0D108BD9-81ED-4DB2-BD59-A6C34878D82A}">
                    <a16:rowId xmlns:a16="http://schemas.microsoft.com/office/drawing/2014/main" val="34735983"/>
                  </a:ext>
                </a:extLst>
              </a:tr>
              <a:tr h="243840">
                <a:tc>
                  <a:txBody>
                    <a:bodyPr/>
                    <a:lstStyle/>
                    <a:p>
                      <a:r>
                        <a:rPr lang="de-DE" sz="800" dirty="0"/>
                        <a:t>1471165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25,5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22</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6880484"/>
                  </a:ext>
                </a:extLst>
              </a:tr>
              <a:tr h="243840">
                <a:tc>
                  <a:txBody>
                    <a:bodyPr/>
                    <a:lstStyle/>
                    <a:p>
                      <a:r>
                        <a:rPr lang="de-DE" sz="800" dirty="0"/>
                        <a:t>1471166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26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4035167"/>
                  </a:ext>
                </a:extLst>
              </a:tr>
              <a:tr h="243840">
                <a:tc>
                  <a:txBody>
                    <a:bodyPr/>
                    <a:lstStyle/>
                    <a:p>
                      <a:r>
                        <a:rPr lang="de-DE" sz="800" dirty="0"/>
                        <a:t>1471167</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48</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69</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31</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7867909"/>
                  </a:ext>
                </a:extLst>
              </a:tr>
              <a:tr h="243840">
                <a:tc>
                  <a:txBody>
                    <a:bodyPr/>
                    <a:lstStyle/>
                    <a:p>
                      <a:r>
                        <a:rPr lang="de-DE" sz="800" dirty="0"/>
                        <a:t>1471168</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48</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80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31</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595085"/>
                  </a:ext>
                </a:extLst>
              </a:tr>
              <a:tr h="243840">
                <a:tc>
                  <a:txBody>
                    <a:bodyPr/>
                    <a:lstStyle/>
                    <a:p>
                      <a:r>
                        <a:rPr lang="de-DE" sz="800" dirty="0"/>
                        <a:t>1471187</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66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125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DE" sz="800" dirty="0"/>
                        <a:t>40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4826892"/>
                  </a:ext>
                </a:extLst>
              </a:tr>
            </a:tbl>
          </a:graphicData>
        </a:graphic>
      </p:graphicFrame>
      <p:graphicFrame>
        <p:nvGraphicFramePr>
          <p:cNvPr id="12" name="Tabelle 8">
            <a:extLst>
              <a:ext uri="{FF2B5EF4-FFF2-40B4-BE49-F238E27FC236}">
                <a16:creationId xmlns:a16="http://schemas.microsoft.com/office/drawing/2014/main" id="{5FA163CF-123C-4785-92E9-1211FF8D3552}"/>
              </a:ext>
            </a:extLst>
          </p:cNvPr>
          <p:cNvGraphicFramePr>
            <a:graphicFrameLocks noGrp="1"/>
          </p:cNvGraphicFramePr>
          <p:nvPr>
            <p:extLst>
              <p:ext uri="{D42A27DB-BD31-4B8C-83A1-F6EECF244321}">
                <p14:modId xmlns:p14="http://schemas.microsoft.com/office/powerpoint/2010/main" val="204948631"/>
              </p:ext>
            </p:extLst>
          </p:nvPr>
        </p:nvGraphicFramePr>
        <p:xfrm>
          <a:off x="8636227" y="2711844"/>
          <a:ext cx="3264000" cy="1920240"/>
        </p:xfrm>
        <a:graphic>
          <a:graphicData uri="http://schemas.openxmlformats.org/drawingml/2006/table">
            <a:tbl>
              <a:tblPr firstRow="1" bandRow="1">
                <a:tableStyleId>{5C22544A-7EE6-4342-B048-85BDC9FD1C3A}</a:tableStyleId>
              </a:tblPr>
              <a:tblGrid>
                <a:gridCol w="672000">
                  <a:extLst>
                    <a:ext uri="{9D8B030D-6E8A-4147-A177-3AD203B41FA5}">
                      <a16:colId xmlns:a16="http://schemas.microsoft.com/office/drawing/2014/main" val="688134379"/>
                    </a:ext>
                  </a:extLst>
                </a:gridCol>
                <a:gridCol w="864000">
                  <a:extLst>
                    <a:ext uri="{9D8B030D-6E8A-4147-A177-3AD203B41FA5}">
                      <a16:colId xmlns:a16="http://schemas.microsoft.com/office/drawing/2014/main" val="1860900771"/>
                    </a:ext>
                  </a:extLst>
                </a:gridCol>
                <a:gridCol w="864000">
                  <a:extLst>
                    <a:ext uri="{9D8B030D-6E8A-4147-A177-3AD203B41FA5}">
                      <a16:colId xmlns:a16="http://schemas.microsoft.com/office/drawing/2014/main" val="1231531704"/>
                    </a:ext>
                  </a:extLst>
                </a:gridCol>
                <a:gridCol w="864000">
                  <a:extLst>
                    <a:ext uri="{9D8B030D-6E8A-4147-A177-3AD203B41FA5}">
                      <a16:colId xmlns:a16="http://schemas.microsoft.com/office/drawing/2014/main" val="2638096453"/>
                    </a:ext>
                  </a:extLst>
                </a:gridCol>
              </a:tblGrid>
              <a:tr h="304800">
                <a:tc gridSpan="4">
                  <a:txBody>
                    <a:bodyPr/>
                    <a:lstStyle/>
                    <a:p>
                      <a:pPr algn="ctr"/>
                      <a:r>
                        <a:rPr lang="de-DE" sz="1200" dirty="0"/>
                        <a:t>S5A-G5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385F"/>
                    </a:solidFill>
                  </a:tcPr>
                </a:tc>
                <a:tc hMerge="1">
                  <a:txBody>
                    <a:bodyPr/>
                    <a:lstStyle/>
                    <a:p>
                      <a:pPr algn="ctr"/>
                      <a:r>
                        <a:rPr lang="de-DE" sz="700" b="0" dirty="0" err="1"/>
                        <a:t>Length</a:t>
                      </a:r>
                      <a:r>
                        <a:rPr lang="de-DE" sz="700" b="0" dirty="0"/>
                        <a:t> [mm]</a:t>
                      </a:r>
                    </a:p>
                  </a:txBody>
                  <a:tcPr>
                    <a:lnL w="6350" cap="flat" cmpd="sng" algn="ctr">
                      <a:solidFill>
                        <a:schemeClr val="tx1"/>
                      </a:solidFill>
                      <a:prstDash val="solid"/>
                      <a:round/>
                      <a:headEnd type="none" w="med" len="med"/>
                      <a:tailEnd type="none" w="med" len="med"/>
                    </a:lnL>
                  </a:tcPr>
                </a:tc>
                <a:tc hMerge="1">
                  <a:txBody>
                    <a:bodyPr/>
                    <a:lstStyle/>
                    <a:p>
                      <a:pPr algn="ctr"/>
                      <a:r>
                        <a:rPr lang="de-DE" sz="700" b="0" dirty="0"/>
                        <a:t>Width [mm]</a:t>
                      </a:r>
                    </a:p>
                  </a:txBody>
                  <a:tcPr/>
                </a:tc>
                <a:tc hMerge="1">
                  <a:txBody>
                    <a:bodyPr/>
                    <a:lstStyle/>
                    <a:p>
                      <a:pPr algn="ctr"/>
                      <a:r>
                        <a:rPr lang="de-DE" sz="700" b="0" dirty="0"/>
                        <a:t>Height [mm]</a:t>
                      </a:r>
                    </a:p>
                  </a:txBody>
                  <a:tcPr/>
                </a:tc>
                <a:extLst>
                  <a:ext uri="{0D108BD9-81ED-4DB2-BD59-A6C34878D82A}">
                    <a16:rowId xmlns:a16="http://schemas.microsoft.com/office/drawing/2014/main" val="2140579836"/>
                  </a:ext>
                </a:extLst>
              </a:tr>
              <a:tr h="264160">
                <a:tc>
                  <a:txBody>
                    <a:bodyPr/>
                    <a:lstStyle/>
                    <a:p>
                      <a:r>
                        <a:rPr lang="de-DE" sz="900" b="0" dirty="0" err="1"/>
                        <a:t>Réf</a:t>
                      </a:r>
                      <a:r>
                        <a:rPr lang="de-DE" sz="900" b="0" dirty="0"/>
                        <a:t>.</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EE0"/>
                    </a:solidFill>
                  </a:tcPr>
                </a:tc>
                <a:tc>
                  <a:txBody>
                    <a:bodyPr/>
                    <a:lstStyle/>
                    <a:p>
                      <a:pPr algn="ctr"/>
                      <a:r>
                        <a:rPr lang="de-DE" sz="900" b="0" dirty="0" err="1"/>
                        <a:t>Longueur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EE0"/>
                    </a:solidFill>
                  </a:tcPr>
                </a:tc>
                <a:tc>
                  <a:txBody>
                    <a:bodyPr/>
                    <a:lstStyle/>
                    <a:p>
                      <a:pPr algn="ctr"/>
                      <a:r>
                        <a:rPr lang="de-DE" sz="900" b="0" dirty="0" err="1"/>
                        <a:t>Largeur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EE0"/>
                    </a:solidFill>
                  </a:tcPr>
                </a:tc>
                <a:tc>
                  <a:txBody>
                    <a:bodyPr/>
                    <a:lstStyle/>
                    <a:p>
                      <a:pPr algn="ctr"/>
                      <a:r>
                        <a:rPr lang="de-DE" sz="900" b="0" dirty="0" err="1"/>
                        <a:t>Hauteur</a:t>
                      </a:r>
                      <a:r>
                        <a:rPr lang="de-DE" sz="900" b="0" dirty="0"/>
                        <a:t> [mm]</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EE0"/>
                    </a:solidFill>
                  </a:tcPr>
                </a:tc>
                <a:extLst>
                  <a:ext uri="{0D108BD9-81ED-4DB2-BD59-A6C34878D82A}">
                    <a16:rowId xmlns:a16="http://schemas.microsoft.com/office/drawing/2014/main" val="34735983"/>
                  </a:ext>
                </a:extLst>
              </a:tr>
              <a:tr h="243840">
                <a:tc>
                  <a:txBody>
                    <a:bodyPr/>
                    <a:lstStyle/>
                    <a:p>
                      <a:r>
                        <a:rPr lang="de-DE" sz="800" dirty="0"/>
                        <a:t>1471189</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25,5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34</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40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880484"/>
                  </a:ext>
                </a:extLst>
              </a:tr>
              <a:tr h="243840">
                <a:tc>
                  <a:txBody>
                    <a:bodyPr/>
                    <a:lstStyle/>
                    <a:p>
                      <a:r>
                        <a:rPr lang="de-DE" sz="800" dirty="0"/>
                        <a:t>1471190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36</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4035167"/>
                  </a:ext>
                </a:extLst>
              </a:tr>
              <a:tr h="243840">
                <a:tc>
                  <a:txBody>
                    <a:bodyPr/>
                    <a:lstStyle/>
                    <a:p>
                      <a:r>
                        <a:rPr lang="de-DE" sz="800" dirty="0"/>
                        <a:t>1471197</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49,5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69</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7867909"/>
                  </a:ext>
                </a:extLst>
              </a:tr>
              <a:tr h="243840">
                <a:tc>
                  <a:txBody>
                    <a:bodyPr/>
                    <a:lstStyle/>
                    <a:p>
                      <a:r>
                        <a:rPr lang="de-DE" sz="800" dirty="0"/>
                        <a:t>1471198</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58,5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80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50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595085"/>
                  </a:ext>
                </a:extLst>
              </a:tr>
              <a:tr h="243840">
                <a:tc>
                  <a:txBody>
                    <a:bodyPr/>
                    <a:lstStyle/>
                    <a:p>
                      <a:r>
                        <a:rPr lang="de-DE" sz="800" dirty="0"/>
                        <a:t>1471200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72</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125</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800" dirty="0"/>
                        <a:t>110</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826892"/>
                  </a:ext>
                </a:extLst>
              </a:tr>
            </a:tbl>
          </a:graphicData>
        </a:graphic>
      </p:graphicFrame>
    </p:spTree>
    <p:extLst>
      <p:ext uri="{BB962C8B-B14F-4D97-AF65-F5344CB8AC3E}">
        <p14:creationId xmlns:p14="http://schemas.microsoft.com/office/powerpoint/2010/main" val="35668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D605837-8A60-4B86-B75A-D5300BC01535}"/>
              </a:ext>
            </a:extLst>
          </p:cNvPr>
          <p:cNvSpPr>
            <a:spLocks noGrp="1"/>
          </p:cNvSpPr>
          <p:nvPr>
            <p:ph type="body" sz="quarter" idx="12"/>
          </p:nvPr>
        </p:nvSpPr>
        <p:spPr>
          <a:xfrm>
            <a:off x="279399" y="1483785"/>
            <a:ext cx="10858863" cy="3805767"/>
          </a:xfrm>
        </p:spPr>
        <p:txBody>
          <a:bodyPr>
            <a:normAutofit/>
          </a:bodyPr>
          <a:lstStyle/>
          <a:p>
            <a:endParaRPr lang="de-DE" sz="4000" b="1" dirty="0"/>
          </a:p>
          <a:p>
            <a:r>
              <a:rPr lang="de-DE" sz="5333" b="1" dirty="0"/>
              <a:t>ABP-h plus</a:t>
            </a:r>
          </a:p>
          <a:p>
            <a:r>
              <a:rPr lang="fr-FR" b="1" dirty="0"/>
              <a:t>Plaque de base pour KSP pour serrage multiple</a:t>
            </a:r>
            <a:endParaRPr lang="de-DE" b="1" dirty="0"/>
          </a:p>
        </p:txBody>
      </p:sp>
      <p:sp>
        <p:nvSpPr>
          <p:cNvPr id="4" name="Fußzeilenplatzhalter 3">
            <a:extLst>
              <a:ext uri="{FF2B5EF4-FFF2-40B4-BE49-F238E27FC236}">
                <a16:creationId xmlns:a16="http://schemas.microsoft.com/office/drawing/2014/main" id="{E5743752-D503-4AD9-8A26-3D4502CBA780}"/>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Tree>
    <p:extLst>
      <p:ext uri="{BB962C8B-B14F-4D97-AF65-F5344CB8AC3E}">
        <p14:creationId xmlns:p14="http://schemas.microsoft.com/office/powerpoint/2010/main" val="2725300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dirty="0"/>
              <a:t>ABP-h plus Plaques de </a:t>
            </a:r>
            <a:r>
              <a:rPr lang="de-DE" dirty="0" err="1"/>
              <a:t>base</a:t>
            </a:r>
            <a:endParaRPr lang="de-DE" dirty="0"/>
          </a:p>
        </p:txBody>
      </p:sp>
      <p:sp>
        <p:nvSpPr>
          <p:cNvPr id="5" name="Textplatzhalter 4"/>
          <p:cNvSpPr>
            <a:spLocks noGrp="1"/>
          </p:cNvSpPr>
          <p:nvPr>
            <p:ph type="body" sz="quarter" idx="12"/>
          </p:nvPr>
        </p:nvSpPr>
        <p:spPr>
          <a:xfrm>
            <a:off x="279399" y="1483784"/>
            <a:ext cx="7723779" cy="4415605"/>
          </a:xfrm>
        </p:spPr>
        <p:txBody>
          <a:bodyPr>
            <a:normAutofit/>
          </a:bodyPr>
          <a:lstStyle/>
          <a:p>
            <a:pPr marL="380990" indent="-380990">
              <a:spcBef>
                <a:spcPts val="733"/>
              </a:spcBef>
              <a:buFont typeface="Arial" panose="020B0604020202020204" pitchFamily="34" charset="0"/>
              <a:buChar char="•"/>
            </a:pPr>
            <a:r>
              <a:rPr lang="fr-FR" sz="1867" dirty="0"/>
              <a:t>Interface de bridage au point zéro VERO-S
Connexion pneumatique sur trois côtés
Polyvalent 
Vannes pneumatiques actionnables manuellement
Vanne de maintien de pression intégrée
Passage d’air possible via la plaque de base</a:t>
            </a: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endParaRPr lang="de-DE" dirty="0"/>
          </a:p>
        </p:txBody>
      </p:sp>
      <p:sp>
        <p:nvSpPr>
          <p:cNvPr id="7" name="Fußzeilenplatzhalter 1">
            <a:extLst>
              <a:ext uri="{FF2B5EF4-FFF2-40B4-BE49-F238E27FC236}">
                <a16:creationId xmlns:a16="http://schemas.microsoft.com/office/drawing/2014/main" id="{B17E4379-CA32-412B-A690-736A98942B61}"/>
              </a:ext>
            </a:extLst>
          </p:cNvPr>
          <p:cNvSpPr>
            <a:spLocks noGrp="1"/>
          </p:cNvSpPr>
          <p:nvPr>
            <p:ph type="ftr" sz="quarter" idx="10"/>
          </p:nvPr>
        </p:nvSpPr>
        <p:spPr>
          <a:xfrm>
            <a:off x="1092200" y="6318253"/>
            <a:ext cx="6975475" cy="366183"/>
          </a:xfrm>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6" name="Textfeld 5">
            <a:extLst>
              <a:ext uri="{FF2B5EF4-FFF2-40B4-BE49-F238E27FC236}">
                <a16:creationId xmlns:a16="http://schemas.microsoft.com/office/drawing/2014/main" id="{20E11298-AE2F-4B2D-81C1-484AB6A7060D}"/>
              </a:ext>
            </a:extLst>
          </p:cNvPr>
          <p:cNvSpPr txBox="1"/>
          <p:nvPr/>
        </p:nvSpPr>
        <p:spPr>
          <a:xfrm>
            <a:off x="279400" y="958611"/>
            <a:ext cx="6549272" cy="420564"/>
          </a:xfrm>
          <a:prstGeom prst="rect">
            <a:avLst/>
          </a:prstGeom>
          <a:noFill/>
        </p:spPr>
        <p:txBody>
          <a:bodyPr wrap="square" rtlCol="0">
            <a:spAutoFit/>
          </a:bodyPr>
          <a:lstStyle/>
          <a:p>
            <a:pPr defTabSz="609546"/>
            <a:r>
              <a:rPr lang="de-DE" sz="2133" b="1" dirty="0" err="1">
                <a:solidFill>
                  <a:srgbClr val="00446B"/>
                </a:solidFill>
                <a:latin typeface="Calibri"/>
              </a:rPr>
              <a:t>Avantages</a:t>
            </a:r>
            <a:r>
              <a:rPr lang="de-DE" sz="2133" b="1" dirty="0">
                <a:solidFill>
                  <a:srgbClr val="00446B"/>
                </a:solidFill>
                <a:latin typeface="Calibri"/>
              </a:rPr>
              <a:t> </a:t>
            </a:r>
          </a:p>
        </p:txBody>
      </p:sp>
      <p:pic>
        <p:nvPicPr>
          <p:cNvPr id="8" name="Grafik 7">
            <a:extLst>
              <a:ext uri="{FF2B5EF4-FFF2-40B4-BE49-F238E27FC236}">
                <a16:creationId xmlns:a16="http://schemas.microsoft.com/office/drawing/2014/main" id="{ADA92B85-487C-464E-B8BA-FEFC451E0B92}"/>
              </a:ext>
            </a:extLst>
          </p:cNvPr>
          <p:cNvPicPr>
            <a:picLocks noChangeAspect="1"/>
          </p:cNvPicPr>
          <p:nvPr/>
        </p:nvPicPr>
        <p:blipFill>
          <a:blip r:embed="rId2"/>
          <a:stretch>
            <a:fillRect/>
          </a:stretch>
        </p:blipFill>
        <p:spPr>
          <a:xfrm>
            <a:off x="6198316" y="1365786"/>
            <a:ext cx="5299923" cy="3571975"/>
          </a:xfrm>
          <a:prstGeom prst="rect">
            <a:avLst/>
          </a:prstGeom>
        </p:spPr>
      </p:pic>
    </p:spTree>
    <p:extLst>
      <p:ext uri="{BB962C8B-B14F-4D97-AF65-F5344CB8AC3E}">
        <p14:creationId xmlns:p14="http://schemas.microsoft.com/office/powerpoint/2010/main" val="3390527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76641-2B84-46B5-AB19-9B04F059ABD5}"/>
              </a:ext>
            </a:extLst>
          </p:cNvPr>
          <p:cNvSpPr>
            <a:spLocks noGrp="1"/>
          </p:cNvSpPr>
          <p:nvPr>
            <p:ph type="title"/>
          </p:nvPr>
        </p:nvSpPr>
        <p:spPr/>
        <p:txBody>
          <a:bodyPr/>
          <a:lstStyle/>
          <a:p>
            <a:r>
              <a:rPr lang="de-DE" dirty="0"/>
              <a:t>TANDEM 3</a:t>
            </a:r>
          </a:p>
        </p:txBody>
      </p:sp>
      <p:sp>
        <p:nvSpPr>
          <p:cNvPr id="4" name="Fußzeilenplatzhalter 3">
            <a:extLst>
              <a:ext uri="{FF2B5EF4-FFF2-40B4-BE49-F238E27FC236}">
                <a16:creationId xmlns:a16="http://schemas.microsoft.com/office/drawing/2014/main" id="{E44EAAFD-D136-4CFC-9E59-3C6EA20CF9F1}"/>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pic>
        <p:nvPicPr>
          <p:cNvPr id="6" name="Grafik 5">
            <a:extLst>
              <a:ext uri="{FF2B5EF4-FFF2-40B4-BE49-F238E27FC236}">
                <a16:creationId xmlns:a16="http://schemas.microsoft.com/office/drawing/2014/main" id="{39B33105-6C18-43F0-B91C-E9FA5606B8E7}"/>
              </a:ext>
            </a:extLst>
          </p:cNvPr>
          <p:cNvPicPr>
            <a:picLocks noChangeAspect="1"/>
          </p:cNvPicPr>
          <p:nvPr/>
        </p:nvPicPr>
        <p:blipFill>
          <a:blip r:embed="rId2"/>
          <a:stretch>
            <a:fillRect/>
          </a:stretch>
        </p:blipFill>
        <p:spPr>
          <a:xfrm>
            <a:off x="2216300" y="1508575"/>
            <a:ext cx="3614659" cy="1940491"/>
          </a:xfrm>
          <a:prstGeom prst="rect">
            <a:avLst/>
          </a:prstGeom>
        </p:spPr>
      </p:pic>
      <p:pic>
        <p:nvPicPr>
          <p:cNvPr id="9" name="Grafik 8">
            <a:extLst>
              <a:ext uri="{FF2B5EF4-FFF2-40B4-BE49-F238E27FC236}">
                <a16:creationId xmlns:a16="http://schemas.microsoft.com/office/drawing/2014/main" id="{5ACF2432-7316-4849-A14E-3092B9DD76C4}"/>
              </a:ext>
            </a:extLst>
          </p:cNvPr>
          <p:cNvPicPr>
            <a:picLocks noChangeAspect="1"/>
          </p:cNvPicPr>
          <p:nvPr/>
        </p:nvPicPr>
        <p:blipFill>
          <a:blip r:embed="rId3"/>
          <a:stretch>
            <a:fillRect/>
          </a:stretch>
        </p:blipFill>
        <p:spPr>
          <a:xfrm>
            <a:off x="6358041" y="1500701"/>
            <a:ext cx="3610595" cy="1928299"/>
          </a:xfrm>
          <a:prstGeom prst="rect">
            <a:avLst/>
          </a:prstGeom>
        </p:spPr>
      </p:pic>
      <p:pic>
        <p:nvPicPr>
          <p:cNvPr id="10" name="Grafik 9">
            <a:extLst>
              <a:ext uri="{FF2B5EF4-FFF2-40B4-BE49-F238E27FC236}">
                <a16:creationId xmlns:a16="http://schemas.microsoft.com/office/drawing/2014/main" id="{1C726105-E274-4880-A64F-DCBE35356972}"/>
              </a:ext>
            </a:extLst>
          </p:cNvPr>
          <p:cNvPicPr>
            <a:picLocks noChangeAspect="1"/>
          </p:cNvPicPr>
          <p:nvPr/>
        </p:nvPicPr>
        <p:blipFill>
          <a:blip r:embed="rId4"/>
          <a:stretch>
            <a:fillRect/>
          </a:stretch>
        </p:blipFill>
        <p:spPr>
          <a:xfrm>
            <a:off x="2173631" y="3507387"/>
            <a:ext cx="3657328" cy="1930331"/>
          </a:xfrm>
          <a:prstGeom prst="rect">
            <a:avLst/>
          </a:prstGeom>
        </p:spPr>
      </p:pic>
      <p:pic>
        <p:nvPicPr>
          <p:cNvPr id="11" name="Grafik 10">
            <a:extLst>
              <a:ext uri="{FF2B5EF4-FFF2-40B4-BE49-F238E27FC236}">
                <a16:creationId xmlns:a16="http://schemas.microsoft.com/office/drawing/2014/main" id="{FF6572B3-F69C-4211-8C5D-8EFBC2033A88}"/>
              </a:ext>
            </a:extLst>
          </p:cNvPr>
          <p:cNvPicPr>
            <a:picLocks noChangeAspect="1"/>
          </p:cNvPicPr>
          <p:nvPr/>
        </p:nvPicPr>
        <p:blipFill>
          <a:blip r:embed="rId5"/>
          <a:stretch>
            <a:fillRect/>
          </a:stretch>
        </p:blipFill>
        <p:spPr>
          <a:xfrm>
            <a:off x="6361049" y="3503323"/>
            <a:ext cx="3630913" cy="1934395"/>
          </a:xfrm>
          <a:prstGeom prst="rect">
            <a:avLst/>
          </a:prstGeom>
        </p:spPr>
      </p:pic>
      <p:sp>
        <p:nvSpPr>
          <p:cNvPr id="12" name="Textfeld 11">
            <a:extLst>
              <a:ext uri="{FF2B5EF4-FFF2-40B4-BE49-F238E27FC236}">
                <a16:creationId xmlns:a16="http://schemas.microsoft.com/office/drawing/2014/main" id="{6B19022F-BA83-46B2-9006-F1656BEF7232}"/>
              </a:ext>
            </a:extLst>
          </p:cNvPr>
          <p:cNvSpPr txBox="1"/>
          <p:nvPr/>
        </p:nvSpPr>
        <p:spPr>
          <a:xfrm>
            <a:off x="279400" y="1089142"/>
            <a:ext cx="6549272" cy="748795"/>
          </a:xfrm>
          <a:prstGeom prst="rect">
            <a:avLst/>
          </a:prstGeom>
          <a:noFill/>
        </p:spPr>
        <p:txBody>
          <a:bodyPr wrap="square" rtlCol="0">
            <a:spAutoFit/>
          </a:bodyPr>
          <a:lstStyle/>
          <a:p>
            <a:pPr defTabSz="609546"/>
            <a:r>
              <a:rPr lang="de-DE" sz="2133" b="1" dirty="0" err="1">
                <a:solidFill>
                  <a:srgbClr val="00446B"/>
                </a:solidFill>
              </a:rPr>
              <a:t>Défis</a:t>
            </a:r>
            <a:r>
              <a:rPr lang="de-DE" sz="2133" b="1" dirty="0">
                <a:solidFill>
                  <a:srgbClr val="00446B"/>
                </a:solidFill>
              </a:rPr>
              <a:t>
</a:t>
            </a:r>
            <a:endParaRPr lang="de-DE" sz="2133" b="1" dirty="0">
              <a:solidFill>
                <a:srgbClr val="00446B"/>
              </a:solidFill>
              <a:latin typeface="Calibri"/>
            </a:endParaRPr>
          </a:p>
        </p:txBody>
      </p:sp>
    </p:spTree>
    <p:extLst>
      <p:ext uri="{BB962C8B-B14F-4D97-AF65-F5344CB8AC3E}">
        <p14:creationId xmlns:p14="http://schemas.microsoft.com/office/powerpoint/2010/main" val="2289997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0F495A-4562-4EA9-9361-8708BD9AA830}"/>
              </a:ext>
            </a:extLst>
          </p:cNvPr>
          <p:cNvSpPr>
            <a:spLocks noGrp="1"/>
          </p:cNvSpPr>
          <p:nvPr>
            <p:ph type="title"/>
          </p:nvPr>
        </p:nvSpPr>
        <p:spPr/>
        <p:txBody>
          <a:bodyPr/>
          <a:lstStyle/>
          <a:p>
            <a:r>
              <a:rPr lang="de-DE" dirty="0"/>
              <a:t>ABP-h plus Plaques de </a:t>
            </a:r>
            <a:r>
              <a:rPr lang="de-DE" dirty="0" err="1"/>
              <a:t>base</a:t>
            </a:r>
            <a:endParaRPr lang="de-DE" dirty="0"/>
          </a:p>
        </p:txBody>
      </p:sp>
      <p:sp>
        <p:nvSpPr>
          <p:cNvPr id="4" name="Textplatzhalter 3">
            <a:extLst>
              <a:ext uri="{FF2B5EF4-FFF2-40B4-BE49-F238E27FC236}">
                <a16:creationId xmlns:a16="http://schemas.microsoft.com/office/drawing/2014/main" id="{8E4EC049-3DF5-4618-9BF9-25DBF5564A96}"/>
              </a:ext>
            </a:extLst>
          </p:cNvPr>
          <p:cNvSpPr>
            <a:spLocks noGrp="1"/>
          </p:cNvSpPr>
          <p:nvPr>
            <p:ph type="body" sz="quarter" idx="12"/>
          </p:nvPr>
        </p:nvSpPr>
        <p:spPr>
          <a:xfrm>
            <a:off x="279400" y="1483785"/>
            <a:ext cx="7114177" cy="4167252"/>
          </a:xfrm>
        </p:spPr>
        <p:txBody>
          <a:bodyPr>
            <a:normAutofit/>
          </a:bodyPr>
          <a:lstStyle/>
          <a:p>
            <a:pPr indent="357708"/>
            <a:r>
              <a:rPr lang="fr-FR" sz="1867" dirty="0"/>
              <a:t>Rampe d’étau TANDEM KSP 
Connexion pneumatique sur trois côtés
Manomètre intégré
Vannes pneumatiques actionnables manuellement
INTERFACE VERO-S
 Passage d’air possible via la plaque de base 
</a:t>
            </a:r>
            <a:endParaRPr lang="de-DE" sz="1867" dirty="0"/>
          </a:p>
        </p:txBody>
      </p:sp>
      <p:sp>
        <p:nvSpPr>
          <p:cNvPr id="5" name="Fußzeilenplatzhalter 4">
            <a:extLst>
              <a:ext uri="{FF2B5EF4-FFF2-40B4-BE49-F238E27FC236}">
                <a16:creationId xmlns:a16="http://schemas.microsoft.com/office/drawing/2014/main" id="{2314D380-2DD7-4092-B35C-956640713DCF}"/>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grpSp>
        <p:nvGrpSpPr>
          <p:cNvPr id="6" name="Gruppieren 5">
            <a:extLst>
              <a:ext uri="{FF2B5EF4-FFF2-40B4-BE49-F238E27FC236}">
                <a16:creationId xmlns:a16="http://schemas.microsoft.com/office/drawing/2014/main" id="{8C1D759F-66F9-4C61-AA77-97E4EEF77EB0}"/>
              </a:ext>
            </a:extLst>
          </p:cNvPr>
          <p:cNvGrpSpPr/>
          <p:nvPr/>
        </p:nvGrpSpPr>
        <p:grpSpPr>
          <a:xfrm>
            <a:off x="396281" y="1556616"/>
            <a:ext cx="264000" cy="264000"/>
            <a:chOff x="4645063" y="729193"/>
            <a:chExt cx="266095" cy="271350"/>
          </a:xfrm>
        </p:grpSpPr>
        <p:sp>
          <p:nvSpPr>
            <p:cNvPr id="7" name="Ellipse 6">
              <a:extLst>
                <a:ext uri="{FF2B5EF4-FFF2-40B4-BE49-F238E27FC236}">
                  <a16:creationId xmlns:a16="http://schemas.microsoft.com/office/drawing/2014/main" id="{CB9D62CB-385A-4AC1-A156-E91586891D3B}"/>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8" name="Textfeld 7">
              <a:extLst>
                <a:ext uri="{FF2B5EF4-FFF2-40B4-BE49-F238E27FC236}">
                  <a16:creationId xmlns:a16="http://schemas.microsoft.com/office/drawing/2014/main" id="{02168F2E-EE60-4F91-A60F-B6567C93631F}"/>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9" name="Gruppieren 8">
            <a:extLst>
              <a:ext uri="{FF2B5EF4-FFF2-40B4-BE49-F238E27FC236}">
                <a16:creationId xmlns:a16="http://schemas.microsoft.com/office/drawing/2014/main" id="{CF2704DB-9485-4B98-8F93-216EB985AA41}"/>
              </a:ext>
            </a:extLst>
          </p:cNvPr>
          <p:cNvGrpSpPr/>
          <p:nvPr/>
        </p:nvGrpSpPr>
        <p:grpSpPr>
          <a:xfrm>
            <a:off x="396281" y="1878920"/>
            <a:ext cx="264000" cy="264000"/>
            <a:chOff x="4645063" y="732456"/>
            <a:chExt cx="266095" cy="271350"/>
          </a:xfrm>
        </p:grpSpPr>
        <p:sp>
          <p:nvSpPr>
            <p:cNvPr id="10" name="Ellipse 9">
              <a:extLst>
                <a:ext uri="{FF2B5EF4-FFF2-40B4-BE49-F238E27FC236}">
                  <a16:creationId xmlns:a16="http://schemas.microsoft.com/office/drawing/2014/main" id="{424E0913-1FA2-46F7-9C76-B488A2B11AA6}"/>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1" name="Textfeld 10">
              <a:extLst>
                <a:ext uri="{FF2B5EF4-FFF2-40B4-BE49-F238E27FC236}">
                  <a16:creationId xmlns:a16="http://schemas.microsoft.com/office/drawing/2014/main" id="{9337FA59-8175-4884-8DC4-F513AE6C8FD6}"/>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grpSp>
        <p:nvGrpSpPr>
          <p:cNvPr id="12" name="Gruppieren 11">
            <a:extLst>
              <a:ext uri="{FF2B5EF4-FFF2-40B4-BE49-F238E27FC236}">
                <a16:creationId xmlns:a16="http://schemas.microsoft.com/office/drawing/2014/main" id="{CBB5CEBD-090A-4F91-BF9F-4C5349AFAE8C}"/>
              </a:ext>
            </a:extLst>
          </p:cNvPr>
          <p:cNvGrpSpPr/>
          <p:nvPr/>
        </p:nvGrpSpPr>
        <p:grpSpPr>
          <a:xfrm>
            <a:off x="396281" y="2201224"/>
            <a:ext cx="264000" cy="264000"/>
            <a:chOff x="4637578" y="732456"/>
            <a:chExt cx="266095" cy="271350"/>
          </a:xfrm>
        </p:grpSpPr>
        <p:sp>
          <p:nvSpPr>
            <p:cNvPr id="13" name="Ellipse 12">
              <a:extLst>
                <a:ext uri="{FF2B5EF4-FFF2-40B4-BE49-F238E27FC236}">
                  <a16:creationId xmlns:a16="http://schemas.microsoft.com/office/drawing/2014/main" id="{6315BED3-9620-44DD-B92E-1B58E6033FAF}"/>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4" name="Textfeld 13">
              <a:extLst>
                <a:ext uri="{FF2B5EF4-FFF2-40B4-BE49-F238E27FC236}">
                  <a16:creationId xmlns:a16="http://schemas.microsoft.com/office/drawing/2014/main" id="{784F6DB1-95FC-4AFC-857F-08BC3443EEF7}"/>
                </a:ext>
              </a:extLst>
            </p:cNvPr>
            <p:cNvSpPr txBox="1"/>
            <p:nvPr/>
          </p:nvSpPr>
          <p:spPr>
            <a:xfrm>
              <a:off x="4637578"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3</a:t>
              </a:r>
            </a:p>
          </p:txBody>
        </p:sp>
      </p:grpSp>
      <p:grpSp>
        <p:nvGrpSpPr>
          <p:cNvPr id="15" name="Gruppieren 14">
            <a:extLst>
              <a:ext uri="{FF2B5EF4-FFF2-40B4-BE49-F238E27FC236}">
                <a16:creationId xmlns:a16="http://schemas.microsoft.com/office/drawing/2014/main" id="{443BEC66-81AC-4E18-A588-399BD850CF68}"/>
              </a:ext>
            </a:extLst>
          </p:cNvPr>
          <p:cNvGrpSpPr/>
          <p:nvPr/>
        </p:nvGrpSpPr>
        <p:grpSpPr>
          <a:xfrm>
            <a:off x="396281" y="2871956"/>
            <a:ext cx="264000" cy="264000"/>
            <a:chOff x="4637578" y="738982"/>
            <a:chExt cx="266095" cy="271350"/>
          </a:xfrm>
        </p:grpSpPr>
        <p:sp>
          <p:nvSpPr>
            <p:cNvPr id="16" name="Ellipse 15">
              <a:extLst>
                <a:ext uri="{FF2B5EF4-FFF2-40B4-BE49-F238E27FC236}">
                  <a16:creationId xmlns:a16="http://schemas.microsoft.com/office/drawing/2014/main" id="{6DC23981-59B3-472E-B823-23C20C1505DB}"/>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7" name="Textfeld 16">
              <a:extLst>
                <a:ext uri="{FF2B5EF4-FFF2-40B4-BE49-F238E27FC236}">
                  <a16:creationId xmlns:a16="http://schemas.microsoft.com/office/drawing/2014/main" id="{7CC26D51-3C11-494B-9D0C-6D9F092FA4C9}"/>
                </a:ext>
              </a:extLst>
            </p:cNvPr>
            <p:cNvSpPr txBox="1"/>
            <p:nvPr/>
          </p:nvSpPr>
          <p:spPr>
            <a:xfrm>
              <a:off x="46375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5</a:t>
              </a:r>
            </a:p>
          </p:txBody>
        </p:sp>
      </p:grpSp>
      <p:grpSp>
        <p:nvGrpSpPr>
          <p:cNvPr id="18" name="Gruppieren 17">
            <a:extLst>
              <a:ext uri="{FF2B5EF4-FFF2-40B4-BE49-F238E27FC236}">
                <a16:creationId xmlns:a16="http://schemas.microsoft.com/office/drawing/2014/main" id="{BD03CAAF-0965-4680-A067-DBD3E11E30A2}"/>
              </a:ext>
            </a:extLst>
          </p:cNvPr>
          <p:cNvGrpSpPr/>
          <p:nvPr/>
        </p:nvGrpSpPr>
        <p:grpSpPr>
          <a:xfrm>
            <a:off x="396281" y="3229092"/>
            <a:ext cx="264000" cy="264000"/>
            <a:chOff x="4634378" y="738982"/>
            <a:chExt cx="266095" cy="271350"/>
          </a:xfrm>
        </p:grpSpPr>
        <p:sp>
          <p:nvSpPr>
            <p:cNvPr id="19" name="Ellipse 18">
              <a:extLst>
                <a:ext uri="{FF2B5EF4-FFF2-40B4-BE49-F238E27FC236}">
                  <a16:creationId xmlns:a16="http://schemas.microsoft.com/office/drawing/2014/main" id="{75692683-D9CD-47F5-98C8-CFF0222AC5CE}"/>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0" name="Textfeld 19">
              <a:extLst>
                <a:ext uri="{FF2B5EF4-FFF2-40B4-BE49-F238E27FC236}">
                  <a16:creationId xmlns:a16="http://schemas.microsoft.com/office/drawing/2014/main" id="{BB96F9AA-08FC-4092-9418-D375680E8151}"/>
                </a:ext>
              </a:extLst>
            </p:cNvPr>
            <p:cNvSpPr txBox="1"/>
            <p:nvPr/>
          </p:nvSpPr>
          <p:spPr>
            <a:xfrm>
              <a:off x="46343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6</a:t>
              </a:r>
            </a:p>
          </p:txBody>
        </p:sp>
      </p:grpSp>
      <p:grpSp>
        <p:nvGrpSpPr>
          <p:cNvPr id="21" name="Gruppieren 20">
            <a:extLst>
              <a:ext uri="{FF2B5EF4-FFF2-40B4-BE49-F238E27FC236}">
                <a16:creationId xmlns:a16="http://schemas.microsoft.com/office/drawing/2014/main" id="{1154E6F2-238B-46E3-85E8-143754030618}"/>
              </a:ext>
            </a:extLst>
          </p:cNvPr>
          <p:cNvGrpSpPr/>
          <p:nvPr/>
        </p:nvGrpSpPr>
        <p:grpSpPr>
          <a:xfrm>
            <a:off x="396281" y="2540944"/>
            <a:ext cx="264000" cy="264000"/>
            <a:chOff x="4631178" y="738982"/>
            <a:chExt cx="266095" cy="271350"/>
          </a:xfrm>
        </p:grpSpPr>
        <p:sp>
          <p:nvSpPr>
            <p:cNvPr id="22" name="Ellipse 21">
              <a:extLst>
                <a:ext uri="{FF2B5EF4-FFF2-40B4-BE49-F238E27FC236}">
                  <a16:creationId xmlns:a16="http://schemas.microsoft.com/office/drawing/2014/main" id="{1D3608BA-C3D4-4E82-872C-DB8C7A5BD93E}"/>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3" name="Textfeld 22">
              <a:extLst>
                <a:ext uri="{FF2B5EF4-FFF2-40B4-BE49-F238E27FC236}">
                  <a16:creationId xmlns:a16="http://schemas.microsoft.com/office/drawing/2014/main" id="{F7CFB165-4B79-4567-83BF-2BD65EC32C62}"/>
                </a:ext>
              </a:extLst>
            </p:cNvPr>
            <p:cNvSpPr txBox="1"/>
            <p:nvPr/>
          </p:nvSpPr>
          <p:spPr>
            <a:xfrm>
              <a:off x="46311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4</a:t>
              </a:r>
            </a:p>
          </p:txBody>
        </p:sp>
      </p:grpSp>
      <p:sp>
        <p:nvSpPr>
          <p:cNvPr id="60" name="Textfeld 59">
            <a:extLst>
              <a:ext uri="{FF2B5EF4-FFF2-40B4-BE49-F238E27FC236}">
                <a16:creationId xmlns:a16="http://schemas.microsoft.com/office/drawing/2014/main" id="{C1A4AF60-29ED-4F4A-8723-EA6E1D2ACA9B}"/>
              </a:ext>
            </a:extLst>
          </p:cNvPr>
          <p:cNvSpPr txBox="1"/>
          <p:nvPr/>
        </p:nvSpPr>
        <p:spPr>
          <a:xfrm>
            <a:off x="334790" y="1033684"/>
            <a:ext cx="6549272" cy="748795"/>
          </a:xfrm>
          <a:prstGeom prst="rect">
            <a:avLst/>
          </a:prstGeom>
          <a:noFill/>
        </p:spPr>
        <p:txBody>
          <a:bodyPr wrap="square" rtlCol="0">
            <a:spAutoFit/>
          </a:bodyPr>
          <a:lstStyle/>
          <a:p>
            <a:pPr defTabSz="609546"/>
            <a:r>
              <a:rPr lang="de-DE" sz="2133" b="1" dirty="0" err="1">
                <a:solidFill>
                  <a:srgbClr val="00446B"/>
                </a:solidFill>
              </a:rPr>
              <a:t>Descriptif</a:t>
            </a:r>
            <a:r>
              <a:rPr lang="de-DE" sz="2133" b="1" dirty="0">
                <a:solidFill>
                  <a:srgbClr val="00446B"/>
                </a:solidFill>
              </a:rPr>
              <a:t> 
</a:t>
            </a:r>
            <a:endParaRPr lang="de-DE" sz="2133" b="1" dirty="0">
              <a:solidFill>
                <a:srgbClr val="00446B"/>
              </a:solidFill>
              <a:latin typeface="Calibri"/>
            </a:endParaRPr>
          </a:p>
        </p:txBody>
      </p:sp>
      <p:pic>
        <p:nvPicPr>
          <p:cNvPr id="30" name="Grafik 29">
            <a:extLst>
              <a:ext uri="{FF2B5EF4-FFF2-40B4-BE49-F238E27FC236}">
                <a16:creationId xmlns:a16="http://schemas.microsoft.com/office/drawing/2014/main" id="{F58DCB00-1138-4BD5-8479-A6AF4A2B28D9}"/>
              </a:ext>
            </a:extLst>
          </p:cNvPr>
          <p:cNvPicPr>
            <a:picLocks noChangeAspect="1"/>
          </p:cNvPicPr>
          <p:nvPr/>
        </p:nvPicPr>
        <p:blipFill>
          <a:blip r:embed="rId2"/>
          <a:stretch>
            <a:fillRect/>
          </a:stretch>
        </p:blipFill>
        <p:spPr>
          <a:xfrm>
            <a:off x="6317641" y="1073971"/>
            <a:ext cx="5130175" cy="3783924"/>
          </a:xfrm>
          <a:prstGeom prst="rect">
            <a:avLst/>
          </a:prstGeom>
        </p:spPr>
      </p:pic>
      <p:grpSp>
        <p:nvGrpSpPr>
          <p:cNvPr id="62" name="Gruppieren 61">
            <a:extLst>
              <a:ext uri="{FF2B5EF4-FFF2-40B4-BE49-F238E27FC236}">
                <a16:creationId xmlns:a16="http://schemas.microsoft.com/office/drawing/2014/main" id="{A52E2555-C34D-4064-AEB3-B1E6DD548743}"/>
              </a:ext>
            </a:extLst>
          </p:cNvPr>
          <p:cNvGrpSpPr/>
          <p:nvPr/>
        </p:nvGrpSpPr>
        <p:grpSpPr>
          <a:xfrm>
            <a:off x="8006556" y="1991717"/>
            <a:ext cx="264000" cy="264000"/>
            <a:chOff x="4645063" y="729193"/>
            <a:chExt cx="266095" cy="271350"/>
          </a:xfrm>
        </p:grpSpPr>
        <p:sp>
          <p:nvSpPr>
            <p:cNvPr id="63" name="Ellipse 62">
              <a:extLst>
                <a:ext uri="{FF2B5EF4-FFF2-40B4-BE49-F238E27FC236}">
                  <a16:creationId xmlns:a16="http://schemas.microsoft.com/office/drawing/2014/main" id="{3C7912A0-A971-4CDB-88D9-4FD9FBA24A79}"/>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64" name="Textfeld 63">
              <a:extLst>
                <a:ext uri="{FF2B5EF4-FFF2-40B4-BE49-F238E27FC236}">
                  <a16:creationId xmlns:a16="http://schemas.microsoft.com/office/drawing/2014/main" id="{3210AB5D-A07A-4B30-9E1B-A840B600DB52}"/>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92" name="Gruppieren 91">
            <a:extLst>
              <a:ext uri="{FF2B5EF4-FFF2-40B4-BE49-F238E27FC236}">
                <a16:creationId xmlns:a16="http://schemas.microsoft.com/office/drawing/2014/main" id="{BB76141F-3C1C-4D93-BA44-96A622846417}"/>
              </a:ext>
            </a:extLst>
          </p:cNvPr>
          <p:cNvGrpSpPr/>
          <p:nvPr/>
        </p:nvGrpSpPr>
        <p:grpSpPr>
          <a:xfrm>
            <a:off x="10799621" y="3678161"/>
            <a:ext cx="264000" cy="264000"/>
            <a:chOff x="4645063" y="732456"/>
            <a:chExt cx="266095" cy="271350"/>
          </a:xfrm>
        </p:grpSpPr>
        <p:sp>
          <p:nvSpPr>
            <p:cNvPr id="93" name="Ellipse 92">
              <a:extLst>
                <a:ext uri="{FF2B5EF4-FFF2-40B4-BE49-F238E27FC236}">
                  <a16:creationId xmlns:a16="http://schemas.microsoft.com/office/drawing/2014/main" id="{8B9070AF-CCB0-4955-9D29-0F2CFCD5BFCE}"/>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94" name="Textfeld 93">
              <a:extLst>
                <a:ext uri="{FF2B5EF4-FFF2-40B4-BE49-F238E27FC236}">
                  <a16:creationId xmlns:a16="http://schemas.microsoft.com/office/drawing/2014/main" id="{571DEDEC-79A9-4ED5-A03C-1F58DEDEEFCF}"/>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grpSp>
        <p:nvGrpSpPr>
          <p:cNvPr id="95" name="Gruppieren 94">
            <a:extLst>
              <a:ext uri="{FF2B5EF4-FFF2-40B4-BE49-F238E27FC236}">
                <a16:creationId xmlns:a16="http://schemas.microsoft.com/office/drawing/2014/main" id="{D2F2E4D5-9EB7-45BD-A0AF-8F56DEA2D8F4}"/>
              </a:ext>
            </a:extLst>
          </p:cNvPr>
          <p:cNvGrpSpPr/>
          <p:nvPr/>
        </p:nvGrpSpPr>
        <p:grpSpPr>
          <a:xfrm>
            <a:off x="11183815" y="3984708"/>
            <a:ext cx="264000" cy="264000"/>
            <a:chOff x="4637578" y="732456"/>
            <a:chExt cx="266095" cy="271350"/>
          </a:xfrm>
        </p:grpSpPr>
        <p:sp>
          <p:nvSpPr>
            <p:cNvPr id="96" name="Ellipse 95">
              <a:extLst>
                <a:ext uri="{FF2B5EF4-FFF2-40B4-BE49-F238E27FC236}">
                  <a16:creationId xmlns:a16="http://schemas.microsoft.com/office/drawing/2014/main" id="{AF348BB5-4CBB-45B8-B6F2-A460DE1D433F}"/>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97" name="Textfeld 96">
              <a:extLst>
                <a:ext uri="{FF2B5EF4-FFF2-40B4-BE49-F238E27FC236}">
                  <a16:creationId xmlns:a16="http://schemas.microsoft.com/office/drawing/2014/main" id="{D2615E5C-C4E1-41B7-8061-B197535BB9CA}"/>
                </a:ext>
              </a:extLst>
            </p:cNvPr>
            <p:cNvSpPr txBox="1"/>
            <p:nvPr/>
          </p:nvSpPr>
          <p:spPr>
            <a:xfrm>
              <a:off x="4637578"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3</a:t>
              </a:r>
            </a:p>
          </p:txBody>
        </p:sp>
      </p:grpSp>
      <p:grpSp>
        <p:nvGrpSpPr>
          <p:cNvPr id="61" name="Gruppieren 60">
            <a:extLst>
              <a:ext uri="{FF2B5EF4-FFF2-40B4-BE49-F238E27FC236}">
                <a16:creationId xmlns:a16="http://schemas.microsoft.com/office/drawing/2014/main" id="{9DB26716-412F-4B8F-B22D-905ED1E77D02}"/>
              </a:ext>
            </a:extLst>
          </p:cNvPr>
          <p:cNvGrpSpPr/>
          <p:nvPr/>
        </p:nvGrpSpPr>
        <p:grpSpPr>
          <a:xfrm>
            <a:off x="7373449" y="2472024"/>
            <a:ext cx="264000" cy="264000"/>
            <a:chOff x="4645063" y="732456"/>
            <a:chExt cx="266095" cy="271350"/>
          </a:xfrm>
        </p:grpSpPr>
        <p:sp>
          <p:nvSpPr>
            <p:cNvPr id="65" name="Ellipse 64">
              <a:extLst>
                <a:ext uri="{FF2B5EF4-FFF2-40B4-BE49-F238E27FC236}">
                  <a16:creationId xmlns:a16="http://schemas.microsoft.com/office/drawing/2014/main" id="{1EDBCB9D-58DE-4BBA-B6A8-560818D4C41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66" name="Textfeld 65">
              <a:extLst>
                <a:ext uri="{FF2B5EF4-FFF2-40B4-BE49-F238E27FC236}">
                  <a16:creationId xmlns:a16="http://schemas.microsoft.com/office/drawing/2014/main" id="{B8E5D979-19BC-4C6C-8998-A0852C22BAC2}"/>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grpSp>
        <p:nvGrpSpPr>
          <p:cNvPr id="67" name="Gruppieren 66">
            <a:extLst>
              <a:ext uri="{FF2B5EF4-FFF2-40B4-BE49-F238E27FC236}">
                <a16:creationId xmlns:a16="http://schemas.microsoft.com/office/drawing/2014/main" id="{E5073A6D-A520-4567-A7DF-C5D7C61A8170}"/>
              </a:ext>
            </a:extLst>
          </p:cNvPr>
          <p:cNvGrpSpPr/>
          <p:nvPr/>
        </p:nvGrpSpPr>
        <p:grpSpPr>
          <a:xfrm>
            <a:off x="6476671" y="3309416"/>
            <a:ext cx="264000" cy="264000"/>
            <a:chOff x="4645063" y="732456"/>
            <a:chExt cx="266095" cy="271350"/>
          </a:xfrm>
        </p:grpSpPr>
        <p:sp>
          <p:nvSpPr>
            <p:cNvPr id="68" name="Ellipse 67">
              <a:extLst>
                <a:ext uri="{FF2B5EF4-FFF2-40B4-BE49-F238E27FC236}">
                  <a16:creationId xmlns:a16="http://schemas.microsoft.com/office/drawing/2014/main" id="{509B2F5E-A9B4-41B5-805A-EA841E80F97A}"/>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69" name="Textfeld 68">
              <a:extLst>
                <a:ext uri="{FF2B5EF4-FFF2-40B4-BE49-F238E27FC236}">
                  <a16:creationId xmlns:a16="http://schemas.microsoft.com/office/drawing/2014/main" id="{4A18CAFC-5B4D-4865-B656-99D39975781E}"/>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grpSp>
        <p:nvGrpSpPr>
          <p:cNvPr id="104" name="Gruppieren 103">
            <a:extLst>
              <a:ext uri="{FF2B5EF4-FFF2-40B4-BE49-F238E27FC236}">
                <a16:creationId xmlns:a16="http://schemas.microsoft.com/office/drawing/2014/main" id="{762A9F04-0768-4E92-9C1F-0A3C9CD8B672}"/>
              </a:ext>
            </a:extLst>
          </p:cNvPr>
          <p:cNvGrpSpPr/>
          <p:nvPr/>
        </p:nvGrpSpPr>
        <p:grpSpPr>
          <a:xfrm>
            <a:off x="9814936" y="3488060"/>
            <a:ext cx="264000" cy="264000"/>
            <a:chOff x="4631178" y="738982"/>
            <a:chExt cx="266095" cy="271350"/>
          </a:xfrm>
        </p:grpSpPr>
        <p:sp>
          <p:nvSpPr>
            <p:cNvPr id="105" name="Ellipse 104">
              <a:extLst>
                <a:ext uri="{FF2B5EF4-FFF2-40B4-BE49-F238E27FC236}">
                  <a16:creationId xmlns:a16="http://schemas.microsoft.com/office/drawing/2014/main" id="{5419CC6F-F351-4A00-8091-AAE8A76BF6B3}"/>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06" name="Textfeld 105">
              <a:extLst>
                <a:ext uri="{FF2B5EF4-FFF2-40B4-BE49-F238E27FC236}">
                  <a16:creationId xmlns:a16="http://schemas.microsoft.com/office/drawing/2014/main" id="{35D5F1D2-074B-4144-94D8-43843DADBA10}"/>
                </a:ext>
              </a:extLst>
            </p:cNvPr>
            <p:cNvSpPr txBox="1"/>
            <p:nvPr/>
          </p:nvSpPr>
          <p:spPr>
            <a:xfrm>
              <a:off x="46311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4</a:t>
              </a:r>
            </a:p>
          </p:txBody>
        </p:sp>
      </p:grpSp>
      <p:grpSp>
        <p:nvGrpSpPr>
          <p:cNvPr id="98" name="Gruppieren 97">
            <a:extLst>
              <a:ext uri="{FF2B5EF4-FFF2-40B4-BE49-F238E27FC236}">
                <a16:creationId xmlns:a16="http://schemas.microsoft.com/office/drawing/2014/main" id="{F3A9BCDC-A1EE-405E-BA22-FDAD53C38BA5}"/>
              </a:ext>
            </a:extLst>
          </p:cNvPr>
          <p:cNvGrpSpPr/>
          <p:nvPr/>
        </p:nvGrpSpPr>
        <p:grpSpPr>
          <a:xfrm>
            <a:off x="8252445" y="3561048"/>
            <a:ext cx="264000" cy="264000"/>
            <a:chOff x="4637578" y="738982"/>
            <a:chExt cx="266095" cy="271350"/>
          </a:xfrm>
        </p:grpSpPr>
        <p:sp>
          <p:nvSpPr>
            <p:cNvPr id="99" name="Ellipse 98">
              <a:extLst>
                <a:ext uri="{FF2B5EF4-FFF2-40B4-BE49-F238E27FC236}">
                  <a16:creationId xmlns:a16="http://schemas.microsoft.com/office/drawing/2014/main" id="{4C1F6AEB-8DBC-4FF1-AFB7-4A305C3773D6}"/>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00" name="Textfeld 99">
              <a:extLst>
                <a:ext uri="{FF2B5EF4-FFF2-40B4-BE49-F238E27FC236}">
                  <a16:creationId xmlns:a16="http://schemas.microsoft.com/office/drawing/2014/main" id="{994F60DA-76D4-4B3D-AB26-66992F3935A2}"/>
                </a:ext>
              </a:extLst>
            </p:cNvPr>
            <p:cNvSpPr txBox="1"/>
            <p:nvPr/>
          </p:nvSpPr>
          <p:spPr>
            <a:xfrm>
              <a:off x="46375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5</a:t>
              </a:r>
            </a:p>
          </p:txBody>
        </p:sp>
      </p:grpSp>
      <p:grpSp>
        <p:nvGrpSpPr>
          <p:cNvPr id="101" name="Gruppieren 100">
            <a:extLst>
              <a:ext uri="{FF2B5EF4-FFF2-40B4-BE49-F238E27FC236}">
                <a16:creationId xmlns:a16="http://schemas.microsoft.com/office/drawing/2014/main" id="{3D2F8D11-00BA-4A09-AE0D-6A4A107935F9}"/>
              </a:ext>
            </a:extLst>
          </p:cNvPr>
          <p:cNvGrpSpPr/>
          <p:nvPr/>
        </p:nvGrpSpPr>
        <p:grpSpPr>
          <a:xfrm>
            <a:off x="10172025" y="4225435"/>
            <a:ext cx="264000" cy="264000"/>
            <a:chOff x="4634378" y="738982"/>
            <a:chExt cx="266095" cy="271350"/>
          </a:xfrm>
        </p:grpSpPr>
        <p:sp>
          <p:nvSpPr>
            <p:cNvPr id="102" name="Ellipse 101">
              <a:extLst>
                <a:ext uri="{FF2B5EF4-FFF2-40B4-BE49-F238E27FC236}">
                  <a16:creationId xmlns:a16="http://schemas.microsoft.com/office/drawing/2014/main" id="{E22E2816-D93B-41EA-9E7C-DBB2C343DCDF}"/>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03" name="Textfeld 102">
              <a:extLst>
                <a:ext uri="{FF2B5EF4-FFF2-40B4-BE49-F238E27FC236}">
                  <a16:creationId xmlns:a16="http://schemas.microsoft.com/office/drawing/2014/main" id="{8F2AF161-B78C-4A81-9312-21C226C158F5}"/>
                </a:ext>
              </a:extLst>
            </p:cNvPr>
            <p:cNvSpPr txBox="1"/>
            <p:nvPr/>
          </p:nvSpPr>
          <p:spPr>
            <a:xfrm>
              <a:off x="46343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6</a:t>
              </a:r>
            </a:p>
          </p:txBody>
        </p:sp>
      </p:grpSp>
    </p:spTree>
    <p:extLst>
      <p:ext uri="{BB962C8B-B14F-4D97-AF65-F5344CB8AC3E}">
        <p14:creationId xmlns:p14="http://schemas.microsoft.com/office/powerpoint/2010/main" val="3435194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9D6FB93-7CED-4D4C-8FAD-4A76E1FABB28}"/>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5" name="Textplatzhalter 2">
            <a:extLst>
              <a:ext uri="{FF2B5EF4-FFF2-40B4-BE49-F238E27FC236}">
                <a16:creationId xmlns:a16="http://schemas.microsoft.com/office/drawing/2014/main" id="{F0961F85-4343-43E4-BA93-924BB77D8A33}"/>
              </a:ext>
            </a:extLst>
          </p:cNvPr>
          <p:cNvSpPr>
            <a:spLocks noGrp="1"/>
          </p:cNvSpPr>
          <p:nvPr>
            <p:ph type="body" sz="quarter" idx="12"/>
          </p:nvPr>
        </p:nvSpPr>
        <p:spPr>
          <a:xfrm>
            <a:off x="279399" y="1483785"/>
            <a:ext cx="10858863" cy="3805767"/>
          </a:xfrm>
        </p:spPr>
        <p:txBody>
          <a:bodyPr>
            <a:normAutofit/>
          </a:bodyPr>
          <a:lstStyle/>
          <a:p>
            <a:endParaRPr lang="de-DE" sz="4000" b="1" dirty="0"/>
          </a:p>
          <a:p>
            <a:r>
              <a:rPr lang="de-DE" sz="5333" b="1" dirty="0"/>
              <a:t>KSL 3</a:t>
            </a:r>
          </a:p>
          <a:p>
            <a:r>
              <a:rPr lang="fr-FR" b="1" dirty="0"/>
              <a:t>Plaques de base étaux KSP3 et KSH3
</a:t>
            </a:r>
            <a:endParaRPr lang="de-DE" b="1" dirty="0"/>
          </a:p>
        </p:txBody>
      </p:sp>
    </p:spTree>
    <p:extLst>
      <p:ext uri="{BB962C8B-B14F-4D97-AF65-F5344CB8AC3E}">
        <p14:creationId xmlns:p14="http://schemas.microsoft.com/office/powerpoint/2010/main" val="3264215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FEE25-B4E8-4BCB-A6C4-C2BA1C87E396}"/>
              </a:ext>
            </a:extLst>
          </p:cNvPr>
          <p:cNvSpPr>
            <a:spLocks noGrp="1"/>
          </p:cNvSpPr>
          <p:nvPr>
            <p:ph type="title"/>
          </p:nvPr>
        </p:nvSpPr>
        <p:spPr/>
        <p:txBody>
          <a:bodyPr/>
          <a:lstStyle/>
          <a:p>
            <a:r>
              <a:rPr lang="de-DE" dirty="0"/>
              <a:t>KSL3 </a:t>
            </a:r>
            <a:r>
              <a:rPr lang="de-DE" dirty="0" err="1"/>
              <a:t>plaques</a:t>
            </a:r>
            <a:r>
              <a:rPr lang="de-DE" dirty="0"/>
              <a:t> de </a:t>
            </a:r>
            <a:r>
              <a:rPr lang="de-DE" dirty="0" err="1"/>
              <a:t>base</a:t>
            </a:r>
            <a:endParaRPr lang="de-DE" dirty="0"/>
          </a:p>
        </p:txBody>
      </p:sp>
      <p:sp>
        <p:nvSpPr>
          <p:cNvPr id="3" name="Textplatzhalter 2">
            <a:extLst>
              <a:ext uri="{FF2B5EF4-FFF2-40B4-BE49-F238E27FC236}">
                <a16:creationId xmlns:a16="http://schemas.microsoft.com/office/drawing/2014/main" id="{A9895005-AC0A-40EA-83D8-34551BEF2DA8}"/>
              </a:ext>
            </a:extLst>
          </p:cNvPr>
          <p:cNvSpPr>
            <a:spLocks noGrp="1"/>
          </p:cNvSpPr>
          <p:nvPr>
            <p:ph type="body" sz="quarter" idx="12"/>
          </p:nvPr>
        </p:nvSpPr>
        <p:spPr/>
        <p:txBody>
          <a:bodyPr/>
          <a:lstStyle/>
          <a:p>
            <a:pPr marL="457189" indent="-457189">
              <a:buFont typeface="Arial" panose="020B0604020202020204" pitchFamily="34" charset="0"/>
              <a:buChar char="•"/>
            </a:pPr>
            <a:r>
              <a:rPr lang="fr-FR" dirty="0"/>
              <a:t>Interface de bridage au point zéro Vero-S
Préparé pour serrage par bride et lardons</a:t>
            </a:r>
            <a:endParaRPr lang="de-DE" dirty="0"/>
          </a:p>
        </p:txBody>
      </p:sp>
      <p:sp>
        <p:nvSpPr>
          <p:cNvPr id="4" name="Fußzeilenplatzhalter 3">
            <a:extLst>
              <a:ext uri="{FF2B5EF4-FFF2-40B4-BE49-F238E27FC236}">
                <a16:creationId xmlns:a16="http://schemas.microsoft.com/office/drawing/2014/main" id="{3E602B27-E4D1-4B55-9F77-B9FCFB7AB74F}"/>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6" name="Textfeld 5">
            <a:extLst>
              <a:ext uri="{FF2B5EF4-FFF2-40B4-BE49-F238E27FC236}">
                <a16:creationId xmlns:a16="http://schemas.microsoft.com/office/drawing/2014/main" id="{1E633B5A-21AE-4A17-801C-E89C72FFD9F2}"/>
              </a:ext>
            </a:extLst>
          </p:cNvPr>
          <p:cNvSpPr txBox="1"/>
          <p:nvPr/>
        </p:nvSpPr>
        <p:spPr>
          <a:xfrm>
            <a:off x="279400" y="958611"/>
            <a:ext cx="6549272" cy="420564"/>
          </a:xfrm>
          <a:prstGeom prst="rect">
            <a:avLst/>
          </a:prstGeom>
          <a:noFill/>
        </p:spPr>
        <p:txBody>
          <a:bodyPr wrap="square" rtlCol="0">
            <a:spAutoFit/>
          </a:bodyPr>
          <a:lstStyle/>
          <a:p>
            <a:pPr defTabSz="609546"/>
            <a:r>
              <a:rPr lang="de-DE" sz="2133" b="1" dirty="0" err="1">
                <a:solidFill>
                  <a:srgbClr val="00446B"/>
                </a:solidFill>
                <a:latin typeface="Calibri"/>
              </a:rPr>
              <a:t>Avantages</a:t>
            </a:r>
            <a:endParaRPr lang="de-DE" sz="2133" b="1" dirty="0">
              <a:solidFill>
                <a:srgbClr val="00446B"/>
              </a:solidFill>
              <a:latin typeface="Calibri"/>
            </a:endParaRPr>
          </a:p>
        </p:txBody>
      </p:sp>
      <p:pic>
        <p:nvPicPr>
          <p:cNvPr id="7" name="Grafik 6">
            <a:extLst>
              <a:ext uri="{FF2B5EF4-FFF2-40B4-BE49-F238E27FC236}">
                <a16:creationId xmlns:a16="http://schemas.microsoft.com/office/drawing/2014/main" id="{3C620A91-B83C-4865-827C-65EE792665AC}"/>
              </a:ext>
            </a:extLst>
          </p:cNvPr>
          <p:cNvPicPr>
            <a:picLocks noChangeAspect="1"/>
          </p:cNvPicPr>
          <p:nvPr/>
        </p:nvPicPr>
        <p:blipFill>
          <a:blip r:embed="rId2"/>
          <a:stretch>
            <a:fillRect/>
          </a:stretch>
        </p:blipFill>
        <p:spPr>
          <a:xfrm>
            <a:off x="6828672" y="2524127"/>
            <a:ext cx="4989215" cy="2546351"/>
          </a:xfrm>
          <a:prstGeom prst="rect">
            <a:avLst/>
          </a:prstGeom>
        </p:spPr>
      </p:pic>
    </p:spTree>
    <p:extLst>
      <p:ext uri="{BB962C8B-B14F-4D97-AF65-F5344CB8AC3E}">
        <p14:creationId xmlns:p14="http://schemas.microsoft.com/office/powerpoint/2010/main" val="1716322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txBox="1">
            <a:spLocks/>
          </p:cNvSpPr>
          <p:nvPr/>
        </p:nvSpPr>
        <p:spPr>
          <a:xfrm>
            <a:off x="6455837" y="4759201"/>
            <a:ext cx="2712508" cy="1943895"/>
          </a:xfrm>
          <a:prstGeom prst="rect">
            <a:avLst/>
          </a:prstGeom>
          <a:ln>
            <a:noFill/>
          </a:ln>
        </p:spPr>
        <p:txBody>
          <a:bodyPr vert="horz" lIns="121912" tIns="60956" rIns="121912" bIns="60956" rtlCol="0">
            <a:noAutofit/>
          </a:bodyPr>
          <a:lstStyle>
            <a:lvl1pPr marL="0" indent="0" algn="l" defTabSz="914400" rtl="0" eaLnBrk="1" latinLnBrk="0" hangingPunct="1">
              <a:spcBef>
                <a:spcPct val="20000"/>
              </a:spcBef>
              <a:buFont typeface="Arial" pitchFamily="34" charset="0"/>
              <a:buNone/>
              <a:defRPr sz="2000" kern="1200">
                <a:solidFill>
                  <a:srgbClr val="FFFFFF"/>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170">
              <a:buFont typeface="Wingdings" pitchFamily="2" charset="2"/>
              <a:buChar char="§"/>
              <a:tabLst>
                <a:tab pos="5619250" algn="l"/>
              </a:tabLst>
            </a:pPr>
            <a:endParaRPr lang="de-DE" sz="2667" dirty="0">
              <a:latin typeface="Calibri"/>
            </a:endParaRPr>
          </a:p>
        </p:txBody>
      </p:sp>
    </p:spTree>
    <p:custDataLst>
      <p:tags r:id="rId1"/>
    </p:custDataLst>
    <p:extLst>
      <p:ext uri="{BB962C8B-B14F-4D97-AF65-F5344CB8AC3E}">
        <p14:creationId xmlns:p14="http://schemas.microsoft.com/office/powerpoint/2010/main" val="677047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3C1A12C-CE56-4154-A201-783413A87545}"/>
              </a:ext>
            </a:extLst>
          </p:cNvPr>
          <p:cNvPicPr>
            <a:picLocks noChangeAspect="1"/>
          </p:cNvPicPr>
          <p:nvPr/>
        </p:nvPicPr>
        <p:blipFill>
          <a:blip r:embed="rId2"/>
          <a:stretch>
            <a:fillRect/>
          </a:stretch>
        </p:blipFill>
        <p:spPr>
          <a:xfrm>
            <a:off x="7552803" y="1483785"/>
            <a:ext cx="4474932" cy="3622097"/>
          </a:xfrm>
          <a:prstGeom prst="rect">
            <a:avLst/>
          </a:prstGeom>
        </p:spPr>
      </p:pic>
      <p:sp>
        <p:nvSpPr>
          <p:cNvPr id="3" name="Titel 2"/>
          <p:cNvSpPr>
            <a:spLocks noGrp="1"/>
          </p:cNvSpPr>
          <p:nvPr>
            <p:ph type="title"/>
          </p:nvPr>
        </p:nvSpPr>
        <p:spPr/>
        <p:txBody>
          <a:bodyPr>
            <a:normAutofit/>
          </a:bodyPr>
          <a:lstStyle/>
          <a:p>
            <a:r>
              <a:rPr lang="de-DE" dirty="0"/>
              <a:t>TANDEM KSP3</a:t>
            </a:r>
          </a:p>
        </p:txBody>
      </p:sp>
      <p:sp>
        <p:nvSpPr>
          <p:cNvPr id="5" name="Textplatzhalter 4"/>
          <p:cNvSpPr>
            <a:spLocks noGrp="1"/>
          </p:cNvSpPr>
          <p:nvPr>
            <p:ph type="body" sz="quarter" idx="12"/>
          </p:nvPr>
        </p:nvSpPr>
        <p:spPr>
          <a:xfrm>
            <a:off x="279399" y="1483784"/>
            <a:ext cx="7453813" cy="4415605"/>
          </a:xfrm>
        </p:spPr>
        <p:txBody>
          <a:bodyPr>
            <a:normAutofit/>
          </a:bodyPr>
          <a:lstStyle/>
          <a:p>
            <a:pPr marL="380990" indent="-380990">
              <a:spcBef>
                <a:spcPts val="733"/>
              </a:spcBef>
              <a:buFont typeface="Arial" panose="020B0604020202020204" pitchFamily="34" charset="0"/>
              <a:buChar char="•"/>
            </a:pPr>
            <a:r>
              <a:rPr lang="fr-FR" sz="1867" dirty="0"/>
              <a:t>Une gamme complète comprenant de nombreuses variantes</a:t>
            </a:r>
          </a:p>
          <a:p>
            <a:pPr marL="380990" indent="-380990">
              <a:spcBef>
                <a:spcPts val="733"/>
              </a:spcBef>
              <a:buFont typeface="Arial" panose="020B0604020202020204" pitchFamily="34" charset="0"/>
              <a:buChar char="•"/>
            </a:pPr>
            <a:r>
              <a:rPr lang="fr-FR" sz="1867" dirty="0"/>
              <a:t>Amplification de la force de serrage grâce à de puissants de ressorts.</a:t>
            </a:r>
          </a:p>
          <a:p>
            <a:pPr marL="380990" indent="-380990">
              <a:spcBef>
                <a:spcPts val="733"/>
              </a:spcBef>
              <a:buFont typeface="Arial" panose="020B0604020202020204" pitchFamily="34" charset="0"/>
              <a:buChar char="•"/>
            </a:pPr>
            <a:r>
              <a:rPr lang="fr-FR" sz="1867" dirty="0"/>
              <a:t>Détection brevetée de la position des mors de base par pression dynamique.</a:t>
            </a:r>
          </a:p>
          <a:p>
            <a:pPr marL="380990" indent="-380990">
              <a:spcBef>
                <a:spcPts val="733"/>
              </a:spcBef>
              <a:buFont typeface="Arial" panose="020B0604020202020204" pitchFamily="34" charset="0"/>
              <a:buChar char="•"/>
            </a:pPr>
            <a:r>
              <a:rPr lang="fr-FR" sz="1867" dirty="0"/>
              <a:t>Détection de présence de pièce à travers les mors de base</a:t>
            </a:r>
          </a:p>
          <a:p>
            <a:pPr marL="380990" indent="-380990">
              <a:spcBef>
                <a:spcPts val="733"/>
              </a:spcBef>
              <a:buFont typeface="Arial" panose="020B0604020202020204" pitchFamily="34" charset="0"/>
              <a:buChar char="•"/>
            </a:pPr>
            <a:r>
              <a:rPr lang="de-DE" sz="1867" dirty="0" err="1"/>
              <a:t>Détecteur</a:t>
            </a:r>
            <a:r>
              <a:rPr lang="de-DE" sz="1867" dirty="0"/>
              <a:t> </a:t>
            </a:r>
            <a:r>
              <a:rPr lang="de-DE" sz="1867" dirty="0" err="1"/>
              <a:t>inductif</a:t>
            </a:r>
            <a:r>
              <a:rPr lang="de-DE" sz="1867" dirty="0"/>
              <a:t> de la </a:t>
            </a:r>
            <a:r>
              <a:rPr lang="de-DE" sz="1867"/>
              <a:t>position </a:t>
            </a:r>
            <a:r>
              <a:rPr lang="de-DE" sz="1867" dirty="0"/>
              <a:t>des mors </a:t>
            </a:r>
          </a:p>
          <a:p>
            <a:pPr marL="380990" indent="-380990">
              <a:spcBef>
                <a:spcPts val="733"/>
              </a:spcBef>
              <a:buFont typeface="Arial" panose="020B0604020202020204" pitchFamily="34" charset="0"/>
              <a:buChar char="•"/>
            </a:pPr>
            <a:r>
              <a:rPr lang="fr-FR" sz="1867" dirty="0"/>
              <a:t>Design carré pour une accessibilité optimisée</a:t>
            </a:r>
          </a:p>
          <a:p>
            <a:pPr marL="380990" indent="-380990">
              <a:spcBef>
                <a:spcPts val="733"/>
              </a:spcBef>
              <a:buFont typeface="Arial" panose="020B0604020202020204" pitchFamily="34" charset="0"/>
              <a:buChar char="•"/>
            </a:pPr>
            <a:r>
              <a:rPr lang="fr-FR" sz="1867" dirty="0"/>
              <a:t>Serrage puissant grâce à la rampe forcée</a:t>
            </a:r>
          </a:p>
          <a:p>
            <a:pPr marL="380990" indent="-380990">
              <a:spcBef>
                <a:spcPts val="733"/>
              </a:spcBef>
              <a:buFont typeface="Arial" panose="020B0604020202020204" pitchFamily="34" charset="0"/>
              <a:buChar char="•"/>
            </a:pPr>
            <a:r>
              <a:rPr lang="fr-FR" sz="1867" dirty="0"/>
              <a:t>Mors de base avec tenon rainure et denture fine pour interfaçage des mors </a:t>
            </a:r>
          </a:p>
          <a:p>
            <a:pPr marL="380990" indent="-380990">
              <a:spcBef>
                <a:spcPts val="733"/>
              </a:spcBef>
              <a:buFont typeface="Arial" panose="020B0604020202020204" pitchFamily="34" charset="0"/>
              <a:buChar char="•"/>
            </a:pPr>
            <a:r>
              <a:rPr lang="fr-FR" sz="1867" dirty="0"/>
              <a:t>Guidage optimisé grâce à l'utilisation d’un mors de base très long</a:t>
            </a:r>
          </a:p>
          <a:p>
            <a:pPr marL="380990" indent="-380990">
              <a:spcBef>
                <a:spcPts val="733"/>
              </a:spcBef>
              <a:buFont typeface="Arial" panose="020B0604020202020204" pitchFamily="34" charset="0"/>
              <a:buChar char="•"/>
            </a:pPr>
            <a:r>
              <a:rPr lang="fr-FR" sz="1867" dirty="0"/>
              <a:t>Toutes les pièces fonctionnelles sont en acier rectifié et trempé</a:t>
            </a:r>
          </a:p>
          <a:p>
            <a:pPr marL="380990" indent="-380990">
              <a:spcBef>
                <a:spcPts val="733"/>
              </a:spcBef>
              <a:buFont typeface="Arial" panose="020B0604020202020204" pitchFamily="34" charset="0"/>
              <a:buChar char="•"/>
            </a:pPr>
            <a:endParaRPr lang="de-DE" sz="1867" dirty="0"/>
          </a:p>
          <a:p>
            <a:pPr marL="380990" indent="-380990">
              <a:spcBef>
                <a:spcPts val="733"/>
              </a:spcBef>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pPr marL="380990" indent="-380990">
              <a:buFont typeface="Arial" panose="020B0604020202020204" pitchFamily="34" charset="0"/>
              <a:buChar char="•"/>
            </a:pPr>
            <a:endParaRPr lang="de-DE" sz="1867" dirty="0"/>
          </a:p>
          <a:p>
            <a:endParaRPr lang="de-DE" dirty="0"/>
          </a:p>
        </p:txBody>
      </p:sp>
      <p:sp>
        <p:nvSpPr>
          <p:cNvPr id="7" name="Fußzeilenplatzhalter 1">
            <a:extLst>
              <a:ext uri="{FF2B5EF4-FFF2-40B4-BE49-F238E27FC236}">
                <a16:creationId xmlns:a16="http://schemas.microsoft.com/office/drawing/2014/main" id="{B17E4379-CA32-412B-A690-736A98942B61}"/>
              </a:ext>
            </a:extLst>
          </p:cNvPr>
          <p:cNvSpPr>
            <a:spLocks noGrp="1"/>
          </p:cNvSpPr>
          <p:nvPr>
            <p:ph type="ftr" sz="quarter" idx="10"/>
          </p:nvPr>
        </p:nvSpPr>
        <p:spPr>
          <a:xfrm>
            <a:off x="1092200" y="6318253"/>
            <a:ext cx="6975475" cy="366183"/>
          </a:xfrm>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6" name="Textfeld 5">
            <a:extLst>
              <a:ext uri="{FF2B5EF4-FFF2-40B4-BE49-F238E27FC236}">
                <a16:creationId xmlns:a16="http://schemas.microsoft.com/office/drawing/2014/main" id="{20E11298-AE2F-4B2D-81C1-484AB6A7060D}"/>
              </a:ext>
            </a:extLst>
          </p:cNvPr>
          <p:cNvSpPr txBox="1"/>
          <p:nvPr/>
        </p:nvSpPr>
        <p:spPr>
          <a:xfrm>
            <a:off x="279400" y="958611"/>
            <a:ext cx="6549272" cy="420564"/>
          </a:xfrm>
          <a:prstGeom prst="rect">
            <a:avLst/>
          </a:prstGeom>
          <a:noFill/>
        </p:spPr>
        <p:txBody>
          <a:bodyPr wrap="square" rtlCol="0">
            <a:spAutoFit/>
          </a:bodyPr>
          <a:lstStyle/>
          <a:p>
            <a:pPr defTabSz="609546"/>
            <a:r>
              <a:rPr lang="de-DE" sz="2133" b="1" dirty="0" err="1">
                <a:solidFill>
                  <a:srgbClr val="00446B"/>
                </a:solidFill>
                <a:latin typeface="Calibri"/>
              </a:rPr>
              <a:t>Avantages</a:t>
            </a:r>
            <a:endParaRPr lang="de-DE" sz="2133" b="1" dirty="0">
              <a:solidFill>
                <a:srgbClr val="00446B"/>
              </a:solidFill>
              <a:latin typeface="Calibri"/>
            </a:endParaRPr>
          </a:p>
        </p:txBody>
      </p:sp>
    </p:spTree>
    <p:extLst>
      <p:ext uri="{BB962C8B-B14F-4D97-AF65-F5344CB8AC3E}">
        <p14:creationId xmlns:p14="http://schemas.microsoft.com/office/powerpoint/2010/main" val="181630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33994-03BC-4642-8E6B-A2DB440583C1}"/>
              </a:ext>
            </a:extLst>
          </p:cNvPr>
          <p:cNvSpPr>
            <a:spLocks noGrp="1"/>
          </p:cNvSpPr>
          <p:nvPr>
            <p:ph type="title"/>
          </p:nvPr>
        </p:nvSpPr>
        <p:spPr/>
        <p:txBody>
          <a:bodyPr/>
          <a:lstStyle/>
          <a:p>
            <a:r>
              <a:rPr lang="de-DE" dirty="0"/>
              <a:t>TANDEM 3</a:t>
            </a:r>
          </a:p>
        </p:txBody>
      </p:sp>
      <p:sp>
        <p:nvSpPr>
          <p:cNvPr id="4" name="Fußzeilenplatzhalter 3">
            <a:extLst>
              <a:ext uri="{FF2B5EF4-FFF2-40B4-BE49-F238E27FC236}">
                <a16:creationId xmlns:a16="http://schemas.microsoft.com/office/drawing/2014/main" id="{D4FBF7A6-C3DE-4264-889C-8338943D1D10}"/>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5" name="Textfeld 4">
            <a:extLst>
              <a:ext uri="{FF2B5EF4-FFF2-40B4-BE49-F238E27FC236}">
                <a16:creationId xmlns:a16="http://schemas.microsoft.com/office/drawing/2014/main" id="{A9131152-1088-4BD5-8755-259C4CA5961E}"/>
              </a:ext>
            </a:extLst>
          </p:cNvPr>
          <p:cNvSpPr txBox="1"/>
          <p:nvPr/>
        </p:nvSpPr>
        <p:spPr>
          <a:xfrm>
            <a:off x="279400" y="1075959"/>
            <a:ext cx="6549272" cy="420564"/>
          </a:xfrm>
          <a:prstGeom prst="rect">
            <a:avLst/>
          </a:prstGeom>
          <a:noFill/>
        </p:spPr>
        <p:txBody>
          <a:bodyPr wrap="square" rtlCol="0">
            <a:spAutoFit/>
          </a:bodyPr>
          <a:lstStyle/>
          <a:p>
            <a:pPr defTabSz="609546"/>
            <a:r>
              <a:rPr lang="de-DE" sz="2133" b="1" dirty="0">
                <a:solidFill>
                  <a:srgbClr val="00446B"/>
                </a:solidFill>
                <a:latin typeface="Calibri"/>
              </a:rPr>
              <a:t>Plus de 300 </a:t>
            </a:r>
            <a:r>
              <a:rPr lang="de-DE" sz="2133" b="1" dirty="0" err="1">
                <a:solidFill>
                  <a:srgbClr val="00446B"/>
                </a:solidFill>
                <a:latin typeface="Calibri"/>
              </a:rPr>
              <a:t>modèles</a:t>
            </a:r>
            <a:r>
              <a:rPr lang="de-DE" sz="2133" b="1" dirty="0">
                <a:solidFill>
                  <a:srgbClr val="00446B"/>
                </a:solidFill>
                <a:latin typeface="Calibri"/>
              </a:rPr>
              <a:t> </a:t>
            </a:r>
            <a:r>
              <a:rPr lang="de-DE" sz="2133" b="1" dirty="0" err="1">
                <a:solidFill>
                  <a:srgbClr val="00446B"/>
                </a:solidFill>
                <a:latin typeface="Calibri"/>
              </a:rPr>
              <a:t>standard</a:t>
            </a:r>
            <a:endParaRPr lang="de-DE" sz="2133" b="1" dirty="0">
              <a:solidFill>
                <a:srgbClr val="00446B"/>
              </a:solidFill>
              <a:latin typeface="Calibri"/>
            </a:endParaRPr>
          </a:p>
        </p:txBody>
      </p:sp>
      <p:graphicFrame>
        <p:nvGraphicFramePr>
          <p:cNvPr id="15" name="Tabelle 6">
            <a:extLst>
              <a:ext uri="{FF2B5EF4-FFF2-40B4-BE49-F238E27FC236}">
                <a16:creationId xmlns:a16="http://schemas.microsoft.com/office/drawing/2014/main" id="{5F5CCC13-79B7-4BFD-881C-CF41CC35CB16}"/>
              </a:ext>
            </a:extLst>
          </p:cNvPr>
          <p:cNvGraphicFramePr>
            <a:graphicFrameLocks noGrp="1"/>
          </p:cNvGraphicFramePr>
          <p:nvPr>
            <p:extLst>
              <p:ext uri="{D42A27DB-BD31-4B8C-83A1-F6EECF244321}">
                <p14:modId xmlns:p14="http://schemas.microsoft.com/office/powerpoint/2010/main" val="4123366499"/>
              </p:ext>
            </p:extLst>
          </p:nvPr>
        </p:nvGraphicFramePr>
        <p:xfrm>
          <a:off x="340784" y="1774063"/>
          <a:ext cx="3945960" cy="3989110"/>
        </p:xfrm>
        <a:graphic>
          <a:graphicData uri="http://schemas.openxmlformats.org/drawingml/2006/table">
            <a:tbl>
              <a:tblPr firstRow="1" bandRow="1">
                <a:tableStyleId>{5C22544A-7EE6-4342-B048-85BDC9FD1C3A}</a:tableStyleId>
              </a:tblPr>
              <a:tblGrid>
                <a:gridCol w="441960">
                  <a:extLst>
                    <a:ext uri="{9D8B030D-6E8A-4147-A177-3AD203B41FA5}">
                      <a16:colId xmlns:a16="http://schemas.microsoft.com/office/drawing/2014/main" val="3643382430"/>
                    </a:ext>
                  </a:extLst>
                </a:gridCol>
                <a:gridCol w="864000">
                  <a:extLst>
                    <a:ext uri="{9D8B030D-6E8A-4147-A177-3AD203B41FA5}">
                      <a16:colId xmlns:a16="http://schemas.microsoft.com/office/drawing/2014/main" val="2424968819"/>
                    </a:ext>
                  </a:extLst>
                </a:gridCol>
                <a:gridCol w="528000">
                  <a:extLst>
                    <a:ext uri="{9D8B030D-6E8A-4147-A177-3AD203B41FA5}">
                      <a16:colId xmlns:a16="http://schemas.microsoft.com/office/drawing/2014/main" val="1574066865"/>
                    </a:ext>
                  </a:extLst>
                </a:gridCol>
                <a:gridCol w="528000">
                  <a:extLst>
                    <a:ext uri="{9D8B030D-6E8A-4147-A177-3AD203B41FA5}">
                      <a16:colId xmlns:a16="http://schemas.microsoft.com/office/drawing/2014/main" val="1004168301"/>
                    </a:ext>
                  </a:extLst>
                </a:gridCol>
                <a:gridCol w="528000">
                  <a:extLst>
                    <a:ext uri="{9D8B030D-6E8A-4147-A177-3AD203B41FA5}">
                      <a16:colId xmlns:a16="http://schemas.microsoft.com/office/drawing/2014/main" val="2143630148"/>
                    </a:ext>
                  </a:extLst>
                </a:gridCol>
                <a:gridCol w="528000">
                  <a:extLst>
                    <a:ext uri="{9D8B030D-6E8A-4147-A177-3AD203B41FA5}">
                      <a16:colId xmlns:a16="http://schemas.microsoft.com/office/drawing/2014/main" val="504669455"/>
                    </a:ext>
                  </a:extLst>
                </a:gridCol>
                <a:gridCol w="528000">
                  <a:extLst>
                    <a:ext uri="{9D8B030D-6E8A-4147-A177-3AD203B41FA5}">
                      <a16:colId xmlns:a16="http://schemas.microsoft.com/office/drawing/2014/main" val="1131141935"/>
                    </a:ext>
                  </a:extLst>
                </a:gridCol>
              </a:tblGrid>
              <a:tr h="389655">
                <a:tc>
                  <a:txBody>
                    <a:bodyPr/>
                    <a:lstStyle/>
                    <a:p>
                      <a:endParaRPr lang="de-DE" sz="16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6">
                  <a:txBody>
                    <a:bodyPr/>
                    <a:lstStyle/>
                    <a:p>
                      <a:r>
                        <a:rPr lang="de-DE" sz="1300" dirty="0" err="1"/>
                        <a:t>Pneumatique</a:t>
                      </a:r>
                      <a:r>
                        <a:rPr lang="de-DE" sz="1300" dirty="0"/>
                        <a:t> KSP3</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extLst>
                  <a:ext uri="{0D108BD9-81ED-4DB2-BD59-A6C34878D82A}">
                    <a16:rowId xmlns:a16="http://schemas.microsoft.com/office/drawing/2014/main" val="551486305"/>
                  </a:ext>
                </a:extLst>
              </a:tr>
              <a:tr h="1735095">
                <a:tc rowSpan="5">
                  <a:txBody>
                    <a:bodyPr/>
                    <a:lstStyle/>
                    <a:p>
                      <a:pPr algn="ctr"/>
                      <a:r>
                        <a:rPr lang="de-DE" sz="1300" b="1" dirty="0">
                          <a:solidFill>
                            <a:schemeClr val="bg1"/>
                          </a:solidFill>
                        </a:rPr>
                        <a:t>Course Standard</a:t>
                      </a:r>
                    </a:p>
                  </a:txBody>
                  <a:tcPr marL="121920" marR="121920" marT="60960" marB="6096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gridSpan="6">
                  <a:txBody>
                    <a:bodyPr/>
                    <a:lstStyle/>
                    <a:p>
                      <a:endParaRPr lang="de-DE" sz="16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de-DE" sz="1200" dirty="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extLst>
                  <a:ext uri="{0D108BD9-81ED-4DB2-BD59-A6C34878D82A}">
                    <a16:rowId xmlns:a16="http://schemas.microsoft.com/office/drawing/2014/main" val="3840655133"/>
                  </a:ext>
                </a:extLst>
              </a:tr>
              <a:tr h="325120">
                <a:tc vMerge="1">
                  <a:txBody>
                    <a:bodyPr/>
                    <a:lstStyle/>
                    <a:p>
                      <a:endParaRPr lang="de-DE" sz="1200" dirty="0"/>
                    </a:p>
                  </a:txBody>
                  <a:tcPr/>
                </a:tc>
                <a:tc gridSpan="6">
                  <a:txBody>
                    <a:bodyPr/>
                    <a:lstStyle/>
                    <a:p>
                      <a:r>
                        <a:rPr lang="de-DE" sz="1300" b="1" dirty="0">
                          <a:solidFill>
                            <a:srgbClr val="00446B"/>
                          </a:solidFill>
                        </a:rPr>
                        <a:t>KSP3</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tc hMerge="1">
                  <a:txBody>
                    <a:bodyPr/>
                    <a:lstStyle/>
                    <a:p>
                      <a:endParaRPr lang="de-DE" sz="1200"/>
                    </a:p>
                  </a:txBody>
                  <a:tcPr/>
                </a:tc>
                <a:tc hMerge="1">
                  <a:txBody>
                    <a:bodyPr/>
                    <a:lstStyle/>
                    <a:p>
                      <a:endParaRPr lang="de-DE" sz="1200" dirty="0"/>
                    </a:p>
                  </a:txBody>
                  <a:tcPr/>
                </a:tc>
                <a:extLst>
                  <a:ext uri="{0D108BD9-81ED-4DB2-BD59-A6C34878D82A}">
                    <a16:rowId xmlns:a16="http://schemas.microsoft.com/office/drawing/2014/main" val="595479687"/>
                  </a:ext>
                </a:extLst>
              </a:tr>
              <a:tr h="284480">
                <a:tc vMerge="1">
                  <a:txBody>
                    <a:bodyPr/>
                    <a:lstStyle/>
                    <a:p>
                      <a:endParaRPr lang="de-DE" sz="1200" dirty="0"/>
                    </a:p>
                  </a:txBody>
                  <a:tcPr/>
                </a:tc>
                <a:tc>
                  <a:txBody>
                    <a:bodyPr/>
                    <a:lstStyle/>
                    <a:p>
                      <a:r>
                        <a:rPr lang="de-DE" sz="1100" dirty="0">
                          <a:ln>
                            <a:noFill/>
                          </a:ln>
                          <a:solidFill>
                            <a:srgbClr val="00446B"/>
                          </a:solidFill>
                        </a:rPr>
                        <a:t>Taille</a:t>
                      </a:r>
                    </a:p>
                  </a:txBody>
                  <a:tcPr marL="121920" marR="121920" marT="60960" marB="6096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100" dirty="0">
                          <a:ln>
                            <a:noFill/>
                          </a:ln>
                          <a:solidFill>
                            <a:srgbClr val="00446B"/>
                          </a:solidFill>
                        </a:rPr>
                        <a:t>64</a:t>
                      </a:r>
                    </a:p>
                  </a:txBody>
                  <a:tcPr marL="121920" marR="121920" marT="60960" marB="6096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100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140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160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250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5030600"/>
                  </a:ext>
                </a:extLst>
              </a:tr>
              <a:tr h="447040">
                <a:tc vMerge="1">
                  <a:txBody>
                    <a:bodyPr/>
                    <a:lstStyle/>
                    <a:p>
                      <a:endParaRPr lang="de-DE" sz="1200" dirty="0"/>
                    </a:p>
                  </a:txBody>
                  <a:tcPr/>
                </a:tc>
                <a:tc>
                  <a:txBody>
                    <a:bodyPr/>
                    <a:lstStyle/>
                    <a:p>
                      <a:r>
                        <a:rPr lang="de-DE" sz="1100" dirty="0">
                          <a:ln>
                            <a:noFill/>
                          </a:ln>
                          <a:solidFill>
                            <a:srgbClr val="00446B"/>
                          </a:solidFill>
                        </a:rPr>
                        <a:t>Course par mors (mm)</a:t>
                      </a:r>
                    </a:p>
                  </a:txBody>
                  <a:tcPr marL="121920" marR="121920" marT="60960" marB="6096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100" dirty="0">
                          <a:ln>
                            <a:noFill/>
                          </a:ln>
                          <a:solidFill>
                            <a:srgbClr val="00446B"/>
                          </a:solidFill>
                        </a:rPr>
                        <a:t>2</a:t>
                      </a:r>
                    </a:p>
                  </a:txBody>
                  <a:tcPr marL="121920" marR="121920" marT="60960" marB="6096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2</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3</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3</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5</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2203911"/>
                  </a:ext>
                </a:extLst>
              </a:tr>
              <a:tr h="447040">
                <a:tc vMerge="1">
                  <a:txBody>
                    <a:bodyPr/>
                    <a:lstStyle/>
                    <a:p>
                      <a:pPr algn="ctr"/>
                      <a:endParaRPr lang="de-DE" sz="1000" b="1" dirty="0">
                        <a:solidFill>
                          <a:schemeClr val="bg1"/>
                        </a:solidFill>
                      </a:endParaRPr>
                    </a:p>
                  </a:txBody>
                  <a:tcPr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a:txBody>
                    <a:bodyPr/>
                    <a:lstStyle/>
                    <a:p>
                      <a:r>
                        <a:rPr lang="de-DE" sz="1100" dirty="0" err="1">
                          <a:ln>
                            <a:noFill/>
                          </a:ln>
                          <a:solidFill>
                            <a:srgbClr val="00446B"/>
                          </a:solidFill>
                        </a:rPr>
                        <a:t>Nombre</a:t>
                      </a:r>
                      <a:r>
                        <a:rPr lang="de-DE" sz="1100" dirty="0">
                          <a:ln>
                            <a:noFill/>
                          </a:ln>
                          <a:solidFill>
                            <a:srgbClr val="00446B"/>
                          </a:solidFill>
                        </a:rPr>
                        <a:t> de </a:t>
                      </a:r>
                      <a:r>
                        <a:rPr lang="de-DE" sz="1100" dirty="0" err="1">
                          <a:ln>
                            <a:noFill/>
                          </a:ln>
                          <a:solidFill>
                            <a:srgbClr val="00446B"/>
                          </a:solidFill>
                        </a:rPr>
                        <a:t>versions</a:t>
                      </a:r>
                      <a:endParaRPr lang="de-DE" sz="1100" dirty="0">
                        <a:ln>
                          <a:noFill/>
                        </a:ln>
                        <a:solidFill>
                          <a:srgbClr val="00446B"/>
                        </a:solidFill>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100" dirty="0">
                          <a:ln>
                            <a:noFill/>
                          </a:ln>
                          <a:solidFill>
                            <a:srgbClr val="00446B"/>
                          </a:solidFill>
                        </a:rPr>
                        <a:t>8</a:t>
                      </a:r>
                    </a:p>
                  </a:txBody>
                  <a:tcPr marL="121920" marR="121920" marT="60960" marB="6096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12</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12</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12</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12</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8052190"/>
                  </a:ext>
                </a:extLst>
              </a:tr>
            </a:tbl>
          </a:graphicData>
        </a:graphic>
      </p:graphicFrame>
      <p:pic>
        <p:nvPicPr>
          <p:cNvPr id="16" name="Grafik 15">
            <a:extLst>
              <a:ext uri="{FF2B5EF4-FFF2-40B4-BE49-F238E27FC236}">
                <a16:creationId xmlns:a16="http://schemas.microsoft.com/office/drawing/2014/main" id="{22DD04CA-6416-4A34-9783-4B5B142227F2}"/>
              </a:ext>
            </a:extLst>
          </p:cNvPr>
          <p:cNvPicPr>
            <a:picLocks noChangeAspect="1"/>
          </p:cNvPicPr>
          <p:nvPr/>
        </p:nvPicPr>
        <p:blipFill>
          <a:blip r:embed="rId2"/>
          <a:stretch>
            <a:fillRect/>
          </a:stretch>
        </p:blipFill>
        <p:spPr>
          <a:xfrm>
            <a:off x="1350011" y="2223621"/>
            <a:ext cx="2247059" cy="1632000"/>
          </a:xfrm>
          <a:prstGeom prst="rect">
            <a:avLst/>
          </a:prstGeom>
        </p:spPr>
      </p:pic>
      <p:graphicFrame>
        <p:nvGraphicFramePr>
          <p:cNvPr id="17" name="Tabelle 6">
            <a:extLst>
              <a:ext uri="{FF2B5EF4-FFF2-40B4-BE49-F238E27FC236}">
                <a16:creationId xmlns:a16="http://schemas.microsoft.com/office/drawing/2014/main" id="{770FA993-0016-4165-93CD-8A8186B0389C}"/>
              </a:ext>
            </a:extLst>
          </p:cNvPr>
          <p:cNvGraphicFramePr>
            <a:graphicFrameLocks noGrp="1"/>
          </p:cNvGraphicFramePr>
          <p:nvPr>
            <p:extLst>
              <p:ext uri="{D42A27DB-BD31-4B8C-83A1-F6EECF244321}">
                <p14:modId xmlns:p14="http://schemas.microsoft.com/office/powerpoint/2010/main" val="1191698944"/>
              </p:ext>
            </p:extLst>
          </p:nvPr>
        </p:nvGraphicFramePr>
        <p:xfrm>
          <a:off x="4227699" y="1774063"/>
          <a:ext cx="3945960" cy="3989110"/>
        </p:xfrm>
        <a:graphic>
          <a:graphicData uri="http://schemas.openxmlformats.org/drawingml/2006/table">
            <a:tbl>
              <a:tblPr firstRow="1" bandRow="1">
                <a:tableStyleId>{5C22544A-7EE6-4342-B048-85BDC9FD1C3A}</a:tableStyleId>
              </a:tblPr>
              <a:tblGrid>
                <a:gridCol w="441960">
                  <a:extLst>
                    <a:ext uri="{9D8B030D-6E8A-4147-A177-3AD203B41FA5}">
                      <a16:colId xmlns:a16="http://schemas.microsoft.com/office/drawing/2014/main" val="3643382430"/>
                    </a:ext>
                  </a:extLst>
                </a:gridCol>
                <a:gridCol w="864000">
                  <a:extLst>
                    <a:ext uri="{9D8B030D-6E8A-4147-A177-3AD203B41FA5}">
                      <a16:colId xmlns:a16="http://schemas.microsoft.com/office/drawing/2014/main" val="2424968819"/>
                    </a:ext>
                  </a:extLst>
                </a:gridCol>
                <a:gridCol w="528000">
                  <a:extLst>
                    <a:ext uri="{9D8B030D-6E8A-4147-A177-3AD203B41FA5}">
                      <a16:colId xmlns:a16="http://schemas.microsoft.com/office/drawing/2014/main" val="1574066865"/>
                    </a:ext>
                  </a:extLst>
                </a:gridCol>
                <a:gridCol w="528000">
                  <a:extLst>
                    <a:ext uri="{9D8B030D-6E8A-4147-A177-3AD203B41FA5}">
                      <a16:colId xmlns:a16="http://schemas.microsoft.com/office/drawing/2014/main" val="1004168301"/>
                    </a:ext>
                  </a:extLst>
                </a:gridCol>
                <a:gridCol w="528000">
                  <a:extLst>
                    <a:ext uri="{9D8B030D-6E8A-4147-A177-3AD203B41FA5}">
                      <a16:colId xmlns:a16="http://schemas.microsoft.com/office/drawing/2014/main" val="2143630148"/>
                    </a:ext>
                  </a:extLst>
                </a:gridCol>
                <a:gridCol w="528000">
                  <a:extLst>
                    <a:ext uri="{9D8B030D-6E8A-4147-A177-3AD203B41FA5}">
                      <a16:colId xmlns:a16="http://schemas.microsoft.com/office/drawing/2014/main" val="504669455"/>
                    </a:ext>
                  </a:extLst>
                </a:gridCol>
                <a:gridCol w="528000">
                  <a:extLst>
                    <a:ext uri="{9D8B030D-6E8A-4147-A177-3AD203B41FA5}">
                      <a16:colId xmlns:a16="http://schemas.microsoft.com/office/drawing/2014/main" val="1131141935"/>
                    </a:ext>
                  </a:extLst>
                </a:gridCol>
              </a:tblGrid>
              <a:tr h="389655">
                <a:tc>
                  <a:txBody>
                    <a:bodyPr/>
                    <a:lstStyle/>
                    <a:p>
                      <a:r>
                        <a:rPr lang="de-DE" sz="1600" dirty="0"/>
                        <a:t>L</a:t>
                      </a:r>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6">
                  <a:txBody>
                    <a:bodyPr/>
                    <a:lstStyle/>
                    <a:p>
                      <a:r>
                        <a:rPr lang="de-DE" sz="1300" dirty="0" err="1"/>
                        <a:t>Pneumatique</a:t>
                      </a:r>
                      <a:r>
                        <a:rPr lang="de-DE" sz="1300" dirty="0"/>
                        <a:t> KSP3-LH</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extLst>
                  <a:ext uri="{0D108BD9-81ED-4DB2-BD59-A6C34878D82A}">
                    <a16:rowId xmlns:a16="http://schemas.microsoft.com/office/drawing/2014/main" val="551486305"/>
                  </a:ext>
                </a:extLst>
              </a:tr>
              <a:tr h="1735095">
                <a:tc rowSpan="5">
                  <a:txBody>
                    <a:bodyPr/>
                    <a:lstStyle/>
                    <a:p>
                      <a:pPr algn="ctr"/>
                      <a:r>
                        <a:rPr lang="de-DE" sz="1300" b="1" dirty="0">
                          <a:solidFill>
                            <a:schemeClr val="bg1"/>
                          </a:solidFill>
                        </a:rPr>
                        <a:t>Grande </a:t>
                      </a:r>
                      <a:r>
                        <a:rPr lang="de-DE" sz="1300" b="1" dirty="0" err="1">
                          <a:solidFill>
                            <a:schemeClr val="bg1"/>
                          </a:solidFill>
                        </a:rPr>
                        <a:t>course</a:t>
                      </a:r>
                      <a:endParaRPr lang="de-DE" sz="1300" b="1" dirty="0">
                        <a:solidFill>
                          <a:schemeClr val="bg1"/>
                        </a:solidFill>
                      </a:endParaRPr>
                    </a:p>
                  </a:txBody>
                  <a:tcPr marL="121920" marR="121920" marT="60960" marB="6096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gridSpan="6">
                  <a:txBody>
                    <a:bodyPr/>
                    <a:lstStyle/>
                    <a:p>
                      <a:endParaRPr lang="de-DE" sz="16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de-DE" sz="1200" dirty="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extLst>
                  <a:ext uri="{0D108BD9-81ED-4DB2-BD59-A6C34878D82A}">
                    <a16:rowId xmlns:a16="http://schemas.microsoft.com/office/drawing/2014/main" val="3840655133"/>
                  </a:ext>
                </a:extLst>
              </a:tr>
              <a:tr h="325120">
                <a:tc vMerge="1">
                  <a:txBody>
                    <a:bodyPr/>
                    <a:lstStyle/>
                    <a:p>
                      <a:endParaRPr lang="de-DE" sz="1200" dirty="0"/>
                    </a:p>
                  </a:txBody>
                  <a:tcPr/>
                </a:tc>
                <a:tc gridSpan="6">
                  <a:txBody>
                    <a:bodyPr/>
                    <a:lstStyle/>
                    <a:p>
                      <a:r>
                        <a:rPr lang="de-DE" sz="1300" b="1" dirty="0">
                          <a:solidFill>
                            <a:srgbClr val="00446B"/>
                          </a:solidFill>
                        </a:rPr>
                        <a:t>KSP3-LH</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tc hMerge="1">
                  <a:txBody>
                    <a:bodyPr/>
                    <a:lstStyle/>
                    <a:p>
                      <a:endParaRPr lang="de-DE" sz="1200"/>
                    </a:p>
                  </a:txBody>
                  <a:tcPr/>
                </a:tc>
                <a:tc hMerge="1">
                  <a:txBody>
                    <a:bodyPr/>
                    <a:lstStyle/>
                    <a:p>
                      <a:endParaRPr lang="de-DE" sz="1200" dirty="0"/>
                    </a:p>
                  </a:txBody>
                  <a:tcPr/>
                </a:tc>
                <a:extLst>
                  <a:ext uri="{0D108BD9-81ED-4DB2-BD59-A6C34878D82A}">
                    <a16:rowId xmlns:a16="http://schemas.microsoft.com/office/drawing/2014/main" val="595479687"/>
                  </a:ext>
                </a:extLst>
              </a:tr>
              <a:tr h="284480">
                <a:tc vMerge="1">
                  <a:txBody>
                    <a:bodyPr/>
                    <a:lstStyle/>
                    <a:p>
                      <a:endParaRPr lang="de-DE" sz="1200" dirty="0"/>
                    </a:p>
                  </a:txBody>
                  <a:tcPr/>
                </a:tc>
                <a:tc>
                  <a:txBody>
                    <a:bodyPr/>
                    <a:lstStyle/>
                    <a:p>
                      <a:r>
                        <a:rPr lang="de-DE" sz="1100" dirty="0">
                          <a:ln>
                            <a:noFill/>
                          </a:ln>
                          <a:solidFill>
                            <a:srgbClr val="00446B"/>
                          </a:solidFill>
                        </a:rPr>
                        <a:t>Taille</a:t>
                      </a:r>
                    </a:p>
                  </a:txBody>
                  <a:tcPr marL="121920" marR="121920" marT="60960" marB="6096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100" dirty="0">
                          <a:ln>
                            <a:noFill/>
                          </a:ln>
                          <a:solidFill>
                            <a:srgbClr val="00446B"/>
                          </a:solidFill>
                        </a:rPr>
                        <a:t>64</a:t>
                      </a:r>
                    </a:p>
                  </a:txBody>
                  <a:tcPr marL="121920" marR="121920" marT="60960" marB="6096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100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140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160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250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5030600"/>
                  </a:ext>
                </a:extLst>
              </a:tr>
              <a:tr h="447040">
                <a:tc vMerge="1">
                  <a:txBody>
                    <a:bodyPr/>
                    <a:lstStyle/>
                    <a:p>
                      <a:endParaRPr lang="de-DE" sz="1200" dirty="0"/>
                    </a:p>
                  </a:txBody>
                  <a:tcPr/>
                </a:tc>
                <a:tc>
                  <a:txBody>
                    <a:bodyPr/>
                    <a:lstStyle/>
                    <a:p>
                      <a:r>
                        <a:rPr lang="de-DE" sz="1100" dirty="0">
                          <a:ln>
                            <a:noFill/>
                          </a:ln>
                          <a:solidFill>
                            <a:srgbClr val="00446B"/>
                          </a:solidFill>
                        </a:rPr>
                        <a:t>Course par mors (mm)</a:t>
                      </a:r>
                    </a:p>
                  </a:txBody>
                  <a:tcPr marL="121920" marR="121920" marT="60960" marB="6096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100" dirty="0">
                          <a:ln>
                            <a:noFill/>
                          </a:ln>
                          <a:solidFill>
                            <a:srgbClr val="00446B"/>
                          </a:solidFill>
                        </a:rPr>
                        <a:t>4</a:t>
                      </a:r>
                    </a:p>
                  </a:txBody>
                  <a:tcPr marL="121920" marR="121920" marT="60960" marB="6096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6</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7</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8</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15</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2203911"/>
                  </a:ext>
                </a:extLst>
              </a:tr>
              <a:tr h="447040">
                <a:tc vMerge="1">
                  <a:txBody>
                    <a:bodyPr/>
                    <a:lstStyle/>
                    <a:p>
                      <a:pPr algn="ctr"/>
                      <a:endParaRPr lang="de-DE" sz="1000" b="1" dirty="0">
                        <a:solidFill>
                          <a:schemeClr val="bg1"/>
                        </a:solidFill>
                      </a:endParaRPr>
                    </a:p>
                  </a:txBody>
                  <a:tcPr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a:txBody>
                    <a:bodyPr/>
                    <a:lstStyle/>
                    <a:p>
                      <a:pPr marL="0" marR="0" lvl="0" indent="0" algn="l" defTabSz="457171" rtl="0" eaLnBrk="1" fontAlgn="auto" latinLnBrk="0" hangingPunct="1">
                        <a:lnSpc>
                          <a:spcPct val="100000"/>
                        </a:lnSpc>
                        <a:spcBef>
                          <a:spcPts val="0"/>
                        </a:spcBef>
                        <a:spcAft>
                          <a:spcPts val="0"/>
                        </a:spcAft>
                        <a:buClrTx/>
                        <a:buSzTx/>
                        <a:buFontTx/>
                        <a:buNone/>
                        <a:tabLst/>
                        <a:defRPr/>
                      </a:pPr>
                      <a:r>
                        <a:rPr lang="de-DE" sz="1100" dirty="0" err="1">
                          <a:ln>
                            <a:noFill/>
                          </a:ln>
                          <a:solidFill>
                            <a:srgbClr val="00446B"/>
                          </a:solidFill>
                        </a:rPr>
                        <a:t>Nombre</a:t>
                      </a:r>
                      <a:r>
                        <a:rPr lang="de-DE" sz="1100" dirty="0">
                          <a:ln>
                            <a:noFill/>
                          </a:ln>
                          <a:solidFill>
                            <a:srgbClr val="00446B"/>
                          </a:solidFill>
                        </a:rPr>
                        <a:t> de </a:t>
                      </a:r>
                      <a:r>
                        <a:rPr lang="de-DE" sz="1100" dirty="0" err="1">
                          <a:ln>
                            <a:noFill/>
                          </a:ln>
                          <a:solidFill>
                            <a:srgbClr val="00446B"/>
                          </a:solidFill>
                        </a:rPr>
                        <a:t>versions</a:t>
                      </a:r>
                      <a:endParaRPr lang="de-DE" sz="1100" dirty="0">
                        <a:ln>
                          <a:noFill/>
                        </a:ln>
                        <a:solidFill>
                          <a:srgbClr val="00446B"/>
                        </a:solidFill>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100" dirty="0">
                          <a:ln>
                            <a:noFill/>
                          </a:ln>
                          <a:solidFill>
                            <a:srgbClr val="00446B"/>
                          </a:solidFill>
                        </a:rPr>
                        <a:t>8</a:t>
                      </a:r>
                    </a:p>
                  </a:txBody>
                  <a:tcPr marL="121920" marR="121920" marT="60960" marB="6096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12</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12</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12</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12</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1452263"/>
                  </a:ext>
                </a:extLst>
              </a:tr>
            </a:tbl>
          </a:graphicData>
        </a:graphic>
      </p:graphicFrame>
      <p:pic>
        <p:nvPicPr>
          <p:cNvPr id="19" name="Grafik 18">
            <a:extLst>
              <a:ext uri="{FF2B5EF4-FFF2-40B4-BE49-F238E27FC236}">
                <a16:creationId xmlns:a16="http://schemas.microsoft.com/office/drawing/2014/main" id="{794BC686-27B8-4A89-9D53-20ADC6FD8602}"/>
              </a:ext>
            </a:extLst>
          </p:cNvPr>
          <p:cNvPicPr>
            <a:picLocks noChangeAspect="1"/>
          </p:cNvPicPr>
          <p:nvPr/>
        </p:nvPicPr>
        <p:blipFill>
          <a:blip r:embed="rId3"/>
          <a:stretch>
            <a:fillRect/>
          </a:stretch>
        </p:blipFill>
        <p:spPr>
          <a:xfrm>
            <a:off x="5131717" y="2223621"/>
            <a:ext cx="2243216" cy="1632000"/>
          </a:xfrm>
          <a:prstGeom prst="rect">
            <a:avLst/>
          </a:prstGeom>
        </p:spPr>
      </p:pic>
      <p:graphicFrame>
        <p:nvGraphicFramePr>
          <p:cNvPr id="20" name="Tabelle 6">
            <a:extLst>
              <a:ext uri="{FF2B5EF4-FFF2-40B4-BE49-F238E27FC236}">
                <a16:creationId xmlns:a16="http://schemas.microsoft.com/office/drawing/2014/main" id="{D02613F5-FD96-444D-AB5F-B8F33401BF6A}"/>
              </a:ext>
            </a:extLst>
          </p:cNvPr>
          <p:cNvGraphicFramePr>
            <a:graphicFrameLocks noGrp="1"/>
          </p:cNvGraphicFramePr>
          <p:nvPr>
            <p:extLst>
              <p:ext uri="{D42A27DB-BD31-4B8C-83A1-F6EECF244321}">
                <p14:modId xmlns:p14="http://schemas.microsoft.com/office/powerpoint/2010/main" val="883488363"/>
              </p:ext>
            </p:extLst>
          </p:nvPr>
        </p:nvGraphicFramePr>
        <p:xfrm>
          <a:off x="8114613" y="1774063"/>
          <a:ext cx="3945960" cy="3989110"/>
        </p:xfrm>
        <a:graphic>
          <a:graphicData uri="http://schemas.openxmlformats.org/drawingml/2006/table">
            <a:tbl>
              <a:tblPr firstRow="1" bandRow="1">
                <a:tableStyleId>{5C22544A-7EE6-4342-B048-85BDC9FD1C3A}</a:tableStyleId>
              </a:tblPr>
              <a:tblGrid>
                <a:gridCol w="441960">
                  <a:extLst>
                    <a:ext uri="{9D8B030D-6E8A-4147-A177-3AD203B41FA5}">
                      <a16:colId xmlns:a16="http://schemas.microsoft.com/office/drawing/2014/main" val="3643382430"/>
                    </a:ext>
                  </a:extLst>
                </a:gridCol>
                <a:gridCol w="864000">
                  <a:extLst>
                    <a:ext uri="{9D8B030D-6E8A-4147-A177-3AD203B41FA5}">
                      <a16:colId xmlns:a16="http://schemas.microsoft.com/office/drawing/2014/main" val="2424968819"/>
                    </a:ext>
                  </a:extLst>
                </a:gridCol>
                <a:gridCol w="528000">
                  <a:extLst>
                    <a:ext uri="{9D8B030D-6E8A-4147-A177-3AD203B41FA5}">
                      <a16:colId xmlns:a16="http://schemas.microsoft.com/office/drawing/2014/main" val="1574066865"/>
                    </a:ext>
                  </a:extLst>
                </a:gridCol>
                <a:gridCol w="528000">
                  <a:extLst>
                    <a:ext uri="{9D8B030D-6E8A-4147-A177-3AD203B41FA5}">
                      <a16:colId xmlns:a16="http://schemas.microsoft.com/office/drawing/2014/main" val="1004168301"/>
                    </a:ext>
                  </a:extLst>
                </a:gridCol>
                <a:gridCol w="528000">
                  <a:extLst>
                    <a:ext uri="{9D8B030D-6E8A-4147-A177-3AD203B41FA5}">
                      <a16:colId xmlns:a16="http://schemas.microsoft.com/office/drawing/2014/main" val="2143630148"/>
                    </a:ext>
                  </a:extLst>
                </a:gridCol>
                <a:gridCol w="528000">
                  <a:extLst>
                    <a:ext uri="{9D8B030D-6E8A-4147-A177-3AD203B41FA5}">
                      <a16:colId xmlns:a16="http://schemas.microsoft.com/office/drawing/2014/main" val="504669455"/>
                    </a:ext>
                  </a:extLst>
                </a:gridCol>
                <a:gridCol w="528000">
                  <a:extLst>
                    <a:ext uri="{9D8B030D-6E8A-4147-A177-3AD203B41FA5}">
                      <a16:colId xmlns:a16="http://schemas.microsoft.com/office/drawing/2014/main" val="1131141935"/>
                    </a:ext>
                  </a:extLst>
                </a:gridCol>
              </a:tblGrid>
              <a:tr h="389655">
                <a:tc>
                  <a:txBody>
                    <a:bodyPr/>
                    <a:lstStyle/>
                    <a:p>
                      <a:endParaRPr lang="de-DE" sz="16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6">
                  <a:txBody>
                    <a:bodyPr/>
                    <a:lstStyle/>
                    <a:p>
                      <a:r>
                        <a:rPr lang="de-DE" sz="1300" dirty="0" err="1"/>
                        <a:t>Pneumatique</a:t>
                      </a:r>
                      <a:r>
                        <a:rPr lang="de-DE" sz="1300" dirty="0"/>
                        <a:t> KSP3-F</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extLst>
                  <a:ext uri="{0D108BD9-81ED-4DB2-BD59-A6C34878D82A}">
                    <a16:rowId xmlns:a16="http://schemas.microsoft.com/office/drawing/2014/main" val="551486305"/>
                  </a:ext>
                </a:extLst>
              </a:tr>
              <a:tr h="1735095">
                <a:tc rowSpan="5">
                  <a:txBody>
                    <a:bodyPr/>
                    <a:lstStyle/>
                    <a:p>
                      <a:pPr algn="ctr"/>
                      <a:r>
                        <a:rPr lang="de-DE" sz="1300" b="1" dirty="0">
                          <a:solidFill>
                            <a:schemeClr val="bg1"/>
                          </a:solidFill>
                        </a:rPr>
                        <a:t>Avec mors fixe</a:t>
                      </a:r>
                    </a:p>
                  </a:txBody>
                  <a:tcPr marL="121920" marR="121920" marT="60960" marB="6096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gridSpan="6">
                  <a:txBody>
                    <a:bodyPr/>
                    <a:lstStyle/>
                    <a:p>
                      <a:endParaRPr lang="de-DE" sz="1600" dirty="0"/>
                    </a:p>
                  </a:txBody>
                  <a:tcPr marL="121920" marR="121920" marT="60960" marB="6096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de-DE" sz="1200" dirty="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extLst>
                  <a:ext uri="{0D108BD9-81ED-4DB2-BD59-A6C34878D82A}">
                    <a16:rowId xmlns:a16="http://schemas.microsoft.com/office/drawing/2014/main" val="3840655133"/>
                  </a:ext>
                </a:extLst>
              </a:tr>
              <a:tr h="325120">
                <a:tc vMerge="1">
                  <a:txBody>
                    <a:bodyPr/>
                    <a:lstStyle/>
                    <a:p>
                      <a:endParaRPr lang="de-DE" sz="1200" dirty="0"/>
                    </a:p>
                  </a:txBody>
                  <a:tcPr/>
                </a:tc>
                <a:tc gridSpan="6">
                  <a:txBody>
                    <a:bodyPr/>
                    <a:lstStyle/>
                    <a:p>
                      <a:r>
                        <a:rPr lang="de-DE" sz="1300" b="1" dirty="0">
                          <a:solidFill>
                            <a:srgbClr val="00446B"/>
                          </a:solidFill>
                        </a:rPr>
                        <a:t>KSP3-F</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de-DE" sz="1200" dirty="0"/>
                    </a:p>
                  </a:txBody>
                  <a:tcPr/>
                </a:tc>
                <a:tc hMerge="1">
                  <a:txBody>
                    <a:bodyPr/>
                    <a:lstStyle/>
                    <a:p>
                      <a:endParaRPr lang="de-DE" sz="1200" dirty="0"/>
                    </a:p>
                  </a:txBody>
                  <a:tcPr/>
                </a:tc>
                <a:tc hMerge="1">
                  <a:txBody>
                    <a:bodyPr/>
                    <a:lstStyle/>
                    <a:p>
                      <a:endParaRPr lang="de-DE" sz="1200" dirty="0"/>
                    </a:p>
                  </a:txBody>
                  <a:tcPr/>
                </a:tc>
                <a:tc hMerge="1">
                  <a:txBody>
                    <a:bodyPr/>
                    <a:lstStyle/>
                    <a:p>
                      <a:endParaRPr lang="de-DE" sz="1200"/>
                    </a:p>
                  </a:txBody>
                  <a:tcPr/>
                </a:tc>
                <a:tc hMerge="1">
                  <a:txBody>
                    <a:bodyPr/>
                    <a:lstStyle/>
                    <a:p>
                      <a:endParaRPr lang="de-DE" sz="1200" dirty="0"/>
                    </a:p>
                  </a:txBody>
                  <a:tcPr/>
                </a:tc>
                <a:extLst>
                  <a:ext uri="{0D108BD9-81ED-4DB2-BD59-A6C34878D82A}">
                    <a16:rowId xmlns:a16="http://schemas.microsoft.com/office/drawing/2014/main" val="595479687"/>
                  </a:ext>
                </a:extLst>
              </a:tr>
              <a:tr h="284480">
                <a:tc vMerge="1">
                  <a:txBody>
                    <a:bodyPr/>
                    <a:lstStyle/>
                    <a:p>
                      <a:endParaRPr lang="de-DE" sz="1200" dirty="0"/>
                    </a:p>
                  </a:txBody>
                  <a:tcPr/>
                </a:tc>
                <a:tc>
                  <a:txBody>
                    <a:bodyPr/>
                    <a:lstStyle/>
                    <a:p>
                      <a:r>
                        <a:rPr lang="de-DE" sz="1100" dirty="0">
                          <a:ln>
                            <a:noFill/>
                          </a:ln>
                          <a:solidFill>
                            <a:srgbClr val="00446B"/>
                          </a:solidFill>
                        </a:rPr>
                        <a:t>Taille</a:t>
                      </a:r>
                    </a:p>
                  </a:txBody>
                  <a:tcPr marL="121920" marR="121920" marT="60960" marB="6096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100" dirty="0">
                          <a:ln>
                            <a:noFill/>
                          </a:ln>
                          <a:solidFill>
                            <a:srgbClr val="00446B"/>
                          </a:solidFill>
                        </a:rPr>
                        <a:t>64</a:t>
                      </a:r>
                    </a:p>
                  </a:txBody>
                  <a:tcPr marL="121920" marR="121920" marT="60960" marB="6096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100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140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160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250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5030600"/>
                  </a:ext>
                </a:extLst>
              </a:tr>
              <a:tr h="447040">
                <a:tc vMerge="1">
                  <a:txBody>
                    <a:bodyPr/>
                    <a:lstStyle/>
                    <a:p>
                      <a:endParaRPr lang="de-DE" sz="1200" dirty="0"/>
                    </a:p>
                  </a:txBody>
                  <a:tcPr/>
                </a:tc>
                <a:tc>
                  <a:txBody>
                    <a:bodyPr/>
                    <a:lstStyle/>
                    <a:p>
                      <a:r>
                        <a:rPr lang="de-DE" sz="1100" dirty="0">
                          <a:ln>
                            <a:noFill/>
                          </a:ln>
                          <a:solidFill>
                            <a:srgbClr val="00446B"/>
                          </a:solidFill>
                        </a:rPr>
                        <a:t>Course par mors (mm)</a:t>
                      </a:r>
                    </a:p>
                  </a:txBody>
                  <a:tcPr marL="121920" marR="121920" marT="60960" marB="6096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100" dirty="0">
                          <a:ln>
                            <a:noFill/>
                          </a:ln>
                          <a:solidFill>
                            <a:srgbClr val="00446B"/>
                          </a:solidFill>
                        </a:rPr>
                        <a:t>4</a:t>
                      </a:r>
                    </a:p>
                  </a:txBody>
                  <a:tcPr marL="121920" marR="121920" marT="60960" marB="6096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4</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6</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6</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10</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2203911"/>
                  </a:ext>
                </a:extLst>
              </a:tr>
              <a:tr h="447040">
                <a:tc vMerge="1">
                  <a:txBody>
                    <a:bodyPr/>
                    <a:lstStyle/>
                    <a:p>
                      <a:pPr algn="ctr"/>
                      <a:endParaRPr lang="de-DE" sz="1000" b="1" dirty="0">
                        <a:solidFill>
                          <a:schemeClr val="bg1"/>
                        </a:solidFill>
                      </a:endParaRPr>
                    </a:p>
                  </a:txBody>
                  <a:tcPr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7385F"/>
                    </a:solidFill>
                  </a:tcPr>
                </a:tc>
                <a:tc>
                  <a:txBody>
                    <a:bodyPr/>
                    <a:lstStyle/>
                    <a:p>
                      <a:pPr marL="0" marR="0" lvl="0" indent="0" algn="l" defTabSz="457171" rtl="0" eaLnBrk="1" fontAlgn="auto" latinLnBrk="0" hangingPunct="1">
                        <a:lnSpc>
                          <a:spcPct val="100000"/>
                        </a:lnSpc>
                        <a:spcBef>
                          <a:spcPts val="0"/>
                        </a:spcBef>
                        <a:spcAft>
                          <a:spcPts val="0"/>
                        </a:spcAft>
                        <a:buClrTx/>
                        <a:buSzTx/>
                        <a:buFontTx/>
                        <a:buNone/>
                        <a:tabLst/>
                        <a:defRPr/>
                      </a:pPr>
                      <a:r>
                        <a:rPr lang="de-DE" sz="1100" dirty="0" err="1">
                          <a:ln>
                            <a:noFill/>
                          </a:ln>
                          <a:solidFill>
                            <a:srgbClr val="00446B"/>
                          </a:solidFill>
                        </a:rPr>
                        <a:t>Nombre</a:t>
                      </a:r>
                      <a:r>
                        <a:rPr lang="de-DE" sz="1100" dirty="0">
                          <a:ln>
                            <a:noFill/>
                          </a:ln>
                          <a:solidFill>
                            <a:srgbClr val="00446B"/>
                          </a:solidFill>
                        </a:rPr>
                        <a:t> de  </a:t>
                      </a:r>
                      <a:r>
                        <a:rPr lang="de-DE" sz="1100" dirty="0" err="1">
                          <a:ln>
                            <a:noFill/>
                          </a:ln>
                          <a:solidFill>
                            <a:srgbClr val="00446B"/>
                          </a:solidFill>
                        </a:rPr>
                        <a:t>versions</a:t>
                      </a:r>
                      <a:endParaRPr lang="de-DE" sz="1100" dirty="0">
                        <a:ln>
                          <a:noFill/>
                        </a:ln>
                        <a:solidFill>
                          <a:srgbClr val="00446B"/>
                        </a:solidFill>
                      </a:endParaRPr>
                    </a:p>
                  </a:txBody>
                  <a:tcPr marL="121920" marR="121920" marT="60960" marB="6096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100" dirty="0">
                          <a:ln>
                            <a:noFill/>
                          </a:ln>
                          <a:solidFill>
                            <a:srgbClr val="00446B"/>
                          </a:solidFill>
                        </a:rPr>
                        <a:t>8</a:t>
                      </a:r>
                    </a:p>
                  </a:txBody>
                  <a:tcPr marL="121920" marR="121920" marT="60960" marB="6096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8</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8</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8</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a:ln>
                            <a:noFill/>
                          </a:ln>
                          <a:solidFill>
                            <a:srgbClr val="00446B"/>
                          </a:solidFill>
                        </a:rPr>
                        <a:t>8</a:t>
                      </a:r>
                    </a:p>
                  </a:txBody>
                  <a:tcPr marL="121920" marR="121920" marT="60960" marB="6096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4678183"/>
                  </a:ext>
                </a:extLst>
              </a:tr>
            </a:tbl>
          </a:graphicData>
        </a:graphic>
      </p:graphicFrame>
      <p:pic>
        <p:nvPicPr>
          <p:cNvPr id="21" name="Grafik 20">
            <a:extLst>
              <a:ext uri="{FF2B5EF4-FFF2-40B4-BE49-F238E27FC236}">
                <a16:creationId xmlns:a16="http://schemas.microsoft.com/office/drawing/2014/main" id="{EB067618-D797-4F1D-8D09-23101FF24628}"/>
              </a:ext>
            </a:extLst>
          </p:cNvPr>
          <p:cNvPicPr>
            <a:picLocks noChangeAspect="1"/>
          </p:cNvPicPr>
          <p:nvPr/>
        </p:nvPicPr>
        <p:blipFill>
          <a:blip r:embed="rId4"/>
          <a:stretch>
            <a:fillRect/>
          </a:stretch>
        </p:blipFill>
        <p:spPr>
          <a:xfrm>
            <a:off x="9035209" y="2223621"/>
            <a:ext cx="2247059" cy="1632000"/>
          </a:xfrm>
          <a:prstGeom prst="rect">
            <a:avLst/>
          </a:prstGeom>
        </p:spPr>
      </p:pic>
    </p:spTree>
    <p:extLst>
      <p:ext uri="{BB962C8B-B14F-4D97-AF65-F5344CB8AC3E}">
        <p14:creationId xmlns:p14="http://schemas.microsoft.com/office/powerpoint/2010/main" val="688091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9A453-AEF3-45CE-BDFB-CDAA880977D2}"/>
              </a:ext>
            </a:extLst>
          </p:cNvPr>
          <p:cNvSpPr>
            <a:spLocks noGrp="1"/>
          </p:cNvSpPr>
          <p:nvPr>
            <p:ph type="title"/>
          </p:nvPr>
        </p:nvSpPr>
        <p:spPr/>
        <p:txBody>
          <a:bodyPr/>
          <a:lstStyle/>
          <a:p>
            <a:r>
              <a:rPr lang="de-DE" dirty="0"/>
              <a:t>TANDEM 3</a:t>
            </a:r>
          </a:p>
        </p:txBody>
      </p:sp>
      <p:sp>
        <p:nvSpPr>
          <p:cNvPr id="3" name="Textplatzhalter 2">
            <a:extLst>
              <a:ext uri="{FF2B5EF4-FFF2-40B4-BE49-F238E27FC236}">
                <a16:creationId xmlns:a16="http://schemas.microsoft.com/office/drawing/2014/main" id="{115AACDF-40EC-40D8-B397-83B73FF23480}"/>
              </a:ext>
            </a:extLst>
          </p:cNvPr>
          <p:cNvSpPr>
            <a:spLocks noGrp="1"/>
          </p:cNvSpPr>
          <p:nvPr>
            <p:ph type="body" sz="quarter" idx="12"/>
          </p:nvPr>
        </p:nvSpPr>
        <p:spPr/>
        <p:txBody>
          <a:bodyPr/>
          <a:lstStyle/>
          <a:p>
            <a:endParaRPr lang="de-DE" dirty="0"/>
          </a:p>
        </p:txBody>
      </p:sp>
      <p:sp>
        <p:nvSpPr>
          <p:cNvPr id="4" name="Fußzeilenplatzhalter 3">
            <a:extLst>
              <a:ext uri="{FF2B5EF4-FFF2-40B4-BE49-F238E27FC236}">
                <a16:creationId xmlns:a16="http://schemas.microsoft.com/office/drawing/2014/main" id="{C549C56C-54AE-4A45-910A-510A25E0330C}"/>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6" name="Rechteck 5">
            <a:extLst>
              <a:ext uri="{FF2B5EF4-FFF2-40B4-BE49-F238E27FC236}">
                <a16:creationId xmlns:a16="http://schemas.microsoft.com/office/drawing/2014/main" id="{ECC51BCB-1710-413B-9D4E-16FD1773C026}"/>
              </a:ext>
            </a:extLst>
          </p:cNvPr>
          <p:cNvSpPr/>
          <p:nvPr/>
        </p:nvSpPr>
        <p:spPr>
          <a:xfrm>
            <a:off x="244602" y="3488277"/>
            <a:ext cx="3743924" cy="1451679"/>
          </a:xfrm>
          <a:prstGeom prst="rect">
            <a:avLst/>
          </a:prstGeom>
        </p:spPr>
        <p:txBody>
          <a:bodyPr wrap="square">
            <a:spAutoFit/>
          </a:bodyPr>
          <a:lstStyle/>
          <a:p>
            <a:pPr defTabSz="609546">
              <a:spcBef>
                <a:spcPts val="533"/>
              </a:spcBef>
            </a:pPr>
            <a:r>
              <a:rPr lang="de-DE" sz="1600" b="1" dirty="0">
                <a:solidFill>
                  <a:srgbClr val="00446B"/>
                </a:solidFill>
                <a:latin typeface="Calibri"/>
              </a:rPr>
              <a:t>Course </a:t>
            </a:r>
            <a:r>
              <a:rPr lang="de-DE" sz="1600" b="1" dirty="0" err="1">
                <a:solidFill>
                  <a:srgbClr val="00446B"/>
                </a:solidFill>
                <a:latin typeface="Calibri"/>
              </a:rPr>
              <a:t>standard</a:t>
            </a:r>
            <a:endParaRPr lang="de-DE" sz="1600" b="1" dirty="0">
              <a:solidFill>
                <a:srgbClr val="00446B"/>
              </a:solidFill>
              <a:latin typeface="Calibri"/>
            </a:endParaRPr>
          </a:p>
          <a:p>
            <a:pPr defTabSz="609546">
              <a:spcBef>
                <a:spcPts val="533"/>
              </a:spcBef>
            </a:pPr>
            <a:r>
              <a:rPr lang="fr-FR" sz="1600" dirty="0">
                <a:solidFill>
                  <a:srgbClr val="00446B"/>
                </a:solidFill>
                <a:latin typeface="Calibri"/>
              </a:rPr>
              <a:t>Pour la course standard, une transmission de force élevée est obtenue grâce à un faible angle sur la rampe forcée. </a:t>
            </a:r>
          </a:p>
          <a:p>
            <a:pPr defTabSz="609546">
              <a:spcBef>
                <a:spcPts val="533"/>
              </a:spcBef>
            </a:pPr>
            <a:r>
              <a:rPr lang="fr-FR" sz="1600" dirty="0">
                <a:solidFill>
                  <a:srgbClr val="00446B"/>
                </a:solidFill>
                <a:latin typeface="Calibri"/>
              </a:rPr>
              <a:t>Avantage : forces de serrage élevées.</a:t>
            </a:r>
            <a:endParaRPr lang="de-DE" sz="1600" dirty="0">
              <a:solidFill>
                <a:srgbClr val="00446B"/>
              </a:solidFill>
              <a:latin typeface="Calibri"/>
            </a:endParaRPr>
          </a:p>
        </p:txBody>
      </p:sp>
      <p:sp>
        <p:nvSpPr>
          <p:cNvPr id="8" name="Rechteck 7">
            <a:extLst>
              <a:ext uri="{FF2B5EF4-FFF2-40B4-BE49-F238E27FC236}">
                <a16:creationId xmlns:a16="http://schemas.microsoft.com/office/drawing/2014/main" id="{9F160105-74BE-42A3-B08C-80F76E062869}"/>
              </a:ext>
            </a:extLst>
          </p:cNvPr>
          <p:cNvSpPr/>
          <p:nvPr/>
        </p:nvSpPr>
        <p:spPr>
          <a:xfrm>
            <a:off x="4070055" y="3489843"/>
            <a:ext cx="3743924" cy="2126223"/>
          </a:xfrm>
          <a:prstGeom prst="rect">
            <a:avLst/>
          </a:prstGeom>
        </p:spPr>
        <p:txBody>
          <a:bodyPr wrap="square">
            <a:spAutoFit/>
          </a:bodyPr>
          <a:lstStyle/>
          <a:p>
            <a:pPr defTabSz="609546">
              <a:spcBef>
                <a:spcPts val="533"/>
              </a:spcBef>
            </a:pPr>
            <a:r>
              <a:rPr lang="de-DE" sz="1600" b="1" dirty="0">
                <a:solidFill>
                  <a:srgbClr val="00446B"/>
                </a:solidFill>
                <a:latin typeface="Calibri"/>
              </a:rPr>
              <a:t>Grande </a:t>
            </a:r>
            <a:r>
              <a:rPr lang="de-DE" sz="1600" b="1" dirty="0" err="1">
                <a:solidFill>
                  <a:srgbClr val="00446B"/>
                </a:solidFill>
                <a:latin typeface="Calibri"/>
              </a:rPr>
              <a:t>course</a:t>
            </a:r>
            <a:r>
              <a:rPr lang="de-DE" sz="1600" b="1" dirty="0">
                <a:solidFill>
                  <a:srgbClr val="00446B"/>
                </a:solidFill>
                <a:latin typeface="Calibri"/>
              </a:rPr>
              <a:t> (-LH)</a:t>
            </a:r>
          </a:p>
          <a:p>
            <a:pPr defTabSz="609546">
              <a:spcBef>
                <a:spcPts val="533"/>
              </a:spcBef>
            </a:pPr>
            <a:r>
              <a:rPr lang="fr-FR" sz="1600" dirty="0">
                <a:solidFill>
                  <a:srgbClr val="00446B"/>
                </a:solidFill>
                <a:latin typeface="Calibri"/>
              </a:rPr>
              <a:t>La grande course de cet étau est obtenue grâce à un angle plus important de la rampe forcée . En raison de cet angle plus grand, la version LH atteint toutefois une force de serrage inférieure à celle de la version standard. </a:t>
            </a:r>
            <a:br>
              <a:rPr lang="fr-FR" sz="1600" dirty="0">
                <a:solidFill>
                  <a:srgbClr val="00446B"/>
                </a:solidFill>
                <a:latin typeface="Calibri"/>
              </a:rPr>
            </a:br>
            <a:r>
              <a:rPr lang="fr-FR" sz="1600" dirty="0">
                <a:solidFill>
                  <a:srgbClr val="00446B"/>
                </a:solidFill>
                <a:latin typeface="Calibri"/>
              </a:rPr>
              <a:t>Avantage : Course plus longue du mors. </a:t>
            </a:r>
            <a:endParaRPr lang="de-DE" sz="1600" dirty="0">
              <a:solidFill>
                <a:srgbClr val="00446B"/>
              </a:solidFill>
              <a:latin typeface="Calibri"/>
            </a:endParaRPr>
          </a:p>
        </p:txBody>
      </p:sp>
      <p:sp>
        <p:nvSpPr>
          <p:cNvPr id="10" name="Rechteck 9">
            <a:extLst>
              <a:ext uri="{FF2B5EF4-FFF2-40B4-BE49-F238E27FC236}">
                <a16:creationId xmlns:a16="http://schemas.microsoft.com/office/drawing/2014/main" id="{45BA8864-1B51-42FE-92FE-F1DF64C7A85F}"/>
              </a:ext>
            </a:extLst>
          </p:cNvPr>
          <p:cNvSpPr/>
          <p:nvPr/>
        </p:nvSpPr>
        <p:spPr>
          <a:xfrm>
            <a:off x="7913430" y="3492743"/>
            <a:ext cx="3935513" cy="1800493"/>
          </a:xfrm>
          <a:prstGeom prst="rect">
            <a:avLst/>
          </a:prstGeom>
        </p:spPr>
        <p:txBody>
          <a:bodyPr wrap="square">
            <a:spAutoFit/>
          </a:bodyPr>
          <a:lstStyle/>
          <a:p>
            <a:pPr defTabSz="609546">
              <a:spcBef>
                <a:spcPts val="533"/>
              </a:spcBef>
            </a:pPr>
            <a:r>
              <a:rPr lang="de-DE" sz="1600" b="1" dirty="0">
                <a:solidFill>
                  <a:srgbClr val="00446B"/>
                </a:solidFill>
                <a:latin typeface="Calibri"/>
              </a:rPr>
              <a:t>Avec mors fixe (-F)</a:t>
            </a:r>
          </a:p>
          <a:p>
            <a:pPr defTabSz="609546">
              <a:spcBef>
                <a:spcPts val="533"/>
              </a:spcBef>
            </a:pPr>
            <a:r>
              <a:rPr lang="fr-FR" sz="1600" dirty="0">
                <a:solidFill>
                  <a:srgbClr val="00446B"/>
                </a:solidFill>
                <a:latin typeface="Calibri"/>
              </a:rPr>
              <a:t>Un mors de serrage est fixé sur le corps de l’étau. La transmission de la force s'effectue par le mors mobile.</a:t>
            </a:r>
          </a:p>
          <a:p>
            <a:pPr defTabSz="609546">
              <a:spcBef>
                <a:spcPts val="533"/>
              </a:spcBef>
            </a:pPr>
            <a:r>
              <a:rPr lang="de-DE" sz="1600" dirty="0">
                <a:solidFill>
                  <a:srgbClr val="00446B"/>
                </a:solidFill>
                <a:latin typeface="Calibri"/>
              </a:rPr>
              <a:t>       Mors fixe</a:t>
            </a:r>
          </a:p>
          <a:p>
            <a:pPr defTabSz="609546">
              <a:spcBef>
                <a:spcPts val="800"/>
              </a:spcBef>
            </a:pPr>
            <a:r>
              <a:rPr lang="de-DE" sz="1600" dirty="0">
                <a:solidFill>
                  <a:srgbClr val="00446B"/>
                </a:solidFill>
                <a:latin typeface="Calibri"/>
              </a:rPr>
              <a:t>       Mors mobile</a:t>
            </a:r>
          </a:p>
        </p:txBody>
      </p:sp>
      <p:pic>
        <p:nvPicPr>
          <p:cNvPr id="12" name="Grafik 11">
            <a:extLst>
              <a:ext uri="{FF2B5EF4-FFF2-40B4-BE49-F238E27FC236}">
                <a16:creationId xmlns:a16="http://schemas.microsoft.com/office/drawing/2014/main" id="{D247CEB8-DF08-433D-A91B-3528A4880040}"/>
              </a:ext>
            </a:extLst>
          </p:cNvPr>
          <p:cNvPicPr>
            <a:picLocks noChangeAspect="1"/>
          </p:cNvPicPr>
          <p:nvPr/>
        </p:nvPicPr>
        <p:blipFill>
          <a:blip r:embed="rId2"/>
          <a:stretch>
            <a:fillRect/>
          </a:stretch>
        </p:blipFill>
        <p:spPr>
          <a:xfrm>
            <a:off x="346650" y="1498785"/>
            <a:ext cx="2829367" cy="2016504"/>
          </a:xfrm>
          <a:prstGeom prst="rect">
            <a:avLst/>
          </a:prstGeom>
          <a:ln>
            <a:solidFill>
              <a:srgbClr val="00446B"/>
            </a:solidFill>
          </a:ln>
        </p:spPr>
      </p:pic>
      <p:pic>
        <p:nvPicPr>
          <p:cNvPr id="13" name="Grafik 12">
            <a:extLst>
              <a:ext uri="{FF2B5EF4-FFF2-40B4-BE49-F238E27FC236}">
                <a16:creationId xmlns:a16="http://schemas.microsoft.com/office/drawing/2014/main" id="{16A9A921-936A-42C9-BBA1-70C76D1FBB60}"/>
              </a:ext>
            </a:extLst>
          </p:cNvPr>
          <p:cNvPicPr>
            <a:picLocks noChangeAspect="1"/>
          </p:cNvPicPr>
          <p:nvPr/>
        </p:nvPicPr>
        <p:blipFill>
          <a:blip r:embed="rId3"/>
          <a:stretch>
            <a:fillRect/>
          </a:stretch>
        </p:blipFill>
        <p:spPr>
          <a:xfrm>
            <a:off x="4169004" y="1517723"/>
            <a:ext cx="2815272" cy="1956397"/>
          </a:xfrm>
          <a:prstGeom prst="rect">
            <a:avLst/>
          </a:prstGeom>
          <a:ln>
            <a:solidFill>
              <a:srgbClr val="003D6A"/>
            </a:solidFill>
          </a:ln>
        </p:spPr>
      </p:pic>
      <p:pic>
        <p:nvPicPr>
          <p:cNvPr id="14" name="Grafik 13">
            <a:extLst>
              <a:ext uri="{FF2B5EF4-FFF2-40B4-BE49-F238E27FC236}">
                <a16:creationId xmlns:a16="http://schemas.microsoft.com/office/drawing/2014/main" id="{751E9FE6-38B7-4238-820E-B1B11A4648B2}"/>
              </a:ext>
            </a:extLst>
          </p:cNvPr>
          <p:cNvPicPr>
            <a:picLocks noChangeAspect="1"/>
          </p:cNvPicPr>
          <p:nvPr/>
        </p:nvPicPr>
        <p:blipFill>
          <a:blip r:embed="rId4"/>
          <a:stretch>
            <a:fillRect/>
          </a:stretch>
        </p:blipFill>
        <p:spPr>
          <a:xfrm>
            <a:off x="8018693" y="1509015"/>
            <a:ext cx="2745481" cy="1982360"/>
          </a:xfrm>
          <a:prstGeom prst="rect">
            <a:avLst/>
          </a:prstGeom>
          <a:ln>
            <a:solidFill>
              <a:srgbClr val="00446B"/>
            </a:solidFill>
          </a:ln>
        </p:spPr>
      </p:pic>
      <p:grpSp>
        <p:nvGrpSpPr>
          <p:cNvPr id="18" name="Gruppieren 17">
            <a:extLst>
              <a:ext uri="{FF2B5EF4-FFF2-40B4-BE49-F238E27FC236}">
                <a16:creationId xmlns:a16="http://schemas.microsoft.com/office/drawing/2014/main" id="{57DA4F80-5683-4A47-B204-9A3FB1498731}"/>
              </a:ext>
            </a:extLst>
          </p:cNvPr>
          <p:cNvGrpSpPr/>
          <p:nvPr/>
        </p:nvGrpSpPr>
        <p:grpSpPr>
          <a:xfrm>
            <a:off x="10132133" y="1752225"/>
            <a:ext cx="264000" cy="264000"/>
            <a:chOff x="4645063" y="729193"/>
            <a:chExt cx="266095" cy="271350"/>
          </a:xfrm>
        </p:grpSpPr>
        <p:sp>
          <p:nvSpPr>
            <p:cNvPr id="19" name="Ellipse 18">
              <a:extLst>
                <a:ext uri="{FF2B5EF4-FFF2-40B4-BE49-F238E27FC236}">
                  <a16:creationId xmlns:a16="http://schemas.microsoft.com/office/drawing/2014/main" id="{951CDD4E-539A-4D9E-81EE-2023D9392445}"/>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0" name="Textfeld 19">
              <a:extLst>
                <a:ext uri="{FF2B5EF4-FFF2-40B4-BE49-F238E27FC236}">
                  <a16:creationId xmlns:a16="http://schemas.microsoft.com/office/drawing/2014/main" id="{37406F87-EDAA-4CCF-AFF5-A2921274AAFE}"/>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21" name="Gruppieren 20">
            <a:extLst>
              <a:ext uri="{FF2B5EF4-FFF2-40B4-BE49-F238E27FC236}">
                <a16:creationId xmlns:a16="http://schemas.microsoft.com/office/drawing/2014/main" id="{1584BE65-EFF5-49FD-B44D-16E2E6DE1CD5}"/>
              </a:ext>
            </a:extLst>
          </p:cNvPr>
          <p:cNvGrpSpPr/>
          <p:nvPr/>
        </p:nvGrpSpPr>
        <p:grpSpPr>
          <a:xfrm>
            <a:off x="8286591" y="2171628"/>
            <a:ext cx="264000" cy="264000"/>
            <a:chOff x="4645063" y="732456"/>
            <a:chExt cx="266095" cy="271350"/>
          </a:xfrm>
        </p:grpSpPr>
        <p:sp>
          <p:nvSpPr>
            <p:cNvPr id="22" name="Ellipse 21">
              <a:extLst>
                <a:ext uri="{FF2B5EF4-FFF2-40B4-BE49-F238E27FC236}">
                  <a16:creationId xmlns:a16="http://schemas.microsoft.com/office/drawing/2014/main" id="{CB0779EF-8CBC-41AF-ADFD-1AE2B75F1764}"/>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3" name="Textfeld 22">
              <a:extLst>
                <a:ext uri="{FF2B5EF4-FFF2-40B4-BE49-F238E27FC236}">
                  <a16:creationId xmlns:a16="http://schemas.microsoft.com/office/drawing/2014/main" id="{5992BD80-85E4-44EC-BE6A-5BE8DBBA2963}"/>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grpSp>
        <p:nvGrpSpPr>
          <p:cNvPr id="24" name="Gruppieren 23">
            <a:extLst>
              <a:ext uri="{FF2B5EF4-FFF2-40B4-BE49-F238E27FC236}">
                <a16:creationId xmlns:a16="http://schemas.microsoft.com/office/drawing/2014/main" id="{F0632763-E5ED-4FE3-89A7-019C64479A3D}"/>
              </a:ext>
            </a:extLst>
          </p:cNvPr>
          <p:cNvGrpSpPr/>
          <p:nvPr/>
        </p:nvGrpSpPr>
        <p:grpSpPr>
          <a:xfrm>
            <a:off x="8015953" y="4676945"/>
            <a:ext cx="264000" cy="264000"/>
            <a:chOff x="4645063" y="729193"/>
            <a:chExt cx="266095" cy="271350"/>
          </a:xfrm>
        </p:grpSpPr>
        <p:sp>
          <p:nvSpPr>
            <p:cNvPr id="25" name="Ellipse 24">
              <a:extLst>
                <a:ext uri="{FF2B5EF4-FFF2-40B4-BE49-F238E27FC236}">
                  <a16:creationId xmlns:a16="http://schemas.microsoft.com/office/drawing/2014/main" id="{50508A84-68D2-4F4E-9FB8-B5068B798E34}"/>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6" name="Textfeld 25">
              <a:extLst>
                <a:ext uri="{FF2B5EF4-FFF2-40B4-BE49-F238E27FC236}">
                  <a16:creationId xmlns:a16="http://schemas.microsoft.com/office/drawing/2014/main" id="{751D305D-4521-4798-9834-4A985190D11A}"/>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27" name="Gruppieren 26">
            <a:extLst>
              <a:ext uri="{FF2B5EF4-FFF2-40B4-BE49-F238E27FC236}">
                <a16:creationId xmlns:a16="http://schemas.microsoft.com/office/drawing/2014/main" id="{4DD8C181-1C23-4F64-8E16-0F559249A4C2}"/>
              </a:ext>
            </a:extLst>
          </p:cNvPr>
          <p:cNvGrpSpPr/>
          <p:nvPr/>
        </p:nvGrpSpPr>
        <p:grpSpPr>
          <a:xfrm>
            <a:off x="8013883" y="5026677"/>
            <a:ext cx="264000" cy="264000"/>
            <a:chOff x="4645063" y="732456"/>
            <a:chExt cx="266095" cy="271350"/>
          </a:xfrm>
        </p:grpSpPr>
        <p:sp>
          <p:nvSpPr>
            <p:cNvPr id="28" name="Ellipse 27">
              <a:extLst>
                <a:ext uri="{FF2B5EF4-FFF2-40B4-BE49-F238E27FC236}">
                  <a16:creationId xmlns:a16="http://schemas.microsoft.com/office/drawing/2014/main" id="{0EAF14F1-BC1E-4B97-9E3F-A0229FBCC6BF}"/>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9" name="Textfeld 28">
              <a:extLst>
                <a:ext uri="{FF2B5EF4-FFF2-40B4-BE49-F238E27FC236}">
                  <a16:creationId xmlns:a16="http://schemas.microsoft.com/office/drawing/2014/main" id="{8141A8E3-E0C1-4F05-A5D7-B2026860A967}"/>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sp>
        <p:nvSpPr>
          <p:cNvPr id="30" name="Textfeld 29">
            <a:extLst>
              <a:ext uri="{FF2B5EF4-FFF2-40B4-BE49-F238E27FC236}">
                <a16:creationId xmlns:a16="http://schemas.microsoft.com/office/drawing/2014/main" id="{F10754EB-4EFE-4E96-A563-CEB6AFF8A55C}"/>
              </a:ext>
            </a:extLst>
          </p:cNvPr>
          <p:cNvSpPr txBox="1"/>
          <p:nvPr/>
        </p:nvSpPr>
        <p:spPr>
          <a:xfrm>
            <a:off x="279400" y="945221"/>
            <a:ext cx="6549272" cy="420564"/>
          </a:xfrm>
          <a:prstGeom prst="rect">
            <a:avLst/>
          </a:prstGeom>
          <a:noFill/>
        </p:spPr>
        <p:txBody>
          <a:bodyPr wrap="square" rtlCol="0">
            <a:spAutoFit/>
          </a:bodyPr>
          <a:lstStyle/>
          <a:p>
            <a:pPr defTabSz="609546"/>
            <a:r>
              <a:rPr lang="de-DE" sz="2133" b="1" dirty="0" err="1">
                <a:solidFill>
                  <a:srgbClr val="00446B"/>
                </a:solidFill>
                <a:latin typeface="Calibri"/>
              </a:rPr>
              <a:t>Différentes</a:t>
            </a:r>
            <a:r>
              <a:rPr lang="de-DE" sz="2133" b="1" dirty="0">
                <a:solidFill>
                  <a:srgbClr val="00446B"/>
                </a:solidFill>
                <a:latin typeface="Calibri"/>
              </a:rPr>
              <a:t> </a:t>
            </a:r>
            <a:r>
              <a:rPr lang="de-DE" sz="2133" b="1" dirty="0" err="1">
                <a:solidFill>
                  <a:srgbClr val="00446B"/>
                </a:solidFill>
                <a:latin typeface="Calibri"/>
              </a:rPr>
              <a:t>versions</a:t>
            </a:r>
            <a:r>
              <a:rPr lang="de-DE" sz="2133" b="1" dirty="0">
                <a:solidFill>
                  <a:srgbClr val="00446B"/>
                </a:solidFill>
                <a:latin typeface="Calibri"/>
              </a:rPr>
              <a:t> </a:t>
            </a:r>
          </a:p>
        </p:txBody>
      </p:sp>
    </p:spTree>
    <p:extLst>
      <p:ext uri="{BB962C8B-B14F-4D97-AF65-F5344CB8AC3E}">
        <p14:creationId xmlns:p14="http://schemas.microsoft.com/office/powerpoint/2010/main" val="1262096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D66D1-5F0E-4DFF-9A1F-264C9B67BA3B}"/>
              </a:ext>
            </a:extLst>
          </p:cNvPr>
          <p:cNvSpPr>
            <a:spLocks noGrp="1"/>
          </p:cNvSpPr>
          <p:nvPr>
            <p:ph type="title"/>
          </p:nvPr>
        </p:nvSpPr>
        <p:spPr/>
        <p:txBody>
          <a:bodyPr/>
          <a:lstStyle/>
          <a:p>
            <a:r>
              <a:rPr lang="de-DE" dirty="0"/>
              <a:t>TANDEM KSP3 </a:t>
            </a:r>
          </a:p>
        </p:txBody>
      </p:sp>
      <p:sp>
        <p:nvSpPr>
          <p:cNvPr id="4" name="Fußzeilenplatzhalter 3">
            <a:extLst>
              <a:ext uri="{FF2B5EF4-FFF2-40B4-BE49-F238E27FC236}">
                <a16:creationId xmlns:a16="http://schemas.microsoft.com/office/drawing/2014/main" id="{730CA911-5098-4593-A93C-CF97E29FA4D7}"/>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6" name="Textfeld 5">
            <a:extLst>
              <a:ext uri="{FF2B5EF4-FFF2-40B4-BE49-F238E27FC236}">
                <a16:creationId xmlns:a16="http://schemas.microsoft.com/office/drawing/2014/main" id="{177B26DD-56FD-4AD9-84E3-9EE58979759C}"/>
              </a:ext>
            </a:extLst>
          </p:cNvPr>
          <p:cNvSpPr txBox="1"/>
          <p:nvPr/>
        </p:nvSpPr>
        <p:spPr>
          <a:xfrm>
            <a:off x="279400" y="958611"/>
            <a:ext cx="6549272" cy="420564"/>
          </a:xfrm>
          <a:prstGeom prst="rect">
            <a:avLst/>
          </a:prstGeom>
          <a:noFill/>
        </p:spPr>
        <p:txBody>
          <a:bodyPr wrap="square" rtlCol="0">
            <a:spAutoFit/>
          </a:bodyPr>
          <a:lstStyle/>
          <a:p>
            <a:pPr defTabSz="609546"/>
            <a:r>
              <a:rPr lang="de-DE" sz="2133" b="1" dirty="0">
                <a:solidFill>
                  <a:srgbClr val="00446B"/>
                </a:solidFill>
                <a:latin typeface="Calibri"/>
              </a:rPr>
              <a:t>Force de </a:t>
            </a:r>
            <a:r>
              <a:rPr lang="de-DE" sz="2133" b="1" dirty="0" err="1">
                <a:solidFill>
                  <a:srgbClr val="00446B"/>
                </a:solidFill>
                <a:latin typeface="Calibri"/>
              </a:rPr>
              <a:t>serrage</a:t>
            </a:r>
            <a:r>
              <a:rPr lang="de-DE" sz="2133" b="1" dirty="0">
                <a:solidFill>
                  <a:srgbClr val="00446B"/>
                </a:solidFill>
                <a:latin typeface="Calibri"/>
              </a:rPr>
              <a:t> et </a:t>
            </a:r>
            <a:r>
              <a:rPr lang="de-DE" sz="2133" b="1" dirty="0" err="1">
                <a:solidFill>
                  <a:srgbClr val="00446B"/>
                </a:solidFill>
                <a:latin typeface="Calibri"/>
              </a:rPr>
              <a:t>course</a:t>
            </a:r>
            <a:r>
              <a:rPr lang="de-DE" sz="2133" b="1" dirty="0">
                <a:solidFill>
                  <a:srgbClr val="00446B"/>
                </a:solidFill>
                <a:latin typeface="Calibri"/>
              </a:rPr>
              <a:t> par mors </a:t>
            </a:r>
          </a:p>
        </p:txBody>
      </p:sp>
      <p:graphicFrame>
        <p:nvGraphicFramePr>
          <p:cNvPr id="7" name="Diagramm 6">
            <a:extLst>
              <a:ext uri="{FF2B5EF4-FFF2-40B4-BE49-F238E27FC236}">
                <a16:creationId xmlns:a16="http://schemas.microsoft.com/office/drawing/2014/main" id="{D7289469-CE4C-42D6-9ADA-50994BB84FE2}"/>
              </a:ext>
            </a:extLst>
          </p:cNvPr>
          <p:cNvGraphicFramePr/>
          <p:nvPr>
            <p:extLst>
              <p:ext uri="{D42A27DB-BD31-4B8C-83A1-F6EECF244321}">
                <p14:modId xmlns:p14="http://schemas.microsoft.com/office/powerpoint/2010/main" val="3341776409"/>
              </p:ext>
            </p:extLst>
          </p:nvPr>
        </p:nvGraphicFramePr>
        <p:xfrm>
          <a:off x="396725" y="1384236"/>
          <a:ext cx="5280000" cy="43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 7">
            <a:extLst>
              <a:ext uri="{FF2B5EF4-FFF2-40B4-BE49-F238E27FC236}">
                <a16:creationId xmlns:a16="http://schemas.microsoft.com/office/drawing/2014/main" id="{1D0012E0-CF8C-405A-99E1-CB8A81248481}"/>
              </a:ext>
            </a:extLst>
          </p:cNvPr>
          <p:cNvGraphicFramePr/>
          <p:nvPr>
            <p:extLst>
              <p:ext uri="{D42A27DB-BD31-4B8C-83A1-F6EECF244321}">
                <p14:modId xmlns:p14="http://schemas.microsoft.com/office/powerpoint/2010/main" val="1939587483"/>
              </p:ext>
            </p:extLst>
          </p:nvPr>
        </p:nvGraphicFramePr>
        <p:xfrm>
          <a:off x="6040920" y="1384236"/>
          <a:ext cx="5280000" cy="43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8189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0F495A-4562-4EA9-9361-8708BD9AA830}"/>
              </a:ext>
            </a:extLst>
          </p:cNvPr>
          <p:cNvSpPr>
            <a:spLocks noGrp="1"/>
          </p:cNvSpPr>
          <p:nvPr>
            <p:ph type="title"/>
          </p:nvPr>
        </p:nvSpPr>
        <p:spPr/>
        <p:txBody>
          <a:bodyPr/>
          <a:lstStyle/>
          <a:p>
            <a:r>
              <a:rPr lang="de-DE" dirty="0"/>
              <a:t>TANDEM KSP3</a:t>
            </a:r>
          </a:p>
        </p:txBody>
      </p:sp>
      <p:sp>
        <p:nvSpPr>
          <p:cNvPr id="4" name="Textplatzhalter 3">
            <a:extLst>
              <a:ext uri="{FF2B5EF4-FFF2-40B4-BE49-F238E27FC236}">
                <a16:creationId xmlns:a16="http://schemas.microsoft.com/office/drawing/2014/main" id="{8E4EC049-3DF5-4618-9BF9-25DBF5564A96}"/>
              </a:ext>
            </a:extLst>
          </p:cNvPr>
          <p:cNvSpPr>
            <a:spLocks noGrp="1"/>
          </p:cNvSpPr>
          <p:nvPr>
            <p:ph type="body" sz="quarter" idx="12"/>
          </p:nvPr>
        </p:nvSpPr>
        <p:spPr>
          <a:xfrm>
            <a:off x="279400" y="1483785"/>
            <a:ext cx="7114177" cy="4167252"/>
          </a:xfrm>
        </p:spPr>
        <p:txBody>
          <a:bodyPr>
            <a:normAutofit/>
          </a:bodyPr>
          <a:lstStyle/>
          <a:p>
            <a:pPr indent="357708"/>
            <a:r>
              <a:rPr lang="fr-FR" sz="1867" dirty="0"/>
              <a:t>Entraînement par rampe forcée</a:t>
            </a:r>
          </a:p>
          <a:p>
            <a:pPr indent="357708"/>
            <a:r>
              <a:rPr lang="fr-FR" sz="1867" dirty="0"/>
              <a:t>Corps de base durci et extrêmement rigide
</a:t>
            </a:r>
            <a:r>
              <a:rPr lang="de-DE" sz="1867" dirty="0" err="1"/>
              <a:t>Système</a:t>
            </a:r>
            <a:r>
              <a:rPr lang="de-DE" sz="1867" dirty="0"/>
              <a:t> de </a:t>
            </a:r>
            <a:r>
              <a:rPr lang="de-DE" sz="1867" dirty="0" err="1"/>
              <a:t>graissage</a:t>
            </a:r>
            <a:r>
              <a:rPr lang="de-DE" sz="1867" dirty="0"/>
              <a:t> </a:t>
            </a:r>
            <a:r>
              <a:rPr lang="de-DE" sz="1867" dirty="0" err="1"/>
              <a:t>sophistiqué</a:t>
            </a:r>
            <a:r>
              <a:rPr lang="de-DE" sz="1867" dirty="0"/>
              <a:t>
Long </a:t>
            </a:r>
            <a:r>
              <a:rPr lang="fr-FR" sz="1867" dirty="0"/>
              <a:t>guidage de mors 
</a:t>
            </a:r>
            <a:r>
              <a:rPr lang="de-DE" sz="1867" dirty="0"/>
              <a:t>Faible </a:t>
            </a:r>
            <a:r>
              <a:rPr lang="de-DE" sz="1867" dirty="0" err="1"/>
              <a:t>hauteur</a:t>
            </a:r>
            <a:r>
              <a:rPr lang="de-DE" sz="1867" dirty="0"/>
              <a:t>
</a:t>
            </a:r>
            <a:r>
              <a:rPr lang="fr-FR" sz="1867" dirty="0"/>
              <a:t>Conception améliorée et étanche </a:t>
            </a:r>
            <a:endParaRPr lang="de-DE" sz="1867" dirty="0"/>
          </a:p>
          <a:p>
            <a:pPr indent="357708"/>
            <a:r>
              <a:rPr lang="de-DE" sz="1867" dirty="0"/>
              <a:t>Interface de mors </a:t>
            </a:r>
            <a:r>
              <a:rPr lang="de-DE" sz="1867" dirty="0" err="1"/>
              <a:t>standard</a:t>
            </a:r>
            <a:r>
              <a:rPr lang="de-DE" sz="1867" dirty="0"/>
              <a:t>
</a:t>
            </a:r>
            <a:r>
              <a:rPr lang="de-DE" sz="1867" dirty="0" err="1"/>
              <a:t>Contour</a:t>
            </a:r>
            <a:r>
              <a:rPr lang="de-DE" sz="1867" dirty="0"/>
              <a:t> </a:t>
            </a:r>
            <a:r>
              <a:rPr lang="de-DE" sz="1867" dirty="0" err="1"/>
              <a:t>extérieur</a:t>
            </a:r>
            <a:r>
              <a:rPr lang="de-DE" sz="1867" dirty="0"/>
              <a:t> </a:t>
            </a:r>
            <a:r>
              <a:rPr lang="de-DE" sz="1867" dirty="0" err="1"/>
              <a:t>optimisé</a:t>
            </a:r>
            <a:endParaRPr lang="de-DE" sz="1867" dirty="0"/>
          </a:p>
          <a:p>
            <a:pPr indent="357708"/>
            <a:r>
              <a:rPr lang="fr-FR" sz="1867" dirty="0"/>
              <a:t>Raccord d’air par le dessous ou le coté de l’étau
</a:t>
            </a:r>
            <a:r>
              <a:rPr lang="de-DE" sz="1867" dirty="0"/>
              <a:t>Piston </a:t>
            </a:r>
            <a:r>
              <a:rPr lang="de-DE" sz="1867" dirty="0" err="1"/>
              <a:t>guidé</a:t>
            </a:r>
            <a:r>
              <a:rPr lang="de-DE" sz="1867" dirty="0"/>
              <a:t> par le </a:t>
            </a:r>
            <a:r>
              <a:rPr lang="de-DE" sz="1867" dirty="0" err="1"/>
              <a:t>corps</a:t>
            </a:r>
            <a:r>
              <a:rPr lang="de-DE" sz="1867" dirty="0"/>
              <a:t> de </a:t>
            </a:r>
            <a:r>
              <a:rPr lang="de-DE" sz="1867" dirty="0" err="1"/>
              <a:t>l‘étau</a:t>
            </a:r>
            <a:endParaRPr lang="de-DE" sz="1867" dirty="0"/>
          </a:p>
          <a:p>
            <a:pPr indent="357708"/>
            <a:r>
              <a:rPr lang="fr-FR" sz="1867" dirty="0"/>
              <a:t>Canaux de graissage dans la plaque qui ferme l’étau 
Vis de montage disponibles en option</a:t>
            </a:r>
            <a:endParaRPr lang="de-DE" sz="1867" dirty="0"/>
          </a:p>
        </p:txBody>
      </p:sp>
      <p:sp>
        <p:nvSpPr>
          <p:cNvPr id="5" name="Fußzeilenplatzhalter 4">
            <a:extLst>
              <a:ext uri="{FF2B5EF4-FFF2-40B4-BE49-F238E27FC236}">
                <a16:creationId xmlns:a16="http://schemas.microsoft.com/office/drawing/2014/main" id="{2314D380-2DD7-4092-B35C-956640713DCF}"/>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grpSp>
        <p:nvGrpSpPr>
          <p:cNvPr id="6" name="Gruppieren 5">
            <a:extLst>
              <a:ext uri="{FF2B5EF4-FFF2-40B4-BE49-F238E27FC236}">
                <a16:creationId xmlns:a16="http://schemas.microsoft.com/office/drawing/2014/main" id="{8C1D759F-66F9-4C61-AA77-97E4EEF77EB0}"/>
              </a:ext>
            </a:extLst>
          </p:cNvPr>
          <p:cNvGrpSpPr/>
          <p:nvPr/>
        </p:nvGrpSpPr>
        <p:grpSpPr>
          <a:xfrm>
            <a:off x="396281" y="1556616"/>
            <a:ext cx="264000" cy="264000"/>
            <a:chOff x="4645063" y="729193"/>
            <a:chExt cx="266095" cy="271350"/>
          </a:xfrm>
        </p:grpSpPr>
        <p:sp>
          <p:nvSpPr>
            <p:cNvPr id="7" name="Ellipse 6">
              <a:extLst>
                <a:ext uri="{FF2B5EF4-FFF2-40B4-BE49-F238E27FC236}">
                  <a16:creationId xmlns:a16="http://schemas.microsoft.com/office/drawing/2014/main" id="{CB9D62CB-385A-4AC1-A156-E91586891D3B}"/>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8" name="Textfeld 7">
              <a:extLst>
                <a:ext uri="{FF2B5EF4-FFF2-40B4-BE49-F238E27FC236}">
                  <a16:creationId xmlns:a16="http://schemas.microsoft.com/office/drawing/2014/main" id="{02168F2E-EE60-4F91-A60F-B6567C93631F}"/>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9" name="Gruppieren 8">
            <a:extLst>
              <a:ext uri="{FF2B5EF4-FFF2-40B4-BE49-F238E27FC236}">
                <a16:creationId xmlns:a16="http://schemas.microsoft.com/office/drawing/2014/main" id="{CF2704DB-9485-4B98-8F93-216EB985AA41}"/>
              </a:ext>
            </a:extLst>
          </p:cNvPr>
          <p:cNvGrpSpPr/>
          <p:nvPr/>
        </p:nvGrpSpPr>
        <p:grpSpPr>
          <a:xfrm>
            <a:off x="396281" y="1878920"/>
            <a:ext cx="264000" cy="264000"/>
            <a:chOff x="4645063" y="732456"/>
            <a:chExt cx="266095" cy="271350"/>
          </a:xfrm>
        </p:grpSpPr>
        <p:sp>
          <p:nvSpPr>
            <p:cNvPr id="10" name="Ellipse 9">
              <a:extLst>
                <a:ext uri="{FF2B5EF4-FFF2-40B4-BE49-F238E27FC236}">
                  <a16:creationId xmlns:a16="http://schemas.microsoft.com/office/drawing/2014/main" id="{424E0913-1FA2-46F7-9C76-B488A2B11AA6}"/>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1" name="Textfeld 10">
              <a:extLst>
                <a:ext uri="{FF2B5EF4-FFF2-40B4-BE49-F238E27FC236}">
                  <a16:creationId xmlns:a16="http://schemas.microsoft.com/office/drawing/2014/main" id="{9337FA59-8175-4884-8DC4-F513AE6C8FD6}"/>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grpSp>
        <p:nvGrpSpPr>
          <p:cNvPr id="12" name="Gruppieren 11">
            <a:extLst>
              <a:ext uri="{FF2B5EF4-FFF2-40B4-BE49-F238E27FC236}">
                <a16:creationId xmlns:a16="http://schemas.microsoft.com/office/drawing/2014/main" id="{CBB5CEBD-090A-4F91-BF9F-4C5349AFAE8C}"/>
              </a:ext>
            </a:extLst>
          </p:cNvPr>
          <p:cNvGrpSpPr/>
          <p:nvPr/>
        </p:nvGrpSpPr>
        <p:grpSpPr>
          <a:xfrm>
            <a:off x="396281" y="2201224"/>
            <a:ext cx="264000" cy="264000"/>
            <a:chOff x="4637578" y="732456"/>
            <a:chExt cx="266095" cy="271350"/>
          </a:xfrm>
        </p:grpSpPr>
        <p:sp>
          <p:nvSpPr>
            <p:cNvPr id="13" name="Ellipse 12">
              <a:extLst>
                <a:ext uri="{FF2B5EF4-FFF2-40B4-BE49-F238E27FC236}">
                  <a16:creationId xmlns:a16="http://schemas.microsoft.com/office/drawing/2014/main" id="{6315BED3-9620-44DD-B92E-1B58E6033FAF}"/>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4" name="Textfeld 13">
              <a:extLst>
                <a:ext uri="{FF2B5EF4-FFF2-40B4-BE49-F238E27FC236}">
                  <a16:creationId xmlns:a16="http://schemas.microsoft.com/office/drawing/2014/main" id="{784F6DB1-95FC-4AFC-857F-08BC3443EEF7}"/>
                </a:ext>
              </a:extLst>
            </p:cNvPr>
            <p:cNvSpPr txBox="1"/>
            <p:nvPr/>
          </p:nvSpPr>
          <p:spPr>
            <a:xfrm>
              <a:off x="4637578"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3</a:t>
              </a:r>
            </a:p>
          </p:txBody>
        </p:sp>
      </p:grpSp>
      <p:grpSp>
        <p:nvGrpSpPr>
          <p:cNvPr id="15" name="Gruppieren 14">
            <a:extLst>
              <a:ext uri="{FF2B5EF4-FFF2-40B4-BE49-F238E27FC236}">
                <a16:creationId xmlns:a16="http://schemas.microsoft.com/office/drawing/2014/main" id="{443BEC66-81AC-4E18-A588-399BD850CF68}"/>
              </a:ext>
            </a:extLst>
          </p:cNvPr>
          <p:cNvGrpSpPr/>
          <p:nvPr/>
        </p:nvGrpSpPr>
        <p:grpSpPr>
          <a:xfrm>
            <a:off x="396281" y="2871956"/>
            <a:ext cx="264000" cy="264000"/>
            <a:chOff x="4637578" y="738982"/>
            <a:chExt cx="266095" cy="271350"/>
          </a:xfrm>
        </p:grpSpPr>
        <p:sp>
          <p:nvSpPr>
            <p:cNvPr id="16" name="Ellipse 15">
              <a:extLst>
                <a:ext uri="{FF2B5EF4-FFF2-40B4-BE49-F238E27FC236}">
                  <a16:creationId xmlns:a16="http://schemas.microsoft.com/office/drawing/2014/main" id="{6DC23981-59B3-472E-B823-23C20C1505DB}"/>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7" name="Textfeld 16">
              <a:extLst>
                <a:ext uri="{FF2B5EF4-FFF2-40B4-BE49-F238E27FC236}">
                  <a16:creationId xmlns:a16="http://schemas.microsoft.com/office/drawing/2014/main" id="{7CC26D51-3C11-494B-9D0C-6D9F092FA4C9}"/>
                </a:ext>
              </a:extLst>
            </p:cNvPr>
            <p:cNvSpPr txBox="1"/>
            <p:nvPr/>
          </p:nvSpPr>
          <p:spPr>
            <a:xfrm>
              <a:off x="46375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5</a:t>
              </a:r>
            </a:p>
          </p:txBody>
        </p:sp>
      </p:grpSp>
      <p:grpSp>
        <p:nvGrpSpPr>
          <p:cNvPr id="18" name="Gruppieren 17">
            <a:extLst>
              <a:ext uri="{FF2B5EF4-FFF2-40B4-BE49-F238E27FC236}">
                <a16:creationId xmlns:a16="http://schemas.microsoft.com/office/drawing/2014/main" id="{BD03CAAF-0965-4680-A067-DBD3E11E30A2}"/>
              </a:ext>
            </a:extLst>
          </p:cNvPr>
          <p:cNvGrpSpPr/>
          <p:nvPr/>
        </p:nvGrpSpPr>
        <p:grpSpPr>
          <a:xfrm>
            <a:off x="396281" y="3229092"/>
            <a:ext cx="264000" cy="264000"/>
            <a:chOff x="4634378" y="738982"/>
            <a:chExt cx="266095" cy="271350"/>
          </a:xfrm>
        </p:grpSpPr>
        <p:sp>
          <p:nvSpPr>
            <p:cNvPr id="19" name="Ellipse 18">
              <a:extLst>
                <a:ext uri="{FF2B5EF4-FFF2-40B4-BE49-F238E27FC236}">
                  <a16:creationId xmlns:a16="http://schemas.microsoft.com/office/drawing/2014/main" id="{75692683-D9CD-47F5-98C8-CFF0222AC5CE}"/>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0" name="Textfeld 19">
              <a:extLst>
                <a:ext uri="{FF2B5EF4-FFF2-40B4-BE49-F238E27FC236}">
                  <a16:creationId xmlns:a16="http://schemas.microsoft.com/office/drawing/2014/main" id="{BB96F9AA-08FC-4092-9418-D375680E8151}"/>
                </a:ext>
              </a:extLst>
            </p:cNvPr>
            <p:cNvSpPr txBox="1"/>
            <p:nvPr/>
          </p:nvSpPr>
          <p:spPr>
            <a:xfrm>
              <a:off x="46343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6</a:t>
              </a:r>
            </a:p>
          </p:txBody>
        </p:sp>
      </p:grpSp>
      <p:grpSp>
        <p:nvGrpSpPr>
          <p:cNvPr id="21" name="Gruppieren 20">
            <a:extLst>
              <a:ext uri="{FF2B5EF4-FFF2-40B4-BE49-F238E27FC236}">
                <a16:creationId xmlns:a16="http://schemas.microsoft.com/office/drawing/2014/main" id="{1154E6F2-238B-46E3-85E8-143754030618}"/>
              </a:ext>
            </a:extLst>
          </p:cNvPr>
          <p:cNvGrpSpPr/>
          <p:nvPr/>
        </p:nvGrpSpPr>
        <p:grpSpPr>
          <a:xfrm>
            <a:off x="396281" y="2540944"/>
            <a:ext cx="264000" cy="264000"/>
            <a:chOff x="4631178" y="738982"/>
            <a:chExt cx="266095" cy="271350"/>
          </a:xfrm>
        </p:grpSpPr>
        <p:sp>
          <p:nvSpPr>
            <p:cNvPr id="22" name="Ellipse 21">
              <a:extLst>
                <a:ext uri="{FF2B5EF4-FFF2-40B4-BE49-F238E27FC236}">
                  <a16:creationId xmlns:a16="http://schemas.microsoft.com/office/drawing/2014/main" id="{1D3608BA-C3D4-4E82-872C-DB8C7A5BD93E}"/>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3" name="Textfeld 22">
              <a:extLst>
                <a:ext uri="{FF2B5EF4-FFF2-40B4-BE49-F238E27FC236}">
                  <a16:creationId xmlns:a16="http://schemas.microsoft.com/office/drawing/2014/main" id="{F7CFB165-4B79-4567-83BF-2BD65EC32C62}"/>
                </a:ext>
              </a:extLst>
            </p:cNvPr>
            <p:cNvSpPr txBox="1"/>
            <p:nvPr/>
          </p:nvSpPr>
          <p:spPr>
            <a:xfrm>
              <a:off x="46311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4</a:t>
              </a:r>
            </a:p>
          </p:txBody>
        </p:sp>
      </p:grpSp>
      <p:grpSp>
        <p:nvGrpSpPr>
          <p:cNvPr id="24" name="Gruppieren 23">
            <a:extLst>
              <a:ext uri="{FF2B5EF4-FFF2-40B4-BE49-F238E27FC236}">
                <a16:creationId xmlns:a16="http://schemas.microsoft.com/office/drawing/2014/main" id="{93437487-C71D-430B-A902-9E1E932E44B3}"/>
              </a:ext>
            </a:extLst>
          </p:cNvPr>
          <p:cNvGrpSpPr/>
          <p:nvPr/>
        </p:nvGrpSpPr>
        <p:grpSpPr>
          <a:xfrm>
            <a:off x="396281" y="3568812"/>
            <a:ext cx="264000" cy="264000"/>
            <a:chOff x="4640203" y="738588"/>
            <a:chExt cx="266095" cy="271350"/>
          </a:xfrm>
        </p:grpSpPr>
        <p:sp>
          <p:nvSpPr>
            <p:cNvPr id="25" name="Ellipse 24">
              <a:extLst>
                <a:ext uri="{FF2B5EF4-FFF2-40B4-BE49-F238E27FC236}">
                  <a16:creationId xmlns:a16="http://schemas.microsoft.com/office/drawing/2014/main" id="{29EDB21D-2709-4144-A792-F2D84D31D1E9}"/>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6" name="Textfeld 25">
              <a:extLst>
                <a:ext uri="{FF2B5EF4-FFF2-40B4-BE49-F238E27FC236}">
                  <a16:creationId xmlns:a16="http://schemas.microsoft.com/office/drawing/2014/main" id="{8D441BDA-3D6E-486D-B600-8E811F373A2D}"/>
                </a:ext>
              </a:extLst>
            </p:cNvPr>
            <p:cNvSpPr txBox="1"/>
            <p:nvPr/>
          </p:nvSpPr>
          <p:spPr>
            <a:xfrm>
              <a:off x="4640203" y="738588"/>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7</a:t>
              </a:r>
            </a:p>
          </p:txBody>
        </p:sp>
      </p:grpSp>
      <p:grpSp>
        <p:nvGrpSpPr>
          <p:cNvPr id="27" name="Gruppieren 26">
            <a:extLst>
              <a:ext uri="{FF2B5EF4-FFF2-40B4-BE49-F238E27FC236}">
                <a16:creationId xmlns:a16="http://schemas.microsoft.com/office/drawing/2014/main" id="{0F203838-77A9-4F83-8979-1D18039B011B}"/>
              </a:ext>
            </a:extLst>
          </p:cNvPr>
          <p:cNvGrpSpPr/>
          <p:nvPr/>
        </p:nvGrpSpPr>
        <p:grpSpPr>
          <a:xfrm>
            <a:off x="396281" y="3917241"/>
            <a:ext cx="264000" cy="264000"/>
            <a:chOff x="4640203" y="732226"/>
            <a:chExt cx="266095" cy="271350"/>
          </a:xfrm>
        </p:grpSpPr>
        <p:sp>
          <p:nvSpPr>
            <p:cNvPr id="28" name="Ellipse 27">
              <a:extLst>
                <a:ext uri="{FF2B5EF4-FFF2-40B4-BE49-F238E27FC236}">
                  <a16:creationId xmlns:a16="http://schemas.microsoft.com/office/drawing/2014/main" id="{EFD1C616-9D58-4E80-B241-C06D50888D20}"/>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9" name="Textfeld 28">
              <a:extLst>
                <a:ext uri="{FF2B5EF4-FFF2-40B4-BE49-F238E27FC236}">
                  <a16:creationId xmlns:a16="http://schemas.microsoft.com/office/drawing/2014/main" id="{11B912B9-C95E-4C4B-BB6A-1F5F8A7B0A9D}"/>
                </a:ext>
              </a:extLst>
            </p:cNvPr>
            <p:cNvSpPr txBox="1"/>
            <p:nvPr/>
          </p:nvSpPr>
          <p:spPr>
            <a:xfrm>
              <a:off x="4640203" y="73222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8</a:t>
              </a:r>
            </a:p>
          </p:txBody>
        </p:sp>
      </p:grpSp>
      <p:sp>
        <p:nvSpPr>
          <p:cNvPr id="60" name="Textfeld 59">
            <a:extLst>
              <a:ext uri="{FF2B5EF4-FFF2-40B4-BE49-F238E27FC236}">
                <a16:creationId xmlns:a16="http://schemas.microsoft.com/office/drawing/2014/main" id="{C1A4AF60-29ED-4F4A-8723-EA6E1D2ACA9B}"/>
              </a:ext>
            </a:extLst>
          </p:cNvPr>
          <p:cNvSpPr txBox="1"/>
          <p:nvPr/>
        </p:nvSpPr>
        <p:spPr>
          <a:xfrm>
            <a:off x="279400" y="958611"/>
            <a:ext cx="6549272" cy="748795"/>
          </a:xfrm>
          <a:prstGeom prst="rect">
            <a:avLst/>
          </a:prstGeom>
          <a:noFill/>
        </p:spPr>
        <p:txBody>
          <a:bodyPr wrap="square" rtlCol="0">
            <a:spAutoFit/>
          </a:bodyPr>
          <a:lstStyle/>
          <a:p>
            <a:pPr defTabSz="609546"/>
            <a:r>
              <a:rPr lang="de-DE" sz="2133" b="1" dirty="0" err="1">
                <a:solidFill>
                  <a:srgbClr val="00446B"/>
                </a:solidFill>
              </a:rPr>
              <a:t>Vue</a:t>
            </a:r>
            <a:r>
              <a:rPr lang="de-DE" sz="2133" b="1" dirty="0">
                <a:solidFill>
                  <a:srgbClr val="00446B"/>
                </a:solidFill>
              </a:rPr>
              <a:t> en </a:t>
            </a:r>
            <a:r>
              <a:rPr lang="de-DE" sz="2133" b="1" dirty="0" err="1">
                <a:solidFill>
                  <a:srgbClr val="00446B"/>
                </a:solidFill>
              </a:rPr>
              <a:t>coupe</a:t>
            </a:r>
            <a:r>
              <a:rPr lang="de-DE" sz="2133" b="1" dirty="0">
                <a:solidFill>
                  <a:srgbClr val="00446B"/>
                </a:solidFill>
              </a:rPr>
              <a:t>
</a:t>
            </a:r>
            <a:endParaRPr lang="de-DE" sz="2133" b="1" dirty="0">
              <a:solidFill>
                <a:srgbClr val="00446B"/>
              </a:solidFill>
              <a:latin typeface="Calibri"/>
            </a:endParaRPr>
          </a:p>
        </p:txBody>
      </p:sp>
      <p:grpSp>
        <p:nvGrpSpPr>
          <p:cNvPr id="74" name="Gruppieren 73">
            <a:extLst>
              <a:ext uri="{FF2B5EF4-FFF2-40B4-BE49-F238E27FC236}">
                <a16:creationId xmlns:a16="http://schemas.microsoft.com/office/drawing/2014/main" id="{53741D74-6019-4141-934B-370B8285BE85}"/>
              </a:ext>
            </a:extLst>
          </p:cNvPr>
          <p:cNvGrpSpPr/>
          <p:nvPr/>
        </p:nvGrpSpPr>
        <p:grpSpPr>
          <a:xfrm>
            <a:off x="399189" y="4268488"/>
            <a:ext cx="264000" cy="264000"/>
            <a:chOff x="4640203" y="732226"/>
            <a:chExt cx="266095" cy="271350"/>
          </a:xfrm>
        </p:grpSpPr>
        <p:sp>
          <p:nvSpPr>
            <p:cNvPr id="75" name="Ellipse 74">
              <a:extLst>
                <a:ext uri="{FF2B5EF4-FFF2-40B4-BE49-F238E27FC236}">
                  <a16:creationId xmlns:a16="http://schemas.microsoft.com/office/drawing/2014/main" id="{F26D565A-A231-4229-9873-E88C71E7E8D4}"/>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76" name="Textfeld 75">
              <a:extLst>
                <a:ext uri="{FF2B5EF4-FFF2-40B4-BE49-F238E27FC236}">
                  <a16:creationId xmlns:a16="http://schemas.microsoft.com/office/drawing/2014/main" id="{2C1873FE-22EC-46C6-94A3-EBA315144162}"/>
                </a:ext>
              </a:extLst>
            </p:cNvPr>
            <p:cNvSpPr txBox="1"/>
            <p:nvPr/>
          </p:nvSpPr>
          <p:spPr>
            <a:xfrm>
              <a:off x="4640203" y="73222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9</a:t>
              </a:r>
            </a:p>
          </p:txBody>
        </p:sp>
      </p:grpSp>
      <p:grpSp>
        <p:nvGrpSpPr>
          <p:cNvPr id="77" name="Gruppieren 76">
            <a:extLst>
              <a:ext uri="{FF2B5EF4-FFF2-40B4-BE49-F238E27FC236}">
                <a16:creationId xmlns:a16="http://schemas.microsoft.com/office/drawing/2014/main" id="{CBBFBA38-F0EC-4E7A-A09B-A8DF1A5E7EDD}"/>
              </a:ext>
            </a:extLst>
          </p:cNvPr>
          <p:cNvGrpSpPr/>
          <p:nvPr/>
        </p:nvGrpSpPr>
        <p:grpSpPr>
          <a:xfrm>
            <a:off x="316220" y="4576557"/>
            <a:ext cx="432000" cy="276999"/>
            <a:chOff x="4554259" y="723447"/>
            <a:chExt cx="435429" cy="266417"/>
          </a:xfrm>
        </p:grpSpPr>
        <p:sp>
          <p:nvSpPr>
            <p:cNvPr id="78" name="Ellipse 77">
              <a:extLst>
                <a:ext uri="{FF2B5EF4-FFF2-40B4-BE49-F238E27FC236}">
                  <a16:creationId xmlns:a16="http://schemas.microsoft.com/office/drawing/2014/main" id="{8132BFBC-CCDE-40A3-A625-B45DF16F19A2}"/>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79" name="Textfeld 78">
              <a:extLst>
                <a:ext uri="{FF2B5EF4-FFF2-40B4-BE49-F238E27FC236}">
                  <a16:creationId xmlns:a16="http://schemas.microsoft.com/office/drawing/2014/main" id="{00DA3973-C8FB-4466-8D10-CA39B491CB32}"/>
                </a:ext>
              </a:extLst>
            </p:cNvPr>
            <p:cNvSpPr txBox="1"/>
            <p:nvPr/>
          </p:nvSpPr>
          <p:spPr>
            <a:xfrm>
              <a:off x="4554259" y="723447"/>
              <a:ext cx="435429" cy="266417"/>
            </a:xfrm>
            <a:prstGeom prst="rect">
              <a:avLst/>
            </a:prstGeom>
            <a:noFill/>
          </p:spPr>
          <p:txBody>
            <a:bodyPr wrap="square" rtlCol="0">
              <a:spAutoFit/>
            </a:bodyPr>
            <a:lstStyle/>
            <a:p>
              <a:pPr algn="ctr" defTabSz="609546"/>
              <a:r>
                <a:rPr lang="de-DE" sz="1200" dirty="0">
                  <a:solidFill>
                    <a:prstClr val="white"/>
                  </a:solidFill>
                  <a:latin typeface="Calibri"/>
                </a:rPr>
                <a:t>10</a:t>
              </a:r>
            </a:p>
          </p:txBody>
        </p:sp>
      </p:grpSp>
      <p:grpSp>
        <p:nvGrpSpPr>
          <p:cNvPr id="67" name="Gruppieren 66">
            <a:extLst>
              <a:ext uri="{FF2B5EF4-FFF2-40B4-BE49-F238E27FC236}">
                <a16:creationId xmlns:a16="http://schemas.microsoft.com/office/drawing/2014/main" id="{727C1D87-F86B-4164-BDAF-DDFDDBB37729}"/>
              </a:ext>
            </a:extLst>
          </p:cNvPr>
          <p:cNvGrpSpPr/>
          <p:nvPr/>
        </p:nvGrpSpPr>
        <p:grpSpPr>
          <a:xfrm>
            <a:off x="314745" y="4931048"/>
            <a:ext cx="432000" cy="276999"/>
            <a:chOff x="4554259" y="723447"/>
            <a:chExt cx="435429" cy="266417"/>
          </a:xfrm>
        </p:grpSpPr>
        <p:sp>
          <p:nvSpPr>
            <p:cNvPr id="68" name="Ellipse 67">
              <a:extLst>
                <a:ext uri="{FF2B5EF4-FFF2-40B4-BE49-F238E27FC236}">
                  <a16:creationId xmlns:a16="http://schemas.microsoft.com/office/drawing/2014/main" id="{6BD198ED-7561-4AD8-9923-F12FE24053A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69" name="Textfeld 68">
              <a:extLst>
                <a:ext uri="{FF2B5EF4-FFF2-40B4-BE49-F238E27FC236}">
                  <a16:creationId xmlns:a16="http://schemas.microsoft.com/office/drawing/2014/main" id="{ECF57ACC-26BF-4625-8BC4-E0C33424A654}"/>
                </a:ext>
              </a:extLst>
            </p:cNvPr>
            <p:cNvSpPr txBox="1"/>
            <p:nvPr/>
          </p:nvSpPr>
          <p:spPr>
            <a:xfrm>
              <a:off x="4554259" y="723447"/>
              <a:ext cx="435429" cy="266417"/>
            </a:xfrm>
            <a:prstGeom prst="rect">
              <a:avLst/>
            </a:prstGeom>
            <a:noFill/>
          </p:spPr>
          <p:txBody>
            <a:bodyPr wrap="square" rtlCol="0">
              <a:spAutoFit/>
            </a:bodyPr>
            <a:lstStyle/>
            <a:p>
              <a:pPr algn="ctr" defTabSz="609546"/>
              <a:r>
                <a:rPr lang="de-DE" sz="1200" dirty="0">
                  <a:solidFill>
                    <a:prstClr val="white"/>
                  </a:solidFill>
                  <a:latin typeface="Calibri"/>
                </a:rPr>
                <a:t>11</a:t>
              </a:r>
            </a:p>
          </p:txBody>
        </p:sp>
      </p:grpSp>
      <p:grpSp>
        <p:nvGrpSpPr>
          <p:cNvPr id="83" name="Gruppieren 82">
            <a:extLst>
              <a:ext uri="{FF2B5EF4-FFF2-40B4-BE49-F238E27FC236}">
                <a16:creationId xmlns:a16="http://schemas.microsoft.com/office/drawing/2014/main" id="{F75317E5-6DD1-4710-A2C9-1F43D18668D8}"/>
              </a:ext>
            </a:extLst>
          </p:cNvPr>
          <p:cNvGrpSpPr/>
          <p:nvPr/>
        </p:nvGrpSpPr>
        <p:grpSpPr>
          <a:xfrm>
            <a:off x="313263" y="5267744"/>
            <a:ext cx="432000" cy="276999"/>
            <a:chOff x="4554259" y="723447"/>
            <a:chExt cx="435429" cy="266417"/>
          </a:xfrm>
        </p:grpSpPr>
        <p:sp>
          <p:nvSpPr>
            <p:cNvPr id="84" name="Ellipse 83">
              <a:extLst>
                <a:ext uri="{FF2B5EF4-FFF2-40B4-BE49-F238E27FC236}">
                  <a16:creationId xmlns:a16="http://schemas.microsoft.com/office/drawing/2014/main" id="{E8A919B5-CC19-4993-B2D2-7D01121D230A}"/>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85" name="Textfeld 84">
              <a:extLst>
                <a:ext uri="{FF2B5EF4-FFF2-40B4-BE49-F238E27FC236}">
                  <a16:creationId xmlns:a16="http://schemas.microsoft.com/office/drawing/2014/main" id="{30EF5D92-8B5A-4BF1-B620-7683B2886EFB}"/>
                </a:ext>
              </a:extLst>
            </p:cNvPr>
            <p:cNvSpPr txBox="1"/>
            <p:nvPr/>
          </p:nvSpPr>
          <p:spPr>
            <a:xfrm>
              <a:off x="4554259" y="723447"/>
              <a:ext cx="435429" cy="266417"/>
            </a:xfrm>
            <a:prstGeom prst="rect">
              <a:avLst/>
            </a:prstGeom>
            <a:noFill/>
          </p:spPr>
          <p:txBody>
            <a:bodyPr wrap="square" rtlCol="0">
              <a:spAutoFit/>
            </a:bodyPr>
            <a:lstStyle/>
            <a:p>
              <a:pPr algn="ctr" defTabSz="609546"/>
              <a:r>
                <a:rPr lang="de-DE" sz="1200" dirty="0">
                  <a:solidFill>
                    <a:prstClr val="white"/>
                  </a:solidFill>
                  <a:latin typeface="Calibri"/>
                </a:rPr>
                <a:t>12</a:t>
              </a:r>
            </a:p>
          </p:txBody>
        </p:sp>
      </p:grpSp>
      <p:pic>
        <p:nvPicPr>
          <p:cNvPr id="107" name="Picture 2">
            <a:extLst>
              <a:ext uri="{FF2B5EF4-FFF2-40B4-BE49-F238E27FC236}">
                <a16:creationId xmlns:a16="http://schemas.microsoft.com/office/drawing/2014/main" id="{AEF44193-4739-4A2A-8A1D-FB57E2FB4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45" y="1528014"/>
            <a:ext cx="5217600" cy="3787817"/>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ruppieren 107">
            <a:extLst>
              <a:ext uri="{FF2B5EF4-FFF2-40B4-BE49-F238E27FC236}">
                <a16:creationId xmlns:a16="http://schemas.microsoft.com/office/drawing/2014/main" id="{9667E261-089A-4B59-894A-F9BE1B4CC43C}"/>
              </a:ext>
            </a:extLst>
          </p:cNvPr>
          <p:cNvGrpSpPr/>
          <p:nvPr/>
        </p:nvGrpSpPr>
        <p:grpSpPr>
          <a:xfrm>
            <a:off x="8818483" y="1635076"/>
            <a:ext cx="264000" cy="264000"/>
            <a:chOff x="4640203" y="738588"/>
            <a:chExt cx="266095" cy="271350"/>
          </a:xfrm>
        </p:grpSpPr>
        <p:sp>
          <p:nvSpPr>
            <p:cNvPr id="109" name="Ellipse 108">
              <a:extLst>
                <a:ext uri="{FF2B5EF4-FFF2-40B4-BE49-F238E27FC236}">
                  <a16:creationId xmlns:a16="http://schemas.microsoft.com/office/drawing/2014/main" id="{1720A314-F023-486A-83CF-47662169C6C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13" name="Textfeld 112">
              <a:extLst>
                <a:ext uri="{FF2B5EF4-FFF2-40B4-BE49-F238E27FC236}">
                  <a16:creationId xmlns:a16="http://schemas.microsoft.com/office/drawing/2014/main" id="{6DE71B62-CC31-4766-B299-1894F681DF0A}"/>
                </a:ext>
              </a:extLst>
            </p:cNvPr>
            <p:cNvSpPr txBox="1"/>
            <p:nvPr/>
          </p:nvSpPr>
          <p:spPr>
            <a:xfrm>
              <a:off x="4640203" y="738588"/>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7</a:t>
              </a:r>
            </a:p>
          </p:txBody>
        </p:sp>
      </p:grpSp>
      <p:grpSp>
        <p:nvGrpSpPr>
          <p:cNvPr id="114" name="Gruppieren 113">
            <a:extLst>
              <a:ext uri="{FF2B5EF4-FFF2-40B4-BE49-F238E27FC236}">
                <a16:creationId xmlns:a16="http://schemas.microsoft.com/office/drawing/2014/main" id="{CCDCC9FD-0FAF-499B-9B0E-99484958ED22}"/>
              </a:ext>
            </a:extLst>
          </p:cNvPr>
          <p:cNvGrpSpPr/>
          <p:nvPr/>
        </p:nvGrpSpPr>
        <p:grpSpPr>
          <a:xfrm>
            <a:off x="9891859" y="2727144"/>
            <a:ext cx="264000" cy="264000"/>
            <a:chOff x="4631178" y="738982"/>
            <a:chExt cx="266095" cy="271350"/>
          </a:xfrm>
        </p:grpSpPr>
        <p:sp>
          <p:nvSpPr>
            <p:cNvPr id="115" name="Ellipse 114">
              <a:extLst>
                <a:ext uri="{FF2B5EF4-FFF2-40B4-BE49-F238E27FC236}">
                  <a16:creationId xmlns:a16="http://schemas.microsoft.com/office/drawing/2014/main" id="{CAAD534A-3F2E-45D4-B12C-A674AF8CFC98}"/>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16" name="Textfeld 115">
              <a:extLst>
                <a:ext uri="{FF2B5EF4-FFF2-40B4-BE49-F238E27FC236}">
                  <a16:creationId xmlns:a16="http://schemas.microsoft.com/office/drawing/2014/main" id="{892A7B04-2D07-44D4-A5E3-AE63E2698146}"/>
                </a:ext>
              </a:extLst>
            </p:cNvPr>
            <p:cNvSpPr txBox="1"/>
            <p:nvPr/>
          </p:nvSpPr>
          <p:spPr>
            <a:xfrm>
              <a:off x="46311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4</a:t>
              </a:r>
            </a:p>
          </p:txBody>
        </p:sp>
      </p:grpSp>
      <p:grpSp>
        <p:nvGrpSpPr>
          <p:cNvPr id="117" name="Gruppieren 116">
            <a:extLst>
              <a:ext uri="{FF2B5EF4-FFF2-40B4-BE49-F238E27FC236}">
                <a16:creationId xmlns:a16="http://schemas.microsoft.com/office/drawing/2014/main" id="{6D8FC27A-AF1B-4D5F-A932-81DEACACBC19}"/>
              </a:ext>
            </a:extLst>
          </p:cNvPr>
          <p:cNvGrpSpPr/>
          <p:nvPr/>
        </p:nvGrpSpPr>
        <p:grpSpPr>
          <a:xfrm>
            <a:off x="10830416" y="4114600"/>
            <a:ext cx="432000" cy="276999"/>
            <a:chOff x="4554259" y="723447"/>
            <a:chExt cx="435429" cy="266417"/>
          </a:xfrm>
        </p:grpSpPr>
        <p:sp>
          <p:nvSpPr>
            <p:cNvPr id="118" name="Ellipse 117">
              <a:extLst>
                <a:ext uri="{FF2B5EF4-FFF2-40B4-BE49-F238E27FC236}">
                  <a16:creationId xmlns:a16="http://schemas.microsoft.com/office/drawing/2014/main" id="{888BF3D1-C2F0-4247-9163-E8996F852CC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19" name="Textfeld 118">
              <a:extLst>
                <a:ext uri="{FF2B5EF4-FFF2-40B4-BE49-F238E27FC236}">
                  <a16:creationId xmlns:a16="http://schemas.microsoft.com/office/drawing/2014/main" id="{660D6E6A-1DEB-47D3-925F-EDB85BDFC0E1}"/>
                </a:ext>
              </a:extLst>
            </p:cNvPr>
            <p:cNvSpPr txBox="1"/>
            <p:nvPr/>
          </p:nvSpPr>
          <p:spPr>
            <a:xfrm>
              <a:off x="4554259" y="723447"/>
              <a:ext cx="435429" cy="266417"/>
            </a:xfrm>
            <a:prstGeom prst="rect">
              <a:avLst/>
            </a:prstGeom>
            <a:noFill/>
          </p:spPr>
          <p:txBody>
            <a:bodyPr wrap="square" rtlCol="0">
              <a:spAutoFit/>
            </a:bodyPr>
            <a:lstStyle/>
            <a:p>
              <a:pPr algn="ctr" defTabSz="609546"/>
              <a:r>
                <a:rPr lang="de-DE" sz="1200" dirty="0">
                  <a:solidFill>
                    <a:prstClr val="white"/>
                  </a:solidFill>
                  <a:latin typeface="Calibri"/>
                </a:rPr>
                <a:t>12</a:t>
              </a:r>
            </a:p>
          </p:txBody>
        </p:sp>
      </p:grpSp>
      <p:grpSp>
        <p:nvGrpSpPr>
          <p:cNvPr id="120" name="Gruppieren 119">
            <a:extLst>
              <a:ext uri="{FF2B5EF4-FFF2-40B4-BE49-F238E27FC236}">
                <a16:creationId xmlns:a16="http://schemas.microsoft.com/office/drawing/2014/main" id="{545782A2-65D9-4352-9B1C-C2902215F4C1}"/>
              </a:ext>
            </a:extLst>
          </p:cNvPr>
          <p:cNvGrpSpPr/>
          <p:nvPr/>
        </p:nvGrpSpPr>
        <p:grpSpPr>
          <a:xfrm>
            <a:off x="10398416" y="4031247"/>
            <a:ext cx="432000" cy="276999"/>
            <a:chOff x="4554259" y="723447"/>
            <a:chExt cx="435429" cy="266417"/>
          </a:xfrm>
        </p:grpSpPr>
        <p:sp>
          <p:nvSpPr>
            <p:cNvPr id="121" name="Ellipse 120">
              <a:extLst>
                <a:ext uri="{FF2B5EF4-FFF2-40B4-BE49-F238E27FC236}">
                  <a16:creationId xmlns:a16="http://schemas.microsoft.com/office/drawing/2014/main" id="{7618DEE3-FC1B-4943-8A9D-549BB7A52C4D}"/>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22" name="Textfeld 121">
              <a:extLst>
                <a:ext uri="{FF2B5EF4-FFF2-40B4-BE49-F238E27FC236}">
                  <a16:creationId xmlns:a16="http://schemas.microsoft.com/office/drawing/2014/main" id="{7F0A1FC4-C8F6-4546-8EFB-F9397AD4563C}"/>
                </a:ext>
              </a:extLst>
            </p:cNvPr>
            <p:cNvSpPr txBox="1"/>
            <p:nvPr/>
          </p:nvSpPr>
          <p:spPr>
            <a:xfrm>
              <a:off x="4554259" y="723447"/>
              <a:ext cx="435429" cy="266417"/>
            </a:xfrm>
            <a:prstGeom prst="rect">
              <a:avLst/>
            </a:prstGeom>
            <a:noFill/>
          </p:spPr>
          <p:txBody>
            <a:bodyPr wrap="square" rtlCol="0">
              <a:spAutoFit/>
            </a:bodyPr>
            <a:lstStyle/>
            <a:p>
              <a:pPr algn="ctr" defTabSz="609546"/>
              <a:r>
                <a:rPr lang="de-DE" sz="1200" dirty="0">
                  <a:solidFill>
                    <a:prstClr val="white"/>
                  </a:solidFill>
                  <a:latin typeface="Calibri"/>
                </a:rPr>
                <a:t>11</a:t>
              </a:r>
            </a:p>
          </p:txBody>
        </p:sp>
      </p:grpSp>
      <p:grpSp>
        <p:nvGrpSpPr>
          <p:cNvPr id="123" name="Gruppieren 122">
            <a:extLst>
              <a:ext uri="{FF2B5EF4-FFF2-40B4-BE49-F238E27FC236}">
                <a16:creationId xmlns:a16="http://schemas.microsoft.com/office/drawing/2014/main" id="{5C0D6EA4-D806-411D-9B46-737B976FED3B}"/>
              </a:ext>
            </a:extLst>
          </p:cNvPr>
          <p:cNvGrpSpPr/>
          <p:nvPr/>
        </p:nvGrpSpPr>
        <p:grpSpPr>
          <a:xfrm>
            <a:off x="10906700" y="2528367"/>
            <a:ext cx="264000" cy="264000"/>
            <a:chOff x="4640203" y="732226"/>
            <a:chExt cx="266095" cy="271350"/>
          </a:xfrm>
        </p:grpSpPr>
        <p:sp>
          <p:nvSpPr>
            <p:cNvPr id="124" name="Ellipse 123">
              <a:extLst>
                <a:ext uri="{FF2B5EF4-FFF2-40B4-BE49-F238E27FC236}">
                  <a16:creationId xmlns:a16="http://schemas.microsoft.com/office/drawing/2014/main" id="{B832BF82-2546-4D5D-92A3-222E9DFD7FEE}"/>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25" name="Textfeld 124">
              <a:extLst>
                <a:ext uri="{FF2B5EF4-FFF2-40B4-BE49-F238E27FC236}">
                  <a16:creationId xmlns:a16="http://schemas.microsoft.com/office/drawing/2014/main" id="{88D6DBD4-C46D-4BBA-9337-23976B9D5170}"/>
                </a:ext>
              </a:extLst>
            </p:cNvPr>
            <p:cNvSpPr txBox="1"/>
            <p:nvPr/>
          </p:nvSpPr>
          <p:spPr>
            <a:xfrm>
              <a:off x="4640203" y="73222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8</a:t>
              </a:r>
            </a:p>
          </p:txBody>
        </p:sp>
      </p:grpSp>
      <p:grpSp>
        <p:nvGrpSpPr>
          <p:cNvPr id="126" name="Gruppieren 125">
            <a:extLst>
              <a:ext uri="{FF2B5EF4-FFF2-40B4-BE49-F238E27FC236}">
                <a16:creationId xmlns:a16="http://schemas.microsoft.com/office/drawing/2014/main" id="{932E131F-E7B5-4F21-B4B1-585F3E361695}"/>
              </a:ext>
            </a:extLst>
          </p:cNvPr>
          <p:cNvGrpSpPr/>
          <p:nvPr/>
        </p:nvGrpSpPr>
        <p:grpSpPr>
          <a:xfrm>
            <a:off x="8376341" y="2515392"/>
            <a:ext cx="264000" cy="264000"/>
            <a:chOff x="4634378" y="738982"/>
            <a:chExt cx="266095" cy="271350"/>
          </a:xfrm>
        </p:grpSpPr>
        <p:sp>
          <p:nvSpPr>
            <p:cNvPr id="127" name="Ellipse 126">
              <a:extLst>
                <a:ext uri="{FF2B5EF4-FFF2-40B4-BE49-F238E27FC236}">
                  <a16:creationId xmlns:a16="http://schemas.microsoft.com/office/drawing/2014/main" id="{7305B1F1-35D3-48A7-BB63-963D32C2AEF9}"/>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28" name="Textfeld 127">
              <a:extLst>
                <a:ext uri="{FF2B5EF4-FFF2-40B4-BE49-F238E27FC236}">
                  <a16:creationId xmlns:a16="http://schemas.microsoft.com/office/drawing/2014/main" id="{66BA3FBA-087A-43AA-9E9F-A42F35D48ABA}"/>
                </a:ext>
              </a:extLst>
            </p:cNvPr>
            <p:cNvSpPr txBox="1"/>
            <p:nvPr/>
          </p:nvSpPr>
          <p:spPr>
            <a:xfrm>
              <a:off x="46343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6</a:t>
              </a:r>
            </a:p>
          </p:txBody>
        </p:sp>
      </p:grpSp>
      <p:grpSp>
        <p:nvGrpSpPr>
          <p:cNvPr id="129" name="Gruppieren 128">
            <a:extLst>
              <a:ext uri="{FF2B5EF4-FFF2-40B4-BE49-F238E27FC236}">
                <a16:creationId xmlns:a16="http://schemas.microsoft.com/office/drawing/2014/main" id="{AB16D541-E244-4389-AC90-39B14780D42E}"/>
              </a:ext>
            </a:extLst>
          </p:cNvPr>
          <p:cNvGrpSpPr/>
          <p:nvPr/>
        </p:nvGrpSpPr>
        <p:grpSpPr>
          <a:xfrm>
            <a:off x="8290241" y="3168984"/>
            <a:ext cx="264000" cy="264000"/>
            <a:chOff x="4645063" y="729193"/>
            <a:chExt cx="266095" cy="271350"/>
          </a:xfrm>
        </p:grpSpPr>
        <p:sp>
          <p:nvSpPr>
            <p:cNvPr id="130" name="Ellipse 129">
              <a:extLst>
                <a:ext uri="{FF2B5EF4-FFF2-40B4-BE49-F238E27FC236}">
                  <a16:creationId xmlns:a16="http://schemas.microsoft.com/office/drawing/2014/main" id="{F1761943-C4C6-4BDB-8CF3-83DA6E4D70A8}"/>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31" name="Textfeld 130">
              <a:extLst>
                <a:ext uri="{FF2B5EF4-FFF2-40B4-BE49-F238E27FC236}">
                  <a16:creationId xmlns:a16="http://schemas.microsoft.com/office/drawing/2014/main" id="{B79FB248-6303-4F68-99B3-5EEA593CE310}"/>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132" name="Gruppieren 131">
            <a:extLst>
              <a:ext uri="{FF2B5EF4-FFF2-40B4-BE49-F238E27FC236}">
                <a16:creationId xmlns:a16="http://schemas.microsoft.com/office/drawing/2014/main" id="{3AE1C800-EE24-4BE9-BBA8-8F36C042B88B}"/>
              </a:ext>
            </a:extLst>
          </p:cNvPr>
          <p:cNvGrpSpPr/>
          <p:nvPr/>
        </p:nvGrpSpPr>
        <p:grpSpPr>
          <a:xfrm>
            <a:off x="8818483" y="3123105"/>
            <a:ext cx="432000" cy="276999"/>
            <a:chOff x="4554259" y="723447"/>
            <a:chExt cx="435429" cy="266417"/>
          </a:xfrm>
        </p:grpSpPr>
        <p:sp>
          <p:nvSpPr>
            <p:cNvPr id="133" name="Ellipse 132">
              <a:extLst>
                <a:ext uri="{FF2B5EF4-FFF2-40B4-BE49-F238E27FC236}">
                  <a16:creationId xmlns:a16="http://schemas.microsoft.com/office/drawing/2014/main" id="{DA1239E3-2693-4CFD-9501-8A7BA819B13D}"/>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34" name="Textfeld 133">
              <a:extLst>
                <a:ext uri="{FF2B5EF4-FFF2-40B4-BE49-F238E27FC236}">
                  <a16:creationId xmlns:a16="http://schemas.microsoft.com/office/drawing/2014/main" id="{0544E859-11DE-46A7-9054-D9ABEF14B979}"/>
                </a:ext>
              </a:extLst>
            </p:cNvPr>
            <p:cNvSpPr txBox="1"/>
            <p:nvPr/>
          </p:nvSpPr>
          <p:spPr>
            <a:xfrm>
              <a:off x="4554259" y="723447"/>
              <a:ext cx="435429" cy="266417"/>
            </a:xfrm>
            <a:prstGeom prst="rect">
              <a:avLst/>
            </a:prstGeom>
            <a:noFill/>
          </p:spPr>
          <p:txBody>
            <a:bodyPr wrap="square" rtlCol="0">
              <a:spAutoFit/>
            </a:bodyPr>
            <a:lstStyle/>
            <a:p>
              <a:pPr algn="ctr" defTabSz="609546"/>
              <a:r>
                <a:rPr lang="de-DE" sz="1200" dirty="0">
                  <a:solidFill>
                    <a:prstClr val="white"/>
                  </a:solidFill>
                  <a:latin typeface="Calibri"/>
                </a:rPr>
                <a:t>10</a:t>
              </a:r>
            </a:p>
          </p:txBody>
        </p:sp>
      </p:grpSp>
      <p:grpSp>
        <p:nvGrpSpPr>
          <p:cNvPr id="135" name="Gruppieren 134">
            <a:extLst>
              <a:ext uri="{FF2B5EF4-FFF2-40B4-BE49-F238E27FC236}">
                <a16:creationId xmlns:a16="http://schemas.microsoft.com/office/drawing/2014/main" id="{F66C6A0A-594B-43C7-A451-A01E08740EAE}"/>
              </a:ext>
            </a:extLst>
          </p:cNvPr>
          <p:cNvGrpSpPr/>
          <p:nvPr/>
        </p:nvGrpSpPr>
        <p:grpSpPr>
          <a:xfrm>
            <a:off x="7974029" y="4702605"/>
            <a:ext cx="264000" cy="264000"/>
            <a:chOff x="4640203" y="732226"/>
            <a:chExt cx="266095" cy="271350"/>
          </a:xfrm>
        </p:grpSpPr>
        <p:sp>
          <p:nvSpPr>
            <p:cNvPr id="136" name="Ellipse 135">
              <a:extLst>
                <a:ext uri="{FF2B5EF4-FFF2-40B4-BE49-F238E27FC236}">
                  <a16:creationId xmlns:a16="http://schemas.microsoft.com/office/drawing/2014/main" id="{A62ED873-745B-4AC0-9BF0-DF0254C7D1E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37" name="Textfeld 136">
              <a:extLst>
                <a:ext uri="{FF2B5EF4-FFF2-40B4-BE49-F238E27FC236}">
                  <a16:creationId xmlns:a16="http://schemas.microsoft.com/office/drawing/2014/main" id="{50B56EE3-6F8F-43B7-ABDF-0A78A612AF82}"/>
                </a:ext>
              </a:extLst>
            </p:cNvPr>
            <p:cNvSpPr txBox="1"/>
            <p:nvPr/>
          </p:nvSpPr>
          <p:spPr>
            <a:xfrm>
              <a:off x="4640203" y="73222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9</a:t>
              </a:r>
            </a:p>
          </p:txBody>
        </p:sp>
      </p:grpSp>
      <p:grpSp>
        <p:nvGrpSpPr>
          <p:cNvPr id="138" name="Gruppieren 137">
            <a:extLst>
              <a:ext uri="{FF2B5EF4-FFF2-40B4-BE49-F238E27FC236}">
                <a16:creationId xmlns:a16="http://schemas.microsoft.com/office/drawing/2014/main" id="{1F1EF974-38A7-4E32-9CA8-CCAA06E5CAFE}"/>
              </a:ext>
            </a:extLst>
          </p:cNvPr>
          <p:cNvGrpSpPr/>
          <p:nvPr/>
        </p:nvGrpSpPr>
        <p:grpSpPr>
          <a:xfrm>
            <a:off x="8818483" y="4952313"/>
            <a:ext cx="264000" cy="264000"/>
            <a:chOff x="4640203" y="732226"/>
            <a:chExt cx="266095" cy="271350"/>
          </a:xfrm>
        </p:grpSpPr>
        <p:sp>
          <p:nvSpPr>
            <p:cNvPr id="139" name="Ellipse 138">
              <a:extLst>
                <a:ext uri="{FF2B5EF4-FFF2-40B4-BE49-F238E27FC236}">
                  <a16:creationId xmlns:a16="http://schemas.microsoft.com/office/drawing/2014/main" id="{3904B470-8BAB-4DA0-B072-65D8B4F7ABE3}"/>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40" name="Textfeld 139">
              <a:extLst>
                <a:ext uri="{FF2B5EF4-FFF2-40B4-BE49-F238E27FC236}">
                  <a16:creationId xmlns:a16="http://schemas.microsoft.com/office/drawing/2014/main" id="{765B0A6D-A494-43AA-BFD2-2AAD349A0EE0}"/>
                </a:ext>
              </a:extLst>
            </p:cNvPr>
            <p:cNvSpPr txBox="1"/>
            <p:nvPr/>
          </p:nvSpPr>
          <p:spPr>
            <a:xfrm>
              <a:off x="4640203" y="73222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9</a:t>
              </a:r>
            </a:p>
          </p:txBody>
        </p:sp>
      </p:grpSp>
      <p:grpSp>
        <p:nvGrpSpPr>
          <p:cNvPr id="141" name="Gruppieren 140">
            <a:extLst>
              <a:ext uri="{FF2B5EF4-FFF2-40B4-BE49-F238E27FC236}">
                <a16:creationId xmlns:a16="http://schemas.microsoft.com/office/drawing/2014/main" id="{27893122-3278-48BF-B26F-C69967F37B13}"/>
              </a:ext>
            </a:extLst>
          </p:cNvPr>
          <p:cNvGrpSpPr/>
          <p:nvPr/>
        </p:nvGrpSpPr>
        <p:grpSpPr>
          <a:xfrm>
            <a:off x="6081137" y="3819431"/>
            <a:ext cx="264000" cy="264000"/>
            <a:chOff x="4637578" y="738982"/>
            <a:chExt cx="266095" cy="271350"/>
          </a:xfrm>
        </p:grpSpPr>
        <p:sp>
          <p:nvSpPr>
            <p:cNvPr id="142" name="Ellipse 141">
              <a:extLst>
                <a:ext uri="{FF2B5EF4-FFF2-40B4-BE49-F238E27FC236}">
                  <a16:creationId xmlns:a16="http://schemas.microsoft.com/office/drawing/2014/main" id="{7173F22A-0B89-4EA0-AF81-FA7CADF8C7FA}"/>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43" name="Textfeld 142">
              <a:extLst>
                <a:ext uri="{FF2B5EF4-FFF2-40B4-BE49-F238E27FC236}">
                  <a16:creationId xmlns:a16="http://schemas.microsoft.com/office/drawing/2014/main" id="{B6169B5C-1801-4501-9236-CEDD09960D5F}"/>
                </a:ext>
              </a:extLst>
            </p:cNvPr>
            <p:cNvSpPr txBox="1"/>
            <p:nvPr/>
          </p:nvSpPr>
          <p:spPr>
            <a:xfrm>
              <a:off x="4637578" y="738982"/>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5</a:t>
              </a:r>
            </a:p>
          </p:txBody>
        </p:sp>
      </p:grpSp>
      <p:grpSp>
        <p:nvGrpSpPr>
          <p:cNvPr id="144" name="Gruppieren 143">
            <a:extLst>
              <a:ext uri="{FF2B5EF4-FFF2-40B4-BE49-F238E27FC236}">
                <a16:creationId xmlns:a16="http://schemas.microsoft.com/office/drawing/2014/main" id="{8C05C69C-4DC5-4116-B7F8-27C1901C7EB6}"/>
              </a:ext>
            </a:extLst>
          </p:cNvPr>
          <p:cNvGrpSpPr/>
          <p:nvPr/>
        </p:nvGrpSpPr>
        <p:grpSpPr>
          <a:xfrm>
            <a:off x="7787881" y="4121573"/>
            <a:ext cx="264000" cy="264000"/>
            <a:chOff x="4637578" y="732456"/>
            <a:chExt cx="266095" cy="271350"/>
          </a:xfrm>
        </p:grpSpPr>
        <p:sp>
          <p:nvSpPr>
            <p:cNvPr id="145" name="Ellipse 144">
              <a:extLst>
                <a:ext uri="{FF2B5EF4-FFF2-40B4-BE49-F238E27FC236}">
                  <a16:creationId xmlns:a16="http://schemas.microsoft.com/office/drawing/2014/main" id="{2D868224-F968-4A7E-9173-F0F1FBE984D3}"/>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46" name="Textfeld 145">
              <a:extLst>
                <a:ext uri="{FF2B5EF4-FFF2-40B4-BE49-F238E27FC236}">
                  <a16:creationId xmlns:a16="http://schemas.microsoft.com/office/drawing/2014/main" id="{BFD4A154-606F-4F17-B5D7-81B6913667D1}"/>
                </a:ext>
              </a:extLst>
            </p:cNvPr>
            <p:cNvSpPr txBox="1"/>
            <p:nvPr/>
          </p:nvSpPr>
          <p:spPr>
            <a:xfrm>
              <a:off x="4637578"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3</a:t>
              </a:r>
            </a:p>
          </p:txBody>
        </p:sp>
      </p:grpSp>
      <p:grpSp>
        <p:nvGrpSpPr>
          <p:cNvPr id="147" name="Gruppieren 146">
            <a:extLst>
              <a:ext uri="{FF2B5EF4-FFF2-40B4-BE49-F238E27FC236}">
                <a16:creationId xmlns:a16="http://schemas.microsoft.com/office/drawing/2014/main" id="{44C82B20-92FA-48CB-9947-AB0E7425523A}"/>
              </a:ext>
            </a:extLst>
          </p:cNvPr>
          <p:cNvGrpSpPr/>
          <p:nvPr/>
        </p:nvGrpSpPr>
        <p:grpSpPr>
          <a:xfrm>
            <a:off x="7061292" y="4434424"/>
            <a:ext cx="264000" cy="264000"/>
            <a:chOff x="4645063" y="732456"/>
            <a:chExt cx="266095" cy="271350"/>
          </a:xfrm>
        </p:grpSpPr>
        <p:sp>
          <p:nvSpPr>
            <p:cNvPr id="148" name="Ellipse 147">
              <a:extLst>
                <a:ext uri="{FF2B5EF4-FFF2-40B4-BE49-F238E27FC236}">
                  <a16:creationId xmlns:a16="http://schemas.microsoft.com/office/drawing/2014/main" id="{423076B2-B107-45FB-AD80-BC5C4A3F8D29}"/>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49" name="Textfeld 148">
              <a:extLst>
                <a:ext uri="{FF2B5EF4-FFF2-40B4-BE49-F238E27FC236}">
                  <a16:creationId xmlns:a16="http://schemas.microsoft.com/office/drawing/2014/main" id="{8200C02C-0898-4BDE-B4EE-65412D6EB2EA}"/>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spTree>
    <p:extLst>
      <p:ext uri="{BB962C8B-B14F-4D97-AF65-F5344CB8AC3E}">
        <p14:creationId xmlns:p14="http://schemas.microsoft.com/office/powerpoint/2010/main" val="202624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AD1B10B-2D8E-46B1-A4EB-B4C8E4B62D00}"/>
              </a:ext>
            </a:extLst>
          </p:cNvPr>
          <p:cNvSpPr/>
          <p:nvPr/>
        </p:nvSpPr>
        <p:spPr>
          <a:xfrm>
            <a:off x="367072" y="1357416"/>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 name="Titel 1">
            <a:extLst>
              <a:ext uri="{FF2B5EF4-FFF2-40B4-BE49-F238E27FC236}">
                <a16:creationId xmlns:a16="http://schemas.microsoft.com/office/drawing/2014/main" id="{94D38C41-4BB4-4579-9980-2C13BAF44635}"/>
              </a:ext>
            </a:extLst>
          </p:cNvPr>
          <p:cNvSpPr>
            <a:spLocks noGrp="1"/>
          </p:cNvSpPr>
          <p:nvPr>
            <p:ph type="title"/>
          </p:nvPr>
        </p:nvSpPr>
        <p:spPr/>
        <p:txBody>
          <a:bodyPr/>
          <a:lstStyle/>
          <a:p>
            <a:r>
              <a:rPr lang="de-DE" dirty="0"/>
              <a:t>TANDEM KSP3</a:t>
            </a:r>
          </a:p>
        </p:txBody>
      </p:sp>
      <p:sp>
        <p:nvSpPr>
          <p:cNvPr id="4" name="Fußzeilenplatzhalter 3">
            <a:extLst>
              <a:ext uri="{FF2B5EF4-FFF2-40B4-BE49-F238E27FC236}">
                <a16:creationId xmlns:a16="http://schemas.microsoft.com/office/drawing/2014/main" id="{281E213D-48C5-4B16-AE16-756970C25230}"/>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12" name="Rechteck 11">
            <a:extLst>
              <a:ext uri="{FF2B5EF4-FFF2-40B4-BE49-F238E27FC236}">
                <a16:creationId xmlns:a16="http://schemas.microsoft.com/office/drawing/2014/main" id="{38F11716-6EF5-4893-A382-B44A6CFC3373}"/>
              </a:ext>
            </a:extLst>
          </p:cNvPr>
          <p:cNvSpPr/>
          <p:nvPr/>
        </p:nvSpPr>
        <p:spPr>
          <a:xfrm>
            <a:off x="250920" y="3512928"/>
            <a:ext cx="3935513" cy="2526333"/>
          </a:xfrm>
          <a:prstGeom prst="rect">
            <a:avLst/>
          </a:prstGeom>
        </p:spPr>
        <p:txBody>
          <a:bodyPr wrap="square">
            <a:spAutoFit/>
          </a:bodyPr>
          <a:lstStyle/>
          <a:p>
            <a:pPr defTabSz="609546">
              <a:spcBef>
                <a:spcPts val="533"/>
              </a:spcBef>
            </a:pPr>
            <a:r>
              <a:rPr lang="fr-FR" sz="1600" b="1" dirty="0">
                <a:solidFill>
                  <a:srgbClr val="00446B"/>
                </a:solidFill>
              </a:rPr>
              <a:t>Force de serrage en fonction de la pression</a:t>
            </a:r>
          </a:p>
          <a:p>
            <a:pPr defTabSz="609546">
              <a:spcBef>
                <a:spcPts val="533"/>
              </a:spcBef>
            </a:pPr>
            <a:r>
              <a:rPr lang="fr-FR" sz="1600" dirty="0">
                <a:solidFill>
                  <a:srgbClr val="00446B"/>
                </a:solidFill>
              </a:rPr>
              <a:t>La force de serrage augmente en proportion directe avec la pression d’air. La pression d’air minimale ne doit pas descendre en dessous de 2 bars pendant ce processus.</a:t>
            </a:r>
          </a:p>
          <a:p>
            <a:pPr defTabSz="609546">
              <a:spcBef>
                <a:spcPts val="533"/>
              </a:spcBef>
            </a:pPr>
            <a:r>
              <a:rPr lang="fr-FR" sz="1600" dirty="0">
                <a:solidFill>
                  <a:srgbClr val="00446B"/>
                </a:solidFill>
              </a:rPr>
              <a:t>
</a:t>
            </a:r>
            <a:r>
              <a:rPr lang="de-DE" sz="1600" dirty="0">
                <a:solidFill>
                  <a:srgbClr val="00446B"/>
                </a:solidFill>
                <a:latin typeface="Calibri"/>
              </a:rPr>
              <a:t>     </a:t>
            </a:r>
            <a:r>
              <a:rPr lang="de-DE" sz="1600" dirty="0">
                <a:solidFill>
                  <a:srgbClr val="00446B"/>
                </a:solidFill>
              </a:rPr>
              <a:t>Force de </a:t>
            </a:r>
            <a:r>
              <a:rPr lang="de-DE" sz="1600" dirty="0" err="1">
                <a:solidFill>
                  <a:srgbClr val="00446B"/>
                </a:solidFill>
              </a:rPr>
              <a:t>serrage</a:t>
            </a:r>
            <a:endParaRPr lang="de-DE" sz="1600" dirty="0">
              <a:solidFill>
                <a:srgbClr val="00446B"/>
              </a:solidFill>
              <a:latin typeface="Calibri"/>
            </a:endParaRPr>
          </a:p>
          <a:p>
            <a:pPr defTabSz="609546">
              <a:spcBef>
                <a:spcPts val="133"/>
              </a:spcBef>
            </a:pPr>
            <a:r>
              <a:rPr lang="de-DE" sz="1600" dirty="0">
                <a:solidFill>
                  <a:srgbClr val="00446B"/>
                </a:solidFill>
                <a:latin typeface="Calibri"/>
              </a:rPr>
              <a:t>     </a:t>
            </a:r>
            <a:r>
              <a:rPr lang="de-DE" sz="1600" dirty="0">
                <a:solidFill>
                  <a:srgbClr val="00446B"/>
                </a:solidFill>
              </a:rPr>
              <a:t>Pression </a:t>
            </a:r>
            <a:r>
              <a:rPr lang="de-DE" sz="1600" dirty="0" err="1">
                <a:solidFill>
                  <a:srgbClr val="00446B"/>
                </a:solidFill>
              </a:rPr>
              <a:t>pneumatique</a:t>
            </a:r>
            <a:endParaRPr lang="de-DE" sz="1600" dirty="0">
              <a:solidFill>
                <a:srgbClr val="00446B"/>
              </a:solidFill>
              <a:latin typeface="Calibri"/>
            </a:endParaRPr>
          </a:p>
          <a:p>
            <a:pPr defTabSz="609546">
              <a:spcBef>
                <a:spcPts val="133"/>
              </a:spcBef>
            </a:pPr>
            <a:endParaRPr lang="de-DE" sz="1600" dirty="0">
              <a:solidFill>
                <a:srgbClr val="00446B"/>
              </a:solidFill>
              <a:latin typeface="Calibri"/>
            </a:endParaRPr>
          </a:p>
        </p:txBody>
      </p:sp>
      <p:sp>
        <p:nvSpPr>
          <p:cNvPr id="15" name="Rechteck 14">
            <a:extLst>
              <a:ext uri="{FF2B5EF4-FFF2-40B4-BE49-F238E27FC236}">
                <a16:creationId xmlns:a16="http://schemas.microsoft.com/office/drawing/2014/main" id="{80DEA4F6-A192-4DB7-9083-3B8EBC5AC55D}"/>
              </a:ext>
            </a:extLst>
          </p:cNvPr>
          <p:cNvSpPr/>
          <p:nvPr/>
        </p:nvSpPr>
        <p:spPr>
          <a:xfrm>
            <a:off x="4177804" y="1357416"/>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7" name="Rechteck 16">
            <a:extLst>
              <a:ext uri="{FF2B5EF4-FFF2-40B4-BE49-F238E27FC236}">
                <a16:creationId xmlns:a16="http://schemas.microsoft.com/office/drawing/2014/main" id="{6B6D2FE1-1081-4089-8D3C-AAE6FFE0EF0A}"/>
              </a:ext>
            </a:extLst>
          </p:cNvPr>
          <p:cNvSpPr/>
          <p:nvPr/>
        </p:nvSpPr>
        <p:spPr>
          <a:xfrm>
            <a:off x="4070055" y="3520782"/>
            <a:ext cx="3724116" cy="2126223"/>
          </a:xfrm>
          <a:prstGeom prst="rect">
            <a:avLst/>
          </a:prstGeom>
        </p:spPr>
        <p:txBody>
          <a:bodyPr wrap="square">
            <a:spAutoFit/>
          </a:bodyPr>
          <a:lstStyle/>
          <a:p>
            <a:pPr defTabSz="609546">
              <a:spcBef>
                <a:spcPts val="533"/>
              </a:spcBef>
            </a:pPr>
            <a:r>
              <a:rPr lang="fr-FR" sz="1600" b="1" dirty="0">
                <a:solidFill>
                  <a:srgbClr val="00446B"/>
                </a:solidFill>
              </a:rPr>
              <a:t>Conception étanche aux copeaux
</a:t>
            </a:r>
            <a:r>
              <a:rPr lang="fr-FR" sz="1600" dirty="0">
                <a:solidFill>
                  <a:srgbClr val="00446B"/>
                </a:solidFill>
              </a:rPr>
              <a:t>La conception spéciale des mors de base et de la plaque de protection empêche les copeaux de se loger de manière permanente. Pendant le processus de serrage, les copeaux sont repoussés des mors de base grâce à l’inclinaison de la plaque de protection</a:t>
            </a:r>
            <a:r>
              <a:rPr lang="de-DE" sz="1600" dirty="0">
                <a:solidFill>
                  <a:srgbClr val="00446B"/>
                </a:solidFill>
                <a:latin typeface="Calibri"/>
              </a:rPr>
              <a:t>.</a:t>
            </a:r>
          </a:p>
        </p:txBody>
      </p:sp>
      <p:sp>
        <p:nvSpPr>
          <p:cNvPr id="14" name="Textfeld 13">
            <a:extLst>
              <a:ext uri="{FF2B5EF4-FFF2-40B4-BE49-F238E27FC236}">
                <a16:creationId xmlns:a16="http://schemas.microsoft.com/office/drawing/2014/main" id="{68B339ED-DE7B-4C23-BF7D-44F930671220}"/>
              </a:ext>
            </a:extLst>
          </p:cNvPr>
          <p:cNvSpPr txBox="1"/>
          <p:nvPr/>
        </p:nvSpPr>
        <p:spPr>
          <a:xfrm>
            <a:off x="310469" y="959642"/>
            <a:ext cx="6549272" cy="420564"/>
          </a:xfrm>
          <a:prstGeom prst="rect">
            <a:avLst/>
          </a:prstGeom>
          <a:noFill/>
        </p:spPr>
        <p:txBody>
          <a:bodyPr wrap="square" rtlCol="0">
            <a:spAutoFit/>
          </a:bodyPr>
          <a:lstStyle/>
          <a:p>
            <a:pPr defTabSz="609546"/>
            <a:r>
              <a:rPr lang="de-DE" sz="2133" b="1" dirty="0">
                <a:solidFill>
                  <a:srgbClr val="00446B"/>
                </a:solidFill>
                <a:latin typeface="Calibri"/>
              </a:rPr>
              <a:t>Points </a:t>
            </a:r>
            <a:r>
              <a:rPr lang="de-DE" sz="2133" b="1" dirty="0" err="1">
                <a:solidFill>
                  <a:srgbClr val="00446B"/>
                </a:solidFill>
                <a:latin typeface="Calibri"/>
              </a:rPr>
              <a:t>forts</a:t>
            </a:r>
            <a:endParaRPr lang="de-DE" sz="2133" b="1" dirty="0">
              <a:solidFill>
                <a:srgbClr val="00446B"/>
              </a:solidFill>
              <a:latin typeface="Calibri"/>
            </a:endParaRPr>
          </a:p>
        </p:txBody>
      </p:sp>
      <p:sp>
        <p:nvSpPr>
          <p:cNvPr id="23" name="Rechteck 22">
            <a:extLst>
              <a:ext uri="{FF2B5EF4-FFF2-40B4-BE49-F238E27FC236}">
                <a16:creationId xmlns:a16="http://schemas.microsoft.com/office/drawing/2014/main" id="{4FA13CA7-6866-4DDB-A883-3F870D00EFBD}"/>
              </a:ext>
            </a:extLst>
          </p:cNvPr>
          <p:cNvSpPr/>
          <p:nvPr/>
        </p:nvSpPr>
        <p:spPr>
          <a:xfrm>
            <a:off x="8021178" y="1360316"/>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4" name="Rechteck 23">
            <a:extLst>
              <a:ext uri="{FF2B5EF4-FFF2-40B4-BE49-F238E27FC236}">
                <a16:creationId xmlns:a16="http://schemas.microsoft.com/office/drawing/2014/main" id="{909602A0-07B6-47A9-9E33-5A241CDF6E00}"/>
              </a:ext>
            </a:extLst>
          </p:cNvPr>
          <p:cNvSpPr/>
          <p:nvPr/>
        </p:nvSpPr>
        <p:spPr>
          <a:xfrm>
            <a:off x="7949779" y="3520782"/>
            <a:ext cx="4033969" cy="1944122"/>
          </a:xfrm>
          <a:prstGeom prst="rect">
            <a:avLst/>
          </a:prstGeom>
        </p:spPr>
        <p:txBody>
          <a:bodyPr wrap="square">
            <a:spAutoFit/>
          </a:bodyPr>
          <a:lstStyle/>
          <a:p>
            <a:pPr defTabSz="609546">
              <a:spcBef>
                <a:spcPts val="533"/>
              </a:spcBef>
            </a:pPr>
            <a:r>
              <a:rPr lang="fr-FR" sz="1600" b="1" dirty="0">
                <a:solidFill>
                  <a:srgbClr val="00446B"/>
                </a:solidFill>
              </a:rPr>
              <a:t>Bouchons de couverture pour les vis de montage
</a:t>
            </a:r>
            <a:r>
              <a:rPr lang="fr-FR" sz="1600" dirty="0">
                <a:solidFill>
                  <a:srgbClr val="00446B"/>
                </a:solidFill>
              </a:rPr>
              <a:t>Les quatre vis de montage sont scellées avec des bouchons en aluminium anodisé. L’accumulation de copeaux est donc complètement éliminée.
</a:t>
            </a:r>
            <a:endParaRPr lang="de-DE" sz="1600" dirty="0">
              <a:solidFill>
                <a:srgbClr val="00446B"/>
              </a:solidFill>
              <a:latin typeface="Calibri"/>
            </a:endParaRPr>
          </a:p>
        </p:txBody>
      </p:sp>
      <p:grpSp>
        <p:nvGrpSpPr>
          <p:cNvPr id="29" name="Gruppieren 28">
            <a:extLst>
              <a:ext uri="{FF2B5EF4-FFF2-40B4-BE49-F238E27FC236}">
                <a16:creationId xmlns:a16="http://schemas.microsoft.com/office/drawing/2014/main" id="{BBCCB642-4579-46F9-B3F7-B7A0168F0819}"/>
              </a:ext>
            </a:extLst>
          </p:cNvPr>
          <p:cNvGrpSpPr/>
          <p:nvPr/>
        </p:nvGrpSpPr>
        <p:grpSpPr>
          <a:xfrm>
            <a:off x="291953" y="5200904"/>
            <a:ext cx="264000" cy="264000"/>
            <a:chOff x="4645063" y="729193"/>
            <a:chExt cx="266095" cy="271350"/>
          </a:xfrm>
        </p:grpSpPr>
        <p:sp>
          <p:nvSpPr>
            <p:cNvPr id="30" name="Ellipse 29">
              <a:extLst>
                <a:ext uri="{FF2B5EF4-FFF2-40B4-BE49-F238E27FC236}">
                  <a16:creationId xmlns:a16="http://schemas.microsoft.com/office/drawing/2014/main" id="{D8BF257B-064B-45AF-A107-F886773FB752}"/>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31" name="Textfeld 30">
              <a:extLst>
                <a:ext uri="{FF2B5EF4-FFF2-40B4-BE49-F238E27FC236}">
                  <a16:creationId xmlns:a16="http://schemas.microsoft.com/office/drawing/2014/main" id="{0F211C26-B86D-43EE-B913-3657D6C2B253}"/>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32" name="Gruppieren 31">
            <a:extLst>
              <a:ext uri="{FF2B5EF4-FFF2-40B4-BE49-F238E27FC236}">
                <a16:creationId xmlns:a16="http://schemas.microsoft.com/office/drawing/2014/main" id="{5422288A-0D63-4B4F-AEEF-ECBC6C2E3D3A}"/>
              </a:ext>
            </a:extLst>
          </p:cNvPr>
          <p:cNvGrpSpPr/>
          <p:nvPr/>
        </p:nvGrpSpPr>
        <p:grpSpPr>
          <a:xfrm>
            <a:off x="303420" y="5479417"/>
            <a:ext cx="264000" cy="264000"/>
            <a:chOff x="4645063" y="732456"/>
            <a:chExt cx="266095" cy="271350"/>
          </a:xfrm>
        </p:grpSpPr>
        <p:sp>
          <p:nvSpPr>
            <p:cNvPr id="33" name="Ellipse 32">
              <a:extLst>
                <a:ext uri="{FF2B5EF4-FFF2-40B4-BE49-F238E27FC236}">
                  <a16:creationId xmlns:a16="http://schemas.microsoft.com/office/drawing/2014/main" id="{3EB57C7F-BC3A-4D98-8CBD-FADA55382A3D}"/>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34" name="Textfeld 33">
              <a:extLst>
                <a:ext uri="{FF2B5EF4-FFF2-40B4-BE49-F238E27FC236}">
                  <a16:creationId xmlns:a16="http://schemas.microsoft.com/office/drawing/2014/main" id="{BC820F44-623A-43E0-8D57-E0A3A5C1273B}"/>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pic>
        <p:nvPicPr>
          <p:cNvPr id="28" name="Picture 2">
            <a:extLst>
              <a:ext uri="{FF2B5EF4-FFF2-40B4-BE49-F238E27FC236}">
                <a16:creationId xmlns:a16="http://schemas.microsoft.com/office/drawing/2014/main" id="{A9B95140-6641-48E6-A6EA-F6804C2CC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26" y="1494331"/>
            <a:ext cx="2801500" cy="189575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uppieren 34">
            <a:extLst>
              <a:ext uri="{FF2B5EF4-FFF2-40B4-BE49-F238E27FC236}">
                <a16:creationId xmlns:a16="http://schemas.microsoft.com/office/drawing/2014/main" id="{BA6453D6-7178-4F00-817D-B8BB193ED225}"/>
              </a:ext>
            </a:extLst>
          </p:cNvPr>
          <p:cNvGrpSpPr/>
          <p:nvPr/>
        </p:nvGrpSpPr>
        <p:grpSpPr>
          <a:xfrm>
            <a:off x="367072" y="2320915"/>
            <a:ext cx="264000" cy="264000"/>
            <a:chOff x="4645063" y="729193"/>
            <a:chExt cx="266095" cy="271350"/>
          </a:xfrm>
        </p:grpSpPr>
        <p:sp>
          <p:nvSpPr>
            <p:cNvPr id="36" name="Ellipse 35">
              <a:extLst>
                <a:ext uri="{FF2B5EF4-FFF2-40B4-BE49-F238E27FC236}">
                  <a16:creationId xmlns:a16="http://schemas.microsoft.com/office/drawing/2014/main" id="{643552B2-4B94-4295-95D9-C24397D2282B}"/>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37" name="Textfeld 36">
              <a:extLst>
                <a:ext uri="{FF2B5EF4-FFF2-40B4-BE49-F238E27FC236}">
                  <a16:creationId xmlns:a16="http://schemas.microsoft.com/office/drawing/2014/main" id="{02C72171-11C9-4899-B46F-98572C3117F3}"/>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38" name="Gruppieren 37">
            <a:extLst>
              <a:ext uri="{FF2B5EF4-FFF2-40B4-BE49-F238E27FC236}">
                <a16:creationId xmlns:a16="http://schemas.microsoft.com/office/drawing/2014/main" id="{435CEAB9-D81A-4FD0-9788-3EC033258947}"/>
              </a:ext>
            </a:extLst>
          </p:cNvPr>
          <p:cNvGrpSpPr/>
          <p:nvPr/>
        </p:nvGrpSpPr>
        <p:grpSpPr>
          <a:xfrm>
            <a:off x="1633332" y="3205854"/>
            <a:ext cx="264000" cy="264000"/>
            <a:chOff x="4645063" y="732456"/>
            <a:chExt cx="266095" cy="271350"/>
          </a:xfrm>
        </p:grpSpPr>
        <p:sp>
          <p:nvSpPr>
            <p:cNvPr id="39" name="Ellipse 38">
              <a:extLst>
                <a:ext uri="{FF2B5EF4-FFF2-40B4-BE49-F238E27FC236}">
                  <a16:creationId xmlns:a16="http://schemas.microsoft.com/office/drawing/2014/main" id="{7613B215-9BCC-4744-93B6-A01BAF2D071F}"/>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40" name="Textfeld 39">
              <a:extLst>
                <a:ext uri="{FF2B5EF4-FFF2-40B4-BE49-F238E27FC236}">
                  <a16:creationId xmlns:a16="http://schemas.microsoft.com/office/drawing/2014/main" id="{E277D5B6-69E0-4F61-BE85-CC8A3167D05D}"/>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pic>
        <p:nvPicPr>
          <p:cNvPr id="41" name="Picture 4">
            <a:extLst>
              <a:ext uri="{FF2B5EF4-FFF2-40B4-BE49-F238E27FC236}">
                <a16:creationId xmlns:a16="http://schemas.microsoft.com/office/drawing/2014/main" id="{966A05C4-8435-4370-B8D2-D2B55B8477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50"/>
          <a:stretch/>
        </p:blipFill>
        <p:spPr bwMode="auto">
          <a:xfrm>
            <a:off x="4291225" y="1611572"/>
            <a:ext cx="2640233" cy="151824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1E4F2DBE-F1C3-477D-9CDF-64AB52E80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5762" y="1537871"/>
            <a:ext cx="2477831" cy="1802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478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AD1B10B-2D8E-46B1-A4EB-B4C8E4B62D00}"/>
              </a:ext>
            </a:extLst>
          </p:cNvPr>
          <p:cNvSpPr/>
          <p:nvPr/>
        </p:nvSpPr>
        <p:spPr>
          <a:xfrm>
            <a:off x="357756" y="1500637"/>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 name="Titel 1">
            <a:extLst>
              <a:ext uri="{FF2B5EF4-FFF2-40B4-BE49-F238E27FC236}">
                <a16:creationId xmlns:a16="http://schemas.microsoft.com/office/drawing/2014/main" id="{94D38C41-4BB4-4579-9980-2C13BAF44635}"/>
              </a:ext>
            </a:extLst>
          </p:cNvPr>
          <p:cNvSpPr>
            <a:spLocks noGrp="1"/>
          </p:cNvSpPr>
          <p:nvPr>
            <p:ph type="title"/>
          </p:nvPr>
        </p:nvSpPr>
        <p:spPr/>
        <p:txBody>
          <a:bodyPr/>
          <a:lstStyle/>
          <a:p>
            <a:r>
              <a:rPr lang="de-DE" dirty="0"/>
              <a:t>TANDEM KSP3</a:t>
            </a:r>
          </a:p>
        </p:txBody>
      </p:sp>
      <p:sp>
        <p:nvSpPr>
          <p:cNvPr id="4" name="Fußzeilenplatzhalter 3">
            <a:extLst>
              <a:ext uri="{FF2B5EF4-FFF2-40B4-BE49-F238E27FC236}">
                <a16:creationId xmlns:a16="http://schemas.microsoft.com/office/drawing/2014/main" id="{281E213D-48C5-4B16-AE16-756970C25230}"/>
              </a:ext>
            </a:extLst>
          </p:cNvPr>
          <p:cNvSpPr>
            <a:spLocks noGrp="1"/>
          </p:cNvSpPr>
          <p:nvPr>
            <p:ph type="ftr" sz="quarter" idx="10"/>
          </p:nvPr>
        </p:nvSpPr>
        <p:spPr/>
        <p:txBody>
          <a:bodyPr/>
          <a:lstStyle/>
          <a:p>
            <a:pPr defTabSz="609546"/>
            <a:r>
              <a:rPr lang="de-DE">
                <a:solidFill>
                  <a:prstClr val="white"/>
                </a:solidFill>
                <a:latin typeface="Calibri"/>
              </a:rPr>
              <a:t>TANDEM 3</a:t>
            </a:r>
            <a:endParaRPr lang="de-DE" dirty="0">
              <a:solidFill>
                <a:prstClr val="white"/>
              </a:solidFill>
              <a:latin typeface="Calibri"/>
            </a:endParaRPr>
          </a:p>
        </p:txBody>
      </p:sp>
      <p:sp>
        <p:nvSpPr>
          <p:cNvPr id="12" name="Rechteck 11">
            <a:extLst>
              <a:ext uri="{FF2B5EF4-FFF2-40B4-BE49-F238E27FC236}">
                <a16:creationId xmlns:a16="http://schemas.microsoft.com/office/drawing/2014/main" id="{38F11716-6EF5-4893-A382-B44A6CFC3373}"/>
              </a:ext>
            </a:extLst>
          </p:cNvPr>
          <p:cNvSpPr/>
          <p:nvPr/>
        </p:nvSpPr>
        <p:spPr>
          <a:xfrm>
            <a:off x="244602" y="3662436"/>
            <a:ext cx="3935513" cy="1697901"/>
          </a:xfrm>
          <a:prstGeom prst="rect">
            <a:avLst/>
          </a:prstGeom>
        </p:spPr>
        <p:txBody>
          <a:bodyPr wrap="square">
            <a:spAutoFit/>
          </a:bodyPr>
          <a:lstStyle/>
          <a:p>
            <a:pPr defTabSz="609546">
              <a:spcBef>
                <a:spcPts val="533"/>
              </a:spcBef>
            </a:pPr>
            <a:r>
              <a:rPr lang="de-DE" sz="1600" b="1" dirty="0" err="1">
                <a:solidFill>
                  <a:srgbClr val="00446B"/>
                </a:solidFill>
              </a:rPr>
              <a:t>Rainure</a:t>
            </a:r>
            <a:r>
              <a:rPr lang="de-DE" sz="1600" b="1" dirty="0">
                <a:solidFill>
                  <a:srgbClr val="00446B"/>
                </a:solidFill>
              </a:rPr>
              <a:t> </a:t>
            </a:r>
            <a:r>
              <a:rPr lang="de-DE" sz="1600" b="1" dirty="0" err="1">
                <a:solidFill>
                  <a:srgbClr val="00446B"/>
                </a:solidFill>
              </a:rPr>
              <a:t>d’alignement</a:t>
            </a:r>
            <a:r>
              <a:rPr lang="de-DE" sz="1600" b="1" dirty="0">
                <a:solidFill>
                  <a:srgbClr val="00446B"/>
                </a:solidFill>
              </a:rPr>
              <a:t>
</a:t>
            </a:r>
            <a:r>
              <a:rPr lang="fr-FR" sz="1600" dirty="0">
                <a:solidFill>
                  <a:srgbClr val="00446B"/>
                </a:solidFill>
              </a:rPr>
              <a:t>Une rainure d’alignement est usiné sur le côté du corps de l’étau. Cet usinage parallèle au guidage de mors permet un alignement précis des étaux sur la table de la machine.
</a:t>
            </a:r>
            <a:r>
              <a:rPr lang="de-DE" sz="1600" dirty="0">
                <a:solidFill>
                  <a:srgbClr val="00446B"/>
                </a:solidFill>
                <a:latin typeface="Calibri"/>
              </a:rPr>
              <a:t>		</a:t>
            </a:r>
          </a:p>
        </p:txBody>
      </p:sp>
      <p:sp>
        <p:nvSpPr>
          <p:cNvPr id="15" name="Rechteck 14">
            <a:extLst>
              <a:ext uri="{FF2B5EF4-FFF2-40B4-BE49-F238E27FC236}">
                <a16:creationId xmlns:a16="http://schemas.microsoft.com/office/drawing/2014/main" id="{80DEA4F6-A192-4DB7-9083-3B8EBC5AC55D}"/>
              </a:ext>
            </a:extLst>
          </p:cNvPr>
          <p:cNvSpPr/>
          <p:nvPr/>
        </p:nvSpPr>
        <p:spPr>
          <a:xfrm>
            <a:off x="4177804" y="1500637"/>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17" name="Rechteck 16">
            <a:extLst>
              <a:ext uri="{FF2B5EF4-FFF2-40B4-BE49-F238E27FC236}">
                <a16:creationId xmlns:a16="http://schemas.microsoft.com/office/drawing/2014/main" id="{6B6D2FE1-1081-4089-8D3C-AAE6FFE0EF0A}"/>
              </a:ext>
            </a:extLst>
          </p:cNvPr>
          <p:cNvSpPr/>
          <p:nvPr/>
        </p:nvSpPr>
        <p:spPr>
          <a:xfrm>
            <a:off x="4051007" y="3623906"/>
            <a:ext cx="3619612" cy="2372444"/>
          </a:xfrm>
          <a:prstGeom prst="rect">
            <a:avLst/>
          </a:prstGeom>
        </p:spPr>
        <p:txBody>
          <a:bodyPr wrap="square">
            <a:spAutoFit/>
          </a:bodyPr>
          <a:lstStyle/>
          <a:p>
            <a:pPr defTabSz="609546">
              <a:spcBef>
                <a:spcPts val="533"/>
              </a:spcBef>
            </a:pPr>
            <a:r>
              <a:rPr lang="fr-FR" sz="1600" b="1" dirty="0">
                <a:solidFill>
                  <a:srgbClr val="00446B"/>
                </a:solidFill>
              </a:rPr>
              <a:t>Trou de drainage pour liquide de refroidissement
</a:t>
            </a:r>
            <a:r>
              <a:rPr lang="fr-FR" sz="1600" dirty="0">
                <a:solidFill>
                  <a:srgbClr val="00446B"/>
                </a:solidFill>
              </a:rPr>
              <a:t>Tous  les corps d’étaux sont équipés d’un trou de drainage pour le liquide de refroidissement. Cela permet au liquide de refroidissement pénétré d’être drainé vers l’extérieur. Le trou de drainage est scellé avec un filtre fritté pour empêcher l’entrée de copeaux.</a:t>
            </a:r>
            <a:endParaRPr lang="de-DE" sz="1600" dirty="0">
              <a:solidFill>
                <a:srgbClr val="00446B"/>
              </a:solidFill>
              <a:latin typeface="Calibri"/>
            </a:endParaRPr>
          </a:p>
        </p:txBody>
      </p:sp>
      <p:sp>
        <p:nvSpPr>
          <p:cNvPr id="14" name="Textfeld 13">
            <a:extLst>
              <a:ext uri="{FF2B5EF4-FFF2-40B4-BE49-F238E27FC236}">
                <a16:creationId xmlns:a16="http://schemas.microsoft.com/office/drawing/2014/main" id="{68B339ED-DE7B-4C23-BF7D-44F930671220}"/>
              </a:ext>
            </a:extLst>
          </p:cNvPr>
          <p:cNvSpPr txBox="1"/>
          <p:nvPr/>
        </p:nvSpPr>
        <p:spPr>
          <a:xfrm>
            <a:off x="279400" y="958611"/>
            <a:ext cx="6549272" cy="420564"/>
          </a:xfrm>
          <a:prstGeom prst="rect">
            <a:avLst/>
          </a:prstGeom>
          <a:noFill/>
        </p:spPr>
        <p:txBody>
          <a:bodyPr wrap="square" rtlCol="0">
            <a:spAutoFit/>
          </a:bodyPr>
          <a:lstStyle/>
          <a:p>
            <a:pPr defTabSz="609546"/>
            <a:r>
              <a:rPr lang="de-DE" sz="2133" b="1" dirty="0">
                <a:solidFill>
                  <a:srgbClr val="00446B"/>
                </a:solidFill>
                <a:latin typeface="Calibri"/>
              </a:rPr>
              <a:t>Points </a:t>
            </a:r>
            <a:r>
              <a:rPr lang="de-DE" sz="2133" b="1" dirty="0" err="1">
                <a:solidFill>
                  <a:srgbClr val="00446B"/>
                </a:solidFill>
                <a:latin typeface="Calibri"/>
              </a:rPr>
              <a:t>forts</a:t>
            </a:r>
            <a:endParaRPr lang="de-DE" sz="2133" b="1" dirty="0">
              <a:solidFill>
                <a:srgbClr val="00446B"/>
              </a:solidFill>
              <a:latin typeface="Calibri"/>
            </a:endParaRPr>
          </a:p>
        </p:txBody>
      </p:sp>
      <p:sp>
        <p:nvSpPr>
          <p:cNvPr id="23" name="Rechteck 22">
            <a:extLst>
              <a:ext uri="{FF2B5EF4-FFF2-40B4-BE49-F238E27FC236}">
                <a16:creationId xmlns:a16="http://schemas.microsoft.com/office/drawing/2014/main" id="{4FA13CA7-6866-4DDB-A883-3F870D00EFBD}"/>
              </a:ext>
            </a:extLst>
          </p:cNvPr>
          <p:cNvSpPr/>
          <p:nvPr/>
        </p:nvSpPr>
        <p:spPr>
          <a:xfrm>
            <a:off x="8021178" y="1503537"/>
            <a:ext cx="2847001" cy="2155512"/>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4" name="Rechteck 23">
            <a:extLst>
              <a:ext uri="{FF2B5EF4-FFF2-40B4-BE49-F238E27FC236}">
                <a16:creationId xmlns:a16="http://schemas.microsoft.com/office/drawing/2014/main" id="{909602A0-07B6-47A9-9E33-5A241CDF6E00}"/>
              </a:ext>
            </a:extLst>
          </p:cNvPr>
          <p:cNvSpPr/>
          <p:nvPr/>
        </p:nvSpPr>
        <p:spPr>
          <a:xfrm>
            <a:off x="7913430" y="3666903"/>
            <a:ext cx="4147943" cy="1944122"/>
          </a:xfrm>
          <a:prstGeom prst="rect">
            <a:avLst/>
          </a:prstGeom>
        </p:spPr>
        <p:txBody>
          <a:bodyPr wrap="square">
            <a:spAutoFit/>
          </a:bodyPr>
          <a:lstStyle/>
          <a:p>
            <a:pPr defTabSz="609546">
              <a:spcBef>
                <a:spcPts val="533"/>
              </a:spcBef>
            </a:pPr>
            <a:r>
              <a:rPr lang="de-DE" sz="1600" b="1" dirty="0" err="1">
                <a:solidFill>
                  <a:srgbClr val="00446B"/>
                </a:solidFill>
              </a:rPr>
              <a:t>Système</a:t>
            </a:r>
            <a:r>
              <a:rPr lang="de-DE" sz="1600" b="1" dirty="0">
                <a:solidFill>
                  <a:srgbClr val="00446B"/>
                </a:solidFill>
              </a:rPr>
              <a:t> de </a:t>
            </a:r>
            <a:r>
              <a:rPr lang="de-DE" sz="1600" b="1" dirty="0" err="1">
                <a:solidFill>
                  <a:srgbClr val="00446B"/>
                </a:solidFill>
              </a:rPr>
              <a:t>graissage</a:t>
            </a:r>
            <a:r>
              <a:rPr lang="de-DE" sz="1600" b="1" dirty="0">
                <a:solidFill>
                  <a:srgbClr val="00446B"/>
                </a:solidFill>
              </a:rPr>
              <a:t>
</a:t>
            </a:r>
            <a:r>
              <a:rPr lang="de-DE" sz="1600" dirty="0">
                <a:solidFill>
                  <a:srgbClr val="00446B"/>
                </a:solidFill>
                <a:latin typeface="Calibri"/>
              </a:rPr>
              <a:t>     </a:t>
            </a:r>
            <a:r>
              <a:rPr lang="fr-FR" sz="1600" u="sng" dirty="0">
                <a:solidFill>
                  <a:srgbClr val="00446B"/>
                </a:solidFill>
              </a:rPr>
              <a:t>Graissage manuel: Un pistolet à graisse est utilisé pour alimenter uniformément toutes les surfaces de friction.
     Graissage central: Les raccords sont utilisées pour alimenter uniformément en graisse toutes les surfaces de friction</a:t>
            </a:r>
            <a:endParaRPr lang="de-DE" sz="1600" dirty="0">
              <a:solidFill>
                <a:srgbClr val="00446B"/>
              </a:solidFill>
              <a:latin typeface="Calibri"/>
            </a:endParaRPr>
          </a:p>
        </p:txBody>
      </p:sp>
      <p:grpSp>
        <p:nvGrpSpPr>
          <p:cNvPr id="22" name="Gruppieren 21">
            <a:extLst>
              <a:ext uri="{FF2B5EF4-FFF2-40B4-BE49-F238E27FC236}">
                <a16:creationId xmlns:a16="http://schemas.microsoft.com/office/drawing/2014/main" id="{E29D7B7D-645D-4496-A686-BED26A8EA0D3}"/>
              </a:ext>
            </a:extLst>
          </p:cNvPr>
          <p:cNvGrpSpPr/>
          <p:nvPr/>
        </p:nvGrpSpPr>
        <p:grpSpPr>
          <a:xfrm>
            <a:off x="7988153" y="4032287"/>
            <a:ext cx="264000" cy="264000"/>
            <a:chOff x="4645063" y="729193"/>
            <a:chExt cx="266095" cy="271350"/>
          </a:xfrm>
        </p:grpSpPr>
        <p:sp>
          <p:nvSpPr>
            <p:cNvPr id="25" name="Ellipse 24">
              <a:extLst>
                <a:ext uri="{FF2B5EF4-FFF2-40B4-BE49-F238E27FC236}">
                  <a16:creationId xmlns:a16="http://schemas.microsoft.com/office/drawing/2014/main" id="{BBA91922-1F85-4717-83AA-DAC5822027A6}"/>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6" name="Textfeld 25">
              <a:extLst>
                <a:ext uri="{FF2B5EF4-FFF2-40B4-BE49-F238E27FC236}">
                  <a16:creationId xmlns:a16="http://schemas.microsoft.com/office/drawing/2014/main" id="{37575FD5-9212-4099-A0B0-7BB00517E4B4}"/>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27" name="Gruppieren 26">
            <a:extLst>
              <a:ext uri="{FF2B5EF4-FFF2-40B4-BE49-F238E27FC236}">
                <a16:creationId xmlns:a16="http://schemas.microsoft.com/office/drawing/2014/main" id="{75810998-D8A1-4947-A1A1-67EA13AD4C77}"/>
              </a:ext>
            </a:extLst>
          </p:cNvPr>
          <p:cNvGrpSpPr/>
          <p:nvPr/>
        </p:nvGrpSpPr>
        <p:grpSpPr>
          <a:xfrm>
            <a:off x="8003504" y="4810128"/>
            <a:ext cx="264000" cy="264000"/>
            <a:chOff x="4645063" y="732456"/>
            <a:chExt cx="266095" cy="271350"/>
          </a:xfrm>
        </p:grpSpPr>
        <p:sp>
          <p:nvSpPr>
            <p:cNvPr id="28" name="Ellipse 27">
              <a:extLst>
                <a:ext uri="{FF2B5EF4-FFF2-40B4-BE49-F238E27FC236}">
                  <a16:creationId xmlns:a16="http://schemas.microsoft.com/office/drawing/2014/main" id="{A2604C8C-853A-4D81-863A-7E67B5562B6A}"/>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29" name="Textfeld 28">
              <a:extLst>
                <a:ext uri="{FF2B5EF4-FFF2-40B4-BE49-F238E27FC236}">
                  <a16:creationId xmlns:a16="http://schemas.microsoft.com/office/drawing/2014/main" id="{D6DA704D-96AB-44B9-8D50-A648A6DAB462}"/>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pic>
        <p:nvPicPr>
          <p:cNvPr id="32" name="Picture 2">
            <a:extLst>
              <a:ext uri="{FF2B5EF4-FFF2-40B4-BE49-F238E27FC236}">
                <a16:creationId xmlns:a16="http://schemas.microsoft.com/office/drawing/2014/main" id="{2339FBC9-39DF-435C-86E9-2D53CF351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17" y="1665074"/>
            <a:ext cx="2590652" cy="182670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157ADF34-94CC-464B-9400-11FDF0A0B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985" y="1605657"/>
            <a:ext cx="2698715" cy="188648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9F055B25-7392-4E73-89BF-2E6884506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9146" y="1652319"/>
            <a:ext cx="2617229" cy="186206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uppieren 41">
            <a:extLst>
              <a:ext uri="{FF2B5EF4-FFF2-40B4-BE49-F238E27FC236}">
                <a16:creationId xmlns:a16="http://schemas.microsoft.com/office/drawing/2014/main" id="{1131C795-EFD2-4C32-AA2D-72F7FAE05759}"/>
              </a:ext>
            </a:extLst>
          </p:cNvPr>
          <p:cNvGrpSpPr/>
          <p:nvPr/>
        </p:nvGrpSpPr>
        <p:grpSpPr>
          <a:xfrm>
            <a:off x="10015577" y="2828836"/>
            <a:ext cx="264000" cy="264000"/>
            <a:chOff x="4645063" y="732456"/>
            <a:chExt cx="266095" cy="271350"/>
          </a:xfrm>
        </p:grpSpPr>
        <p:sp>
          <p:nvSpPr>
            <p:cNvPr id="43" name="Ellipse 42">
              <a:extLst>
                <a:ext uri="{FF2B5EF4-FFF2-40B4-BE49-F238E27FC236}">
                  <a16:creationId xmlns:a16="http://schemas.microsoft.com/office/drawing/2014/main" id="{03D5464E-41A9-401D-B469-54845C890B8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44" name="Textfeld 43">
              <a:extLst>
                <a:ext uri="{FF2B5EF4-FFF2-40B4-BE49-F238E27FC236}">
                  <a16:creationId xmlns:a16="http://schemas.microsoft.com/office/drawing/2014/main" id="{9C67981B-B97B-457C-A937-40844685E715}"/>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grpSp>
        <p:nvGrpSpPr>
          <p:cNvPr id="45" name="Gruppieren 44">
            <a:extLst>
              <a:ext uri="{FF2B5EF4-FFF2-40B4-BE49-F238E27FC236}">
                <a16:creationId xmlns:a16="http://schemas.microsoft.com/office/drawing/2014/main" id="{87643A27-05E4-4F05-8093-C427219CA9E0}"/>
              </a:ext>
            </a:extLst>
          </p:cNvPr>
          <p:cNvGrpSpPr/>
          <p:nvPr/>
        </p:nvGrpSpPr>
        <p:grpSpPr>
          <a:xfrm>
            <a:off x="8114180" y="2094255"/>
            <a:ext cx="264000" cy="264000"/>
            <a:chOff x="4645063" y="729193"/>
            <a:chExt cx="266095" cy="271350"/>
          </a:xfrm>
        </p:grpSpPr>
        <p:sp>
          <p:nvSpPr>
            <p:cNvPr id="46" name="Ellipse 45">
              <a:extLst>
                <a:ext uri="{FF2B5EF4-FFF2-40B4-BE49-F238E27FC236}">
                  <a16:creationId xmlns:a16="http://schemas.microsoft.com/office/drawing/2014/main" id="{7F77644C-E30D-4A04-8F9F-14086BDB172B}"/>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47" name="Textfeld 46">
              <a:extLst>
                <a:ext uri="{FF2B5EF4-FFF2-40B4-BE49-F238E27FC236}">
                  <a16:creationId xmlns:a16="http://schemas.microsoft.com/office/drawing/2014/main" id="{72CCCDDC-30BB-44D4-90BE-5B71B2DF86B7}"/>
                </a:ext>
              </a:extLst>
            </p:cNvPr>
            <p:cNvSpPr txBox="1"/>
            <p:nvPr/>
          </p:nvSpPr>
          <p:spPr>
            <a:xfrm>
              <a:off x="4645063" y="729193"/>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1</a:t>
              </a:r>
            </a:p>
          </p:txBody>
        </p:sp>
      </p:grpSp>
      <p:grpSp>
        <p:nvGrpSpPr>
          <p:cNvPr id="48" name="Gruppieren 47">
            <a:extLst>
              <a:ext uri="{FF2B5EF4-FFF2-40B4-BE49-F238E27FC236}">
                <a16:creationId xmlns:a16="http://schemas.microsoft.com/office/drawing/2014/main" id="{705550A2-F0D8-4F9B-B206-8A81A12DB79A}"/>
              </a:ext>
            </a:extLst>
          </p:cNvPr>
          <p:cNvGrpSpPr/>
          <p:nvPr/>
        </p:nvGrpSpPr>
        <p:grpSpPr>
          <a:xfrm>
            <a:off x="9585823" y="2612775"/>
            <a:ext cx="264000" cy="264000"/>
            <a:chOff x="4645063" y="732456"/>
            <a:chExt cx="266095" cy="271350"/>
          </a:xfrm>
        </p:grpSpPr>
        <p:sp>
          <p:nvSpPr>
            <p:cNvPr id="49" name="Ellipse 48">
              <a:extLst>
                <a:ext uri="{FF2B5EF4-FFF2-40B4-BE49-F238E27FC236}">
                  <a16:creationId xmlns:a16="http://schemas.microsoft.com/office/drawing/2014/main" id="{A9C3BEF0-294F-42EB-B4EF-A14D368AEBC4}"/>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46"/>
              <a:endParaRPr lang="de-DE" sz="2400">
                <a:solidFill>
                  <a:prstClr val="white"/>
                </a:solidFill>
                <a:latin typeface="Calibri"/>
              </a:endParaRPr>
            </a:p>
          </p:txBody>
        </p:sp>
        <p:sp>
          <p:nvSpPr>
            <p:cNvPr id="50" name="Textfeld 49">
              <a:extLst>
                <a:ext uri="{FF2B5EF4-FFF2-40B4-BE49-F238E27FC236}">
                  <a16:creationId xmlns:a16="http://schemas.microsoft.com/office/drawing/2014/main" id="{03422661-4985-4F18-9E86-19E14C0D050B}"/>
                </a:ext>
              </a:extLst>
            </p:cNvPr>
            <p:cNvSpPr txBox="1"/>
            <p:nvPr/>
          </p:nvSpPr>
          <p:spPr>
            <a:xfrm>
              <a:off x="4645063" y="732456"/>
              <a:ext cx="266095" cy="271350"/>
            </a:xfrm>
            <a:prstGeom prst="rect">
              <a:avLst/>
            </a:prstGeom>
            <a:noFill/>
          </p:spPr>
          <p:txBody>
            <a:bodyPr wrap="square" rtlCol="0" anchor="ctr" anchorCtr="0">
              <a:noAutofit/>
            </a:bodyPr>
            <a:lstStyle/>
            <a:p>
              <a:pPr algn="ctr" defTabSz="609546"/>
              <a:r>
                <a:rPr lang="de-DE" sz="1200" dirty="0">
                  <a:solidFill>
                    <a:prstClr val="white"/>
                  </a:solidFill>
                  <a:latin typeface="Calibri"/>
                </a:rPr>
                <a:t>2</a:t>
              </a:r>
            </a:p>
          </p:txBody>
        </p:sp>
      </p:grpSp>
    </p:spTree>
    <p:extLst>
      <p:ext uri="{BB962C8B-B14F-4D97-AF65-F5344CB8AC3E}">
        <p14:creationId xmlns:p14="http://schemas.microsoft.com/office/powerpoint/2010/main" val="22610106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SCH_PPT_Vorlage_16-9_2301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_PPT_Vorlage_16-9_2301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1627</Words>
  <Application>Microsoft Office PowerPoint</Application>
  <PresentationFormat>Widescreen</PresentationFormat>
  <Paragraphs>509</Paragraphs>
  <Slides>23</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Wingdings</vt:lpstr>
      <vt:lpstr>2_SCH_PPT_Vorlage_16-9_230112</vt:lpstr>
      <vt:lpstr>SCH_PPT_Vorlage_16-9_230112</vt:lpstr>
      <vt:lpstr>PowerPoint Presentation</vt:lpstr>
      <vt:lpstr>TANDEM 3</vt:lpstr>
      <vt:lpstr>TANDEM KSP3</vt:lpstr>
      <vt:lpstr>TANDEM 3</vt:lpstr>
      <vt:lpstr>TANDEM 3</vt:lpstr>
      <vt:lpstr>TANDEM KSP3 </vt:lpstr>
      <vt:lpstr>TANDEM KSP3</vt:lpstr>
      <vt:lpstr>TANDEM KSP3</vt:lpstr>
      <vt:lpstr>TANDEM KSP3</vt:lpstr>
      <vt:lpstr>TANDEM KSP3</vt:lpstr>
      <vt:lpstr>TANDEM KSP3</vt:lpstr>
      <vt:lpstr>TANDEM KSP3</vt:lpstr>
      <vt:lpstr>TANDEM KSP3</vt:lpstr>
      <vt:lpstr>PowerPoint Presentation</vt:lpstr>
      <vt:lpstr>Mors TANDEM</vt:lpstr>
      <vt:lpstr>Mors TANDEM 3</vt:lpstr>
      <vt:lpstr>Mors TANDEM </vt:lpstr>
      <vt:lpstr>PowerPoint Presentation</vt:lpstr>
      <vt:lpstr>ABP-h plus Plaques de base</vt:lpstr>
      <vt:lpstr>ABP-h plus Plaques de base</vt:lpstr>
      <vt:lpstr>PowerPoint Presentation</vt:lpstr>
      <vt:lpstr>KSL3 plaques de base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Marquart, Raphael</dc:creator>
  <cp:lastModifiedBy>Renard, Heloise</cp:lastModifiedBy>
  <cp:revision>38</cp:revision>
  <dcterms:created xsi:type="dcterms:W3CDTF">2021-08-31T08:38:03Z</dcterms:created>
  <dcterms:modified xsi:type="dcterms:W3CDTF">2021-09-30T15:53:11Z</dcterms:modified>
</cp:coreProperties>
</file>