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79" r:id="rId2"/>
    <p:sldId id="269" r:id="rId3"/>
    <p:sldId id="262" r:id="rId4"/>
    <p:sldId id="274" r:id="rId5"/>
    <p:sldId id="275" r:id="rId6"/>
    <p:sldId id="283" r:id="rId7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49" d="100"/>
          <a:sy n="149" d="100"/>
        </p:scale>
        <p:origin x="504" y="114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20.09.2021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20.09.2021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2-finger-parallel </a:t>
            </a:r>
            <a:r>
              <a:rPr lang="de-DE" sz="9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gripper</a:t>
            </a:r>
            <a:r>
              <a:rPr lang="de-DE" sz="9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I Long-</a:t>
            </a:r>
            <a:r>
              <a:rPr lang="de-DE" sz="9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stroke</a:t>
            </a:r>
            <a:r>
              <a:rPr lang="de-DE" sz="9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9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gripper</a:t>
            </a:r>
            <a:r>
              <a:rPr lang="de-DE" sz="9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I ELG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 dirty="0">
                <a:solidFill>
                  <a:schemeClr val="bg1"/>
                </a:solidFill>
              </a:rPr>
              <a:t>ELG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20.09.2021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 dirty="0" err="1">
                <a:solidFill>
                  <a:srgbClr val="FFFFFF"/>
                </a:solidFill>
              </a:rPr>
              <a:t>Product</a:t>
            </a:r>
            <a:r>
              <a:rPr lang="de-DE" sz="2250" dirty="0">
                <a:solidFill>
                  <a:srgbClr val="FFFFFF"/>
                </a:solidFill>
              </a:rPr>
              <a:t> </a:t>
            </a:r>
            <a:r>
              <a:rPr lang="de-DE" sz="2250" dirty="0" err="1">
                <a:solidFill>
                  <a:srgbClr val="FFFFFF"/>
                </a:solidFill>
              </a:rPr>
              <a:t>presentation</a:t>
            </a:r>
            <a:endParaRPr lang="de-DE" sz="2250" dirty="0">
              <a:solidFill>
                <a:srgbClr val="FFFFFF"/>
              </a:solidFill>
            </a:endParaRP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 dirty="0">
                <a:solidFill>
                  <a:srgbClr val="FFFFFF"/>
                </a:solidFill>
              </a:rPr>
              <a:t>ELG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 dirty="0" err="1">
                <a:solidFill>
                  <a:srgbClr val="FFFFFF"/>
                </a:solidFill>
              </a:rPr>
              <a:t>Electrical</a:t>
            </a:r>
            <a:r>
              <a:rPr lang="de-DE" sz="1100" dirty="0">
                <a:solidFill>
                  <a:srgbClr val="FFFFFF"/>
                </a:solidFill>
              </a:rPr>
              <a:t> </a:t>
            </a:r>
            <a:r>
              <a:rPr lang="de-DE" sz="1100" dirty="0" err="1">
                <a:solidFill>
                  <a:srgbClr val="FFFFFF"/>
                </a:solidFill>
              </a:rPr>
              <a:t>longstoke</a:t>
            </a:r>
            <a:r>
              <a:rPr lang="de-DE" sz="1100" dirty="0">
                <a:solidFill>
                  <a:srgbClr val="FFFFFF"/>
                </a:solidFill>
              </a:rPr>
              <a:t> </a:t>
            </a:r>
            <a:r>
              <a:rPr lang="de-DE" sz="1100" dirty="0" err="1">
                <a:solidFill>
                  <a:srgbClr val="FFFFFF"/>
                </a:solidFill>
              </a:rPr>
              <a:t>gripper</a:t>
            </a:r>
            <a:endParaRPr lang="de-DE" sz="1100" dirty="0">
              <a:solidFill>
                <a:srgbClr val="FFFFFF"/>
              </a:solidFill>
            </a:endParaRP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 dirty="0">
                <a:solidFill>
                  <a:schemeClr val="bg1"/>
                </a:solidFill>
              </a:rPr>
              <a:t>Long-</a:t>
            </a:r>
            <a:r>
              <a:rPr lang="de-DE" sz="3000" b="1" dirty="0" err="1">
                <a:solidFill>
                  <a:schemeClr val="bg1"/>
                </a:solidFill>
              </a:rPr>
              <a:t>stroke</a:t>
            </a:r>
            <a:r>
              <a:rPr lang="de-DE" sz="3000" b="1" dirty="0">
                <a:solidFill>
                  <a:schemeClr val="bg1"/>
                </a:solidFill>
              </a:rPr>
              <a:t> </a:t>
            </a:r>
            <a:r>
              <a:rPr lang="de-DE" sz="3000" b="1" dirty="0" err="1">
                <a:solidFill>
                  <a:schemeClr val="bg1"/>
                </a:solidFill>
              </a:rPr>
              <a:t>gripper</a:t>
            </a:r>
            <a:r>
              <a:rPr lang="de-DE" sz="3000" b="1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013" b="1" dirty="0">
              <a:solidFill>
                <a:srgbClr val="00446B"/>
              </a:solidFill>
            </a:endParaRPr>
          </a:p>
          <a:p>
            <a:r>
              <a:rPr lang="de-DE" sz="1013" b="1" dirty="0">
                <a:solidFill>
                  <a:srgbClr val="00446B"/>
                </a:solidFill>
              </a:rPr>
              <a:t>Stroke per jaw </a:t>
            </a:r>
            <a:r>
              <a:rPr lang="de-DE" sz="1013" b="1" dirty="0" err="1">
                <a:solidFill>
                  <a:srgbClr val="00446B"/>
                </a:solidFill>
              </a:rPr>
              <a:t>up</a:t>
            </a:r>
            <a:r>
              <a:rPr lang="de-DE" sz="1013" b="1" dirty="0">
                <a:solidFill>
                  <a:srgbClr val="00446B"/>
                </a:solidFill>
              </a:rPr>
              <a:t> </a:t>
            </a:r>
            <a:r>
              <a:rPr lang="de-DE" sz="1013" b="1" dirty="0" err="1">
                <a:solidFill>
                  <a:srgbClr val="00446B"/>
                </a:solidFill>
              </a:rPr>
              <a:t>to</a:t>
            </a:r>
            <a:r>
              <a:rPr lang="de-DE" sz="1013" b="1" dirty="0">
                <a:solidFill>
                  <a:srgbClr val="00446B"/>
                </a:solidFill>
              </a:rPr>
              <a:t> 400 mm</a:t>
            </a:r>
          </a:p>
          <a:p>
            <a:r>
              <a:rPr lang="de-DE" sz="1013" b="1" dirty="0" err="1">
                <a:solidFill>
                  <a:srgbClr val="00446B"/>
                </a:solidFill>
              </a:rPr>
              <a:t>Gripping</a:t>
            </a:r>
            <a:r>
              <a:rPr lang="de-DE" sz="1013" b="1" dirty="0">
                <a:solidFill>
                  <a:srgbClr val="00446B"/>
                </a:solidFill>
              </a:rPr>
              <a:t> </a:t>
            </a:r>
            <a:r>
              <a:rPr lang="de-DE" sz="1013" b="1" dirty="0" err="1">
                <a:solidFill>
                  <a:srgbClr val="00446B"/>
                </a:solidFill>
              </a:rPr>
              <a:t>forces</a:t>
            </a:r>
            <a:r>
              <a:rPr lang="de-DE" sz="1013" b="1" dirty="0">
                <a:solidFill>
                  <a:srgbClr val="00446B"/>
                </a:solidFill>
              </a:rPr>
              <a:t> </a:t>
            </a:r>
            <a:r>
              <a:rPr lang="de-DE" sz="1013" b="1" dirty="0" err="1">
                <a:solidFill>
                  <a:srgbClr val="00446B"/>
                </a:solidFill>
              </a:rPr>
              <a:t>up</a:t>
            </a:r>
            <a:r>
              <a:rPr lang="de-DE" sz="1013" b="1" dirty="0">
                <a:solidFill>
                  <a:srgbClr val="00446B"/>
                </a:solidFill>
              </a:rPr>
              <a:t> </a:t>
            </a:r>
            <a:r>
              <a:rPr lang="de-DE" sz="1013" b="1" dirty="0" err="1">
                <a:solidFill>
                  <a:srgbClr val="00446B"/>
                </a:solidFill>
              </a:rPr>
              <a:t>to</a:t>
            </a:r>
            <a:r>
              <a:rPr lang="de-DE" sz="1013" b="1" dirty="0">
                <a:solidFill>
                  <a:srgbClr val="00446B"/>
                </a:solidFill>
              </a:rPr>
              <a:t> 12000 N</a:t>
            </a:r>
            <a:endParaRPr lang="de-DE" sz="1013" b="1" dirty="0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 dirty="0">
                <a:solidFill>
                  <a:srgbClr val="003D6A"/>
                </a:solidFill>
              </a:rPr>
              <a:t>Electric 2-finger parallel </a:t>
            </a:r>
            <a:r>
              <a:rPr lang="de-DE" sz="1200" b="1" dirty="0" err="1">
                <a:solidFill>
                  <a:srgbClr val="003D6A"/>
                </a:solidFill>
              </a:rPr>
              <a:t>gripper</a:t>
            </a:r>
            <a:r>
              <a:rPr lang="de-DE" sz="1200" b="1" dirty="0">
                <a:solidFill>
                  <a:srgbClr val="003D6A"/>
                </a:solidFill>
              </a:rPr>
              <a:t> </a:t>
            </a:r>
            <a:r>
              <a:rPr lang="de-DE" sz="1200" b="1" dirty="0" err="1">
                <a:solidFill>
                  <a:srgbClr val="003D6A"/>
                </a:solidFill>
              </a:rPr>
              <a:t>with</a:t>
            </a:r>
            <a:r>
              <a:rPr lang="de-DE" sz="1200" b="1" dirty="0">
                <a:solidFill>
                  <a:srgbClr val="003D6A"/>
                </a:solidFill>
              </a:rPr>
              <a:t> </a:t>
            </a:r>
            <a:r>
              <a:rPr lang="de-DE" sz="1200" b="1" dirty="0" err="1">
                <a:solidFill>
                  <a:srgbClr val="003D6A"/>
                </a:solidFill>
              </a:rPr>
              <a:t>lightweight</a:t>
            </a:r>
            <a:r>
              <a:rPr lang="de-DE" sz="1200" b="1" dirty="0">
                <a:solidFill>
                  <a:srgbClr val="003D6A"/>
                </a:solidFill>
              </a:rPr>
              <a:t> </a:t>
            </a:r>
            <a:r>
              <a:rPr lang="de-DE" sz="1200" b="1" dirty="0" err="1">
                <a:solidFill>
                  <a:srgbClr val="003D6A"/>
                </a:solidFill>
              </a:rPr>
              <a:t>profile</a:t>
            </a:r>
            <a:r>
              <a:rPr lang="de-DE" sz="1200" b="1" dirty="0">
                <a:solidFill>
                  <a:srgbClr val="003D6A"/>
                </a:solidFill>
              </a:rPr>
              <a:t> </a:t>
            </a:r>
            <a:r>
              <a:rPr lang="de-DE" sz="1200" b="1" dirty="0" err="1">
                <a:solidFill>
                  <a:srgbClr val="003D6A"/>
                </a:solidFill>
              </a:rPr>
              <a:t>rail</a:t>
            </a:r>
            <a:r>
              <a:rPr lang="de-DE" sz="1200" b="1" dirty="0">
                <a:solidFill>
                  <a:srgbClr val="003D6A"/>
                </a:solidFill>
              </a:rPr>
              <a:t> </a:t>
            </a:r>
            <a:r>
              <a:rPr lang="de-DE" sz="1200" b="1" dirty="0" err="1">
                <a:solidFill>
                  <a:srgbClr val="003D6A"/>
                </a:solidFill>
              </a:rPr>
              <a:t>guide</a:t>
            </a:r>
            <a:r>
              <a:rPr lang="de-DE" sz="1200" b="1" dirty="0">
                <a:solidFill>
                  <a:srgbClr val="003D6A"/>
                </a:solidFill>
              </a:rPr>
              <a:t> and </a:t>
            </a:r>
            <a:r>
              <a:rPr lang="de-DE" sz="1200" b="1" dirty="0" err="1">
                <a:solidFill>
                  <a:srgbClr val="003D6A"/>
                </a:solidFill>
              </a:rPr>
              <a:t>adaptable</a:t>
            </a:r>
            <a:r>
              <a:rPr lang="de-DE" sz="1200" b="1" dirty="0">
                <a:solidFill>
                  <a:srgbClr val="003D6A"/>
                </a:solidFill>
              </a:rPr>
              <a:t> </a:t>
            </a:r>
            <a:r>
              <a:rPr lang="de-DE" sz="1200" b="1" dirty="0" err="1">
                <a:solidFill>
                  <a:srgbClr val="003D6A"/>
                </a:solidFill>
              </a:rPr>
              <a:t>servomotor</a:t>
            </a:r>
            <a:endParaRPr lang="de-DE" sz="1200" b="1" dirty="0">
              <a:solidFill>
                <a:srgbClr val="003D6A"/>
              </a:solidFill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D1DFE4D-7777-4A1D-9813-BB440EBA5D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43" b="96914" l="403" r="98792">
                        <a14:foregroundMark x1="24832" y1="21318" x2="24832" y2="21318"/>
                        <a14:foregroundMark x1="15839" y1="20056" x2="36913" y2="19495"/>
                        <a14:foregroundMark x1="36913" y1="19495" x2="56510" y2="20477"/>
                        <a14:foregroundMark x1="56510" y1="20477" x2="71946" y2="12623"/>
                        <a14:foregroundMark x1="4295" y1="24684" x2="4295" y2="24684"/>
                        <a14:foregroundMark x1="403" y1="27910" x2="403" y2="27910"/>
                        <a14:foregroundMark x1="7517" y1="35764" x2="7517" y2="35764"/>
                        <a14:foregroundMark x1="30872" y1="28752" x2="30872" y2="28752"/>
                        <a14:foregroundMark x1="52349" y1="5750" x2="52349" y2="5750"/>
                        <a14:foregroundMark x1="77315" y1="1543" x2="77315" y2="1543"/>
                        <a14:foregroundMark x1="98926" y1="14446" x2="98926" y2="14446"/>
                        <a14:foregroundMark x1="28456" y1="91585" x2="28456" y2="91585"/>
                        <a14:foregroundMark x1="30738" y1="96914" x2="30738" y2="969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3568" y="1059582"/>
            <a:ext cx="2755066" cy="263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 dirty="0" err="1">
                <a:solidFill>
                  <a:schemeClr val="bg1"/>
                </a:solidFill>
              </a:rPr>
              <a:t>Functional</a:t>
            </a:r>
            <a:r>
              <a:rPr lang="de-DE" sz="3000" b="1" dirty="0">
                <a:solidFill>
                  <a:schemeClr val="bg1"/>
                </a:solidFill>
              </a:rPr>
              <a:t> </a:t>
            </a:r>
            <a:r>
              <a:rPr lang="de-DE" sz="3000" b="1" dirty="0" err="1">
                <a:solidFill>
                  <a:schemeClr val="bg1"/>
                </a:solidFill>
              </a:rPr>
              <a:t>description</a:t>
            </a:r>
            <a:endParaRPr lang="de-DE" sz="3000" b="1" dirty="0">
              <a:solidFill>
                <a:schemeClr val="bg1"/>
              </a:solidFill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 dirty="0">
                  <a:solidFill>
                    <a:srgbClr val="003D6A"/>
                  </a:solidFill>
                </a:rPr>
                <a:t>Spindle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 dirty="0">
                  <a:solidFill>
                    <a:srgbClr val="003D6A"/>
                  </a:solidFill>
                </a:rPr>
                <a:t>Base jaw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 dirty="0">
                  <a:solidFill>
                    <a:srgbClr val="003D6A"/>
                  </a:solidFill>
                </a:rPr>
                <a:t>Housing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 dirty="0">
                  <a:solidFill>
                    <a:srgbClr val="003D6A"/>
                  </a:solidFill>
                </a:rPr>
                <a:t>Transmission </a:t>
              </a:r>
              <a:r>
                <a:rPr lang="de-DE" sz="1200" b="1" dirty="0" err="1">
                  <a:solidFill>
                    <a:srgbClr val="003D6A"/>
                  </a:solidFill>
                </a:rPr>
                <a:t>kinematics</a:t>
              </a:r>
              <a:r>
                <a:rPr lang="de-DE" sz="1200" b="1" dirty="0">
                  <a:solidFill>
                    <a:srgbClr val="003D6A"/>
                  </a:solidFill>
                </a:rPr>
                <a:t>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 dirty="0">
                  <a:solidFill>
                    <a:srgbClr val="003D6A"/>
                  </a:solidFill>
                </a:rPr>
                <a:t>Drive </a:t>
              </a:r>
              <a:r>
                <a:rPr lang="de-DE" sz="1200" b="1" dirty="0" err="1">
                  <a:solidFill>
                    <a:srgbClr val="003D6A"/>
                  </a:solidFill>
                </a:rPr>
                <a:t>motor</a:t>
              </a:r>
              <a:endParaRPr lang="de-DE" sz="1200" b="1" dirty="0">
                <a:solidFill>
                  <a:srgbClr val="003D6A"/>
                </a:solidFill>
              </a:endParaRP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7"/>
            <a:ext cx="4680520" cy="98358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 dirty="0">
                <a:solidFill>
                  <a:srgbClr val="003D6A"/>
                </a:solidFill>
              </a:rPr>
              <a:t>The </a:t>
            </a:r>
            <a:r>
              <a:rPr lang="de-DE" sz="1100" dirty="0" err="1">
                <a:solidFill>
                  <a:srgbClr val="003D6A"/>
                </a:solidFill>
              </a:rPr>
              <a:t>two</a:t>
            </a:r>
            <a:r>
              <a:rPr lang="de-DE" sz="1100" dirty="0">
                <a:solidFill>
                  <a:srgbClr val="003D6A"/>
                </a:solidFill>
              </a:rPr>
              <a:t> ball-</a:t>
            </a:r>
            <a:r>
              <a:rPr lang="de-DE" sz="1100" dirty="0" err="1">
                <a:solidFill>
                  <a:srgbClr val="003D6A"/>
                </a:solidFill>
              </a:rPr>
              <a:t>screw</a:t>
            </a:r>
            <a:r>
              <a:rPr lang="de-DE" sz="1100" dirty="0">
                <a:solidFill>
                  <a:srgbClr val="003D6A"/>
                </a:solidFill>
              </a:rPr>
              <a:t> spindle </a:t>
            </a:r>
            <a:r>
              <a:rPr lang="de-DE" sz="1100" dirty="0" err="1">
                <a:solidFill>
                  <a:srgbClr val="003D6A"/>
                </a:solidFill>
              </a:rPr>
              <a:t>drives</a:t>
            </a:r>
            <a:r>
              <a:rPr lang="de-DE" sz="1100" dirty="0">
                <a:solidFill>
                  <a:srgbClr val="003D6A"/>
                </a:solidFill>
              </a:rPr>
              <a:t>, </a:t>
            </a:r>
            <a:r>
              <a:rPr lang="de-DE" sz="1100" dirty="0" err="1">
                <a:solidFill>
                  <a:srgbClr val="003D6A"/>
                </a:solidFill>
              </a:rPr>
              <a:t>which</a:t>
            </a:r>
            <a:r>
              <a:rPr lang="de-DE" sz="1100" dirty="0">
                <a:solidFill>
                  <a:srgbClr val="003D6A"/>
                </a:solidFill>
              </a:rPr>
              <a:t> </a:t>
            </a:r>
            <a:r>
              <a:rPr lang="de-DE" sz="1100" dirty="0" err="1">
                <a:solidFill>
                  <a:srgbClr val="003D6A"/>
                </a:solidFill>
              </a:rPr>
              <a:t>move</a:t>
            </a:r>
            <a:r>
              <a:rPr lang="de-DE" sz="1100" dirty="0">
                <a:solidFill>
                  <a:srgbClr val="003D6A"/>
                </a:solidFill>
              </a:rPr>
              <a:t> </a:t>
            </a:r>
            <a:r>
              <a:rPr lang="de-DE" sz="1100" dirty="0" err="1">
                <a:solidFill>
                  <a:srgbClr val="003D6A"/>
                </a:solidFill>
              </a:rPr>
              <a:t>the</a:t>
            </a:r>
            <a:r>
              <a:rPr lang="de-DE" sz="1100" dirty="0">
                <a:solidFill>
                  <a:srgbClr val="003D6A"/>
                </a:solidFill>
              </a:rPr>
              <a:t> </a:t>
            </a:r>
            <a:r>
              <a:rPr lang="de-DE" sz="1100" dirty="0" err="1">
                <a:solidFill>
                  <a:srgbClr val="003D6A"/>
                </a:solidFill>
              </a:rPr>
              <a:t>base</a:t>
            </a:r>
            <a:r>
              <a:rPr lang="de-DE" sz="1100" dirty="0">
                <a:solidFill>
                  <a:srgbClr val="003D6A"/>
                </a:solidFill>
              </a:rPr>
              <a:t> jaw, </a:t>
            </a:r>
            <a:r>
              <a:rPr lang="de-DE" sz="1100" dirty="0" err="1">
                <a:solidFill>
                  <a:srgbClr val="003D6A"/>
                </a:solidFill>
              </a:rPr>
              <a:t>are</a:t>
            </a:r>
            <a:r>
              <a:rPr lang="de-DE" sz="1100" dirty="0">
                <a:solidFill>
                  <a:srgbClr val="003D6A"/>
                </a:solidFill>
              </a:rPr>
              <a:t> </a:t>
            </a:r>
            <a:r>
              <a:rPr lang="de-DE" sz="1100" dirty="0" err="1">
                <a:solidFill>
                  <a:srgbClr val="003D6A"/>
                </a:solidFill>
              </a:rPr>
              <a:t>driven</a:t>
            </a:r>
            <a:r>
              <a:rPr lang="de-DE" sz="1100" dirty="0">
                <a:solidFill>
                  <a:srgbClr val="003D6A"/>
                </a:solidFill>
              </a:rPr>
              <a:t> </a:t>
            </a:r>
            <a:r>
              <a:rPr lang="de-DE" sz="1100" dirty="0" err="1">
                <a:solidFill>
                  <a:srgbClr val="003D6A"/>
                </a:solidFill>
              </a:rPr>
              <a:t>by</a:t>
            </a:r>
            <a:r>
              <a:rPr lang="de-DE" sz="1100" dirty="0">
                <a:solidFill>
                  <a:srgbClr val="003D6A"/>
                </a:solidFill>
              </a:rPr>
              <a:t> </a:t>
            </a:r>
            <a:r>
              <a:rPr lang="de-DE" sz="1100" dirty="0" err="1">
                <a:solidFill>
                  <a:srgbClr val="003D6A"/>
                </a:solidFill>
              </a:rPr>
              <a:t>one</a:t>
            </a:r>
            <a:r>
              <a:rPr lang="de-DE" sz="1100" dirty="0">
                <a:solidFill>
                  <a:srgbClr val="003D6A"/>
                </a:solidFill>
              </a:rPr>
              <a:t> </a:t>
            </a:r>
            <a:r>
              <a:rPr lang="de-DE" sz="1100" dirty="0" err="1">
                <a:solidFill>
                  <a:srgbClr val="003D6A"/>
                </a:solidFill>
              </a:rPr>
              <a:t>or</a:t>
            </a:r>
            <a:r>
              <a:rPr lang="de-DE" sz="1100" dirty="0">
                <a:solidFill>
                  <a:srgbClr val="003D6A"/>
                </a:solidFill>
              </a:rPr>
              <a:t> </a:t>
            </a:r>
            <a:r>
              <a:rPr lang="de-DE" sz="1100" dirty="0" err="1">
                <a:solidFill>
                  <a:srgbClr val="003D6A"/>
                </a:solidFill>
              </a:rPr>
              <a:t>two</a:t>
            </a:r>
            <a:r>
              <a:rPr lang="de-DE" sz="1100" dirty="0">
                <a:solidFill>
                  <a:srgbClr val="003D6A"/>
                </a:solidFill>
              </a:rPr>
              <a:t> </a:t>
            </a:r>
            <a:r>
              <a:rPr lang="de-DE" sz="1100" dirty="0" err="1">
                <a:solidFill>
                  <a:srgbClr val="003D6A"/>
                </a:solidFill>
              </a:rPr>
              <a:t>servomotors</a:t>
            </a:r>
            <a:r>
              <a:rPr lang="de-DE" sz="1100" dirty="0">
                <a:solidFill>
                  <a:srgbClr val="003D6A"/>
                </a:solidFill>
              </a:rPr>
              <a:t> via a </a:t>
            </a:r>
            <a:r>
              <a:rPr lang="de-DE" sz="1100" dirty="0" err="1">
                <a:solidFill>
                  <a:srgbClr val="003D6A"/>
                </a:solidFill>
              </a:rPr>
              <a:t>toothed</a:t>
            </a:r>
            <a:r>
              <a:rPr lang="de-DE" sz="1100" dirty="0">
                <a:solidFill>
                  <a:srgbClr val="003D6A"/>
                </a:solidFill>
              </a:rPr>
              <a:t> </a:t>
            </a:r>
            <a:r>
              <a:rPr lang="de-DE" sz="1100" dirty="0" err="1">
                <a:solidFill>
                  <a:srgbClr val="003D6A"/>
                </a:solidFill>
              </a:rPr>
              <a:t>belt</a:t>
            </a:r>
            <a:r>
              <a:rPr lang="de-DE" sz="1100" dirty="0">
                <a:solidFill>
                  <a:srgbClr val="003D6A"/>
                </a:solidFill>
              </a:rPr>
              <a:t>.</a:t>
            </a:r>
          </a:p>
          <a:p>
            <a:r>
              <a:rPr lang="de-DE" sz="1100" dirty="0" err="1">
                <a:solidFill>
                  <a:srgbClr val="003D6A"/>
                </a:solidFill>
              </a:rPr>
              <a:t>With</a:t>
            </a:r>
            <a:r>
              <a:rPr lang="de-DE" sz="1100" dirty="0">
                <a:solidFill>
                  <a:srgbClr val="003D6A"/>
                </a:solidFill>
              </a:rPr>
              <a:t> </a:t>
            </a:r>
            <a:r>
              <a:rPr lang="de-DE" sz="1100" dirty="0" err="1">
                <a:solidFill>
                  <a:srgbClr val="003D6A"/>
                </a:solidFill>
              </a:rPr>
              <a:t>two</a:t>
            </a:r>
            <a:r>
              <a:rPr lang="de-DE" sz="1100" dirty="0">
                <a:solidFill>
                  <a:srgbClr val="003D6A"/>
                </a:solidFill>
              </a:rPr>
              <a:t> </a:t>
            </a:r>
            <a:r>
              <a:rPr lang="de-DE" sz="1100" dirty="0" err="1">
                <a:solidFill>
                  <a:srgbClr val="003D6A"/>
                </a:solidFill>
              </a:rPr>
              <a:t>drives</a:t>
            </a:r>
            <a:r>
              <a:rPr lang="de-DE" sz="1100" dirty="0">
                <a:solidFill>
                  <a:srgbClr val="003D6A"/>
                </a:solidFill>
              </a:rPr>
              <a:t> </a:t>
            </a:r>
            <a:r>
              <a:rPr lang="de-DE" sz="1100" dirty="0" err="1">
                <a:solidFill>
                  <a:srgbClr val="003D6A"/>
                </a:solidFill>
              </a:rPr>
              <a:t>every</a:t>
            </a:r>
            <a:r>
              <a:rPr lang="de-DE" sz="1100" dirty="0">
                <a:solidFill>
                  <a:srgbClr val="003D6A"/>
                </a:solidFill>
              </a:rPr>
              <a:t> jaw </a:t>
            </a:r>
            <a:r>
              <a:rPr lang="de-DE" sz="1100" dirty="0" err="1">
                <a:solidFill>
                  <a:srgbClr val="003D6A"/>
                </a:solidFill>
              </a:rPr>
              <a:t>can</a:t>
            </a:r>
            <a:r>
              <a:rPr lang="de-DE" sz="1100" dirty="0">
                <a:solidFill>
                  <a:srgbClr val="003D6A"/>
                </a:solidFill>
              </a:rPr>
              <a:t> </a:t>
            </a:r>
            <a:r>
              <a:rPr lang="de-DE" sz="1100" dirty="0" err="1">
                <a:solidFill>
                  <a:srgbClr val="003D6A"/>
                </a:solidFill>
              </a:rPr>
              <a:t>be</a:t>
            </a:r>
            <a:r>
              <a:rPr lang="de-DE" sz="1100" dirty="0">
                <a:solidFill>
                  <a:srgbClr val="003D6A"/>
                </a:solidFill>
              </a:rPr>
              <a:t> </a:t>
            </a:r>
            <a:r>
              <a:rPr lang="de-DE" sz="1100" dirty="0" err="1">
                <a:solidFill>
                  <a:srgbClr val="003D6A"/>
                </a:solidFill>
              </a:rPr>
              <a:t>moved</a:t>
            </a:r>
            <a:r>
              <a:rPr lang="de-DE" sz="1100" dirty="0">
                <a:solidFill>
                  <a:srgbClr val="003D6A"/>
                </a:solidFill>
              </a:rPr>
              <a:t> </a:t>
            </a:r>
            <a:r>
              <a:rPr lang="de-DE" sz="1100" dirty="0" err="1">
                <a:solidFill>
                  <a:srgbClr val="003D6A"/>
                </a:solidFill>
              </a:rPr>
              <a:t>individually</a:t>
            </a:r>
            <a:r>
              <a:rPr lang="de-DE" sz="1100" dirty="0">
                <a:solidFill>
                  <a:srgbClr val="003D6A"/>
                </a:solidFill>
              </a:rPr>
              <a:t> </a:t>
            </a:r>
            <a:r>
              <a:rPr lang="de-DE" sz="1100" dirty="0" err="1">
                <a:solidFill>
                  <a:srgbClr val="003D6A"/>
                </a:solidFill>
              </a:rPr>
              <a:t>from</a:t>
            </a:r>
            <a:r>
              <a:rPr lang="de-DE" sz="1100" dirty="0">
                <a:solidFill>
                  <a:srgbClr val="003D6A"/>
                </a:solidFill>
              </a:rPr>
              <a:t> </a:t>
            </a:r>
            <a:r>
              <a:rPr lang="de-DE" sz="1100" dirty="0" err="1">
                <a:solidFill>
                  <a:srgbClr val="003D6A"/>
                </a:solidFill>
              </a:rPr>
              <a:t>each</a:t>
            </a:r>
            <a:r>
              <a:rPr lang="de-DE" sz="1100" dirty="0">
                <a:solidFill>
                  <a:srgbClr val="003D6A"/>
                </a:solidFill>
              </a:rPr>
              <a:t> </a:t>
            </a:r>
            <a:r>
              <a:rPr lang="de-DE" sz="1100" dirty="0" err="1">
                <a:solidFill>
                  <a:srgbClr val="003D6A"/>
                </a:solidFill>
              </a:rPr>
              <a:t>other</a:t>
            </a:r>
            <a:r>
              <a:rPr lang="de-DE" sz="1100" dirty="0">
                <a:solidFill>
                  <a:srgbClr val="003D6A"/>
                </a:solidFill>
              </a:rPr>
              <a:t>. </a:t>
            </a:r>
            <a:r>
              <a:rPr lang="de-DE" sz="1100" dirty="0" err="1">
                <a:solidFill>
                  <a:srgbClr val="003D6A"/>
                </a:solidFill>
              </a:rPr>
              <a:t>During</a:t>
            </a:r>
            <a:r>
              <a:rPr lang="de-DE" sz="1100" dirty="0">
                <a:solidFill>
                  <a:srgbClr val="003D6A"/>
                </a:solidFill>
              </a:rPr>
              <a:t> </a:t>
            </a:r>
            <a:r>
              <a:rPr lang="de-DE" sz="1100" dirty="0" err="1">
                <a:solidFill>
                  <a:srgbClr val="003D6A"/>
                </a:solidFill>
              </a:rPr>
              <a:t>the</a:t>
            </a:r>
            <a:r>
              <a:rPr lang="de-DE" sz="1100" dirty="0">
                <a:solidFill>
                  <a:srgbClr val="003D6A"/>
                </a:solidFill>
              </a:rPr>
              <a:t> </a:t>
            </a:r>
            <a:r>
              <a:rPr lang="de-DE" sz="1100" dirty="0" err="1">
                <a:solidFill>
                  <a:srgbClr val="003D6A"/>
                </a:solidFill>
              </a:rPr>
              <a:t>actuation</a:t>
            </a:r>
            <a:r>
              <a:rPr lang="de-DE" sz="1100" dirty="0">
                <a:solidFill>
                  <a:srgbClr val="003D6A"/>
                </a:solidFill>
              </a:rPr>
              <a:t> </a:t>
            </a:r>
            <a:r>
              <a:rPr lang="de-DE" sz="1100" dirty="0" err="1">
                <a:solidFill>
                  <a:srgbClr val="003D6A"/>
                </a:solidFill>
              </a:rPr>
              <a:t>with</a:t>
            </a:r>
            <a:r>
              <a:rPr lang="de-DE" sz="1100" dirty="0">
                <a:solidFill>
                  <a:srgbClr val="003D6A"/>
                </a:solidFill>
              </a:rPr>
              <a:t> a </a:t>
            </a:r>
            <a:r>
              <a:rPr lang="de-DE" sz="1100" dirty="0" err="1">
                <a:solidFill>
                  <a:srgbClr val="003D6A"/>
                </a:solidFill>
              </a:rPr>
              <a:t>servomotor</a:t>
            </a:r>
            <a:r>
              <a:rPr lang="de-DE" sz="1100" dirty="0">
                <a:solidFill>
                  <a:srgbClr val="003D6A"/>
                </a:solidFill>
              </a:rPr>
              <a:t>, a </a:t>
            </a:r>
            <a:r>
              <a:rPr lang="de-DE" sz="1100" dirty="0" err="1">
                <a:solidFill>
                  <a:srgbClr val="003D6A"/>
                </a:solidFill>
              </a:rPr>
              <a:t>coupling</a:t>
            </a:r>
            <a:r>
              <a:rPr lang="de-DE" sz="1100" dirty="0">
                <a:solidFill>
                  <a:srgbClr val="003D6A"/>
                </a:solidFill>
              </a:rPr>
              <a:t> </a:t>
            </a:r>
            <a:r>
              <a:rPr lang="de-DE" sz="1100" dirty="0" err="1">
                <a:solidFill>
                  <a:srgbClr val="003D6A"/>
                </a:solidFill>
              </a:rPr>
              <a:t>synchronizes</a:t>
            </a:r>
            <a:r>
              <a:rPr lang="de-DE" sz="1100" dirty="0">
                <a:solidFill>
                  <a:srgbClr val="003D6A"/>
                </a:solidFill>
              </a:rPr>
              <a:t> </a:t>
            </a:r>
            <a:r>
              <a:rPr lang="de-DE" sz="1100" dirty="0" err="1">
                <a:solidFill>
                  <a:srgbClr val="003D6A"/>
                </a:solidFill>
              </a:rPr>
              <a:t>the</a:t>
            </a:r>
            <a:r>
              <a:rPr lang="de-DE" sz="1100" dirty="0">
                <a:solidFill>
                  <a:srgbClr val="003D6A"/>
                </a:solidFill>
              </a:rPr>
              <a:t> </a:t>
            </a:r>
            <a:r>
              <a:rPr lang="de-DE" sz="1100" dirty="0" err="1">
                <a:solidFill>
                  <a:srgbClr val="003D6A"/>
                </a:solidFill>
              </a:rPr>
              <a:t>right-to-left</a:t>
            </a:r>
            <a:r>
              <a:rPr lang="de-DE" sz="1100" dirty="0">
                <a:solidFill>
                  <a:srgbClr val="003D6A"/>
                </a:solidFill>
              </a:rPr>
              <a:t> and </a:t>
            </a:r>
            <a:r>
              <a:rPr lang="de-DE" sz="1100" dirty="0" err="1">
                <a:solidFill>
                  <a:srgbClr val="003D6A"/>
                </a:solidFill>
              </a:rPr>
              <a:t>the</a:t>
            </a:r>
            <a:r>
              <a:rPr lang="de-DE" sz="1100" dirty="0">
                <a:solidFill>
                  <a:srgbClr val="003D6A"/>
                </a:solidFill>
              </a:rPr>
              <a:t> </a:t>
            </a:r>
            <a:r>
              <a:rPr lang="de-DE" sz="1100" dirty="0" err="1">
                <a:solidFill>
                  <a:srgbClr val="003D6A"/>
                </a:solidFill>
              </a:rPr>
              <a:t>left-to-right</a:t>
            </a:r>
            <a:r>
              <a:rPr lang="de-DE" sz="1100" dirty="0">
                <a:solidFill>
                  <a:srgbClr val="003D6A"/>
                </a:solidFill>
              </a:rPr>
              <a:t> spindle </a:t>
            </a:r>
            <a:r>
              <a:rPr lang="de-DE" sz="1100" dirty="0" err="1">
                <a:solidFill>
                  <a:srgbClr val="003D6A"/>
                </a:solidFill>
              </a:rPr>
              <a:t>with</a:t>
            </a:r>
            <a:r>
              <a:rPr lang="de-DE" sz="1100" dirty="0">
                <a:solidFill>
                  <a:srgbClr val="003D6A"/>
                </a:solidFill>
              </a:rPr>
              <a:t> </a:t>
            </a:r>
            <a:r>
              <a:rPr lang="de-DE" sz="1100" dirty="0" err="1">
                <a:solidFill>
                  <a:srgbClr val="003D6A"/>
                </a:solidFill>
              </a:rPr>
              <a:t>each</a:t>
            </a:r>
            <a:r>
              <a:rPr lang="de-DE" sz="1100" dirty="0">
                <a:solidFill>
                  <a:srgbClr val="003D6A"/>
                </a:solidFill>
              </a:rPr>
              <a:t> </a:t>
            </a:r>
            <a:r>
              <a:rPr lang="de-DE" sz="1100" dirty="0" err="1">
                <a:solidFill>
                  <a:srgbClr val="003D6A"/>
                </a:solidFill>
              </a:rPr>
              <a:t>other</a:t>
            </a:r>
            <a:r>
              <a:rPr lang="de-DE" sz="1100" dirty="0">
                <a:solidFill>
                  <a:srgbClr val="003D6A"/>
                </a:solidFill>
              </a:rPr>
              <a:t>.</a:t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186" b="90120" l="2270" r="96217">
                        <a14:foregroundMark x1="6683" y1="42216" x2="6683" y2="42216"/>
                        <a14:foregroundMark x1="2270" y1="43713" x2="2270" y2="43713"/>
                        <a14:foregroundMark x1="13997" y1="15868" x2="37831" y2="17365"/>
                        <a14:foregroundMark x1="37831" y1="17365" x2="49559" y2="11078"/>
                        <a14:foregroundMark x1="49559" y1="11078" x2="62295" y2="15868"/>
                        <a14:foregroundMark x1="97982" y1="67365" x2="96217" y2="42216"/>
                        <a14:foregroundMark x1="96217" y1="42216" x2="91929" y2="38922"/>
                        <a14:foregroundMark x1="78562" y1="25449" x2="78562" y2="25449"/>
                        <a14:foregroundMark x1="82093" y1="90419" x2="82093" y2="90419"/>
                        <a14:foregroundMark x1="44515" y1="7186" x2="44515" y2="71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688" y="1629485"/>
            <a:ext cx="4247999" cy="1766449"/>
          </a:xfrm>
          <a:prstGeom prst="rect">
            <a:avLst/>
          </a:prstGeom>
        </p:spPr>
      </p:pic>
      <p:grpSp>
        <p:nvGrpSpPr>
          <p:cNvPr id="36" name="Gruppieren 35"/>
          <p:cNvGrpSpPr/>
          <p:nvPr/>
        </p:nvGrpSpPr>
        <p:grpSpPr>
          <a:xfrm>
            <a:off x="4320559" y="3733201"/>
            <a:ext cx="4427793" cy="278714"/>
            <a:chOff x="324535" y="1770531"/>
            <a:chExt cx="6210971" cy="371618"/>
          </a:xfrm>
        </p:grpSpPr>
        <p:sp>
          <p:nvSpPr>
            <p:cNvPr id="37" name="Textfeld 36"/>
            <p:cNvSpPr txBox="1"/>
            <p:nvPr/>
          </p:nvSpPr>
          <p:spPr>
            <a:xfrm>
              <a:off x="576735" y="1772817"/>
              <a:ext cx="5958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 dirty="0">
                  <a:solidFill>
                    <a:srgbClr val="003D6A"/>
                  </a:solidFill>
                </a:rPr>
                <a:t>Linear </a:t>
              </a:r>
              <a:r>
                <a:rPr lang="de-DE" sz="1200" b="1" dirty="0" err="1">
                  <a:solidFill>
                    <a:srgbClr val="003D6A"/>
                  </a:solidFill>
                </a:rPr>
                <a:t>guiding</a:t>
              </a:r>
              <a:endParaRPr lang="de-DE" sz="1200" b="1" dirty="0">
                <a:solidFill>
                  <a:srgbClr val="003D6A"/>
                </a:solidFill>
              </a:endParaRPr>
            </a:p>
          </p:txBody>
        </p:sp>
        <p:grpSp>
          <p:nvGrpSpPr>
            <p:cNvPr id="38" name="Gruppieren 37"/>
            <p:cNvGrpSpPr/>
            <p:nvPr/>
          </p:nvGrpSpPr>
          <p:grpSpPr>
            <a:xfrm>
              <a:off x="324535" y="1770531"/>
              <a:ext cx="318475" cy="338555"/>
              <a:chOff x="317971" y="777998"/>
              <a:chExt cx="318475" cy="338555"/>
            </a:xfrm>
          </p:grpSpPr>
          <p:sp>
            <p:nvSpPr>
              <p:cNvPr id="3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40" name="Textfeld 39"/>
              <p:cNvSpPr txBox="1"/>
              <p:nvPr/>
            </p:nvSpPr>
            <p:spPr>
              <a:xfrm>
                <a:off x="317971" y="777998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6</a:t>
                </a:r>
              </a:p>
            </p:txBody>
          </p:sp>
        </p:grp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err="1">
                <a:solidFill>
                  <a:srgbClr val="00446B"/>
                </a:solidFill>
              </a:rPr>
              <a:t>Functional</a:t>
            </a:r>
            <a:r>
              <a:rPr lang="de-DE" sz="1200" b="1" dirty="0">
                <a:solidFill>
                  <a:srgbClr val="00446B"/>
                </a:solidFill>
              </a:rPr>
              <a:t> </a:t>
            </a:r>
            <a:r>
              <a:rPr lang="de-DE" sz="1200" b="1" dirty="0" err="1">
                <a:solidFill>
                  <a:srgbClr val="00446B"/>
                </a:solidFill>
              </a:rPr>
              <a:t>description</a:t>
            </a:r>
            <a:endParaRPr lang="de-DE" sz="1200" b="1" dirty="0">
              <a:solidFill>
                <a:srgbClr val="0044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 dirty="0">
                <a:solidFill>
                  <a:schemeClr val="bg1"/>
                </a:solidFill>
              </a:rPr>
              <a:t>Advantages – </a:t>
            </a:r>
            <a:r>
              <a:rPr lang="de-DE" sz="3000" b="1" dirty="0" err="1">
                <a:solidFill>
                  <a:schemeClr val="bg1"/>
                </a:solidFill>
              </a:rPr>
              <a:t>Your</a:t>
            </a:r>
            <a:r>
              <a:rPr lang="de-DE" sz="3000" b="1" dirty="0">
                <a:solidFill>
                  <a:schemeClr val="bg1"/>
                </a:solidFill>
              </a:rPr>
              <a:t> </a:t>
            </a:r>
            <a:r>
              <a:rPr lang="de-DE" sz="3000" b="1" dirty="0" err="1">
                <a:solidFill>
                  <a:schemeClr val="bg1"/>
                </a:solidFill>
              </a:rPr>
              <a:t>benefits</a:t>
            </a:r>
            <a:endParaRPr lang="de-DE" sz="3000" b="1" dirty="0">
              <a:solidFill>
                <a:schemeClr val="bg1"/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 dirty="0">
                <a:solidFill>
                  <a:srgbClr val="003D6A"/>
                </a:solidFill>
              </a:rPr>
              <a:t>High </a:t>
            </a:r>
            <a:r>
              <a:rPr lang="de-DE" sz="1200" b="1" dirty="0" err="1">
                <a:solidFill>
                  <a:srgbClr val="003D6A"/>
                </a:solidFill>
              </a:rPr>
              <a:t>moments</a:t>
            </a:r>
            <a:r>
              <a:rPr lang="de-DE" sz="1200" b="1" dirty="0">
                <a:solidFill>
                  <a:srgbClr val="003D6A"/>
                </a:solidFill>
              </a:rPr>
              <a:t> due </a:t>
            </a:r>
            <a:r>
              <a:rPr lang="de-DE" sz="1200" b="1" dirty="0" err="1">
                <a:solidFill>
                  <a:srgbClr val="003D6A"/>
                </a:solidFill>
              </a:rPr>
              <a:t>to</a:t>
            </a:r>
            <a:r>
              <a:rPr lang="de-DE" sz="1200" b="1" dirty="0">
                <a:solidFill>
                  <a:srgbClr val="003D6A"/>
                </a:solidFill>
              </a:rPr>
              <a:t> double </a:t>
            </a:r>
            <a:r>
              <a:rPr lang="de-DE" sz="1200" b="1" dirty="0" err="1">
                <a:solidFill>
                  <a:srgbClr val="003D6A"/>
                </a:solidFill>
              </a:rPr>
              <a:t>profiled</a:t>
            </a:r>
            <a:r>
              <a:rPr lang="de-DE" sz="1200" b="1" dirty="0">
                <a:solidFill>
                  <a:srgbClr val="003D6A"/>
                </a:solidFill>
              </a:rPr>
              <a:t> </a:t>
            </a:r>
            <a:r>
              <a:rPr lang="de-DE" sz="1200" b="1" dirty="0" err="1">
                <a:solidFill>
                  <a:srgbClr val="003D6A"/>
                </a:solidFill>
              </a:rPr>
              <a:t>rail</a:t>
            </a:r>
            <a:r>
              <a:rPr lang="de-DE" sz="1200" b="1" dirty="0">
                <a:solidFill>
                  <a:srgbClr val="003D6A"/>
                </a:solidFill>
              </a:rPr>
              <a:t> </a:t>
            </a:r>
            <a:r>
              <a:rPr lang="de-DE" sz="1200" b="1" dirty="0" err="1">
                <a:solidFill>
                  <a:srgbClr val="003D6A"/>
                </a:solidFill>
              </a:rPr>
              <a:t>guide</a:t>
            </a:r>
            <a:r>
              <a:rPr lang="de-DE" sz="1200" b="1" dirty="0">
                <a:solidFill>
                  <a:srgbClr val="003D6A"/>
                </a:solidFill>
              </a:rPr>
              <a:t> </a:t>
            </a:r>
            <a:r>
              <a:rPr lang="de-DE" sz="1200" dirty="0" err="1">
                <a:solidFill>
                  <a:srgbClr val="003D6A"/>
                </a:solidFill>
              </a:rPr>
              <a:t>suitable</a:t>
            </a:r>
            <a:r>
              <a:rPr lang="de-DE" sz="1200" dirty="0">
                <a:solidFill>
                  <a:srgbClr val="003D6A"/>
                </a:solidFill>
              </a:rPr>
              <a:t> </a:t>
            </a:r>
            <a:r>
              <a:rPr lang="de-DE" sz="1200" dirty="0" err="1">
                <a:solidFill>
                  <a:srgbClr val="003D6A"/>
                </a:solidFill>
              </a:rPr>
              <a:t>for</a:t>
            </a:r>
            <a:r>
              <a:rPr lang="de-DE" sz="1200" dirty="0">
                <a:solidFill>
                  <a:srgbClr val="003D6A"/>
                </a:solidFill>
              </a:rPr>
              <a:t> </a:t>
            </a:r>
            <a:r>
              <a:rPr lang="de-DE" sz="1200" dirty="0" err="1">
                <a:solidFill>
                  <a:srgbClr val="003D6A"/>
                </a:solidFill>
              </a:rPr>
              <a:t>using</a:t>
            </a:r>
            <a:r>
              <a:rPr lang="de-DE" sz="1200" dirty="0">
                <a:solidFill>
                  <a:srgbClr val="003D6A"/>
                </a:solidFill>
              </a:rPr>
              <a:t> </a:t>
            </a:r>
            <a:r>
              <a:rPr lang="de-DE" sz="1200" dirty="0" err="1">
                <a:solidFill>
                  <a:srgbClr val="003D6A"/>
                </a:solidFill>
              </a:rPr>
              <a:t>long</a:t>
            </a:r>
            <a:r>
              <a:rPr lang="de-DE" sz="1200" dirty="0">
                <a:solidFill>
                  <a:srgbClr val="003D6A"/>
                </a:solidFill>
              </a:rPr>
              <a:t> </a:t>
            </a:r>
            <a:r>
              <a:rPr lang="de-DE" sz="1200" dirty="0" err="1">
                <a:solidFill>
                  <a:srgbClr val="003D6A"/>
                </a:solidFill>
              </a:rPr>
              <a:t>gripper</a:t>
            </a:r>
            <a:r>
              <a:rPr lang="de-DE" sz="1200" dirty="0">
                <a:solidFill>
                  <a:srgbClr val="003D6A"/>
                </a:solidFill>
              </a:rPr>
              <a:t> </a:t>
            </a:r>
            <a:r>
              <a:rPr lang="de-DE" sz="1200" dirty="0" err="1">
                <a:solidFill>
                  <a:srgbClr val="003D6A"/>
                </a:solidFill>
              </a:rPr>
              <a:t>fingers</a:t>
            </a:r>
            <a:r>
              <a:rPr lang="de-DE" sz="1200" dirty="0">
                <a:solidFill>
                  <a:srgbClr val="003D6A"/>
                </a:solidFill>
              </a:rPr>
              <a:t> (</a:t>
            </a:r>
            <a:r>
              <a:rPr lang="de-DE" sz="1200" dirty="0" err="1">
                <a:solidFill>
                  <a:srgbClr val="003D6A"/>
                </a:solidFill>
              </a:rPr>
              <a:t>up</a:t>
            </a:r>
            <a:r>
              <a:rPr lang="de-DE" sz="1200" dirty="0">
                <a:solidFill>
                  <a:srgbClr val="003D6A"/>
                </a:solidFill>
              </a:rPr>
              <a:t> </a:t>
            </a:r>
            <a:r>
              <a:rPr lang="de-DE" sz="1200" dirty="0" err="1">
                <a:solidFill>
                  <a:srgbClr val="003D6A"/>
                </a:solidFill>
              </a:rPr>
              <a:t>to</a:t>
            </a:r>
            <a:r>
              <a:rPr lang="de-DE" sz="1200" dirty="0">
                <a:solidFill>
                  <a:srgbClr val="003D6A"/>
                </a:solidFill>
              </a:rPr>
              <a:t> 800mm)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 dirty="0" err="1">
                <a:solidFill>
                  <a:srgbClr val="003D6A"/>
                </a:solidFill>
              </a:rPr>
              <a:t>Extremely</a:t>
            </a:r>
            <a:r>
              <a:rPr lang="de-DE" sz="1200" b="1" dirty="0">
                <a:solidFill>
                  <a:srgbClr val="003D6A"/>
                </a:solidFill>
              </a:rPr>
              <a:t> </a:t>
            </a:r>
            <a:r>
              <a:rPr lang="de-DE" sz="1200" b="1" dirty="0" err="1">
                <a:solidFill>
                  <a:srgbClr val="003D6A"/>
                </a:solidFill>
              </a:rPr>
              <a:t>narrow</a:t>
            </a:r>
            <a:r>
              <a:rPr lang="de-DE" sz="1200" b="1" dirty="0">
                <a:solidFill>
                  <a:srgbClr val="003D6A"/>
                </a:solidFill>
              </a:rPr>
              <a:t> design </a:t>
            </a:r>
            <a:r>
              <a:rPr lang="de-DE" sz="1200" dirty="0" err="1">
                <a:solidFill>
                  <a:srgbClr val="003D6A"/>
                </a:solidFill>
              </a:rPr>
              <a:t>for</a:t>
            </a:r>
            <a:r>
              <a:rPr lang="de-DE" sz="1200" dirty="0">
                <a:solidFill>
                  <a:srgbClr val="003D6A"/>
                </a:solidFill>
              </a:rPr>
              <a:t> minimal </a:t>
            </a:r>
            <a:r>
              <a:rPr lang="de-DE" sz="1200" dirty="0" err="1">
                <a:solidFill>
                  <a:srgbClr val="003D6A"/>
                </a:solidFill>
              </a:rPr>
              <a:t>interfering</a:t>
            </a:r>
            <a:r>
              <a:rPr lang="de-DE" sz="1200" dirty="0">
                <a:solidFill>
                  <a:srgbClr val="003D6A"/>
                </a:solidFill>
              </a:rPr>
              <a:t> </a:t>
            </a:r>
            <a:r>
              <a:rPr lang="de-DE" sz="1200" dirty="0" err="1">
                <a:solidFill>
                  <a:srgbClr val="003D6A"/>
                </a:solidFill>
              </a:rPr>
              <a:t>contours</a:t>
            </a:r>
            <a:endParaRPr lang="de-DE" sz="1200" dirty="0">
              <a:solidFill>
                <a:srgbClr val="003D6A"/>
              </a:solidFill>
            </a:endParaRP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 dirty="0" err="1">
                <a:solidFill>
                  <a:srgbClr val="003D6A"/>
                </a:solidFill>
              </a:rPr>
              <a:t>Adaptable</a:t>
            </a:r>
            <a:r>
              <a:rPr lang="de-DE" sz="1200" b="1" dirty="0">
                <a:solidFill>
                  <a:srgbClr val="003D6A"/>
                </a:solidFill>
              </a:rPr>
              <a:t> </a:t>
            </a:r>
            <a:r>
              <a:rPr lang="de-DE" sz="1200" b="1" dirty="0" err="1">
                <a:solidFill>
                  <a:srgbClr val="003D6A"/>
                </a:solidFill>
              </a:rPr>
              <a:t>drive</a:t>
            </a:r>
            <a:r>
              <a:rPr lang="de-DE" sz="1200" b="1" dirty="0">
                <a:solidFill>
                  <a:srgbClr val="003D6A"/>
                </a:solidFill>
              </a:rPr>
              <a:t> </a:t>
            </a:r>
            <a:r>
              <a:rPr lang="de-DE" sz="1200" b="1" dirty="0" err="1">
                <a:solidFill>
                  <a:srgbClr val="003D6A"/>
                </a:solidFill>
              </a:rPr>
              <a:t>motor</a:t>
            </a:r>
            <a:r>
              <a:rPr lang="de-DE" sz="1200" b="1" dirty="0">
                <a:solidFill>
                  <a:srgbClr val="003D6A"/>
                </a:solidFill>
              </a:rPr>
              <a:t> </a:t>
            </a:r>
            <a:r>
              <a:rPr lang="de-DE" sz="1200" dirty="0" err="1">
                <a:solidFill>
                  <a:srgbClr val="003D6A"/>
                </a:solidFill>
              </a:rPr>
              <a:t>for</a:t>
            </a:r>
            <a:r>
              <a:rPr lang="de-DE" sz="1200" dirty="0">
                <a:solidFill>
                  <a:srgbClr val="003D6A"/>
                </a:solidFill>
              </a:rPr>
              <a:t> versatile </a:t>
            </a:r>
            <a:r>
              <a:rPr lang="de-DE" sz="1200" dirty="0" err="1">
                <a:solidFill>
                  <a:srgbClr val="003D6A"/>
                </a:solidFill>
              </a:rPr>
              <a:t>approach</a:t>
            </a:r>
            <a:r>
              <a:rPr lang="de-DE" sz="1200" dirty="0">
                <a:solidFill>
                  <a:srgbClr val="003D6A"/>
                </a:solidFill>
              </a:rPr>
              <a:t> and easy </a:t>
            </a:r>
            <a:r>
              <a:rPr lang="de-DE" sz="1200" dirty="0" err="1">
                <a:solidFill>
                  <a:srgbClr val="003D6A"/>
                </a:solidFill>
              </a:rPr>
              <a:t>integration</a:t>
            </a:r>
            <a:r>
              <a:rPr lang="de-DE" sz="1200" dirty="0">
                <a:solidFill>
                  <a:srgbClr val="003D6A"/>
                </a:solidFill>
              </a:rPr>
              <a:t> </a:t>
            </a:r>
            <a:r>
              <a:rPr lang="de-DE" sz="1200" dirty="0" err="1">
                <a:solidFill>
                  <a:srgbClr val="003D6A"/>
                </a:solidFill>
              </a:rPr>
              <a:t>into</a:t>
            </a:r>
            <a:r>
              <a:rPr lang="de-DE" sz="1200" dirty="0">
                <a:solidFill>
                  <a:srgbClr val="003D6A"/>
                </a:solidFill>
              </a:rPr>
              <a:t> </a:t>
            </a:r>
            <a:r>
              <a:rPr lang="de-DE" sz="1200" dirty="0" err="1">
                <a:solidFill>
                  <a:srgbClr val="003D6A"/>
                </a:solidFill>
              </a:rPr>
              <a:t>existing</a:t>
            </a:r>
            <a:r>
              <a:rPr lang="de-DE" sz="1200" dirty="0">
                <a:solidFill>
                  <a:srgbClr val="003D6A"/>
                </a:solidFill>
              </a:rPr>
              <a:t> </a:t>
            </a:r>
            <a:r>
              <a:rPr lang="de-DE" sz="1200" dirty="0" err="1">
                <a:solidFill>
                  <a:srgbClr val="003D6A"/>
                </a:solidFill>
              </a:rPr>
              <a:t>control</a:t>
            </a:r>
            <a:r>
              <a:rPr lang="de-DE" sz="1200" dirty="0">
                <a:solidFill>
                  <a:srgbClr val="003D6A"/>
                </a:solidFill>
              </a:rPr>
              <a:t> </a:t>
            </a:r>
            <a:r>
              <a:rPr lang="de-DE" sz="1200" dirty="0" err="1">
                <a:solidFill>
                  <a:srgbClr val="003D6A"/>
                </a:solidFill>
              </a:rPr>
              <a:t>concepts</a:t>
            </a:r>
            <a:endParaRPr lang="de-DE" sz="1200" dirty="0">
              <a:solidFill>
                <a:srgbClr val="003D6A"/>
              </a:solidFill>
            </a:endParaRP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 dirty="0">
                <a:solidFill>
                  <a:srgbClr val="003D6A"/>
                </a:solidFill>
              </a:rPr>
              <a:t>Position and </a:t>
            </a:r>
            <a:r>
              <a:rPr lang="de-DE" sz="1200" b="1" dirty="0" err="1">
                <a:solidFill>
                  <a:srgbClr val="003D6A"/>
                </a:solidFill>
              </a:rPr>
              <a:t>torque-controlled</a:t>
            </a:r>
            <a:r>
              <a:rPr lang="de-DE" sz="1200" b="1" dirty="0">
                <a:solidFill>
                  <a:srgbClr val="003D6A"/>
                </a:solidFill>
              </a:rPr>
              <a:t> </a:t>
            </a:r>
            <a:r>
              <a:rPr lang="de-DE" sz="1200" b="1" dirty="0" err="1">
                <a:solidFill>
                  <a:srgbClr val="003D6A"/>
                </a:solidFill>
              </a:rPr>
              <a:t>movement</a:t>
            </a:r>
            <a:r>
              <a:rPr lang="de-DE" sz="1200" b="1" dirty="0">
                <a:solidFill>
                  <a:srgbClr val="003D6A"/>
                </a:solidFill>
              </a:rPr>
              <a:t> </a:t>
            </a:r>
            <a:r>
              <a:rPr lang="de-DE" sz="1200" b="1" dirty="0" err="1">
                <a:solidFill>
                  <a:srgbClr val="003D6A"/>
                </a:solidFill>
              </a:rPr>
              <a:t>of</a:t>
            </a:r>
            <a:r>
              <a:rPr lang="de-DE" sz="1200" b="1" dirty="0">
                <a:solidFill>
                  <a:srgbClr val="003D6A"/>
                </a:solidFill>
              </a:rPr>
              <a:t> </a:t>
            </a:r>
            <a:r>
              <a:rPr lang="de-DE" sz="1200" b="1" dirty="0" err="1">
                <a:solidFill>
                  <a:srgbClr val="003D6A"/>
                </a:solidFill>
              </a:rPr>
              <a:t>the</a:t>
            </a:r>
            <a:r>
              <a:rPr lang="de-DE" sz="1200" b="1" dirty="0">
                <a:solidFill>
                  <a:srgbClr val="003D6A"/>
                </a:solidFill>
              </a:rPr>
              <a:t> </a:t>
            </a:r>
            <a:r>
              <a:rPr lang="de-DE" sz="1200" b="1" dirty="0" err="1">
                <a:solidFill>
                  <a:srgbClr val="003D6A"/>
                </a:solidFill>
              </a:rPr>
              <a:t>gripper</a:t>
            </a:r>
            <a:r>
              <a:rPr lang="de-DE" sz="1200" b="1" dirty="0">
                <a:solidFill>
                  <a:srgbClr val="003D6A"/>
                </a:solidFill>
              </a:rPr>
              <a:t> </a:t>
            </a:r>
            <a:r>
              <a:rPr lang="de-DE" sz="1200" dirty="0" err="1">
                <a:solidFill>
                  <a:srgbClr val="003D6A"/>
                </a:solidFill>
              </a:rPr>
              <a:t>For</a:t>
            </a:r>
            <a:r>
              <a:rPr lang="de-DE" sz="1200" dirty="0">
                <a:solidFill>
                  <a:srgbClr val="003D6A"/>
                </a:solidFill>
              </a:rPr>
              <a:t> </a:t>
            </a:r>
            <a:r>
              <a:rPr lang="de-DE" sz="1200" dirty="0" err="1">
                <a:solidFill>
                  <a:srgbClr val="003D6A"/>
                </a:solidFill>
              </a:rPr>
              <a:t>very</a:t>
            </a:r>
            <a:r>
              <a:rPr lang="de-DE" sz="1200" dirty="0">
                <a:solidFill>
                  <a:srgbClr val="003D6A"/>
                </a:solidFill>
              </a:rPr>
              <a:t> flexible </a:t>
            </a:r>
            <a:r>
              <a:rPr lang="de-DE" sz="1200" dirty="0" err="1">
                <a:solidFill>
                  <a:srgbClr val="003D6A"/>
                </a:solidFill>
              </a:rPr>
              <a:t>gripping</a:t>
            </a:r>
            <a:r>
              <a:rPr lang="de-DE" sz="1200" dirty="0">
                <a:solidFill>
                  <a:srgbClr val="003D6A"/>
                </a:solidFill>
              </a:rPr>
              <a:t> </a:t>
            </a:r>
            <a:r>
              <a:rPr lang="de-DE" sz="1200" dirty="0" err="1">
                <a:solidFill>
                  <a:srgbClr val="003D6A"/>
                </a:solidFill>
              </a:rPr>
              <a:t>of</a:t>
            </a:r>
            <a:r>
              <a:rPr lang="de-DE" sz="1200" dirty="0">
                <a:solidFill>
                  <a:srgbClr val="003D6A"/>
                </a:solidFill>
              </a:rPr>
              <a:t> </a:t>
            </a:r>
            <a:r>
              <a:rPr lang="de-DE" sz="1200" dirty="0" err="1">
                <a:solidFill>
                  <a:srgbClr val="003D6A"/>
                </a:solidFill>
              </a:rPr>
              <a:t>various</a:t>
            </a:r>
            <a:r>
              <a:rPr lang="de-DE" sz="1200" dirty="0">
                <a:solidFill>
                  <a:srgbClr val="003D6A"/>
                </a:solidFill>
              </a:rPr>
              <a:t> geometries and </a:t>
            </a:r>
            <a:r>
              <a:rPr lang="de-DE" sz="1200" dirty="0" err="1">
                <a:solidFill>
                  <a:srgbClr val="003D6A"/>
                </a:solidFill>
              </a:rPr>
              <a:t>types</a:t>
            </a:r>
            <a:r>
              <a:rPr lang="de-DE" sz="1200" dirty="0">
                <a:solidFill>
                  <a:srgbClr val="003D6A"/>
                </a:solidFill>
              </a:rPr>
              <a:t> </a:t>
            </a:r>
            <a:r>
              <a:rPr lang="de-DE" sz="1200" dirty="0" err="1">
                <a:solidFill>
                  <a:srgbClr val="003D6A"/>
                </a:solidFill>
              </a:rPr>
              <a:t>of</a:t>
            </a:r>
            <a:r>
              <a:rPr lang="de-DE" sz="1200" dirty="0">
                <a:solidFill>
                  <a:srgbClr val="003D6A"/>
                </a:solidFill>
              </a:rPr>
              <a:t> </a:t>
            </a:r>
            <a:r>
              <a:rPr lang="de-DE" sz="1200" dirty="0" err="1">
                <a:solidFill>
                  <a:srgbClr val="003D6A"/>
                </a:solidFill>
              </a:rPr>
              <a:t>components</a:t>
            </a:r>
            <a:endParaRPr lang="de-DE" sz="1200" dirty="0">
              <a:solidFill>
                <a:srgbClr val="003D6A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 dirty="0" err="1">
                <a:solidFill>
                  <a:srgbClr val="003D6A"/>
                </a:solidFill>
              </a:rPr>
              <a:t>Synchronized</a:t>
            </a:r>
            <a:r>
              <a:rPr lang="de-DE" sz="1200" b="1" dirty="0">
                <a:solidFill>
                  <a:srgbClr val="003D6A"/>
                </a:solidFill>
              </a:rPr>
              <a:t> but also </a:t>
            </a:r>
            <a:r>
              <a:rPr lang="de-DE" sz="1200" b="1" dirty="0" err="1">
                <a:solidFill>
                  <a:srgbClr val="003D6A"/>
                </a:solidFill>
              </a:rPr>
              <a:t>asynchronous</a:t>
            </a:r>
            <a:r>
              <a:rPr lang="de-DE" sz="1200" b="1" dirty="0">
                <a:solidFill>
                  <a:srgbClr val="003D6A"/>
                </a:solidFill>
              </a:rPr>
              <a:t> </a:t>
            </a:r>
            <a:r>
              <a:rPr lang="de-DE" sz="1200" b="1" dirty="0" err="1">
                <a:solidFill>
                  <a:srgbClr val="003D6A"/>
                </a:solidFill>
              </a:rPr>
              <a:t>moving</a:t>
            </a:r>
            <a:r>
              <a:rPr lang="de-DE" sz="1200" b="1" dirty="0">
                <a:solidFill>
                  <a:srgbClr val="003D6A"/>
                </a:solidFill>
              </a:rPr>
              <a:t> </a:t>
            </a:r>
            <a:r>
              <a:rPr lang="de-DE" sz="1200" b="1" dirty="0" err="1">
                <a:solidFill>
                  <a:srgbClr val="003D6A"/>
                </a:solidFill>
              </a:rPr>
              <a:t>of</a:t>
            </a:r>
            <a:r>
              <a:rPr lang="de-DE" sz="1200" b="1" dirty="0">
                <a:solidFill>
                  <a:srgbClr val="003D6A"/>
                </a:solidFill>
              </a:rPr>
              <a:t> </a:t>
            </a:r>
            <a:r>
              <a:rPr lang="de-DE" sz="1200" b="1" dirty="0" err="1">
                <a:solidFill>
                  <a:srgbClr val="003D6A"/>
                </a:solidFill>
              </a:rPr>
              <a:t>the</a:t>
            </a:r>
            <a:r>
              <a:rPr lang="de-DE" sz="1200" b="1" dirty="0">
                <a:solidFill>
                  <a:srgbClr val="003D6A"/>
                </a:solidFill>
              </a:rPr>
              <a:t> </a:t>
            </a:r>
            <a:r>
              <a:rPr lang="de-DE" sz="1200" b="1" dirty="0" err="1">
                <a:solidFill>
                  <a:srgbClr val="003D6A"/>
                </a:solidFill>
              </a:rPr>
              <a:t>base</a:t>
            </a:r>
            <a:r>
              <a:rPr lang="de-DE" sz="1200" b="1" dirty="0">
                <a:solidFill>
                  <a:srgbClr val="003D6A"/>
                </a:solidFill>
              </a:rPr>
              <a:t> </a:t>
            </a:r>
            <a:r>
              <a:rPr lang="de-DE" sz="1200" b="1" dirty="0" err="1">
                <a:solidFill>
                  <a:srgbClr val="003D6A"/>
                </a:solidFill>
              </a:rPr>
              <a:t>jaws</a:t>
            </a:r>
            <a:r>
              <a:rPr lang="de-DE" sz="1200" b="1" dirty="0">
                <a:solidFill>
                  <a:srgbClr val="003D6A"/>
                </a:solidFill>
              </a:rPr>
              <a:t> </a:t>
            </a:r>
            <a:r>
              <a:rPr lang="de-DE" sz="1200" dirty="0" err="1">
                <a:solidFill>
                  <a:srgbClr val="003D6A"/>
                </a:solidFill>
              </a:rPr>
              <a:t>for</a:t>
            </a:r>
            <a:r>
              <a:rPr lang="de-DE" sz="1200" dirty="0">
                <a:solidFill>
                  <a:srgbClr val="003D6A"/>
                </a:solidFill>
              </a:rPr>
              <a:t> </a:t>
            </a:r>
            <a:r>
              <a:rPr lang="de-DE" sz="1200" dirty="0" err="1">
                <a:solidFill>
                  <a:srgbClr val="003D6A"/>
                </a:solidFill>
              </a:rPr>
              <a:t>various</a:t>
            </a:r>
            <a:r>
              <a:rPr lang="de-DE" sz="1200" dirty="0">
                <a:solidFill>
                  <a:srgbClr val="003D6A"/>
                </a:solidFill>
              </a:rPr>
              <a:t> </a:t>
            </a:r>
            <a:r>
              <a:rPr lang="de-DE" sz="1200" dirty="0" err="1">
                <a:solidFill>
                  <a:srgbClr val="003D6A"/>
                </a:solidFill>
              </a:rPr>
              <a:t>gripping</a:t>
            </a:r>
            <a:r>
              <a:rPr lang="de-DE" sz="1200" dirty="0">
                <a:solidFill>
                  <a:srgbClr val="003D6A"/>
                </a:solidFill>
              </a:rPr>
              <a:t> </a:t>
            </a:r>
            <a:r>
              <a:rPr lang="de-DE" sz="1200" dirty="0" err="1">
                <a:solidFill>
                  <a:srgbClr val="003D6A"/>
                </a:solidFill>
              </a:rPr>
              <a:t>applications</a:t>
            </a:r>
            <a:endParaRPr lang="de-DE" sz="1200" dirty="0">
              <a:solidFill>
                <a:srgbClr val="003D6A"/>
              </a:solidFill>
            </a:endParaRP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 dirty="0" err="1">
                <a:solidFill>
                  <a:srgbClr val="003D6A"/>
                </a:solidFill>
              </a:rPr>
              <a:t>Safety</a:t>
            </a:r>
            <a:r>
              <a:rPr lang="de-DE" sz="1200" b="1" dirty="0">
                <a:solidFill>
                  <a:srgbClr val="003D6A"/>
                </a:solidFill>
              </a:rPr>
              <a:t> </a:t>
            </a:r>
            <a:r>
              <a:rPr lang="de-DE" sz="1200" b="1" dirty="0" err="1">
                <a:solidFill>
                  <a:srgbClr val="003D6A"/>
                </a:solidFill>
              </a:rPr>
              <a:t>functions</a:t>
            </a:r>
            <a:r>
              <a:rPr lang="de-DE" sz="1200" b="1" dirty="0">
                <a:solidFill>
                  <a:srgbClr val="003D6A"/>
                </a:solidFill>
              </a:rPr>
              <a:t> such </a:t>
            </a:r>
            <a:r>
              <a:rPr lang="de-DE" sz="1200" b="1" dirty="0" err="1">
                <a:solidFill>
                  <a:srgbClr val="003D6A"/>
                </a:solidFill>
              </a:rPr>
              <a:t>as</a:t>
            </a:r>
            <a:r>
              <a:rPr lang="de-DE" sz="1200" b="1" dirty="0">
                <a:solidFill>
                  <a:srgbClr val="003D6A"/>
                </a:solidFill>
              </a:rPr>
              <a:t> STO and SLS </a:t>
            </a:r>
            <a:r>
              <a:rPr lang="de-DE" sz="1200" dirty="0" err="1">
                <a:solidFill>
                  <a:srgbClr val="003D6A"/>
                </a:solidFill>
              </a:rPr>
              <a:t>can</a:t>
            </a:r>
            <a:r>
              <a:rPr lang="de-DE" sz="1200" dirty="0">
                <a:solidFill>
                  <a:srgbClr val="003D6A"/>
                </a:solidFill>
              </a:rPr>
              <a:t> </a:t>
            </a:r>
            <a:r>
              <a:rPr lang="de-DE" sz="1200" dirty="0" err="1">
                <a:solidFill>
                  <a:srgbClr val="003D6A"/>
                </a:solidFill>
              </a:rPr>
              <a:t>be</a:t>
            </a:r>
            <a:r>
              <a:rPr lang="de-DE" sz="1200" dirty="0">
                <a:solidFill>
                  <a:srgbClr val="003D6A"/>
                </a:solidFill>
              </a:rPr>
              <a:t> </a:t>
            </a:r>
            <a:r>
              <a:rPr lang="de-DE" sz="1200" dirty="0" err="1">
                <a:solidFill>
                  <a:srgbClr val="003D6A"/>
                </a:solidFill>
              </a:rPr>
              <a:t>realized</a:t>
            </a:r>
            <a:r>
              <a:rPr lang="de-DE" sz="1200" dirty="0">
                <a:solidFill>
                  <a:srgbClr val="003D6A"/>
                </a:solidFill>
              </a:rPr>
              <a:t> </a:t>
            </a:r>
            <a:r>
              <a:rPr lang="de-DE" sz="1200" dirty="0" err="1">
                <a:solidFill>
                  <a:srgbClr val="003D6A"/>
                </a:solidFill>
              </a:rPr>
              <a:t>by</a:t>
            </a:r>
            <a:r>
              <a:rPr lang="de-DE" sz="1200" dirty="0">
                <a:solidFill>
                  <a:srgbClr val="003D6A"/>
                </a:solidFill>
              </a:rPr>
              <a:t> </a:t>
            </a:r>
            <a:r>
              <a:rPr lang="de-DE" sz="1200" dirty="0" err="1">
                <a:solidFill>
                  <a:srgbClr val="003D6A"/>
                </a:solidFill>
              </a:rPr>
              <a:t>the</a:t>
            </a:r>
            <a:r>
              <a:rPr lang="de-DE" sz="1200" dirty="0">
                <a:solidFill>
                  <a:srgbClr val="003D6A"/>
                </a:solidFill>
              </a:rPr>
              <a:t> </a:t>
            </a:r>
            <a:r>
              <a:rPr lang="de-DE" sz="1200" dirty="0" err="1">
                <a:solidFill>
                  <a:srgbClr val="003D6A"/>
                </a:solidFill>
              </a:rPr>
              <a:t>use</a:t>
            </a:r>
            <a:r>
              <a:rPr lang="de-DE" sz="1200" dirty="0">
                <a:solidFill>
                  <a:srgbClr val="003D6A"/>
                </a:solidFill>
              </a:rPr>
              <a:t> </a:t>
            </a:r>
            <a:r>
              <a:rPr lang="de-DE" sz="1200" dirty="0" err="1">
                <a:solidFill>
                  <a:srgbClr val="003D6A"/>
                </a:solidFill>
              </a:rPr>
              <a:t>of</a:t>
            </a:r>
            <a:r>
              <a:rPr lang="de-DE" sz="1200" dirty="0">
                <a:solidFill>
                  <a:srgbClr val="003D6A"/>
                </a:solidFill>
              </a:rPr>
              <a:t> a </a:t>
            </a:r>
            <a:r>
              <a:rPr lang="de-DE" sz="1200" dirty="0" err="1">
                <a:solidFill>
                  <a:srgbClr val="003D6A"/>
                </a:solidFill>
              </a:rPr>
              <a:t>suitable</a:t>
            </a:r>
            <a:r>
              <a:rPr lang="de-DE" sz="1200" dirty="0">
                <a:solidFill>
                  <a:srgbClr val="003D6A"/>
                </a:solidFill>
              </a:rPr>
              <a:t> </a:t>
            </a:r>
            <a:r>
              <a:rPr lang="de-DE" sz="1200" dirty="0" err="1">
                <a:solidFill>
                  <a:srgbClr val="003D6A"/>
                </a:solidFill>
              </a:rPr>
              <a:t>drive</a:t>
            </a:r>
            <a:r>
              <a:rPr lang="de-DE" sz="1200" dirty="0">
                <a:solidFill>
                  <a:srgbClr val="003D6A"/>
                </a:solidFill>
              </a:rPr>
              <a:t> </a:t>
            </a:r>
            <a:r>
              <a:rPr lang="de-DE" sz="1200" dirty="0" err="1">
                <a:solidFill>
                  <a:srgbClr val="003D6A"/>
                </a:solidFill>
              </a:rPr>
              <a:t>motor</a:t>
            </a:r>
            <a:r>
              <a:rPr lang="de-DE" sz="1200" dirty="0">
                <a:solidFill>
                  <a:srgbClr val="003D6A"/>
                </a:solidFill>
              </a:rPr>
              <a:t> and </a:t>
            </a:r>
            <a:r>
              <a:rPr lang="de-DE" sz="1200" dirty="0" err="1">
                <a:solidFill>
                  <a:srgbClr val="003D6A"/>
                </a:solidFill>
              </a:rPr>
              <a:t>controller</a:t>
            </a:r>
            <a:endParaRPr lang="de-DE" sz="1200" dirty="0">
              <a:solidFill>
                <a:srgbClr val="003D6A"/>
              </a:solidFill>
            </a:endParaRP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 dirty="0" err="1">
                <a:solidFill>
                  <a:srgbClr val="003D6A"/>
                </a:solidFill>
              </a:rPr>
              <a:t>Various</a:t>
            </a:r>
            <a:r>
              <a:rPr lang="de-DE" sz="1200" b="1" dirty="0">
                <a:solidFill>
                  <a:srgbClr val="003D6A"/>
                </a:solidFill>
              </a:rPr>
              <a:t> </a:t>
            </a:r>
            <a:r>
              <a:rPr lang="de-DE" sz="1200" b="1" dirty="0" err="1">
                <a:solidFill>
                  <a:srgbClr val="003D6A"/>
                </a:solidFill>
              </a:rPr>
              <a:t>options</a:t>
            </a:r>
            <a:r>
              <a:rPr lang="de-DE" sz="1200" b="1" dirty="0">
                <a:solidFill>
                  <a:srgbClr val="003D6A"/>
                </a:solidFill>
              </a:rPr>
              <a:t> </a:t>
            </a:r>
            <a:r>
              <a:rPr lang="de-DE" sz="1200" b="1" dirty="0" err="1">
                <a:solidFill>
                  <a:srgbClr val="003D6A"/>
                </a:solidFill>
              </a:rPr>
              <a:t>available</a:t>
            </a:r>
            <a:endParaRPr lang="de-DE" sz="1200" dirty="0">
              <a:solidFill>
                <a:srgbClr val="003D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 dirty="0">
                <a:solidFill>
                  <a:schemeClr val="bg1"/>
                </a:solidFill>
              </a:rPr>
              <a:t>Technical </a:t>
            </a:r>
            <a:r>
              <a:rPr lang="de-DE" sz="3000" b="1" dirty="0" err="1">
                <a:solidFill>
                  <a:schemeClr val="bg1"/>
                </a:solidFill>
              </a:rPr>
              <a:t>data</a:t>
            </a:r>
            <a:endParaRPr lang="de-DE" sz="30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387268"/>
              </p:ext>
            </p:extLst>
          </p:nvPr>
        </p:nvGraphicFramePr>
        <p:xfrm>
          <a:off x="395535" y="1491630"/>
          <a:ext cx="8352930" cy="171612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1392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2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21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21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21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921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53080"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Technical </a:t>
                      </a:r>
                      <a:r>
                        <a:rPr lang="de-DE" sz="1200" b="1" kern="1200" dirty="0" err="1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data</a:t>
                      </a:r>
                      <a:r>
                        <a:rPr lang="de-DE" sz="1200" b="1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200" b="1" kern="1200" dirty="0" err="1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overview</a:t>
                      </a:r>
                      <a:endParaRPr lang="de-DE" sz="1200" b="1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lang="de-DE" sz="1200" b="1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lang="de-DE" sz="1200" b="1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lang="de-DE" sz="1200" b="1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lang="de-DE" sz="1200" b="1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lang="de-DE" sz="1200" b="1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Size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Stroke per jaw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 err="1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Gripping</a:t>
                      </a: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050" b="0" kern="1200" dirty="0" err="1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force</a:t>
                      </a:r>
                      <a:endParaRPr lang="de-DE" sz="105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Recommended </a:t>
                      </a:r>
                      <a:r>
                        <a:rPr lang="de-DE" sz="1050" b="0" kern="1200" dirty="0" err="1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workpiece</a:t>
                      </a: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050" b="0" kern="1200" dirty="0" err="1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(form-fit </a:t>
                      </a:r>
                      <a:r>
                        <a:rPr lang="de-DE" sz="1050" b="0" kern="1200" dirty="0" err="1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gripping</a:t>
                      </a: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</a:t>
                      </a:r>
                      <a:r>
                        <a:rPr lang="de-DE" sz="1050" b="0" kern="1200" dirty="0" err="1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permissible</a:t>
                      </a: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finger length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 err="1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de-DE" sz="1050" b="0" kern="1200" dirty="0" err="1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without</a:t>
                      </a: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050" b="0" kern="1200" dirty="0" err="1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motor</a:t>
                      </a: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 – 400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400 / 800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14,2 – 38,4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 – 400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7500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400 / 800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24,7 – 64,5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05574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 – 400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12000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400 / 800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42,2 – 74,3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5710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289</Words>
  <Application>Microsoft Office PowerPoint</Application>
  <PresentationFormat>Bildschirmpräsentation (16:9)</PresentationFormat>
  <Paragraphs>65</Paragraphs>
  <Slides>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2021-09-20T09:20:49Z</dcterms:modified>
</cp:coreProperties>
</file>