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3" r:id="rId7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9" d="100"/>
          <a:sy n="149" d="100"/>
        </p:scale>
        <p:origin x="504" y="114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ELG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ELG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 dirty="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ELG</a:t>
            </a:r>
            <a:endParaRPr lang="de-DE" sz="2250" dirty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 dirty="0">
                <a:solidFill>
                  <a:srgbClr val="FFFFFF"/>
                </a:solidFill>
              </a:rPr>
              <a:t>Elektrischer 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 dirty="0">
              <a:solidFill>
                <a:srgbClr val="00446B"/>
              </a:solidFill>
            </a:endParaRPr>
          </a:p>
          <a:p>
            <a:r>
              <a:rPr lang="de-DE" sz="1013" b="1" dirty="0">
                <a:solidFill>
                  <a:srgbClr val="00446B"/>
                </a:solidFill>
              </a:rPr>
              <a:t>Hub pro Backe von bis zu 400 mm</a:t>
            </a:r>
          </a:p>
          <a:p>
            <a:r>
              <a:rPr lang="de-DE" sz="1013" b="1" dirty="0">
                <a:solidFill>
                  <a:srgbClr val="00446B"/>
                </a:solidFill>
              </a:rPr>
              <a:t>Greifkräfte von bis zu 12000 N</a:t>
            </a:r>
            <a:endParaRPr lang="de-DE" sz="1013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3D6A"/>
                </a:solidFill>
              </a:rPr>
              <a:t>Elektrischer 2-Finger-Parallelgreifer mit leichtgängiger Doppelprofilschienenführung und adaptierbarem Servomotor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DFE4D-7777-4A1D-9813-BB440EBA5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3" b="96914" l="403" r="98792">
                        <a14:foregroundMark x1="24832" y1="21318" x2="24832" y2="21318"/>
                        <a14:foregroundMark x1="15839" y1="20056" x2="36913" y2="19495"/>
                        <a14:foregroundMark x1="36913" y1="19495" x2="56510" y2="20477"/>
                        <a14:foregroundMark x1="56510" y1="20477" x2="71946" y2="12623"/>
                        <a14:foregroundMark x1="4295" y1="24684" x2="4295" y2="24684"/>
                        <a14:foregroundMark x1="403" y1="27910" x2="403" y2="27910"/>
                        <a14:foregroundMark x1="7517" y1="35764" x2="7517" y2="35764"/>
                        <a14:foregroundMark x1="30872" y1="28752" x2="30872" y2="28752"/>
                        <a14:foregroundMark x1="52349" y1="5750" x2="52349" y2="5750"/>
                        <a14:foregroundMark x1="77315" y1="1543" x2="77315" y2="1543"/>
                        <a14:foregroundMark x1="98926" y1="14446" x2="98926" y2="14446"/>
                        <a14:foregroundMark x1="28456" y1="91585" x2="28456" y2="91585"/>
                        <a14:foregroundMark x1="30738" y1="96914" x2="30738" y2="9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059582"/>
            <a:ext cx="2755066" cy="26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Spindel (Kugelgewindetrieb)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Übersetzungskinematik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Antriebsmotor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7"/>
            <a:ext cx="4680520" cy="98358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de-DE" sz="1100" dirty="0">
                <a:solidFill>
                  <a:srgbClr val="003D6A"/>
                </a:solidFill>
              </a:rPr>
              <a:t>Mit einem (bzw. zwei Servomotoren) werden über einen Zahnriemen die zwei Kugelgewindetriebe (Spindeln) angetrieben, welche somit die Grundbacken bewegen.</a:t>
            </a:r>
          </a:p>
          <a:p>
            <a:r>
              <a:rPr lang="de-DE" sz="1100" dirty="0">
                <a:solidFill>
                  <a:srgbClr val="003D6A"/>
                </a:solidFill>
              </a:rPr>
              <a:t>Bei zwei Antriebsmotoren kann jede Grundbacke unabhängig verfahren werden. Beim Antrieb mit einem Servomotor wird über eine Kupplung die links- und rechtsläufige Spindel miteinander synchronisiert.</a:t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6" b="90120" l="2270" r="96217">
                        <a14:foregroundMark x1="6683" y1="42216" x2="6683" y2="42216"/>
                        <a14:foregroundMark x1="2270" y1="43713" x2="2270" y2="43713"/>
                        <a14:foregroundMark x1="13997" y1="15868" x2="37831" y2="17365"/>
                        <a14:foregroundMark x1="37831" y1="17365" x2="49559" y2="11078"/>
                        <a14:foregroundMark x1="49559" y1="11078" x2="62295" y2="15868"/>
                        <a14:foregroundMark x1="97982" y1="67365" x2="96217" y2="42216"/>
                        <a14:foregroundMark x1="96217" y1="42216" x2="91929" y2="38922"/>
                        <a14:foregroundMark x1="78562" y1="25449" x2="78562" y2="25449"/>
                        <a14:foregroundMark x1="82093" y1="90419" x2="82093" y2="90419"/>
                        <a14:foregroundMark x1="44515" y1="7186" x2="44515" y2="7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8" y="1629485"/>
            <a:ext cx="4247999" cy="1766449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201"/>
            <a:ext cx="4427793" cy="278714"/>
            <a:chOff x="324535" y="1770531"/>
            <a:chExt cx="6210971" cy="371618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7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Linearführung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Große </a:t>
            </a:r>
            <a:r>
              <a:rPr lang="de-DE" sz="1200" b="1" dirty="0" err="1">
                <a:solidFill>
                  <a:srgbClr val="003D6A"/>
                </a:solidFill>
              </a:rPr>
              <a:t>Momentenaufnahme</a:t>
            </a:r>
            <a:r>
              <a:rPr lang="de-DE" sz="1200" b="1" dirty="0">
                <a:solidFill>
                  <a:srgbClr val="003D6A"/>
                </a:solidFill>
              </a:rPr>
              <a:t> durch Doppelprofilschienenführung </a:t>
            </a:r>
            <a:r>
              <a:rPr lang="de-DE" sz="1200" dirty="0">
                <a:solidFill>
                  <a:srgbClr val="003D6A"/>
                </a:solidFill>
              </a:rPr>
              <a:t>geeignet für den Einsatz langer Greiferfinger (bis zu 800mm)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Schmale Bauweise </a:t>
            </a:r>
            <a:r>
              <a:rPr lang="de-DE" sz="1200" dirty="0">
                <a:solidFill>
                  <a:srgbClr val="003D6A"/>
                </a:solidFill>
              </a:rPr>
              <a:t>für minimale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Adaptierbarer Antriebsmotor </a:t>
            </a:r>
            <a:r>
              <a:rPr lang="de-DE" sz="1200" dirty="0">
                <a:solidFill>
                  <a:srgbClr val="003D6A"/>
                </a:solidFill>
              </a:rPr>
              <a:t>zur flexiblen Ansteuerung und einfachen Einbindung in bestehende Steuerungskonzepte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Positions- und </a:t>
            </a:r>
            <a:r>
              <a:rPr lang="de-DE" sz="1200" b="1" dirty="0" err="1">
                <a:solidFill>
                  <a:srgbClr val="003D6A"/>
                </a:solidFill>
              </a:rPr>
              <a:t>momentengesteuertes</a:t>
            </a:r>
            <a:r>
              <a:rPr lang="de-DE" sz="1200" b="1" dirty="0">
                <a:solidFill>
                  <a:srgbClr val="003D6A"/>
                </a:solidFill>
              </a:rPr>
              <a:t> Verfahren des Greifers </a:t>
            </a:r>
            <a:r>
              <a:rPr lang="de-DE" sz="1200" dirty="0">
                <a:solidFill>
                  <a:srgbClr val="003D6A"/>
                </a:solidFill>
              </a:rPr>
              <a:t>für hochflexibles Greifen von verschiedensten Geometrien und Teilearten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Synchrones wie auch asynchrones Verfahren der Grundbacken </a:t>
            </a:r>
            <a:r>
              <a:rPr lang="de-DE" sz="1200" dirty="0">
                <a:solidFill>
                  <a:srgbClr val="003D6A"/>
                </a:solidFill>
              </a:rPr>
              <a:t>für unterschiedlichste Greifanwendungen möglich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Sicherheitsfunktionen wie STO und SLS </a:t>
            </a:r>
            <a:r>
              <a:rPr lang="de-DE" sz="1200" dirty="0">
                <a:solidFill>
                  <a:srgbClr val="003D6A"/>
                </a:solidFill>
              </a:rPr>
              <a:t>sind durch Verwendung eines geeigneten Antriebsmotors und Reglers realisierbar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Verschieden Optionen verfügbar</a:t>
            </a:r>
            <a:endParaRPr lang="de-DE" sz="12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454812"/>
              </p:ext>
            </p:extLst>
          </p:nvPr>
        </p:nvGraphicFramePr>
        <p:xfrm>
          <a:off x="395535" y="1491630"/>
          <a:ext cx="8352930" cy="15561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Werkstückgewicht (Formschluss)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 </a:t>
                      </a:r>
                      <a:b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(ohne Motor)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–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 /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14,2 – 38,4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–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 /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24,7 – 64,5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557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– 400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 /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42,2 – 74,3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71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(16:9)</PresentationFormat>
  <Paragraphs>65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2021-09-20T09:03:47Z</dcterms:modified>
</cp:coreProperties>
</file>