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</p:sldMasterIdLst>
  <p:notesMasterIdLst>
    <p:notesMasterId r:id="rId18"/>
  </p:notesMasterIdLst>
  <p:sldIdLst>
    <p:sldId id="504" r:id="rId4"/>
    <p:sldId id="472" r:id="rId5"/>
    <p:sldId id="473" r:id="rId6"/>
    <p:sldId id="483" r:id="rId7"/>
    <p:sldId id="480" r:id="rId8"/>
    <p:sldId id="457" r:id="rId9"/>
    <p:sldId id="497" r:id="rId10"/>
    <p:sldId id="484" r:id="rId11"/>
    <p:sldId id="485" r:id="rId12"/>
    <p:sldId id="486" r:id="rId13"/>
    <p:sldId id="498" r:id="rId14"/>
    <p:sldId id="487" r:id="rId15"/>
    <p:sldId id="489" r:id="rId16"/>
    <p:sldId id="27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10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5-4CFB-A33E-068B54754FA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4.5</c:v>
                </c:pt>
                <c:pt idx="1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5-4CFB-A33E-068B54754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clamping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force</a:t>
                </a:r>
                <a:r>
                  <a:rPr lang="de-DE" sz="1000" baseline="0" dirty="0"/>
                  <a:t>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3-4DD0-A994-4C5078DA215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Tabelle1!$A$2:$A$3</c:f>
              <c:numCache>
                <c:formatCode>General</c:formatCode>
                <c:ptCount val="2"/>
                <c:pt idx="0">
                  <c:v>100</c:v>
                </c:pt>
                <c:pt idx="1">
                  <c:v>140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C3-4DD0-A994-4C5078DA2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 err="1"/>
                  <a:t>Stroke</a:t>
                </a:r>
                <a:r>
                  <a:rPr lang="de-DE" sz="1000" dirty="0"/>
                  <a:t>/</a:t>
                </a:r>
                <a:r>
                  <a:rPr lang="de-DE" sz="1000" dirty="0" err="1"/>
                  <a:t>Jaw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ED24E-E9C1-4711-91DB-6ACB481EE009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24E41-F0B5-43DA-9813-5EF6A775EA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7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41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937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30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4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94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405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28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8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374391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3" y="4667162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90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9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3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73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352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693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7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2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7118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31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31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30" indent="0" algn="l" defTabSz="609531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27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357" indent="-304764" algn="l" defTabSz="609531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886" indent="-304764" algn="l" defTabSz="609531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41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4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80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0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1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6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9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2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5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8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1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45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065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85976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chunk.com/fileadmin/pim/docs/IM0032800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hyperlink" Target="https://schunk.com/us_en/clamping-technology/series/pgs3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1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4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15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2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77" defTabSz="609555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PGS3</a:t>
            </a:r>
          </a:p>
          <a:p>
            <a:pPr marL="112179" defTabSz="609570">
              <a:spcBef>
                <a:spcPct val="0"/>
              </a:spcBef>
              <a:defRPr/>
            </a:pPr>
            <a:r>
              <a:rPr lang="de-DE" sz="2400" dirty="0" err="1">
                <a:solidFill>
                  <a:srgbClr val="FFFFFF"/>
                </a:solidFill>
                <a:latin typeface="Calibri"/>
              </a:rPr>
              <a:t>Perfection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and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reliabilty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simple,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automated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machine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loading</a:t>
            </a:r>
            <a:endParaRPr lang="de-DE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4" y="6496406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79E1D4A-5C4C-43A1-A0A3-AE20CBD67D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438" y="396913"/>
            <a:ext cx="4161123" cy="3584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78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240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Chip-repellent design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special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design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becoming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permanently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lodged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pushed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from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incline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189577" cy="259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options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block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minimizing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set-up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time.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placed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VERO-S NSE3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anti-twist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protection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existing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VERO-S interface. 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quick-change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pallet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cylindrical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T-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nuts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10"/>
            <a:ext cx="3724116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Easy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commissioning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Quickly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easy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commissioning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console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plate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block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directly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quick-change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pallet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lateral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air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connections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allow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vise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controlled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directly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5/3-way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valve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E6B468-0975-4A18-A23D-9A0A118F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" r="4125"/>
          <a:stretch/>
        </p:blipFill>
        <p:spPr>
          <a:xfrm>
            <a:off x="413406" y="1503538"/>
            <a:ext cx="2847001" cy="216337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2C0A6A-A70E-4D86-87D8-CDB3EDAB0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4" b="1749"/>
          <a:stretch/>
        </p:blipFill>
        <p:spPr>
          <a:xfrm>
            <a:off x="4194484" y="1503537"/>
            <a:ext cx="2818061" cy="215551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FD4F1A5-3E6A-4D41-9BB1-224CA91F3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" t="3214" r="1747" b="3914"/>
          <a:stretch/>
        </p:blipFill>
        <p:spPr>
          <a:xfrm>
            <a:off x="8038975" y="1494639"/>
            <a:ext cx="2826141" cy="2155511"/>
          </a:xfrm>
          <a:prstGeom prst="rect">
            <a:avLst/>
          </a:prstGeom>
          <a:ln>
            <a:solidFill>
              <a:srgbClr val="003D6A"/>
            </a:solidFill>
          </a:ln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60D9671-D20F-4579-B155-C9B9E7707AAD}"/>
              </a:ext>
            </a:extLst>
          </p:cNvPr>
          <p:cNvGrpSpPr/>
          <p:nvPr/>
        </p:nvGrpSpPr>
        <p:grpSpPr>
          <a:xfrm>
            <a:off x="8008893" y="5028868"/>
            <a:ext cx="264000" cy="264000"/>
            <a:chOff x="4645063" y="729193"/>
            <a:chExt cx="266095" cy="27135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9A69E0D-6DFC-494B-834E-D6882CBC4FC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6C7FA62-E40E-4BA1-8A29-C7AD8256BDF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7863120-60C5-4901-A8B1-F2441944CD18}"/>
              </a:ext>
            </a:extLst>
          </p:cNvPr>
          <p:cNvGrpSpPr/>
          <p:nvPr/>
        </p:nvGrpSpPr>
        <p:grpSpPr>
          <a:xfrm>
            <a:off x="8003840" y="532810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7DC4146-69A5-4ED5-B502-678137651F0E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DCE4D2-C098-4F87-9B33-731B7D21942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3CFCDDD-4065-4504-9682-2C3F2BF66FB3}"/>
              </a:ext>
            </a:extLst>
          </p:cNvPr>
          <p:cNvGrpSpPr/>
          <p:nvPr/>
        </p:nvGrpSpPr>
        <p:grpSpPr>
          <a:xfrm>
            <a:off x="8003091" y="5615235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C52063A-167D-45EF-BF8B-B465DEDDA1F6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33162AD-FD68-43C8-B383-6726BFC66E84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84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AE585-9942-4BF3-86FE-D10262E1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59C8D3-28D2-49A1-8793-641434B8A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7D91AA-CAD6-4815-8CBC-A7DF6F809E1E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Documents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761D3733-306F-489D-8ADB-C9F3BC6D0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1" y="1857600"/>
            <a:ext cx="5433532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FB7850-1F8E-4A99-BCA1-E05FEBF2B308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Catalog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chapter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4EE6AD-DDC0-4A2C-BAA3-74F588565231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</a:t>
            </a:r>
          </a:p>
        </p:txBody>
      </p:sp>
      <p:pic>
        <p:nvPicPr>
          <p:cNvPr id="12" name="Grafik 11">
            <a:hlinkClick r:id="rId4"/>
            <a:extLst>
              <a:ext uri="{FF2B5EF4-FFF2-40B4-BE49-F238E27FC236}">
                <a16:creationId xmlns:a16="http://schemas.microsoft.com/office/drawing/2014/main" id="{20648316-2860-4216-B6C5-6FCCCBC1A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00" y="1857600"/>
            <a:ext cx="4722051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6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PGS3 top </a:t>
            </a:r>
            <a:r>
              <a:rPr lang="de-DE" sz="5333" b="1" dirty="0" err="1"/>
              <a:t>jaws</a:t>
            </a:r>
            <a:endParaRPr lang="de-DE" sz="5333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2DA671B8-ECA2-47BB-B262-166426B04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076365"/>
              </p:ext>
            </p:extLst>
          </p:nvPr>
        </p:nvGraphicFramePr>
        <p:xfrm>
          <a:off x="279400" y="1651011"/>
          <a:ext cx="354965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9650">
                  <a:extLst>
                    <a:ext uri="{9D8B030D-6E8A-4147-A177-3AD203B41FA5}">
                      <a16:colId xmlns:a16="http://schemas.microsoft.com/office/drawing/2014/main" val="1428867463"/>
                    </a:ext>
                  </a:extLst>
                </a:gridCol>
              </a:tblGrid>
              <a:tr h="49211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Top </a:t>
                      </a:r>
                      <a:r>
                        <a:rPr lang="de-DE" sz="1600" dirty="0" err="1"/>
                        <a:t>jaw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blanks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17419"/>
                  </a:ext>
                </a:extLst>
              </a:tr>
              <a:tr h="67933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tongue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and groove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4121"/>
                  </a:ext>
                </a:extLst>
              </a:tr>
              <a:tr h="470718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KTR/KTR-H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49018"/>
                  </a:ext>
                </a:extLst>
              </a:tr>
              <a:tr h="1513786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954131"/>
                  </a:ext>
                </a:extLst>
              </a:tr>
            </a:tbl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D669E525-9BBE-4CFC-9F60-07D1EE4A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76" y="3346670"/>
            <a:ext cx="1995698" cy="1363811"/>
          </a:xfrm>
          <a:prstGeom prst="rect">
            <a:avLst/>
          </a:prstGeom>
        </p:spPr>
      </p:pic>
      <p:graphicFrame>
        <p:nvGraphicFramePr>
          <p:cNvPr id="17" name="Tabelle 5">
            <a:extLst>
              <a:ext uri="{FF2B5EF4-FFF2-40B4-BE49-F238E27FC236}">
                <a16:creationId xmlns:a16="http://schemas.microsoft.com/office/drawing/2014/main" id="{03E3D9FF-68D9-4385-A974-695623D3A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739868"/>
              </p:ext>
            </p:extLst>
          </p:nvPr>
        </p:nvGraphicFramePr>
        <p:xfrm>
          <a:off x="4585598" y="1587500"/>
          <a:ext cx="659769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693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1101471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1321764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1321764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/>
                        <a:t>Length</a:t>
                      </a:r>
                      <a:r>
                        <a:rPr lang="de-DE" sz="16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14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1349708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6464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14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0402222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834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81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84845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Chuck </a:t>
            </a:r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Jaws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36744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9"/>
            <a:ext cx="180620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Toolholders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Hydraulic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Expansion Technology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4689760" y="3134969"/>
            <a:ext cx="2549031" cy="3796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Stationary</a:t>
            </a:r>
            <a:r>
              <a:rPr lang="de-DE" sz="1867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Workholding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25903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31647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5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33" y="3158683"/>
            <a:ext cx="17125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Lathe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Chucks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27668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B0F0"/>
                </a:solidFill>
                <a:latin typeface="Calibri"/>
              </a:rPr>
              <a:t>Clamping</a:t>
            </a:r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 Technology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6" y="1053519"/>
            <a:ext cx="2165852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Gripping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Systems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0012218B-D19B-4150-AD46-5D06A818736D}"/>
              </a:ext>
            </a:extLst>
          </p:cNvPr>
          <p:cNvSpPr/>
          <p:nvPr/>
        </p:nvSpPr>
        <p:spPr>
          <a:xfrm>
            <a:off x="8038954" y="5436383"/>
            <a:ext cx="1593407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Tombstones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1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2231843" y="5501327"/>
            <a:ext cx="1229373" cy="266019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52323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Increasing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relevance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of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set-up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process</a:t>
            </a:r>
            <a:endParaRPr lang="de-DE" sz="1600" b="1" dirty="0">
              <a:solidFill>
                <a:srgbClr val="17385F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B33105-6C18-43F0-B91C-E9FA560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00" y="1508575"/>
            <a:ext cx="3614659" cy="19404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CF2432-7316-4849-A14E-3092B9DD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41" y="1500701"/>
            <a:ext cx="3610595" cy="19282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C726105-E274-4880-A64F-DCBE353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31" y="3507387"/>
            <a:ext cx="3657328" cy="1930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6572B3-F69C-4211-8C5D-8EFBC2033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49" y="3503323"/>
            <a:ext cx="3630913" cy="19343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19022F-BA83-46B2-9006-F1656BEF723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Challenges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9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PGS3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Integrated </a:t>
            </a:r>
            <a:r>
              <a:rPr lang="de-DE" sz="1867" dirty="0" err="1"/>
              <a:t>console</a:t>
            </a:r>
            <a:r>
              <a:rPr lang="de-DE" sz="1867" dirty="0"/>
              <a:t> </a:t>
            </a:r>
            <a:r>
              <a:rPr lang="de-DE" sz="1867" dirty="0" err="1"/>
              <a:t>plate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Ready </a:t>
            </a:r>
            <a:r>
              <a:rPr lang="de-DE" sz="1867" dirty="0" err="1"/>
              <a:t>for</a:t>
            </a:r>
            <a:r>
              <a:rPr lang="de-DE" sz="1867" dirty="0"/>
              <a:t> immediate </a:t>
            </a:r>
            <a:r>
              <a:rPr lang="de-DE" sz="1867" dirty="0" err="1"/>
              <a:t>use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Base </a:t>
            </a:r>
            <a:r>
              <a:rPr lang="de-DE" sz="1867" dirty="0" err="1"/>
              <a:t>body</a:t>
            </a:r>
            <a:r>
              <a:rPr lang="de-DE" sz="1867" dirty="0"/>
              <a:t> </a:t>
            </a:r>
            <a:r>
              <a:rPr lang="de-DE" sz="1867" dirty="0" err="1"/>
              <a:t>made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light </a:t>
            </a:r>
            <a:r>
              <a:rPr lang="de-DE" sz="1867" dirty="0" err="1"/>
              <a:t>aluminium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Low </a:t>
            </a:r>
            <a:r>
              <a:rPr lang="de-DE" sz="1867" dirty="0" err="1"/>
              <a:t>height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Optimized</a:t>
            </a:r>
            <a:r>
              <a:rPr lang="de-DE" sz="1867" dirty="0"/>
              <a:t>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Cubic</a:t>
            </a:r>
            <a:r>
              <a:rPr lang="de-DE" sz="1867" dirty="0"/>
              <a:t> design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High </a:t>
            </a:r>
            <a:r>
              <a:rPr lang="de-DE" sz="1867" dirty="0" err="1"/>
              <a:t>efficiency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Precision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 </a:t>
            </a:r>
            <a:r>
              <a:rPr lang="de-DE" sz="1867" dirty="0" err="1"/>
              <a:t>for</a:t>
            </a:r>
            <a:r>
              <a:rPr lang="de-DE" sz="1867" dirty="0"/>
              <a:t> top-quality </a:t>
            </a:r>
            <a:r>
              <a:rPr lang="de-DE" sz="1867" dirty="0" err="1"/>
              <a:t>demands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 </a:t>
            </a:r>
            <a:r>
              <a:rPr lang="de-DE" sz="1867" dirty="0" err="1"/>
              <a:t>jaw</a:t>
            </a:r>
            <a:r>
              <a:rPr lang="de-DE" sz="1867" dirty="0"/>
              <a:t> support due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use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a </a:t>
            </a:r>
            <a:r>
              <a:rPr lang="de-DE" sz="1867" dirty="0" err="1"/>
              <a:t>very</a:t>
            </a:r>
            <a:r>
              <a:rPr lang="de-DE" sz="1867" dirty="0"/>
              <a:t> </a:t>
            </a:r>
            <a:r>
              <a:rPr lang="de-DE" sz="1867" dirty="0" err="1"/>
              <a:t>long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D6C2F8-010C-4063-A58B-3B8200CC8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77" y="1184314"/>
            <a:ext cx="4161123" cy="35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1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BC3BA2B3-1E50-4755-9803-084BDC385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" t="2179" r="2402" b="4548"/>
          <a:stretch/>
        </p:blipFill>
        <p:spPr>
          <a:xfrm>
            <a:off x="8158493" y="2155368"/>
            <a:ext cx="3780096" cy="2703856"/>
          </a:xfrm>
          <a:prstGeom prst="rect">
            <a:avLst/>
          </a:prstGeom>
          <a:solidFill>
            <a:srgbClr val="17385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 </a:t>
            </a:r>
            <a:r>
              <a:rPr lang="de-DE" dirty="0" err="1"/>
              <a:t>Vises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131152-1088-4BD5-8755-259C4CA5961E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Way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above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300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13" name="Tabelle 6">
            <a:extLst>
              <a:ext uri="{FF2B5EF4-FFF2-40B4-BE49-F238E27FC236}">
                <a16:creationId xmlns:a16="http://schemas.microsoft.com/office/drawing/2014/main" id="{706E3A66-7A76-4225-B50D-E265FA6A1965}"/>
              </a:ext>
            </a:extLst>
          </p:cNvPr>
          <p:cNvGraphicFramePr>
            <a:graphicFrameLocks noGrp="1"/>
          </p:cNvGraphicFramePr>
          <p:nvPr/>
        </p:nvGraphicFramePr>
        <p:xfrm>
          <a:off x="340785" y="1774063"/>
          <a:ext cx="3780097" cy="3465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300" dirty="0" err="1"/>
                        <a:t>Pneumatic</a:t>
                      </a:r>
                      <a:r>
                        <a:rPr lang="de-DE" sz="1300" dirty="0"/>
                        <a:t> PGS3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PGS3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65860"/>
                  </a:ext>
                </a:extLst>
              </a:tr>
            </a:tbl>
          </a:graphicData>
        </a:graphic>
      </p:graphicFrame>
      <p:graphicFrame>
        <p:nvGraphicFramePr>
          <p:cNvPr id="16" name="Tabelle 6">
            <a:extLst>
              <a:ext uri="{FF2B5EF4-FFF2-40B4-BE49-F238E27FC236}">
                <a16:creationId xmlns:a16="http://schemas.microsoft.com/office/drawing/2014/main" id="{5EE9DD71-D8F0-42C6-B1BF-1C48B9E7F019}"/>
              </a:ext>
            </a:extLst>
          </p:cNvPr>
          <p:cNvGraphicFramePr>
            <a:graphicFrameLocks noGrp="1"/>
          </p:cNvGraphicFramePr>
          <p:nvPr/>
        </p:nvGraphicFramePr>
        <p:xfrm>
          <a:off x="4245114" y="1776970"/>
          <a:ext cx="3780097" cy="3465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300" dirty="0" err="1"/>
                        <a:t>Pneumatic</a:t>
                      </a:r>
                      <a:r>
                        <a:rPr lang="de-DE" sz="1300" dirty="0"/>
                        <a:t> PGS3-LH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Long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PGS3-LH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39571"/>
                  </a:ext>
                </a:extLst>
              </a:tr>
            </a:tbl>
          </a:graphicData>
        </a:graphic>
      </p:graphicFrame>
      <p:pic>
        <p:nvPicPr>
          <p:cNvPr id="17" name="Grafik 16" descr="Ein Bild, das Mikroskop enthält.&#10;&#10;Automatisch generierte Beschreibung">
            <a:extLst>
              <a:ext uri="{FF2B5EF4-FFF2-40B4-BE49-F238E27FC236}">
                <a16:creationId xmlns:a16="http://schemas.microsoft.com/office/drawing/2014/main" id="{948B4C35-DEFF-468E-A79B-B56B879AC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27" y="2223621"/>
            <a:ext cx="1950197" cy="1632000"/>
          </a:xfrm>
          <a:prstGeom prst="rect">
            <a:avLst/>
          </a:prstGeom>
        </p:spPr>
      </p:pic>
      <p:pic>
        <p:nvPicPr>
          <p:cNvPr id="20" name="Grafik 19" descr="Ein Bild, das Mikroskop enthält.&#10;&#10;Automatisch generierte Beschreibung">
            <a:extLst>
              <a:ext uri="{FF2B5EF4-FFF2-40B4-BE49-F238E27FC236}">
                <a16:creationId xmlns:a16="http://schemas.microsoft.com/office/drawing/2014/main" id="{FD548CFF-1132-4922-9013-3261F84B0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45" y="2223621"/>
            <a:ext cx="1960391" cy="1632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336A26F1-401A-4DA8-AAB5-5B2271C9B7E7}"/>
              </a:ext>
            </a:extLst>
          </p:cNvPr>
          <p:cNvSpPr/>
          <p:nvPr/>
        </p:nvSpPr>
        <p:spPr>
          <a:xfrm>
            <a:off x="8161403" y="1773211"/>
            <a:ext cx="3771475" cy="388444"/>
          </a:xfrm>
          <a:prstGeom prst="rect">
            <a:avLst/>
          </a:prstGeom>
          <a:solidFill>
            <a:srgbClr val="17385F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46"/>
            <a:r>
              <a:rPr lang="de-DE" sz="1333" b="1" dirty="0">
                <a:solidFill>
                  <a:prstClr val="white"/>
                </a:solidFill>
                <a:latin typeface="Calibri"/>
              </a:rPr>
              <a:t>The TANDEM PGS3 </a:t>
            </a:r>
            <a:r>
              <a:rPr lang="de-DE" sz="1333" b="1" dirty="0" err="1">
                <a:solidFill>
                  <a:prstClr val="white"/>
                </a:solidFill>
                <a:latin typeface="Calibri"/>
              </a:rPr>
              <a:t>clamping</a:t>
            </a:r>
            <a:r>
              <a:rPr lang="de-DE" sz="1333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sz="1333" b="1" dirty="0" err="1">
                <a:solidFill>
                  <a:prstClr val="white"/>
                </a:solidFill>
                <a:latin typeface="Calibri"/>
              </a:rPr>
              <a:t>force</a:t>
            </a:r>
            <a:r>
              <a:rPr lang="de-DE" sz="1333" b="1" dirty="0">
                <a:solidFill>
                  <a:prstClr val="white"/>
                </a:solidFill>
                <a:latin typeface="Calibri"/>
              </a:rPr>
              <a:t> block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F52C035-DF9D-47B2-A363-EE4CA880FC3F}"/>
              </a:ext>
            </a:extLst>
          </p:cNvPr>
          <p:cNvSpPr/>
          <p:nvPr/>
        </p:nvSpPr>
        <p:spPr>
          <a:xfrm>
            <a:off x="8158495" y="4865704"/>
            <a:ext cx="3771475" cy="32198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46"/>
            <a:r>
              <a:rPr lang="de-DE" sz="1067" dirty="0">
                <a:solidFill>
                  <a:srgbClr val="00446B"/>
                </a:solidFill>
                <a:latin typeface="Calibri"/>
              </a:rPr>
              <a:t>A strong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combination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partner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 light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machining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 and simple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automation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067" dirty="0" err="1">
                <a:solidFill>
                  <a:srgbClr val="00446B"/>
                </a:solidFill>
                <a:latin typeface="Calibri"/>
              </a:rPr>
              <a:t>tasks</a:t>
            </a:r>
            <a:r>
              <a:rPr lang="de-DE" sz="1067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627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5AACDF-40EC-40D8-B397-83B73FF23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small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Advantage: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Long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larger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enlarged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however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LH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lower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Advantage: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fixed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chuck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immovably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body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takes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Fixed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7CEB8-DF08-433D-A91B-3528A488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0" y="1498785"/>
            <a:ext cx="2829367" cy="2016504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6A9A921-936A-42C9-BBA1-70C76D1F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04" y="1517723"/>
            <a:ext cx="2815272" cy="1956397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1E9FE6-38B7-4238-820E-B1B11A46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693" y="1509015"/>
            <a:ext cx="2745481" cy="1982360"/>
          </a:xfrm>
          <a:prstGeom prst="rect">
            <a:avLst/>
          </a:prstGeom>
          <a:ln>
            <a:solidFill>
              <a:srgbClr val="00446B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Variants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7A85F-2F24-4912-9F15-C5A9BC036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3EE863-5DE5-438A-B581-7DAA39329F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850EB8-48D8-4F61-9FB1-EE5A9AB976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78D52E8F-3DFD-4DFA-9107-DFCAEEA12164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22CF27D-E6F5-4D9A-A881-D2146865809F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102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Wedge hook </a:t>
            </a:r>
            <a:r>
              <a:rPr lang="de-DE" sz="1867" dirty="0" err="1"/>
              <a:t>drive</a:t>
            </a:r>
            <a:endParaRPr lang="de-DE" sz="1867" dirty="0"/>
          </a:p>
          <a:p>
            <a:pPr indent="357708"/>
            <a:r>
              <a:rPr lang="de-DE" sz="1867" dirty="0"/>
              <a:t>Integrated </a:t>
            </a:r>
            <a:r>
              <a:rPr lang="de-DE" sz="1867" dirty="0" err="1"/>
              <a:t>console</a:t>
            </a:r>
            <a:r>
              <a:rPr lang="de-DE" sz="1867" dirty="0"/>
              <a:t> </a:t>
            </a:r>
            <a:r>
              <a:rPr lang="de-DE" sz="1867" dirty="0" err="1"/>
              <a:t>plate</a:t>
            </a:r>
            <a:endParaRPr lang="de-DE" sz="1867" dirty="0"/>
          </a:p>
          <a:p>
            <a:pPr indent="357708"/>
            <a:r>
              <a:rPr lang="de-DE" sz="1867" dirty="0"/>
              <a:t>Long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indent="357708"/>
            <a:r>
              <a:rPr lang="de-DE" sz="1867" dirty="0"/>
              <a:t>Compact design</a:t>
            </a:r>
          </a:p>
          <a:p>
            <a:pPr indent="357708"/>
            <a:r>
              <a:rPr lang="de-DE" sz="1867" dirty="0" err="1"/>
              <a:t>Improved</a:t>
            </a:r>
            <a:r>
              <a:rPr lang="de-DE" sz="1867" dirty="0"/>
              <a:t> design </a:t>
            </a:r>
            <a:r>
              <a:rPr lang="de-DE" sz="1867" dirty="0" err="1"/>
              <a:t>which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</a:t>
            </a:r>
            <a:r>
              <a:rPr lang="de-DE" sz="1867" dirty="0" err="1"/>
              <a:t>insensitive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dirt</a:t>
            </a:r>
            <a:endParaRPr lang="de-DE" sz="1867" dirty="0"/>
          </a:p>
          <a:p>
            <a:pPr indent="357708"/>
            <a:r>
              <a:rPr lang="de-DE" sz="1867" dirty="0" err="1"/>
              <a:t>Jaw</a:t>
            </a:r>
            <a:r>
              <a:rPr lang="de-DE" sz="1867" dirty="0"/>
              <a:t> interface </a:t>
            </a:r>
            <a:r>
              <a:rPr lang="de-DE" sz="1867" dirty="0" err="1"/>
              <a:t>with</a:t>
            </a:r>
            <a:r>
              <a:rPr lang="de-DE" sz="1867" dirty="0"/>
              <a:t> </a:t>
            </a:r>
            <a:r>
              <a:rPr lang="de-DE" sz="1867" dirty="0" err="1"/>
              <a:t>tongue</a:t>
            </a:r>
            <a:r>
              <a:rPr lang="de-DE" sz="1867" dirty="0"/>
              <a:t> and groove</a:t>
            </a:r>
          </a:p>
          <a:p>
            <a:pPr indent="357708"/>
            <a:r>
              <a:rPr lang="de-DE" sz="1867" dirty="0"/>
              <a:t>Simple lateral </a:t>
            </a:r>
            <a:r>
              <a:rPr lang="de-DE" sz="1867" dirty="0" err="1"/>
              <a:t>control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/>
              <a:t>Piston </a:t>
            </a:r>
            <a:r>
              <a:rPr lang="de-DE" sz="1867" dirty="0" err="1"/>
              <a:t>guided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75A6E45-8A36-413F-BCF7-F25B8F109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8"/>
          <a:stretch/>
        </p:blipFill>
        <p:spPr>
          <a:xfrm>
            <a:off x="6376370" y="764964"/>
            <a:ext cx="5090975" cy="4074832"/>
          </a:xfrm>
          <a:prstGeom prst="rect">
            <a:avLst/>
          </a:prstGeom>
        </p:spPr>
      </p:pic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9127260" y="95971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608935" y="1442431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9174599" y="2128565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7043277" y="2316873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449436" y="204817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7210065" y="3326185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9720631" y="1755309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657633" y="4054715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1BA47E5F-6FBF-47C6-AD96-91304E10170D}"/>
              </a:ext>
            </a:extLst>
          </p:cNvPr>
          <p:cNvGrpSpPr/>
          <p:nvPr/>
        </p:nvGrpSpPr>
        <p:grpSpPr>
          <a:xfrm>
            <a:off x="8190708" y="3711152"/>
            <a:ext cx="264000" cy="264000"/>
            <a:chOff x="4640203" y="738588"/>
            <a:chExt cx="266095" cy="27135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7E8F3DDF-724C-43A2-9B17-31855CE8EAE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A7F9F45C-2268-499A-B504-020BE950DD2B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03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PGS3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22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small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Benefit: The PGS3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has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4"/>
            <a:ext cx="4033969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Long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larger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enlarged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however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LH-version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lower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Advantage: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10"/>
            <a:ext cx="3724116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drive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loosening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performed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double-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cylinder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permanent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11C1A5-3C12-4D4F-813B-353C3D51B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2581" r="2223" b="352"/>
          <a:stretch/>
        </p:blipFill>
        <p:spPr>
          <a:xfrm>
            <a:off x="353787" y="1518063"/>
            <a:ext cx="2845059" cy="2166272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BFED2F-FF7B-4939-B526-578120569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r="1955"/>
          <a:stretch/>
        </p:blipFill>
        <p:spPr>
          <a:xfrm>
            <a:off x="4231222" y="1545032"/>
            <a:ext cx="2756909" cy="21218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EF76E8-AB79-4631-B8E1-63FEF3F19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" t="4044" r="2066" b="3932"/>
          <a:stretch/>
        </p:blipFill>
        <p:spPr>
          <a:xfrm>
            <a:off x="8047203" y="1527235"/>
            <a:ext cx="2801444" cy="21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6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Breitbild</PresentationFormat>
  <Paragraphs>186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2_SCH_PPT_Vorlage_16-9_230112</vt:lpstr>
      <vt:lpstr>SCH_PPT_Vorlage_16-9_230112</vt:lpstr>
      <vt:lpstr>1_SCH_PPT_Vorlage_16-9_230112</vt:lpstr>
      <vt:lpstr>PowerPoint-Präsentation</vt:lpstr>
      <vt:lpstr>PowerPoint-Präsentation</vt:lpstr>
      <vt:lpstr>TANDEM 3</vt:lpstr>
      <vt:lpstr>TANDEM PGS3</vt:lpstr>
      <vt:lpstr>TANDEM 3 Lead Vises</vt:lpstr>
      <vt:lpstr>TANDEM 3</vt:lpstr>
      <vt:lpstr>TANDEM PGS3</vt:lpstr>
      <vt:lpstr>TANDEM PGS3</vt:lpstr>
      <vt:lpstr>TANDEM PGS3</vt:lpstr>
      <vt:lpstr>TANDEM PGS3</vt:lpstr>
      <vt:lpstr>TANDEM PGS3</vt:lpstr>
      <vt:lpstr>PowerPoint-Präsentation</vt:lpstr>
      <vt:lpstr>TANDEM PGS3 Jaws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5</cp:revision>
  <dcterms:created xsi:type="dcterms:W3CDTF">2021-08-31T08:51:29Z</dcterms:created>
  <dcterms:modified xsi:type="dcterms:W3CDTF">2021-08-31T12:04:32Z</dcterms:modified>
</cp:coreProperties>
</file>