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7"/>
  </p:notesMasterIdLst>
  <p:sldIdLst>
    <p:sldId id="330" r:id="rId3"/>
    <p:sldId id="429" r:id="rId4"/>
    <p:sldId id="430" r:id="rId5"/>
    <p:sldId id="477" r:id="rId6"/>
    <p:sldId id="496" r:id="rId7"/>
    <p:sldId id="457" r:id="rId8"/>
    <p:sldId id="488" r:id="rId9"/>
    <p:sldId id="478" r:id="rId10"/>
    <p:sldId id="479" r:id="rId11"/>
    <p:sldId id="480" r:id="rId12"/>
    <p:sldId id="501" r:id="rId13"/>
    <p:sldId id="481" r:id="rId14"/>
    <p:sldId id="502" r:id="rId15"/>
    <p:sldId id="279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10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37-4FC2-856A-BAE956C4617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4.5</c:v>
                </c:pt>
                <c:pt idx="1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37-4FC2-856A-BAE956C46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Spannkraft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4F-4EBF-8037-54D624D63F4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4F-4EBF-8037-54D624D63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Hub/Backe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7917D-70BA-49EF-B415-C24678D8FC24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5C5DB-3D7B-4700-A921-3360D8D7B3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26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6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48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6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18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046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3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23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13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08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3637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9290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chunk.com/shop/de/de/Spanntechnik/Bearbeitungszentrum/Pneumatische-Spannsysteme/Pneumatische-Kraftspannbloecke/PGS3/c/PGR_5539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hyperlink" Target="https://schunk.com/fileadmin/pim/docs/IM0032800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2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0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80" defTabSz="609570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PGS3</a:t>
            </a:r>
          </a:p>
          <a:p>
            <a:pPr marL="112181" defTabSz="609585">
              <a:spcBef>
                <a:spcPct val="0"/>
              </a:spcBef>
              <a:spcAft>
                <a:spcPts val="1600"/>
              </a:spcAft>
              <a:defRPr/>
            </a:pPr>
            <a:r>
              <a:rPr lang="de-DE" sz="2400" dirty="0">
                <a:solidFill>
                  <a:srgbClr val="FFFFFF"/>
                </a:solidFill>
                <a:latin typeface="Calibri"/>
              </a:rPr>
              <a:t>Perfektion und Zuverlässigkeit für die einfache, automatisierte Maschinenbeladung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3" y="6496405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30A50D-E5DA-46E3-ADC5-457E916BEC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5438" y="452131"/>
            <a:ext cx="4161123" cy="3584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393191" cy="265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Späneabweisendes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Design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Durch die spezielle Gestaltung von Grundbacke und Abdeckleiste wird verhindert, dass sich Späne dauerhaft festsetzen können. Beim Spannen werden die Späne von der Grundbacke über die Schräge der Abdeckleiste geschoben.</a:t>
            </a:r>
          </a:p>
          <a:p>
            <a:pPr defTabSz="609546">
              <a:spcBef>
                <a:spcPts val="1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189577" cy="2590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Befestigungsmöglichkeiten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Der Kraftspannblock kann zur Minimierung der Rüstzeit über die bereits vorhandene VERO-S Schnittstelle auf den NSE3 Modulen mit Verdrehsicherung platziert werden. 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Befestigung über NPST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Befestigung über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Spannbriden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Befestigung über Nutensteine </a:t>
            </a:r>
          </a:p>
          <a:p>
            <a:pPr defTabSz="609546">
              <a:spcBef>
                <a:spcPts val="5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AD3B051-8978-4E84-B82D-7719F6124EBD}"/>
              </a:ext>
            </a:extLst>
          </p:cNvPr>
          <p:cNvSpPr/>
          <p:nvPr/>
        </p:nvSpPr>
        <p:spPr>
          <a:xfrm>
            <a:off x="241214" y="3666909"/>
            <a:ext cx="3724116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Einfache Inbetriebnahme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Schnelle und einfache Inbetriebnahme. Dank integrierter Konsolplatte kann der Kraftspannblock direkt auf dem Maschinentisch oder NPST befestigt werden. Die seitlichen Luftanschlüsse ermöglichen es, den Spanner direkt mit einem 5/3-Wegeventil anzusteuern.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E6B468-0975-4A18-A23D-9A0A118F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" r="4125"/>
          <a:stretch/>
        </p:blipFill>
        <p:spPr>
          <a:xfrm>
            <a:off x="413406" y="1503538"/>
            <a:ext cx="2847001" cy="2163372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2C0A6A-A70E-4D86-87D8-CDB3EDAB0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4" b="1749"/>
          <a:stretch/>
        </p:blipFill>
        <p:spPr>
          <a:xfrm>
            <a:off x="4194484" y="1503537"/>
            <a:ext cx="2818061" cy="2155512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FD4F1A5-3E6A-4D41-9BB1-224CA91F3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" t="3214" r="1747" b="3914"/>
          <a:stretch/>
        </p:blipFill>
        <p:spPr>
          <a:xfrm>
            <a:off x="8038975" y="1494639"/>
            <a:ext cx="2826141" cy="2155511"/>
          </a:xfrm>
          <a:prstGeom prst="rect">
            <a:avLst/>
          </a:prstGeom>
          <a:ln>
            <a:solidFill>
              <a:srgbClr val="003D6A"/>
            </a:solidFill>
          </a:ln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60D9671-D20F-4579-B155-C9B9E7707AAD}"/>
              </a:ext>
            </a:extLst>
          </p:cNvPr>
          <p:cNvGrpSpPr/>
          <p:nvPr/>
        </p:nvGrpSpPr>
        <p:grpSpPr>
          <a:xfrm>
            <a:off x="8008893" y="5028868"/>
            <a:ext cx="264000" cy="264000"/>
            <a:chOff x="4645063" y="729193"/>
            <a:chExt cx="266095" cy="27135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9A69E0D-6DFC-494B-834E-D6882CBC4FC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6C7FA62-E40E-4BA1-8A29-C7AD8256BDF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7863120-60C5-4901-A8B1-F2441944CD18}"/>
              </a:ext>
            </a:extLst>
          </p:cNvPr>
          <p:cNvGrpSpPr/>
          <p:nvPr/>
        </p:nvGrpSpPr>
        <p:grpSpPr>
          <a:xfrm>
            <a:off x="8003840" y="532810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7DC4146-69A5-4ED5-B502-678137651F0E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DCE4D2-C098-4F87-9B33-731B7D21942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3CFCDDD-4065-4504-9682-2C3F2BF66FB3}"/>
              </a:ext>
            </a:extLst>
          </p:cNvPr>
          <p:cNvGrpSpPr/>
          <p:nvPr/>
        </p:nvGrpSpPr>
        <p:grpSpPr>
          <a:xfrm>
            <a:off x="8003091" y="5615235"/>
            <a:ext cx="264000" cy="264000"/>
            <a:chOff x="4645063" y="729193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C52063A-167D-45EF-BF8B-B465DEDDA1F6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33162AD-FD68-43C8-B383-6726BFC66E84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0D7E357-75E6-4F59-BAC1-E785AF14EE71}"/>
              </a:ext>
            </a:extLst>
          </p:cNvPr>
          <p:cNvGrpSpPr/>
          <p:nvPr/>
        </p:nvGrpSpPr>
        <p:grpSpPr>
          <a:xfrm>
            <a:off x="10430553" y="2083561"/>
            <a:ext cx="264000" cy="264000"/>
            <a:chOff x="4645063" y="732456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4F50A445-91DB-4106-8AFE-41C049299F5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9112DC53-6EB1-40C1-8365-F7B41BF0F1F1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E4CD4AF-69B6-4957-9B93-C86306BB98DD}"/>
              </a:ext>
            </a:extLst>
          </p:cNvPr>
          <p:cNvGrpSpPr/>
          <p:nvPr/>
        </p:nvGrpSpPr>
        <p:grpSpPr>
          <a:xfrm>
            <a:off x="8272893" y="2064359"/>
            <a:ext cx="264000" cy="264000"/>
            <a:chOff x="4645063" y="729193"/>
            <a:chExt cx="266095" cy="27135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CC7456A-BBE4-4372-83D2-6BD8047FFB6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7AF138F-E734-423D-AECE-8074DD1087EC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81B06B5-8301-444D-9DD0-BC2CB7CFBE43}"/>
              </a:ext>
            </a:extLst>
          </p:cNvPr>
          <p:cNvGrpSpPr/>
          <p:nvPr/>
        </p:nvGrpSpPr>
        <p:grpSpPr>
          <a:xfrm>
            <a:off x="8750423" y="3060369"/>
            <a:ext cx="264000" cy="264000"/>
            <a:chOff x="4637578" y="732456"/>
            <a:chExt cx="266095" cy="271350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591D5EA-1077-4535-9B6B-9D0216E0965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42D7071-F516-4E24-894A-33D243000BB5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84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0AF63-5CF7-498E-B76A-6FD2175C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BBB154-1072-4CF3-A723-43FA3BBA49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28D448-6E02-42AD-89B3-18EA3D1F26D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Unterlagen</a:t>
            </a:r>
          </a:p>
        </p:txBody>
      </p:sp>
      <p:pic>
        <p:nvPicPr>
          <p:cNvPr id="7" name="Grafik 6">
            <a:hlinkClick r:id="rId2"/>
            <a:extLst>
              <a:ext uri="{FF2B5EF4-FFF2-40B4-BE49-F238E27FC236}">
                <a16:creationId xmlns:a16="http://schemas.microsoft.com/office/drawing/2014/main" id="{8BE7C6D7-3AE8-4DBB-8132-27A88D00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"/>
          <a:stretch/>
        </p:blipFill>
        <p:spPr>
          <a:xfrm>
            <a:off x="6220800" y="1857600"/>
            <a:ext cx="4694501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DDE6B58-2645-479E-A24E-500AF4539A77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</a:t>
            </a:r>
          </a:p>
        </p:txBody>
      </p:sp>
      <p:pic>
        <p:nvPicPr>
          <p:cNvPr id="10" name="Grafik 9">
            <a:hlinkClick r:id="rId4"/>
            <a:extLst>
              <a:ext uri="{FF2B5EF4-FFF2-40B4-BE49-F238E27FC236}">
                <a16:creationId xmlns:a16="http://schemas.microsoft.com/office/drawing/2014/main" id="{44C25F26-025B-4B9D-AE59-5526C154A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01" y="1857600"/>
            <a:ext cx="5433532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2F6BE9-881E-41FD-8070-46B210C31F78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Katalogkapitel</a:t>
            </a:r>
          </a:p>
        </p:txBody>
      </p:sp>
    </p:spTree>
    <p:extLst>
      <p:ext uri="{BB962C8B-B14F-4D97-AF65-F5344CB8AC3E}">
        <p14:creationId xmlns:p14="http://schemas.microsoft.com/office/powerpoint/2010/main" val="144732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PGS3 Aufsatzbacken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D1E02B0-4C06-48A9-9E8E-26DBD6F15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682983"/>
              </p:ext>
            </p:extLst>
          </p:nvPr>
        </p:nvGraphicFramePr>
        <p:xfrm>
          <a:off x="279400" y="1593850"/>
          <a:ext cx="354965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9650">
                  <a:extLst>
                    <a:ext uri="{9D8B030D-6E8A-4147-A177-3AD203B41FA5}">
                      <a16:colId xmlns:a16="http://schemas.microsoft.com/office/drawing/2014/main" val="1428867463"/>
                    </a:ext>
                  </a:extLst>
                </a:gridCol>
              </a:tblGrid>
              <a:tr h="49211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Aufsatzbackenrohlinge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17419"/>
                  </a:ext>
                </a:extLst>
              </a:tr>
              <a:tr h="67933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Kreuzversatz Steg und Nut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4121"/>
                  </a:ext>
                </a:extLst>
              </a:tr>
              <a:tr h="470718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KTR/KTR-H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49018"/>
                  </a:ext>
                </a:extLst>
              </a:tr>
              <a:tr h="1513786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954131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5F6A3D5-32E4-41CB-822B-98AC9411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89E360-B15C-4A37-983B-06C6709F9F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4EEF6E36-15CD-46B0-B34E-EB900E4BA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487922"/>
              </p:ext>
            </p:extLst>
          </p:nvPr>
        </p:nvGraphicFramePr>
        <p:xfrm>
          <a:off x="4585598" y="1587500"/>
          <a:ext cx="655002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693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1101471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1321764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1321764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1248334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1349708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6464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0402222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834240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48B1336-35E3-4C2E-8221-7D790EB76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76" y="3327620"/>
            <a:ext cx="1995698" cy="136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7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76137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Spannbacken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28039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8"/>
            <a:ext cx="1806203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Werkzeughalter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Hydro-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Dehnspanntechnik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5156004" y="3134971"/>
            <a:ext cx="1616532" cy="6669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Stationäre</a:t>
            </a:r>
          </a:p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Spannsysteme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34617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2293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088" y="3158686"/>
            <a:ext cx="133187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Drehfutter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1738215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Spanntechnik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7" y="1053519"/>
            <a:ext cx="1852040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Greifsysteme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626EF27A-5BF6-40BA-9331-3775F44E51BD}"/>
              </a:ext>
            </a:extLst>
          </p:cNvPr>
          <p:cNvSpPr/>
          <p:nvPr/>
        </p:nvSpPr>
        <p:spPr>
          <a:xfrm>
            <a:off x="7996929" y="5437526"/>
            <a:ext cx="1826372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Aufspanntürme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9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7E485A-3DB6-4561-A7FF-C8F23328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45" y="1345873"/>
            <a:ext cx="3614659" cy="19404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507486-41BE-4DAD-ADA3-86125916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49" y="1349176"/>
            <a:ext cx="3610595" cy="192829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319FFCE-1235-4CB7-9ED9-25579AB3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8" y="3333212"/>
            <a:ext cx="3657328" cy="19303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AF1CEDF-D337-4F51-A34E-D7420A918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216" y="3320612"/>
            <a:ext cx="3630913" cy="1934395"/>
          </a:xfrm>
          <a:prstGeom prst="rect">
            <a:avLst/>
          </a:prstGeom>
        </p:spPr>
      </p:pic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1899612" y="5437718"/>
            <a:ext cx="1529801" cy="366183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20519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>
                <a:solidFill>
                  <a:srgbClr val="17385F"/>
                </a:solidFill>
                <a:latin typeface="Calibri"/>
              </a:rPr>
              <a:t>Zunehmende Bedeutung der Werkstückspannung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4B04D1-06B3-4139-AD2D-924B42AB330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Ausgangssituation</a:t>
            </a:r>
          </a:p>
        </p:txBody>
      </p:sp>
    </p:spTree>
    <p:extLst>
      <p:ext uri="{BB962C8B-B14F-4D97-AF65-F5344CB8AC3E}">
        <p14:creationId xmlns:p14="http://schemas.microsoft.com/office/powerpoint/2010/main" val="14702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PGS3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Integrierte Konsolplatte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Direkt einsatzbereit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Grundkörper aus leichtem Aluminium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Geringe Bauhöhe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optimierte Außenkontur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Quadratische Bauform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Hoher Wirkungsgrad des Keilhakensystems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Präzisions-Keilhaken-Kraftspannblock für höchste Qualitätsansprüche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Optimale Backenabstützung durch sehr lange Grundbackenführung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5CBF1B5-C7C2-4EFD-8BD3-7B6DEFE4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477" y="1184314"/>
            <a:ext cx="4161123" cy="35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1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le 6">
            <a:extLst>
              <a:ext uri="{FF2B5EF4-FFF2-40B4-BE49-F238E27FC236}">
                <a16:creationId xmlns:a16="http://schemas.microsoft.com/office/drawing/2014/main" id="{7170F4D1-5C22-49B5-958B-4F521EDE1636}"/>
              </a:ext>
            </a:extLst>
          </p:cNvPr>
          <p:cNvGraphicFramePr>
            <a:graphicFrameLocks noGrp="1"/>
          </p:cNvGraphicFramePr>
          <p:nvPr/>
        </p:nvGraphicFramePr>
        <p:xfrm>
          <a:off x="340785" y="1774063"/>
          <a:ext cx="3780098" cy="331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303991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e-DE" sz="1300" dirty="0"/>
                        <a:t>Pneumatisch PGS3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Standardhub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PGS3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65860"/>
                  </a:ext>
                </a:extLst>
              </a:tr>
            </a:tbl>
          </a:graphicData>
        </a:graphic>
      </p:graphicFrame>
      <p:graphicFrame>
        <p:nvGraphicFramePr>
          <p:cNvPr id="17" name="Tabelle 6">
            <a:extLst>
              <a:ext uri="{FF2B5EF4-FFF2-40B4-BE49-F238E27FC236}">
                <a16:creationId xmlns:a16="http://schemas.microsoft.com/office/drawing/2014/main" id="{352E2B27-BB40-4EB5-B386-B2FC8673AAE5}"/>
              </a:ext>
            </a:extLst>
          </p:cNvPr>
          <p:cNvGraphicFramePr>
            <a:graphicFrameLocks noGrp="1"/>
          </p:cNvGraphicFramePr>
          <p:nvPr/>
        </p:nvGraphicFramePr>
        <p:xfrm>
          <a:off x="4245114" y="1776970"/>
          <a:ext cx="3780098" cy="331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303991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e-DE" sz="1300" dirty="0"/>
                        <a:t>Pneumatisch PGS3-LH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Langhub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PGS3-LH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39571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Lead-Spanner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BA576D-94CC-44F0-9877-36CF2D3DC824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Übersicht TANDEM PGS3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3748E67-5F26-4949-B887-C332231B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3" t="2179" r="2402" b="4548"/>
          <a:stretch/>
        </p:blipFill>
        <p:spPr>
          <a:xfrm>
            <a:off x="8158493" y="2155368"/>
            <a:ext cx="3780096" cy="2703856"/>
          </a:xfrm>
          <a:prstGeom prst="rect">
            <a:avLst/>
          </a:prstGeom>
          <a:solidFill>
            <a:srgbClr val="17385F"/>
          </a:solidFill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D55799E-79DF-4437-91BC-0CD1FEB859F2}"/>
              </a:ext>
            </a:extLst>
          </p:cNvPr>
          <p:cNvSpPr/>
          <p:nvPr/>
        </p:nvSpPr>
        <p:spPr>
          <a:xfrm>
            <a:off x="8158495" y="4865704"/>
            <a:ext cx="3771475" cy="32198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46"/>
            <a:r>
              <a:rPr lang="de-DE" sz="1067" dirty="0">
                <a:solidFill>
                  <a:srgbClr val="00446B"/>
                </a:solidFill>
                <a:latin typeface="Calibri"/>
              </a:rPr>
              <a:t>Kombinationsstark in der leichten Bearbeitung und der einfachen Automatisierung.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EDB0709-C76C-4F20-958D-7E59935BFCF7}"/>
              </a:ext>
            </a:extLst>
          </p:cNvPr>
          <p:cNvSpPr/>
          <p:nvPr/>
        </p:nvSpPr>
        <p:spPr>
          <a:xfrm>
            <a:off x="8161403" y="1773211"/>
            <a:ext cx="3771475" cy="388444"/>
          </a:xfrm>
          <a:prstGeom prst="rect">
            <a:avLst/>
          </a:prstGeom>
          <a:solidFill>
            <a:srgbClr val="17385F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46"/>
            <a:r>
              <a:rPr lang="de-DE" sz="1333" b="1" dirty="0">
                <a:solidFill>
                  <a:prstClr val="white"/>
                </a:solidFill>
                <a:latin typeface="Calibri"/>
              </a:rPr>
              <a:t>Der Kraftspannblock TANDEM PGS3</a:t>
            </a:r>
          </a:p>
        </p:txBody>
      </p:sp>
      <p:pic>
        <p:nvPicPr>
          <p:cNvPr id="5" name="Grafik 4" descr="Ein Bild, das Mikroskop enthält.&#10;&#10;Automatisch generierte Beschreibung">
            <a:extLst>
              <a:ext uri="{FF2B5EF4-FFF2-40B4-BE49-F238E27FC236}">
                <a16:creationId xmlns:a16="http://schemas.microsoft.com/office/drawing/2014/main" id="{83121C1D-8D7E-4E15-B873-34768C5B8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227" y="2223621"/>
            <a:ext cx="1950197" cy="1632000"/>
          </a:xfrm>
          <a:prstGeom prst="rect">
            <a:avLst/>
          </a:prstGeom>
        </p:spPr>
      </p:pic>
      <p:pic>
        <p:nvPicPr>
          <p:cNvPr id="8" name="Grafik 7" descr="Ein Bild, das Mikroskop enthält.&#10;&#10;Automatisch generierte Beschreibung">
            <a:extLst>
              <a:ext uri="{FF2B5EF4-FFF2-40B4-BE49-F238E27FC236}">
                <a16:creationId xmlns:a16="http://schemas.microsoft.com/office/drawing/2014/main" id="{8140C7A7-4C05-401B-82D2-19781281B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345" y="2223621"/>
            <a:ext cx="1960391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4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Standardhub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Standardhub wird durch einen kleinen Keilwinkel eine hohe Kraftübersetzung erreicht.                  Vorteil: Hohe Spannkräfte.</a:t>
            </a:r>
          </a:p>
        </p:txBody>
      </p:sp>
      <p:pic>
        <p:nvPicPr>
          <p:cNvPr id="7" name="Grafik 6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373F0826-C0D0-4ADC-BC03-CBFB5C94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5" y="1517723"/>
            <a:ext cx="2724259" cy="1982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wird durch einen vergrößerten Keilwinkel ein großer Backenhub erreicht. Durch den vergrößerten Winkel erreicht die LH-Variante allerdings eine geringere Spannkraft als die Standardhub-Variante.                                            Vorteil: Großer Backenhub.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Hubvarianten</a:t>
            </a:r>
          </a:p>
        </p:txBody>
      </p:sp>
      <p:pic>
        <p:nvPicPr>
          <p:cNvPr id="11" name="Grafik 10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D7342D05-35E9-4628-831D-5D71B367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80" y="1517723"/>
            <a:ext cx="2694731" cy="1958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6BC15-3019-43A1-9A08-38555E00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40B761-E68A-49C7-BB93-B0A7C0FAA5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61945B-E8CC-4DBF-B699-F512B50FDC25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Spannkraft und Backenhub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E9A6624-008C-4715-BC6F-322FBC97B334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DDA702F6-275F-4B7C-A78D-58E88016CD0E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248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Keilhakenantrieb</a:t>
            </a:r>
          </a:p>
          <a:p>
            <a:pPr indent="357708"/>
            <a:r>
              <a:rPr lang="de-DE" sz="1867" dirty="0"/>
              <a:t>Integrierte Konsolplatte</a:t>
            </a:r>
          </a:p>
          <a:p>
            <a:pPr indent="357708"/>
            <a:r>
              <a:rPr lang="de-DE" sz="1867" dirty="0"/>
              <a:t>Lange Backenführung</a:t>
            </a:r>
          </a:p>
          <a:p>
            <a:pPr indent="357708"/>
            <a:r>
              <a:rPr lang="de-DE" sz="1867" dirty="0"/>
              <a:t>Kompakte Bauweise</a:t>
            </a:r>
          </a:p>
          <a:p>
            <a:pPr indent="357708"/>
            <a:r>
              <a:rPr lang="de-DE" sz="1867" dirty="0"/>
              <a:t>Schmutzunempfindliches Design</a:t>
            </a:r>
          </a:p>
          <a:p>
            <a:pPr indent="357708"/>
            <a:r>
              <a:rPr lang="de-DE" sz="1867" dirty="0"/>
              <a:t>Backenschnittstelle mit Kreuzversatz</a:t>
            </a:r>
          </a:p>
          <a:p>
            <a:pPr indent="357708"/>
            <a:r>
              <a:rPr lang="de-DE" sz="1867" dirty="0"/>
              <a:t>Einfache seitliche Ansteuerung des Kraftspannblocks</a:t>
            </a:r>
          </a:p>
          <a:p>
            <a:pPr indent="357708"/>
            <a:r>
              <a:rPr lang="de-DE" sz="1867" dirty="0"/>
              <a:t>Im Körper geführter Futterkolben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75A6E45-8A36-413F-BCF7-F25B8F109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8"/>
          <a:stretch/>
        </p:blipFill>
        <p:spPr>
          <a:xfrm>
            <a:off x="6376370" y="764964"/>
            <a:ext cx="5090975" cy="4074832"/>
          </a:xfrm>
          <a:prstGeom prst="rect">
            <a:avLst/>
          </a:prstGeom>
        </p:spPr>
      </p:pic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9127260" y="95971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608935" y="1442431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4102DCB-D616-42AB-8E99-90B4E903979C}"/>
              </a:ext>
            </a:extLst>
          </p:cNvPr>
          <p:cNvGrpSpPr/>
          <p:nvPr/>
        </p:nvGrpSpPr>
        <p:grpSpPr>
          <a:xfrm>
            <a:off x="9174599" y="2128565"/>
            <a:ext cx="264000" cy="264000"/>
            <a:chOff x="4640203" y="732226"/>
            <a:chExt cx="266095" cy="27135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1909C11-B037-468E-A946-020B512F285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640F363-7651-4DB6-BF5D-BA52C4952AB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7043277" y="2316873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449436" y="204817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A6B4324-2ADE-405C-BBFA-BF50519DA4C0}"/>
              </a:ext>
            </a:extLst>
          </p:cNvPr>
          <p:cNvGrpSpPr/>
          <p:nvPr/>
        </p:nvGrpSpPr>
        <p:grpSpPr>
          <a:xfrm>
            <a:off x="7210065" y="3326185"/>
            <a:ext cx="264000" cy="264000"/>
            <a:chOff x="4640203" y="738588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1D39450-949C-412D-96FD-7F839BFEADF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AF55304-C403-4A67-B6A2-E4AB4D9295C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9720631" y="1755309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7657633" y="4054715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1BA47E5F-6FBF-47C6-AD96-91304E10170D}"/>
              </a:ext>
            </a:extLst>
          </p:cNvPr>
          <p:cNvGrpSpPr/>
          <p:nvPr/>
        </p:nvGrpSpPr>
        <p:grpSpPr>
          <a:xfrm>
            <a:off x="8190708" y="3711152"/>
            <a:ext cx="264000" cy="264000"/>
            <a:chOff x="4640203" y="738588"/>
            <a:chExt cx="266095" cy="27135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7E8F3DDF-724C-43A2-9B17-31855CE8EAE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A7F9F45C-2268-499A-B504-020BE950DD2B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03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393191" cy="2162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Standardhub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Standardhub wird durch einen kleinen Keilwinkel eine hohe Kraftübersetzung erreicht.           Vorteil: Der PGS3 erzeugt hohe Spannkräfte.</a:t>
            </a:r>
          </a:p>
          <a:p>
            <a:pPr defTabSz="609546">
              <a:spcBef>
                <a:spcPts val="1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033969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Langhub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wird durch einen vergrößerten Keilwinkel ein großer Backenhub erreicht. Durch den vergrößerten Winkel erreicht die LH-Variante allerdings eine geringere Spannkraft als die Standardhub-Variante. Vorteil: Großer Backenhub.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AD3B051-8978-4E84-B82D-7719F6124EBD}"/>
              </a:ext>
            </a:extLst>
          </p:cNvPr>
          <p:cNvSpPr/>
          <p:nvPr/>
        </p:nvSpPr>
        <p:spPr>
          <a:xfrm>
            <a:off x="241214" y="3666910"/>
            <a:ext cx="3724116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Pneumatischer Antrieb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Spannen und Lösen erfolgt über einen doppelt wirkenden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Pneumatikzylinder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mit Dauerdruck.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11C1A5-3C12-4D4F-813B-353C3D51B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2581" r="2223" b="352"/>
          <a:stretch/>
        </p:blipFill>
        <p:spPr>
          <a:xfrm>
            <a:off x="353787" y="1518063"/>
            <a:ext cx="2845059" cy="2166272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BFED2F-FF7B-4939-B526-578120569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r="1955"/>
          <a:stretch/>
        </p:blipFill>
        <p:spPr>
          <a:xfrm>
            <a:off x="4231222" y="1545032"/>
            <a:ext cx="2756909" cy="21218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EF76E8-AB79-4631-B8E1-63FEF3F19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" t="4044" r="2066" b="3932"/>
          <a:stretch/>
        </p:blipFill>
        <p:spPr>
          <a:xfrm>
            <a:off x="8047203" y="1527235"/>
            <a:ext cx="2801444" cy="21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6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Breitbild</PresentationFormat>
  <Paragraphs>181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Wingdings</vt:lpstr>
      <vt:lpstr>1_SCH_PPT_Vorlage_16-9_230112</vt:lpstr>
      <vt:lpstr>SCH_PPT_Vorlage_16-9_230112</vt:lpstr>
      <vt:lpstr>PowerPoint-Präsentation</vt:lpstr>
      <vt:lpstr>PowerPoint-Präsentation</vt:lpstr>
      <vt:lpstr>TANDEM 3</vt:lpstr>
      <vt:lpstr>TANDEM PGS3</vt:lpstr>
      <vt:lpstr>TANDEM 3 Lead-Spanner</vt:lpstr>
      <vt:lpstr>TANDEM 3</vt:lpstr>
      <vt:lpstr>TANDEM PGS3</vt:lpstr>
      <vt:lpstr>TANDEM PGS3</vt:lpstr>
      <vt:lpstr>TANDEM PGS3</vt:lpstr>
      <vt:lpstr>TANDEM PGS3</vt:lpstr>
      <vt:lpstr>TANDEM PGS3</vt:lpstr>
      <vt:lpstr>PowerPoint-Präsentation</vt:lpstr>
      <vt:lpstr>TANDEM PGS3 Backenportfolio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3</cp:revision>
  <dcterms:created xsi:type="dcterms:W3CDTF">2021-08-31T07:52:38Z</dcterms:created>
  <dcterms:modified xsi:type="dcterms:W3CDTF">2021-08-31T12:03:59Z</dcterms:modified>
</cp:coreProperties>
</file>