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5"/>
  </p:notesMasterIdLst>
  <p:sldIdLst>
    <p:sldId id="504" r:id="rId3"/>
    <p:sldId id="472" r:id="rId4"/>
    <p:sldId id="473" r:id="rId5"/>
    <p:sldId id="465" r:id="rId6"/>
    <p:sldId id="479" r:id="rId7"/>
    <p:sldId id="457" r:id="rId8"/>
    <p:sldId id="496" r:id="rId9"/>
    <p:sldId id="450" r:id="rId10"/>
    <p:sldId id="466" r:id="rId11"/>
    <p:sldId id="467" r:id="rId12"/>
    <p:sldId id="468" r:id="rId13"/>
    <p:sldId id="499" r:id="rId14"/>
    <p:sldId id="487" r:id="rId15"/>
    <p:sldId id="488" r:id="rId16"/>
    <p:sldId id="489" r:id="rId17"/>
    <p:sldId id="501" r:id="rId18"/>
    <p:sldId id="490" r:id="rId19"/>
    <p:sldId id="491" r:id="rId20"/>
    <p:sldId id="492" r:id="rId21"/>
    <p:sldId id="502" r:id="rId22"/>
    <p:sldId id="503" r:id="rId23"/>
    <p:sldId id="279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force</a:t>
            </a:r>
            <a:endParaRPr lang="de-DE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12</c:v>
                </c:pt>
                <c:pt idx="1">
                  <c:v>30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3-46A3-BD72-2CF55286B13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 without turbo function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A3-46A3-BD72-2CF55286B13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Long stroke with turbo function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11</c:v>
                </c:pt>
                <c:pt idx="1">
                  <c:v>34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A3-46A3-BD72-2CF55286B13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Tabelle1!$E$2:$E$4</c:f>
              <c:numCache>
                <c:formatCode>General</c:formatCode>
                <c:ptCount val="3"/>
                <c:pt idx="0">
                  <c:v>12</c:v>
                </c:pt>
                <c:pt idx="1">
                  <c:v>30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A3-46A3-BD72-2CF55286B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Max.</a:t>
                </a:r>
                <a:r>
                  <a:rPr lang="de-DE" sz="1000" baseline="0" dirty="0"/>
                  <a:t> </a:t>
                </a:r>
                <a:r>
                  <a:rPr lang="de-DE" sz="1000" baseline="0" dirty="0" err="1"/>
                  <a:t>clamping</a:t>
                </a:r>
                <a:r>
                  <a:rPr lang="de-DE" sz="1000" baseline="0" dirty="0"/>
                  <a:t> </a:t>
                </a:r>
                <a:r>
                  <a:rPr lang="de-DE" sz="1000" baseline="0" dirty="0" err="1"/>
                  <a:t>force</a:t>
                </a:r>
                <a:r>
                  <a:rPr lang="de-DE" sz="1000" baseline="0" dirty="0"/>
                  <a:t> [kN]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stroke</a:t>
            </a:r>
            <a:endParaRPr lang="de-DE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1-4A4B-920E-C823042872A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E1-4A4B-920E-C823042872A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E1-4A4B-920E-C82304287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baseline="0" dirty="0" err="1"/>
                  <a:t>Stroke</a:t>
                </a:r>
                <a:r>
                  <a:rPr lang="de-DE" sz="1000" baseline="0" dirty="0"/>
                  <a:t>/</a:t>
                </a:r>
                <a:r>
                  <a:rPr lang="de-DE" sz="1000" baseline="0" dirty="0" err="1"/>
                  <a:t>Jaw</a:t>
                </a:r>
                <a:r>
                  <a:rPr lang="de-DE" sz="1000" baseline="0" dirty="0"/>
                  <a:t> [mm]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30D37-7F95-4D4E-9B77-BA67E1B52669}" type="datetimeFigureOut">
              <a:rPr lang="de-DE" smtClean="0"/>
              <a:t>31.08.2021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D24CA-E819-4F4E-8F16-96E91481D9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76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6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1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2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72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78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1" y="6007814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6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650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1" y="6007814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9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374391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8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3" y="4667162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90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9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0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776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1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625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577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7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2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31443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609531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31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30" indent="0" algn="l" defTabSz="609531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27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357" indent="-304764" algn="l" defTabSz="609531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886" indent="-304764" algn="l" defTabSz="609531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41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4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80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0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1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60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92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22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5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8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1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45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58110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4461433"/>
            <a:ext cx="12192000" cy="1441529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1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0" y="4461434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15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7" y="4588772"/>
            <a:ext cx="11811516" cy="111911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77" defTabSz="609555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TANDEM KSF3</a:t>
            </a:r>
          </a:p>
          <a:p>
            <a:pPr marL="112179" defTabSz="609570">
              <a:spcBef>
                <a:spcPct val="0"/>
              </a:spcBef>
              <a:defRPr/>
            </a:pPr>
            <a:r>
              <a:rPr lang="de-DE" sz="2400" dirty="0">
                <a:solidFill>
                  <a:srgbClr val="FFFFFF"/>
                </a:solidFill>
                <a:latin typeface="Calibri"/>
              </a:rPr>
              <a:t>Spring-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loaded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powerhouses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tower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and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storage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solutions</a:t>
            </a:r>
            <a:endParaRPr lang="de-DE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4" y="6496406"/>
            <a:ext cx="1794933" cy="11942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628357" y="6286476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6FCDB6-B5E8-45E5-9CDA-4ADEB9371A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8276" y="406309"/>
            <a:ext cx="4355447" cy="3525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78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72411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hole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blocks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equipped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hole. This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penetrated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outside.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hole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sealed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sintered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filter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prevent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entry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BAC091D-A59C-49E6-B43B-D6C6C1E961DC}"/>
              </a:ext>
            </a:extLst>
          </p:cNvPr>
          <p:cNvGrpSpPr/>
          <p:nvPr/>
        </p:nvGrpSpPr>
        <p:grpSpPr>
          <a:xfrm>
            <a:off x="4138829" y="4021141"/>
            <a:ext cx="264000" cy="264000"/>
            <a:chOff x="4645063" y="729193"/>
            <a:chExt cx="266095" cy="27135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E330941-D11D-4D20-9DA3-6D4AF38BD60A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5DBB112-4927-4C62-AD9F-299D7A471DE9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B700463-60D5-4847-AA56-DD1C19D2D549}"/>
              </a:ext>
            </a:extLst>
          </p:cNvPr>
          <p:cNvGrpSpPr/>
          <p:nvPr/>
        </p:nvGrpSpPr>
        <p:grpSpPr>
          <a:xfrm>
            <a:off x="4130121" y="5074961"/>
            <a:ext cx="264000" cy="264000"/>
            <a:chOff x="4645063" y="732456"/>
            <a:chExt cx="266095" cy="27135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DED9005-7AA9-4E78-BE60-045FDDFFA8C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9E4BFDA-A1AE-402E-993D-E8B565668AA4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883456BC-D393-4C41-9372-0006913EBCE4}"/>
              </a:ext>
            </a:extLst>
          </p:cNvPr>
          <p:cNvSpPr/>
          <p:nvPr/>
        </p:nvSpPr>
        <p:spPr>
          <a:xfrm>
            <a:off x="4072946" y="3664234"/>
            <a:ext cx="3724116" cy="220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system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Manual </a:t>
            </a:r>
            <a:r>
              <a:rPr lang="de-DE" sz="1600" u="sng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supply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friction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surfaces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(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guidance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piston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guide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and diagonal pull)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evenly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5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Central </a:t>
            </a:r>
            <a:r>
              <a:rPr lang="de-DE" sz="1600" u="sng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connections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side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supply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friction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surfaces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evenly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CF06CD3-6C2B-40E6-9CAD-D28C4B031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76" y="1636488"/>
            <a:ext cx="2313536" cy="192075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90D6799-C1D8-44E2-B2A5-E8D692DD7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989" y="1626148"/>
            <a:ext cx="2510343" cy="192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3" y="3662436"/>
            <a:ext cx="3800005" cy="2675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Jig-produced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(-Z)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order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several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blocks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accurately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relation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another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devices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jig-produced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bores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integrated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Z-version.</a:t>
            </a:r>
          </a:p>
          <a:p>
            <a:pPr defTabSz="609546">
              <a:spcBef>
                <a:spcPts val="533"/>
              </a:spcBef>
            </a:pPr>
            <a:endParaRPr lang="de-DE" sz="8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bore</a:t>
            </a:r>
            <a:endParaRPr lang="de-DE" sz="1600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6" y="3664003"/>
            <a:ext cx="3915705" cy="2172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Pneumatic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(-PM)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queried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dynamic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Transfer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enables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compressed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air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through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system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/>
            <a:endParaRPr lang="de-DE" sz="1067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Via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dynamic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Air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transfer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system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jaw</a:t>
            </a:r>
            <a:endParaRPr lang="de-DE" sz="1600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Standardized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C277445-1EBD-4C78-80B8-D5ED625FAC68}"/>
              </a:ext>
            </a:extLst>
          </p:cNvPr>
          <p:cNvGrpSpPr/>
          <p:nvPr/>
        </p:nvGrpSpPr>
        <p:grpSpPr>
          <a:xfrm>
            <a:off x="320099" y="5487979"/>
            <a:ext cx="264000" cy="264000"/>
            <a:chOff x="4645063" y="729193"/>
            <a:chExt cx="266095" cy="27135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F71D01F-0FE2-4ECD-973B-70B9BD9ABD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6248F22-3B7D-4AFE-9545-B0D73BD07F4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296C84-EE8E-4E9F-B15D-5F06800F3976}"/>
              </a:ext>
            </a:extLst>
          </p:cNvPr>
          <p:cNvGrpSpPr/>
          <p:nvPr/>
        </p:nvGrpSpPr>
        <p:grpSpPr>
          <a:xfrm>
            <a:off x="4141255" y="5203028"/>
            <a:ext cx="264000" cy="264000"/>
            <a:chOff x="4645063" y="729193"/>
            <a:chExt cx="266095" cy="27135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36E6AAE-1F87-48F3-A43A-69F33705745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29EF65FB-28EF-436D-8E2C-DFF23DB32221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2C020B05-E960-4A31-B5D0-16790F20C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261" y="1612192"/>
            <a:ext cx="2744084" cy="1995416"/>
          </a:xfrm>
          <a:prstGeom prst="rect">
            <a:avLst/>
          </a:prstGeom>
        </p:spPr>
      </p:pic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FC66FC01-7E1F-45D0-94C4-D7217AB6605E}"/>
              </a:ext>
            </a:extLst>
          </p:cNvPr>
          <p:cNvGrpSpPr/>
          <p:nvPr/>
        </p:nvGrpSpPr>
        <p:grpSpPr>
          <a:xfrm>
            <a:off x="4839223" y="2404225"/>
            <a:ext cx="264000" cy="264000"/>
            <a:chOff x="4645063" y="729193"/>
            <a:chExt cx="266095" cy="27135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487DD99-3803-4EE7-A12C-B7963F5B39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9B7D6680-35D5-4473-85FF-6152D9D6A15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7A54DF8-81AC-48DF-90D9-45A629CF113A}"/>
              </a:ext>
            </a:extLst>
          </p:cNvPr>
          <p:cNvGrpSpPr/>
          <p:nvPr/>
        </p:nvGrpSpPr>
        <p:grpSpPr>
          <a:xfrm>
            <a:off x="6351079" y="2404225"/>
            <a:ext cx="264000" cy="264000"/>
            <a:chOff x="4645063" y="732456"/>
            <a:chExt cx="266095" cy="27135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689AF5C-6596-45F2-8C86-F0485D1F493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7C1C2C-20C0-4A7D-B3A0-B1F06AB19A2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485C1CE-B2D3-48D0-B26B-75DBED713AB0}"/>
              </a:ext>
            </a:extLst>
          </p:cNvPr>
          <p:cNvGrpSpPr/>
          <p:nvPr/>
        </p:nvGrpSpPr>
        <p:grpSpPr>
          <a:xfrm>
            <a:off x="4136201" y="5528389"/>
            <a:ext cx="264000" cy="264000"/>
            <a:chOff x="4645063" y="729193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4E19B7B-6565-4E12-B7C7-C85170C4561D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D5AC4B9-CA6E-448C-ACD3-9B5C53EB6B0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77BB7289-15EB-4981-AC9E-A54BFD734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" y="1622551"/>
            <a:ext cx="1928363" cy="19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8A879A5-0732-4B8D-AA48-7AA9F125E85C}"/>
              </a:ext>
            </a:extLst>
          </p:cNvPr>
          <p:cNvGrpSpPr/>
          <p:nvPr/>
        </p:nvGrpSpPr>
        <p:grpSpPr>
          <a:xfrm>
            <a:off x="2438028" y="1889311"/>
            <a:ext cx="264000" cy="264000"/>
            <a:chOff x="4645063" y="729193"/>
            <a:chExt cx="266095" cy="27135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428B269A-E1EC-4E0A-B4DF-D1C05CFFF28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0259CAD2-D501-4786-B529-F47FA85E475D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4B8668D-BC01-4E24-B8F9-2937D9ACDC5B}"/>
              </a:ext>
            </a:extLst>
          </p:cNvPr>
          <p:cNvGrpSpPr/>
          <p:nvPr/>
        </p:nvGrpSpPr>
        <p:grpSpPr>
          <a:xfrm>
            <a:off x="942263" y="3021524"/>
            <a:ext cx="264000" cy="264000"/>
            <a:chOff x="4645063" y="729193"/>
            <a:chExt cx="266095" cy="271350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036F3F8-E2A2-4536-9EFB-7F98210F46EF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AD4D497A-2657-4FF3-B39B-E76D6F9C6C1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11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3AA7E-81E8-4083-95B4-4B777E2FA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C68D1E-DE6C-4451-9838-47E19A697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C7332A-7C3B-4B43-9F17-AF08484AB977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Documents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6B3644-AD5D-4A8A-AF9A-F3A14D02E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1" y="1857600"/>
            <a:ext cx="5191564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4A33667-C5E2-4468-A9BA-E59B03A14E99}"/>
              </a:ext>
            </a:extLst>
          </p:cNvPr>
          <p:cNvSpPr txBox="1"/>
          <p:nvPr/>
        </p:nvSpPr>
        <p:spPr>
          <a:xfrm>
            <a:off x="279399" y="1424430"/>
            <a:ext cx="381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Catalog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chapter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(link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04B153-E62C-48C1-A970-97988FAE5822}"/>
              </a:ext>
            </a:extLst>
          </p:cNvPr>
          <p:cNvSpPr txBox="1"/>
          <p:nvPr/>
        </p:nvSpPr>
        <p:spPr>
          <a:xfrm>
            <a:off x="6086324" y="1424430"/>
            <a:ext cx="335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Homepage (link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C4605AA-950A-45EE-9E71-90DA306D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1" y="1857600"/>
            <a:ext cx="4735316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</p:spTree>
    <p:extLst>
      <p:ext uri="{BB962C8B-B14F-4D97-AF65-F5344CB8AC3E}">
        <p14:creationId xmlns:p14="http://schemas.microsoft.com/office/powerpoint/2010/main" val="1313051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TANDEM System </a:t>
            </a:r>
            <a:r>
              <a:rPr lang="de-DE" sz="5333" b="1" dirty="0" err="1"/>
              <a:t>jaws</a:t>
            </a:r>
            <a:r>
              <a:rPr lang="de-DE" sz="5333" b="1" dirty="0"/>
              <a:t> and top </a:t>
            </a:r>
            <a:r>
              <a:rPr lang="de-DE" sz="5333" b="1" dirty="0" err="1"/>
              <a:t>jaws</a:t>
            </a:r>
            <a:endParaRPr lang="de-DE" sz="5333" b="1" dirty="0"/>
          </a:p>
          <a:p>
            <a:r>
              <a:rPr lang="de-DE" b="1" dirty="0"/>
              <a:t>Maximum </a:t>
            </a:r>
            <a:r>
              <a:rPr lang="de-DE" b="1" dirty="0" err="1"/>
              <a:t>flexibility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modular </a:t>
            </a:r>
            <a:r>
              <a:rPr lang="de-DE" b="1" dirty="0" err="1"/>
              <a:t>system</a:t>
            </a:r>
            <a:r>
              <a:rPr lang="de-DE" b="1" dirty="0"/>
              <a:t> </a:t>
            </a:r>
            <a:r>
              <a:rPr lang="de-DE" b="1" dirty="0" err="1"/>
              <a:t>consisting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supporting</a:t>
            </a:r>
            <a:r>
              <a:rPr lang="de-DE" b="1" dirty="0"/>
              <a:t> </a:t>
            </a:r>
            <a:r>
              <a:rPr lang="de-DE" b="1" dirty="0" err="1"/>
              <a:t>jaws</a:t>
            </a:r>
            <a:r>
              <a:rPr lang="de-DE" b="1" dirty="0"/>
              <a:t> and a large </a:t>
            </a:r>
            <a:r>
              <a:rPr lang="de-DE" b="1" dirty="0" err="1"/>
              <a:t>selection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top </a:t>
            </a:r>
            <a:r>
              <a:rPr lang="de-DE" b="1" dirty="0" err="1"/>
              <a:t>jaws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7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Individually</a:t>
            </a:r>
            <a:r>
              <a:rPr lang="de-DE" sz="1867" dirty="0"/>
              <a:t> </a:t>
            </a:r>
            <a:r>
              <a:rPr lang="de-DE" sz="1867" dirty="0" err="1"/>
              <a:t>adjustable</a:t>
            </a:r>
            <a:r>
              <a:rPr lang="de-DE" sz="1867" dirty="0"/>
              <a:t> </a:t>
            </a:r>
            <a:r>
              <a:rPr lang="de-DE" sz="1867" dirty="0" err="1"/>
              <a:t>for</a:t>
            </a:r>
            <a:r>
              <a:rPr lang="de-DE" sz="1867" dirty="0"/>
              <a:t> </a:t>
            </a:r>
            <a:r>
              <a:rPr lang="de-DE" sz="1867" dirty="0" err="1"/>
              <a:t>new</a:t>
            </a:r>
            <a:r>
              <a:rPr lang="de-DE" sz="1867" dirty="0"/>
              <a:t>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tasks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Supporting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system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Large modular </a:t>
            </a:r>
            <a:r>
              <a:rPr lang="de-DE" sz="1867" dirty="0" err="1"/>
              <a:t>system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matching</a:t>
            </a:r>
            <a:r>
              <a:rPr lang="de-DE" sz="1867" dirty="0"/>
              <a:t> top </a:t>
            </a:r>
            <a:r>
              <a:rPr lang="de-DE" sz="1867" dirty="0" err="1"/>
              <a:t>jaws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6B478C-E64D-45E5-85E0-68BCB105A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81" y="1184313"/>
            <a:ext cx="4527537" cy="44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1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611AF-BBE1-4455-989C-30B35084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75532B-02A3-48D0-84AF-753DABC6F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F897FA-34F9-4CF2-AE05-A604CC31EFF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1123779"/>
          <a:ext cx="7571564" cy="2531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855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2923145451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Top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blanks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Mounting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: Via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tongue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and groove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Mounting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: Via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fine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serrations</a:t>
                      </a:r>
                      <a:endParaRPr lang="de-DE" sz="1600" b="1" dirty="0">
                        <a:solidFill>
                          <a:srgbClr val="00446B"/>
                        </a:solidFill>
                      </a:endParaRPr>
                    </a:p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1,5 x 60°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KTR / KTR-H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 / STR-H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STR-S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37473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FA9600-983F-4AF6-AC86-9A36D1868516}"/>
              </a:ext>
            </a:extLst>
          </p:cNvPr>
          <p:cNvGrpSpPr/>
          <p:nvPr/>
        </p:nvGrpSpPr>
        <p:grpSpPr>
          <a:xfrm>
            <a:off x="834216" y="2561932"/>
            <a:ext cx="6464017" cy="1002888"/>
            <a:chOff x="625661" y="2173536"/>
            <a:chExt cx="4848013" cy="75216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8250A1E-836C-4617-9493-6AB06DC6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61" y="2173536"/>
              <a:ext cx="1072511" cy="73292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C3AC450-AD1D-40DF-95C6-779D1920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547" y="2173536"/>
              <a:ext cx="1072512" cy="75216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44A823-E2C0-46CE-A139-EA3B4FC8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743" y="2173536"/>
              <a:ext cx="1085931" cy="732928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A693E1A-A9D7-4CF5-898C-18FC21A76BE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3801778"/>
          <a:ext cx="7571564" cy="192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469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351409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Supporting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and SCHUNK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Program</a:t>
                      </a:r>
                      <a:endParaRPr lang="de-DE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600" b="1" dirty="0">
                        <a:solidFill>
                          <a:srgbClr val="003D6A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A8467D55-32FC-44B5-AF95-A89DD48E9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46" y="4648895"/>
            <a:ext cx="1456871" cy="9339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2DA70E-15A2-4A22-86B0-F94683B28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124" y="4799149"/>
            <a:ext cx="3235769" cy="653587"/>
          </a:xfrm>
          <a:prstGeom prst="rect">
            <a:avLst/>
          </a:prstGeom>
        </p:spPr>
      </p:pic>
      <p:graphicFrame>
        <p:nvGraphicFramePr>
          <p:cNvPr id="13" name="Tabelle 13">
            <a:extLst>
              <a:ext uri="{FF2B5EF4-FFF2-40B4-BE49-F238E27FC236}">
                <a16:creationId xmlns:a16="http://schemas.microsoft.com/office/drawing/2014/main" id="{5922C0FB-E99B-4371-BED4-32A3A0632A08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1123777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3-axis </a:t>
                      </a:r>
                      <a:r>
                        <a:rPr lang="de-DE" sz="1600" dirty="0" err="1"/>
                        <a:t>jaws</a:t>
                      </a:r>
                      <a:endParaRPr lang="de-DE" sz="16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S3A-G5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C2836A23-4577-49FE-BDBB-6B842D4EEB5E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3501191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5-axis </a:t>
                      </a:r>
                      <a:r>
                        <a:rPr lang="de-DE" sz="1600" dirty="0" err="1"/>
                        <a:t>jaws</a:t>
                      </a:r>
                      <a:endParaRPr lang="de-DE" sz="16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S5A-G5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8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0F8D7-1B8C-4F28-90AA-FBA7D190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C039BD-62F7-4B23-B45D-E49AED1621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elle 5">
            <a:extLst>
              <a:ext uri="{FF2B5EF4-FFF2-40B4-BE49-F238E27FC236}">
                <a16:creationId xmlns:a16="http://schemas.microsoft.com/office/drawing/2014/main" id="{EA3EA981-0030-4CAD-B42B-A3E21C7F957E}"/>
              </a:ext>
            </a:extLst>
          </p:cNvPr>
          <p:cNvGraphicFramePr>
            <a:graphicFrameLocks noGrp="1"/>
          </p:cNvGraphicFramePr>
          <p:nvPr/>
        </p:nvGraphicFramePr>
        <p:xfrm>
          <a:off x="4456035" y="106625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4280287932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308051249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5369719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3700211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9054186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KTR/KTR-H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0680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756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+mn-lt"/>
                        </a:rPr>
                        <a:t>KTR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82829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4504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1349707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6141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18326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13439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59184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7914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1349708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3651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77,5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0785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718966"/>
                  </a:ext>
                </a:extLst>
              </a:tr>
            </a:tbl>
          </a:graphicData>
        </a:graphic>
      </p:graphicFrame>
      <p:graphicFrame>
        <p:nvGraphicFramePr>
          <p:cNvPr id="8" name="Tabelle 6">
            <a:extLst>
              <a:ext uri="{FF2B5EF4-FFF2-40B4-BE49-F238E27FC236}">
                <a16:creationId xmlns:a16="http://schemas.microsoft.com/office/drawing/2014/main" id="{452F8A88-67E2-4157-AE84-578181162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419176"/>
              </p:ext>
            </p:extLst>
          </p:nvPr>
        </p:nvGraphicFramePr>
        <p:xfrm>
          <a:off x="279400" y="4099347"/>
          <a:ext cx="4128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189821865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10122610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89598236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7138532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987358954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STR-S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00384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4815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1733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/>
                        <a:t>25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03314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0591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4762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870382"/>
                  </a:ext>
                </a:extLst>
              </a:tr>
            </a:tbl>
          </a:graphicData>
        </a:graphic>
      </p:graphicFrame>
      <p:graphicFrame>
        <p:nvGraphicFramePr>
          <p:cNvPr id="9" name="Tabelle 7">
            <a:extLst>
              <a:ext uri="{FF2B5EF4-FFF2-40B4-BE49-F238E27FC236}">
                <a16:creationId xmlns:a16="http://schemas.microsoft.com/office/drawing/2014/main" id="{4767A3BB-02E3-4075-A4BD-90D0FA4A91BA}"/>
              </a:ext>
            </a:extLst>
          </p:cNvPr>
          <p:cNvGraphicFramePr>
            <a:graphicFrameLocks noGrp="1"/>
          </p:cNvGraphicFramePr>
          <p:nvPr/>
        </p:nvGraphicFramePr>
        <p:xfrm>
          <a:off x="279400" y="106843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3553519971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150402264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6337034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97320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97966224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STR/STR-H</a:t>
                      </a:r>
                      <a:endParaRPr lang="de-DE" sz="1200" dirty="0">
                        <a:solidFill>
                          <a:srgbClr val="17385F"/>
                        </a:solidFill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972574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4194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70308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85937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1349709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3286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426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228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0425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3112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13541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78867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85714"/>
                  </a:ext>
                </a:extLst>
              </a:tr>
            </a:tbl>
          </a:graphicData>
        </a:graphic>
      </p:graphicFrame>
      <p:graphicFrame>
        <p:nvGraphicFramePr>
          <p:cNvPr id="10" name="Tabelle 8">
            <a:extLst>
              <a:ext uri="{FF2B5EF4-FFF2-40B4-BE49-F238E27FC236}">
                <a16:creationId xmlns:a16="http://schemas.microsoft.com/office/drawing/2014/main" id="{1DF2108F-0917-40A4-AD0C-EE2F7825A746}"/>
              </a:ext>
            </a:extLst>
          </p:cNvPr>
          <p:cNvGraphicFramePr>
            <a:graphicFrameLocks noGrp="1"/>
          </p:cNvGraphicFramePr>
          <p:nvPr/>
        </p:nvGraphicFramePr>
        <p:xfrm>
          <a:off x="4453580" y="4105189"/>
          <a:ext cx="4128000" cy="154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10726475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TBA-D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Interface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W-65-1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63,6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1349715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W-90-1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W-100-1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92,8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W-125-1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113,4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</a:tbl>
          </a:graphicData>
        </a:graphic>
      </p:graphicFrame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EFFCD433-41AB-4BE0-8A6F-CF161AE0A219}"/>
              </a:ext>
            </a:extLst>
          </p:cNvPr>
          <p:cNvGraphicFramePr>
            <a:graphicFrameLocks noGrp="1"/>
          </p:cNvGraphicFramePr>
          <p:nvPr/>
        </p:nvGraphicFramePr>
        <p:xfrm>
          <a:off x="8632669" y="106905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S3A-G5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  <p:graphicFrame>
        <p:nvGraphicFramePr>
          <p:cNvPr id="12" name="Tabelle 8">
            <a:extLst>
              <a:ext uri="{FF2B5EF4-FFF2-40B4-BE49-F238E27FC236}">
                <a16:creationId xmlns:a16="http://schemas.microsoft.com/office/drawing/2014/main" id="{5FA163CF-123C-4785-92E9-1211FF8D3552}"/>
              </a:ext>
            </a:extLst>
          </p:cNvPr>
          <p:cNvGraphicFramePr>
            <a:graphicFrameLocks noGrp="1"/>
          </p:cNvGraphicFramePr>
          <p:nvPr/>
        </p:nvGraphicFramePr>
        <p:xfrm>
          <a:off x="8636227" y="288811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S5A-G5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 err="1"/>
                        <a:t>Length</a:t>
                      </a:r>
                      <a:r>
                        <a:rPr lang="de-DE" sz="700" b="0" dirty="0"/>
                        <a:t> [mm]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/>
                        <a:t>Width [mm]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/>
                        <a:t>Height 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49,5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8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ABP-h plus</a:t>
            </a:r>
          </a:p>
          <a:p>
            <a:r>
              <a:rPr lang="de-DE" b="1" dirty="0"/>
              <a:t>Base </a:t>
            </a:r>
            <a:r>
              <a:rPr lang="de-DE" b="1" dirty="0" err="1"/>
              <a:t>plates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KSP plus </a:t>
            </a:r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 </a:t>
            </a:r>
            <a:r>
              <a:rPr lang="de-DE" b="1" dirty="0" err="1"/>
              <a:t>blocks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30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ABP-h plus Base Plates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VERO-S interface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connection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three</a:t>
            </a:r>
            <a:r>
              <a:rPr lang="de-DE" sz="1867" dirty="0"/>
              <a:t> </a:t>
            </a:r>
            <a:r>
              <a:rPr lang="de-DE" sz="1867" dirty="0" err="1"/>
              <a:t>sides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Versatile in </a:t>
            </a:r>
            <a:r>
              <a:rPr lang="de-DE" sz="1867" dirty="0" err="1"/>
              <a:t>use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Manually</a:t>
            </a:r>
            <a:r>
              <a:rPr lang="de-DE" sz="1867" dirty="0"/>
              <a:t> operable </a:t>
            </a: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valves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Integrated </a:t>
            </a:r>
            <a:r>
              <a:rPr lang="de-DE" sz="1867" dirty="0" err="1"/>
              <a:t>pressure</a:t>
            </a:r>
            <a:r>
              <a:rPr lang="de-DE" sz="1867" dirty="0"/>
              <a:t> </a:t>
            </a:r>
            <a:r>
              <a:rPr lang="de-DE" sz="1867" dirty="0" err="1"/>
              <a:t>maintenance</a:t>
            </a:r>
            <a:r>
              <a:rPr lang="de-DE" sz="1867" dirty="0"/>
              <a:t> </a:t>
            </a:r>
            <a:r>
              <a:rPr lang="de-DE" sz="1867" dirty="0" err="1"/>
              <a:t>valve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Media </a:t>
            </a:r>
            <a:r>
              <a:rPr lang="de-DE" sz="1867" dirty="0" err="1"/>
              <a:t>transfer</a:t>
            </a:r>
            <a:r>
              <a:rPr lang="de-DE" sz="1867" dirty="0"/>
              <a:t> at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DA92B85-487C-464E-B8BA-FEFC451E0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16" y="1365786"/>
            <a:ext cx="5299923" cy="35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7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ABP-h plus Base Plates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TANDEM KSP plus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</a:t>
            </a:r>
          </a:p>
          <a:p>
            <a:pPr indent="357708"/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connection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three</a:t>
            </a:r>
            <a:r>
              <a:rPr lang="de-DE" sz="1867" dirty="0"/>
              <a:t> </a:t>
            </a:r>
            <a:r>
              <a:rPr lang="de-DE" sz="1867" dirty="0" err="1"/>
              <a:t>sides</a:t>
            </a:r>
            <a:endParaRPr lang="de-DE" sz="1867" dirty="0"/>
          </a:p>
          <a:p>
            <a:pPr indent="357708"/>
            <a:r>
              <a:rPr lang="de-DE" sz="1867" dirty="0"/>
              <a:t>Integrated </a:t>
            </a:r>
            <a:r>
              <a:rPr lang="de-DE" sz="1867" dirty="0" err="1"/>
              <a:t>pressure</a:t>
            </a:r>
            <a:r>
              <a:rPr lang="de-DE" sz="1867" dirty="0"/>
              <a:t> </a:t>
            </a:r>
            <a:r>
              <a:rPr lang="de-DE" sz="1867" dirty="0" err="1"/>
              <a:t>gauge</a:t>
            </a:r>
            <a:endParaRPr lang="de-DE" sz="1867" dirty="0"/>
          </a:p>
          <a:p>
            <a:pPr indent="357708"/>
            <a:r>
              <a:rPr lang="de-DE" sz="1867" dirty="0" err="1"/>
              <a:t>Manually</a:t>
            </a:r>
            <a:r>
              <a:rPr lang="de-DE" sz="1867" dirty="0"/>
              <a:t> operable </a:t>
            </a: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valves</a:t>
            </a:r>
            <a:endParaRPr lang="de-DE" sz="1867" dirty="0"/>
          </a:p>
          <a:p>
            <a:pPr indent="357708"/>
            <a:r>
              <a:rPr lang="de-DE" sz="1867" dirty="0"/>
              <a:t>VERO-S </a:t>
            </a:r>
            <a:r>
              <a:rPr lang="de-DE" sz="1867" dirty="0" err="1"/>
              <a:t>interfacee</a:t>
            </a:r>
            <a:endParaRPr lang="de-DE" sz="1867" dirty="0"/>
          </a:p>
          <a:p>
            <a:pPr indent="357708"/>
            <a:r>
              <a:rPr lang="de-DE" sz="1867" dirty="0"/>
              <a:t>Media </a:t>
            </a:r>
            <a:r>
              <a:rPr lang="de-DE" sz="1867" dirty="0" err="1"/>
              <a:t>transfer</a:t>
            </a:r>
            <a:r>
              <a:rPr lang="de-DE" sz="1867" dirty="0"/>
              <a:t> at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endParaRPr lang="de-DE" sz="1867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Functional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diagram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F58DCB00-1138-4BD5-8479-A6AF4A2B2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41" y="1073971"/>
            <a:ext cx="5130175" cy="3783924"/>
          </a:xfrm>
          <a:prstGeom prst="rect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006556" y="199171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10799621" y="3678161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11183815" y="3984708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DB26716-412F-4B8F-B22D-905ED1E77D02}"/>
              </a:ext>
            </a:extLst>
          </p:cNvPr>
          <p:cNvGrpSpPr/>
          <p:nvPr/>
        </p:nvGrpSpPr>
        <p:grpSpPr>
          <a:xfrm>
            <a:off x="7373449" y="2472024"/>
            <a:ext cx="264000" cy="264000"/>
            <a:chOff x="4645063" y="732456"/>
            <a:chExt cx="266095" cy="27135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EDBCB9D-58DE-4BBA-B6A8-560818D4C41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8E5D979-19BC-4C6C-8998-A0852C22BAC2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5073A6D-A520-4567-A7DF-C5D7C61A8170}"/>
              </a:ext>
            </a:extLst>
          </p:cNvPr>
          <p:cNvGrpSpPr/>
          <p:nvPr/>
        </p:nvGrpSpPr>
        <p:grpSpPr>
          <a:xfrm>
            <a:off x="6476671" y="3309416"/>
            <a:ext cx="264000" cy="264000"/>
            <a:chOff x="4645063" y="732456"/>
            <a:chExt cx="266095" cy="27135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09B2F5E-A9B4-41B5-805A-EA841E80F97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4A18CAFC-5B4D-4865-B656-99D39975781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814936" y="3488060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8252445" y="3561048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10172025" y="4225435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194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C86F28-DD31-42A6-9B20-1A8D6DEFC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FEEFC-B3E9-4D7A-A92A-56364D8E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4151707"/>
            <a:ext cx="1834483" cy="1295604"/>
          </a:xfrm>
          <a:prstGeom prst="rect">
            <a:avLst/>
          </a:prstGeom>
          <a:ln w="635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C29C129-7DC8-4370-B0CA-064D792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5" y="2144191"/>
            <a:ext cx="953280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FD953051-C8B4-4DA3-92AE-06D6F1FE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20" y="3184845"/>
            <a:ext cx="156629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Chuck </a:t>
            </a:r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Jaws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3FF06932-BC96-4842-BFAD-0A073CA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8" y="2159522"/>
            <a:ext cx="909107" cy="84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9BC6138-0FCF-42AD-92D9-2CD383D394D5}"/>
              </a:ext>
            </a:extLst>
          </p:cNvPr>
          <p:cNvSpPr/>
          <p:nvPr/>
        </p:nvSpPr>
        <p:spPr>
          <a:xfrm>
            <a:off x="515280" y="5436744"/>
            <a:ext cx="133061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VERO-S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24BC3CC6-253D-46C9-B0F5-6650BB5CC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13" y="2030869"/>
            <a:ext cx="378487" cy="10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1">
            <a:extLst>
              <a:ext uri="{FF2B5EF4-FFF2-40B4-BE49-F238E27FC236}">
                <a16:creationId xmlns:a16="http://schemas.microsoft.com/office/drawing/2014/main" id="{0F146CEE-B6AC-4555-BDCA-7DAE7A2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08" y="3156669"/>
            <a:ext cx="180620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Toolholders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id="{EBD9FF7E-AB50-4C68-8876-975BC7A4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113" y="3140216"/>
            <a:ext cx="2253409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Hydraulic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Expansion Technology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D2BF6F9F-F917-4781-9B2A-D4400DF11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9" y="2204528"/>
            <a:ext cx="1262969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A67389-ECEA-4940-A2DE-2ED59F252E27}"/>
              </a:ext>
            </a:extLst>
          </p:cNvPr>
          <p:cNvSpPr/>
          <p:nvPr/>
        </p:nvSpPr>
        <p:spPr>
          <a:xfrm>
            <a:off x="4689760" y="3134969"/>
            <a:ext cx="2549031" cy="37965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609546">
              <a:defRPr/>
            </a:pPr>
            <a:r>
              <a:rPr lang="de-DE" sz="1867" b="1" dirty="0" err="1">
                <a:solidFill>
                  <a:srgbClr val="00B0F0"/>
                </a:solidFill>
                <a:latin typeface="Calibri"/>
              </a:rPr>
              <a:t>Stationary</a:t>
            </a:r>
            <a:r>
              <a:rPr lang="de-DE" sz="1867" b="1" dirty="0">
                <a:solidFill>
                  <a:srgbClr val="00B0F0"/>
                </a:solidFill>
                <a:latin typeface="Calibri"/>
              </a:rPr>
              <a:t> </a:t>
            </a:r>
            <a:r>
              <a:rPr lang="de-DE" sz="1867" b="1" dirty="0" err="1">
                <a:solidFill>
                  <a:srgbClr val="00B0F0"/>
                </a:solidFill>
                <a:latin typeface="Calibri"/>
              </a:rPr>
              <a:t>Workholding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2706F1E2-75FE-4E76-85FE-A0E63BB1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4427083"/>
            <a:ext cx="1091556" cy="7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7CF2180-BE74-4799-B548-C35FCC92DEAE}"/>
              </a:ext>
            </a:extLst>
          </p:cNvPr>
          <p:cNvSpPr/>
          <p:nvPr/>
        </p:nvSpPr>
        <p:spPr>
          <a:xfrm>
            <a:off x="6234893" y="5425903"/>
            <a:ext cx="133187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KONTEC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02A69933-D10B-49D4-AE00-EC06E440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5" y="4407199"/>
            <a:ext cx="1019483" cy="7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A70C20-EB0D-442D-AFE9-E9475CC8097A}"/>
              </a:ext>
            </a:extLst>
          </p:cNvPr>
          <p:cNvSpPr/>
          <p:nvPr/>
        </p:nvSpPr>
        <p:spPr>
          <a:xfrm>
            <a:off x="2421818" y="5430482"/>
            <a:ext cx="131080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TANDEM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81E31345-B018-4071-8196-E137AC27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5" y="4384142"/>
            <a:ext cx="797023" cy="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D8F32BB-F644-4770-A759-4E12822B542B}"/>
              </a:ext>
            </a:extLst>
          </p:cNvPr>
          <p:cNvSpPr/>
          <p:nvPr/>
        </p:nvSpPr>
        <p:spPr>
          <a:xfrm>
            <a:off x="4328357" y="5431647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ROTA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2" name="Grafik 13">
            <a:extLst>
              <a:ext uri="{FF2B5EF4-FFF2-40B4-BE49-F238E27FC236}">
                <a16:creationId xmlns:a16="http://schemas.microsoft.com/office/drawing/2014/main" id="{10834D9E-C375-43D7-8C2F-0AACBB663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56" y="4545271"/>
            <a:ext cx="115032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DA4CDF-C35D-4D71-99A6-432C00A1234D}"/>
              </a:ext>
            </a:extLst>
          </p:cNvPr>
          <p:cNvSpPr/>
          <p:nvPr/>
        </p:nvSpPr>
        <p:spPr>
          <a:xfrm>
            <a:off x="10047970" y="5421525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MAGNOS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4" name="Rechteck 51">
            <a:extLst>
              <a:ext uri="{FF2B5EF4-FFF2-40B4-BE49-F238E27FC236}">
                <a16:creationId xmlns:a16="http://schemas.microsoft.com/office/drawing/2014/main" id="{F8B782DA-F867-4DDA-B43D-2A79925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633" y="3158683"/>
            <a:ext cx="1712508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Lathe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Chucks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A4F147F-7C97-4106-8815-0AD5AB469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965" y="2072409"/>
            <a:ext cx="985968" cy="992387"/>
          </a:xfrm>
          <a:prstGeom prst="rect">
            <a:avLst/>
          </a:prstGeom>
          <a:ln>
            <a:noFill/>
          </a:ln>
        </p:spPr>
      </p:pic>
      <p:sp>
        <p:nvSpPr>
          <p:cNvPr id="26" name="Rechteck 51">
            <a:extLst>
              <a:ext uri="{FF2B5EF4-FFF2-40B4-BE49-F238E27FC236}">
                <a16:creationId xmlns:a16="http://schemas.microsoft.com/office/drawing/2014/main" id="{A58F3DFD-CFDE-4C5D-A123-F7FAB692A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23" y="988395"/>
            <a:ext cx="2766808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B0F0"/>
                </a:solidFill>
                <a:latin typeface="Calibri"/>
              </a:rPr>
              <a:t>Clamping</a:t>
            </a:r>
            <a:r>
              <a:rPr lang="de-DE" altLang="de-DE" sz="1867" b="1" dirty="0">
                <a:solidFill>
                  <a:srgbClr val="00B0F0"/>
                </a:solidFill>
                <a:latin typeface="Calibri"/>
              </a:rPr>
              <a:t> Technology</a:t>
            </a:r>
            <a:endParaRPr lang="de-DE" altLang="de-DE" sz="1867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7" name="Rechteck 51">
            <a:extLst>
              <a:ext uri="{FF2B5EF4-FFF2-40B4-BE49-F238E27FC236}">
                <a16:creationId xmlns:a16="http://schemas.microsoft.com/office/drawing/2014/main" id="{4565BCD3-E3A1-4076-937C-4E420A63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6" y="1053519"/>
            <a:ext cx="2165852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Gripping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Systems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5B13C7-9617-4C3C-AD2A-B493972222C3}"/>
              </a:ext>
            </a:extLst>
          </p:cNvPr>
          <p:cNvSpPr/>
          <p:nvPr/>
        </p:nvSpPr>
        <p:spPr>
          <a:xfrm>
            <a:off x="501281" y="1921718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53C343-050A-4FFC-9F24-53EB2281C4FE}"/>
              </a:ext>
            </a:extLst>
          </p:cNvPr>
          <p:cNvSpPr/>
          <p:nvPr/>
        </p:nvSpPr>
        <p:spPr>
          <a:xfrm>
            <a:off x="2886214" y="1911026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8FD2E2A-DD20-4A99-950E-57BE88D77289}"/>
              </a:ext>
            </a:extLst>
          </p:cNvPr>
          <p:cNvSpPr/>
          <p:nvPr/>
        </p:nvSpPr>
        <p:spPr>
          <a:xfrm>
            <a:off x="5271148" y="1878942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CFC55CC-32D1-429A-81DC-273E5CBF5A11}"/>
              </a:ext>
            </a:extLst>
          </p:cNvPr>
          <p:cNvSpPr/>
          <p:nvPr/>
        </p:nvSpPr>
        <p:spPr>
          <a:xfrm>
            <a:off x="7656081" y="190033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A4041D-90E3-4289-B8B1-6515E903EC42}"/>
              </a:ext>
            </a:extLst>
          </p:cNvPr>
          <p:cNvSpPr/>
          <p:nvPr/>
        </p:nvSpPr>
        <p:spPr>
          <a:xfrm>
            <a:off x="10041013" y="188963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CFD540-7C3F-485F-AAE9-D05B9417D4A8}"/>
              </a:ext>
            </a:extLst>
          </p:cNvPr>
          <p:cNvSpPr/>
          <p:nvPr/>
        </p:nvSpPr>
        <p:spPr>
          <a:xfrm>
            <a:off x="2421818" y="4183334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73F1C4-8741-471E-B6AA-F8CBB6C8EFB7}"/>
              </a:ext>
            </a:extLst>
          </p:cNvPr>
          <p:cNvSpPr/>
          <p:nvPr/>
        </p:nvSpPr>
        <p:spPr>
          <a:xfrm>
            <a:off x="4328357" y="4175859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64BA157-F754-40DE-8B8F-2B6C9D369CD9}"/>
              </a:ext>
            </a:extLst>
          </p:cNvPr>
          <p:cNvSpPr/>
          <p:nvPr/>
        </p:nvSpPr>
        <p:spPr>
          <a:xfrm>
            <a:off x="6234896" y="4180843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FCD6D8-F435-4DAD-919B-6D1570896704}"/>
              </a:ext>
            </a:extLst>
          </p:cNvPr>
          <p:cNvSpPr/>
          <p:nvPr/>
        </p:nvSpPr>
        <p:spPr>
          <a:xfrm>
            <a:off x="8141434" y="417835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1483F21-EA4A-4A25-8174-C10D1E20C76A}"/>
              </a:ext>
            </a:extLst>
          </p:cNvPr>
          <p:cNvSpPr/>
          <p:nvPr/>
        </p:nvSpPr>
        <p:spPr>
          <a:xfrm>
            <a:off x="10047972" y="4170875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3A5F1D0-8C5C-4811-864F-89AA0209276F}"/>
              </a:ext>
            </a:extLst>
          </p:cNvPr>
          <p:cNvSpPr/>
          <p:nvPr/>
        </p:nvSpPr>
        <p:spPr>
          <a:xfrm>
            <a:off x="515280" y="417336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D74DE02-F1F1-4F6B-AF11-CE19B1FF2A73}"/>
              </a:ext>
            </a:extLst>
          </p:cNvPr>
          <p:cNvCxnSpPr/>
          <p:nvPr/>
        </p:nvCxnSpPr>
        <p:spPr>
          <a:xfrm>
            <a:off x="1191345" y="3964623"/>
            <a:ext cx="952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09463F-1C02-4601-B960-C9C4C7C85C35}"/>
              </a:ext>
            </a:extLst>
          </p:cNvPr>
          <p:cNvCxnSpPr/>
          <p:nvPr/>
        </p:nvCxnSpPr>
        <p:spPr>
          <a:xfrm>
            <a:off x="1192241" y="3964545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AA6C6F9-FD89-4618-8D8C-243DB2C6B27D}"/>
              </a:ext>
            </a:extLst>
          </p:cNvPr>
          <p:cNvCxnSpPr/>
          <p:nvPr/>
        </p:nvCxnSpPr>
        <p:spPr>
          <a:xfrm>
            <a:off x="880564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0EB93E1-74D7-480C-85F4-CE67125F2B37}"/>
              </a:ext>
            </a:extLst>
          </p:cNvPr>
          <p:cNvCxnSpPr/>
          <p:nvPr/>
        </p:nvCxnSpPr>
        <p:spPr>
          <a:xfrm>
            <a:off x="6902268" y="3962620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E4DA80F-63C0-42E4-AEAE-7490236B5994}"/>
              </a:ext>
            </a:extLst>
          </p:cNvPr>
          <p:cNvCxnSpPr/>
          <p:nvPr/>
        </p:nvCxnSpPr>
        <p:spPr>
          <a:xfrm>
            <a:off x="10719051" y="3962212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1F2D43-6478-421B-999C-68098999E00D}"/>
              </a:ext>
            </a:extLst>
          </p:cNvPr>
          <p:cNvCxnSpPr/>
          <p:nvPr/>
        </p:nvCxnSpPr>
        <p:spPr>
          <a:xfrm>
            <a:off x="499910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0FC6091-5782-4A84-B828-5A7E6EF0C4D9}"/>
              </a:ext>
            </a:extLst>
          </p:cNvPr>
          <p:cNvCxnSpPr/>
          <p:nvPr/>
        </p:nvCxnSpPr>
        <p:spPr>
          <a:xfrm>
            <a:off x="3091331" y="396260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7CBFC18-6342-4970-AB31-D66655A64B90}"/>
              </a:ext>
            </a:extLst>
          </p:cNvPr>
          <p:cNvCxnSpPr/>
          <p:nvPr/>
        </p:nvCxnSpPr>
        <p:spPr>
          <a:xfrm>
            <a:off x="5973989" y="3724695"/>
            <a:ext cx="0" cy="24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93B85E-CD52-4837-B35A-BDD735649A96}"/>
              </a:ext>
            </a:extLst>
          </p:cNvPr>
          <p:cNvCxnSpPr/>
          <p:nvPr/>
        </p:nvCxnSpPr>
        <p:spPr>
          <a:xfrm>
            <a:off x="1169805" y="1699656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014ACCB-8638-4342-8103-97F9BF808BFC}"/>
              </a:ext>
            </a:extLst>
          </p:cNvPr>
          <p:cNvCxnSpPr/>
          <p:nvPr/>
        </p:nvCxnSpPr>
        <p:spPr>
          <a:xfrm>
            <a:off x="10721028" y="1697700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2683A69-4230-4827-922D-4029638AF67C}"/>
              </a:ext>
            </a:extLst>
          </p:cNvPr>
          <p:cNvCxnSpPr/>
          <p:nvPr/>
        </p:nvCxnSpPr>
        <p:spPr>
          <a:xfrm>
            <a:off x="8324725" y="1689499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C19BE96-7C63-45FF-9107-C8A67D133C9C}"/>
              </a:ext>
            </a:extLst>
          </p:cNvPr>
          <p:cNvCxnSpPr/>
          <p:nvPr/>
        </p:nvCxnSpPr>
        <p:spPr>
          <a:xfrm>
            <a:off x="5944664" y="1352795"/>
            <a:ext cx="0" cy="52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E7EFFD7-D56B-4822-970B-DA393BD5982A}"/>
              </a:ext>
            </a:extLst>
          </p:cNvPr>
          <p:cNvCxnSpPr/>
          <p:nvPr/>
        </p:nvCxnSpPr>
        <p:spPr>
          <a:xfrm>
            <a:off x="3552637" y="1705536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B7EAC3-6B6D-4EC2-B534-55C41932D3CB}"/>
              </a:ext>
            </a:extLst>
          </p:cNvPr>
          <p:cNvCxnSpPr/>
          <p:nvPr/>
        </p:nvCxnSpPr>
        <p:spPr>
          <a:xfrm>
            <a:off x="1167887" y="1689965"/>
            <a:ext cx="955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1596AB-E85C-4A7C-9609-19B7864F7197}"/>
              </a:ext>
            </a:extLst>
          </p:cNvPr>
          <p:cNvCxnSpPr>
            <a:cxnSpLocks/>
          </p:cNvCxnSpPr>
          <p:nvPr/>
        </p:nvCxnSpPr>
        <p:spPr>
          <a:xfrm>
            <a:off x="3732623" y="687977"/>
            <a:ext cx="0" cy="14042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6B34C9B-80AA-4049-9F8B-1005D37EBC07}"/>
              </a:ext>
            </a:extLst>
          </p:cNvPr>
          <p:cNvCxnSpPr/>
          <p:nvPr/>
        </p:nvCxnSpPr>
        <p:spPr>
          <a:xfrm>
            <a:off x="1919959" y="833195"/>
            <a:ext cx="403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A948746-3262-45D6-A105-B0CA4DC48562}"/>
              </a:ext>
            </a:extLst>
          </p:cNvPr>
          <p:cNvCxnSpPr/>
          <p:nvPr/>
        </p:nvCxnSpPr>
        <p:spPr>
          <a:xfrm>
            <a:off x="1924059" y="835560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521A93-E9E0-4C2F-B559-06047986F2B3}"/>
              </a:ext>
            </a:extLst>
          </p:cNvPr>
          <p:cNvCxnSpPr/>
          <p:nvPr/>
        </p:nvCxnSpPr>
        <p:spPr>
          <a:xfrm>
            <a:off x="5952991" y="836252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4487885B-927B-4840-AE8A-B82C51E13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01" y="38725"/>
            <a:ext cx="2396067" cy="64925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D65F277-000D-4E54-A5EC-5BE750591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1897" y="4208785"/>
            <a:ext cx="985153" cy="1207939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0012218B-D19B-4150-AD46-5D06A818736D}"/>
              </a:ext>
            </a:extLst>
          </p:cNvPr>
          <p:cNvSpPr/>
          <p:nvPr/>
        </p:nvSpPr>
        <p:spPr>
          <a:xfrm>
            <a:off x="8038954" y="5436383"/>
            <a:ext cx="1593407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Tombstones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61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D6FB93-7CED-4D4C-8FAD-4A76E1FABB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0961F85-4343-43E4-BA93-924BB77D8A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KSL 3</a:t>
            </a:r>
          </a:p>
          <a:p>
            <a:r>
              <a:rPr lang="de-DE" b="1" dirty="0"/>
              <a:t>Base </a:t>
            </a:r>
            <a:r>
              <a:rPr lang="de-DE" b="1" dirty="0" err="1"/>
              <a:t>plates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KSP3 and KSH3 </a:t>
            </a:r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 </a:t>
            </a:r>
            <a:r>
              <a:rPr lang="de-DE" b="1" dirty="0" err="1"/>
              <a:t>blocks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64215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FEE25-B4E8-4BCB-A6C4-C2BA1C87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KSL3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plates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895005-AC0A-40EA-83D8-34551BEF2D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Vero-S interface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cylindrical</a:t>
            </a:r>
            <a:r>
              <a:rPr lang="de-DE" dirty="0"/>
              <a:t> </a:t>
            </a:r>
            <a:r>
              <a:rPr lang="de-DE" dirty="0" err="1"/>
              <a:t>clamps</a:t>
            </a:r>
            <a:r>
              <a:rPr lang="de-DE" dirty="0"/>
              <a:t> and T-</a:t>
            </a:r>
            <a:r>
              <a:rPr lang="de-DE" dirty="0" err="1"/>
              <a:t>nuts</a:t>
            </a:r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602B27-E4D1-4B55-9F77-B9FCFB7AB7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633B5A-21AE-4A17-801C-E89C72FFD9F2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620A91-B83C-4865-827C-65EE7926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86" y="1984377"/>
            <a:ext cx="4989215" cy="25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22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6455837" y="4759201"/>
            <a:ext cx="2712508" cy="1943895"/>
          </a:xfrm>
          <a:prstGeom prst="rect">
            <a:avLst/>
          </a:prstGeom>
          <a:ln>
            <a:noFill/>
          </a:ln>
        </p:spPr>
        <p:txBody>
          <a:bodyPr vert="horz" lIns="121912" tIns="60956" rIns="121912" bIns="60956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Font typeface="Wingdings" pitchFamily="2" charset="2"/>
              <a:buChar char="§"/>
              <a:tabLst>
                <a:tab pos="5619250" algn="l"/>
              </a:tabLst>
            </a:pPr>
            <a:endParaRPr lang="de-DE" sz="2667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6641-2B84-46B5-AB19-9B04F059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4EAAFD-D136-4CFC-9E59-3C6EA20CF9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E746CAC0-2E54-4075-85D8-A4F666C7CADA}"/>
              </a:ext>
            </a:extLst>
          </p:cNvPr>
          <p:cNvSpPr/>
          <p:nvPr/>
        </p:nvSpPr>
        <p:spPr>
          <a:xfrm>
            <a:off x="2231843" y="5501327"/>
            <a:ext cx="1229373" cy="266019"/>
          </a:xfrm>
          <a:prstGeom prst="rightArrow">
            <a:avLst/>
          </a:prstGeom>
          <a:solidFill>
            <a:srgbClr val="17385F"/>
          </a:solidFill>
          <a:ln>
            <a:solidFill>
              <a:srgbClr val="17385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C479B8E-67B2-49E6-A768-9B24F52AAFDE}"/>
              </a:ext>
            </a:extLst>
          </p:cNvPr>
          <p:cNvSpPr txBox="1"/>
          <p:nvPr/>
        </p:nvSpPr>
        <p:spPr>
          <a:xfrm>
            <a:off x="3625546" y="5452323"/>
            <a:ext cx="702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Increasing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relevance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of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set-up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process</a:t>
            </a:r>
            <a:endParaRPr lang="de-DE" sz="1600" b="1" dirty="0">
              <a:solidFill>
                <a:srgbClr val="17385F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B33105-6C18-43F0-B91C-E9FA5606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00" y="1508575"/>
            <a:ext cx="3614659" cy="19404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ACF2432-7316-4849-A14E-3092B9DD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41" y="1500701"/>
            <a:ext cx="3610595" cy="19282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C726105-E274-4880-A64F-DCBE35356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631" y="3507387"/>
            <a:ext cx="3657328" cy="19303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F6572B3-F69C-4211-8C5D-8EFBC2033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049" y="3503323"/>
            <a:ext cx="3630913" cy="19343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B19022F-BA83-46B2-9006-F1656BEF7232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Challenges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9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KSF3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Spring-</a:t>
            </a:r>
            <a:r>
              <a:rPr lang="de-DE" sz="1867" dirty="0" err="1"/>
              <a:t>packaged</a:t>
            </a:r>
            <a:r>
              <a:rPr lang="de-DE" sz="1867" dirty="0"/>
              <a:t>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</a:t>
            </a:r>
            <a:r>
              <a:rPr lang="de-DE" sz="1867" dirty="0" err="1"/>
              <a:t>blocks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Patented</a:t>
            </a:r>
            <a:r>
              <a:rPr lang="de-DE" sz="1867" dirty="0"/>
              <a:t> </a:t>
            </a:r>
            <a:r>
              <a:rPr lang="de-DE" sz="1867" dirty="0" err="1"/>
              <a:t>monotoring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position</a:t>
            </a:r>
            <a:r>
              <a:rPr lang="de-DE" sz="1867" dirty="0"/>
              <a:t> via </a:t>
            </a:r>
            <a:r>
              <a:rPr lang="de-DE" sz="1867" dirty="0" err="1"/>
              <a:t>dynamic</a:t>
            </a:r>
            <a:r>
              <a:rPr lang="de-DE" sz="1867" dirty="0"/>
              <a:t> </a:t>
            </a:r>
            <a:r>
              <a:rPr lang="de-DE" sz="1867" dirty="0" err="1"/>
              <a:t>pressure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Workpiece</a:t>
            </a:r>
            <a:r>
              <a:rPr lang="de-DE" sz="1867" dirty="0"/>
              <a:t> </a:t>
            </a:r>
            <a:r>
              <a:rPr lang="de-DE" sz="1867" dirty="0" err="1"/>
              <a:t>presence</a:t>
            </a:r>
            <a:r>
              <a:rPr lang="de-DE" sz="1867" dirty="0"/>
              <a:t> </a:t>
            </a:r>
            <a:r>
              <a:rPr lang="de-DE" sz="1867" dirty="0" err="1"/>
              <a:t>control</a:t>
            </a:r>
            <a:r>
              <a:rPr lang="de-DE" sz="1867" dirty="0"/>
              <a:t> </a:t>
            </a:r>
            <a:r>
              <a:rPr lang="de-DE" sz="1867" dirty="0" err="1"/>
              <a:t>through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Precision </a:t>
            </a:r>
            <a:r>
              <a:rPr lang="de-DE" sz="1867" dirty="0" err="1"/>
              <a:t>wedge</a:t>
            </a:r>
            <a:r>
              <a:rPr lang="de-DE" sz="1867" dirty="0"/>
              <a:t> hook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 </a:t>
            </a:r>
            <a:r>
              <a:rPr lang="de-DE" sz="1867" dirty="0" err="1"/>
              <a:t>for</a:t>
            </a:r>
            <a:r>
              <a:rPr lang="de-DE" sz="1867" dirty="0"/>
              <a:t> top-quality </a:t>
            </a:r>
            <a:r>
              <a:rPr lang="de-DE" sz="1867" dirty="0" err="1"/>
              <a:t>demands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Square design </a:t>
            </a:r>
            <a:r>
              <a:rPr lang="de-DE" sz="1867" dirty="0" err="1"/>
              <a:t>with</a:t>
            </a:r>
            <a:r>
              <a:rPr lang="de-DE" sz="1867" dirty="0"/>
              <a:t> ideal outside </a:t>
            </a:r>
            <a:r>
              <a:rPr lang="de-DE" sz="1867" dirty="0" err="1"/>
              <a:t>contour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High </a:t>
            </a:r>
            <a:r>
              <a:rPr lang="de-DE" sz="1867" dirty="0" err="1"/>
              <a:t>efficiency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wedge</a:t>
            </a:r>
            <a:r>
              <a:rPr lang="de-DE" sz="1867" dirty="0"/>
              <a:t> hook </a:t>
            </a:r>
            <a:r>
              <a:rPr lang="de-DE" sz="1867" dirty="0" err="1"/>
              <a:t>system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Base </a:t>
            </a:r>
            <a:r>
              <a:rPr lang="de-DE" sz="1867" dirty="0" err="1"/>
              <a:t>jaws</a:t>
            </a:r>
            <a:r>
              <a:rPr lang="de-DE" sz="1867" dirty="0"/>
              <a:t> </a:t>
            </a:r>
            <a:r>
              <a:rPr lang="de-DE" sz="1867" dirty="0" err="1"/>
              <a:t>with</a:t>
            </a:r>
            <a:r>
              <a:rPr lang="de-DE" sz="1867" dirty="0"/>
              <a:t> </a:t>
            </a:r>
            <a:r>
              <a:rPr lang="de-DE" sz="1867" dirty="0" err="1"/>
              <a:t>tongue</a:t>
            </a:r>
            <a:r>
              <a:rPr lang="de-DE" sz="1867" dirty="0"/>
              <a:t> and groove </a:t>
            </a:r>
            <a:r>
              <a:rPr lang="de-DE" sz="1867" dirty="0" err="1"/>
              <a:t>or</a:t>
            </a:r>
            <a:r>
              <a:rPr lang="de-DE" sz="1867" dirty="0"/>
              <a:t> </a:t>
            </a:r>
            <a:r>
              <a:rPr lang="de-DE" sz="1867" dirty="0" err="1"/>
              <a:t>fine</a:t>
            </a:r>
            <a:r>
              <a:rPr lang="de-DE" sz="1867" dirty="0"/>
              <a:t> </a:t>
            </a:r>
            <a:r>
              <a:rPr lang="de-DE" sz="1867" dirty="0" err="1"/>
              <a:t>serration</a:t>
            </a:r>
            <a:r>
              <a:rPr lang="de-DE" sz="1867" dirty="0"/>
              <a:t> </a:t>
            </a:r>
            <a:r>
              <a:rPr lang="de-DE" sz="1867" dirty="0" err="1"/>
              <a:t>as</a:t>
            </a:r>
            <a:r>
              <a:rPr lang="de-DE" sz="1867" dirty="0"/>
              <a:t> </a:t>
            </a:r>
            <a:r>
              <a:rPr lang="de-DE" sz="1867" dirty="0" err="1"/>
              <a:t>standard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Optimal </a:t>
            </a:r>
            <a:r>
              <a:rPr lang="de-DE" sz="1867" dirty="0" err="1"/>
              <a:t>jaw</a:t>
            </a:r>
            <a:r>
              <a:rPr lang="de-DE" sz="1867" dirty="0"/>
              <a:t> support due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use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a </a:t>
            </a:r>
            <a:r>
              <a:rPr lang="de-DE" sz="1867" dirty="0" err="1"/>
              <a:t>very</a:t>
            </a:r>
            <a:r>
              <a:rPr lang="de-DE" sz="1867" dirty="0"/>
              <a:t> </a:t>
            </a:r>
            <a:r>
              <a:rPr lang="de-DE" sz="1867" dirty="0" err="1"/>
              <a:t>long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guidance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All </a:t>
            </a:r>
            <a:r>
              <a:rPr lang="de-DE" sz="1867" dirty="0" err="1"/>
              <a:t>functional</a:t>
            </a:r>
            <a:r>
              <a:rPr lang="de-DE" sz="1867" dirty="0"/>
              <a:t> </a:t>
            </a:r>
            <a:r>
              <a:rPr lang="de-DE" sz="1867" dirty="0" err="1"/>
              <a:t>parts</a:t>
            </a:r>
            <a:r>
              <a:rPr lang="de-DE" sz="1867" dirty="0"/>
              <a:t> </a:t>
            </a:r>
            <a:r>
              <a:rPr lang="de-DE" sz="1867" dirty="0" err="1"/>
              <a:t>are</a:t>
            </a:r>
            <a:r>
              <a:rPr lang="de-DE" sz="1867" dirty="0"/>
              <a:t> </a:t>
            </a:r>
            <a:r>
              <a:rPr lang="de-DE" sz="1867" dirty="0" err="1"/>
              <a:t>ground</a:t>
            </a:r>
            <a:r>
              <a:rPr lang="de-DE" sz="1867" dirty="0"/>
              <a:t> and </a:t>
            </a:r>
            <a:r>
              <a:rPr lang="de-DE" sz="1867" dirty="0" err="1"/>
              <a:t>hardened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0AD765-611C-4C72-B3DD-4D0A8D492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131" y="1365787"/>
            <a:ext cx="4309469" cy="34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33994-03BC-4642-8E6B-A2DB4405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Lead </a:t>
            </a:r>
            <a:r>
              <a:rPr lang="de-DE" dirty="0" err="1"/>
              <a:t>Vises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FBF7A6-C3DE-4264-889C-8338943D1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131152-1088-4BD5-8755-259C4CA5961E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Way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above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300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versions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aphicFrame>
        <p:nvGraphicFramePr>
          <p:cNvPr id="22" name="Tabelle 6">
            <a:extLst>
              <a:ext uri="{FF2B5EF4-FFF2-40B4-BE49-F238E27FC236}">
                <a16:creationId xmlns:a16="http://schemas.microsoft.com/office/drawing/2014/main" id="{87E63322-D3A2-48F6-B7EB-ADAA544B3B4E}"/>
              </a:ext>
            </a:extLst>
          </p:cNvPr>
          <p:cNvGraphicFramePr>
            <a:graphicFrameLocks noGrp="1"/>
          </p:cNvGraphicFramePr>
          <p:nvPr/>
        </p:nvGraphicFramePr>
        <p:xfrm>
          <a:off x="340783" y="1774063"/>
          <a:ext cx="3762260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00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072769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sz="1300" dirty="0"/>
                        <a:t>Spring </a:t>
                      </a:r>
                      <a:r>
                        <a:rPr lang="de-DE" sz="1300" dirty="0" err="1"/>
                        <a:t>force</a:t>
                      </a:r>
                      <a:r>
                        <a:rPr lang="de-DE" sz="1300" dirty="0"/>
                        <a:t> KSF3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Standard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KSF3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graphicFrame>
        <p:nvGraphicFramePr>
          <p:cNvPr id="24" name="Tabelle 6">
            <a:extLst>
              <a:ext uri="{FF2B5EF4-FFF2-40B4-BE49-F238E27FC236}">
                <a16:creationId xmlns:a16="http://schemas.microsoft.com/office/drawing/2014/main" id="{CC6A7205-EF6A-44B6-AFDF-8CD42BB50A9B}"/>
              </a:ext>
            </a:extLst>
          </p:cNvPr>
          <p:cNvGraphicFramePr>
            <a:graphicFrameLocks noGrp="1"/>
          </p:cNvGraphicFramePr>
          <p:nvPr/>
        </p:nvGraphicFramePr>
        <p:xfrm>
          <a:off x="4227699" y="1774063"/>
          <a:ext cx="3781706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092908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sz="1300" dirty="0"/>
                        <a:t>Spring </a:t>
                      </a:r>
                      <a:r>
                        <a:rPr lang="de-DE" sz="1300" dirty="0" err="1"/>
                        <a:t>force</a:t>
                      </a:r>
                      <a:r>
                        <a:rPr lang="de-DE" sz="1300" dirty="0"/>
                        <a:t> KSF3-LH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Long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KSF3-LH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Versions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pic>
        <p:nvPicPr>
          <p:cNvPr id="25" name="Grafik 24">
            <a:extLst>
              <a:ext uri="{FF2B5EF4-FFF2-40B4-BE49-F238E27FC236}">
                <a16:creationId xmlns:a16="http://schemas.microsoft.com/office/drawing/2014/main" id="{28FE5FD2-684B-4B69-9EA9-4830C4B3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813" y="2223621"/>
            <a:ext cx="1957025" cy="1632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8D7C8EA-5188-43E1-9745-6F2D4576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330" y="2223621"/>
            <a:ext cx="1966817" cy="1632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B9154A5-B955-49C8-8A60-960DC9ED6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314" y="2223621"/>
            <a:ext cx="1966817" cy="1632000"/>
          </a:xfrm>
          <a:prstGeom prst="rect">
            <a:avLst/>
          </a:prstGeom>
        </p:spPr>
      </p:pic>
      <p:graphicFrame>
        <p:nvGraphicFramePr>
          <p:cNvPr id="28" name="Tabelle 6">
            <a:extLst>
              <a:ext uri="{FF2B5EF4-FFF2-40B4-BE49-F238E27FC236}">
                <a16:creationId xmlns:a16="http://schemas.microsoft.com/office/drawing/2014/main" id="{7B58D423-3D41-4076-9BAE-C12097AF7AFC}"/>
              </a:ext>
            </a:extLst>
          </p:cNvPr>
          <p:cNvGraphicFramePr>
            <a:graphicFrameLocks noGrp="1"/>
          </p:cNvGraphicFramePr>
          <p:nvPr/>
        </p:nvGraphicFramePr>
        <p:xfrm>
          <a:off x="8114613" y="1774063"/>
          <a:ext cx="3781706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092908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sz="1300" dirty="0"/>
                        <a:t>Spring </a:t>
                      </a:r>
                      <a:r>
                        <a:rPr lang="de-DE" sz="1300" dirty="0" err="1"/>
                        <a:t>force</a:t>
                      </a:r>
                      <a:r>
                        <a:rPr lang="de-DE" sz="1300" dirty="0"/>
                        <a:t> KSF3-F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With</a:t>
                      </a:r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fixed</a:t>
                      </a:r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KSF3-F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453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9A453-AEF3-45CE-BDFB-CDAA8809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5AACDF-40EC-40D8-B397-83B73FF23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49C56C-54AE-4A45-910A-510A25E03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C51BCB-1710-413B-9D4E-16FD1773C026}"/>
              </a:ext>
            </a:extLst>
          </p:cNvPr>
          <p:cNvSpPr/>
          <p:nvPr/>
        </p:nvSpPr>
        <p:spPr>
          <a:xfrm>
            <a:off x="244602" y="3488277"/>
            <a:ext cx="374392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small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Advantage: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160105-74BE-42A3-B08C-80F76E062869}"/>
              </a:ext>
            </a:extLst>
          </p:cNvPr>
          <p:cNvSpPr/>
          <p:nvPr/>
        </p:nvSpPr>
        <p:spPr>
          <a:xfrm>
            <a:off x="4070055" y="3489843"/>
            <a:ext cx="3743924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Long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(-LH)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larger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Due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enlarged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however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LH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lower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Advantage: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BA8864-1B51-42FE-92FE-F1DF64C7A85F}"/>
              </a:ext>
            </a:extLst>
          </p:cNvPr>
          <p:cNvSpPr/>
          <p:nvPr/>
        </p:nvSpPr>
        <p:spPr>
          <a:xfrm>
            <a:off x="7913430" y="3492743"/>
            <a:ext cx="3935513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fixed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(-F)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One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chuck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screwed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immovably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body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takes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place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movable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Fixed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Movable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47CEB8-DF08-433D-A91B-3528A488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0" y="1498785"/>
            <a:ext cx="2829367" cy="2016504"/>
          </a:xfrm>
          <a:prstGeom prst="rect">
            <a:avLst/>
          </a:prstGeom>
          <a:ln>
            <a:solidFill>
              <a:srgbClr val="00446B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6A9A921-936A-42C9-BBA1-70C76D1F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004" y="1517723"/>
            <a:ext cx="2815272" cy="1956397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1E9FE6-38B7-4238-820E-B1B11A464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693" y="1509015"/>
            <a:ext cx="2745481" cy="1982360"/>
          </a:xfrm>
          <a:prstGeom prst="rect">
            <a:avLst/>
          </a:prstGeom>
          <a:ln>
            <a:solidFill>
              <a:srgbClr val="00446B"/>
            </a:solidFill>
          </a:ln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DA4F80-5683-4A47-B204-9A3FB1498731}"/>
              </a:ext>
            </a:extLst>
          </p:cNvPr>
          <p:cNvGrpSpPr/>
          <p:nvPr/>
        </p:nvGrpSpPr>
        <p:grpSpPr>
          <a:xfrm>
            <a:off x="10132133" y="1752225"/>
            <a:ext cx="264000" cy="264000"/>
            <a:chOff x="4645063" y="729193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51CDD4E-539A-4D9E-81EE-2023D939244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7406F87-EDAA-4CCF-AFF5-A2921274AAFE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584BE65-EFF5-49FD-B44D-16E2E6DE1CD5}"/>
              </a:ext>
            </a:extLst>
          </p:cNvPr>
          <p:cNvGrpSpPr/>
          <p:nvPr/>
        </p:nvGrpSpPr>
        <p:grpSpPr>
          <a:xfrm>
            <a:off x="8286591" y="2171628"/>
            <a:ext cx="264000" cy="264000"/>
            <a:chOff x="4645063" y="732456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B0779EF-8CBC-41AF-ADFD-1AE2B75F176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992BD80-85E4-44EC-BE6A-5BE8DBBA296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632763-E5ED-4FE3-89A7-019C64479A3D}"/>
              </a:ext>
            </a:extLst>
          </p:cNvPr>
          <p:cNvGrpSpPr/>
          <p:nvPr/>
        </p:nvGrpSpPr>
        <p:grpSpPr>
          <a:xfrm>
            <a:off x="8015953" y="467694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0508A84-68D2-4F4E-9FB8-B5068B798E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1D305D-4521-4798-9834-4A985190D11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D8C181-1C23-4F64-8E16-0F559249A4C2}"/>
              </a:ext>
            </a:extLst>
          </p:cNvPr>
          <p:cNvGrpSpPr/>
          <p:nvPr/>
        </p:nvGrpSpPr>
        <p:grpSpPr>
          <a:xfrm>
            <a:off x="8013883" y="5026677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EAF14F1-BC1E-4B97-9E3F-A0229FBCC6B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141A8E3-E0C1-4F05-A5D7-B2026860A96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0754EB-4EFE-4E96-A563-CEB6AFF8A55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Variants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D6B78-99B9-4BEA-9367-6158C5D7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180528-9E78-4678-A079-9D88B209E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FA199DE7-6753-4F34-8128-069E4299B05D}"/>
              </a:ext>
            </a:extLst>
          </p:cNvPr>
          <p:cNvGraphicFramePr/>
          <p:nvPr/>
        </p:nvGraphicFramePr>
        <p:xfrm>
          <a:off x="396725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A468320E-71B0-43EE-9FF1-5D97920BF25D}"/>
              </a:ext>
            </a:extLst>
          </p:cNvPr>
          <p:cNvGraphicFramePr/>
          <p:nvPr/>
        </p:nvGraphicFramePr>
        <p:xfrm>
          <a:off x="6040920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AF3679F-809F-4632-9C70-EFA7AB2BC56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22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Wedge hook </a:t>
            </a:r>
            <a:r>
              <a:rPr lang="de-DE" sz="1867" dirty="0" err="1"/>
              <a:t>drive</a:t>
            </a:r>
            <a:endParaRPr lang="de-DE" sz="1867" dirty="0"/>
          </a:p>
          <a:p>
            <a:pPr indent="357708"/>
            <a:r>
              <a:rPr lang="de-DE" sz="1867" dirty="0" err="1"/>
              <a:t>Hardened</a:t>
            </a:r>
            <a:r>
              <a:rPr lang="de-DE" sz="1867" dirty="0"/>
              <a:t> and </a:t>
            </a:r>
            <a:r>
              <a:rPr lang="de-DE" sz="1867" dirty="0" err="1"/>
              <a:t>extremely</a:t>
            </a:r>
            <a:r>
              <a:rPr lang="de-DE" sz="1867" dirty="0"/>
              <a:t> rigid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body</a:t>
            </a:r>
            <a:endParaRPr lang="de-DE" sz="1867" dirty="0"/>
          </a:p>
          <a:p>
            <a:pPr indent="357708"/>
            <a:r>
              <a:rPr lang="de-DE" sz="1867" dirty="0"/>
              <a:t>Sophisticated </a:t>
            </a:r>
            <a:r>
              <a:rPr lang="de-DE" sz="1867" dirty="0" err="1"/>
              <a:t>greasing</a:t>
            </a:r>
            <a:r>
              <a:rPr lang="de-DE" sz="1867" dirty="0"/>
              <a:t> </a:t>
            </a:r>
            <a:r>
              <a:rPr lang="de-DE" sz="1867" dirty="0" err="1"/>
              <a:t>system</a:t>
            </a:r>
            <a:endParaRPr lang="de-DE" sz="1867" dirty="0"/>
          </a:p>
          <a:p>
            <a:pPr indent="357708"/>
            <a:r>
              <a:rPr lang="de-DE" sz="1867" dirty="0"/>
              <a:t>Long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guidance</a:t>
            </a:r>
            <a:endParaRPr lang="de-DE" sz="1867" dirty="0"/>
          </a:p>
          <a:p>
            <a:pPr indent="357708"/>
            <a:r>
              <a:rPr lang="de-DE" sz="1867" dirty="0"/>
              <a:t>Low </a:t>
            </a:r>
            <a:r>
              <a:rPr lang="de-DE" sz="1867" dirty="0" err="1"/>
              <a:t>height</a:t>
            </a:r>
            <a:endParaRPr lang="de-DE" sz="1867" dirty="0"/>
          </a:p>
          <a:p>
            <a:pPr indent="357708"/>
            <a:r>
              <a:rPr lang="de-DE" sz="1867" dirty="0" err="1"/>
              <a:t>Improved</a:t>
            </a:r>
            <a:r>
              <a:rPr lang="de-DE" sz="1867" dirty="0"/>
              <a:t> design </a:t>
            </a:r>
            <a:r>
              <a:rPr lang="de-DE" sz="1867" dirty="0" err="1"/>
              <a:t>which</a:t>
            </a:r>
            <a:r>
              <a:rPr lang="de-DE" sz="1867" dirty="0"/>
              <a:t> </a:t>
            </a:r>
            <a:r>
              <a:rPr lang="de-DE" sz="1867" dirty="0" err="1"/>
              <a:t>is</a:t>
            </a:r>
            <a:r>
              <a:rPr lang="de-DE" sz="1867" dirty="0"/>
              <a:t> </a:t>
            </a:r>
            <a:r>
              <a:rPr lang="de-DE" sz="1867" dirty="0" err="1"/>
              <a:t>insensitive</a:t>
            </a:r>
            <a:r>
              <a:rPr lang="de-DE" sz="1867" dirty="0"/>
              <a:t>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dirt</a:t>
            </a:r>
            <a:r>
              <a:rPr lang="de-DE" sz="1867" dirty="0"/>
              <a:t> </a:t>
            </a:r>
          </a:p>
          <a:p>
            <a:pPr indent="357708"/>
            <a:r>
              <a:rPr lang="de-DE" sz="1867" dirty="0"/>
              <a:t>Standard </a:t>
            </a:r>
            <a:r>
              <a:rPr lang="de-DE" sz="1867" dirty="0" err="1"/>
              <a:t>jaw</a:t>
            </a:r>
            <a:r>
              <a:rPr lang="de-DE" sz="1867" dirty="0"/>
              <a:t> interface</a:t>
            </a:r>
          </a:p>
          <a:p>
            <a:pPr indent="357708"/>
            <a:r>
              <a:rPr lang="de-DE" sz="1867" dirty="0"/>
              <a:t>Ideal outside </a:t>
            </a:r>
            <a:r>
              <a:rPr lang="de-DE" sz="1867" dirty="0" err="1"/>
              <a:t>contour</a:t>
            </a:r>
            <a:endParaRPr lang="de-DE" sz="1867" dirty="0"/>
          </a:p>
          <a:p>
            <a:pPr indent="357708"/>
            <a:r>
              <a:rPr lang="de-DE" sz="1867" dirty="0"/>
              <a:t>Control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</a:t>
            </a:r>
          </a:p>
          <a:p>
            <a:pPr indent="357708"/>
            <a:r>
              <a:rPr lang="de-DE" sz="1867" dirty="0"/>
              <a:t>Piston </a:t>
            </a:r>
            <a:r>
              <a:rPr lang="de-DE" sz="1867" dirty="0" err="1"/>
              <a:t>guided</a:t>
            </a:r>
            <a:r>
              <a:rPr lang="de-DE" sz="1867" dirty="0"/>
              <a:t> in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body</a:t>
            </a:r>
            <a:endParaRPr lang="de-DE" sz="1867" dirty="0"/>
          </a:p>
          <a:p>
            <a:pPr indent="357708"/>
            <a:r>
              <a:rPr lang="de-DE" sz="1867" dirty="0" err="1"/>
              <a:t>Greasing</a:t>
            </a:r>
            <a:r>
              <a:rPr lang="de-DE" sz="1867" dirty="0"/>
              <a:t> </a:t>
            </a:r>
            <a:r>
              <a:rPr lang="de-DE" sz="1867" dirty="0" err="1"/>
              <a:t>channels</a:t>
            </a:r>
            <a:r>
              <a:rPr lang="de-DE" sz="1867" dirty="0"/>
              <a:t> in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cover</a:t>
            </a:r>
            <a:r>
              <a:rPr lang="de-DE" sz="1867" dirty="0"/>
              <a:t> </a:t>
            </a:r>
            <a:r>
              <a:rPr lang="de-DE" sz="1867" dirty="0" err="1"/>
              <a:t>plate</a:t>
            </a:r>
            <a:endParaRPr lang="de-DE" sz="1867" dirty="0"/>
          </a:p>
          <a:p>
            <a:pPr indent="357708"/>
            <a:r>
              <a:rPr lang="de-DE" sz="1867" dirty="0"/>
              <a:t>Fitting </a:t>
            </a:r>
            <a:r>
              <a:rPr lang="de-DE" sz="1867" dirty="0" err="1"/>
              <a:t>screws</a:t>
            </a:r>
            <a:r>
              <a:rPr lang="de-DE" sz="1867" dirty="0"/>
              <a:t> </a:t>
            </a:r>
            <a:r>
              <a:rPr lang="de-DE" sz="1867" dirty="0" err="1"/>
              <a:t>available</a:t>
            </a:r>
            <a:r>
              <a:rPr lang="de-DE" sz="1867" dirty="0"/>
              <a:t> </a:t>
            </a:r>
            <a:r>
              <a:rPr lang="de-DE" sz="1867" dirty="0" err="1"/>
              <a:t>as</a:t>
            </a:r>
            <a:r>
              <a:rPr lang="de-DE" sz="1867" dirty="0"/>
              <a:t> an </a:t>
            </a:r>
            <a:r>
              <a:rPr lang="de-DE" sz="1867" dirty="0" err="1"/>
              <a:t>option</a:t>
            </a:r>
            <a:endParaRPr lang="de-DE" sz="1867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396281" y="3568812"/>
            <a:ext cx="264000" cy="264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396281" y="3917241"/>
            <a:ext cx="264000" cy="264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Functional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diagram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53741D74-6019-4141-934B-370B8285BE85}"/>
              </a:ext>
            </a:extLst>
          </p:cNvPr>
          <p:cNvGrpSpPr/>
          <p:nvPr/>
        </p:nvGrpSpPr>
        <p:grpSpPr>
          <a:xfrm>
            <a:off x="399189" y="4268488"/>
            <a:ext cx="264000" cy="264000"/>
            <a:chOff x="4640203" y="732226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F26D565A-A231-4229-9873-E88C71E7E8D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2C1873FE-22EC-46C6-94A3-EBA315144162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CBBFBA38-F0EC-4E7A-A09B-A8DF1A5E7EDD}"/>
              </a:ext>
            </a:extLst>
          </p:cNvPr>
          <p:cNvGrpSpPr/>
          <p:nvPr/>
        </p:nvGrpSpPr>
        <p:grpSpPr>
          <a:xfrm>
            <a:off x="316220" y="4576557"/>
            <a:ext cx="432000" cy="276999"/>
            <a:chOff x="4554259" y="723447"/>
            <a:chExt cx="435429" cy="26641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8132BFBC-CCDE-40A3-A625-B45DF16F19A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0DA3973-C8FB-4466-8D10-CA39B491CB32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727C1D87-F86B-4164-BDAF-DDFDDBB37729}"/>
              </a:ext>
            </a:extLst>
          </p:cNvPr>
          <p:cNvGrpSpPr/>
          <p:nvPr/>
        </p:nvGrpSpPr>
        <p:grpSpPr>
          <a:xfrm>
            <a:off x="314745" y="4931048"/>
            <a:ext cx="432000" cy="276999"/>
            <a:chOff x="4554259" y="723447"/>
            <a:chExt cx="435429" cy="266417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BD198ED-7561-4AD8-9923-F12FE24053A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ECF57ACC-26BF-4625-8BC4-E0C33424A654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F75317E5-6DD1-4710-A2C9-1F43D18668D8}"/>
              </a:ext>
            </a:extLst>
          </p:cNvPr>
          <p:cNvGrpSpPr/>
          <p:nvPr/>
        </p:nvGrpSpPr>
        <p:grpSpPr>
          <a:xfrm>
            <a:off x="313263" y="5267744"/>
            <a:ext cx="432000" cy="276999"/>
            <a:chOff x="4554259" y="723447"/>
            <a:chExt cx="435429" cy="266417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E8A919B5-CC19-4993-B2D2-7D01121D23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30EF5D92-8B5A-4BF1-B620-7683B2886EF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CA6598D-6343-456D-9426-79BDE90C5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393" y="1017462"/>
            <a:ext cx="5320024" cy="4304437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20945FF0-808A-4247-99BD-05AC47538532}"/>
              </a:ext>
            </a:extLst>
          </p:cNvPr>
          <p:cNvGrpSpPr/>
          <p:nvPr/>
        </p:nvGrpSpPr>
        <p:grpSpPr>
          <a:xfrm>
            <a:off x="8912668" y="5076877"/>
            <a:ext cx="264000" cy="264000"/>
            <a:chOff x="4640203" y="732226"/>
            <a:chExt cx="266095" cy="27135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A98ABF4A-91CC-42CB-BD45-88AAA8E40F2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87B5C716-74C7-4BFC-9B33-6D9C0ABC428F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940580" y="2238800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F60379D3-5F12-4423-9567-E84DA32819EA}"/>
              </a:ext>
            </a:extLst>
          </p:cNvPr>
          <p:cNvGrpSpPr/>
          <p:nvPr/>
        </p:nvGrpSpPr>
        <p:grpSpPr>
          <a:xfrm>
            <a:off x="8947173" y="2550976"/>
            <a:ext cx="432000" cy="276999"/>
            <a:chOff x="4554259" y="723447"/>
            <a:chExt cx="435429" cy="266417"/>
          </a:xfrm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C06A52AD-94A5-4E02-99BE-3D0C1D01F61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686786F-E6F6-4E4A-A14D-89CA00012A82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085EC21-36ED-473B-AEB1-07E0E6B4B93F}"/>
              </a:ext>
            </a:extLst>
          </p:cNvPr>
          <p:cNvGrpSpPr/>
          <p:nvPr/>
        </p:nvGrpSpPr>
        <p:grpSpPr>
          <a:xfrm>
            <a:off x="10810897" y="3536929"/>
            <a:ext cx="432000" cy="276999"/>
            <a:chOff x="4554259" y="723447"/>
            <a:chExt cx="435429" cy="266417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A0AD65E-6AA7-4365-84A1-17E053D0091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CB5420DA-A5C9-4127-BA80-B6553117704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B4356286-1553-49F2-B776-8556FB985B35}"/>
              </a:ext>
            </a:extLst>
          </p:cNvPr>
          <p:cNvGrpSpPr/>
          <p:nvPr/>
        </p:nvGrpSpPr>
        <p:grpSpPr>
          <a:xfrm>
            <a:off x="10366723" y="4313331"/>
            <a:ext cx="432000" cy="276999"/>
            <a:chOff x="4554259" y="723447"/>
            <a:chExt cx="435429" cy="266417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D88B7A44-A829-4D21-A3A5-DF5217AF495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B633F9A9-4DBE-48C1-A091-870CA8D98B17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A6B4324-2ADE-405C-BBFA-BF50519DA4C0}"/>
              </a:ext>
            </a:extLst>
          </p:cNvPr>
          <p:cNvGrpSpPr/>
          <p:nvPr/>
        </p:nvGrpSpPr>
        <p:grpSpPr>
          <a:xfrm>
            <a:off x="9011815" y="1213471"/>
            <a:ext cx="264000" cy="264000"/>
            <a:chOff x="4640203" y="738588"/>
            <a:chExt cx="266095" cy="27135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1D39450-949C-412D-96FD-7F839BFEADF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FAF55304-C403-4A67-B6A2-E4AB4D9295CA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4102DCB-D616-42AB-8E99-90B4E903979C}"/>
              </a:ext>
            </a:extLst>
          </p:cNvPr>
          <p:cNvGrpSpPr/>
          <p:nvPr/>
        </p:nvGrpSpPr>
        <p:grpSpPr>
          <a:xfrm>
            <a:off x="10817449" y="2044700"/>
            <a:ext cx="264000" cy="264000"/>
            <a:chOff x="4640203" y="732226"/>
            <a:chExt cx="266095" cy="27135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61909C11-B037-468E-A946-020B512F285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A640F363-7651-4DB6-BF5D-BA52C4952AB0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8458025" y="2016340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244953" y="2589731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7912571" y="3477585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7219421" y="3778064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6187429" y="2940104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27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393191" cy="1915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Cover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plugs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screws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four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screws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sealed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anodized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aluminium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plugs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Chip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build-up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therefore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completely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eliminated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advance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133"/>
              </a:spcBef>
            </a:pP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033969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Alignment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edge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alignment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recessed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side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block.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extends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parallel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guidance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enables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exact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alignment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vises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machine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AD3B051-8978-4E84-B82D-7719F6124EBD}"/>
              </a:ext>
            </a:extLst>
          </p:cNvPr>
          <p:cNvSpPr/>
          <p:nvPr/>
        </p:nvSpPr>
        <p:spPr>
          <a:xfrm>
            <a:off x="241214" y="3666910"/>
            <a:ext cx="3724116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Chip-repellent design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special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design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strip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prevents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becoming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permanently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lodged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During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process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pushed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from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incline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strip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B12DD77A-5585-49C5-A894-66159F24D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/>
          <a:stretch/>
        </p:blipFill>
        <p:spPr bwMode="auto">
          <a:xfrm>
            <a:off x="436305" y="1728131"/>
            <a:ext cx="2640233" cy="15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9711AA-B89B-49B3-9D87-2AB4C975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42" y="1654431"/>
            <a:ext cx="2477831" cy="18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C85B86D-30ED-4DAC-AD83-699ADF6A8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15" y="1660980"/>
            <a:ext cx="2590652" cy="18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392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1280</Words>
  <Application>Microsoft Office PowerPoint</Application>
  <PresentationFormat>Breitbild</PresentationFormat>
  <Paragraphs>505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Wingdings</vt:lpstr>
      <vt:lpstr>2_SCH_PPT_Vorlage_16-9_230112</vt:lpstr>
      <vt:lpstr>SCH_PPT_Vorlage_16-9_230112</vt:lpstr>
      <vt:lpstr>PowerPoint-Präsentation</vt:lpstr>
      <vt:lpstr>PowerPoint-Präsentation</vt:lpstr>
      <vt:lpstr>TANDEM 3</vt:lpstr>
      <vt:lpstr>TANDEM KSF3</vt:lpstr>
      <vt:lpstr>TANDEM 3 Lead Vises</vt:lpstr>
      <vt:lpstr>TANDEM 3</vt:lpstr>
      <vt:lpstr>TANDEM KSF3</vt:lpstr>
      <vt:lpstr>TANDEM KSF3</vt:lpstr>
      <vt:lpstr>TANDEM KSF3</vt:lpstr>
      <vt:lpstr>TANDEM KSF3</vt:lpstr>
      <vt:lpstr>TANDEM KSF3</vt:lpstr>
      <vt:lpstr>TANDEM KSF3</vt:lpstr>
      <vt:lpstr>PowerPoint-Präsentation</vt:lpstr>
      <vt:lpstr>TANDEM Jaws</vt:lpstr>
      <vt:lpstr>TANDEM 3 Jaws</vt:lpstr>
      <vt:lpstr>TANDEM 3 Jaws</vt:lpstr>
      <vt:lpstr>PowerPoint-Präsentation</vt:lpstr>
      <vt:lpstr>ABP-h plus Base Plates</vt:lpstr>
      <vt:lpstr>ABP-h plus Base Plates</vt:lpstr>
      <vt:lpstr>PowerPoint-Präsentation</vt:lpstr>
      <vt:lpstr>KSL3 base plates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Marquart, Raphael</dc:creator>
  <cp:lastModifiedBy>Marquart, Raphael</cp:lastModifiedBy>
  <cp:revision>3</cp:revision>
  <dcterms:created xsi:type="dcterms:W3CDTF">2021-08-31T08:46:38Z</dcterms:created>
  <dcterms:modified xsi:type="dcterms:W3CDTF">2021-08-31T12:16:50Z</dcterms:modified>
</cp:coreProperties>
</file>