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5"/>
  </p:notesMasterIdLst>
  <p:sldIdLst>
    <p:sldId id="330" r:id="rId3"/>
    <p:sldId id="429" r:id="rId4"/>
    <p:sldId id="430" r:id="rId5"/>
    <p:sldId id="465" r:id="rId6"/>
    <p:sldId id="495" r:id="rId7"/>
    <p:sldId id="457" r:id="rId8"/>
    <p:sldId id="487" r:id="rId9"/>
    <p:sldId id="450" r:id="rId10"/>
    <p:sldId id="466" r:id="rId11"/>
    <p:sldId id="467" r:id="rId12"/>
    <p:sldId id="468" r:id="rId13"/>
    <p:sldId id="500" r:id="rId14"/>
    <p:sldId id="481" r:id="rId15"/>
    <p:sldId id="482" r:id="rId16"/>
    <p:sldId id="434" r:id="rId17"/>
    <p:sldId id="502" r:id="rId18"/>
    <p:sldId id="483" r:id="rId19"/>
    <p:sldId id="484" r:id="rId20"/>
    <p:sldId id="485" r:id="rId21"/>
    <p:sldId id="493" r:id="rId22"/>
    <p:sldId id="503" r:id="rId23"/>
    <p:sldId id="27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12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E-4D1E-BA37-0F9A8B057E2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 ohne Turbo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5</c:v>
                </c:pt>
                <c:pt idx="1">
                  <c:v>15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E-4D1E-BA37-0F9A8B057E2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Langhub mit Turbo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11</c:v>
                </c:pt>
                <c:pt idx="1">
                  <c:v>34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DE-4D1E-BA37-0F9A8B057E2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Tabelle1!$E$2:$E$4</c:f>
              <c:numCache>
                <c:formatCode>General</c:formatCode>
                <c:ptCount val="3"/>
                <c:pt idx="0">
                  <c:v>12</c:v>
                </c:pt>
                <c:pt idx="1">
                  <c:v>30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DE-4D1E-BA37-0F9A8B057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Spannkraft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2-426E-8822-3CC345AA4A4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12-426E-8822-3CC345AA4A4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Tabelle1!$A$2:$A$4</c:f>
              <c:numCache>
                <c:formatCode>General</c:formatCode>
                <c:ptCount val="3"/>
                <c:pt idx="0">
                  <c:v>100</c:v>
                </c:pt>
                <c:pt idx="1">
                  <c:v>160</c:v>
                </c:pt>
                <c:pt idx="2">
                  <c:v>250</c:v>
                </c:pt>
              </c:numCache>
            </c:num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12-426E-8822-3CC345AA4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Hub/Backe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7AA9C-5980-436B-A245-2DA1959B6FB2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F104E-DD5E-4406-826C-0385885976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65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8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4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41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59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9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8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52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570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63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11860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6780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2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0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80" defTabSz="609570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KSF3</a:t>
            </a:r>
          </a:p>
          <a:p>
            <a:pPr marL="112181" defTabSz="609585">
              <a:spcBef>
                <a:spcPct val="0"/>
              </a:spcBef>
              <a:spcAft>
                <a:spcPts val="1600"/>
              </a:spcAft>
              <a:defRPr/>
            </a:pPr>
            <a:r>
              <a:rPr lang="de-DE" sz="2400" dirty="0">
                <a:solidFill>
                  <a:srgbClr val="FFFFFF"/>
                </a:solidFill>
                <a:latin typeface="Calibri"/>
              </a:rPr>
              <a:t>Federgespannte Kraftpakete für Turm- und Speicherlösungen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3" y="6496405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4E6F609-8842-4DDC-B472-82C4CDD5DE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8478" y="421242"/>
            <a:ext cx="4355044" cy="3615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72411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Kühlmittelablaufbohrung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Alle Kraftspannblöcke sind mit einer Kühlmittelablaufbohrung versehen. Eindringender Kühlschmierstoff kann so wieder nach außen abgeführt werden. Um das Eindringen von Spänen zu verhindern ist die Ablaufbohrung mit einem Sinterfilter verschlossen. 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2151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Schmiersystem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Manuelle Schmierung: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über Fettpresse werden alle Gleitflächen gleichmäßig mit Fett versorgt.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Zentralschmierung: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über bodenseitige Anschlüsse werden alle Gleitflächen gleichmäßig mit Fett versorgt.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BAC091D-A59C-49E6-B43B-D6C6C1E961DC}"/>
              </a:ext>
            </a:extLst>
          </p:cNvPr>
          <p:cNvGrpSpPr/>
          <p:nvPr/>
        </p:nvGrpSpPr>
        <p:grpSpPr>
          <a:xfrm>
            <a:off x="4138829" y="4021141"/>
            <a:ext cx="264000" cy="264000"/>
            <a:chOff x="4645063" y="729193"/>
            <a:chExt cx="266095" cy="27135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E330941-D11D-4D20-9DA3-6D4AF38BD60A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5DBB112-4927-4C62-AD9F-299D7A471DE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B700463-60D5-4847-AA56-DD1C19D2D549}"/>
              </a:ext>
            </a:extLst>
          </p:cNvPr>
          <p:cNvGrpSpPr/>
          <p:nvPr/>
        </p:nvGrpSpPr>
        <p:grpSpPr>
          <a:xfrm>
            <a:off x="4130121" y="5031421"/>
            <a:ext cx="264000" cy="264000"/>
            <a:chOff x="4645063" y="732456"/>
            <a:chExt cx="266095" cy="27135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DED9005-7AA9-4E78-BE60-045FDDFFA8C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9E4BFDA-A1AE-402E-993D-E8B565668AA4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D285F73D-DB82-44E6-A8AB-D1D6973C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76" y="1636488"/>
            <a:ext cx="2313536" cy="19207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D29F5E-6D20-43B8-9C53-6369E869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989" y="1626148"/>
            <a:ext cx="2510343" cy="19206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F613317-C55E-40F7-A37D-66AF637BF302}"/>
              </a:ext>
            </a:extLst>
          </p:cNvPr>
          <p:cNvGrpSpPr/>
          <p:nvPr/>
        </p:nvGrpSpPr>
        <p:grpSpPr>
          <a:xfrm>
            <a:off x="4270829" y="2040324"/>
            <a:ext cx="264000" cy="264000"/>
            <a:chOff x="4645063" y="729193"/>
            <a:chExt cx="266095" cy="27135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3B434B-F52A-40C7-B29F-543923148E6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46C201D-BA50-4015-8BFA-F72AB7A04C8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3FF7AFD-4211-4E3F-9D59-06DB6FDD7C8A}"/>
              </a:ext>
            </a:extLst>
          </p:cNvPr>
          <p:cNvGrpSpPr/>
          <p:nvPr/>
        </p:nvGrpSpPr>
        <p:grpSpPr>
          <a:xfrm>
            <a:off x="5642356" y="2887528"/>
            <a:ext cx="264000" cy="264000"/>
            <a:chOff x="4645063" y="732456"/>
            <a:chExt cx="266095" cy="27135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0E103756-8499-4162-BF10-87FA5126E27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06BE6E6B-3022-4B35-BD60-A96C770FBBD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F7AAC86-7CBB-4D03-A0F6-71CDF76DB916}"/>
              </a:ext>
            </a:extLst>
          </p:cNvPr>
          <p:cNvGrpSpPr/>
          <p:nvPr/>
        </p:nvGrpSpPr>
        <p:grpSpPr>
          <a:xfrm>
            <a:off x="6130341" y="3165000"/>
            <a:ext cx="264000" cy="264000"/>
            <a:chOff x="4645063" y="732456"/>
            <a:chExt cx="266095" cy="271350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42F760F-451D-4D0B-A817-29E3B78C26E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824AE8E-129B-4BC6-B88E-E4B7440FCFC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24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3" y="3662436"/>
            <a:ext cx="3800005" cy="273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Koordinatengefertigte 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Absteckbohrungen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(-Z)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Um mehrere Kraftspannblöcke sehr genau zueinander auf Spannvorrichtungen positionieren zu können, sind in der Z-Ausführung koordinatengefertigte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Absteckbohrungen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integriert.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Absteckbohrung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6" y="3664003"/>
            <a:ext cx="3915705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Pneumatische Abfragen (-PM)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Über Staudruck können die Grundbackeneinstellungen abgefragt werden. Eine Übergabe durch die Grundbacke ermöglicht die Durchführung von Druckluft in die Systembacken.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Patentierte Abfrage über Staudruck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Luftübergabe an Systembacke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Standardisierte Ausstattungsvarianten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20099" y="5548935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296C84-EE8E-4E9F-B15D-5F06800F3976}"/>
              </a:ext>
            </a:extLst>
          </p:cNvPr>
          <p:cNvGrpSpPr/>
          <p:nvPr/>
        </p:nvGrpSpPr>
        <p:grpSpPr>
          <a:xfrm>
            <a:off x="4141255" y="5272692"/>
            <a:ext cx="264000" cy="264000"/>
            <a:chOff x="4645063" y="729193"/>
            <a:chExt cx="266095" cy="27135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6E6AAE-1F87-48F3-A43A-69F33705745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9EF65FB-28EF-436D-8E2C-DFF23DB3222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2C020B05-E960-4A31-B5D0-16790F20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61" y="1612192"/>
            <a:ext cx="2744084" cy="1995416"/>
          </a:xfrm>
          <a:prstGeom prst="rect">
            <a:avLst/>
          </a:prstGeom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FC66FC01-7E1F-45D0-94C4-D7217AB6605E}"/>
              </a:ext>
            </a:extLst>
          </p:cNvPr>
          <p:cNvGrpSpPr/>
          <p:nvPr/>
        </p:nvGrpSpPr>
        <p:grpSpPr>
          <a:xfrm>
            <a:off x="4839223" y="2404225"/>
            <a:ext cx="264000" cy="264000"/>
            <a:chOff x="4645063" y="729193"/>
            <a:chExt cx="266095" cy="27135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87DD99-3803-4EE7-A12C-B7963F5B39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9B7D6680-35D5-4473-85FF-6152D9D6A15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7A54DF8-81AC-48DF-90D9-45A629CF113A}"/>
              </a:ext>
            </a:extLst>
          </p:cNvPr>
          <p:cNvGrpSpPr/>
          <p:nvPr/>
        </p:nvGrpSpPr>
        <p:grpSpPr>
          <a:xfrm>
            <a:off x="6351079" y="2404225"/>
            <a:ext cx="264000" cy="264000"/>
            <a:chOff x="4645063" y="732456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689AF5C-6596-45F2-8C86-F0485D1F493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7C1C2C-20C0-4A7D-B3A0-B1F06AB19A2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485C1CE-B2D3-48D0-B26B-75DBED713AB0}"/>
              </a:ext>
            </a:extLst>
          </p:cNvPr>
          <p:cNvGrpSpPr/>
          <p:nvPr/>
        </p:nvGrpSpPr>
        <p:grpSpPr>
          <a:xfrm>
            <a:off x="4136201" y="5598053"/>
            <a:ext cx="264000" cy="264000"/>
            <a:chOff x="4645063" y="729193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4E19B7B-6565-4E12-B7C7-C85170C456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D5AC4B9-CA6E-448C-ACD3-9B5C53EB6B0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4C7BE667-5125-4C69-8C42-43863C28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" y="1622551"/>
            <a:ext cx="1928363" cy="1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E55D112C-E9A1-449B-8B75-0AB1A4EE6DED}"/>
              </a:ext>
            </a:extLst>
          </p:cNvPr>
          <p:cNvGrpSpPr/>
          <p:nvPr/>
        </p:nvGrpSpPr>
        <p:grpSpPr>
          <a:xfrm>
            <a:off x="2438028" y="1889311"/>
            <a:ext cx="264000" cy="264000"/>
            <a:chOff x="4645063" y="729193"/>
            <a:chExt cx="266095" cy="27135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1F62FB3-B1AB-489B-94FC-15A2AE523BE7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89824BC-2E67-41E9-AEBB-5C169DB7564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61F574A-EE3D-44A2-A915-4BC97F6E8554}"/>
              </a:ext>
            </a:extLst>
          </p:cNvPr>
          <p:cNvGrpSpPr/>
          <p:nvPr/>
        </p:nvGrpSpPr>
        <p:grpSpPr>
          <a:xfrm>
            <a:off x="942263" y="3021524"/>
            <a:ext cx="264000" cy="264000"/>
            <a:chOff x="4645063" y="729193"/>
            <a:chExt cx="266095" cy="27135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1ED1EA9-3AB6-40FE-B157-571DE78F618F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6E12608-A126-4AB3-BBB6-06B872EB5D0C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11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90DA8-5446-46DC-9EAF-1CB8D701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767C24-A30E-4E4A-9499-E94115B17C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4F7CD4-DE40-4CB4-B92C-EAA94D737738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Unterlagen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489A2B-33BC-4980-BD7B-27E06EE47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6"/>
          <a:stretch/>
        </p:blipFill>
        <p:spPr>
          <a:xfrm>
            <a:off x="6220801" y="1857600"/>
            <a:ext cx="4684359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82BBC68-8E9D-4353-97DF-2664F0EBD5C2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 (Verlinkung kommt noch)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B913A61-B1AA-45B1-ACF5-5FAFEDE86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1" y="1857600"/>
            <a:ext cx="5191564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2C6AB40-977A-46C9-BFBC-4E28F3B2FC82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Katalogkapitel (Verlinkung kommt noch)</a:t>
            </a:r>
          </a:p>
        </p:txBody>
      </p:sp>
    </p:spTree>
    <p:extLst>
      <p:ext uri="{BB962C8B-B14F-4D97-AF65-F5344CB8AC3E}">
        <p14:creationId xmlns:p14="http://schemas.microsoft.com/office/powerpoint/2010/main" val="374160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System- und Aufsatzbacken</a:t>
            </a:r>
          </a:p>
          <a:p>
            <a:r>
              <a:rPr lang="de-DE" b="1" dirty="0"/>
              <a:t>Höchste Flexibilität dank Baukasten bestehend aus Träger- und großer Auswahl an Aufsatzbacken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System- und Aufsatzbacken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Individuell anpassbar an neue Spannaufgaben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Trägerbackensystem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Großer Baukasten an passenden Aufsatzbacken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E4DE89-ED79-46C9-A488-C69E76198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1" y="1184313"/>
            <a:ext cx="4527537" cy="4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F897FA-34F9-4CF2-AE05-A604CC31EFF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1123779"/>
          <a:ext cx="7571564" cy="253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855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2923145451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Aufsatzbackenrohlinge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Kreuzversatz Steg und Nut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Spitzverzahnung</a:t>
                      </a:r>
                    </a:p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1,5 x 60°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 / 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 / STR-H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STR-S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7473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FA9600-983F-4AF6-AC86-9A36D1868516}"/>
              </a:ext>
            </a:extLst>
          </p:cNvPr>
          <p:cNvGrpSpPr/>
          <p:nvPr/>
        </p:nvGrpSpPr>
        <p:grpSpPr>
          <a:xfrm>
            <a:off x="834216" y="2561932"/>
            <a:ext cx="6464017" cy="1002888"/>
            <a:chOff x="625661" y="2173536"/>
            <a:chExt cx="4848013" cy="75216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250A1E-836C-4617-9493-6AB06DC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61" y="2173536"/>
              <a:ext cx="1072511" cy="73292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3AC450-AD1D-40DF-95C6-779D1920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547" y="2173536"/>
              <a:ext cx="1072512" cy="7521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44A823-E2C0-46CE-A139-EA3B4FC8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43" y="2173536"/>
              <a:ext cx="1085931" cy="732928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693E1A-A9D7-4CF5-898C-18FC21A76BE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3801778"/>
          <a:ext cx="7571564" cy="192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469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351409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Trägerbacken + SCHUNK Backensortiment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A8467D55-32FC-44B5-AF95-A89DD48E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6" y="4648895"/>
            <a:ext cx="1456871" cy="93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2DA70E-15A2-4A22-86B0-F94683B2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24" y="4799149"/>
            <a:ext cx="3235769" cy="653587"/>
          </a:xfrm>
          <a:prstGeom prst="rect">
            <a:avLst/>
          </a:prstGeom>
        </p:spPr>
      </p:pic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743E7989-3A57-4E2D-94DE-75A530B0A528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1123777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3-Achs-Backen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S3A-G5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  <p:graphicFrame>
        <p:nvGraphicFramePr>
          <p:cNvPr id="16" name="Tabelle 13">
            <a:extLst>
              <a:ext uri="{FF2B5EF4-FFF2-40B4-BE49-F238E27FC236}">
                <a16:creationId xmlns:a16="http://schemas.microsoft.com/office/drawing/2014/main" id="{28E48715-9CCA-4E07-ADAC-DBD733F6EF06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3501191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5-Achs-Backen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S5A-G5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700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6A3D5-32E4-41CB-822B-98AC9411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89E360-B15C-4A37-983B-06C6709F9F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4EEF6E36-15CD-46B0-B34E-EB900E4BA74E}"/>
              </a:ext>
            </a:extLst>
          </p:cNvPr>
          <p:cNvGraphicFramePr>
            <a:graphicFrameLocks noGrp="1"/>
          </p:cNvGraphicFramePr>
          <p:nvPr/>
        </p:nvGraphicFramePr>
        <p:xfrm>
          <a:off x="4456035" y="106625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+mn-lt"/>
                        </a:rPr>
                        <a:t>KTR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829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832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3439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184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7914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1349708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651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77,5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0785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18966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B2BBC4A8-280E-4A9E-94C9-FEF79BF41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341089"/>
              </p:ext>
            </p:extLst>
          </p:nvPr>
        </p:nvGraphicFramePr>
        <p:xfrm>
          <a:off x="279400" y="4099347"/>
          <a:ext cx="4128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98218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122610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9598236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13853222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3987358954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STR-S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0384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4815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1733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/>
                        <a:t>25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3314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1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762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70382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C51EF0C-1061-4051-B4CB-3FEAC928043A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106843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35535199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040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337034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73200001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197966224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STR/STR-H</a:t>
                      </a:r>
                      <a:endParaRPr lang="de-DE" sz="1200" dirty="0">
                        <a:solidFill>
                          <a:srgbClr val="17385F"/>
                        </a:solidFill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25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194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0308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593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1349709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8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426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228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425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11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354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886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85714"/>
                  </a:ext>
                </a:extLst>
              </a:tr>
            </a:tbl>
          </a:graphicData>
        </a:graphic>
      </p:graphicFrame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3DD46216-B96D-4F86-AE4C-51E972E51C13}"/>
              </a:ext>
            </a:extLst>
          </p:cNvPr>
          <p:cNvGraphicFramePr>
            <a:graphicFrameLocks noGrp="1"/>
          </p:cNvGraphicFramePr>
          <p:nvPr/>
        </p:nvGraphicFramePr>
        <p:xfrm>
          <a:off x="4451125" y="4102404"/>
          <a:ext cx="4128000" cy="154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0726475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TBA-D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Schnittstelle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W-65-1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63,6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1349715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W-90-1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W-100-1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92,8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W-125-1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113,4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</a:tbl>
          </a:graphicData>
        </a:graphic>
      </p:graphicFrame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438ED43B-DD70-4A0C-B3FA-F82B59B536F5}"/>
              </a:ext>
            </a:extLst>
          </p:cNvPr>
          <p:cNvGraphicFramePr>
            <a:graphicFrameLocks noGrp="1"/>
          </p:cNvGraphicFramePr>
          <p:nvPr/>
        </p:nvGraphicFramePr>
        <p:xfrm>
          <a:off x="8632669" y="106905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S3A-G5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  <p:graphicFrame>
        <p:nvGraphicFramePr>
          <p:cNvPr id="13" name="Tabelle 8">
            <a:extLst>
              <a:ext uri="{FF2B5EF4-FFF2-40B4-BE49-F238E27FC236}">
                <a16:creationId xmlns:a16="http://schemas.microsoft.com/office/drawing/2014/main" id="{CDED419C-37CD-4D8D-89FE-D996B60F54A0}"/>
              </a:ext>
            </a:extLst>
          </p:cNvPr>
          <p:cNvGraphicFramePr>
            <a:graphicFrameLocks noGrp="1"/>
          </p:cNvGraphicFramePr>
          <p:nvPr/>
        </p:nvGraphicFramePr>
        <p:xfrm>
          <a:off x="8627760" y="288811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S5A-G5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49,5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47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ABP-h plus</a:t>
            </a:r>
          </a:p>
          <a:p>
            <a:r>
              <a:rPr lang="de-DE" b="1" dirty="0"/>
              <a:t>Basisplatten für KSP3 Kraftspannblöcke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0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ABP-h plus Basisplatten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VERO-S Schnittstelle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Pneumatikanschluss</a:t>
            </a:r>
            <a:r>
              <a:rPr lang="de-DE" sz="1867" dirty="0"/>
              <a:t> von drei Seiten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Flexibel einsetzbar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Manuell </a:t>
            </a:r>
            <a:r>
              <a:rPr lang="de-DE" sz="1867" dirty="0" err="1"/>
              <a:t>betätigbare</a:t>
            </a:r>
            <a:r>
              <a:rPr lang="de-DE" sz="1867" dirty="0"/>
              <a:t> </a:t>
            </a:r>
            <a:r>
              <a:rPr lang="de-DE" sz="1867" dirty="0" err="1"/>
              <a:t>Pneumatikventile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Integriertes Druckerhaltungsventil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Bodenseitige Medienübergabe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127D71-6AA3-495D-9B4E-A175C443C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6" y="1365786"/>
            <a:ext cx="5299923" cy="3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ABP-h plus Basisplatten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TANDEM KSP plus Kraftspannblock</a:t>
            </a:r>
          </a:p>
          <a:p>
            <a:pPr indent="357708"/>
            <a:r>
              <a:rPr lang="de-DE" sz="1867" dirty="0" err="1"/>
              <a:t>Pneumatikanschluss</a:t>
            </a:r>
            <a:r>
              <a:rPr lang="de-DE" sz="1867" dirty="0"/>
              <a:t> von drei Seiten</a:t>
            </a:r>
          </a:p>
          <a:p>
            <a:pPr indent="357708"/>
            <a:r>
              <a:rPr lang="de-DE" sz="1867" dirty="0"/>
              <a:t>Integrierte Manometer</a:t>
            </a:r>
          </a:p>
          <a:p>
            <a:pPr indent="357708"/>
            <a:r>
              <a:rPr lang="de-DE" sz="1867" dirty="0"/>
              <a:t>Manuell </a:t>
            </a:r>
            <a:r>
              <a:rPr lang="de-DE" sz="1867" dirty="0" err="1"/>
              <a:t>betätigbare</a:t>
            </a:r>
            <a:r>
              <a:rPr lang="de-DE" sz="1867" dirty="0"/>
              <a:t> </a:t>
            </a:r>
            <a:r>
              <a:rPr lang="de-DE" sz="1867" dirty="0" err="1"/>
              <a:t>Pneumatikventile</a:t>
            </a:r>
            <a:endParaRPr lang="de-DE" sz="1867" dirty="0"/>
          </a:p>
          <a:p>
            <a:pPr indent="357708"/>
            <a:r>
              <a:rPr lang="de-DE" sz="1867" dirty="0"/>
              <a:t>VERO-S Schnittstelle</a:t>
            </a:r>
          </a:p>
          <a:p>
            <a:pPr indent="357708"/>
            <a:r>
              <a:rPr lang="de-DE" sz="1867" dirty="0"/>
              <a:t>Bodenseitige Medienübergabe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58DCB00-1138-4BD5-8479-A6AF4A2B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41" y="1073971"/>
            <a:ext cx="5130175" cy="378392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006556" y="199171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10799621" y="3678161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11183815" y="3984708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B26716-412F-4B8F-B22D-905ED1E77D02}"/>
              </a:ext>
            </a:extLst>
          </p:cNvPr>
          <p:cNvGrpSpPr/>
          <p:nvPr/>
        </p:nvGrpSpPr>
        <p:grpSpPr>
          <a:xfrm>
            <a:off x="7373449" y="2472024"/>
            <a:ext cx="264000" cy="264000"/>
            <a:chOff x="4645063" y="732456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EDBCB9D-58DE-4BBA-B6A8-560818D4C41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8E5D979-19BC-4C6C-8998-A0852C22BAC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5073A6D-A520-4567-A7DF-C5D7C61A8170}"/>
              </a:ext>
            </a:extLst>
          </p:cNvPr>
          <p:cNvGrpSpPr/>
          <p:nvPr/>
        </p:nvGrpSpPr>
        <p:grpSpPr>
          <a:xfrm>
            <a:off x="6476671" y="3309416"/>
            <a:ext cx="264000" cy="264000"/>
            <a:chOff x="4645063" y="732456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09B2F5E-A9B4-41B5-805A-EA841E80F9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4A18CAFC-5B4D-4865-B656-99D39975781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814936" y="348806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252445" y="3561048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10172025" y="422543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9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76137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Spannbacken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28039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8"/>
            <a:ext cx="1806203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Werkzeughalter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Hydro-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Dehnspanntechnik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5156004" y="3134971"/>
            <a:ext cx="1616532" cy="6669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Stationäre</a:t>
            </a:r>
          </a:p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Spannsysteme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34617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2293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088" y="3158686"/>
            <a:ext cx="133187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Drehfutter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1738215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Spanntechnik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7" y="1053519"/>
            <a:ext cx="1852040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Greifsysteme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626EF27A-5BF6-40BA-9331-3775F44E51BD}"/>
              </a:ext>
            </a:extLst>
          </p:cNvPr>
          <p:cNvSpPr/>
          <p:nvPr/>
        </p:nvSpPr>
        <p:spPr>
          <a:xfrm>
            <a:off x="7996929" y="5437526"/>
            <a:ext cx="1826372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Aufspanntürme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9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KSL3</a:t>
            </a:r>
          </a:p>
          <a:p>
            <a:r>
              <a:rPr lang="de-DE" b="1" dirty="0"/>
              <a:t>Konsolplatten für KSP3 und KSH3 Kraftspannblöcke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45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E4627-861D-47E2-BFC2-42ED6DAB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KSL3 Konsolplatten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8BF856-50FC-439B-865A-E4F3636DDE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Vero-S Schnittstelle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Vorbereitet für </a:t>
            </a:r>
            <a:r>
              <a:rPr lang="de-DE" dirty="0" err="1"/>
              <a:t>Spannbriden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BAA239-D5F9-40FB-B3E3-C35C8ED6B0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7AB55E-6C8B-4CE2-B2A2-677E5C04B6C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0AE365-C613-4662-8EC2-8E05C82EB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753" y="1568449"/>
            <a:ext cx="5251792" cy="2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44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7E485A-3DB6-4561-A7FF-C8F23328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45" y="1345873"/>
            <a:ext cx="3614659" cy="19404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507486-41BE-4DAD-ADA3-86125916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49" y="1349176"/>
            <a:ext cx="3610595" cy="192829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319FFCE-1235-4CB7-9ED9-25579AB3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8" y="3333212"/>
            <a:ext cx="3657328" cy="19303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AF1CEDF-D337-4F51-A34E-D7420A918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216" y="3320612"/>
            <a:ext cx="3630913" cy="1934395"/>
          </a:xfrm>
          <a:prstGeom prst="rect">
            <a:avLst/>
          </a:prstGeom>
        </p:spPr>
      </p:pic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1899612" y="5437718"/>
            <a:ext cx="1529801" cy="366183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20519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>
                <a:solidFill>
                  <a:srgbClr val="17385F"/>
                </a:solidFill>
                <a:latin typeface="Calibri"/>
              </a:rPr>
              <a:t>Zunehmende Bedeutung der Werkstückspannung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4B04D1-06B3-4139-AD2D-924B42AB330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Ausgangssituation</a:t>
            </a:r>
          </a:p>
        </p:txBody>
      </p:sp>
    </p:spTree>
    <p:extLst>
      <p:ext uri="{BB962C8B-B14F-4D97-AF65-F5344CB8AC3E}">
        <p14:creationId xmlns:p14="http://schemas.microsoft.com/office/powerpoint/2010/main" val="14702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KSF3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Federgespannte Kraftspannblöcke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Patentierte Abfrage der Grundbackenstellung über Staudruck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Werkstückanlagekontrolle durch die Grundbacke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Präzisions-Keilhaken-Kraftspannblock für höchste Qualitätsansprüche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Quadratische Bauform mit idealer Außenkontur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Hoher Wirkungsgrad des Keilhakensystems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Grundbacken mit Kreuzversatz und Spitzverzahnung als Standard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Optimale Backenabstützung durch sehr lange Grundbackenführung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Allseitig gehärtete und geschliffene Funktionsteile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E7C2CE-29DE-4134-9482-1EC93E5A0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162" y="1483784"/>
            <a:ext cx="3952245" cy="32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e 6">
            <a:extLst>
              <a:ext uri="{FF2B5EF4-FFF2-40B4-BE49-F238E27FC236}">
                <a16:creationId xmlns:a16="http://schemas.microsoft.com/office/drawing/2014/main" id="{77E0B392-BECF-4836-B735-0314649B214F}"/>
              </a:ext>
            </a:extLst>
          </p:cNvPr>
          <p:cNvGraphicFramePr>
            <a:graphicFrameLocks noGrp="1"/>
          </p:cNvGraphicFramePr>
          <p:nvPr/>
        </p:nvGraphicFramePr>
        <p:xfrm>
          <a:off x="8114613" y="1774063"/>
          <a:ext cx="3781706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92908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1300" dirty="0"/>
                        <a:t>Federkraft KSF3-F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Mit fester Backe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KSF3-F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graphicFrame>
        <p:nvGraphicFramePr>
          <p:cNvPr id="11" name="Tabelle 6">
            <a:extLst>
              <a:ext uri="{FF2B5EF4-FFF2-40B4-BE49-F238E27FC236}">
                <a16:creationId xmlns:a16="http://schemas.microsoft.com/office/drawing/2014/main" id="{F5EAF47C-0831-459F-9FDB-0FCB5B78F446}"/>
              </a:ext>
            </a:extLst>
          </p:cNvPr>
          <p:cNvGraphicFramePr>
            <a:graphicFrameLocks noGrp="1"/>
          </p:cNvGraphicFramePr>
          <p:nvPr/>
        </p:nvGraphicFramePr>
        <p:xfrm>
          <a:off x="4227699" y="1774063"/>
          <a:ext cx="3781706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92908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1300" dirty="0"/>
                        <a:t>Federkraft KSF3-LH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Langhub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KSF3-LH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54862EEF-EC0D-4E7A-A8D9-10CA977F4FF4}"/>
              </a:ext>
            </a:extLst>
          </p:cNvPr>
          <p:cNvGraphicFramePr>
            <a:graphicFrameLocks noGrp="1"/>
          </p:cNvGraphicFramePr>
          <p:nvPr/>
        </p:nvGraphicFramePr>
        <p:xfrm>
          <a:off x="340783" y="1774063"/>
          <a:ext cx="3762260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00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72769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803697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de-DE" sz="1300" dirty="0"/>
                        <a:t>Federkraft KSF3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Standardhub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KSF3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Lead-Spanner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BA576D-94CC-44F0-9877-36CF2D3DC824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Übersicht TANDEM KSF3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1A2F69-C199-4CF9-876C-F5C5D978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330" y="2223621"/>
            <a:ext cx="1966817" cy="163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F61815-2377-4AD9-9F20-D2CFF933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813" y="2223621"/>
            <a:ext cx="1957025" cy="163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FEA43CC-F59F-474B-BB68-69A9FD1F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314" y="2223621"/>
            <a:ext cx="1966817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Standardhub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Standardhub wird durch einen kleinen Keilwinkel eine hohe Kraftübersetzung erreicht.                  Vorteil: Hohe Spannkräfte.</a:t>
            </a:r>
          </a:p>
        </p:txBody>
      </p:sp>
      <p:pic>
        <p:nvPicPr>
          <p:cNvPr id="7" name="Grafik 6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373F0826-C0D0-4ADC-BC03-CBFB5C94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5" y="1517723"/>
            <a:ext cx="2724259" cy="1982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wird durch einen vergrößerten Keilwinkel ein großer Backenhub erreicht. Durch den vergrößerten Winkel erreicht die LH-Variante allerdings eine geringere Spannkraft als die Standardhub-Variante.                                            Vorteil: Großer Backenhub.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Mit fester Backe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Eine Spannbacke ist fest mit dem Körper verschraubt. Die Krafteinleitung erfolgt über die bewegliche Backe.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Feste Spannbacke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Bewegliche Spannbacke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132133" y="1752225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86591" y="2171628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Hubvarianten</a:t>
            </a:r>
          </a:p>
        </p:txBody>
      </p:sp>
      <p:pic>
        <p:nvPicPr>
          <p:cNvPr id="11" name="Grafik 10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D7342D05-35E9-4628-831D-5D71B367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80" y="1517723"/>
            <a:ext cx="2694731" cy="1958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  <p:pic>
        <p:nvPicPr>
          <p:cNvPr id="16" name="Grafik 15" descr="Ein Bild, das drinnen, Mikroskop enthält.&#10;&#10;Automatisch generierte Beschreibung">
            <a:extLst>
              <a:ext uri="{FF2B5EF4-FFF2-40B4-BE49-F238E27FC236}">
                <a16:creationId xmlns:a16="http://schemas.microsoft.com/office/drawing/2014/main" id="{E9914CAC-E0DC-4E7F-9E70-18DB4BE8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69" y="1509015"/>
            <a:ext cx="2696153" cy="1958400"/>
          </a:xfrm>
          <a:prstGeom prst="rect">
            <a:avLst/>
          </a:prstGeom>
          <a:ln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6BC15-3019-43A1-9A08-38555E00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40B761-E68A-49C7-BB93-B0A7C0FAA5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61945B-E8CC-4DBF-B699-F512B50FDC25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Spannkraft und Backenhub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EAB62BE4-4C90-440D-9134-4D5E304CAB48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45BC87A6-C93A-4059-B482-3DC52179089C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127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Keilhakenantrieb</a:t>
            </a:r>
          </a:p>
          <a:p>
            <a:pPr indent="357708"/>
            <a:r>
              <a:rPr lang="de-DE" sz="1867" dirty="0"/>
              <a:t>Gehärteter und extrem steifer Grundkörper</a:t>
            </a:r>
          </a:p>
          <a:p>
            <a:pPr indent="357708"/>
            <a:r>
              <a:rPr lang="de-DE" sz="1867" dirty="0"/>
              <a:t>Ausgeklügeltes Schmiersystem</a:t>
            </a:r>
          </a:p>
          <a:p>
            <a:pPr indent="357708"/>
            <a:r>
              <a:rPr lang="de-DE" sz="1867" dirty="0"/>
              <a:t>Lange Backenführung</a:t>
            </a:r>
          </a:p>
          <a:p>
            <a:pPr indent="357708"/>
            <a:r>
              <a:rPr lang="de-DE" sz="1867" dirty="0"/>
              <a:t>Geringe Bauhöhe</a:t>
            </a:r>
          </a:p>
          <a:p>
            <a:pPr indent="357708"/>
            <a:r>
              <a:rPr lang="de-DE" sz="1867" dirty="0"/>
              <a:t>Schmutzunempfindliches Design</a:t>
            </a:r>
          </a:p>
          <a:p>
            <a:pPr indent="357708"/>
            <a:r>
              <a:rPr lang="de-DE" sz="1867" dirty="0"/>
              <a:t>Standard-Backenschnittstelle</a:t>
            </a:r>
          </a:p>
          <a:p>
            <a:pPr indent="357708"/>
            <a:r>
              <a:rPr lang="de-DE" sz="1867" dirty="0"/>
              <a:t>Ideale Außenkontur</a:t>
            </a:r>
          </a:p>
          <a:p>
            <a:pPr indent="357708"/>
            <a:r>
              <a:rPr lang="de-DE" sz="1867" dirty="0"/>
              <a:t>Ansteuerung des Kraftspannblocks</a:t>
            </a:r>
          </a:p>
          <a:p>
            <a:pPr indent="357708"/>
            <a:r>
              <a:rPr lang="de-DE" sz="1867" dirty="0"/>
              <a:t>Im Körper geführter Futterkolben</a:t>
            </a:r>
          </a:p>
          <a:p>
            <a:pPr indent="357708"/>
            <a:r>
              <a:rPr lang="de-DE" sz="1867" dirty="0"/>
              <a:t>Schmierkanäle im Verschlussdeckel</a:t>
            </a:r>
          </a:p>
          <a:p>
            <a:pPr indent="357708"/>
            <a:r>
              <a:rPr lang="de-DE" sz="1867" dirty="0"/>
              <a:t>Passschrauben als Option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53741D74-6019-4141-934B-370B8285BE85}"/>
              </a:ext>
            </a:extLst>
          </p:cNvPr>
          <p:cNvGrpSpPr/>
          <p:nvPr/>
        </p:nvGrpSpPr>
        <p:grpSpPr>
          <a:xfrm>
            <a:off x="399189" y="4268488"/>
            <a:ext cx="264000" cy="264000"/>
            <a:chOff x="4640203" y="732226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F26D565A-A231-4229-9873-E88C71E7E8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2C1873FE-22EC-46C6-94A3-EBA31514416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BBFBA38-F0EC-4E7A-A09B-A8DF1A5E7EDD}"/>
              </a:ext>
            </a:extLst>
          </p:cNvPr>
          <p:cNvGrpSpPr/>
          <p:nvPr/>
        </p:nvGrpSpPr>
        <p:grpSpPr>
          <a:xfrm>
            <a:off x="316220" y="4576557"/>
            <a:ext cx="432000" cy="276999"/>
            <a:chOff x="4554259" y="723447"/>
            <a:chExt cx="435429" cy="26641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132BFBC-CCDE-40A3-A625-B45DF16F19A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DA3973-C8FB-4466-8D10-CA39B491CB3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27C1D87-F86B-4164-BDAF-DDFDDBB37729}"/>
              </a:ext>
            </a:extLst>
          </p:cNvPr>
          <p:cNvGrpSpPr/>
          <p:nvPr/>
        </p:nvGrpSpPr>
        <p:grpSpPr>
          <a:xfrm>
            <a:off x="314745" y="4931048"/>
            <a:ext cx="432000" cy="276999"/>
            <a:chOff x="4554259" y="723447"/>
            <a:chExt cx="435429" cy="266417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BD198ED-7561-4AD8-9923-F12FE24053A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CF57ACC-26BF-4625-8BC4-E0C33424A654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75317E5-6DD1-4710-A2C9-1F43D18668D8}"/>
              </a:ext>
            </a:extLst>
          </p:cNvPr>
          <p:cNvGrpSpPr/>
          <p:nvPr/>
        </p:nvGrpSpPr>
        <p:grpSpPr>
          <a:xfrm>
            <a:off x="313263" y="5267744"/>
            <a:ext cx="432000" cy="276999"/>
            <a:chOff x="4554259" y="723447"/>
            <a:chExt cx="435429" cy="266417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A919B5-CC19-4993-B2D2-7D01121D2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0EF5D92-8B5A-4BF1-B620-7683B2886EF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CA6598D-6343-456D-9426-79BDE90C5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393" y="1017462"/>
            <a:ext cx="5320024" cy="4304437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0945FF0-808A-4247-99BD-05AC47538532}"/>
              </a:ext>
            </a:extLst>
          </p:cNvPr>
          <p:cNvGrpSpPr/>
          <p:nvPr/>
        </p:nvGrpSpPr>
        <p:grpSpPr>
          <a:xfrm>
            <a:off x="8912668" y="5076877"/>
            <a:ext cx="264000" cy="264000"/>
            <a:chOff x="4640203" y="732226"/>
            <a:chExt cx="266095" cy="27135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A98ABF4A-91CC-42CB-BD45-88AAA8E40F2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7B5C716-74C7-4BFC-9B33-6D9C0ABC428F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940580" y="223880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F60379D3-5F12-4423-9567-E84DA32819EA}"/>
              </a:ext>
            </a:extLst>
          </p:cNvPr>
          <p:cNvGrpSpPr/>
          <p:nvPr/>
        </p:nvGrpSpPr>
        <p:grpSpPr>
          <a:xfrm>
            <a:off x="8947173" y="2550976"/>
            <a:ext cx="432000" cy="276999"/>
            <a:chOff x="4554259" y="723447"/>
            <a:chExt cx="435429" cy="266417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C06A52AD-94A5-4E02-99BE-3D0C1D01F61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686786F-E6F6-4E4A-A14D-89CA00012A8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085EC21-36ED-473B-AEB1-07E0E6B4B93F}"/>
              </a:ext>
            </a:extLst>
          </p:cNvPr>
          <p:cNvGrpSpPr/>
          <p:nvPr/>
        </p:nvGrpSpPr>
        <p:grpSpPr>
          <a:xfrm>
            <a:off x="10810897" y="3536929"/>
            <a:ext cx="432000" cy="276999"/>
            <a:chOff x="4554259" y="723447"/>
            <a:chExt cx="435429" cy="266417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A0AD65E-6AA7-4365-84A1-17E053D0091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CB5420DA-A5C9-4127-BA80-B6553117704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B4356286-1553-49F2-B776-8556FB985B35}"/>
              </a:ext>
            </a:extLst>
          </p:cNvPr>
          <p:cNvGrpSpPr/>
          <p:nvPr/>
        </p:nvGrpSpPr>
        <p:grpSpPr>
          <a:xfrm>
            <a:off x="10366723" y="4313331"/>
            <a:ext cx="432000" cy="276999"/>
            <a:chOff x="4554259" y="723447"/>
            <a:chExt cx="435429" cy="266417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D88B7A44-A829-4D21-A3A5-DF5217AF495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B633F9A9-4DBE-48C1-A091-870CA8D98B17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A6B4324-2ADE-405C-BBFA-BF50519DA4C0}"/>
              </a:ext>
            </a:extLst>
          </p:cNvPr>
          <p:cNvGrpSpPr/>
          <p:nvPr/>
        </p:nvGrpSpPr>
        <p:grpSpPr>
          <a:xfrm>
            <a:off x="9011815" y="1213471"/>
            <a:ext cx="264000" cy="264000"/>
            <a:chOff x="4640203" y="738588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1D39450-949C-412D-96FD-7F839BFEADF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AF55304-C403-4A67-B6A2-E4AB4D9295C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4102DCB-D616-42AB-8E99-90B4E903979C}"/>
              </a:ext>
            </a:extLst>
          </p:cNvPr>
          <p:cNvGrpSpPr/>
          <p:nvPr/>
        </p:nvGrpSpPr>
        <p:grpSpPr>
          <a:xfrm>
            <a:off x="10817449" y="2044700"/>
            <a:ext cx="264000" cy="264000"/>
            <a:chOff x="4640203" y="732226"/>
            <a:chExt cx="266095" cy="27135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1909C11-B037-468E-A946-020B512F285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640F363-7651-4DB6-BF5D-BA52C4952AB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8458025" y="2016340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244953" y="2589731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7912571" y="3477585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7219421" y="3778064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6187429" y="2940104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27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KSF3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393191" cy="2162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Abdeckstopfen für die Befestigungsschrauben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Alle vier Befestigungsschrauben werden durch eloxierte Alustopfen verschlossen.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Spänenester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werden so von vorneherein komplett eliminiert.</a:t>
            </a:r>
          </a:p>
          <a:p>
            <a:pPr defTabSz="609546">
              <a:spcBef>
                <a:spcPts val="133"/>
              </a:spcBef>
            </a:pP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033969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Ausrichtkante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An der Seite des Kraftspannblocks ist eine Ausrichtkante eingefräst. Diese verläuft parallel zur Backenführung und ermöglicht das exakte Ausrichten der Spanner auf dem Maschinentisch.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AD3B051-8978-4E84-B82D-7719F6124EBD}"/>
              </a:ext>
            </a:extLst>
          </p:cNvPr>
          <p:cNvSpPr/>
          <p:nvPr/>
        </p:nvSpPr>
        <p:spPr>
          <a:xfrm>
            <a:off x="241214" y="3666909"/>
            <a:ext cx="3724116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Späneabweisendes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Design                            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Durch die spezielle Gestaltung von Grundbacke und Abdeckleiste wird verhindert, dass sich Späne dauerhaft festsetzen können. Beim Spannen werden die Späne von der Grundbacke über die Schräge der Abdeckleiste geschoben. 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FBE0D2FC-B548-4FA3-BE74-83ECFCBC4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/>
          <a:stretch/>
        </p:blipFill>
        <p:spPr bwMode="auto">
          <a:xfrm>
            <a:off x="441222" y="1754793"/>
            <a:ext cx="2640233" cy="15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933BEC2C-628B-4EAF-889C-762EFB3B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59" y="1681092"/>
            <a:ext cx="2477831" cy="1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C9D7D6A-D79E-49C9-9BB3-6701AD01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51" y="1656446"/>
            <a:ext cx="2590652" cy="1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39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Microsoft Office PowerPoint</Application>
  <PresentationFormat>Breitbild</PresentationFormat>
  <Paragraphs>508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Wingdings</vt:lpstr>
      <vt:lpstr>1_SCH_PPT_Vorlage_16-9_230112</vt:lpstr>
      <vt:lpstr>SCH_PPT_Vorlage_16-9_230112</vt:lpstr>
      <vt:lpstr>PowerPoint-Präsentation</vt:lpstr>
      <vt:lpstr>PowerPoint-Präsentation</vt:lpstr>
      <vt:lpstr>TANDEM 3</vt:lpstr>
      <vt:lpstr>TANDEM KSF3</vt:lpstr>
      <vt:lpstr>TANDEM 3 Lead-Spanner</vt:lpstr>
      <vt:lpstr>TANDEM 3</vt:lpstr>
      <vt:lpstr>TANDEM KSF3</vt:lpstr>
      <vt:lpstr>TANDEM KSF3</vt:lpstr>
      <vt:lpstr>TANDEM KSF3</vt:lpstr>
      <vt:lpstr>TANDEM KSF3</vt:lpstr>
      <vt:lpstr>TANDEM KSF3</vt:lpstr>
      <vt:lpstr>TANDEM KSF3</vt:lpstr>
      <vt:lpstr>PowerPoint-Präsentation</vt:lpstr>
      <vt:lpstr>TANDEM System- und Aufsatzbacken</vt:lpstr>
      <vt:lpstr>TANDEM 3 Backenportfolio</vt:lpstr>
      <vt:lpstr>TANDEM 3 Backenportfolio</vt:lpstr>
      <vt:lpstr>PowerPoint-Präsentation</vt:lpstr>
      <vt:lpstr>ABP-h plus Basisplatten</vt:lpstr>
      <vt:lpstr>ABP-h plus Basisplatten</vt:lpstr>
      <vt:lpstr>PowerPoint-Präsentation</vt:lpstr>
      <vt:lpstr>KSL3 Konsolplatten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3</cp:revision>
  <dcterms:created xsi:type="dcterms:W3CDTF">2021-08-31T07:34:47Z</dcterms:created>
  <dcterms:modified xsi:type="dcterms:W3CDTF">2021-08-31T12:15:23Z</dcterms:modified>
</cp:coreProperties>
</file>