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6"/>
  </p:notesMasterIdLst>
  <p:sldIdLst>
    <p:sldId id="504" r:id="rId3"/>
    <p:sldId id="472" r:id="rId4"/>
    <p:sldId id="473" r:id="rId5"/>
    <p:sldId id="464" r:id="rId6"/>
    <p:sldId id="478" r:id="rId7"/>
    <p:sldId id="457" r:id="rId8"/>
    <p:sldId id="494" r:id="rId9"/>
    <p:sldId id="443" r:id="rId10"/>
    <p:sldId id="459" r:id="rId11"/>
    <p:sldId id="460" r:id="rId12"/>
    <p:sldId id="461" r:id="rId13"/>
    <p:sldId id="462" r:id="rId14"/>
    <p:sldId id="500" r:id="rId15"/>
    <p:sldId id="487" r:id="rId16"/>
    <p:sldId id="488" r:id="rId17"/>
    <p:sldId id="489" r:id="rId18"/>
    <p:sldId id="501" r:id="rId19"/>
    <p:sldId id="490" r:id="rId20"/>
    <p:sldId id="491" r:id="rId21"/>
    <p:sldId id="492" r:id="rId22"/>
    <p:sldId id="502" r:id="rId23"/>
    <p:sldId id="503" r:id="rId24"/>
    <p:sldId id="279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force</a:t>
            </a:r>
            <a:endParaRPr lang="de-DE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 stroke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4.5</c:v>
                </c:pt>
                <c:pt idx="1">
                  <c:v>18</c:v>
                </c:pt>
                <c:pt idx="2">
                  <c:v>30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BE-4505-A54E-6D070769FDD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Long stroke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4.5</c:v>
                </c:pt>
                <c:pt idx="1">
                  <c:v>16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BE-4505-A54E-6D070769FDD9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With fixed jaw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4</c:v>
                </c:pt>
                <c:pt idx="1">
                  <c:v>18</c:v>
                </c:pt>
                <c:pt idx="2">
                  <c:v>30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BE-4505-A54E-6D070769FD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1382040"/>
        <c:axId val="641384336"/>
      </c:barChart>
      <c:catAx>
        <c:axId val="641382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Size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4336"/>
        <c:crosses val="autoZero"/>
        <c:auto val="1"/>
        <c:lblAlgn val="ctr"/>
        <c:lblOffset val="100"/>
        <c:noMultiLvlLbl val="0"/>
      </c:catAx>
      <c:valAx>
        <c:axId val="64138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Max.</a:t>
                </a:r>
                <a:r>
                  <a:rPr lang="de-DE" sz="1000" baseline="0" dirty="0"/>
                  <a:t> </a:t>
                </a:r>
                <a:r>
                  <a:rPr lang="de-DE" sz="1000" baseline="0" dirty="0" err="1"/>
                  <a:t>clamping</a:t>
                </a:r>
                <a:r>
                  <a:rPr lang="de-DE" sz="1000" baseline="0" dirty="0"/>
                  <a:t> </a:t>
                </a:r>
                <a:r>
                  <a:rPr lang="de-DE" sz="1000" baseline="0" dirty="0" err="1"/>
                  <a:t>force</a:t>
                </a:r>
                <a:r>
                  <a:rPr lang="de-DE" sz="1000" baseline="0" dirty="0"/>
                  <a:t> [kN]</a:t>
                </a:r>
                <a:endParaRPr lang="de-DE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3D6A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 err="1"/>
              <a:t>Jaw</a:t>
            </a:r>
            <a:r>
              <a:rPr lang="de-DE" sz="1400" dirty="0"/>
              <a:t> </a:t>
            </a:r>
            <a:r>
              <a:rPr lang="de-DE" sz="1400" dirty="0" err="1"/>
              <a:t>stroke</a:t>
            </a:r>
            <a:endParaRPr lang="de-DE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 stroke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CE-48C1-B937-DCC8B286075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Long stroke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4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CE-48C1-B937-DCC8B286075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With fixed jaw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Tabelle1!$A$2:$A$6</c:f>
              <c:numCache>
                <c:formatCode>General</c:formatCode>
                <c:ptCount val="5"/>
                <c:pt idx="0">
                  <c:v>64</c:v>
                </c:pt>
                <c:pt idx="1">
                  <c:v>100</c:v>
                </c:pt>
                <c:pt idx="2">
                  <c:v>140</c:v>
                </c:pt>
                <c:pt idx="3">
                  <c:v>160</c:v>
                </c:pt>
                <c:pt idx="4">
                  <c:v>250</c:v>
                </c:pt>
              </c:numCache>
            </c:num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CE-48C1-B937-DCC8B28607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1382040"/>
        <c:axId val="641384336"/>
      </c:barChart>
      <c:catAx>
        <c:axId val="641382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dirty="0"/>
                  <a:t>Size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4336"/>
        <c:crosses val="autoZero"/>
        <c:auto val="1"/>
        <c:lblAlgn val="ctr"/>
        <c:lblOffset val="100"/>
        <c:noMultiLvlLbl val="0"/>
      </c:catAx>
      <c:valAx>
        <c:axId val="64138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baseline="0" dirty="0" err="1"/>
                  <a:t>Stroke</a:t>
                </a:r>
                <a:r>
                  <a:rPr lang="de-DE" sz="1000" baseline="0" dirty="0"/>
                  <a:t>/</a:t>
                </a:r>
                <a:r>
                  <a:rPr lang="de-DE" sz="1000" baseline="0" dirty="0" err="1"/>
                  <a:t>Jaw</a:t>
                </a:r>
                <a:r>
                  <a:rPr lang="de-DE" sz="1000" baseline="0" dirty="0"/>
                  <a:t> [mm]</a:t>
                </a:r>
                <a:endParaRPr lang="de-DE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4138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3D6A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43167-15C2-431E-AA3B-74FD133FCD8E}" type="datetimeFigureOut">
              <a:rPr lang="de-DE" smtClean="0"/>
              <a:t>31.08.2021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3F61C-731B-48E5-8243-BBC0FCD528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0107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49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469902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4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6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6"/>
            <a:ext cx="5833533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1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75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47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28" y="1822327"/>
            <a:ext cx="4224000" cy="5036168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" y="0"/>
            <a:ext cx="12182140" cy="68580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" y="374390"/>
            <a:ext cx="12190993" cy="1202844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7" y="5155112"/>
            <a:ext cx="1098207" cy="122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2" y="4667161"/>
            <a:ext cx="1100919" cy="1777713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249789"/>
            <a:ext cx="12192000" cy="1407583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929" y="249788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61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24642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059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1"/>
            <a:ext cx="12192000" cy="999067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6"/>
            <a:ext cx="10515600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469902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4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4296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1" y="6007814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5" y="5749173"/>
            <a:ext cx="12192000" cy="999067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6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6"/>
            <a:ext cx="58320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469902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4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044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1" y="6007814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6"/>
            <a:ext cx="105156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469902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4"/>
            <a:ext cx="4114800" cy="366183"/>
          </a:xfrm>
        </p:spPr>
        <p:txBody>
          <a:bodyPr/>
          <a:lstStyle/>
          <a:p>
            <a:r>
              <a:rPr lang="de-DE"/>
              <a:t>ROTA NCK plus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1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97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28" y="1822327"/>
            <a:ext cx="4224000" cy="5036168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" y="0"/>
            <a:ext cx="12182140" cy="68580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" y="374391"/>
            <a:ext cx="12190993" cy="1202844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8" y="5155112"/>
            <a:ext cx="1098207" cy="122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3" y="4667162"/>
            <a:ext cx="1100919" cy="1777713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249790"/>
            <a:ext cx="12192000" cy="1407583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929" y="249789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7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24642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3095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3533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0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49160"/>
            <a:ext cx="12192000" cy="999067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10515600" cy="3805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1285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6007813"/>
            <a:ext cx="12191595" cy="850188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5" y="5749173"/>
            <a:ext cx="12192000" cy="999067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79400" y="213785"/>
            <a:ext cx="105156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6231467" y="1483785"/>
            <a:ext cx="5562600" cy="3805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5832000" cy="38057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904009" y="6248693"/>
            <a:ext cx="6719304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469901" y="6341840"/>
            <a:ext cx="734271" cy="336000"/>
          </a:xfrm>
          <a:prstGeom prst="rect">
            <a:avLst/>
          </a:prstGeom>
        </p:spPr>
        <p:txBody>
          <a:bodyPr vert="horz" lIns="153619" tIns="76809" rIns="153619" bIns="76809" rtlCol="0" anchor="ctr"/>
          <a:lstStyle/>
          <a:p>
            <a:pPr lvl="0">
              <a:defRPr/>
            </a:pPr>
            <a:fld id="{D42D1118-0BEA-4219-AAE0-0D1ADB44C724}" type="slidenum">
              <a:rPr lang="de-DE" sz="1467" smtClean="0">
                <a:solidFill>
                  <a:schemeClr val="bg1"/>
                </a:solidFill>
              </a:rPr>
              <a:t>‹Nr.›</a:t>
            </a:fld>
            <a:endParaRPr lang="de-DE" sz="1467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4114800" cy="366183"/>
          </a:xfrm>
        </p:spPr>
        <p:txBody>
          <a:bodyPr/>
          <a:lstStyle/>
          <a:p>
            <a:r>
              <a:rPr lang="de-DE"/>
              <a:t>TANDEM 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1224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79400" y="213787"/>
            <a:ext cx="10515600" cy="107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092200" y="622512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0">
                <a:solidFill>
                  <a:schemeClr val="bg1"/>
                </a:solidFill>
              </a:defRPr>
            </a:lvl1pPr>
          </a:lstStyle>
          <a:p>
            <a:r>
              <a:rPr lang="de-DE"/>
              <a:t>ROTA NCK plus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79400" y="1587503"/>
            <a:ext cx="5832000" cy="380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9439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dt="0"/>
  <p:txStyles>
    <p:titleStyle>
      <a:lvl1pPr algn="l" defTabSz="609531" rtl="0" eaLnBrk="1" latinLnBrk="0" hangingPunct="1">
        <a:spcBef>
          <a:spcPct val="0"/>
        </a:spcBef>
        <a:buNone/>
        <a:defRPr sz="3733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609531" rtl="0" eaLnBrk="1" latinLnBrk="0" hangingPunct="1">
        <a:spcBef>
          <a:spcPct val="20000"/>
        </a:spcBef>
        <a:buFont typeface="Arial"/>
        <a:buNone/>
        <a:defRPr sz="2667" kern="1200">
          <a:solidFill>
            <a:srgbClr val="00446B"/>
          </a:solidFill>
          <a:latin typeface="+mn-lt"/>
          <a:ea typeface="+mn-ea"/>
          <a:cs typeface="+mn-cs"/>
        </a:defRPr>
      </a:lvl1pPr>
      <a:lvl2pPr marL="609530" indent="0" algn="l" defTabSz="609531" rtl="0" eaLnBrk="1" latinLnBrk="0" hangingPunct="1">
        <a:spcBef>
          <a:spcPct val="20000"/>
        </a:spcBef>
        <a:buFont typeface="Arial"/>
        <a:buNone/>
        <a:defRPr sz="2400" kern="1200">
          <a:solidFill>
            <a:srgbClr val="00446B"/>
          </a:solidFill>
          <a:latin typeface="+mn-lt"/>
          <a:ea typeface="+mn-ea"/>
          <a:cs typeface="+mn-cs"/>
        </a:defRPr>
      </a:lvl2pPr>
      <a:lvl3pPr marL="1523827" indent="-304764" algn="l" defTabSz="609531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00446B"/>
          </a:solidFill>
          <a:latin typeface="+mn-lt"/>
          <a:ea typeface="+mn-ea"/>
          <a:cs typeface="+mn-cs"/>
        </a:defRPr>
      </a:lvl3pPr>
      <a:lvl4pPr marL="2133357" indent="-304764" algn="l" defTabSz="609531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446B"/>
          </a:solidFill>
          <a:latin typeface="+mn-lt"/>
          <a:ea typeface="+mn-ea"/>
          <a:cs typeface="+mn-cs"/>
        </a:defRPr>
      </a:lvl4pPr>
      <a:lvl5pPr marL="2742886" indent="-304764" algn="l" defTabSz="609531" rtl="0" eaLnBrk="1" latinLnBrk="0" hangingPunct="1">
        <a:spcBef>
          <a:spcPct val="20000"/>
        </a:spcBef>
        <a:buFont typeface="Arial"/>
        <a:buChar char="»"/>
        <a:defRPr sz="2400" kern="1200">
          <a:solidFill>
            <a:srgbClr val="00446B"/>
          </a:solidFill>
          <a:latin typeface="+mn-lt"/>
          <a:ea typeface="+mn-ea"/>
          <a:cs typeface="+mn-cs"/>
        </a:defRPr>
      </a:lvl5pPr>
      <a:lvl6pPr marL="3352419" indent="-304764" algn="l" defTabSz="60953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49" indent="-304764" algn="l" defTabSz="60953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480" indent="-304764" algn="l" defTabSz="60953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09" indent="-304764" algn="l" defTabSz="60953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1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60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92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22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53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83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13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45" algn="l" defTabSz="6095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79400" y="213786"/>
            <a:ext cx="10515600" cy="107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092200" y="6225119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 b="0">
                <a:solidFill>
                  <a:schemeClr val="bg1"/>
                </a:solidFill>
              </a:defRPr>
            </a:lvl1pPr>
          </a:lstStyle>
          <a:p>
            <a:r>
              <a:rPr lang="de-DE"/>
              <a:t>TANDEM 3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79400" y="1587503"/>
            <a:ext cx="5832000" cy="380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02401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hf sldNum="0" hdr="0" dt="0"/>
  <p:txStyles>
    <p:titleStyle>
      <a:lvl1pPr algn="l" defTabSz="609546" rtl="0" eaLnBrk="1" latinLnBrk="0" hangingPunct="1">
        <a:spcBef>
          <a:spcPct val="0"/>
        </a:spcBef>
        <a:buNone/>
        <a:defRPr sz="3733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609546" rtl="0" eaLnBrk="1" latinLnBrk="0" hangingPunct="1">
        <a:spcBef>
          <a:spcPct val="20000"/>
        </a:spcBef>
        <a:buFont typeface="Arial"/>
        <a:buNone/>
        <a:defRPr sz="2667" kern="1200">
          <a:solidFill>
            <a:srgbClr val="00446B"/>
          </a:solidFill>
          <a:latin typeface="+mn-lt"/>
          <a:ea typeface="+mn-ea"/>
          <a:cs typeface="+mn-cs"/>
        </a:defRPr>
      </a:lvl1pPr>
      <a:lvl2pPr marL="609545" indent="0" algn="l" defTabSz="609546" rtl="0" eaLnBrk="1" latinLnBrk="0" hangingPunct="1">
        <a:spcBef>
          <a:spcPct val="20000"/>
        </a:spcBef>
        <a:buFont typeface="Arial"/>
        <a:buNone/>
        <a:defRPr sz="2400" kern="1200">
          <a:solidFill>
            <a:srgbClr val="00446B"/>
          </a:solidFill>
          <a:latin typeface="+mn-lt"/>
          <a:ea typeface="+mn-ea"/>
          <a:cs typeface="+mn-cs"/>
        </a:defRPr>
      </a:lvl2pPr>
      <a:lvl3pPr marL="1523865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00446B"/>
          </a:solidFill>
          <a:latin typeface="+mn-lt"/>
          <a:ea typeface="+mn-ea"/>
          <a:cs typeface="+mn-cs"/>
        </a:defRPr>
      </a:lvl3pPr>
      <a:lvl4pPr marL="2133411" indent="-304772" algn="l" defTabSz="609546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446B"/>
          </a:solidFill>
          <a:latin typeface="+mn-lt"/>
          <a:ea typeface="+mn-ea"/>
          <a:cs typeface="+mn-cs"/>
        </a:defRPr>
      </a:lvl4pPr>
      <a:lvl5pPr marL="2742955" indent="-304772" algn="l" defTabSz="609546" rtl="0" eaLnBrk="1" latinLnBrk="0" hangingPunct="1">
        <a:spcBef>
          <a:spcPct val="20000"/>
        </a:spcBef>
        <a:buFont typeface="Arial"/>
        <a:buChar char="»"/>
        <a:defRPr sz="2400" kern="1200">
          <a:solidFill>
            <a:srgbClr val="00446B"/>
          </a:solidFill>
          <a:latin typeface="+mn-lt"/>
          <a:ea typeface="+mn-ea"/>
          <a:cs typeface="+mn-cs"/>
        </a:defRPr>
      </a:lvl5pPr>
      <a:lvl6pPr marL="3352502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4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94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138" indent="-304772" algn="l" defTabSz="609546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91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37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83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29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74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20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66" algn="l" defTabSz="60954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2AFA6429-E8A8-4A05-905F-E575DE69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94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E71D5BF-60E5-4FD3-9BAC-6517617B68A4}"/>
              </a:ext>
            </a:extLst>
          </p:cNvPr>
          <p:cNvSpPr/>
          <p:nvPr/>
        </p:nvSpPr>
        <p:spPr>
          <a:xfrm>
            <a:off x="0" y="4461433"/>
            <a:ext cx="12192000" cy="1441529"/>
          </a:xfrm>
          <a:prstGeom prst="rect">
            <a:avLst/>
          </a:prstGeom>
          <a:gradFill>
            <a:gsLst>
              <a:gs pos="0">
                <a:srgbClr val="003D6A"/>
              </a:gs>
              <a:gs pos="98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1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0" y="4461434"/>
            <a:ext cx="12192000" cy="1441529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15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306867" y="4588772"/>
            <a:ext cx="11811516" cy="1119113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112177" defTabSz="609555">
              <a:spcBef>
                <a:spcPct val="0"/>
              </a:spcBef>
              <a:defRPr/>
            </a:pPr>
            <a:r>
              <a:rPr lang="de-DE" sz="4000" b="1" dirty="0">
                <a:solidFill>
                  <a:srgbClr val="FFFFFF"/>
                </a:solidFill>
                <a:latin typeface="Calibri"/>
              </a:rPr>
              <a:t>TANDEM KSH3</a:t>
            </a:r>
          </a:p>
          <a:p>
            <a:pPr marL="112179" defTabSz="609570">
              <a:spcBef>
                <a:spcPct val="0"/>
              </a:spcBef>
              <a:defRPr/>
            </a:pPr>
            <a:r>
              <a:rPr lang="de-DE" sz="2400" dirty="0">
                <a:solidFill>
                  <a:srgbClr val="FFFFFF"/>
                </a:solidFill>
                <a:latin typeface="Calibri"/>
              </a:rPr>
              <a:t>Compact,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hydraulic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actuated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powerhouses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for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series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Calibri"/>
              </a:rPr>
              <a:t>production</a:t>
            </a:r>
            <a:r>
              <a:rPr lang="de-DE" sz="2400" dirty="0">
                <a:solidFill>
                  <a:srgbClr val="FFFFFF"/>
                </a:solidFill>
                <a:latin typeface="Calibri"/>
              </a:rPr>
              <a:t> 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44" y="6496406"/>
            <a:ext cx="1794933" cy="119423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628357" y="6286476"/>
            <a:ext cx="276683" cy="297205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49161"/>
            <a:ext cx="12192000" cy="99906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E5A0C23-18E8-449C-AA8C-6501827D123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2605" y="421406"/>
            <a:ext cx="4466790" cy="36155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8780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KSH3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44602" y="3662437"/>
            <a:ext cx="372411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Alignment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edge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alignment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edge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recessed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side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block.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extends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parallel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guidance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and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enables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exact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alignment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vises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machine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table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  <a:p>
            <a:pPr defTabSz="609546">
              <a:spcBef>
                <a:spcPts val="133"/>
              </a:spcBef>
            </a:pP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5" y="3664003"/>
            <a:ext cx="3724116" cy="1880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Coolant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drainage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hole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All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blocks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equipped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with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coolant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drainage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hole. This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allows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penetrated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coolant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drained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outside. 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drainage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hole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sealed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with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sintered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filter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prevent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entry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chips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Highlights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C57EC23-83CA-406E-889D-5C94DB461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17" y="1665074"/>
            <a:ext cx="2590652" cy="18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B3FF8EA-0E7C-4DC2-8EAD-001CDCC90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135" y="1665074"/>
            <a:ext cx="2640336" cy="190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39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KSH3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5" y="3664003"/>
            <a:ext cx="4114800" cy="2259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Base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plates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Base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plates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offer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several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integrated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options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mounting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blocks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on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machine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table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  <a:p>
            <a:pPr defTabSz="609546">
              <a:spcBef>
                <a:spcPts val="533"/>
              </a:spcBef>
            </a:pPr>
            <a:endParaRPr lang="de-DE" sz="8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Fastening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quick-change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pallet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system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Fastening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cylindrical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clamps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Mounting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T-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nuts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Highlights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F551F62-50F0-4DD1-9BC3-154E0260F988}"/>
              </a:ext>
            </a:extLst>
          </p:cNvPr>
          <p:cNvSpPr/>
          <p:nvPr/>
        </p:nvSpPr>
        <p:spPr>
          <a:xfrm>
            <a:off x="276021" y="3664234"/>
            <a:ext cx="3724116" cy="2203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Greasing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system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</a:t>
            </a:r>
            <a:r>
              <a:rPr lang="de-DE" sz="1600" u="sng" dirty="0">
                <a:solidFill>
                  <a:srgbClr val="00446B"/>
                </a:solidFill>
                <a:latin typeface="Calibri"/>
              </a:rPr>
              <a:t>Manual </a:t>
            </a:r>
            <a:r>
              <a:rPr lang="de-DE" sz="1600" u="sng" dirty="0" err="1">
                <a:solidFill>
                  <a:srgbClr val="00446B"/>
                </a:solidFill>
                <a:latin typeface="Calibri"/>
              </a:rPr>
              <a:t>greasing</a:t>
            </a:r>
            <a:r>
              <a:rPr lang="de-DE" sz="1600" u="sng" dirty="0">
                <a:solidFill>
                  <a:srgbClr val="00446B"/>
                </a:solidFill>
                <a:latin typeface="Calibri"/>
              </a:rPr>
              <a:t>: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grease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used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supply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all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friction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surfaces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(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guidance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piston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guide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and diagonal pull)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evenly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  <a:p>
            <a:pPr defTabSz="609546">
              <a:spcBef>
                <a:spcPts val="533"/>
              </a:spcBef>
            </a:pP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1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</a:t>
            </a:r>
            <a:r>
              <a:rPr lang="de-DE" sz="1600" u="sng" dirty="0">
                <a:solidFill>
                  <a:srgbClr val="00446B"/>
                </a:solidFill>
                <a:latin typeface="Calibri"/>
              </a:rPr>
              <a:t>Central </a:t>
            </a:r>
            <a:r>
              <a:rPr lang="de-DE" sz="1600" u="sng" dirty="0" err="1">
                <a:solidFill>
                  <a:srgbClr val="00446B"/>
                </a:solidFill>
                <a:latin typeface="Calibri"/>
              </a:rPr>
              <a:t>greasing</a:t>
            </a:r>
            <a:r>
              <a:rPr lang="de-DE" sz="1600" u="sng" dirty="0">
                <a:solidFill>
                  <a:srgbClr val="00446B"/>
                </a:solidFill>
                <a:latin typeface="Calibri"/>
              </a:rPr>
              <a:t>: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connections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on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side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used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supply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all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friction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surfaces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evenly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with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grease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5A60E4A-75D0-4228-85E3-60E3F2163FB1}"/>
              </a:ext>
            </a:extLst>
          </p:cNvPr>
          <p:cNvGrpSpPr/>
          <p:nvPr/>
        </p:nvGrpSpPr>
        <p:grpSpPr>
          <a:xfrm>
            <a:off x="354183" y="4013084"/>
            <a:ext cx="264000" cy="264000"/>
            <a:chOff x="4645063" y="729193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4853ADDD-2931-4638-8012-3577F40E5EAE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69E0620-03F9-4A25-8DB1-C06A003A739B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96CA0E1-58AD-4804-A78E-9516F69D8028}"/>
              </a:ext>
            </a:extLst>
          </p:cNvPr>
          <p:cNvGrpSpPr/>
          <p:nvPr/>
        </p:nvGrpSpPr>
        <p:grpSpPr>
          <a:xfrm>
            <a:off x="369533" y="5078291"/>
            <a:ext cx="264000" cy="264000"/>
            <a:chOff x="4645063" y="732456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2D2FE8D-2BD2-40C6-9D3D-85D6CA27F388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051B18C2-5D0E-4E64-92B0-B3864245551F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D17798E3-2892-4CD5-8CD8-74417075D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497" y="1595390"/>
            <a:ext cx="2737611" cy="1966007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FC5B716-7FED-477C-9567-B2D3083D43BE}"/>
              </a:ext>
            </a:extLst>
          </p:cNvPr>
          <p:cNvGrpSpPr/>
          <p:nvPr/>
        </p:nvGrpSpPr>
        <p:grpSpPr>
          <a:xfrm>
            <a:off x="4212304" y="2646893"/>
            <a:ext cx="264000" cy="264000"/>
            <a:chOff x="4645063" y="729193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7DA0E438-BD13-4D2B-BCA5-E93C94C60C20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528C0D1D-5CA9-4B37-B6B2-387DF7DC1FC6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3B55606F-4EA9-4DA9-B07A-885545F46401}"/>
              </a:ext>
            </a:extLst>
          </p:cNvPr>
          <p:cNvGrpSpPr/>
          <p:nvPr/>
        </p:nvGrpSpPr>
        <p:grpSpPr>
          <a:xfrm>
            <a:off x="6138649" y="2627691"/>
            <a:ext cx="264000" cy="264000"/>
            <a:chOff x="4645063" y="732456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F252ACD-289E-425A-BCCC-94D4449544F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75BB4100-5E5A-4326-85E9-E93D406B0C25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C03B22C-2641-461C-8029-3C0D4CCF2EDE}"/>
              </a:ext>
            </a:extLst>
          </p:cNvPr>
          <p:cNvGrpSpPr/>
          <p:nvPr/>
        </p:nvGrpSpPr>
        <p:grpSpPr>
          <a:xfrm>
            <a:off x="4820235" y="3321497"/>
            <a:ext cx="264000" cy="264000"/>
            <a:chOff x="4637578" y="73245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7AC1EAE6-4ABF-44E1-B0DE-BDCAFE4F684C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CAE8AFD5-C908-4E13-A8FE-8285164F0D3D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E002B4A4-CB8B-4B7B-AC54-75027BCCC374}"/>
              </a:ext>
            </a:extLst>
          </p:cNvPr>
          <p:cNvGrpSpPr/>
          <p:nvPr/>
        </p:nvGrpSpPr>
        <p:grpSpPr>
          <a:xfrm>
            <a:off x="4100497" y="5003457"/>
            <a:ext cx="264000" cy="264000"/>
            <a:chOff x="4645063" y="729193"/>
            <a:chExt cx="266095" cy="271350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597BA3C-9464-4DDD-881D-4D715AB98468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02B30211-AFA4-4C98-999B-7620E065B5B8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693F228F-203C-4564-94E0-37C2B5BD4009}"/>
              </a:ext>
            </a:extLst>
          </p:cNvPr>
          <p:cNvGrpSpPr/>
          <p:nvPr/>
        </p:nvGrpSpPr>
        <p:grpSpPr>
          <a:xfrm>
            <a:off x="4100497" y="5325761"/>
            <a:ext cx="264000" cy="264000"/>
            <a:chOff x="4645063" y="732456"/>
            <a:chExt cx="266095" cy="271350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90750A9F-D13F-4EC3-B149-44ECC253F1E7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6627AFCC-BBE6-4D57-A38D-8F949287E4B5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74C93131-F5AF-45D3-947B-C1959DF12C5F}"/>
              </a:ext>
            </a:extLst>
          </p:cNvPr>
          <p:cNvGrpSpPr/>
          <p:nvPr/>
        </p:nvGrpSpPr>
        <p:grpSpPr>
          <a:xfrm>
            <a:off x="4100497" y="5648065"/>
            <a:ext cx="264000" cy="264000"/>
            <a:chOff x="4637578" y="732456"/>
            <a:chExt cx="266095" cy="271350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F42827AC-D8C4-47F3-A670-A4BC8E60F8F8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99E303C9-DCF7-4980-8087-EED835F3AD20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pic>
        <p:nvPicPr>
          <p:cNvPr id="39" name="Grafik 38">
            <a:extLst>
              <a:ext uri="{FF2B5EF4-FFF2-40B4-BE49-F238E27FC236}">
                <a16:creationId xmlns:a16="http://schemas.microsoft.com/office/drawing/2014/main" id="{38CBDDD1-8BB9-4E05-9716-3E7CDD52A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34" y="1636977"/>
            <a:ext cx="2574209" cy="19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7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KSH3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44602" y="3662437"/>
            <a:ext cx="3825452" cy="2675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Jig-produced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positioning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bores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(-Z)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In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order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position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several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blocks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very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accurately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in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relation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one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another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on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devices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jig-produced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positioning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bores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integrated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in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Z-version.</a:t>
            </a:r>
          </a:p>
          <a:p>
            <a:pPr defTabSz="609546">
              <a:spcBef>
                <a:spcPts val="533"/>
              </a:spcBef>
            </a:pPr>
            <a:endParaRPr lang="de-DE" sz="8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Positioning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bore</a:t>
            </a:r>
            <a:endParaRPr lang="de-DE" sz="1600" dirty="0">
              <a:solidFill>
                <a:srgbClr val="00446B"/>
              </a:solidFill>
              <a:latin typeface="Calibri"/>
              <a:sym typeface="Wingdings" panose="05000000000000000000" pitchFamily="2" charset="2"/>
            </a:endParaRPr>
          </a:p>
          <a:p>
            <a:pPr defTabSz="609546">
              <a:spcBef>
                <a:spcPts val="4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endParaRPr lang="de-DE" sz="133" dirty="0">
              <a:solidFill>
                <a:srgbClr val="00446B"/>
              </a:solidFill>
              <a:latin typeface="Calibri"/>
            </a:endParaRPr>
          </a:p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		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5" y="3664003"/>
            <a:ext cx="4051895" cy="2172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Pneumatic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monitoring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(-PM)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positions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can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queried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dynamic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pressure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Transfer via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enables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compressed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air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through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system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  <a:p>
            <a:pPr defTabSz="609546"/>
            <a:endParaRPr lang="de-DE" sz="1067" dirty="0">
              <a:solidFill>
                <a:srgbClr val="00446B"/>
              </a:solidFill>
              <a:latin typeface="Calibri"/>
              <a:sym typeface="Wingdings" panose="05000000000000000000" pitchFamily="2" charset="2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    Via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dynamic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pressure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    Air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transfer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system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jaw</a:t>
            </a:r>
            <a:endParaRPr lang="de-DE" sz="1600" dirty="0">
              <a:solidFill>
                <a:srgbClr val="00446B"/>
              </a:solidFill>
              <a:latin typeface="Calibri"/>
              <a:sym typeface="Wingdings" panose="05000000000000000000" pitchFamily="2" charset="2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Standardized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equipment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versions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1C277445-1EBD-4C78-80B8-D5ED625FAC68}"/>
              </a:ext>
            </a:extLst>
          </p:cNvPr>
          <p:cNvGrpSpPr/>
          <p:nvPr/>
        </p:nvGrpSpPr>
        <p:grpSpPr>
          <a:xfrm>
            <a:off x="320099" y="5505395"/>
            <a:ext cx="264000" cy="264000"/>
            <a:chOff x="4645063" y="729193"/>
            <a:chExt cx="266095" cy="271350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3F71D01F-0FE2-4ECD-973B-70B9BD9ABD68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6248F22-3B7D-4AFE-9545-B0D73BD07F4A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52296C84-EE8E-4E9F-B15D-5F06800F3976}"/>
              </a:ext>
            </a:extLst>
          </p:cNvPr>
          <p:cNvGrpSpPr/>
          <p:nvPr/>
        </p:nvGrpSpPr>
        <p:grpSpPr>
          <a:xfrm>
            <a:off x="4158671" y="5229157"/>
            <a:ext cx="264000" cy="264000"/>
            <a:chOff x="4645063" y="729193"/>
            <a:chExt cx="266095" cy="271350"/>
          </a:xfrm>
        </p:grpSpPr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736E6AAE-1F87-48F3-A43A-69F33705745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29EF65FB-28EF-436D-8E2C-DFF23DB32221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2C020B05-E960-4A31-B5D0-16790F20C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261" y="1612192"/>
            <a:ext cx="2744084" cy="1995416"/>
          </a:xfrm>
          <a:prstGeom prst="rect">
            <a:avLst/>
          </a:prstGeom>
        </p:spPr>
      </p:pic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FC66FC01-7E1F-45D0-94C4-D7217AB6605E}"/>
              </a:ext>
            </a:extLst>
          </p:cNvPr>
          <p:cNvGrpSpPr/>
          <p:nvPr/>
        </p:nvGrpSpPr>
        <p:grpSpPr>
          <a:xfrm>
            <a:off x="4839223" y="2404225"/>
            <a:ext cx="264000" cy="264000"/>
            <a:chOff x="4645063" y="729193"/>
            <a:chExt cx="266095" cy="271350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1487DD99-3803-4EE7-A12C-B7963F5B397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9B7D6680-35D5-4473-85FF-6152D9D6A150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87A54DF8-81AC-48DF-90D9-45A629CF113A}"/>
              </a:ext>
            </a:extLst>
          </p:cNvPr>
          <p:cNvGrpSpPr/>
          <p:nvPr/>
        </p:nvGrpSpPr>
        <p:grpSpPr>
          <a:xfrm>
            <a:off x="6351079" y="2404225"/>
            <a:ext cx="264000" cy="264000"/>
            <a:chOff x="4645063" y="732456"/>
            <a:chExt cx="266095" cy="27135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4689AF5C-6596-45F2-8C86-F0485D1F493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57C1C2C-20C0-4A7D-B3A0-B1F06AB19A2E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3485C1CE-B2D3-48D0-B26B-75DBED713AB0}"/>
              </a:ext>
            </a:extLst>
          </p:cNvPr>
          <p:cNvGrpSpPr/>
          <p:nvPr/>
        </p:nvGrpSpPr>
        <p:grpSpPr>
          <a:xfrm>
            <a:off x="4153617" y="5528392"/>
            <a:ext cx="264000" cy="264000"/>
            <a:chOff x="4645063" y="729193"/>
            <a:chExt cx="266095" cy="27135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24E19B7B-6565-4E12-B7C7-C85170C4561D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9D5AC4B9-CA6E-448C-ACD3-9B5C53EB6B06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sp>
        <p:nvSpPr>
          <p:cNvPr id="34" name="Rechteck 33">
            <a:extLst>
              <a:ext uri="{FF2B5EF4-FFF2-40B4-BE49-F238E27FC236}">
                <a16:creationId xmlns:a16="http://schemas.microsoft.com/office/drawing/2014/main" id="{686808D9-0A57-441F-A901-8A83E8CE8372}"/>
              </a:ext>
            </a:extLst>
          </p:cNvPr>
          <p:cNvSpPr/>
          <p:nvPr/>
        </p:nvSpPr>
        <p:spPr>
          <a:xfrm>
            <a:off x="8023976" y="1497256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75AFA21C-E4C6-4CB5-8E69-8C109CDEA9F7}"/>
              </a:ext>
            </a:extLst>
          </p:cNvPr>
          <p:cNvSpPr/>
          <p:nvPr/>
        </p:nvSpPr>
        <p:spPr>
          <a:xfrm>
            <a:off x="7910529" y="3664003"/>
            <a:ext cx="3602204" cy="1633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Inductive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monitoring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(-IM)</a:t>
            </a:r>
          </a:p>
          <a:p>
            <a:pPr defTabSz="609546">
              <a:spcBef>
                <a:spcPts val="533"/>
              </a:spcBef>
            </a:pPr>
            <a:r>
              <a:rPr lang="de-DE" sz="1600" dirty="0" err="1">
                <a:solidFill>
                  <a:srgbClr val="00446B"/>
                </a:solidFill>
                <a:latin typeface="Calibri"/>
              </a:rPr>
              <a:t>Two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inductive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proximity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switches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in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jaw‘s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recesses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enable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monitoring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positions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 Monitoring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particularly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suitable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for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fully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automated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machining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processes</a:t>
            </a:r>
            <a:r>
              <a:rPr lang="de-DE" sz="1600" dirty="0">
                <a:solidFill>
                  <a:srgbClr val="00446B"/>
                </a:solidFill>
                <a:latin typeface="Calibri"/>
                <a:sym typeface="Wingdings" panose="05000000000000000000" pitchFamily="2" charset="2"/>
              </a:rPr>
              <a:t>.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36C5226F-58CC-4CB6-80FC-AF5635137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2" y="1622551"/>
            <a:ext cx="1928363" cy="192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037BFC0D-DB1A-40D7-B329-58371F6C66A0}"/>
              </a:ext>
            </a:extLst>
          </p:cNvPr>
          <p:cNvGrpSpPr/>
          <p:nvPr/>
        </p:nvGrpSpPr>
        <p:grpSpPr>
          <a:xfrm>
            <a:off x="2438028" y="1889311"/>
            <a:ext cx="264000" cy="264000"/>
            <a:chOff x="4645063" y="729193"/>
            <a:chExt cx="266095" cy="271350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67B4CA0C-A596-4970-8699-5DC946AE9D01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EBA046E1-4F5D-4280-9AEC-7EFBE270C059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D1CC4603-B472-4A4A-AC2C-70C3881CC860}"/>
              </a:ext>
            </a:extLst>
          </p:cNvPr>
          <p:cNvGrpSpPr/>
          <p:nvPr/>
        </p:nvGrpSpPr>
        <p:grpSpPr>
          <a:xfrm>
            <a:off x="942263" y="3021524"/>
            <a:ext cx="264000" cy="264000"/>
            <a:chOff x="4645063" y="729193"/>
            <a:chExt cx="266095" cy="271350"/>
          </a:xfrm>
        </p:grpSpPr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72ECD1D8-DA48-4427-BF4F-B5C54CF5C9AF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E975B22B-079B-46E8-9D52-CCD5135F2CD8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pic>
        <p:nvPicPr>
          <p:cNvPr id="45" name="Grafik 44">
            <a:extLst>
              <a:ext uri="{FF2B5EF4-FFF2-40B4-BE49-F238E27FC236}">
                <a16:creationId xmlns:a16="http://schemas.microsoft.com/office/drawing/2014/main" id="{4CBB42AD-31D6-4E28-80EA-2E771541A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346" y="1614732"/>
            <a:ext cx="2344257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94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9EF32E-F2B1-449D-99EF-22A4DB72D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KSH3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37DC41E-1F7F-4AD9-9B5A-508B71E3CF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5693781-7442-4B97-ACD7-CF4D1CABE3E9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Documents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AD47CB4-EAC7-41FB-B320-2F2DDBE774AF}"/>
              </a:ext>
            </a:extLst>
          </p:cNvPr>
          <p:cNvSpPr txBox="1"/>
          <p:nvPr/>
        </p:nvSpPr>
        <p:spPr>
          <a:xfrm>
            <a:off x="279399" y="1424430"/>
            <a:ext cx="3813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Catalog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chapter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(link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follows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05A7409-EE39-4D52-81B1-E78719244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00" y="1857600"/>
            <a:ext cx="5198168" cy="3840000"/>
          </a:xfrm>
          <a:prstGeom prst="rect">
            <a:avLst/>
          </a:prstGeom>
          <a:ln>
            <a:solidFill>
              <a:srgbClr val="003D6A"/>
            </a:solidFill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3F9CA8C-765E-4B9F-9781-47906BC99E03}"/>
              </a:ext>
            </a:extLst>
          </p:cNvPr>
          <p:cNvSpPr txBox="1"/>
          <p:nvPr/>
        </p:nvSpPr>
        <p:spPr>
          <a:xfrm>
            <a:off x="6086324" y="1424430"/>
            <a:ext cx="3358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Homepage (link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follows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1D7617D-A01D-4C45-91F8-64306C6CF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00" y="1857600"/>
            <a:ext cx="4731208" cy="3840000"/>
          </a:xfrm>
          <a:prstGeom prst="rect">
            <a:avLst/>
          </a:prstGeom>
          <a:ln>
            <a:solidFill>
              <a:srgbClr val="003D6A"/>
            </a:solidFill>
          </a:ln>
        </p:spPr>
      </p:pic>
    </p:spTree>
    <p:extLst>
      <p:ext uri="{BB962C8B-B14F-4D97-AF65-F5344CB8AC3E}">
        <p14:creationId xmlns:p14="http://schemas.microsoft.com/office/powerpoint/2010/main" val="4010962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605837-8A60-4B86-B75A-D5300BC01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399" y="1483785"/>
            <a:ext cx="10858863" cy="3805767"/>
          </a:xfrm>
        </p:spPr>
        <p:txBody>
          <a:bodyPr>
            <a:normAutofit/>
          </a:bodyPr>
          <a:lstStyle/>
          <a:p>
            <a:endParaRPr lang="de-DE" sz="4000" b="1" dirty="0"/>
          </a:p>
          <a:p>
            <a:r>
              <a:rPr lang="de-DE" sz="5333" b="1" dirty="0"/>
              <a:t>TANDEM System </a:t>
            </a:r>
            <a:r>
              <a:rPr lang="de-DE" sz="5333" b="1" dirty="0" err="1"/>
              <a:t>jaws</a:t>
            </a:r>
            <a:r>
              <a:rPr lang="de-DE" sz="5333" b="1" dirty="0"/>
              <a:t> and top </a:t>
            </a:r>
            <a:r>
              <a:rPr lang="de-DE" sz="5333" b="1" dirty="0" err="1"/>
              <a:t>jaws</a:t>
            </a:r>
            <a:endParaRPr lang="de-DE" sz="5333" b="1" dirty="0"/>
          </a:p>
          <a:p>
            <a:r>
              <a:rPr lang="de-DE" b="1" dirty="0"/>
              <a:t>Maximum </a:t>
            </a:r>
            <a:r>
              <a:rPr lang="de-DE" b="1" dirty="0" err="1"/>
              <a:t>flexibility</a:t>
            </a:r>
            <a:r>
              <a:rPr lang="de-DE" b="1" dirty="0"/>
              <a:t> due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modular </a:t>
            </a:r>
            <a:r>
              <a:rPr lang="de-DE" b="1" dirty="0" err="1"/>
              <a:t>system</a:t>
            </a:r>
            <a:r>
              <a:rPr lang="de-DE" b="1" dirty="0"/>
              <a:t> </a:t>
            </a:r>
            <a:r>
              <a:rPr lang="de-DE" b="1" dirty="0" err="1"/>
              <a:t>consisting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supporting</a:t>
            </a:r>
            <a:r>
              <a:rPr lang="de-DE" b="1" dirty="0"/>
              <a:t> </a:t>
            </a:r>
            <a:r>
              <a:rPr lang="de-DE" b="1" dirty="0" err="1"/>
              <a:t>jaws</a:t>
            </a:r>
            <a:r>
              <a:rPr lang="de-DE" b="1" dirty="0"/>
              <a:t> and a large </a:t>
            </a:r>
            <a:r>
              <a:rPr lang="de-DE" b="1" dirty="0" err="1"/>
              <a:t>selection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top </a:t>
            </a:r>
            <a:r>
              <a:rPr lang="de-DE" b="1" dirty="0" err="1"/>
              <a:t>jaws</a:t>
            </a:r>
            <a:endParaRPr 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43752-D503-4AD9-8A26-3D4502CBA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357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TANDEM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399" y="1483784"/>
            <a:ext cx="7723779" cy="4415605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Individually</a:t>
            </a:r>
            <a:r>
              <a:rPr lang="de-DE" sz="1867" dirty="0"/>
              <a:t> </a:t>
            </a:r>
            <a:r>
              <a:rPr lang="de-DE" sz="1867" dirty="0" err="1"/>
              <a:t>adjustable</a:t>
            </a:r>
            <a:r>
              <a:rPr lang="de-DE" sz="1867" dirty="0"/>
              <a:t> </a:t>
            </a:r>
            <a:r>
              <a:rPr lang="de-DE" sz="1867" dirty="0" err="1"/>
              <a:t>for</a:t>
            </a:r>
            <a:r>
              <a:rPr lang="de-DE" sz="1867" dirty="0"/>
              <a:t> </a:t>
            </a:r>
            <a:r>
              <a:rPr lang="de-DE" sz="1867" dirty="0" err="1"/>
              <a:t>new</a:t>
            </a:r>
            <a:r>
              <a:rPr lang="de-DE" sz="1867" dirty="0"/>
              <a:t> </a:t>
            </a:r>
            <a:r>
              <a:rPr lang="de-DE" sz="1867" dirty="0" err="1"/>
              <a:t>clamping</a:t>
            </a:r>
            <a:r>
              <a:rPr lang="de-DE" sz="1867" dirty="0"/>
              <a:t> </a:t>
            </a:r>
            <a:r>
              <a:rPr lang="de-DE" sz="1867" dirty="0" err="1"/>
              <a:t>tasks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Supporting</a:t>
            </a:r>
            <a:r>
              <a:rPr lang="de-DE" sz="1867" dirty="0"/>
              <a:t> </a:t>
            </a:r>
            <a:r>
              <a:rPr lang="de-DE" sz="1867" dirty="0" err="1"/>
              <a:t>jaw</a:t>
            </a:r>
            <a:r>
              <a:rPr lang="de-DE" sz="1867" dirty="0"/>
              <a:t> </a:t>
            </a:r>
            <a:r>
              <a:rPr lang="de-DE" sz="1867" dirty="0" err="1"/>
              <a:t>system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Large modular </a:t>
            </a:r>
            <a:r>
              <a:rPr lang="de-DE" sz="1867" dirty="0" err="1"/>
              <a:t>system</a:t>
            </a:r>
            <a:r>
              <a:rPr lang="de-DE" sz="1867" dirty="0"/>
              <a:t> </a:t>
            </a:r>
            <a:r>
              <a:rPr lang="de-DE" sz="1867" dirty="0" err="1"/>
              <a:t>of</a:t>
            </a:r>
            <a:r>
              <a:rPr lang="de-DE" sz="1867" dirty="0"/>
              <a:t> </a:t>
            </a:r>
            <a:r>
              <a:rPr lang="de-DE" sz="1867" dirty="0" err="1"/>
              <a:t>matching</a:t>
            </a:r>
            <a:r>
              <a:rPr lang="de-DE" sz="1867" dirty="0"/>
              <a:t> top </a:t>
            </a:r>
            <a:r>
              <a:rPr lang="de-DE" sz="1867" dirty="0" err="1"/>
              <a:t>jaws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Advantages –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Your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benefits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66B478C-E64D-45E5-85E0-68BCB105A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681" y="1184313"/>
            <a:ext cx="4527537" cy="446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41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9611AF-BBE1-4455-989C-30B350844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75532B-02A3-48D0-84AF-753DABC6FF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61F897FA-34F9-4CF2-AE05-A604CC31EFFA}"/>
              </a:ext>
            </a:extLst>
          </p:cNvPr>
          <p:cNvGraphicFramePr>
            <a:graphicFrameLocks noGrp="1"/>
          </p:cNvGraphicFramePr>
          <p:nvPr/>
        </p:nvGraphicFramePr>
        <p:xfrm>
          <a:off x="279401" y="1123779"/>
          <a:ext cx="7571564" cy="2531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855">
                  <a:extLst>
                    <a:ext uri="{9D8B030D-6E8A-4147-A177-3AD203B41FA5}">
                      <a16:colId xmlns:a16="http://schemas.microsoft.com/office/drawing/2014/main" val="451880826"/>
                    </a:ext>
                  </a:extLst>
                </a:gridCol>
                <a:gridCol w="2523855">
                  <a:extLst>
                    <a:ext uri="{9D8B030D-6E8A-4147-A177-3AD203B41FA5}">
                      <a16:colId xmlns:a16="http://schemas.microsoft.com/office/drawing/2014/main" val="443294948"/>
                    </a:ext>
                  </a:extLst>
                </a:gridCol>
                <a:gridCol w="2523855">
                  <a:extLst>
                    <a:ext uri="{9D8B030D-6E8A-4147-A177-3AD203B41FA5}">
                      <a16:colId xmlns:a16="http://schemas.microsoft.com/office/drawing/2014/main" val="2923145451"/>
                    </a:ext>
                  </a:extLst>
                </a:gridCol>
              </a:tblGrid>
              <a:tr h="365760">
                <a:tc gridSpan="3"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Top </a:t>
                      </a:r>
                      <a:r>
                        <a:rPr lang="de-DE" sz="1600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bg1"/>
                          </a:solidFill>
                        </a:rPr>
                        <a:t>blanks</a:t>
                      </a: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53109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solidFill>
                            <a:srgbClr val="00446B"/>
                          </a:solidFill>
                        </a:rPr>
                        <a:t>Mounting</a:t>
                      </a:r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: Via </a:t>
                      </a:r>
                      <a:r>
                        <a:rPr lang="de-DE" sz="1600" b="1" dirty="0" err="1">
                          <a:solidFill>
                            <a:srgbClr val="00446B"/>
                          </a:solidFill>
                        </a:rPr>
                        <a:t>tongue</a:t>
                      </a:r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 and groove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solidFill>
                            <a:srgbClr val="00446B"/>
                          </a:solidFill>
                        </a:rPr>
                        <a:t>Mounting</a:t>
                      </a:r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: Via </a:t>
                      </a:r>
                      <a:r>
                        <a:rPr lang="de-DE" sz="1600" b="1" dirty="0" err="1">
                          <a:solidFill>
                            <a:srgbClr val="00446B"/>
                          </a:solidFill>
                        </a:rPr>
                        <a:t>fine</a:t>
                      </a:r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600" b="1" dirty="0" err="1">
                          <a:solidFill>
                            <a:srgbClr val="00446B"/>
                          </a:solidFill>
                        </a:rPr>
                        <a:t>serrations</a:t>
                      </a:r>
                      <a:endParaRPr lang="de-DE" sz="1600" b="1" dirty="0">
                        <a:solidFill>
                          <a:srgbClr val="00446B"/>
                        </a:solidFill>
                      </a:endParaRPr>
                    </a:p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 1,5 x 60°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12736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KTR / KTR-H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STR / STR-H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STR-S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37473"/>
                  </a:ext>
                </a:extLst>
              </a:tr>
              <a:tr h="1190293">
                <a:tc>
                  <a:txBody>
                    <a:bodyPr/>
                    <a:lstStyle/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794581"/>
                  </a:ext>
                </a:extLst>
              </a:tr>
            </a:tbl>
          </a:graphicData>
        </a:graphic>
      </p:graphicFrame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3FA9600-983F-4AF6-AC86-9A36D1868516}"/>
              </a:ext>
            </a:extLst>
          </p:cNvPr>
          <p:cNvGrpSpPr/>
          <p:nvPr/>
        </p:nvGrpSpPr>
        <p:grpSpPr>
          <a:xfrm>
            <a:off x="834216" y="2561932"/>
            <a:ext cx="6464017" cy="1002888"/>
            <a:chOff x="625661" y="2173536"/>
            <a:chExt cx="4848013" cy="75216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8250A1E-836C-4617-9493-6AB06DC62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5661" y="2173536"/>
              <a:ext cx="1072511" cy="732928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C3AC450-AD1D-40DF-95C6-779D19201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8547" y="2173536"/>
              <a:ext cx="1072512" cy="75216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A44A823-E2C0-46CE-A139-EA3B4FC86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7743" y="2173536"/>
              <a:ext cx="1085931" cy="732928"/>
            </a:xfrm>
            <a:prstGeom prst="rect">
              <a:avLst/>
            </a:prstGeom>
          </p:spPr>
        </p:pic>
      </p:grp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6A693E1A-A9D7-4CF5-898C-18FC21A76BEA}"/>
              </a:ext>
            </a:extLst>
          </p:cNvPr>
          <p:cNvGraphicFramePr>
            <a:graphicFrameLocks noGrp="1"/>
          </p:cNvGraphicFramePr>
          <p:nvPr/>
        </p:nvGraphicFramePr>
        <p:xfrm>
          <a:off x="279401" y="3801778"/>
          <a:ext cx="7571564" cy="1921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7469">
                  <a:extLst>
                    <a:ext uri="{9D8B030D-6E8A-4147-A177-3AD203B41FA5}">
                      <a16:colId xmlns:a16="http://schemas.microsoft.com/office/drawing/2014/main" val="451880826"/>
                    </a:ext>
                  </a:extLst>
                </a:gridCol>
                <a:gridCol w="3514095">
                  <a:extLst>
                    <a:ext uri="{9D8B030D-6E8A-4147-A177-3AD203B41FA5}">
                      <a16:colId xmlns:a16="http://schemas.microsoft.com/office/drawing/2014/main" val="443294948"/>
                    </a:ext>
                  </a:extLst>
                </a:gridCol>
              </a:tblGrid>
              <a:tr h="36576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dirty="0" err="1">
                          <a:solidFill>
                            <a:schemeClr val="bg1"/>
                          </a:solidFill>
                        </a:rPr>
                        <a:t>Supporting</a:t>
                      </a: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 and SCHUNK </a:t>
                      </a:r>
                      <a:r>
                        <a:rPr lang="de-DE" sz="1600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bg1"/>
                          </a:solidFill>
                        </a:rPr>
                        <a:t>Program</a:t>
                      </a:r>
                      <a:endParaRPr lang="de-DE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53109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3D6A"/>
                          </a:solidFill>
                        </a:rPr>
                        <a:t>TBA-D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600" b="1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6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600" b="1" dirty="0">
                        <a:solidFill>
                          <a:srgbClr val="003D6A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127365"/>
                  </a:ext>
                </a:extLst>
              </a:tr>
              <a:tr h="1190293">
                <a:tc>
                  <a:txBody>
                    <a:bodyPr/>
                    <a:lstStyle/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794581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A8467D55-32FC-44B5-AF95-A89DD48E9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346" y="4648895"/>
            <a:ext cx="1456871" cy="93396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42DA70E-15A2-4A22-86B0-F94683B28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9124" y="4799149"/>
            <a:ext cx="3235769" cy="653587"/>
          </a:xfrm>
          <a:prstGeom prst="rect">
            <a:avLst/>
          </a:prstGeom>
        </p:spPr>
      </p:pic>
      <p:graphicFrame>
        <p:nvGraphicFramePr>
          <p:cNvPr id="13" name="Tabelle 13">
            <a:extLst>
              <a:ext uri="{FF2B5EF4-FFF2-40B4-BE49-F238E27FC236}">
                <a16:creationId xmlns:a16="http://schemas.microsoft.com/office/drawing/2014/main" id="{5922C0FB-E99B-4371-BED4-32A3A0632A08}"/>
              </a:ext>
            </a:extLst>
          </p:cNvPr>
          <p:cNvGraphicFramePr>
            <a:graphicFrameLocks noGrp="1"/>
          </p:cNvGraphicFramePr>
          <p:nvPr/>
        </p:nvGraphicFramePr>
        <p:xfrm>
          <a:off x="8405779" y="1123777"/>
          <a:ext cx="3213995" cy="222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995">
                  <a:extLst>
                    <a:ext uri="{9D8B030D-6E8A-4147-A177-3AD203B41FA5}">
                      <a16:colId xmlns:a16="http://schemas.microsoft.com/office/drawing/2014/main" val="1088214859"/>
                    </a:ext>
                  </a:extLst>
                </a:gridCol>
              </a:tblGrid>
              <a:tr h="44160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3-axis </a:t>
                      </a:r>
                      <a:r>
                        <a:rPr lang="de-DE" sz="1600" dirty="0" err="1"/>
                        <a:t>jaws</a:t>
                      </a:r>
                      <a:endParaRPr lang="de-DE" sz="16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8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225979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S3A-G5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040519"/>
                  </a:ext>
                </a:extLst>
              </a:tr>
              <a:tr h="1358400">
                <a:tc>
                  <a:txBody>
                    <a:bodyPr/>
                    <a:lstStyle/>
                    <a:p>
                      <a:endParaRPr lang="de-DE" sz="32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280280"/>
                  </a:ext>
                </a:extLst>
              </a:tr>
            </a:tbl>
          </a:graphicData>
        </a:graphic>
      </p:graphicFrame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C2836A23-4577-49FE-BDBB-6B842D4EEB5E}"/>
              </a:ext>
            </a:extLst>
          </p:cNvPr>
          <p:cNvGraphicFramePr>
            <a:graphicFrameLocks noGrp="1"/>
          </p:cNvGraphicFramePr>
          <p:nvPr/>
        </p:nvGraphicFramePr>
        <p:xfrm>
          <a:off x="8405779" y="3501191"/>
          <a:ext cx="3213995" cy="222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995">
                  <a:extLst>
                    <a:ext uri="{9D8B030D-6E8A-4147-A177-3AD203B41FA5}">
                      <a16:colId xmlns:a16="http://schemas.microsoft.com/office/drawing/2014/main" val="1088214859"/>
                    </a:ext>
                  </a:extLst>
                </a:gridCol>
              </a:tblGrid>
              <a:tr h="44160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5-axis </a:t>
                      </a:r>
                      <a:r>
                        <a:rPr lang="de-DE" sz="1600" dirty="0" err="1"/>
                        <a:t>jaws</a:t>
                      </a:r>
                      <a:endParaRPr lang="de-DE" sz="16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8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225979"/>
                  </a:ext>
                </a:extLst>
              </a:tr>
              <a:tr h="422400"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00446B"/>
                          </a:solidFill>
                        </a:rPr>
                        <a:t>S5A-G5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040519"/>
                  </a:ext>
                </a:extLst>
              </a:tr>
              <a:tr h="1358400">
                <a:tc>
                  <a:txBody>
                    <a:bodyPr/>
                    <a:lstStyle/>
                    <a:p>
                      <a:endParaRPr lang="de-DE" sz="32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280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816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60F8D7-1B8C-4F28-90AA-FBA7D190D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1C039BD-62F7-4B23-B45D-E49AED1621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elle 5">
            <a:extLst>
              <a:ext uri="{FF2B5EF4-FFF2-40B4-BE49-F238E27FC236}">
                <a16:creationId xmlns:a16="http://schemas.microsoft.com/office/drawing/2014/main" id="{EA3EA981-0030-4CAD-B42B-A3E21C7F957E}"/>
              </a:ext>
            </a:extLst>
          </p:cNvPr>
          <p:cNvGraphicFramePr>
            <a:graphicFrameLocks noGrp="1"/>
          </p:cNvGraphicFramePr>
          <p:nvPr/>
        </p:nvGraphicFramePr>
        <p:xfrm>
          <a:off x="4456035" y="1066251"/>
          <a:ext cx="4128000" cy="300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4280287932"/>
                    </a:ext>
                  </a:extLst>
                </a:gridCol>
                <a:gridCol w="672000">
                  <a:extLst>
                    <a:ext uri="{9D8B030D-6E8A-4147-A177-3AD203B41FA5}">
                      <a16:colId xmlns:a16="http://schemas.microsoft.com/office/drawing/2014/main" val="3080512493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53697195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93700211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90541863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KTR/KTR-H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306807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Description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 err="1"/>
                        <a:t>Length</a:t>
                      </a:r>
                      <a:r>
                        <a:rPr lang="de-DE" sz="900" b="0" dirty="0"/>
                        <a:t>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Width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Height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07564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>
                          <a:latin typeface="+mn-lt"/>
                        </a:rPr>
                        <a:t>KTR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0402120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82829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0402121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45043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1349707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16141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0402122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18326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0402123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13439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0402220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359184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0402221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579141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1349708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3651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0402222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77,5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007851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KTR-H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0402223</a:t>
                      </a:r>
                      <a:endParaRPr lang="de-DE" sz="8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718966"/>
                  </a:ext>
                </a:extLst>
              </a:tr>
            </a:tbl>
          </a:graphicData>
        </a:graphic>
      </p:graphicFrame>
      <p:graphicFrame>
        <p:nvGraphicFramePr>
          <p:cNvPr id="8" name="Tabelle 6">
            <a:extLst>
              <a:ext uri="{FF2B5EF4-FFF2-40B4-BE49-F238E27FC236}">
                <a16:creationId xmlns:a16="http://schemas.microsoft.com/office/drawing/2014/main" id="{452F8A88-67E2-4157-AE84-578181162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152284"/>
              </p:ext>
            </p:extLst>
          </p:nvPr>
        </p:nvGraphicFramePr>
        <p:xfrm>
          <a:off x="279400" y="4099347"/>
          <a:ext cx="4128000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2189821865"/>
                    </a:ext>
                  </a:extLst>
                </a:gridCol>
                <a:gridCol w="672000">
                  <a:extLst>
                    <a:ext uri="{9D8B030D-6E8A-4147-A177-3AD203B41FA5}">
                      <a16:colId xmlns:a16="http://schemas.microsoft.com/office/drawing/2014/main" val="101226105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89598236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71385322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3987358954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STR-S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003842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Description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 err="1"/>
                        <a:t>Length</a:t>
                      </a:r>
                      <a:r>
                        <a:rPr lang="de-DE" sz="900" b="0" dirty="0"/>
                        <a:t>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Width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Height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04815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17339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03314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1349712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05913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47629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STR-S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0402113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90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870382"/>
                  </a:ext>
                </a:extLst>
              </a:tr>
            </a:tbl>
          </a:graphicData>
        </a:graphic>
      </p:graphicFrame>
      <p:graphicFrame>
        <p:nvGraphicFramePr>
          <p:cNvPr id="9" name="Tabelle 7">
            <a:extLst>
              <a:ext uri="{FF2B5EF4-FFF2-40B4-BE49-F238E27FC236}">
                <a16:creationId xmlns:a16="http://schemas.microsoft.com/office/drawing/2014/main" id="{4767A3BB-02E3-4075-A4BD-90D0FA4A91BA}"/>
              </a:ext>
            </a:extLst>
          </p:cNvPr>
          <p:cNvGraphicFramePr>
            <a:graphicFrameLocks noGrp="1"/>
          </p:cNvGraphicFramePr>
          <p:nvPr/>
        </p:nvGraphicFramePr>
        <p:xfrm>
          <a:off x="279400" y="1068431"/>
          <a:ext cx="4128000" cy="300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3553519971"/>
                    </a:ext>
                  </a:extLst>
                </a:gridCol>
                <a:gridCol w="672000">
                  <a:extLst>
                    <a:ext uri="{9D8B030D-6E8A-4147-A177-3AD203B41FA5}">
                      <a16:colId xmlns:a16="http://schemas.microsoft.com/office/drawing/2014/main" val="150402264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63370342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97320000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979662243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STR/STR-H</a:t>
                      </a:r>
                      <a:endParaRPr lang="de-DE" sz="1200" dirty="0">
                        <a:solidFill>
                          <a:srgbClr val="17385F"/>
                        </a:solidFill>
                      </a:endParaRP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972574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r>
                        <a:rPr lang="de-DE" sz="900" b="0" dirty="0"/>
                        <a:t>Description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900" b="0" dirty="0"/>
                        <a:t>ID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 err="1"/>
                        <a:t>Length</a:t>
                      </a:r>
                      <a:r>
                        <a:rPr lang="de-DE" sz="900" b="0" dirty="0"/>
                        <a:t>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Width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Height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4194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70308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85937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1349709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3286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64260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0402103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42281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64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0425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 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3112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140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1349710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13541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160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78867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STR-H 250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0402203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285714"/>
                  </a:ext>
                </a:extLst>
              </a:tr>
            </a:tbl>
          </a:graphicData>
        </a:graphic>
      </p:graphicFrame>
      <p:graphicFrame>
        <p:nvGraphicFramePr>
          <p:cNvPr id="10" name="Tabelle 8">
            <a:extLst>
              <a:ext uri="{FF2B5EF4-FFF2-40B4-BE49-F238E27FC236}">
                <a16:creationId xmlns:a16="http://schemas.microsoft.com/office/drawing/2014/main" id="{1DF2108F-0917-40A4-AD0C-EE2F7825A746}"/>
              </a:ext>
            </a:extLst>
          </p:cNvPr>
          <p:cNvGraphicFramePr>
            <a:graphicFrameLocks noGrp="1"/>
          </p:cNvGraphicFramePr>
          <p:nvPr/>
        </p:nvGraphicFramePr>
        <p:xfrm>
          <a:off x="4453580" y="4105189"/>
          <a:ext cx="4128000" cy="154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000">
                  <a:extLst>
                    <a:ext uri="{9D8B030D-6E8A-4147-A177-3AD203B41FA5}">
                      <a16:colId xmlns:a16="http://schemas.microsoft.com/office/drawing/2014/main" val="68813437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10726475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86090077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3153170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638096453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TBA-D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7983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Interface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 err="1"/>
                        <a:t>Length</a:t>
                      </a:r>
                      <a:r>
                        <a:rPr lang="de-DE" sz="900" b="0" dirty="0"/>
                        <a:t>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Width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Height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98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0402294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W-65-1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63,6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88048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1349715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W-90-1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90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03516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0402295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W-100-1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92,8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8679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0402296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W-125-1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113,4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63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595085"/>
                  </a:ext>
                </a:extLst>
              </a:tr>
            </a:tbl>
          </a:graphicData>
        </a:graphic>
      </p:graphicFrame>
      <p:graphicFrame>
        <p:nvGraphicFramePr>
          <p:cNvPr id="11" name="Tabelle 8">
            <a:extLst>
              <a:ext uri="{FF2B5EF4-FFF2-40B4-BE49-F238E27FC236}">
                <a16:creationId xmlns:a16="http://schemas.microsoft.com/office/drawing/2014/main" id="{EFFCD433-41AB-4BE0-8A6F-CF161AE0A219}"/>
              </a:ext>
            </a:extLst>
          </p:cNvPr>
          <p:cNvGraphicFramePr>
            <a:graphicFrameLocks noGrp="1"/>
          </p:cNvGraphicFramePr>
          <p:nvPr/>
        </p:nvGraphicFramePr>
        <p:xfrm>
          <a:off x="8632669" y="1069056"/>
          <a:ext cx="3264000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000">
                  <a:extLst>
                    <a:ext uri="{9D8B030D-6E8A-4147-A177-3AD203B41FA5}">
                      <a16:colId xmlns:a16="http://schemas.microsoft.com/office/drawing/2014/main" val="68813437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86090077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3153170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638096453"/>
                    </a:ext>
                  </a:extLst>
                </a:gridCol>
              </a:tblGrid>
              <a:tr h="3048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S3A-G5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7983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 err="1"/>
                        <a:t>Length</a:t>
                      </a:r>
                      <a:r>
                        <a:rPr lang="de-DE" sz="900" b="0" dirty="0"/>
                        <a:t>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Width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Height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98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88048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03516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8679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1471168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31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59508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1471187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26892"/>
                  </a:ext>
                </a:extLst>
              </a:tr>
            </a:tbl>
          </a:graphicData>
        </a:graphic>
      </p:graphicFrame>
      <p:graphicFrame>
        <p:nvGraphicFramePr>
          <p:cNvPr id="12" name="Tabelle 8">
            <a:extLst>
              <a:ext uri="{FF2B5EF4-FFF2-40B4-BE49-F238E27FC236}">
                <a16:creationId xmlns:a16="http://schemas.microsoft.com/office/drawing/2014/main" id="{5FA163CF-123C-4785-92E9-1211FF8D3552}"/>
              </a:ext>
            </a:extLst>
          </p:cNvPr>
          <p:cNvGraphicFramePr>
            <a:graphicFrameLocks noGrp="1"/>
          </p:cNvGraphicFramePr>
          <p:nvPr/>
        </p:nvGraphicFramePr>
        <p:xfrm>
          <a:off x="8636227" y="2888116"/>
          <a:ext cx="3264000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000">
                  <a:extLst>
                    <a:ext uri="{9D8B030D-6E8A-4147-A177-3AD203B41FA5}">
                      <a16:colId xmlns:a16="http://schemas.microsoft.com/office/drawing/2014/main" val="688134379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86090077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1231531704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638096453"/>
                    </a:ext>
                  </a:extLst>
                </a:gridCol>
              </a:tblGrid>
              <a:tr h="3048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S5A-G5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de-DE" sz="700" b="0" dirty="0" err="1"/>
                        <a:t>Length</a:t>
                      </a:r>
                      <a:r>
                        <a:rPr lang="de-DE" sz="700" b="0" dirty="0"/>
                        <a:t> [mm]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de-DE" sz="700" b="0" dirty="0"/>
                        <a:t>Width [mm]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de-DE" sz="700" b="0" dirty="0"/>
                        <a:t>Height [mm]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7983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ID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 err="1"/>
                        <a:t>Length</a:t>
                      </a:r>
                      <a:r>
                        <a:rPr lang="de-DE" sz="900" b="0" dirty="0"/>
                        <a:t>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Width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/>
                        <a:t>Height [mm]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98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1471189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25,5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34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688048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1471190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36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5403516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1471197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49,5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69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86790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1471198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58,5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80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50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059508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de-DE" sz="800" dirty="0"/>
                        <a:t>1471200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72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125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/>
                        <a:t>110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4826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8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605837-8A60-4B86-B75A-D5300BC01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399" y="1483785"/>
            <a:ext cx="10858863" cy="3805767"/>
          </a:xfrm>
        </p:spPr>
        <p:txBody>
          <a:bodyPr>
            <a:normAutofit/>
          </a:bodyPr>
          <a:lstStyle/>
          <a:p>
            <a:endParaRPr lang="de-DE" sz="4000" b="1" dirty="0"/>
          </a:p>
          <a:p>
            <a:r>
              <a:rPr lang="de-DE" sz="5333" b="1" dirty="0"/>
              <a:t>ABP-h plus</a:t>
            </a:r>
          </a:p>
          <a:p>
            <a:r>
              <a:rPr lang="de-DE" b="1" dirty="0"/>
              <a:t>Base </a:t>
            </a:r>
            <a:r>
              <a:rPr lang="de-DE" b="1" dirty="0" err="1"/>
              <a:t>plates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KSP plus </a:t>
            </a:r>
            <a:r>
              <a:rPr lang="de-DE" b="1" dirty="0" err="1"/>
              <a:t>clamping</a:t>
            </a:r>
            <a:r>
              <a:rPr lang="de-DE" b="1" dirty="0"/>
              <a:t> </a:t>
            </a:r>
            <a:r>
              <a:rPr lang="de-DE" b="1" dirty="0" err="1"/>
              <a:t>force</a:t>
            </a:r>
            <a:r>
              <a:rPr lang="de-DE" b="1" dirty="0"/>
              <a:t> </a:t>
            </a:r>
            <a:r>
              <a:rPr lang="de-DE" b="1" dirty="0" err="1"/>
              <a:t>blocks</a:t>
            </a:r>
            <a:endParaRPr lang="de-DE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743752-D503-4AD9-8A26-3D4502CBA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5300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ABP-h plus Base Plates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399" y="1483784"/>
            <a:ext cx="7723779" cy="4415605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VERO-S interface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Pneumatic</a:t>
            </a:r>
            <a:r>
              <a:rPr lang="de-DE" sz="1867" dirty="0"/>
              <a:t> </a:t>
            </a:r>
            <a:r>
              <a:rPr lang="de-DE" sz="1867" dirty="0" err="1"/>
              <a:t>connection</a:t>
            </a:r>
            <a:r>
              <a:rPr lang="de-DE" sz="1867" dirty="0"/>
              <a:t> </a:t>
            </a:r>
            <a:r>
              <a:rPr lang="de-DE" sz="1867" dirty="0" err="1"/>
              <a:t>from</a:t>
            </a:r>
            <a:r>
              <a:rPr lang="de-DE" sz="1867" dirty="0"/>
              <a:t> </a:t>
            </a:r>
            <a:r>
              <a:rPr lang="de-DE" sz="1867" dirty="0" err="1"/>
              <a:t>three</a:t>
            </a:r>
            <a:r>
              <a:rPr lang="de-DE" sz="1867" dirty="0"/>
              <a:t> </a:t>
            </a:r>
            <a:r>
              <a:rPr lang="de-DE" sz="1867" dirty="0" err="1"/>
              <a:t>sides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Versatile in </a:t>
            </a:r>
            <a:r>
              <a:rPr lang="de-DE" sz="1867" dirty="0" err="1"/>
              <a:t>use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Manually</a:t>
            </a:r>
            <a:r>
              <a:rPr lang="de-DE" sz="1867" dirty="0"/>
              <a:t> operable </a:t>
            </a:r>
            <a:r>
              <a:rPr lang="de-DE" sz="1867" dirty="0" err="1"/>
              <a:t>pneumatic</a:t>
            </a:r>
            <a:r>
              <a:rPr lang="de-DE" sz="1867" dirty="0"/>
              <a:t> </a:t>
            </a:r>
            <a:r>
              <a:rPr lang="de-DE" sz="1867" dirty="0" err="1"/>
              <a:t>valves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Integrated </a:t>
            </a:r>
            <a:r>
              <a:rPr lang="de-DE" sz="1867" dirty="0" err="1"/>
              <a:t>pressure</a:t>
            </a:r>
            <a:r>
              <a:rPr lang="de-DE" sz="1867" dirty="0"/>
              <a:t> </a:t>
            </a:r>
            <a:r>
              <a:rPr lang="de-DE" sz="1867" dirty="0" err="1"/>
              <a:t>maintenance</a:t>
            </a:r>
            <a:r>
              <a:rPr lang="de-DE" sz="1867" dirty="0"/>
              <a:t> </a:t>
            </a:r>
            <a:r>
              <a:rPr lang="de-DE" sz="1867" dirty="0" err="1"/>
              <a:t>valve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Media </a:t>
            </a:r>
            <a:r>
              <a:rPr lang="de-DE" sz="1867" dirty="0" err="1"/>
              <a:t>transfer</a:t>
            </a:r>
            <a:r>
              <a:rPr lang="de-DE" sz="1867" dirty="0"/>
              <a:t> at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base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Advantages –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Your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benefits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DA92B85-487C-464E-B8BA-FEFC451E0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316" y="1365786"/>
            <a:ext cx="5299923" cy="35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27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BC86F28-DD31-42A6-9B20-1A8D6DEFCC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4BFEEFC-B3E9-4D7A-A92A-56364D8EB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1" y="4151707"/>
            <a:ext cx="1834483" cy="1295604"/>
          </a:xfrm>
          <a:prstGeom prst="rect">
            <a:avLst/>
          </a:prstGeom>
          <a:ln w="6350">
            <a:noFill/>
          </a:ln>
        </p:spPr>
      </p:pic>
      <p:pic>
        <p:nvPicPr>
          <p:cNvPr id="7" name="Grafik 2">
            <a:extLst>
              <a:ext uri="{FF2B5EF4-FFF2-40B4-BE49-F238E27FC236}">
                <a16:creationId xmlns:a16="http://schemas.microsoft.com/office/drawing/2014/main" id="{5C29C129-7DC8-4370-B0CA-064D79283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35" y="2144191"/>
            <a:ext cx="953280" cy="9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3">
            <a:extLst>
              <a:ext uri="{FF2B5EF4-FFF2-40B4-BE49-F238E27FC236}">
                <a16:creationId xmlns:a16="http://schemas.microsoft.com/office/drawing/2014/main" id="{FD953051-C8B4-4DA3-92AE-06D6F1FE3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20" y="3184845"/>
            <a:ext cx="1566293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Chuck </a:t>
            </a:r>
            <a:r>
              <a:rPr lang="de-DE" altLang="de-DE" sz="1867" b="1" dirty="0" err="1">
                <a:solidFill>
                  <a:srgbClr val="003D6A"/>
                </a:solidFill>
                <a:latin typeface="Calibri"/>
              </a:rPr>
              <a:t>Jaws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9" name="Grafik 4">
            <a:extLst>
              <a:ext uri="{FF2B5EF4-FFF2-40B4-BE49-F238E27FC236}">
                <a16:creationId xmlns:a16="http://schemas.microsoft.com/office/drawing/2014/main" id="{3FF06932-BC96-4842-BFAD-0A073CAA3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48" y="2159522"/>
            <a:ext cx="909107" cy="84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9BC6138-0FCF-42AD-92D9-2CD383D394D5}"/>
              </a:ext>
            </a:extLst>
          </p:cNvPr>
          <p:cNvSpPr/>
          <p:nvPr/>
        </p:nvSpPr>
        <p:spPr>
          <a:xfrm>
            <a:off x="515280" y="5436744"/>
            <a:ext cx="133061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VERO-S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1" name="Grafik 6">
            <a:extLst>
              <a:ext uri="{FF2B5EF4-FFF2-40B4-BE49-F238E27FC236}">
                <a16:creationId xmlns:a16="http://schemas.microsoft.com/office/drawing/2014/main" id="{24BC3CC6-253D-46C9-B0F5-6650BB5CC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313" y="2030869"/>
            <a:ext cx="378487" cy="108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51">
            <a:extLst>
              <a:ext uri="{FF2B5EF4-FFF2-40B4-BE49-F238E27FC236}">
                <a16:creationId xmlns:a16="http://schemas.microsoft.com/office/drawing/2014/main" id="{0F146CEE-B6AC-4555-BDCA-7DAE7A27E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508" y="3156669"/>
            <a:ext cx="1806203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Toolholders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13" name="Rechteck 53">
            <a:extLst>
              <a:ext uri="{FF2B5EF4-FFF2-40B4-BE49-F238E27FC236}">
                <a16:creationId xmlns:a16="http://schemas.microsoft.com/office/drawing/2014/main" id="{EBD9FF7E-AB50-4C68-8876-975BC7A47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2113" y="3140216"/>
            <a:ext cx="2253409" cy="66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 err="1">
                <a:solidFill>
                  <a:srgbClr val="003D6A"/>
                </a:solidFill>
                <a:latin typeface="Calibri"/>
              </a:rPr>
              <a:t>Hydraulic</a:t>
            </a:r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 Expansion Technology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4" name="Grafik 8">
            <a:extLst>
              <a:ext uri="{FF2B5EF4-FFF2-40B4-BE49-F238E27FC236}">
                <a16:creationId xmlns:a16="http://schemas.microsoft.com/office/drawing/2014/main" id="{D2BF6F9F-F917-4781-9B2A-D4400DF11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09" y="2204528"/>
            <a:ext cx="1262969" cy="75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B4A67389-ECEA-4940-A2DE-2ED59F252E27}"/>
              </a:ext>
            </a:extLst>
          </p:cNvPr>
          <p:cNvSpPr/>
          <p:nvPr/>
        </p:nvSpPr>
        <p:spPr>
          <a:xfrm>
            <a:off x="4689760" y="3134969"/>
            <a:ext cx="2549031" cy="37965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 defTabSz="609546">
              <a:defRPr/>
            </a:pPr>
            <a:r>
              <a:rPr lang="de-DE" sz="1867" b="1" dirty="0" err="1">
                <a:solidFill>
                  <a:srgbClr val="00B0F0"/>
                </a:solidFill>
                <a:latin typeface="Calibri"/>
              </a:rPr>
              <a:t>Stationary</a:t>
            </a:r>
            <a:r>
              <a:rPr lang="de-DE" sz="1867" b="1" dirty="0">
                <a:solidFill>
                  <a:srgbClr val="00B0F0"/>
                </a:solidFill>
                <a:latin typeface="Calibri"/>
              </a:rPr>
              <a:t> </a:t>
            </a:r>
            <a:r>
              <a:rPr lang="de-DE" sz="1867" b="1" dirty="0" err="1">
                <a:solidFill>
                  <a:srgbClr val="00B0F0"/>
                </a:solidFill>
                <a:latin typeface="Calibri"/>
              </a:rPr>
              <a:t>Workholding</a:t>
            </a:r>
            <a:endParaRPr lang="de-DE" sz="1867" dirty="0">
              <a:solidFill>
                <a:srgbClr val="00B0F0"/>
              </a:solidFill>
              <a:latin typeface="Calibri"/>
            </a:endParaRPr>
          </a:p>
        </p:txBody>
      </p:sp>
      <p:pic>
        <p:nvPicPr>
          <p:cNvPr id="16" name="Grafik 10">
            <a:extLst>
              <a:ext uri="{FF2B5EF4-FFF2-40B4-BE49-F238E27FC236}">
                <a16:creationId xmlns:a16="http://schemas.microsoft.com/office/drawing/2014/main" id="{2706F1E2-75FE-4E76-85FE-A0E63BB11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75" y="4427083"/>
            <a:ext cx="1091556" cy="78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77CF2180-BE74-4799-B548-C35FCC92DEAE}"/>
              </a:ext>
            </a:extLst>
          </p:cNvPr>
          <p:cNvSpPr/>
          <p:nvPr/>
        </p:nvSpPr>
        <p:spPr>
          <a:xfrm>
            <a:off x="6234893" y="5425903"/>
            <a:ext cx="1331875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KONTEC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18" name="Grafik 11">
            <a:extLst>
              <a:ext uri="{FF2B5EF4-FFF2-40B4-BE49-F238E27FC236}">
                <a16:creationId xmlns:a16="http://schemas.microsoft.com/office/drawing/2014/main" id="{02A69933-D10B-49D4-AE00-EC06E4402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55" y="4407199"/>
            <a:ext cx="1019483" cy="76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DA70C20-EB0D-442D-AFE9-E9475CC8097A}"/>
              </a:ext>
            </a:extLst>
          </p:cNvPr>
          <p:cNvSpPr/>
          <p:nvPr/>
        </p:nvSpPr>
        <p:spPr>
          <a:xfrm>
            <a:off x="2421818" y="5430482"/>
            <a:ext cx="1310805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B0F0"/>
                </a:solidFill>
                <a:latin typeface="Calibri"/>
              </a:rPr>
              <a:t>TANDEM</a:t>
            </a:r>
            <a:endParaRPr lang="de-DE" sz="1867" dirty="0">
              <a:solidFill>
                <a:srgbClr val="00B0F0"/>
              </a:solidFill>
              <a:latin typeface="Calibri"/>
            </a:endParaRPr>
          </a:p>
        </p:txBody>
      </p:sp>
      <p:pic>
        <p:nvPicPr>
          <p:cNvPr id="20" name="Grafik 12">
            <a:extLst>
              <a:ext uri="{FF2B5EF4-FFF2-40B4-BE49-F238E27FC236}">
                <a16:creationId xmlns:a16="http://schemas.microsoft.com/office/drawing/2014/main" id="{81E31345-B018-4071-8196-E137AC27DB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95" y="4384142"/>
            <a:ext cx="797023" cy="90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DD8F32BB-F644-4770-A759-4E12822B542B}"/>
              </a:ext>
            </a:extLst>
          </p:cNvPr>
          <p:cNvSpPr/>
          <p:nvPr/>
        </p:nvSpPr>
        <p:spPr>
          <a:xfrm>
            <a:off x="4328357" y="5431647"/>
            <a:ext cx="133187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ROTA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22" name="Grafik 13">
            <a:extLst>
              <a:ext uri="{FF2B5EF4-FFF2-40B4-BE49-F238E27FC236}">
                <a16:creationId xmlns:a16="http://schemas.microsoft.com/office/drawing/2014/main" id="{10834D9E-C375-43D7-8C2F-0AACBB6634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656" y="4545271"/>
            <a:ext cx="1150321" cy="6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7DA4CDF-C35D-4D71-99A6-432C00A1234D}"/>
              </a:ext>
            </a:extLst>
          </p:cNvPr>
          <p:cNvSpPr/>
          <p:nvPr/>
        </p:nvSpPr>
        <p:spPr>
          <a:xfrm>
            <a:off x="10047970" y="5421525"/>
            <a:ext cx="1331873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MAGNOS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24" name="Rechteck 51">
            <a:extLst>
              <a:ext uri="{FF2B5EF4-FFF2-40B4-BE49-F238E27FC236}">
                <a16:creationId xmlns:a16="http://schemas.microsoft.com/office/drawing/2014/main" id="{F8B782DA-F867-4DDA-B43D-2A79925F9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2633" y="3158683"/>
            <a:ext cx="1712508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 err="1">
                <a:solidFill>
                  <a:srgbClr val="003D6A"/>
                </a:solidFill>
                <a:latin typeface="Calibri"/>
              </a:rPr>
              <a:t>Lathe</a:t>
            </a:r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 Chucks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7A4F147F-7C97-4106-8815-0AD5AB4697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3965" y="2072409"/>
            <a:ext cx="985968" cy="992387"/>
          </a:xfrm>
          <a:prstGeom prst="rect">
            <a:avLst/>
          </a:prstGeom>
          <a:ln>
            <a:noFill/>
          </a:ln>
        </p:spPr>
      </p:pic>
      <p:sp>
        <p:nvSpPr>
          <p:cNvPr id="26" name="Rechteck 51">
            <a:extLst>
              <a:ext uri="{FF2B5EF4-FFF2-40B4-BE49-F238E27FC236}">
                <a16:creationId xmlns:a16="http://schemas.microsoft.com/office/drawing/2014/main" id="{A58F3DFD-CFDE-4C5D-A123-F7FAB692A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323" y="988395"/>
            <a:ext cx="2766808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 err="1">
                <a:solidFill>
                  <a:srgbClr val="00B0F0"/>
                </a:solidFill>
                <a:latin typeface="Calibri"/>
              </a:rPr>
              <a:t>Clamping</a:t>
            </a:r>
            <a:r>
              <a:rPr lang="de-DE" altLang="de-DE" sz="1867" b="1" dirty="0">
                <a:solidFill>
                  <a:srgbClr val="00B0F0"/>
                </a:solidFill>
                <a:latin typeface="Calibri"/>
              </a:rPr>
              <a:t> Technology</a:t>
            </a:r>
            <a:endParaRPr lang="de-DE" altLang="de-DE" sz="1867" dirty="0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27" name="Rechteck 51">
            <a:extLst>
              <a:ext uri="{FF2B5EF4-FFF2-40B4-BE49-F238E27FC236}">
                <a16:creationId xmlns:a16="http://schemas.microsoft.com/office/drawing/2014/main" id="{4565BCD3-E3A1-4076-937C-4E420A637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646" y="1053519"/>
            <a:ext cx="2165852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09546"/>
            <a:r>
              <a:rPr lang="de-DE" altLang="de-DE" sz="1867" b="1" dirty="0" err="1">
                <a:solidFill>
                  <a:srgbClr val="003D6A"/>
                </a:solidFill>
                <a:latin typeface="Calibri"/>
              </a:rPr>
              <a:t>Gripping</a:t>
            </a:r>
            <a:r>
              <a:rPr lang="de-DE" altLang="de-DE" sz="1867" b="1" dirty="0">
                <a:solidFill>
                  <a:srgbClr val="003D6A"/>
                </a:solidFill>
                <a:latin typeface="Calibri"/>
              </a:rPr>
              <a:t> Systems</a:t>
            </a:r>
            <a:endParaRPr lang="de-DE" altLang="de-DE" sz="1867" dirty="0">
              <a:solidFill>
                <a:srgbClr val="003D6A"/>
              </a:solidFill>
              <a:latin typeface="Calibri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05B13C7-9617-4C3C-AD2A-B493972222C3}"/>
              </a:ext>
            </a:extLst>
          </p:cNvPr>
          <p:cNvSpPr/>
          <p:nvPr/>
        </p:nvSpPr>
        <p:spPr>
          <a:xfrm>
            <a:off x="501281" y="1921718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353C343-050A-4FFC-9F24-53EB2281C4FE}"/>
              </a:ext>
            </a:extLst>
          </p:cNvPr>
          <p:cNvSpPr/>
          <p:nvPr/>
        </p:nvSpPr>
        <p:spPr>
          <a:xfrm>
            <a:off x="2886214" y="1911026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58FD2E2A-DD20-4A99-950E-57BE88D77289}"/>
              </a:ext>
            </a:extLst>
          </p:cNvPr>
          <p:cNvSpPr/>
          <p:nvPr/>
        </p:nvSpPr>
        <p:spPr>
          <a:xfrm>
            <a:off x="5271148" y="1878942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5CFC55CC-32D1-429A-81DC-273E5CBF5A11}"/>
              </a:ext>
            </a:extLst>
          </p:cNvPr>
          <p:cNvSpPr/>
          <p:nvPr/>
        </p:nvSpPr>
        <p:spPr>
          <a:xfrm>
            <a:off x="7656081" y="1900331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08A4041D-90E3-4289-B8B1-6515E903EC42}"/>
              </a:ext>
            </a:extLst>
          </p:cNvPr>
          <p:cNvSpPr/>
          <p:nvPr/>
        </p:nvSpPr>
        <p:spPr>
          <a:xfrm>
            <a:off x="10041013" y="1889637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48CFD540-7C3F-485F-AAE9-D05B9417D4A8}"/>
              </a:ext>
            </a:extLst>
          </p:cNvPr>
          <p:cNvSpPr/>
          <p:nvPr/>
        </p:nvSpPr>
        <p:spPr>
          <a:xfrm>
            <a:off x="2421818" y="4183334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173F1C4-8741-471E-B6AA-F8CBB6C8EFB7}"/>
              </a:ext>
            </a:extLst>
          </p:cNvPr>
          <p:cNvSpPr/>
          <p:nvPr/>
        </p:nvSpPr>
        <p:spPr>
          <a:xfrm>
            <a:off x="4328357" y="4175859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964BA157-F754-40DE-8B8F-2B6C9D369CD9}"/>
              </a:ext>
            </a:extLst>
          </p:cNvPr>
          <p:cNvSpPr/>
          <p:nvPr/>
        </p:nvSpPr>
        <p:spPr>
          <a:xfrm>
            <a:off x="6234896" y="4180843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79FCD6D8-F435-4DAD-919B-6D1570896704}"/>
              </a:ext>
            </a:extLst>
          </p:cNvPr>
          <p:cNvSpPr/>
          <p:nvPr/>
        </p:nvSpPr>
        <p:spPr>
          <a:xfrm>
            <a:off x="8141434" y="4178351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91483F21-EA4A-4A25-8174-C10D1E20C76A}"/>
              </a:ext>
            </a:extLst>
          </p:cNvPr>
          <p:cNvSpPr/>
          <p:nvPr/>
        </p:nvSpPr>
        <p:spPr>
          <a:xfrm>
            <a:off x="10047972" y="4170875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63A5F1D0-8C5C-4811-864F-89AA0209276F}"/>
              </a:ext>
            </a:extLst>
          </p:cNvPr>
          <p:cNvSpPr/>
          <p:nvPr/>
        </p:nvSpPr>
        <p:spPr>
          <a:xfrm>
            <a:off x="515280" y="4173367"/>
            <a:ext cx="1331873" cy="1244436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1333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8D74DE02-F1F1-4F6B-AF11-CE19B1FF2A73}"/>
              </a:ext>
            </a:extLst>
          </p:cNvPr>
          <p:cNvCxnSpPr/>
          <p:nvPr/>
        </p:nvCxnSpPr>
        <p:spPr>
          <a:xfrm>
            <a:off x="1191345" y="3964623"/>
            <a:ext cx="952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A09463F-1C02-4601-B960-C9C4C7C85C35}"/>
              </a:ext>
            </a:extLst>
          </p:cNvPr>
          <p:cNvCxnSpPr/>
          <p:nvPr/>
        </p:nvCxnSpPr>
        <p:spPr>
          <a:xfrm>
            <a:off x="1192241" y="3964545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FAA6C6F9-FD89-4618-8D8C-243DB2C6B27D}"/>
              </a:ext>
            </a:extLst>
          </p:cNvPr>
          <p:cNvCxnSpPr/>
          <p:nvPr/>
        </p:nvCxnSpPr>
        <p:spPr>
          <a:xfrm>
            <a:off x="8805647" y="396493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60EB93E1-74D7-480C-85F4-CE67125F2B37}"/>
              </a:ext>
            </a:extLst>
          </p:cNvPr>
          <p:cNvCxnSpPr/>
          <p:nvPr/>
        </p:nvCxnSpPr>
        <p:spPr>
          <a:xfrm>
            <a:off x="6902268" y="3962620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3E4DA80F-63C0-42E4-AEAE-7490236B5994}"/>
              </a:ext>
            </a:extLst>
          </p:cNvPr>
          <p:cNvCxnSpPr/>
          <p:nvPr/>
        </p:nvCxnSpPr>
        <p:spPr>
          <a:xfrm>
            <a:off x="10719051" y="3962212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7A1F2D43-6478-421B-999C-68098999E00D}"/>
              </a:ext>
            </a:extLst>
          </p:cNvPr>
          <p:cNvCxnSpPr/>
          <p:nvPr/>
        </p:nvCxnSpPr>
        <p:spPr>
          <a:xfrm>
            <a:off x="4999107" y="396493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20FC6091-5782-4A84-B828-5A7E6EF0C4D9}"/>
              </a:ext>
            </a:extLst>
          </p:cNvPr>
          <p:cNvCxnSpPr/>
          <p:nvPr/>
        </p:nvCxnSpPr>
        <p:spPr>
          <a:xfrm>
            <a:off x="3091331" y="3962603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C7CBFC18-6342-4970-AB31-D66655A64B90}"/>
              </a:ext>
            </a:extLst>
          </p:cNvPr>
          <p:cNvCxnSpPr/>
          <p:nvPr/>
        </p:nvCxnSpPr>
        <p:spPr>
          <a:xfrm>
            <a:off x="5973989" y="3724695"/>
            <a:ext cx="0" cy="24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CC93B85E-CD52-4837-B35A-BDD735649A96}"/>
              </a:ext>
            </a:extLst>
          </p:cNvPr>
          <p:cNvCxnSpPr/>
          <p:nvPr/>
        </p:nvCxnSpPr>
        <p:spPr>
          <a:xfrm>
            <a:off x="1169805" y="1699656"/>
            <a:ext cx="0" cy="21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F014ACCB-8638-4342-8103-97F9BF808BFC}"/>
              </a:ext>
            </a:extLst>
          </p:cNvPr>
          <p:cNvCxnSpPr/>
          <p:nvPr/>
        </p:nvCxnSpPr>
        <p:spPr>
          <a:xfrm>
            <a:off x="10721028" y="1697700"/>
            <a:ext cx="0" cy="2064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F2683A69-4230-4827-922D-4029638AF67C}"/>
              </a:ext>
            </a:extLst>
          </p:cNvPr>
          <p:cNvCxnSpPr/>
          <p:nvPr/>
        </p:nvCxnSpPr>
        <p:spPr>
          <a:xfrm>
            <a:off x="8324725" y="1689499"/>
            <a:ext cx="0" cy="2064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8C19BE96-7C63-45FF-9107-C8A67D133C9C}"/>
              </a:ext>
            </a:extLst>
          </p:cNvPr>
          <p:cNvCxnSpPr/>
          <p:nvPr/>
        </p:nvCxnSpPr>
        <p:spPr>
          <a:xfrm>
            <a:off x="5944664" y="1352795"/>
            <a:ext cx="0" cy="528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9E7EFFD7-D56B-4822-970B-DA393BD5982A}"/>
              </a:ext>
            </a:extLst>
          </p:cNvPr>
          <p:cNvCxnSpPr/>
          <p:nvPr/>
        </p:nvCxnSpPr>
        <p:spPr>
          <a:xfrm>
            <a:off x="3552637" y="1705536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9FB7EAC3-6B6D-4EC2-B534-55C41932D3CB}"/>
              </a:ext>
            </a:extLst>
          </p:cNvPr>
          <p:cNvCxnSpPr/>
          <p:nvPr/>
        </p:nvCxnSpPr>
        <p:spPr>
          <a:xfrm>
            <a:off x="1167887" y="1689965"/>
            <a:ext cx="9552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3A1596AB-E85C-4A7C-9609-19B7864F7197}"/>
              </a:ext>
            </a:extLst>
          </p:cNvPr>
          <p:cNvCxnSpPr>
            <a:cxnSpLocks/>
          </p:cNvCxnSpPr>
          <p:nvPr/>
        </p:nvCxnSpPr>
        <p:spPr>
          <a:xfrm>
            <a:off x="3732623" y="687977"/>
            <a:ext cx="0" cy="14042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26B34C9B-80AA-4049-9F8B-1005D37EBC07}"/>
              </a:ext>
            </a:extLst>
          </p:cNvPr>
          <p:cNvCxnSpPr/>
          <p:nvPr/>
        </p:nvCxnSpPr>
        <p:spPr>
          <a:xfrm>
            <a:off x="1919959" y="833195"/>
            <a:ext cx="4032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4A948746-3262-45D6-A105-B0CA4DC48562}"/>
              </a:ext>
            </a:extLst>
          </p:cNvPr>
          <p:cNvCxnSpPr/>
          <p:nvPr/>
        </p:nvCxnSpPr>
        <p:spPr>
          <a:xfrm>
            <a:off x="1924059" y="835560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9F521A93-E9E0-4C2F-B559-06047986F2B3}"/>
              </a:ext>
            </a:extLst>
          </p:cNvPr>
          <p:cNvCxnSpPr/>
          <p:nvPr/>
        </p:nvCxnSpPr>
        <p:spPr>
          <a:xfrm>
            <a:off x="5952991" y="836252"/>
            <a:ext cx="0" cy="207405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Grafik 56">
            <a:extLst>
              <a:ext uri="{FF2B5EF4-FFF2-40B4-BE49-F238E27FC236}">
                <a16:creationId xmlns:a16="http://schemas.microsoft.com/office/drawing/2014/main" id="{4487885B-927B-4840-AE8A-B82C51E136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01" y="38725"/>
            <a:ext cx="2396067" cy="649252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5D65F277-000D-4E54-A5EC-5BE7505917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1897" y="4208785"/>
            <a:ext cx="985153" cy="1207939"/>
          </a:xfrm>
          <a:prstGeom prst="rect">
            <a:avLst/>
          </a:prstGeom>
        </p:spPr>
      </p:pic>
      <p:sp>
        <p:nvSpPr>
          <p:cNvPr id="59" name="Rechteck 58">
            <a:extLst>
              <a:ext uri="{FF2B5EF4-FFF2-40B4-BE49-F238E27FC236}">
                <a16:creationId xmlns:a16="http://schemas.microsoft.com/office/drawing/2014/main" id="{0012218B-D19B-4150-AD46-5D06A818736D}"/>
              </a:ext>
            </a:extLst>
          </p:cNvPr>
          <p:cNvSpPr/>
          <p:nvPr/>
        </p:nvSpPr>
        <p:spPr>
          <a:xfrm>
            <a:off x="8038954" y="5436383"/>
            <a:ext cx="1593407" cy="379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09546">
              <a:defRPr/>
            </a:pPr>
            <a:r>
              <a:rPr lang="de-DE" sz="1867" b="1" dirty="0">
                <a:solidFill>
                  <a:srgbClr val="003D6A"/>
                </a:solidFill>
                <a:latin typeface="Calibri"/>
              </a:rPr>
              <a:t>Tombstones</a:t>
            </a:r>
            <a:endParaRPr lang="de-DE" sz="1867" dirty="0">
              <a:solidFill>
                <a:srgbClr val="003D6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611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F495A-4562-4EA9-9361-8708BD9A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ABP-h plus Base Plates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4EC049-3DF5-4618-9BF9-25DBF5564A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7114177" cy="4167252"/>
          </a:xfrm>
        </p:spPr>
        <p:txBody>
          <a:bodyPr>
            <a:normAutofit/>
          </a:bodyPr>
          <a:lstStyle/>
          <a:p>
            <a:pPr indent="357708"/>
            <a:r>
              <a:rPr lang="de-DE" sz="1867" dirty="0"/>
              <a:t>TANDEM KSP plus </a:t>
            </a:r>
            <a:r>
              <a:rPr lang="de-DE" sz="1867" dirty="0" err="1"/>
              <a:t>clamping</a:t>
            </a:r>
            <a:r>
              <a:rPr lang="de-DE" sz="1867" dirty="0"/>
              <a:t> </a:t>
            </a:r>
            <a:r>
              <a:rPr lang="de-DE" sz="1867" dirty="0" err="1"/>
              <a:t>force</a:t>
            </a:r>
            <a:r>
              <a:rPr lang="de-DE" sz="1867" dirty="0"/>
              <a:t> block</a:t>
            </a:r>
          </a:p>
          <a:p>
            <a:pPr indent="357708"/>
            <a:r>
              <a:rPr lang="de-DE" sz="1867" dirty="0" err="1"/>
              <a:t>Pneumatic</a:t>
            </a:r>
            <a:r>
              <a:rPr lang="de-DE" sz="1867" dirty="0"/>
              <a:t> </a:t>
            </a:r>
            <a:r>
              <a:rPr lang="de-DE" sz="1867" dirty="0" err="1"/>
              <a:t>connection</a:t>
            </a:r>
            <a:r>
              <a:rPr lang="de-DE" sz="1867" dirty="0"/>
              <a:t> </a:t>
            </a:r>
            <a:r>
              <a:rPr lang="de-DE" sz="1867" dirty="0" err="1"/>
              <a:t>from</a:t>
            </a:r>
            <a:r>
              <a:rPr lang="de-DE" sz="1867" dirty="0"/>
              <a:t> </a:t>
            </a:r>
            <a:r>
              <a:rPr lang="de-DE" sz="1867" dirty="0" err="1"/>
              <a:t>three</a:t>
            </a:r>
            <a:r>
              <a:rPr lang="de-DE" sz="1867" dirty="0"/>
              <a:t> </a:t>
            </a:r>
            <a:r>
              <a:rPr lang="de-DE" sz="1867" dirty="0" err="1"/>
              <a:t>sides</a:t>
            </a:r>
            <a:endParaRPr lang="de-DE" sz="1867" dirty="0"/>
          </a:p>
          <a:p>
            <a:pPr indent="357708"/>
            <a:r>
              <a:rPr lang="de-DE" sz="1867" dirty="0"/>
              <a:t>Integrated </a:t>
            </a:r>
            <a:r>
              <a:rPr lang="de-DE" sz="1867" dirty="0" err="1"/>
              <a:t>pressure</a:t>
            </a:r>
            <a:r>
              <a:rPr lang="de-DE" sz="1867" dirty="0"/>
              <a:t> </a:t>
            </a:r>
            <a:r>
              <a:rPr lang="de-DE" sz="1867" dirty="0" err="1"/>
              <a:t>gauge</a:t>
            </a:r>
            <a:endParaRPr lang="de-DE" sz="1867" dirty="0"/>
          </a:p>
          <a:p>
            <a:pPr indent="357708"/>
            <a:r>
              <a:rPr lang="de-DE" sz="1867" dirty="0" err="1"/>
              <a:t>Manually</a:t>
            </a:r>
            <a:r>
              <a:rPr lang="de-DE" sz="1867" dirty="0"/>
              <a:t> operable </a:t>
            </a:r>
            <a:r>
              <a:rPr lang="de-DE" sz="1867" dirty="0" err="1"/>
              <a:t>pneumatic</a:t>
            </a:r>
            <a:r>
              <a:rPr lang="de-DE" sz="1867" dirty="0"/>
              <a:t> </a:t>
            </a:r>
            <a:r>
              <a:rPr lang="de-DE" sz="1867" dirty="0" err="1"/>
              <a:t>valves</a:t>
            </a:r>
            <a:endParaRPr lang="de-DE" sz="1867" dirty="0"/>
          </a:p>
          <a:p>
            <a:pPr indent="357708"/>
            <a:r>
              <a:rPr lang="de-DE" sz="1867" dirty="0"/>
              <a:t>VERO-S </a:t>
            </a:r>
            <a:r>
              <a:rPr lang="de-DE" sz="1867" dirty="0" err="1"/>
              <a:t>interfacee</a:t>
            </a:r>
            <a:endParaRPr lang="de-DE" sz="1867" dirty="0"/>
          </a:p>
          <a:p>
            <a:pPr indent="357708"/>
            <a:r>
              <a:rPr lang="de-DE" sz="1867" dirty="0"/>
              <a:t>Media </a:t>
            </a:r>
            <a:r>
              <a:rPr lang="de-DE" sz="1867" dirty="0" err="1"/>
              <a:t>transfer</a:t>
            </a:r>
            <a:r>
              <a:rPr lang="de-DE" sz="1867" dirty="0"/>
              <a:t> at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base</a:t>
            </a:r>
            <a:endParaRPr lang="de-DE" sz="1867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4D380-2DD7-4092-B35C-956640713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C1D759F-66F9-4C61-AA77-97E4EEF77EB0}"/>
              </a:ext>
            </a:extLst>
          </p:cNvPr>
          <p:cNvGrpSpPr/>
          <p:nvPr/>
        </p:nvGrpSpPr>
        <p:grpSpPr>
          <a:xfrm>
            <a:off x="396281" y="1556616"/>
            <a:ext cx="264000" cy="264000"/>
            <a:chOff x="4645063" y="729193"/>
            <a:chExt cx="266095" cy="2713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B9D62CB-385A-4AC1-A156-E91586891D3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2168F2E-EE60-4F91-A60F-B6567C93631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2704DB-9485-4B98-8F93-216EB985AA41}"/>
              </a:ext>
            </a:extLst>
          </p:cNvPr>
          <p:cNvGrpSpPr/>
          <p:nvPr/>
        </p:nvGrpSpPr>
        <p:grpSpPr>
          <a:xfrm>
            <a:off x="396281" y="1878920"/>
            <a:ext cx="264000" cy="264000"/>
            <a:chOff x="4645063" y="732456"/>
            <a:chExt cx="266095" cy="27135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24E0913-1FA2-46F7-9C76-B488A2B11AA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337FA59-8175-4884-8DC4-F513AE6C8FD6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BB5CEBD-090A-4F91-BF9F-4C5349AFAE8C}"/>
              </a:ext>
            </a:extLst>
          </p:cNvPr>
          <p:cNvGrpSpPr/>
          <p:nvPr/>
        </p:nvGrpSpPr>
        <p:grpSpPr>
          <a:xfrm>
            <a:off x="396281" y="2201224"/>
            <a:ext cx="264000" cy="264000"/>
            <a:chOff x="4637578" y="732456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315BED3-9620-44DD-B92E-1B58E6033FA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84F6DB1-95FC-4AFC-857F-08BC3443EEF7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43BEC66-81AC-4E18-A588-399BD850CF68}"/>
              </a:ext>
            </a:extLst>
          </p:cNvPr>
          <p:cNvGrpSpPr/>
          <p:nvPr/>
        </p:nvGrpSpPr>
        <p:grpSpPr>
          <a:xfrm>
            <a:off x="396281" y="2871956"/>
            <a:ext cx="264000" cy="264000"/>
            <a:chOff x="4637578" y="738982"/>
            <a:chExt cx="266095" cy="27135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DC23981-59B3-472E-B823-23C20C1505D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CC26D51-3C11-494B-9D0C-6D9F092FA4C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D03CAAF-0965-4680-A067-DBD3E11E30A2}"/>
              </a:ext>
            </a:extLst>
          </p:cNvPr>
          <p:cNvGrpSpPr/>
          <p:nvPr/>
        </p:nvGrpSpPr>
        <p:grpSpPr>
          <a:xfrm>
            <a:off x="396281" y="3229092"/>
            <a:ext cx="264000" cy="264000"/>
            <a:chOff x="4634378" y="738982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5692683-D9CD-47F5-98C8-CFF0222AC5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B96F9AA-08FC-4092-9418-D375680E8151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154E6F2-238B-46E3-85E8-143754030618}"/>
              </a:ext>
            </a:extLst>
          </p:cNvPr>
          <p:cNvGrpSpPr/>
          <p:nvPr/>
        </p:nvGrpSpPr>
        <p:grpSpPr>
          <a:xfrm>
            <a:off x="396281" y="2540944"/>
            <a:ext cx="264000" cy="264000"/>
            <a:chOff x="4631178" y="738982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D3608BA-C3D4-4E82-872C-DB8C7A5BD93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7CFB165-4B79-4567-83BF-2BD65EC32C62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C1A4AF60-29ED-4F4A-8723-EA6E1D2ACA9B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Functional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diagram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F58DCB00-1138-4BD5-8479-A6AF4A2B2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641" y="1073971"/>
            <a:ext cx="5130175" cy="3783924"/>
          </a:xfrm>
          <a:prstGeom prst="rect">
            <a:avLst/>
          </a:prstGeom>
        </p:spPr>
      </p:pic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A52E2555-C34D-4064-AEB3-B1E6DD548743}"/>
              </a:ext>
            </a:extLst>
          </p:cNvPr>
          <p:cNvGrpSpPr/>
          <p:nvPr/>
        </p:nvGrpSpPr>
        <p:grpSpPr>
          <a:xfrm>
            <a:off x="8006556" y="1991717"/>
            <a:ext cx="264000" cy="264000"/>
            <a:chOff x="4645063" y="729193"/>
            <a:chExt cx="266095" cy="271350"/>
          </a:xfrm>
        </p:grpSpPr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3C7912A0-A971-4CDB-88D9-4FD9FBA24A7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3210AB5D-A07A-4B30-9E1B-A840B600DB52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BB76141F-3C1C-4D93-BA44-96A622846417}"/>
              </a:ext>
            </a:extLst>
          </p:cNvPr>
          <p:cNvGrpSpPr/>
          <p:nvPr/>
        </p:nvGrpSpPr>
        <p:grpSpPr>
          <a:xfrm>
            <a:off x="10799621" y="3678161"/>
            <a:ext cx="264000" cy="264000"/>
            <a:chOff x="4645063" y="732456"/>
            <a:chExt cx="266095" cy="271350"/>
          </a:xfrm>
        </p:grpSpPr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8B9070AF-CCB0-4955-9D29-0F2CFCD5BF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571DEDEC-79A9-4ED5-A03C-1F58DEDEEFCF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D2F2E4D5-9EB7-45BD-A0AF-8F56DEA2D8F4}"/>
              </a:ext>
            </a:extLst>
          </p:cNvPr>
          <p:cNvGrpSpPr/>
          <p:nvPr/>
        </p:nvGrpSpPr>
        <p:grpSpPr>
          <a:xfrm>
            <a:off x="11183815" y="3984708"/>
            <a:ext cx="264000" cy="264000"/>
            <a:chOff x="4637578" y="732456"/>
            <a:chExt cx="266095" cy="271350"/>
          </a:xfrm>
        </p:grpSpPr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AF348BB5-4CBB-45B8-B6F2-A460DE1D433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D2615E5C-C4E1-41B7-8061-B197535BB9CA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9DB26716-412F-4B8F-B22D-905ED1E77D02}"/>
              </a:ext>
            </a:extLst>
          </p:cNvPr>
          <p:cNvGrpSpPr/>
          <p:nvPr/>
        </p:nvGrpSpPr>
        <p:grpSpPr>
          <a:xfrm>
            <a:off x="7373449" y="2472024"/>
            <a:ext cx="264000" cy="264000"/>
            <a:chOff x="4645063" y="732456"/>
            <a:chExt cx="266095" cy="271350"/>
          </a:xfrm>
        </p:grpSpPr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1EDBCB9D-58DE-4BBA-B6A8-560818D4C41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B8E5D979-19BC-4C6C-8998-A0852C22BAC2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E5073A6D-A520-4567-A7DF-C5D7C61A8170}"/>
              </a:ext>
            </a:extLst>
          </p:cNvPr>
          <p:cNvGrpSpPr/>
          <p:nvPr/>
        </p:nvGrpSpPr>
        <p:grpSpPr>
          <a:xfrm>
            <a:off x="6476671" y="3309416"/>
            <a:ext cx="264000" cy="264000"/>
            <a:chOff x="4645063" y="732456"/>
            <a:chExt cx="266095" cy="271350"/>
          </a:xfrm>
        </p:grpSpPr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509B2F5E-A9B4-41B5-805A-EA841E80F97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4A18CAFC-5B4D-4865-B656-99D39975781E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762A9F04-0768-4E92-9C1F-0A3C9CD8B672}"/>
              </a:ext>
            </a:extLst>
          </p:cNvPr>
          <p:cNvGrpSpPr/>
          <p:nvPr/>
        </p:nvGrpSpPr>
        <p:grpSpPr>
          <a:xfrm>
            <a:off x="9814936" y="3488060"/>
            <a:ext cx="264000" cy="264000"/>
            <a:chOff x="4631178" y="738982"/>
            <a:chExt cx="266095" cy="271350"/>
          </a:xfrm>
        </p:grpSpPr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5419CC6F-F351-4A00-8091-AAE8A76BF6B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35D5F1D2-074B-4144-94D8-43843DADBA10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F3A9BCDC-A1EE-405E-BA22-FDAD53C38BA5}"/>
              </a:ext>
            </a:extLst>
          </p:cNvPr>
          <p:cNvGrpSpPr/>
          <p:nvPr/>
        </p:nvGrpSpPr>
        <p:grpSpPr>
          <a:xfrm>
            <a:off x="8252445" y="3561048"/>
            <a:ext cx="264000" cy="264000"/>
            <a:chOff x="4637578" y="738982"/>
            <a:chExt cx="266095" cy="271350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4C1F6AEB-8DBC-4FF1-AFB7-4A305C3773D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994F60DA-76D4-4B3D-AB26-66992F3935A2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3D2F8D11-00BA-4A09-AE0D-6A4A107935F9}"/>
              </a:ext>
            </a:extLst>
          </p:cNvPr>
          <p:cNvGrpSpPr/>
          <p:nvPr/>
        </p:nvGrpSpPr>
        <p:grpSpPr>
          <a:xfrm>
            <a:off x="10172025" y="4225435"/>
            <a:ext cx="264000" cy="264000"/>
            <a:chOff x="4634378" y="738982"/>
            <a:chExt cx="266095" cy="271350"/>
          </a:xfrm>
        </p:grpSpPr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E22E2816-D93B-41EA-9E7C-DBB2C343DCD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8F2AF161-B78C-4A81-9312-21C226C158F5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194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D6FB93-7CED-4D4C-8FAD-4A76E1FABB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F0961F85-4343-43E4-BA93-924BB77D8A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399" y="1483785"/>
            <a:ext cx="10858863" cy="3805767"/>
          </a:xfrm>
        </p:spPr>
        <p:txBody>
          <a:bodyPr>
            <a:normAutofit/>
          </a:bodyPr>
          <a:lstStyle/>
          <a:p>
            <a:endParaRPr lang="de-DE" sz="4000" b="1" dirty="0"/>
          </a:p>
          <a:p>
            <a:r>
              <a:rPr lang="de-DE" sz="5333" b="1" dirty="0"/>
              <a:t>KSL 3</a:t>
            </a:r>
          </a:p>
          <a:p>
            <a:r>
              <a:rPr lang="de-DE" b="1" dirty="0"/>
              <a:t>Base </a:t>
            </a:r>
            <a:r>
              <a:rPr lang="de-DE" b="1" dirty="0" err="1"/>
              <a:t>plates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KSP3 and KSH3 </a:t>
            </a:r>
            <a:r>
              <a:rPr lang="de-DE" b="1" dirty="0" err="1"/>
              <a:t>clamping</a:t>
            </a:r>
            <a:r>
              <a:rPr lang="de-DE" b="1" dirty="0"/>
              <a:t> </a:t>
            </a:r>
            <a:r>
              <a:rPr lang="de-DE" b="1" dirty="0" err="1"/>
              <a:t>force</a:t>
            </a:r>
            <a:r>
              <a:rPr lang="de-DE" b="1" dirty="0"/>
              <a:t> </a:t>
            </a:r>
            <a:r>
              <a:rPr lang="de-DE" b="1" dirty="0" err="1"/>
              <a:t>blocks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264215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FEE25-B4E8-4BCB-A6C4-C2BA1C87E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KSL3 </a:t>
            </a:r>
            <a:r>
              <a:rPr lang="de-DE" dirty="0" err="1"/>
              <a:t>base</a:t>
            </a:r>
            <a:r>
              <a:rPr lang="de-DE" dirty="0"/>
              <a:t> </a:t>
            </a:r>
            <a:r>
              <a:rPr lang="de-DE" dirty="0" err="1"/>
              <a:t>plates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895005-AC0A-40EA-83D8-34551BEF2D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dirty="0"/>
              <a:t>Vero-S interface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de-DE" dirty="0" err="1"/>
              <a:t>Prepared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cylindrical</a:t>
            </a:r>
            <a:r>
              <a:rPr lang="de-DE" dirty="0"/>
              <a:t> </a:t>
            </a:r>
            <a:r>
              <a:rPr lang="de-DE" dirty="0" err="1"/>
              <a:t>clamps</a:t>
            </a:r>
            <a:r>
              <a:rPr lang="de-DE" dirty="0"/>
              <a:t> and T-</a:t>
            </a:r>
            <a:r>
              <a:rPr lang="de-DE" dirty="0" err="1"/>
              <a:t>nuts</a:t>
            </a:r>
            <a:endParaRPr lang="de-DE" dirty="0"/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602B27-E4D1-4B55-9F77-B9FCFB7AB7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E633B5A-21AE-4A17-801C-E89C72FFD9F2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Advantages –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Your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benefits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C620A91-B83C-4865-827C-65EE79266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386" y="1984377"/>
            <a:ext cx="4989215" cy="25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22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6455837" y="4759201"/>
            <a:ext cx="2712508" cy="1943895"/>
          </a:xfrm>
          <a:prstGeom prst="rect">
            <a:avLst/>
          </a:prstGeom>
          <a:ln>
            <a:noFill/>
          </a:ln>
        </p:spPr>
        <p:txBody>
          <a:bodyPr vert="horz" lIns="121912" tIns="60956" rIns="121912" bIns="60956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buFont typeface="Wingdings" pitchFamily="2" charset="2"/>
              <a:buChar char="§"/>
              <a:tabLst>
                <a:tab pos="5619250" algn="l"/>
              </a:tabLst>
            </a:pPr>
            <a:endParaRPr lang="de-DE" sz="2667" dirty="0"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76641-2B84-46B5-AB19-9B04F059A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4EAAFD-D136-4CFC-9E59-3C6EA20CF9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E746CAC0-2E54-4075-85D8-A4F666C7CADA}"/>
              </a:ext>
            </a:extLst>
          </p:cNvPr>
          <p:cNvSpPr/>
          <p:nvPr/>
        </p:nvSpPr>
        <p:spPr>
          <a:xfrm>
            <a:off x="2231843" y="5501327"/>
            <a:ext cx="1229373" cy="266019"/>
          </a:xfrm>
          <a:prstGeom prst="rightArrow">
            <a:avLst/>
          </a:prstGeom>
          <a:solidFill>
            <a:srgbClr val="17385F"/>
          </a:solidFill>
          <a:ln>
            <a:solidFill>
              <a:srgbClr val="17385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C479B8E-67B2-49E6-A768-9B24F52AAFDE}"/>
              </a:ext>
            </a:extLst>
          </p:cNvPr>
          <p:cNvSpPr txBox="1"/>
          <p:nvPr/>
        </p:nvSpPr>
        <p:spPr>
          <a:xfrm>
            <a:off x="3625546" y="5452323"/>
            <a:ext cx="7025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Increasing</a:t>
            </a:r>
            <a:r>
              <a:rPr lang="de-DE" sz="1600" b="1" dirty="0">
                <a:solidFill>
                  <a:srgbClr val="17385F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relevance</a:t>
            </a:r>
            <a:r>
              <a:rPr lang="de-DE" sz="1600" b="1" dirty="0">
                <a:solidFill>
                  <a:srgbClr val="17385F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of</a:t>
            </a:r>
            <a:r>
              <a:rPr lang="de-DE" sz="1600" b="1" dirty="0">
                <a:solidFill>
                  <a:srgbClr val="17385F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the</a:t>
            </a:r>
            <a:r>
              <a:rPr lang="de-DE" sz="1600" b="1" dirty="0">
                <a:solidFill>
                  <a:srgbClr val="17385F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set-up</a:t>
            </a:r>
            <a:r>
              <a:rPr lang="de-DE" sz="1600" b="1" dirty="0">
                <a:solidFill>
                  <a:srgbClr val="17385F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17385F"/>
                </a:solidFill>
                <a:latin typeface="Calibri"/>
              </a:rPr>
              <a:t>process</a:t>
            </a:r>
            <a:endParaRPr lang="de-DE" sz="1600" b="1" dirty="0">
              <a:solidFill>
                <a:srgbClr val="17385F"/>
              </a:solidFill>
              <a:latin typeface="Calibri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9B33105-6C18-43F0-B91C-E9FA5606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00" y="1508575"/>
            <a:ext cx="3614659" cy="19404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ACF2432-7316-4849-A14E-3092B9DD7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041" y="1500701"/>
            <a:ext cx="3610595" cy="192829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C726105-E274-4880-A64F-DCBE35356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631" y="3507387"/>
            <a:ext cx="3657328" cy="19303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F6572B3-F69C-4211-8C5D-8EFBC2033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049" y="3503323"/>
            <a:ext cx="3630913" cy="19343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B19022F-BA83-46B2-9006-F1656BEF7232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Challenges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9997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TANDEM KSH3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79399" y="1483784"/>
            <a:ext cx="7723779" cy="4415605"/>
          </a:xfrm>
        </p:spPr>
        <p:txBody>
          <a:bodyPr>
            <a:normAutofit/>
          </a:bodyPr>
          <a:lstStyle/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Large </a:t>
            </a:r>
            <a:r>
              <a:rPr lang="de-DE" sz="1867" dirty="0" err="1"/>
              <a:t>range</a:t>
            </a:r>
            <a:r>
              <a:rPr lang="de-DE" sz="1867" dirty="0"/>
              <a:t> </a:t>
            </a:r>
            <a:r>
              <a:rPr lang="de-DE" sz="1867" dirty="0" err="1"/>
              <a:t>of</a:t>
            </a:r>
            <a:r>
              <a:rPr lang="de-DE" sz="1867" dirty="0"/>
              <a:t> different </a:t>
            </a:r>
            <a:r>
              <a:rPr lang="de-DE" sz="1867" dirty="0" err="1"/>
              <a:t>versions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Patented</a:t>
            </a:r>
            <a:r>
              <a:rPr lang="de-DE" sz="1867" dirty="0"/>
              <a:t> </a:t>
            </a:r>
            <a:r>
              <a:rPr lang="de-DE" sz="1867" dirty="0" err="1"/>
              <a:t>monitoring</a:t>
            </a:r>
            <a:r>
              <a:rPr lang="de-DE" sz="1867" dirty="0"/>
              <a:t> </a:t>
            </a:r>
            <a:r>
              <a:rPr lang="de-DE" sz="1867" dirty="0" err="1"/>
              <a:t>of</a:t>
            </a:r>
            <a:r>
              <a:rPr lang="de-DE" sz="1867" dirty="0"/>
              <a:t>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base</a:t>
            </a:r>
            <a:r>
              <a:rPr lang="de-DE" sz="1867" dirty="0"/>
              <a:t> </a:t>
            </a:r>
            <a:r>
              <a:rPr lang="de-DE" sz="1867" dirty="0" err="1"/>
              <a:t>jaw</a:t>
            </a:r>
            <a:r>
              <a:rPr lang="de-DE" sz="1867" dirty="0"/>
              <a:t> </a:t>
            </a:r>
            <a:r>
              <a:rPr lang="de-DE" sz="1867" dirty="0" err="1"/>
              <a:t>position</a:t>
            </a:r>
            <a:r>
              <a:rPr lang="de-DE" sz="1867" dirty="0"/>
              <a:t> via </a:t>
            </a:r>
            <a:r>
              <a:rPr lang="de-DE" sz="1867" dirty="0" err="1"/>
              <a:t>dynamic</a:t>
            </a:r>
            <a:r>
              <a:rPr lang="de-DE" sz="1867" dirty="0"/>
              <a:t> </a:t>
            </a:r>
            <a:r>
              <a:rPr lang="de-DE" sz="1867" dirty="0" err="1"/>
              <a:t>pressure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Workpiece</a:t>
            </a:r>
            <a:r>
              <a:rPr lang="de-DE" sz="1867" dirty="0"/>
              <a:t> </a:t>
            </a:r>
            <a:r>
              <a:rPr lang="de-DE" sz="1867" dirty="0" err="1"/>
              <a:t>presence</a:t>
            </a:r>
            <a:r>
              <a:rPr lang="de-DE" sz="1867" dirty="0"/>
              <a:t> </a:t>
            </a:r>
            <a:r>
              <a:rPr lang="de-DE" sz="1867" dirty="0" err="1"/>
              <a:t>control</a:t>
            </a:r>
            <a:r>
              <a:rPr lang="de-DE" sz="1867" dirty="0"/>
              <a:t> </a:t>
            </a:r>
            <a:r>
              <a:rPr lang="de-DE" sz="1867" dirty="0" err="1"/>
              <a:t>through</a:t>
            </a:r>
            <a:r>
              <a:rPr lang="de-DE" sz="1867" dirty="0"/>
              <a:t>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base</a:t>
            </a:r>
            <a:r>
              <a:rPr lang="de-DE" sz="1867" dirty="0"/>
              <a:t> </a:t>
            </a:r>
            <a:r>
              <a:rPr lang="de-DE" sz="1867" dirty="0" err="1"/>
              <a:t>jaw</a:t>
            </a:r>
            <a:r>
              <a:rPr lang="de-DE" sz="1867" dirty="0"/>
              <a:t> </a:t>
            </a:r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 err="1"/>
              <a:t>Inductive</a:t>
            </a:r>
            <a:r>
              <a:rPr lang="de-DE" sz="1867" dirty="0"/>
              <a:t> </a:t>
            </a:r>
            <a:r>
              <a:rPr lang="de-DE" sz="1867" dirty="0" err="1"/>
              <a:t>jaw</a:t>
            </a:r>
            <a:r>
              <a:rPr lang="de-DE" sz="1867" dirty="0"/>
              <a:t> </a:t>
            </a:r>
            <a:r>
              <a:rPr lang="de-DE" sz="1867" dirty="0" err="1"/>
              <a:t>monitoring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Precision </a:t>
            </a:r>
            <a:r>
              <a:rPr lang="de-DE" sz="1867" dirty="0" err="1"/>
              <a:t>wedge</a:t>
            </a:r>
            <a:r>
              <a:rPr lang="de-DE" sz="1867" dirty="0"/>
              <a:t> hook </a:t>
            </a:r>
            <a:r>
              <a:rPr lang="de-DE" sz="1867" dirty="0" err="1"/>
              <a:t>clamping</a:t>
            </a:r>
            <a:r>
              <a:rPr lang="de-DE" sz="1867" dirty="0"/>
              <a:t> </a:t>
            </a:r>
            <a:r>
              <a:rPr lang="de-DE" sz="1867" dirty="0" err="1"/>
              <a:t>force</a:t>
            </a:r>
            <a:r>
              <a:rPr lang="de-DE" sz="1867" dirty="0"/>
              <a:t> block </a:t>
            </a:r>
            <a:r>
              <a:rPr lang="de-DE" sz="1867" dirty="0" err="1"/>
              <a:t>for</a:t>
            </a:r>
            <a:r>
              <a:rPr lang="de-DE" sz="1867" dirty="0"/>
              <a:t> top-quality </a:t>
            </a:r>
            <a:r>
              <a:rPr lang="de-DE" sz="1867" dirty="0" err="1"/>
              <a:t>demands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Square design </a:t>
            </a:r>
            <a:r>
              <a:rPr lang="de-DE" sz="1867" dirty="0" err="1"/>
              <a:t>with</a:t>
            </a:r>
            <a:r>
              <a:rPr lang="de-DE" sz="1867" dirty="0"/>
              <a:t> ideal outside </a:t>
            </a:r>
            <a:r>
              <a:rPr lang="de-DE" sz="1867" dirty="0" err="1"/>
              <a:t>contour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High </a:t>
            </a:r>
            <a:r>
              <a:rPr lang="de-DE" sz="1867" dirty="0" err="1"/>
              <a:t>efficiency</a:t>
            </a:r>
            <a:r>
              <a:rPr lang="de-DE" sz="1867" dirty="0"/>
              <a:t> </a:t>
            </a:r>
            <a:r>
              <a:rPr lang="de-DE" sz="1867" dirty="0" err="1"/>
              <a:t>of</a:t>
            </a:r>
            <a:r>
              <a:rPr lang="de-DE" sz="1867" dirty="0"/>
              <a:t>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wedge</a:t>
            </a:r>
            <a:r>
              <a:rPr lang="de-DE" sz="1867" dirty="0"/>
              <a:t> hook </a:t>
            </a:r>
            <a:r>
              <a:rPr lang="de-DE" sz="1867" dirty="0" err="1"/>
              <a:t>system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Base </a:t>
            </a:r>
            <a:r>
              <a:rPr lang="de-DE" sz="1867" dirty="0" err="1"/>
              <a:t>jaws</a:t>
            </a:r>
            <a:r>
              <a:rPr lang="de-DE" sz="1867" dirty="0"/>
              <a:t> </a:t>
            </a:r>
            <a:r>
              <a:rPr lang="de-DE" sz="1867" dirty="0" err="1"/>
              <a:t>with</a:t>
            </a:r>
            <a:r>
              <a:rPr lang="de-DE" sz="1867" dirty="0"/>
              <a:t> </a:t>
            </a:r>
            <a:r>
              <a:rPr lang="de-DE" sz="1867" dirty="0" err="1"/>
              <a:t>tongue</a:t>
            </a:r>
            <a:r>
              <a:rPr lang="de-DE" sz="1867" dirty="0"/>
              <a:t> and groove </a:t>
            </a:r>
            <a:r>
              <a:rPr lang="de-DE" sz="1867" dirty="0" err="1"/>
              <a:t>of</a:t>
            </a:r>
            <a:r>
              <a:rPr lang="de-DE" sz="1867" dirty="0"/>
              <a:t> </a:t>
            </a:r>
            <a:r>
              <a:rPr lang="de-DE" sz="1867" dirty="0" err="1"/>
              <a:t>fine</a:t>
            </a:r>
            <a:r>
              <a:rPr lang="de-DE" sz="1867" dirty="0"/>
              <a:t> </a:t>
            </a:r>
            <a:r>
              <a:rPr lang="de-DE" sz="1867" dirty="0" err="1"/>
              <a:t>serration</a:t>
            </a:r>
            <a:r>
              <a:rPr lang="de-DE" sz="1867" dirty="0"/>
              <a:t> </a:t>
            </a:r>
            <a:r>
              <a:rPr lang="de-DE" sz="1867" dirty="0" err="1"/>
              <a:t>as</a:t>
            </a:r>
            <a:r>
              <a:rPr lang="de-DE" sz="1867" dirty="0"/>
              <a:t> </a:t>
            </a:r>
            <a:r>
              <a:rPr lang="de-DE" sz="1867" dirty="0" err="1"/>
              <a:t>standard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Optimal </a:t>
            </a:r>
            <a:r>
              <a:rPr lang="de-DE" sz="1867" dirty="0" err="1"/>
              <a:t>jaw</a:t>
            </a:r>
            <a:r>
              <a:rPr lang="de-DE" sz="1867" dirty="0"/>
              <a:t> support due </a:t>
            </a:r>
            <a:r>
              <a:rPr lang="de-DE" sz="1867" dirty="0" err="1"/>
              <a:t>to</a:t>
            </a:r>
            <a:r>
              <a:rPr lang="de-DE" sz="1867" dirty="0"/>
              <a:t>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use</a:t>
            </a:r>
            <a:r>
              <a:rPr lang="de-DE" sz="1867" dirty="0"/>
              <a:t> </a:t>
            </a:r>
            <a:r>
              <a:rPr lang="de-DE" sz="1867" dirty="0" err="1"/>
              <a:t>of</a:t>
            </a:r>
            <a:r>
              <a:rPr lang="de-DE" sz="1867" dirty="0"/>
              <a:t> a </a:t>
            </a:r>
            <a:r>
              <a:rPr lang="de-DE" sz="1867" dirty="0" err="1"/>
              <a:t>very</a:t>
            </a:r>
            <a:r>
              <a:rPr lang="de-DE" sz="1867" dirty="0"/>
              <a:t> </a:t>
            </a:r>
            <a:r>
              <a:rPr lang="de-DE" sz="1867" dirty="0" err="1"/>
              <a:t>long</a:t>
            </a:r>
            <a:r>
              <a:rPr lang="de-DE" sz="1867" dirty="0"/>
              <a:t> </a:t>
            </a:r>
            <a:r>
              <a:rPr lang="de-DE" sz="1867" dirty="0" err="1"/>
              <a:t>base</a:t>
            </a:r>
            <a:r>
              <a:rPr lang="de-DE" sz="1867" dirty="0"/>
              <a:t> </a:t>
            </a:r>
            <a:r>
              <a:rPr lang="de-DE" sz="1867" dirty="0" err="1"/>
              <a:t>jaw</a:t>
            </a:r>
            <a:r>
              <a:rPr lang="de-DE" sz="1867" dirty="0"/>
              <a:t> </a:t>
            </a:r>
            <a:r>
              <a:rPr lang="de-DE" sz="1867" dirty="0" err="1"/>
              <a:t>guidance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r>
              <a:rPr lang="de-DE" sz="1867" dirty="0"/>
              <a:t>All </a:t>
            </a:r>
            <a:r>
              <a:rPr lang="de-DE" sz="1867" dirty="0" err="1"/>
              <a:t>functional</a:t>
            </a:r>
            <a:r>
              <a:rPr lang="de-DE" sz="1867" dirty="0"/>
              <a:t> </a:t>
            </a:r>
            <a:r>
              <a:rPr lang="de-DE" sz="1867" dirty="0" err="1"/>
              <a:t>parts</a:t>
            </a:r>
            <a:r>
              <a:rPr lang="de-DE" sz="1867" dirty="0"/>
              <a:t> </a:t>
            </a:r>
            <a:r>
              <a:rPr lang="de-DE" sz="1867" dirty="0" err="1"/>
              <a:t>are</a:t>
            </a:r>
            <a:r>
              <a:rPr lang="de-DE" sz="1867" dirty="0"/>
              <a:t> </a:t>
            </a:r>
            <a:r>
              <a:rPr lang="de-DE" sz="1867" dirty="0" err="1"/>
              <a:t>ground</a:t>
            </a:r>
            <a:r>
              <a:rPr lang="de-DE" sz="1867" dirty="0"/>
              <a:t> and </a:t>
            </a:r>
            <a:r>
              <a:rPr lang="de-DE" sz="1867" dirty="0" err="1"/>
              <a:t>hardened</a:t>
            </a:r>
            <a:endParaRPr lang="de-DE" sz="1867" dirty="0"/>
          </a:p>
          <a:p>
            <a:pPr marL="380990" indent="-380990">
              <a:spcBef>
                <a:spcPts val="733"/>
              </a:spcBef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1867" dirty="0"/>
          </a:p>
          <a:p>
            <a:endParaRPr lang="de-DE" dirty="0"/>
          </a:p>
        </p:txBody>
      </p:sp>
      <p:sp>
        <p:nvSpPr>
          <p:cNvPr id="7" name="Fußzeilenplatzhalter 1">
            <a:extLst>
              <a:ext uri="{FF2B5EF4-FFF2-40B4-BE49-F238E27FC236}">
                <a16:creationId xmlns:a16="http://schemas.microsoft.com/office/drawing/2014/main" id="{B17E4379-CA32-412B-A690-736A98942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2200" y="6318253"/>
            <a:ext cx="6975475" cy="366183"/>
          </a:xfrm>
        </p:spPr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E11298-AE2F-4B2D-81C1-484AB6A7060D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Advantages –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Your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benefits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8A0AFB7-72B1-4015-8F5F-6A911FAA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131" y="1365785"/>
            <a:ext cx="4309469" cy="348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33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D33994-03BC-4642-8E6B-A2DB44058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 Lead </a:t>
            </a:r>
            <a:r>
              <a:rPr lang="de-DE" dirty="0" err="1"/>
              <a:t>Vises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FBF7A6-C3DE-4264-889C-8338943D1D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9131152-1088-4BD5-8755-259C4CA5961E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Way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above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300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standard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versions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graphicFrame>
        <p:nvGraphicFramePr>
          <p:cNvPr id="15" name="Tabelle 6">
            <a:extLst>
              <a:ext uri="{FF2B5EF4-FFF2-40B4-BE49-F238E27FC236}">
                <a16:creationId xmlns:a16="http://schemas.microsoft.com/office/drawing/2014/main" id="{C010E786-AF41-4154-96AD-EEFA5D687403}"/>
              </a:ext>
            </a:extLst>
          </p:cNvPr>
          <p:cNvGraphicFramePr>
            <a:graphicFrameLocks noGrp="1"/>
          </p:cNvGraphicFramePr>
          <p:nvPr/>
        </p:nvGraphicFramePr>
        <p:xfrm>
          <a:off x="340784" y="1774063"/>
          <a:ext cx="3782403" cy="365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939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870944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657880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657880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  <a:gridCol w="657880">
                  <a:extLst>
                    <a:ext uri="{9D8B030D-6E8A-4147-A177-3AD203B41FA5}">
                      <a16:colId xmlns:a16="http://schemas.microsoft.com/office/drawing/2014/main" val="2143630148"/>
                    </a:ext>
                  </a:extLst>
                </a:gridCol>
                <a:gridCol w="657880">
                  <a:extLst>
                    <a:ext uri="{9D8B030D-6E8A-4147-A177-3AD203B41FA5}">
                      <a16:colId xmlns:a16="http://schemas.microsoft.com/office/drawing/2014/main" val="504669455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de-DE" sz="1300" dirty="0" err="1"/>
                        <a:t>Hydraulic</a:t>
                      </a:r>
                      <a:r>
                        <a:rPr lang="de-DE" sz="1300" dirty="0"/>
                        <a:t> KSH3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Standard </a:t>
                      </a:r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endParaRPr lang="de-DE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KSH3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Size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140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160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Jaw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stroke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Number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of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versions</a:t>
                      </a:r>
                      <a:endParaRPr lang="de-DE" sz="1100" dirty="0">
                        <a:ln>
                          <a:noFill/>
                        </a:ln>
                        <a:solidFill>
                          <a:srgbClr val="00446B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052190"/>
                  </a:ext>
                </a:extLst>
              </a:tr>
            </a:tbl>
          </a:graphicData>
        </a:graphic>
      </p:graphicFrame>
      <p:graphicFrame>
        <p:nvGraphicFramePr>
          <p:cNvPr id="16" name="Tabelle 6">
            <a:extLst>
              <a:ext uri="{FF2B5EF4-FFF2-40B4-BE49-F238E27FC236}">
                <a16:creationId xmlns:a16="http://schemas.microsoft.com/office/drawing/2014/main" id="{0AE00D89-755A-4F74-9EC1-16D0FCC9FF94}"/>
              </a:ext>
            </a:extLst>
          </p:cNvPr>
          <p:cNvGraphicFramePr>
            <a:graphicFrameLocks noGrp="1"/>
          </p:cNvGraphicFramePr>
          <p:nvPr/>
        </p:nvGraphicFramePr>
        <p:xfrm>
          <a:off x="4227699" y="1774063"/>
          <a:ext cx="3781707" cy="365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07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2143630148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504669455"/>
                    </a:ext>
                  </a:extLst>
                </a:gridCol>
                <a:gridCol w="528000">
                  <a:extLst>
                    <a:ext uri="{9D8B030D-6E8A-4147-A177-3AD203B41FA5}">
                      <a16:colId xmlns:a16="http://schemas.microsoft.com/office/drawing/2014/main" val="1131141935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r>
                        <a:rPr lang="de-DE" sz="1600" dirty="0"/>
                        <a:t>L</a:t>
                      </a:r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r>
                        <a:rPr lang="de-DE" sz="1300" dirty="0" err="1"/>
                        <a:t>Hydraulic</a:t>
                      </a:r>
                      <a:r>
                        <a:rPr lang="de-DE" sz="1300" dirty="0"/>
                        <a:t> KSH3-LH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Long </a:t>
                      </a:r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endParaRPr lang="de-DE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6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KSH3-LH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Size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140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160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250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Jaw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stroke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15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Number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of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versions</a:t>
                      </a:r>
                      <a:endParaRPr lang="de-DE" sz="1100" dirty="0">
                        <a:ln>
                          <a:noFill/>
                        </a:ln>
                        <a:solidFill>
                          <a:srgbClr val="00446B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452263"/>
                  </a:ext>
                </a:extLst>
              </a:tr>
            </a:tbl>
          </a:graphicData>
        </a:graphic>
      </p:graphicFrame>
      <p:graphicFrame>
        <p:nvGraphicFramePr>
          <p:cNvPr id="17" name="Tabelle 6">
            <a:extLst>
              <a:ext uri="{FF2B5EF4-FFF2-40B4-BE49-F238E27FC236}">
                <a16:creationId xmlns:a16="http://schemas.microsoft.com/office/drawing/2014/main" id="{0398ECAA-D860-4671-9C12-901C373EB20D}"/>
              </a:ext>
            </a:extLst>
          </p:cNvPr>
          <p:cNvGraphicFramePr>
            <a:graphicFrameLocks noGrp="1"/>
          </p:cNvGraphicFramePr>
          <p:nvPr/>
        </p:nvGraphicFramePr>
        <p:xfrm>
          <a:off x="8114613" y="1774063"/>
          <a:ext cx="3782402" cy="365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1">
                  <a:extLst>
                    <a:ext uri="{9D8B030D-6E8A-4147-A177-3AD203B41FA5}">
                      <a16:colId xmlns:a16="http://schemas.microsoft.com/office/drawing/2014/main" val="3643382430"/>
                    </a:ext>
                  </a:extLst>
                </a:gridCol>
                <a:gridCol w="1004391">
                  <a:extLst>
                    <a:ext uri="{9D8B030D-6E8A-4147-A177-3AD203B41FA5}">
                      <a16:colId xmlns:a16="http://schemas.microsoft.com/office/drawing/2014/main" val="2424968819"/>
                    </a:ext>
                  </a:extLst>
                </a:gridCol>
                <a:gridCol w="613795">
                  <a:extLst>
                    <a:ext uri="{9D8B030D-6E8A-4147-A177-3AD203B41FA5}">
                      <a16:colId xmlns:a16="http://schemas.microsoft.com/office/drawing/2014/main" val="1574066865"/>
                    </a:ext>
                  </a:extLst>
                </a:gridCol>
                <a:gridCol w="613795">
                  <a:extLst>
                    <a:ext uri="{9D8B030D-6E8A-4147-A177-3AD203B41FA5}">
                      <a16:colId xmlns:a16="http://schemas.microsoft.com/office/drawing/2014/main" val="1004168301"/>
                    </a:ext>
                  </a:extLst>
                </a:gridCol>
                <a:gridCol w="613795">
                  <a:extLst>
                    <a:ext uri="{9D8B030D-6E8A-4147-A177-3AD203B41FA5}">
                      <a16:colId xmlns:a16="http://schemas.microsoft.com/office/drawing/2014/main" val="2143630148"/>
                    </a:ext>
                  </a:extLst>
                </a:gridCol>
                <a:gridCol w="613795">
                  <a:extLst>
                    <a:ext uri="{9D8B030D-6E8A-4147-A177-3AD203B41FA5}">
                      <a16:colId xmlns:a16="http://schemas.microsoft.com/office/drawing/2014/main" val="504669455"/>
                    </a:ext>
                  </a:extLst>
                </a:gridCol>
              </a:tblGrid>
              <a:tr h="389655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de-DE" sz="1300" dirty="0" err="1"/>
                        <a:t>Hydraulic</a:t>
                      </a:r>
                      <a:r>
                        <a:rPr lang="de-DE" sz="1300" dirty="0"/>
                        <a:t> KSH3-F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486305"/>
                  </a:ext>
                </a:extLst>
              </a:tr>
              <a:tr h="1735095">
                <a:tc rowSpan="5">
                  <a:txBody>
                    <a:bodyPr/>
                    <a:lstStyle/>
                    <a:p>
                      <a:pPr algn="ctr"/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With</a:t>
                      </a:r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fixed</a:t>
                      </a:r>
                      <a:r>
                        <a:rPr lang="de-DE" sz="13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3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endParaRPr lang="de-DE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21920" marR="121920" marT="60960" marB="6096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655133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de-DE" sz="1300" b="1" dirty="0">
                          <a:solidFill>
                            <a:srgbClr val="00446B"/>
                          </a:solidFill>
                        </a:rPr>
                        <a:t>KSH3-F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479687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Size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140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160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30600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Jaw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stroke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(mm)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203911"/>
                  </a:ext>
                </a:extLst>
              </a:tr>
              <a:tr h="447040">
                <a:tc vMerge="1">
                  <a:txBody>
                    <a:bodyPr/>
                    <a:lstStyle/>
                    <a:p>
                      <a:pPr algn="ctr"/>
                      <a:endParaRPr lang="de-DE" sz="1000" b="1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8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Number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of</a:t>
                      </a:r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 </a:t>
                      </a:r>
                      <a:r>
                        <a:rPr lang="de-DE" sz="1100" dirty="0" err="1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versions</a:t>
                      </a:r>
                      <a:endParaRPr lang="de-DE" sz="1100" dirty="0">
                        <a:ln>
                          <a:noFill/>
                        </a:ln>
                        <a:solidFill>
                          <a:srgbClr val="00446B"/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n>
                            <a:noFill/>
                          </a:ln>
                          <a:solidFill>
                            <a:srgbClr val="00446B"/>
                          </a:solidFill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678183"/>
                  </a:ext>
                </a:extLst>
              </a:tr>
            </a:tbl>
          </a:graphicData>
        </a:graphic>
      </p:graphicFrame>
      <p:pic>
        <p:nvPicPr>
          <p:cNvPr id="19" name="Grafik 18">
            <a:extLst>
              <a:ext uri="{FF2B5EF4-FFF2-40B4-BE49-F238E27FC236}">
                <a16:creationId xmlns:a16="http://schemas.microsoft.com/office/drawing/2014/main" id="{FF01FCB9-38D4-4FBE-8878-D81E366D4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869" y="2223621"/>
            <a:ext cx="2173740" cy="1632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3F2F26F-20AC-4789-A410-B22B2DF52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357" y="2223621"/>
            <a:ext cx="2171936" cy="1632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FA03875-3444-45BE-8D85-CE9190C44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719" y="2223621"/>
            <a:ext cx="2173740" cy="16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69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89A453-AEF3-45CE-BDFB-CDAA8809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5AACDF-40EC-40D8-B397-83B73FF234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49C56C-54AE-4A45-910A-510A25E033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CC51BCB-1710-413B-9D4E-16FD1773C026}"/>
              </a:ext>
            </a:extLst>
          </p:cNvPr>
          <p:cNvSpPr/>
          <p:nvPr/>
        </p:nvSpPr>
        <p:spPr>
          <a:xfrm>
            <a:off x="244602" y="3488277"/>
            <a:ext cx="3743924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Standard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stroke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standard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a high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transmission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achieved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small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wedge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angle. 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Advantage: High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F160105-74BE-42A3-B08C-80F76E062869}"/>
              </a:ext>
            </a:extLst>
          </p:cNvPr>
          <p:cNvSpPr/>
          <p:nvPr/>
        </p:nvSpPr>
        <p:spPr>
          <a:xfrm>
            <a:off x="4070055" y="3489843"/>
            <a:ext cx="3743924" cy="1880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Long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(-LH)</a:t>
            </a:r>
          </a:p>
          <a:p>
            <a:pPr defTabSz="609546">
              <a:spcBef>
                <a:spcPts val="533"/>
              </a:spcBef>
            </a:pP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long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a larger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achieved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an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increased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wedge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angle. Due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enlarged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angle,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however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LH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version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achieves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lower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than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standard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version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Advantage: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Longer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stroke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5BA8864-1B51-42FE-92FE-F1DF64C7A85F}"/>
              </a:ext>
            </a:extLst>
          </p:cNvPr>
          <p:cNvSpPr/>
          <p:nvPr/>
        </p:nvSpPr>
        <p:spPr>
          <a:xfrm>
            <a:off x="7913430" y="3492743"/>
            <a:ext cx="3935513" cy="1838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With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fixed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(-F)</a:t>
            </a:r>
          </a:p>
          <a:p>
            <a:pPr defTabSz="609546">
              <a:spcBef>
                <a:spcPts val="533"/>
              </a:spcBef>
            </a:pPr>
            <a:r>
              <a:rPr lang="de-DE" sz="1600" dirty="0" err="1">
                <a:solidFill>
                  <a:srgbClr val="00446B"/>
                </a:solidFill>
                <a:latin typeface="Calibri"/>
              </a:rPr>
              <a:t>One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chuck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screwed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immovably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body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transmission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takes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place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via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movable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  <a:p>
            <a:pPr defTabSz="609546">
              <a:spcBef>
                <a:spcPts val="8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 Fixed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800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Movable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jaws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247CEB8-DF08-433D-A91B-3528A4880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50" y="1498785"/>
            <a:ext cx="2829367" cy="2016504"/>
          </a:xfrm>
          <a:prstGeom prst="rect">
            <a:avLst/>
          </a:prstGeom>
          <a:ln>
            <a:solidFill>
              <a:srgbClr val="00446B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6A9A921-936A-42C9-BBA1-70C76D1FB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004" y="1517723"/>
            <a:ext cx="2815272" cy="1956397"/>
          </a:xfrm>
          <a:prstGeom prst="rect">
            <a:avLst/>
          </a:prstGeom>
          <a:ln>
            <a:solidFill>
              <a:srgbClr val="003D6A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51E9FE6-38B7-4238-820E-B1B11A464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693" y="1509015"/>
            <a:ext cx="2745481" cy="1982360"/>
          </a:xfrm>
          <a:prstGeom prst="rect">
            <a:avLst/>
          </a:prstGeom>
          <a:ln>
            <a:solidFill>
              <a:srgbClr val="00446B"/>
            </a:solidFill>
          </a:ln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7DA4F80-5683-4A47-B204-9A3FB1498731}"/>
              </a:ext>
            </a:extLst>
          </p:cNvPr>
          <p:cNvGrpSpPr/>
          <p:nvPr/>
        </p:nvGrpSpPr>
        <p:grpSpPr>
          <a:xfrm>
            <a:off x="10132133" y="1752225"/>
            <a:ext cx="264000" cy="264000"/>
            <a:chOff x="4645063" y="729193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51CDD4E-539A-4D9E-81EE-2023D9392445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37406F87-EDAA-4CCF-AFF5-A2921274AAFE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584BE65-EFF5-49FD-B44D-16E2E6DE1CD5}"/>
              </a:ext>
            </a:extLst>
          </p:cNvPr>
          <p:cNvGrpSpPr/>
          <p:nvPr/>
        </p:nvGrpSpPr>
        <p:grpSpPr>
          <a:xfrm>
            <a:off x="8286591" y="2171628"/>
            <a:ext cx="264000" cy="264000"/>
            <a:chOff x="4645063" y="732456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CB0779EF-8CBC-41AF-ADFD-1AE2B75F176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5992BD80-85E4-44EC-BE6A-5BE8DBBA2963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0632763-E5ED-4FE3-89A7-019C64479A3D}"/>
              </a:ext>
            </a:extLst>
          </p:cNvPr>
          <p:cNvGrpSpPr/>
          <p:nvPr/>
        </p:nvGrpSpPr>
        <p:grpSpPr>
          <a:xfrm>
            <a:off x="8015953" y="4676945"/>
            <a:ext cx="264000" cy="264000"/>
            <a:chOff x="4645063" y="729193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50508A84-68D2-4F4E-9FB8-B5068B798E34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751D305D-4521-4798-9834-4A985190D11A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4DD8C181-1C23-4F64-8E16-0F559249A4C2}"/>
              </a:ext>
            </a:extLst>
          </p:cNvPr>
          <p:cNvGrpSpPr/>
          <p:nvPr/>
        </p:nvGrpSpPr>
        <p:grpSpPr>
          <a:xfrm>
            <a:off x="8013883" y="5026677"/>
            <a:ext cx="264000" cy="264000"/>
            <a:chOff x="4645063" y="73245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0EAF14F1-BC1E-4B97-9E3F-A0229FBCC6B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8141A8E3-E0C1-4F05-A5D7-B2026860A967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F10754EB-4EFE-4E96-A563-CEB6AFF8A55C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Variants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2096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850E9-1D79-4DA1-9F08-D2A7B959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KSH3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14A891-9546-4D82-844D-FEF72D5BB3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7D2874-C72F-492E-B31B-DDDEECFF3486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and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stroke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840F0313-EE98-41AB-BACA-E4A2519842D3}"/>
              </a:ext>
            </a:extLst>
          </p:cNvPr>
          <p:cNvGraphicFramePr/>
          <p:nvPr/>
        </p:nvGraphicFramePr>
        <p:xfrm>
          <a:off x="396725" y="1384236"/>
          <a:ext cx="52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C69476C9-C413-4DD2-A414-43E49C1AF2C7}"/>
              </a:ext>
            </a:extLst>
          </p:cNvPr>
          <p:cNvGraphicFramePr/>
          <p:nvPr/>
        </p:nvGraphicFramePr>
        <p:xfrm>
          <a:off x="6040920" y="1384236"/>
          <a:ext cx="52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9963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F495A-4562-4EA9-9361-8708BD9A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KSH3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4EC049-3DF5-4618-9BF9-25DBF5564A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9400" y="1483785"/>
            <a:ext cx="7114177" cy="4167252"/>
          </a:xfrm>
        </p:spPr>
        <p:txBody>
          <a:bodyPr>
            <a:normAutofit/>
          </a:bodyPr>
          <a:lstStyle/>
          <a:p>
            <a:pPr indent="357708"/>
            <a:r>
              <a:rPr lang="de-DE" sz="1867" dirty="0"/>
              <a:t>Wedge hook </a:t>
            </a:r>
            <a:r>
              <a:rPr lang="de-DE" sz="1867" dirty="0" err="1"/>
              <a:t>drive</a:t>
            </a:r>
            <a:endParaRPr lang="de-DE" sz="1867" dirty="0"/>
          </a:p>
          <a:p>
            <a:pPr indent="357708"/>
            <a:r>
              <a:rPr lang="de-DE" sz="1867" dirty="0" err="1"/>
              <a:t>Hardened</a:t>
            </a:r>
            <a:r>
              <a:rPr lang="de-DE" sz="1867" dirty="0"/>
              <a:t> and </a:t>
            </a:r>
            <a:r>
              <a:rPr lang="de-DE" sz="1867" dirty="0" err="1"/>
              <a:t>extremely</a:t>
            </a:r>
            <a:r>
              <a:rPr lang="de-DE" sz="1867" dirty="0"/>
              <a:t> rigid </a:t>
            </a:r>
            <a:r>
              <a:rPr lang="de-DE" sz="1867" dirty="0" err="1"/>
              <a:t>base</a:t>
            </a:r>
            <a:r>
              <a:rPr lang="de-DE" sz="1867" dirty="0"/>
              <a:t> </a:t>
            </a:r>
            <a:r>
              <a:rPr lang="de-DE" sz="1867" dirty="0" err="1"/>
              <a:t>body</a:t>
            </a:r>
            <a:endParaRPr lang="de-DE" sz="1867" dirty="0"/>
          </a:p>
          <a:p>
            <a:pPr indent="357708"/>
            <a:r>
              <a:rPr lang="de-DE" sz="1867" dirty="0"/>
              <a:t>Sophisticated </a:t>
            </a:r>
            <a:r>
              <a:rPr lang="de-DE" sz="1867" dirty="0" err="1"/>
              <a:t>greasing</a:t>
            </a:r>
            <a:r>
              <a:rPr lang="de-DE" sz="1867" dirty="0"/>
              <a:t> </a:t>
            </a:r>
            <a:r>
              <a:rPr lang="de-DE" sz="1867" dirty="0" err="1"/>
              <a:t>system</a:t>
            </a:r>
            <a:endParaRPr lang="de-DE" sz="1867" dirty="0"/>
          </a:p>
          <a:p>
            <a:pPr indent="357708"/>
            <a:r>
              <a:rPr lang="de-DE" sz="1867" dirty="0"/>
              <a:t>Long </a:t>
            </a:r>
            <a:r>
              <a:rPr lang="de-DE" sz="1867" dirty="0" err="1"/>
              <a:t>jaw</a:t>
            </a:r>
            <a:r>
              <a:rPr lang="de-DE" sz="1867" dirty="0"/>
              <a:t> </a:t>
            </a:r>
            <a:r>
              <a:rPr lang="de-DE" sz="1867" dirty="0" err="1"/>
              <a:t>guidance</a:t>
            </a:r>
            <a:endParaRPr lang="de-DE" sz="1867" dirty="0"/>
          </a:p>
          <a:p>
            <a:pPr indent="357708"/>
            <a:r>
              <a:rPr lang="de-DE" sz="1867" dirty="0"/>
              <a:t>Low </a:t>
            </a:r>
            <a:r>
              <a:rPr lang="de-DE" sz="1867" dirty="0" err="1"/>
              <a:t>height</a:t>
            </a:r>
            <a:endParaRPr lang="de-DE" sz="1867" dirty="0"/>
          </a:p>
          <a:p>
            <a:pPr indent="357708"/>
            <a:r>
              <a:rPr lang="de-DE" sz="1867" dirty="0" err="1"/>
              <a:t>Improved</a:t>
            </a:r>
            <a:r>
              <a:rPr lang="de-DE" sz="1867" dirty="0"/>
              <a:t> design </a:t>
            </a:r>
            <a:r>
              <a:rPr lang="de-DE" sz="1867" dirty="0" err="1"/>
              <a:t>which</a:t>
            </a:r>
            <a:r>
              <a:rPr lang="de-DE" sz="1867" dirty="0"/>
              <a:t> </a:t>
            </a:r>
            <a:r>
              <a:rPr lang="de-DE" sz="1867" dirty="0" err="1"/>
              <a:t>is</a:t>
            </a:r>
            <a:r>
              <a:rPr lang="de-DE" sz="1867" dirty="0"/>
              <a:t> </a:t>
            </a:r>
            <a:r>
              <a:rPr lang="de-DE" sz="1867" dirty="0" err="1"/>
              <a:t>insensitive</a:t>
            </a:r>
            <a:r>
              <a:rPr lang="de-DE" sz="1867" dirty="0"/>
              <a:t> </a:t>
            </a:r>
            <a:r>
              <a:rPr lang="de-DE" sz="1867" dirty="0" err="1"/>
              <a:t>to</a:t>
            </a:r>
            <a:r>
              <a:rPr lang="de-DE" sz="1867" dirty="0"/>
              <a:t> </a:t>
            </a:r>
            <a:r>
              <a:rPr lang="de-DE" sz="1867" dirty="0" err="1"/>
              <a:t>dirt</a:t>
            </a:r>
            <a:endParaRPr lang="de-DE" sz="1867" dirty="0"/>
          </a:p>
          <a:p>
            <a:pPr indent="357708"/>
            <a:r>
              <a:rPr lang="de-DE" sz="1867" dirty="0"/>
              <a:t>Standard </a:t>
            </a:r>
            <a:r>
              <a:rPr lang="de-DE" sz="1867" dirty="0" err="1"/>
              <a:t>jaw</a:t>
            </a:r>
            <a:r>
              <a:rPr lang="de-DE" sz="1867" dirty="0"/>
              <a:t> interface</a:t>
            </a:r>
          </a:p>
          <a:p>
            <a:pPr indent="357708"/>
            <a:r>
              <a:rPr lang="de-DE" sz="1867" dirty="0"/>
              <a:t>Ideal outside </a:t>
            </a:r>
            <a:r>
              <a:rPr lang="de-DE" sz="1867" dirty="0" err="1"/>
              <a:t>contour</a:t>
            </a:r>
            <a:endParaRPr lang="de-DE" sz="1867" dirty="0"/>
          </a:p>
          <a:p>
            <a:pPr indent="357708"/>
            <a:r>
              <a:rPr lang="de-DE" sz="1867" dirty="0"/>
              <a:t>Control </a:t>
            </a:r>
            <a:r>
              <a:rPr lang="de-DE" sz="1867" dirty="0" err="1"/>
              <a:t>of</a:t>
            </a:r>
            <a:r>
              <a:rPr lang="de-DE" sz="1867" dirty="0"/>
              <a:t>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clamping</a:t>
            </a:r>
            <a:r>
              <a:rPr lang="de-DE" sz="1867" dirty="0"/>
              <a:t> </a:t>
            </a:r>
            <a:r>
              <a:rPr lang="de-DE" sz="1867" dirty="0" err="1"/>
              <a:t>force</a:t>
            </a:r>
            <a:r>
              <a:rPr lang="de-DE" sz="1867" dirty="0"/>
              <a:t> block</a:t>
            </a:r>
          </a:p>
          <a:p>
            <a:pPr indent="357708"/>
            <a:r>
              <a:rPr lang="de-DE" sz="1867" dirty="0"/>
              <a:t>Piston </a:t>
            </a:r>
            <a:r>
              <a:rPr lang="de-DE" sz="1867" dirty="0" err="1"/>
              <a:t>guided</a:t>
            </a:r>
            <a:r>
              <a:rPr lang="de-DE" sz="1867" dirty="0"/>
              <a:t> in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body</a:t>
            </a:r>
            <a:endParaRPr lang="de-DE" sz="1867" dirty="0"/>
          </a:p>
          <a:p>
            <a:pPr indent="357708"/>
            <a:r>
              <a:rPr lang="de-DE" sz="1867" dirty="0" err="1"/>
              <a:t>Greasing</a:t>
            </a:r>
            <a:r>
              <a:rPr lang="de-DE" sz="1867" dirty="0"/>
              <a:t> </a:t>
            </a:r>
            <a:r>
              <a:rPr lang="de-DE" sz="1867" dirty="0" err="1"/>
              <a:t>channels</a:t>
            </a:r>
            <a:r>
              <a:rPr lang="de-DE" sz="1867" dirty="0"/>
              <a:t> in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cover</a:t>
            </a:r>
            <a:r>
              <a:rPr lang="de-DE" sz="1867" dirty="0"/>
              <a:t> </a:t>
            </a:r>
            <a:r>
              <a:rPr lang="de-DE" sz="1867" dirty="0" err="1"/>
              <a:t>plate</a:t>
            </a:r>
            <a:endParaRPr lang="de-DE" sz="1867" dirty="0"/>
          </a:p>
          <a:p>
            <a:pPr indent="357708"/>
            <a:r>
              <a:rPr lang="de-DE" sz="1867" dirty="0"/>
              <a:t>Fitting </a:t>
            </a:r>
            <a:r>
              <a:rPr lang="de-DE" sz="1867" dirty="0" err="1"/>
              <a:t>screws</a:t>
            </a:r>
            <a:r>
              <a:rPr lang="de-DE" sz="1867" dirty="0"/>
              <a:t> </a:t>
            </a:r>
            <a:r>
              <a:rPr lang="de-DE" sz="1867" dirty="0" err="1"/>
              <a:t>available</a:t>
            </a:r>
            <a:r>
              <a:rPr lang="de-DE" sz="1867" dirty="0"/>
              <a:t> </a:t>
            </a:r>
            <a:r>
              <a:rPr lang="de-DE" sz="1867" dirty="0" err="1"/>
              <a:t>as</a:t>
            </a:r>
            <a:r>
              <a:rPr lang="de-DE" sz="1867" dirty="0"/>
              <a:t> an </a:t>
            </a:r>
            <a:r>
              <a:rPr lang="de-DE" sz="1867" dirty="0" err="1"/>
              <a:t>option</a:t>
            </a:r>
            <a:endParaRPr lang="de-DE" sz="1867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4D380-2DD7-4092-B35C-956640713D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C1D759F-66F9-4C61-AA77-97E4EEF77EB0}"/>
              </a:ext>
            </a:extLst>
          </p:cNvPr>
          <p:cNvGrpSpPr/>
          <p:nvPr/>
        </p:nvGrpSpPr>
        <p:grpSpPr>
          <a:xfrm>
            <a:off x="396281" y="1556616"/>
            <a:ext cx="264000" cy="264000"/>
            <a:chOff x="4645063" y="729193"/>
            <a:chExt cx="266095" cy="2713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CB9D62CB-385A-4AC1-A156-E91586891D3B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2168F2E-EE60-4F91-A60F-B6567C93631F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F2704DB-9485-4B98-8F93-216EB985AA41}"/>
              </a:ext>
            </a:extLst>
          </p:cNvPr>
          <p:cNvGrpSpPr/>
          <p:nvPr/>
        </p:nvGrpSpPr>
        <p:grpSpPr>
          <a:xfrm>
            <a:off x="396281" y="1878920"/>
            <a:ext cx="264000" cy="264000"/>
            <a:chOff x="4645063" y="732456"/>
            <a:chExt cx="266095" cy="27135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24E0913-1FA2-46F7-9C76-B488A2B11AA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337FA59-8175-4884-8DC4-F513AE6C8FD6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BB5CEBD-090A-4F91-BF9F-4C5349AFAE8C}"/>
              </a:ext>
            </a:extLst>
          </p:cNvPr>
          <p:cNvGrpSpPr/>
          <p:nvPr/>
        </p:nvGrpSpPr>
        <p:grpSpPr>
          <a:xfrm>
            <a:off x="396281" y="2201224"/>
            <a:ext cx="264000" cy="264000"/>
            <a:chOff x="4637578" y="732456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315BED3-9620-44DD-B92E-1B58E6033FA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84F6DB1-95FC-4AFC-857F-08BC3443EEF7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43BEC66-81AC-4E18-A588-399BD850CF68}"/>
              </a:ext>
            </a:extLst>
          </p:cNvPr>
          <p:cNvGrpSpPr/>
          <p:nvPr/>
        </p:nvGrpSpPr>
        <p:grpSpPr>
          <a:xfrm>
            <a:off x="396281" y="2871956"/>
            <a:ext cx="264000" cy="264000"/>
            <a:chOff x="4637578" y="738982"/>
            <a:chExt cx="266095" cy="27135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DC23981-59B3-472E-B823-23C20C1505D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CC26D51-3C11-494B-9D0C-6D9F092FA4C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D03CAAF-0965-4680-A067-DBD3E11E30A2}"/>
              </a:ext>
            </a:extLst>
          </p:cNvPr>
          <p:cNvGrpSpPr/>
          <p:nvPr/>
        </p:nvGrpSpPr>
        <p:grpSpPr>
          <a:xfrm>
            <a:off x="396281" y="3229092"/>
            <a:ext cx="264000" cy="264000"/>
            <a:chOff x="4634378" y="738982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5692683-D9CD-47F5-98C8-CFF0222AC5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BB96F9AA-08FC-4092-9418-D375680E8151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154E6F2-238B-46E3-85E8-143754030618}"/>
              </a:ext>
            </a:extLst>
          </p:cNvPr>
          <p:cNvGrpSpPr/>
          <p:nvPr/>
        </p:nvGrpSpPr>
        <p:grpSpPr>
          <a:xfrm>
            <a:off x="396281" y="2540944"/>
            <a:ext cx="264000" cy="264000"/>
            <a:chOff x="4631178" y="738982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D3608BA-C3D4-4E82-872C-DB8C7A5BD93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7CFB165-4B79-4567-83BF-2BD65EC32C62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3437487-C71D-430B-A902-9E1E932E44B3}"/>
              </a:ext>
            </a:extLst>
          </p:cNvPr>
          <p:cNvGrpSpPr/>
          <p:nvPr/>
        </p:nvGrpSpPr>
        <p:grpSpPr>
          <a:xfrm>
            <a:off x="396281" y="3568812"/>
            <a:ext cx="264000" cy="264000"/>
            <a:chOff x="4640203" y="738588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29EDB21D-2709-4144-A792-F2D84D31D1E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D441BDA-3D6E-486D-B600-8E811F373A2D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7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F203838-77A9-4F83-8979-1D18039B011B}"/>
              </a:ext>
            </a:extLst>
          </p:cNvPr>
          <p:cNvGrpSpPr/>
          <p:nvPr/>
        </p:nvGrpSpPr>
        <p:grpSpPr>
          <a:xfrm>
            <a:off x="396281" y="3917241"/>
            <a:ext cx="264000" cy="264000"/>
            <a:chOff x="4640203" y="73222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FD1C616-9D58-4E80-B241-C06D50888D2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11B912B9-C95E-4C4B-BB6A-1F5F8A7B0A9D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8</a:t>
              </a:r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C1A4AF60-29ED-4F4A-8723-EA6E1D2ACA9B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Functional</a:t>
            </a:r>
            <a:r>
              <a:rPr lang="de-DE" sz="2133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2133" b="1" dirty="0" err="1">
                <a:solidFill>
                  <a:srgbClr val="00446B"/>
                </a:solidFill>
                <a:latin typeface="Calibri"/>
              </a:rPr>
              <a:t>diagram</a:t>
            </a:r>
            <a:endParaRPr lang="de-DE" sz="2133" b="1" dirty="0">
              <a:solidFill>
                <a:srgbClr val="00446B"/>
              </a:solidFill>
              <a:latin typeface="Calibri"/>
            </a:endParaRPr>
          </a:p>
        </p:txBody>
      </p: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53741D74-6019-4141-934B-370B8285BE85}"/>
              </a:ext>
            </a:extLst>
          </p:cNvPr>
          <p:cNvGrpSpPr/>
          <p:nvPr/>
        </p:nvGrpSpPr>
        <p:grpSpPr>
          <a:xfrm>
            <a:off x="399189" y="4268488"/>
            <a:ext cx="264000" cy="264000"/>
            <a:chOff x="4640203" y="732226"/>
            <a:chExt cx="266095" cy="271350"/>
          </a:xfrm>
        </p:grpSpPr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F26D565A-A231-4229-9873-E88C71E7E8D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2C1873FE-22EC-46C6-94A3-EBA315144162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CBBFBA38-F0EC-4E7A-A09B-A8DF1A5E7EDD}"/>
              </a:ext>
            </a:extLst>
          </p:cNvPr>
          <p:cNvGrpSpPr/>
          <p:nvPr/>
        </p:nvGrpSpPr>
        <p:grpSpPr>
          <a:xfrm>
            <a:off x="316220" y="4576557"/>
            <a:ext cx="432000" cy="276999"/>
            <a:chOff x="4554259" y="723447"/>
            <a:chExt cx="435429" cy="266417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8132BFBC-CCDE-40A3-A625-B45DF16F19A2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00DA3973-C8FB-4466-8D10-CA39B491CB32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727C1D87-F86B-4164-BDAF-DDFDDBB37729}"/>
              </a:ext>
            </a:extLst>
          </p:cNvPr>
          <p:cNvGrpSpPr/>
          <p:nvPr/>
        </p:nvGrpSpPr>
        <p:grpSpPr>
          <a:xfrm>
            <a:off x="314745" y="4931048"/>
            <a:ext cx="432000" cy="276999"/>
            <a:chOff x="4554259" y="723447"/>
            <a:chExt cx="435429" cy="266417"/>
          </a:xfrm>
        </p:grpSpPr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6BD198ED-7561-4AD8-9923-F12FE24053A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ECF57ACC-26BF-4625-8BC4-E0C33424A654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F75317E5-6DD1-4710-A2C9-1F43D18668D8}"/>
              </a:ext>
            </a:extLst>
          </p:cNvPr>
          <p:cNvGrpSpPr/>
          <p:nvPr/>
        </p:nvGrpSpPr>
        <p:grpSpPr>
          <a:xfrm>
            <a:off x="313263" y="5267744"/>
            <a:ext cx="432000" cy="276999"/>
            <a:chOff x="4554259" y="723447"/>
            <a:chExt cx="435429" cy="266417"/>
          </a:xfrm>
        </p:grpSpPr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E8A919B5-CC19-4993-B2D2-7D01121D230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30EF5D92-8B5A-4BF1-B620-7683B2886EFB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12</a:t>
              </a: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F4EBAC4-06FE-4DEE-A83C-82466ECAD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913" y="768831"/>
            <a:ext cx="6143335" cy="4883821"/>
          </a:xfrm>
          <a:prstGeom prst="rect">
            <a:avLst/>
          </a:prstGeom>
        </p:spPr>
      </p:pic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1A6B4324-2ADE-405C-BBFA-BF50519DA4C0}"/>
              </a:ext>
            </a:extLst>
          </p:cNvPr>
          <p:cNvGrpSpPr/>
          <p:nvPr/>
        </p:nvGrpSpPr>
        <p:grpSpPr>
          <a:xfrm>
            <a:off x="8889343" y="1368896"/>
            <a:ext cx="264000" cy="264000"/>
            <a:chOff x="4640203" y="738588"/>
            <a:chExt cx="266095" cy="271350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11D39450-949C-412D-96FD-7F839BFEADFD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FAF55304-C403-4A67-B6A2-E4AB4D9295CA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7</a:t>
              </a:r>
            </a:p>
          </p:txBody>
        </p:sp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B4356286-1553-49F2-B776-8556FB985B35}"/>
              </a:ext>
            </a:extLst>
          </p:cNvPr>
          <p:cNvGrpSpPr/>
          <p:nvPr/>
        </p:nvGrpSpPr>
        <p:grpSpPr>
          <a:xfrm>
            <a:off x="10538469" y="4114600"/>
            <a:ext cx="432000" cy="276999"/>
            <a:chOff x="4554259" y="723447"/>
            <a:chExt cx="435429" cy="266417"/>
          </a:xfrm>
        </p:grpSpPr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D88B7A44-A829-4D21-A3A5-DF5217AF495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B633F9A9-4DBE-48C1-A091-870CA8D98B17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8085EC21-36ED-473B-AEB1-07E0E6B4B93F}"/>
              </a:ext>
            </a:extLst>
          </p:cNvPr>
          <p:cNvGrpSpPr/>
          <p:nvPr/>
        </p:nvGrpSpPr>
        <p:grpSpPr>
          <a:xfrm>
            <a:off x="10981769" y="4049241"/>
            <a:ext cx="432000" cy="276999"/>
            <a:chOff x="4554259" y="723447"/>
            <a:chExt cx="435429" cy="266417"/>
          </a:xfrm>
        </p:grpSpPr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BA0AD65E-6AA7-4365-84A1-17E053D00918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CB5420DA-A5C9-4127-BA80-B6553117704B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12</a:t>
              </a:r>
            </a:p>
          </p:txBody>
        </p:sp>
      </p:grp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44102DCB-D616-42AB-8E99-90B4E903979C}"/>
              </a:ext>
            </a:extLst>
          </p:cNvPr>
          <p:cNvGrpSpPr/>
          <p:nvPr/>
        </p:nvGrpSpPr>
        <p:grpSpPr>
          <a:xfrm>
            <a:off x="10981769" y="2329284"/>
            <a:ext cx="264000" cy="264000"/>
            <a:chOff x="4640203" y="732226"/>
            <a:chExt cx="266095" cy="271350"/>
          </a:xfrm>
        </p:grpSpPr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61909C11-B037-468E-A946-020B512F2852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Textfeld 111">
              <a:extLst>
                <a:ext uri="{FF2B5EF4-FFF2-40B4-BE49-F238E27FC236}">
                  <a16:creationId xmlns:a16="http://schemas.microsoft.com/office/drawing/2014/main" id="{A640F363-7651-4DB6-BF5D-BA52C4952AB0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8</a:t>
              </a:r>
            </a:p>
          </p:txBody>
        </p:sp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3D2F8D11-00BA-4A09-AE0D-6A4A107935F9}"/>
              </a:ext>
            </a:extLst>
          </p:cNvPr>
          <p:cNvGrpSpPr/>
          <p:nvPr/>
        </p:nvGrpSpPr>
        <p:grpSpPr>
          <a:xfrm>
            <a:off x="8451663" y="2194897"/>
            <a:ext cx="264000" cy="264000"/>
            <a:chOff x="4634378" y="738982"/>
            <a:chExt cx="266095" cy="271350"/>
          </a:xfrm>
        </p:grpSpPr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E22E2816-D93B-41EA-9E7C-DBB2C343DCD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8F2AF161-B78C-4A81-9312-21C226C158F5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F3A9BCDC-A1EE-405E-BA22-FDAD53C38BA5}"/>
              </a:ext>
            </a:extLst>
          </p:cNvPr>
          <p:cNvGrpSpPr/>
          <p:nvPr/>
        </p:nvGrpSpPr>
        <p:grpSpPr>
          <a:xfrm>
            <a:off x="5945980" y="3436812"/>
            <a:ext cx="264000" cy="264000"/>
            <a:chOff x="4637578" y="738982"/>
            <a:chExt cx="266095" cy="271350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4C1F6AEB-8DBC-4FF1-AFB7-4A305C3773D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994F60DA-76D4-4B3D-AB26-66992F3935A2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D2F2E4D5-9EB7-45BD-A0AF-8F56DEA2D8F4}"/>
              </a:ext>
            </a:extLst>
          </p:cNvPr>
          <p:cNvGrpSpPr/>
          <p:nvPr/>
        </p:nvGrpSpPr>
        <p:grpSpPr>
          <a:xfrm>
            <a:off x="7800603" y="3882081"/>
            <a:ext cx="264000" cy="264000"/>
            <a:chOff x="4637578" y="732456"/>
            <a:chExt cx="266095" cy="271350"/>
          </a:xfrm>
        </p:grpSpPr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AF348BB5-4CBB-45B8-B6F2-A460DE1D433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D2615E5C-C4E1-41B7-8061-B197535BB9CA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20945FF0-808A-4247-99BD-05AC47538532}"/>
              </a:ext>
            </a:extLst>
          </p:cNvPr>
          <p:cNvGrpSpPr/>
          <p:nvPr/>
        </p:nvGrpSpPr>
        <p:grpSpPr>
          <a:xfrm>
            <a:off x="8791672" y="5024456"/>
            <a:ext cx="264000" cy="264000"/>
            <a:chOff x="4640203" y="732226"/>
            <a:chExt cx="266095" cy="271350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A98ABF4A-91CC-42CB-BD45-88AAA8E40F24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87B5C716-74C7-4BFC-9B33-6D9C0ABC428F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D66DAC57-87E1-423D-90EA-4AC5EF03209F}"/>
              </a:ext>
            </a:extLst>
          </p:cNvPr>
          <p:cNvGrpSpPr/>
          <p:nvPr/>
        </p:nvGrpSpPr>
        <p:grpSpPr>
          <a:xfrm>
            <a:off x="7914583" y="4667048"/>
            <a:ext cx="264000" cy="264000"/>
            <a:chOff x="4640203" y="732226"/>
            <a:chExt cx="266095" cy="271350"/>
          </a:xfrm>
        </p:grpSpPr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DCCAB227-612A-45F2-8FCF-82F50527290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Textfeld 108">
              <a:extLst>
                <a:ext uri="{FF2B5EF4-FFF2-40B4-BE49-F238E27FC236}">
                  <a16:creationId xmlns:a16="http://schemas.microsoft.com/office/drawing/2014/main" id="{69AE5C9F-9AD3-4699-9BDF-63907B17CFC4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BB76141F-3C1C-4D93-BA44-96A622846417}"/>
              </a:ext>
            </a:extLst>
          </p:cNvPr>
          <p:cNvGrpSpPr/>
          <p:nvPr/>
        </p:nvGrpSpPr>
        <p:grpSpPr>
          <a:xfrm>
            <a:off x="7129576" y="4403048"/>
            <a:ext cx="264000" cy="264000"/>
            <a:chOff x="4645063" y="732456"/>
            <a:chExt cx="266095" cy="271350"/>
          </a:xfrm>
        </p:grpSpPr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8B9070AF-CCB0-4955-9D29-0F2CFCD5BFC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571DEDEC-79A9-4ED5-A03C-1F58DEDEEFCF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762A9F04-0768-4E92-9C1F-0A3C9CD8B672}"/>
              </a:ext>
            </a:extLst>
          </p:cNvPr>
          <p:cNvGrpSpPr/>
          <p:nvPr/>
        </p:nvGrpSpPr>
        <p:grpSpPr>
          <a:xfrm>
            <a:off x="9929540" y="2488416"/>
            <a:ext cx="264000" cy="264000"/>
            <a:chOff x="4631178" y="738982"/>
            <a:chExt cx="266095" cy="271350"/>
          </a:xfrm>
        </p:grpSpPr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5419CC6F-F351-4A00-8091-AAE8A76BF6B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35D5F1D2-074B-4144-94D8-43843DADBA10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A52E2555-C34D-4064-AEB3-B1E6DD548743}"/>
              </a:ext>
            </a:extLst>
          </p:cNvPr>
          <p:cNvGrpSpPr/>
          <p:nvPr/>
        </p:nvGrpSpPr>
        <p:grpSpPr>
          <a:xfrm>
            <a:off x="8265557" y="2973507"/>
            <a:ext cx="264000" cy="264000"/>
            <a:chOff x="4645063" y="729193"/>
            <a:chExt cx="266095" cy="271350"/>
          </a:xfrm>
        </p:grpSpPr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3C7912A0-A971-4CDB-88D9-4FD9FBA24A79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3210AB5D-A07A-4B30-9E1B-A840B600DB52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113" name="Gruppieren 112">
            <a:extLst>
              <a:ext uri="{FF2B5EF4-FFF2-40B4-BE49-F238E27FC236}">
                <a16:creationId xmlns:a16="http://schemas.microsoft.com/office/drawing/2014/main" id="{A0DE5BCE-92B1-4938-894D-AFF64F879513}"/>
              </a:ext>
            </a:extLst>
          </p:cNvPr>
          <p:cNvGrpSpPr/>
          <p:nvPr/>
        </p:nvGrpSpPr>
        <p:grpSpPr>
          <a:xfrm>
            <a:off x="8889343" y="2862528"/>
            <a:ext cx="432000" cy="276999"/>
            <a:chOff x="4554259" y="723447"/>
            <a:chExt cx="435429" cy="266417"/>
          </a:xfrm>
        </p:grpSpPr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74CED377-BC60-44FB-A95A-02054C152893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5" name="Textfeld 114">
              <a:extLst>
                <a:ext uri="{FF2B5EF4-FFF2-40B4-BE49-F238E27FC236}">
                  <a16:creationId xmlns:a16="http://schemas.microsoft.com/office/drawing/2014/main" id="{1F9799CE-0FB5-452B-8349-56402EEB178C}"/>
                </a:ext>
              </a:extLst>
            </p:cNvPr>
            <p:cNvSpPr txBox="1"/>
            <p:nvPr/>
          </p:nvSpPr>
          <p:spPr>
            <a:xfrm>
              <a:off x="4554259" y="723447"/>
              <a:ext cx="435429" cy="26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6035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752D0C1E-3F4E-4033-BEE4-7689BC1AD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88" y="1640401"/>
            <a:ext cx="2787536" cy="1896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AD1B10B-2D8E-46B1-A4EB-B4C8E4B62D00}"/>
              </a:ext>
            </a:extLst>
          </p:cNvPr>
          <p:cNvSpPr/>
          <p:nvPr/>
        </p:nvSpPr>
        <p:spPr>
          <a:xfrm>
            <a:off x="357756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38C41-4BB4-4579-9980-2C13BAF4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TANDEM KSH3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1E213D-48C5-4B16-AE16-756970C25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46"/>
            <a:r>
              <a:rPr lang="de-DE">
                <a:solidFill>
                  <a:prstClr val="white"/>
                </a:solidFill>
                <a:latin typeface="Calibri"/>
              </a:rPr>
              <a:t>TANDEM 3</a:t>
            </a: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F11716-6EF5-4893-A382-B44A6CFC3373}"/>
              </a:ext>
            </a:extLst>
          </p:cNvPr>
          <p:cNvSpPr/>
          <p:nvPr/>
        </p:nvSpPr>
        <p:spPr>
          <a:xfrm>
            <a:off x="244601" y="3662436"/>
            <a:ext cx="4114800" cy="2449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533"/>
              </a:spcBef>
            </a:pP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depending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on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actuation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pressure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increases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in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direct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proportion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to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increase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in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actuation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pressure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minimum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hydraulic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pressure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should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not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drop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below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10 bar.</a:t>
            </a:r>
          </a:p>
          <a:p>
            <a:pPr defTabSz="609546">
              <a:spcBef>
                <a:spcPts val="5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 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force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/>
            <a:r>
              <a:rPr lang="de-DE" sz="1600" dirty="0">
                <a:solidFill>
                  <a:srgbClr val="00446B"/>
                </a:solidFill>
                <a:latin typeface="Calibri"/>
              </a:rPr>
              <a:t>    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Actuation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pressure</a:t>
            </a:r>
            <a:endParaRPr lang="de-DE" sz="1600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133"/>
              </a:spcBef>
            </a:pPr>
            <a:endParaRPr lang="de-DE" sz="1600" dirty="0">
              <a:solidFill>
                <a:srgbClr val="00446B"/>
              </a:solidFill>
              <a:latin typeface="Calibri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0DEA4F6-A192-4DB7-9083-3B8EBC5AC55D}"/>
              </a:ext>
            </a:extLst>
          </p:cNvPr>
          <p:cNvSpPr/>
          <p:nvPr/>
        </p:nvSpPr>
        <p:spPr>
          <a:xfrm>
            <a:off x="4177804" y="15006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B6D2FE1-1081-4089-8D3C-AAE6FFE0EF0A}"/>
              </a:ext>
            </a:extLst>
          </p:cNvPr>
          <p:cNvSpPr/>
          <p:nvPr/>
        </p:nvSpPr>
        <p:spPr>
          <a:xfrm>
            <a:off x="4070055" y="3664003"/>
            <a:ext cx="3724116" cy="1851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1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Chip-repellent design</a:t>
            </a:r>
          </a:p>
          <a:p>
            <a:pPr defTabSz="609546">
              <a:spcBef>
                <a:spcPts val="533"/>
              </a:spcBef>
            </a:pPr>
            <a:endParaRPr lang="de-DE" sz="1333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1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The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special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design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and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cover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strip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prevents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chips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becoming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permanently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lodged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During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clamping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process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,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chips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pushed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from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base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jaw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incline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of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cover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strip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8B339ED-DE7B-4C23-BF7D-44F930671220}"/>
              </a:ext>
            </a:extLst>
          </p:cNvPr>
          <p:cNvSpPr txBox="1"/>
          <p:nvPr/>
        </p:nvSpPr>
        <p:spPr>
          <a:xfrm>
            <a:off x="279400" y="958611"/>
            <a:ext cx="65492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46"/>
            <a:r>
              <a:rPr lang="de-DE" sz="2133" b="1" dirty="0">
                <a:solidFill>
                  <a:srgbClr val="00446B"/>
                </a:solidFill>
                <a:latin typeface="Calibri"/>
              </a:rPr>
              <a:t>Highlights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FA13CA7-6866-4DDB-A883-3F870D00EFBD}"/>
              </a:ext>
            </a:extLst>
          </p:cNvPr>
          <p:cNvSpPr/>
          <p:nvPr/>
        </p:nvSpPr>
        <p:spPr>
          <a:xfrm>
            <a:off x="8021178" y="1503537"/>
            <a:ext cx="2847001" cy="2155512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46"/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BBCCB642-4579-46F9-B3F7-B7A0168F0819}"/>
              </a:ext>
            </a:extLst>
          </p:cNvPr>
          <p:cNvGrpSpPr/>
          <p:nvPr/>
        </p:nvGrpSpPr>
        <p:grpSpPr>
          <a:xfrm>
            <a:off x="310616" y="5295031"/>
            <a:ext cx="264000" cy="264000"/>
            <a:chOff x="4645063" y="729193"/>
            <a:chExt cx="266095" cy="271350"/>
          </a:xfrm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D8BF257B-064B-45AF-A107-F886773FB752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0F211C26-B86D-43EE-B913-3657D6C2B253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5422288A-0D63-4B4F-AEEF-ECBC6C2E3D3A}"/>
              </a:ext>
            </a:extLst>
          </p:cNvPr>
          <p:cNvGrpSpPr/>
          <p:nvPr/>
        </p:nvGrpSpPr>
        <p:grpSpPr>
          <a:xfrm>
            <a:off x="310469" y="5548944"/>
            <a:ext cx="264000" cy="264000"/>
            <a:chOff x="4645063" y="732456"/>
            <a:chExt cx="266095" cy="27135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3EB57C7F-BC3A-4D98-8CBD-FADA55382A3D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BC820F44-623A-43E0-8D57-E0A3A5C1273B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sp>
        <p:nvSpPr>
          <p:cNvPr id="28" name="Rechteck 27">
            <a:extLst>
              <a:ext uri="{FF2B5EF4-FFF2-40B4-BE49-F238E27FC236}">
                <a16:creationId xmlns:a16="http://schemas.microsoft.com/office/drawing/2014/main" id="{D247B894-21D9-45A0-B88C-711F775DA9A8}"/>
              </a:ext>
            </a:extLst>
          </p:cNvPr>
          <p:cNvSpPr/>
          <p:nvPr/>
        </p:nvSpPr>
        <p:spPr>
          <a:xfrm>
            <a:off x="7904717" y="3675613"/>
            <a:ext cx="3724116" cy="1605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46">
              <a:spcBef>
                <a:spcPts val="133"/>
              </a:spcBef>
            </a:pPr>
            <a:r>
              <a:rPr lang="de-DE" sz="1600" b="1" dirty="0">
                <a:solidFill>
                  <a:srgbClr val="00446B"/>
                </a:solidFill>
                <a:latin typeface="Calibri"/>
              </a:rPr>
              <a:t>Cover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plugs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for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the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mounting</a:t>
            </a:r>
            <a:r>
              <a:rPr lang="de-DE" sz="1600" b="1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b="1" dirty="0" err="1">
                <a:solidFill>
                  <a:srgbClr val="00446B"/>
                </a:solidFill>
                <a:latin typeface="Calibri"/>
              </a:rPr>
              <a:t>screws</a:t>
            </a:r>
            <a:endParaRPr lang="de-DE" sz="1600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533"/>
              </a:spcBef>
            </a:pPr>
            <a:endParaRPr lang="de-DE" sz="1333" b="1" dirty="0">
              <a:solidFill>
                <a:srgbClr val="00446B"/>
              </a:solidFill>
              <a:latin typeface="Calibri"/>
            </a:endParaRPr>
          </a:p>
          <a:p>
            <a:pPr defTabSz="609546">
              <a:spcBef>
                <a:spcPts val="133"/>
              </a:spcBef>
            </a:pPr>
            <a:r>
              <a:rPr lang="de-DE" sz="1600" dirty="0">
                <a:solidFill>
                  <a:srgbClr val="00446B"/>
                </a:solidFill>
                <a:latin typeface="Calibri"/>
              </a:rPr>
              <a:t>All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four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mounting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screws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sealed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with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anodized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aluminium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plugs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 Chip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build-up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is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therefore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completely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eliminated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 in </a:t>
            </a:r>
            <a:r>
              <a:rPr lang="de-DE" sz="1600" dirty="0" err="1">
                <a:solidFill>
                  <a:srgbClr val="00446B"/>
                </a:solidFill>
                <a:latin typeface="Calibri"/>
              </a:rPr>
              <a:t>advance</a:t>
            </a:r>
            <a:r>
              <a:rPr lang="de-DE" sz="1600" dirty="0">
                <a:solidFill>
                  <a:srgbClr val="00446B"/>
                </a:solidFill>
                <a:latin typeface="Calibri"/>
              </a:rPr>
              <a:t>.</a:t>
            </a: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61006A4C-EB67-4B4A-B2DE-6ACFBB3918C9}"/>
              </a:ext>
            </a:extLst>
          </p:cNvPr>
          <p:cNvGrpSpPr/>
          <p:nvPr/>
        </p:nvGrpSpPr>
        <p:grpSpPr>
          <a:xfrm>
            <a:off x="367072" y="2464136"/>
            <a:ext cx="264000" cy="264000"/>
            <a:chOff x="4645063" y="729193"/>
            <a:chExt cx="266095" cy="271350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9D7ABC61-C51F-43C6-969E-4D33104B0B4F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8D7931AE-9A55-483C-A075-B38CF9F51830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pic>
        <p:nvPicPr>
          <p:cNvPr id="42" name="Picture 4">
            <a:extLst>
              <a:ext uri="{FF2B5EF4-FFF2-40B4-BE49-F238E27FC236}">
                <a16:creationId xmlns:a16="http://schemas.microsoft.com/office/drawing/2014/main" id="{B149F7B4-F9E7-42FC-B45C-B4EF6CFAF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0"/>
          <a:stretch/>
        </p:blipFill>
        <p:spPr bwMode="auto">
          <a:xfrm>
            <a:off x="4291225" y="1754793"/>
            <a:ext cx="2640233" cy="151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0859E1CA-2469-40A8-9C10-8172B7A2A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62" y="1681092"/>
            <a:ext cx="2477831" cy="180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D1FBD30C-0ADC-4F0A-9896-D9EC48209FEA}"/>
              </a:ext>
            </a:extLst>
          </p:cNvPr>
          <p:cNvGrpSpPr/>
          <p:nvPr/>
        </p:nvGrpSpPr>
        <p:grpSpPr>
          <a:xfrm>
            <a:off x="1633332" y="3349075"/>
            <a:ext cx="264000" cy="264000"/>
            <a:chOff x="4645063" y="732456"/>
            <a:chExt cx="266095" cy="271350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65DD4A10-50C6-4F1D-93ED-8DBC96C4FFA5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46"/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CD4925DD-7893-4D4E-8A7C-290E09551D68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 defTabSz="609546"/>
              <a:r>
                <a:rPr lang="de-DE" sz="1200" dirty="0"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75571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1422</Words>
  <Application>Microsoft Office PowerPoint</Application>
  <PresentationFormat>Breitbild</PresentationFormat>
  <Paragraphs>547</Paragraphs>
  <Slides>23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28" baseType="lpstr">
      <vt:lpstr>Arial</vt:lpstr>
      <vt:lpstr>Calibri</vt:lpstr>
      <vt:lpstr>Wingdings</vt:lpstr>
      <vt:lpstr>2_SCH_PPT_Vorlage_16-9_230112</vt:lpstr>
      <vt:lpstr>SCH_PPT_Vorlage_16-9_230112</vt:lpstr>
      <vt:lpstr>PowerPoint-Präsentation</vt:lpstr>
      <vt:lpstr>PowerPoint-Präsentation</vt:lpstr>
      <vt:lpstr>TANDEM 3</vt:lpstr>
      <vt:lpstr>TANDEM KSH3</vt:lpstr>
      <vt:lpstr>TANDEM 3 Lead Vises</vt:lpstr>
      <vt:lpstr>TANDEM 3</vt:lpstr>
      <vt:lpstr>TANDEM KSH3</vt:lpstr>
      <vt:lpstr>TANDEM KSH3</vt:lpstr>
      <vt:lpstr>TANDEM KSH3</vt:lpstr>
      <vt:lpstr>TANDEM KSH3</vt:lpstr>
      <vt:lpstr>TANDEM KSH3</vt:lpstr>
      <vt:lpstr>TANDEM KSH3</vt:lpstr>
      <vt:lpstr>TANDEM KSH3</vt:lpstr>
      <vt:lpstr>PowerPoint-Präsentation</vt:lpstr>
      <vt:lpstr>TANDEM Jaws</vt:lpstr>
      <vt:lpstr>TANDEM 3 Jaws</vt:lpstr>
      <vt:lpstr>TANDEM 3 Jaws</vt:lpstr>
      <vt:lpstr>PowerPoint-Präsentation</vt:lpstr>
      <vt:lpstr>ABP-h plus Base Plates</vt:lpstr>
      <vt:lpstr>ABP-h plus Base Plates</vt:lpstr>
      <vt:lpstr>PowerPoint-Präsentation</vt:lpstr>
      <vt:lpstr>KSL3 base plates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Marquart, Raphael</dc:creator>
  <cp:lastModifiedBy>Marquart, Raphael</cp:lastModifiedBy>
  <cp:revision>3</cp:revision>
  <dcterms:created xsi:type="dcterms:W3CDTF">2021-08-31T08:42:33Z</dcterms:created>
  <dcterms:modified xsi:type="dcterms:W3CDTF">2021-08-31T12:19:07Z</dcterms:modified>
</cp:coreProperties>
</file>