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6"/>
  </p:notesMasterIdLst>
  <p:sldIdLst>
    <p:sldId id="330" r:id="rId3"/>
    <p:sldId id="429" r:id="rId4"/>
    <p:sldId id="430" r:id="rId5"/>
    <p:sldId id="464" r:id="rId6"/>
    <p:sldId id="494" r:id="rId7"/>
    <p:sldId id="457" r:id="rId8"/>
    <p:sldId id="486" r:id="rId9"/>
    <p:sldId id="443" r:id="rId10"/>
    <p:sldId id="459" r:id="rId11"/>
    <p:sldId id="460" r:id="rId12"/>
    <p:sldId id="461" r:id="rId13"/>
    <p:sldId id="462" r:id="rId14"/>
    <p:sldId id="499" r:id="rId15"/>
    <p:sldId id="481" r:id="rId16"/>
    <p:sldId id="482" r:id="rId17"/>
    <p:sldId id="434" r:id="rId18"/>
    <p:sldId id="502" r:id="rId19"/>
    <p:sldId id="483" r:id="rId20"/>
    <p:sldId id="484" r:id="rId21"/>
    <p:sldId id="485" r:id="rId22"/>
    <p:sldId id="493" r:id="rId23"/>
    <p:sldId id="503" r:id="rId24"/>
    <p:sldId id="279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BD-4E5F-B019-6BA633B03B7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BD-4E5F-B019-6BA633B03B7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BD-4E5F-B019-6BA633B03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Hub/Backe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/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4.5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6-40CC-A62D-AB6E811E239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4.5</c:v>
                </c:pt>
                <c:pt idx="1">
                  <c:v>16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16-40CC-A62D-AB6E811E239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6-40CC-A62D-AB6E811E2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Baugröße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Spannkraft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52CE-7161-4801-A0A1-61D55A3E9C61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07803-7EC8-44C3-AD1B-1971FA7FB3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57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7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37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9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76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203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826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1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19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7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099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03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30513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4457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2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0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80" defTabSz="609570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KSH3</a:t>
            </a:r>
          </a:p>
          <a:p>
            <a:pPr marL="112181" defTabSz="609585">
              <a:spcBef>
                <a:spcPct val="0"/>
              </a:spcBef>
              <a:spcAft>
                <a:spcPts val="1600"/>
              </a:spcAft>
              <a:defRPr/>
            </a:pPr>
            <a:r>
              <a:rPr lang="de-DE" sz="2400" dirty="0">
                <a:solidFill>
                  <a:srgbClr val="FFFFFF"/>
                </a:solidFill>
                <a:latin typeface="Calibri"/>
              </a:rPr>
              <a:t>Kompakte, hydraulisch betätigte Kraftpakete für die Serienfertigung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3" y="6496405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58E8E3-F6CE-4825-8D86-2AE2D23F8AB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1265" y="421406"/>
            <a:ext cx="4309469" cy="3488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72411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Ausrichtkante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An der Seite des Kraftspannblocks ist eine Ausrichtkante eingefräst. Diese verläuft parallel zur Backenführung und ermöglicht das exakte Ausrichten der Spanner auf dem Maschinentisch.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Kühlmittelablaufbohrung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Alle Kraftspannblöcke sind mit einer Kühlmittelablaufbohrung versehen. Eindringender Kühlschmierstoff kann so wieder nach außen abgeführt werden. Um das Eindringen von Spänen zu verhindern ist die Ablaufbohrung mit einem Sinterfilter verschlossen.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D9977C-C9C0-4157-BF10-B0E92855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7" y="1665074"/>
            <a:ext cx="2590652" cy="1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37AA40-6FC4-47BF-AFF5-7D79D1436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35" y="1665074"/>
            <a:ext cx="2640336" cy="190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225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Konsolplatten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Konsolplatten bieten mehrere integrierte Möglichkeiten die Kraftspannblöcke auf dem Maschinentisch zu befestigen. </a:t>
            </a:r>
          </a:p>
          <a:p>
            <a:pPr defTabSz="609546">
              <a:spcBef>
                <a:spcPts val="533"/>
              </a:spcBef>
            </a:pPr>
            <a:endParaRPr lang="de-DE" sz="8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Befestigung über NPST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Befestigung über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Spannbriden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Befestigung über Nutensteine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F551F62-50F0-4DD1-9BC3-154E0260F988}"/>
              </a:ext>
            </a:extLst>
          </p:cNvPr>
          <p:cNvSpPr/>
          <p:nvPr/>
        </p:nvSpPr>
        <p:spPr>
          <a:xfrm>
            <a:off x="276021" y="3664233"/>
            <a:ext cx="3724116" cy="2151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Schmiersystem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Manuelle Schmierung: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über Fettpresse werden alle Gleitflächen gleichmäßig mit Fett versorgt.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Zentralschmierung: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über bodenseitige Anschlüsse werden alle Gleitflächen gleichmäßig mit Fett versorgt. 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5A60E4A-75D0-4228-85E3-60E3F2163FB1}"/>
              </a:ext>
            </a:extLst>
          </p:cNvPr>
          <p:cNvGrpSpPr/>
          <p:nvPr/>
        </p:nvGrpSpPr>
        <p:grpSpPr>
          <a:xfrm>
            <a:off x="354183" y="4013084"/>
            <a:ext cx="264000" cy="264000"/>
            <a:chOff x="4645063" y="729193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853ADDD-2931-4638-8012-3577F40E5EAE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69E0620-03F9-4A25-8DB1-C06A003A739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96CA0E1-58AD-4804-A78E-9516F69D8028}"/>
              </a:ext>
            </a:extLst>
          </p:cNvPr>
          <p:cNvGrpSpPr/>
          <p:nvPr/>
        </p:nvGrpSpPr>
        <p:grpSpPr>
          <a:xfrm>
            <a:off x="369533" y="5008627"/>
            <a:ext cx="264000" cy="264000"/>
            <a:chOff x="4645063" y="732456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2D2FE8D-2BD2-40C6-9D3D-85D6CA27F38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051B18C2-5D0E-4E64-92B0-B3864245551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D17798E3-2892-4CD5-8CD8-74417075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97" y="1595390"/>
            <a:ext cx="2737611" cy="1966007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FC5B716-7FED-477C-9567-B2D3083D43BE}"/>
              </a:ext>
            </a:extLst>
          </p:cNvPr>
          <p:cNvGrpSpPr/>
          <p:nvPr/>
        </p:nvGrpSpPr>
        <p:grpSpPr>
          <a:xfrm>
            <a:off x="4212304" y="2646893"/>
            <a:ext cx="264000" cy="264000"/>
            <a:chOff x="4645063" y="729193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DA0E438-BD13-4D2B-BCA5-E93C94C60C2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28C0D1D-5CA9-4B37-B6B2-387DF7DC1FC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B55606F-4EA9-4DA9-B07A-885545F46401}"/>
              </a:ext>
            </a:extLst>
          </p:cNvPr>
          <p:cNvGrpSpPr/>
          <p:nvPr/>
        </p:nvGrpSpPr>
        <p:grpSpPr>
          <a:xfrm>
            <a:off x="6138649" y="2627691"/>
            <a:ext cx="264000" cy="264000"/>
            <a:chOff x="4645063" y="732456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F252ACD-289E-425A-BCCC-94D4449544F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BB4100-5E5A-4326-85E9-E93D406B0C25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C03B22C-2641-461C-8029-3C0D4CCF2EDE}"/>
              </a:ext>
            </a:extLst>
          </p:cNvPr>
          <p:cNvGrpSpPr/>
          <p:nvPr/>
        </p:nvGrpSpPr>
        <p:grpSpPr>
          <a:xfrm>
            <a:off x="4820235" y="3321497"/>
            <a:ext cx="264000" cy="264000"/>
            <a:chOff x="4637578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7AC1EAE6-4ABF-44E1-B0DE-BDCAFE4F684C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AE8AFD5-C908-4E13-A8FE-8285164F0D3D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002B4A4-CB8B-4B7B-AC54-75027BCCC374}"/>
              </a:ext>
            </a:extLst>
          </p:cNvPr>
          <p:cNvGrpSpPr/>
          <p:nvPr/>
        </p:nvGrpSpPr>
        <p:grpSpPr>
          <a:xfrm>
            <a:off x="4100497" y="5003457"/>
            <a:ext cx="264000" cy="264000"/>
            <a:chOff x="4645063" y="729193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597BA3C-9464-4DDD-881D-4D715AB984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02B30211-AFA4-4C98-999B-7620E065B5B8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93F228F-203C-4564-94E0-37C2B5BD4009}"/>
              </a:ext>
            </a:extLst>
          </p:cNvPr>
          <p:cNvGrpSpPr/>
          <p:nvPr/>
        </p:nvGrpSpPr>
        <p:grpSpPr>
          <a:xfrm>
            <a:off x="4100497" y="5325761"/>
            <a:ext cx="264000" cy="264000"/>
            <a:chOff x="4645063" y="732456"/>
            <a:chExt cx="266095" cy="27135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0750A9F-D13F-4EC3-B149-44ECC253F1E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627AFCC-BBE6-4D57-A38D-8F949287E4B5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4C93131-F5AF-45D3-947B-C1959DF12C5F}"/>
              </a:ext>
            </a:extLst>
          </p:cNvPr>
          <p:cNvGrpSpPr/>
          <p:nvPr/>
        </p:nvGrpSpPr>
        <p:grpSpPr>
          <a:xfrm>
            <a:off x="4100497" y="5648065"/>
            <a:ext cx="264000" cy="264000"/>
            <a:chOff x="4637578" y="732456"/>
            <a:chExt cx="266095" cy="271350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F42827AC-D8C4-47F3-A670-A4BC8E60F8F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9E303C9-DCF7-4980-8087-EED835F3AD20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C756C102-4C6E-4B8A-9071-A1A9030B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34" y="1636977"/>
            <a:ext cx="2574209" cy="1920491"/>
          </a:xfrm>
          <a:prstGeom prst="rect">
            <a:avLst/>
          </a:prstGeom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F3003AD8-80D3-4837-ACD5-76DDFC179FEA}"/>
              </a:ext>
            </a:extLst>
          </p:cNvPr>
          <p:cNvGrpSpPr/>
          <p:nvPr/>
        </p:nvGrpSpPr>
        <p:grpSpPr>
          <a:xfrm>
            <a:off x="446837" y="2097328"/>
            <a:ext cx="264000" cy="264000"/>
            <a:chOff x="4645063" y="729193"/>
            <a:chExt cx="266095" cy="271350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6CEF85F3-EBBC-48D6-B52E-5356ADC29292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43F949AA-5F8D-4AC8-8FA7-EFBF056CE55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E27823F-0C08-495B-B7E7-280E50FEA038}"/>
              </a:ext>
            </a:extLst>
          </p:cNvPr>
          <p:cNvGrpSpPr/>
          <p:nvPr/>
        </p:nvGrpSpPr>
        <p:grpSpPr>
          <a:xfrm>
            <a:off x="1826455" y="2614663"/>
            <a:ext cx="264000" cy="264000"/>
            <a:chOff x="4645063" y="732456"/>
            <a:chExt cx="266095" cy="271350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F184CB76-4AE4-49D9-91D7-A0166B827265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39BD211D-9801-4B22-B5BE-09F80DF6B2D1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19131504-E07F-4918-ACB6-CB4510A9D5BB}"/>
              </a:ext>
            </a:extLst>
          </p:cNvPr>
          <p:cNvGrpSpPr/>
          <p:nvPr/>
        </p:nvGrpSpPr>
        <p:grpSpPr>
          <a:xfrm>
            <a:off x="2334415" y="2898101"/>
            <a:ext cx="264000" cy="264000"/>
            <a:chOff x="4645063" y="732456"/>
            <a:chExt cx="266095" cy="2713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65EFBFBC-DD3E-4172-80BE-E49E042E165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E4B1AD18-B5E2-41DA-BA9B-B5ADCB3CE671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17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825452" cy="273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Koordinatengefertigte 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Absteckbohrungen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(-Z)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Um mehrere Kraftspannblöcke sehr genau zueinander auf Spannvorrichtungen positionieren zu können, sind in der Z-Ausführung koordinatengefertigte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Absteckbohrungen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integriert.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Absteckbohrung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6" y="3664003"/>
            <a:ext cx="3915705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Pneumatische Abfragen (-PM)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Über Staudruck können die Grundbackeneinstellungen abgefragt werden. Eine Übergabe durch die Grundbacke ermöglicht die Durchführung von Druckluft in die Systembacken.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Patentierte Abfrage über Staudruck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Luftübergabe an Systembacke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Standardisierte Ausstattungsvarianten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20099" y="5548935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296C84-EE8E-4E9F-B15D-5F06800F3976}"/>
              </a:ext>
            </a:extLst>
          </p:cNvPr>
          <p:cNvGrpSpPr/>
          <p:nvPr/>
        </p:nvGrpSpPr>
        <p:grpSpPr>
          <a:xfrm>
            <a:off x="4141255" y="5281400"/>
            <a:ext cx="264000" cy="264000"/>
            <a:chOff x="4645063" y="729193"/>
            <a:chExt cx="266095" cy="27135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36E6AAE-1F87-48F3-A43A-69F33705745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29EF65FB-28EF-436D-8E2C-DFF23DB3222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2C020B05-E960-4A31-B5D0-16790F20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61" y="1612192"/>
            <a:ext cx="2744084" cy="1995416"/>
          </a:xfrm>
          <a:prstGeom prst="rect">
            <a:avLst/>
          </a:prstGeom>
        </p:spPr>
      </p:pic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FC66FC01-7E1F-45D0-94C4-D7217AB6605E}"/>
              </a:ext>
            </a:extLst>
          </p:cNvPr>
          <p:cNvGrpSpPr/>
          <p:nvPr/>
        </p:nvGrpSpPr>
        <p:grpSpPr>
          <a:xfrm>
            <a:off x="4839223" y="2404225"/>
            <a:ext cx="264000" cy="264000"/>
            <a:chOff x="4645063" y="729193"/>
            <a:chExt cx="266095" cy="27135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487DD99-3803-4EE7-A12C-B7963F5B39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9B7D6680-35D5-4473-85FF-6152D9D6A15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7A54DF8-81AC-48DF-90D9-45A629CF113A}"/>
              </a:ext>
            </a:extLst>
          </p:cNvPr>
          <p:cNvGrpSpPr/>
          <p:nvPr/>
        </p:nvGrpSpPr>
        <p:grpSpPr>
          <a:xfrm>
            <a:off x="6351079" y="2404225"/>
            <a:ext cx="264000" cy="264000"/>
            <a:chOff x="4645063" y="732456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689AF5C-6596-45F2-8C86-F0485D1F493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7C1C2C-20C0-4A7D-B3A0-B1F06AB19A2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485C1CE-B2D3-48D0-B26B-75DBED713AB0}"/>
              </a:ext>
            </a:extLst>
          </p:cNvPr>
          <p:cNvGrpSpPr/>
          <p:nvPr/>
        </p:nvGrpSpPr>
        <p:grpSpPr>
          <a:xfrm>
            <a:off x="4136201" y="5598053"/>
            <a:ext cx="264000" cy="264000"/>
            <a:chOff x="4645063" y="729193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4E19B7B-6565-4E12-B7C7-C85170C4561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D5AC4B9-CA6E-448C-ACD3-9B5C53EB6B0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686808D9-0A57-441F-A901-8A83E8CE8372}"/>
              </a:ext>
            </a:extLst>
          </p:cNvPr>
          <p:cNvSpPr/>
          <p:nvPr/>
        </p:nvSpPr>
        <p:spPr>
          <a:xfrm>
            <a:off x="8023976" y="1497256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5AFA21C-E4C6-4CB5-8E69-8C109CDEA9F7}"/>
              </a:ext>
            </a:extLst>
          </p:cNvPr>
          <p:cNvSpPr/>
          <p:nvPr/>
        </p:nvSpPr>
        <p:spPr>
          <a:xfrm>
            <a:off x="7910529" y="3664003"/>
            <a:ext cx="3602204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Induktive Backenabfrage (-IM)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Zwei induktive Näherungsschalter in den Aussparungen der Grundbacke ermöglichen eine Abfrage der Grundbackenstellungen.                         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 Abfrage eignet sich besonders für voll automatisierte Bearbeitungsvorgänge.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5AD39D0E-7387-4C48-8469-78EB35B7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" y="1622551"/>
            <a:ext cx="1928363" cy="1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1A5F6917-620D-4C1E-9CB1-D031D50FCFDF}"/>
              </a:ext>
            </a:extLst>
          </p:cNvPr>
          <p:cNvGrpSpPr/>
          <p:nvPr/>
        </p:nvGrpSpPr>
        <p:grpSpPr>
          <a:xfrm>
            <a:off x="2438028" y="1889311"/>
            <a:ext cx="264000" cy="264000"/>
            <a:chOff x="4645063" y="729193"/>
            <a:chExt cx="266095" cy="271350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5C4018DA-196F-4DBE-BEED-5C6383279FB7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526A5173-8611-4D6F-A999-45E0FE54204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13666C36-A6D1-43EE-AE17-EEBDEB1B0F6D}"/>
              </a:ext>
            </a:extLst>
          </p:cNvPr>
          <p:cNvGrpSpPr/>
          <p:nvPr/>
        </p:nvGrpSpPr>
        <p:grpSpPr>
          <a:xfrm>
            <a:off x="942263" y="3021524"/>
            <a:ext cx="264000" cy="264000"/>
            <a:chOff x="4645063" y="729193"/>
            <a:chExt cx="266095" cy="271350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E13EE32-7B3E-4270-BA68-1D7857AE175F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60AA1054-8CEE-46FD-AF92-B6C46A19ABA4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C87D0E68-551F-45A0-889E-F7E5A56AE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46" y="1614732"/>
            <a:ext cx="234425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9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DDAD6-48CF-4A04-8D9F-CB8EEF15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AE3B50-A19B-4CDC-951B-E89409F42D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0D24A98-9256-47B1-B775-D5C732DBB88A}"/>
              </a:ext>
            </a:extLst>
          </p:cNvPr>
          <p:cNvSpPr txBox="1"/>
          <p:nvPr/>
        </p:nvSpPr>
        <p:spPr>
          <a:xfrm>
            <a:off x="279400" y="960000"/>
            <a:ext cx="65472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3D6A"/>
                </a:solidFill>
                <a:latin typeface="Calibri"/>
              </a:rPr>
              <a:t>Unterlagen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5350D3-E16A-4A58-B30F-6E62237DA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" r="180"/>
          <a:stretch/>
        </p:blipFill>
        <p:spPr>
          <a:xfrm>
            <a:off x="6220800" y="1857600"/>
            <a:ext cx="4690533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7B89607-6F31-4DEB-A683-8EA3A38AC4D5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 (Verlinkung kommt noch)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34172E2-3E2A-40E4-AEFB-27C1DAD01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0" y="1857600"/>
            <a:ext cx="5198168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1730054-B35B-46DC-B037-357713823E84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Katalogkapitel (Verlinkung kommt noch)</a:t>
            </a:r>
          </a:p>
        </p:txBody>
      </p:sp>
    </p:spTree>
    <p:extLst>
      <p:ext uri="{BB962C8B-B14F-4D97-AF65-F5344CB8AC3E}">
        <p14:creationId xmlns:p14="http://schemas.microsoft.com/office/powerpoint/2010/main" val="272691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System- und Aufsatzbacken</a:t>
            </a:r>
          </a:p>
          <a:p>
            <a:r>
              <a:rPr lang="de-DE" b="1" dirty="0"/>
              <a:t>Höchste Flexibilität dank Baukasten bestehend aus Träger- und großer Auswahl an Aufsatzbacken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System- und Aufsatzbacken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Individuell anpassbar an neue Spannaufgaben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Trägerbackensystem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Großer Baukasten an passenden Aufsatzbacken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E4DE89-ED79-46C9-A488-C69E76198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81" y="1184313"/>
            <a:ext cx="4527537" cy="44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611AF-BBE1-4455-989C-30B35084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Backenportfolio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75532B-02A3-48D0-84AF-753DABC6F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F897FA-34F9-4CF2-AE05-A604CC31EFF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1123779"/>
          <a:ext cx="7571564" cy="253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855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2923145451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Aufsatzbackenrohlinge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Aufnahme über Kreuzversatz Steg und Nut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Aufnahme über Spitzverzahnung</a:t>
                      </a:r>
                    </a:p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1,5 x 60°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 / 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 / STR-H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STR-S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7473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FA9600-983F-4AF6-AC86-9A36D1868516}"/>
              </a:ext>
            </a:extLst>
          </p:cNvPr>
          <p:cNvGrpSpPr/>
          <p:nvPr/>
        </p:nvGrpSpPr>
        <p:grpSpPr>
          <a:xfrm>
            <a:off x="834216" y="2561932"/>
            <a:ext cx="6464017" cy="1002888"/>
            <a:chOff x="625661" y="2173536"/>
            <a:chExt cx="4848013" cy="75216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8250A1E-836C-4617-9493-6AB06DC6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61" y="2173536"/>
              <a:ext cx="1072511" cy="73292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C3AC450-AD1D-40DF-95C6-779D1920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547" y="2173536"/>
              <a:ext cx="1072512" cy="75216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44A823-E2C0-46CE-A139-EA3B4FC8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743" y="2173536"/>
              <a:ext cx="1085931" cy="732928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A693E1A-A9D7-4CF5-898C-18FC21A76BE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3801778"/>
          <a:ext cx="7571564" cy="192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469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351409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Trägerbacken + SCHUNK Backensortiment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A8467D55-32FC-44B5-AF95-A89DD48E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46" y="4648895"/>
            <a:ext cx="1456871" cy="933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2DA70E-15A2-4A22-86B0-F94683B2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124" y="4799149"/>
            <a:ext cx="3235769" cy="653587"/>
          </a:xfrm>
          <a:prstGeom prst="rect">
            <a:avLst/>
          </a:prstGeom>
        </p:spPr>
      </p:pic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743E7989-3A57-4E2D-94DE-75A530B0A528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1123777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3-Achs-Backen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S3A-G5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  <p:graphicFrame>
        <p:nvGraphicFramePr>
          <p:cNvPr id="16" name="Tabelle 13">
            <a:extLst>
              <a:ext uri="{FF2B5EF4-FFF2-40B4-BE49-F238E27FC236}">
                <a16:creationId xmlns:a16="http://schemas.microsoft.com/office/drawing/2014/main" id="{28E48715-9CCA-4E07-ADAC-DBD733F6EF06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3501191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5-Achs-Backen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S5A-G5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700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6A3D5-32E4-41CB-822B-98AC9411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Backenportfolio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89E360-B15C-4A37-983B-06C6709F9F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4EEF6E36-15CD-46B0-B34E-EB900E4BA74E}"/>
              </a:ext>
            </a:extLst>
          </p:cNvPr>
          <p:cNvGraphicFramePr>
            <a:graphicFrameLocks noGrp="1"/>
          </p:cNvGraphicFramePr>
          <p:nvPr/>
        </p:nvGraphicFramePr>
        <p:xfrm>
          <a:off x="4456035" y="106625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+mn-lt"/>
                        </a:rPr>
                        <a:t>KTR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82829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1832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3439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9184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7914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1349708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651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77,5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0785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18966"/>
                  </a:ext>
                </a:extLst>
              </a:tr>
            </a:tbl>
          </a:graphicData>
        </a:graphic>
      </p:graphicFrame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B2BBC4A8-280E-4A9E-94C9-FEF79BF41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37423"/>
              </p:ext>
            </p:extLst>
          </p:nvPr>
        </p:nvGraphicFramePr>
        <p:xfrm>
          <a:off x="279400" y="4099347"/>
          <a:ext cx="4128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18982186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122610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89598236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13853222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3987358954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STR-S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0384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4815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1733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03314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0591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4762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870382"/>
                  </a:ext>
                </a:extLst>
              </a:tr>
            </a:tbl>
          </a:graphicData>
        </a:graphic>
      </p:graphicFrame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C51EF0C-1061-4051-B4CB-3FEAC928043A}"/>
              </a:ext>
            </a:extLst>
          </p:cNvPr>
          <p:cNvGraphicFramePr>
            <a:graphicFrameLocks noGrp="1"/>
          </p:cNvGraphicFramePr>
          <p:nvPr/>
        </p:nvGraphicFramePr>
        <p:xfrm>
          <a:off x="279400" y="106843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35535199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0402264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6337034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73200001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197966224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STR/STR-H</a:t>
                      </a:r>
                      <a:endParaRPr lang="de-DE" sz="1200" dirty="0">
                        <a:solidFill>
                          <a:srgbClr val="17385F"/>
                        </a:solidFill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97257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de-DE" sz="900" b="0" dirty="0"/>
                        <a:t>Bezeichnung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4194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0308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85937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1349709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86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426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228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425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3112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354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7886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85714"/>
                  </a:ext>
                </a:extLst>
              </a:tr>
            </a:tbl>
          </a:graphicData>
        </a:graphic>
      </p:graphicFrame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3DD46216-B96D-4F86-AE4C-51E972E51C13}"/>
              </a:ext>
            </a:extLst>
          </p:cNvPr>
          <p:cNvGraphicFramePr>
            <a:graphicFrameLocks noGrp="1"/>
          </p:cNvGraphicFramePr>
          <p:nvPr/>
        </p:nvGraphicFramePr>
        <p:xfrm>
          <a:off x="4451125" y="4102404"/>
          <a:ext cx="4128000" cy="154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10726475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TBA-D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Schnittstelle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W-65-1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63,6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1349715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W-90-1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W-100-1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92,8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W-125-1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113,4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</a:tbl>
          </a:graphicData>
        </a:graphic>
      </p:graphicFrame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438ED43B-DD70-4A0C-B3FA-F82B59B536F5}"/>
              </a:ext>
            </a:extLst>
          </p:cNvPr>
          <p:cNvGraphicFramePr>
            <a:graphicFrameLocks noGrp="1"/>
          </p:cNvGraphicFramePr>
          <p:nvPr/>
        </p:nvGraphicFramePr>
        <p:xfrm>
          <a:off x="8632669" y="106905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S3A-G5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  <p:graphicFrame>
        <p:nvGraphicFramePr>
          <p:cNvPr id="13" name="Tabelle 8">
            <a:extLst>
              <a:ext uri="{FF2B5EF4-FFF2-40B4-BE49-F238E27FC236}">
                <a16:creationId xmlns:a16="http://schemas.microsoft.com/office/drawing/2014/main" id="{CDED419C-37CD-4D8D-89FE-D996B60F54A0}"/>
              </a:ext>
            </a:extLst>
          </p:cNvPr>
          <p:cNvGraphicFramePr>
            <a:graphicFrameLocks noGrp="1"/>
          </p:cNvGraphicFramePr>
          <p:nvPr/>
        </p:nvGraphicFramePr>
        <p:xfrm>
          <a:off x="8627760" y="288811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S5A-G5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Ident.-Nr.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Länge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Breite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Höhe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49,5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473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ABP-h plus</a:t>
            </a:r>
          </a:p>
          <a:p>
            <a:r>
              <a:rPr lang="de-DE" b="1" dirty="0"/>
              <a:t>Basisplatten für KSP3 Kraftspannblöcke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30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ABP-h plus Basisplatten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VERO-S Schnittstelle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Pneumatikanschluss</a:t>
            </a:r>
            <a:r>
              <a:rPr lang="de-DE" sz="1867" dirty="0"/>
              <a:t> von drei Seiten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Flexibel einsetzbar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Manuell </a:t>
            </a:r>
            <a:r>
              <a:rPr lang="de-DE" sz="1867" dirty="0" err="1"/>
              <a:t>betätigbare</a:t>
            </a:r>
            <a:r>
              <a:rPr lang="de-DE" sz="1867" dirty="0"/>
              <a:t> </a:t>
            </a:r>
            <a:r>
              <a:rPr lang="de-DE" sz="1867" dirty="0" err="1"/>
              <a:t>Pneumatikventile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Integriertes Druckerhaltungsventil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Bodenseitige Medienübergabe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127D71-6AA3-495D-9B4E-A175C443C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6" y="1365786"/>
            <a:ext cx="5299923" cy="3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76137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Spannbacken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28039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8"/>
            <a:ext cx="1806203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Werkzeughalter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Hydro-</a:t>
            </a:r>
          </a:p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Dehnspanntechnik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5156004" y="3134971"/>
            <a:ext cx="1616532" cy="6669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Stationäre</a:t>
            </a:r>
          </a:p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Spannsysteme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34617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2293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9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088" y="3158686"/>
            <a:ext cx="133187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Drehfutter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1738215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Spanntechnik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7" y="1053519"/>
            <a:ext cx="1852040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Greifsysteme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626EF27A-5BF6-40BA-9331-3775F44E51BD}"/>
              </a:ext>
            </a:extLst>
          </p:cNvPr>
          <p:cNvSpPr/>
          <p:nvPr/>
        </p:nvSpPr>
        <p:spPr>
          <a:xfrm>
            <a:off x="7996929" y="5437526"/>
            <a:ext cx="1826372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Aufspanntürme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9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ABP-h plus Basisplatten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TANDEM KSP plus Kraftspannblock</a:t>
            </a:r>
          </a:p>
          <a:p>
            <a:pPr indent="357708"/>
            <a:r>
              <a:rPr lang="de-DE" sz="1867" dirty="0" err="1"/>
              <a:t>Pneumatikanschluss</a:t>
            </a:r>
            <a:r>
              <a:rPr lang="de-DE" sz="1867" dirty="0"/>
              <a:t> von drei Seiten</a:t>
            </a:r>
          </a:p>
          <a:p>
            <a:pPr indent="357708"/>
            <a:r>
              <a:rPr lang="de-DE" sz="1867" dirty="0"/>
              <a:t>Integrierte Manometer</a:t>
            </a:r>
          </a:p>
          <a:p>
            <a:pPr indent="357708"/>
            <a:r>
              <a:rPr lang="de-DE" sz="1867" dirty="0"/>
              <a:t>Manuell </a:t>
            </a:r>
            <a:r>
              <a:rPr lang="de-DE" sz="1867" dirty="0" err="1"/>
              <a:t>betätigbare</a:t>
            </a:r>
            <a:r>
              <a:rPr lang="de-DE" sz="1867" dirty="0"/>
              <a:t> </a:t>
            </a:r>
            <a:r>
              <a:rPr lang="de-DE" sz="1867" dirty="0" err="1"/>
              <a:t>Pneumatikventile</a:t>
            </a:r>
            <a:endParaRPr lang="de-DE" sz="1867" dirty="0"/>
          </a:p>
          <a:p>
            <a:pPr indent="357708"/>
            <a:r>
              <a:rPr lang="de-DE" sz="1867" dirty="0"/>
              <a:t>VERO-S Schnittstelle</a:t>
            </a:r>
          </a:p>
          <a:p>
            <a:pPr indent="357708"/>
            <a:r>
              <a:rPr lang="de-DE" sz="1867" dirty="0"/>
              <a:t>Bodenseitige Medienübergabe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Funktionsschnittbild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F58DCB00-1138-4BD5-8479-A6AF4A2B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41" y="1073971"/>
            <a:ext cx="5130175" cy="3783924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006556" y="199171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10799621" y="3678161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11183815" y="3984708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B26716-412F-4B8F-B22D-905ED1E77D02}"/>
              </a:ext>
            </a:extLst>
          </p:cNvPr>
          <p:cNvGrpSpPr/>
          <p:nvPr/>
        </p:nvGrpSpPr>
        <p:grpSpPr>
          <a:xfrm>
            <a:off x="7373449" y="2472024"/>
            <a:ext cx="264000" cy="264000"/>
            <a:chOff x="4645063" y="732456"/>
            <a:chExt cx="266095" cy="27135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EDBCB9D-58DE-4BBA-B6A8-560818D4C41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8E5D979-19BC-4C6C-8998-A0852C22BAC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5073A6D-A520-4567-A7DF-C5D7C61A8170}"/>
              </a:ext>
            </a:extLst>
          </p:cNvPr>
          <p:cNvGrpSpPr/>
          <p:nvPr/>
        </p:nvGrpSpPr>
        <p:grpSpPr>
          <a:xfrm>
            <a:off x="6476671" y="3309416"/>
            <a:ext cx="264000" cy="264000"/>
            <a:chOff x="4645063" y="732456"/>
            <a:chExt cx="266095" cy="27135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09B2F5E-A9B4-41B5-805A-EA841E80F97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4A18CAFC-5B4D-4865-B656-99D39975781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814936" y="348806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252445" y="3561048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10172025" y="422543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194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KSL3</a:t>
            </a:r>
          </a:p>
          <a:p>
            <a:r>
              <a:rPr lang="de-DE" b="1" dirty="0"/>
              <a:t>Konsolplatten für KSP3 und KSH3 Kraftspannblöcke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45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E4627-861D-47E2-BFC2-42ED6DAB4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KSL3 Konsolplatten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8BF856-50FC-439B-865A-E4F3636DDE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Vero-S Schnittstelle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Vorbereitet für </a:t>
            </a:r>
            <a:r>
              <a:rPr lang="de-DE" dirty="0" err="1"/>
              <a:t>Spannbriden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BAA239-D5F9-40FB-B3E3-C35C8ED6B0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7AB55E-6C8B-4CE2-B2A2-677E5C04B6C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F0AE365-C613-4662-8EC2-8E05C82EB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753" y="1568449"/>
            <a:ext cx="5251792" cy="26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44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7E485A-3DB6-4561-A7FF-C8F23328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45" y="1345873"/>
            <a:ext cx="3614659" cy="19404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507486-41BE-4DAD-ADA3-86125916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49" y="1349176"/>
            <a:ext cx="3610595" cy="192829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319FFCE-1235-4CB7-9ED9-25579AB3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48" y="3333212"/>
            <a:ext cx="3657328" cy="193033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AF1CEDF-D337-4F51-A34E-D7420A918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216" y="3320612"/>
            <a:ext cx="3630913" cy="1934395"/>
          </a:xfrm>
          <a:prstGeom prst="rect">
            <a:avLst/>
          </a:prstGeom>
        </p:spPr>
      </p:pic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1899612" y="5437718"/>
            <a:ext cx="1529801" cy="366183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20519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>
                <a:solidFill>
                  <a:srgbClr val="17385F"/>
                </a:solidFill>
                <a:latin typeface="Calibri"/>
              </a:rPr>
              <a:t>Zunehmende Bedeutung der Werkstückspannung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4B04D1-06B3-4139-AD2D-924B42AB330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Ausgangssituation</a:t>
            </a:r>
          </a:p>
        </p:txBody>
      </p:sp>
    </p:spTree>
    <p:extLst>
      <p:ext uri="{BB962C8B-B14F-4D97-AF65-F5344CB8AC3E}">
        <p14:creationId xmlns:p14="http://schemas.microsoft.com/office/powerpoint/2010/main" val="147026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KSH3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Große Variantenvielfalt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Patentierte Abfrage der Grundbackenstellung über Staudruck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Werkstückanlagekontrolle durch die Grundbacke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Induktive Backenabfrage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Präzisions-Keilhaken-Kraftspannblock für höchste Qualitätsansprüche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Quadratische Bauform mit idealer Außenkontur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Hoher Wirkungsgrad des Keilhakensystems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Grundbacken mit Kreuzversatz und Spitzverzahnung als Standard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Optimale Backenabstützung durch sehr lange Grundbackenführung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Allseitig gehärtete und geschliffene Funktionsteile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Vorteile – Ihr Nutzen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8A0AFB7-72B1-4015-8F5F-6A911FAA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131" y="1365787"/>
            <a:ext cx="4309469" cy="34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3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54862EEF-EC0D-4E7A-A8D9-10CA977F4FF4}"/>
              </a:ext>
            </a:extLst>
          </p:cNvPr>
          <p:cNvGraphicFramePr>
            <a:graphicFrameLocks noGrp="1"/>
          </p:cNvGraphicFramePr>
          <p:nvPr/>
        </p:nvGraphicFramePr>
        <p:xfrm>
          <a:off x="340784" y="1774063"/>
          <a:ext cx="3782403" cy="3628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39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70944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sz="1300" dirty="0"/>
                        <a:t>Hydraulisch KSH3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Standardhub</a:t>
                      </a: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KSH3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AA3266FB-3FF4-43A7-BB4A-C06348A4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19" y="2223621"/>
            <a:ext cx="2173740" cy="1632000"/>
          </a:xfrm>
          <a:prstGeom prst="rect">
            <a:avLst/>
          </a:prstGeom>
        </p:spPr>
      </p:pic>
      <p:graphicFrame>
        <p:nvGraphicFramePr>
          <p:cNvPr id="9" name="Tabelle 6">
            <a:extLst>
              <a:ext uri="{FF2B5EF4-FFF2-40B4-BE49-F238E27FC236}">
                <a16:creationId xmlns:a16="http://schemas.microsoft.com/office/drawing/2014/main" id="{1F0F059F-996B-47C1-B073-DE21EDC56DC8}"/>
              </a:ext>
            </a:extLst>
          </p:cNvPr>
          <p:cNvGraphicFramePr>
            <a:graphicFrameLocks noGrp="1"/>
          </p:cNvGraphicFramePr>
          <p:nvPr/>
        </p:nvGraphicFramePr>
        <p:xfrm>
          <a:off x="4227699" y="1774063"/>
          <a:ext cx="3781707" cy="3628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r>
                        <a:rPr lang="de-DE" sz="1600" dirty="0"/>
                        <a:t>L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/>
                        <a:t>Hydraulisch KSH3-LH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Langhub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KSH3-LH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452263"/>
                  </a:ext>
                </a:extLst>
              </a:tr>
            </a:tbl>
          </a:graphicData>
        </a:graphic>
      </p:graphicFrame>
      <p:graphicFrame>
        <p:nvGraphicFramePr>
          <p:cNvPr id="10" name="Tabelle 6">
            <a:extLst>
              <a:ext uri="{FF2B5EF4-FFF2-40B4-BE49-F238E27FC236}">
                <a16:creationId xmlns:a16="http://schemas.microsoft.com/office/drawing/2014/main" id="{1E26ED15-E0EB-4A1F-B8B5-ED9CE26D76C0}"/>
              </a:ext>
            </a:extLst>
          </p:cNvPr>
          <p:cNvGraphicFramePr>
            <a:graphicFrameLocks noGrp="1"/>
          </p:cNvGraphicFramePr>
          <p:nvPr/>
        </p:nvGraphicFramePr>
        <p:xfrm>
          <a:off x="8114613" y="1774063"/>
          <a:ext cx="3782400" cy="3628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1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04391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sz="1300" dirty="0"/>
                        <a:t>Hydraulisch KSH3-F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Mit fester Backe</a:t>
                      </a: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KSH3-F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Baugröße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Backenhub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Anzahl Varianten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78183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Lead-Spanner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3BA576D-94CC-44F0-9877-36CF2D3DC824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Übersicht TANDEM KSH3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91606D-64B6-47D9-A789-974F061FE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69" y="2223621"/>
            <a:ext cx="2173740" cy="163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F32A7F-AC0C-4D11-BD36-C8E32EB7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357" y="2223621"/>
            <a:ext cx="2171936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9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drinnen, Mikroskop enthält.&#10;&#10;Automatisch generierte Beschreibung">
            <a:extLst>
              <a:ext uri="{FF2B5EF4-FFF2-40B4-BE49-F238E27FC236}">
                <a16:creationId xmlns:a16="http://schemas.microsoft.com/office/drawing/2014/main" id="{E9914CAC-E0DC-4E7F-9E70-18DB4BE81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69" y="1509015"/>
            <a:ext cx="2696153" cy="19584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Standardhub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Standardhub wird durch einen kleinen Keilwinkel eine hohe Kraftübersetzung erreicht.                  Vorteil: Hohe Spannkräfte.</a:t>
            </a:r>
          </a:p>
        </p:txBody>
      </p:sp>
      <p:pic>
        <p:nvPicPr>
          <p:cNvPr id="7" name="Grafik 6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373F0826-C0D0-4ADC-BC03-CBFB5C94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95" y="1517723"/>
            <a:ext cx="2724259" cy="1982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Beim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Langhub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wird durch einen vergrößerten Keilwinkel ein großer Backenhub erreicht. Durch den vergrößerten Winkel erreicht die LH-Variante allerdings eine geringere Spannkraft als die Standardhub-Variante.                                            Vorteil: Großer Backenhub.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BA8864-1B51-42FE-92FE-F1DF64C7A85F}"/>
              </a:ext>
            </a:extLst>
          </p:cNvPr>
          <p:cNvSpPr/>
          <p:nvPr/>
        </p:nvSpPr>
        <p:spPr>
          <a:xfrm>
            <a:off x="7913430" y="3492743"/>
            <a:ext cx="3935513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Mit fester Backe (-F)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Eine Spannbacke ist fest mit dem Körper verschraubt. Die Krafteinleitung erfolgt über die bewegliche Backe.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Feste Spannbacke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Bewegliche Spannbacke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DA4F80-5683-4A47-B204-9A3FB1498731}"/>
              </a:ext>
            </a:extLst>
          </p:cNvPr>
          <p:cNvGrpSpPr/>
          <p:nvPr/>
        </p:nvGrpSpPr>
        <p:grpSpPr>
          <a:xfrm>
            <a:off x="10264133" y="1804323"/>
            <a:ext cx="264000" cy="264000"/>
            <a:chOff x="4645063" y="729193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51CDD4E-539A-4D9E-81EE-2023D939244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406F87-EDAA-4CCF-AFF5-A2921274AAF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584BE65-EFF5-49FD-B44D-16E2E6DE1CD5}"/>
              </a:ext>
            </a:extLst>
          </p:cNvPr>
          <p:cNvGrpSpPr/>
          <p:nvPr/>
        </p:nvGrpSpPr>
        <p:grpSpPr>
          <a:xfrm>
            <a:off x="8252436" y="2284425"/>
            <a:ext cx="264000" cy="264000"/>
            <a:chOff x="4645063" y="732456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B0779EF-8CBC-41AF-ADFD-1AE2B75F176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992BD80-85E4-44EC-BE6A-5BE8DBBA296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632763-E5ED-4FE3-89A7-019C64479A3D}"/>
              </a:ext>
            </a:extLst>
          </p:cNvPr>
          <p:cNvGrpSpPr/>
          <p:nvPr/>
        </p:nvGrpSpPr>
        <p:grpSpPr>
          <a:xfrm>
            <a:off x="8015953" y="467694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0508A84-68D2-4F4E-9FB8-B5068B798E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1D305D-4521-4798-9834-4A985190D11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D8C181-1C23-4F64-8E16-0F559249A4C2}"/>
              </a:ext>
            </a:extLst>
          </p:cNvPr>
          <p:cNvGrpSpPr/>
          <p:nvPr/>
        </p:nvGrpSpPr>
        <p:grpSpPr>
          <a:xfrm>
            <a:off x="8013883" y="5026677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EAF14F1-BC1E-4B97-9E3F-A0229FBCC6B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141A8E3-E0C1-4F05-A5D7-B2026860A96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Hubvarianten</a:t>
            </a:r>
          </a:p>
        </p:txBody>
      </p:sp>
      <p:pic>
        <p:nvPicPr>
          <p:cNvPr id="11" name="Grafik 10" descr="Ein Bild, das drinnen, Büro enthält.&#10;&#10;Automatisch generierte Beschreibung">
            <a:extLst>
              <a:ext uri="{FF2B5EF4-FFF2-40B4-BE49-F238E27FC236}">
                <a16:creationId xmlns:a16="http://schemas.microsoft.com/office/drawing/2014/main" id="{D7342D05-35E9-4628-831D-5D71B3674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680" y="1517723"/>
            <a:ext cx="2694731" cy="1958400"/>
          </a:xfrm>
          <a:prstGeom prst="rect">
            <a:avLst/>
          </a:prstGeom>
          <a:ln w="9525">
            <a:solidFill>
              <a:srgbClr val="003D6A"/>
            </a:solidFill>
          </a:ln>
        </p:spPr>
      </p:pic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6BC15-3019-43A1-9A08-38555E00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40B761-E68A-49C7-BB93-B0A7C0FAA5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61945B-E8CC-4DBF-B699-F512B50FDC25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Spannkräfte und Backenhub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CF3B1C7C-2D94-47BC-A057-41B46CBCE1C9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110F9365-AD31-4C8E-9BD0-43CD1488887E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376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Keilhakenantrieb</a:t>
            </a:r>
          </a:p>
          <a:p>
            <a:pPr indent="357708"/>
            <a:r>
              <a:rPr lang="de-DE" sz="1867" dirty="0"/>
              <a:t>Gehärteter und extrem steifer Grundkörper</a:t>
            </a:r>
          </a:p>
          <a:p>
            <a:pPr indent="357708"/>
            <a:r>
              <a:rPr lang="de-DE" sz="1867" dirty="0"/>
              <a:t>Ausgeklügeltes Schmiersystem</a:t>
            </a:r>
          </a:p>
          <a:p>
            <a:pPr indent="357708"/>
            <a:r>
              <a:rPr lang="de-DE" sz="1867" dirty="0"/>
              <a:t>Lange Backenführung</a:t>
            </a:r>
          </a:p>
          <a:p>
            <a:pPr indent="357708"/>
            <a:r>
              <a:rPr lang="de-DE" sz="1867" dirty="0"/>
              <a:t>Geringe Bauhöhe</a:t>
            </a:r>
          </a:p>
          <a:p>
            <a:pPr indent="357708"/>
            <a:r>
              <a:rPr lang="de-DE" sz="1867" dirty="0"/>
              <a:t>Schmutzunempfindliches Design</a:t>
            </a:r>
          </a:p>
          <a:p>
            <a:pPr indent="357708"/>
            <a:r>
              <a:rPr lang="de-DE" sz="1867" dirty="0"/>
              <a:t>Standard-Backenschnittstelle</a:t>
            </a:r>
          </a:p>
          <a:p>
            <a:pPr indent="357708"/>
            <a:r>
              <a:rPr lang="de-DE" sz="1867" dirty="0"/>
              <a:t>Ideale Außenkontur</a:t>
            </a:r>
          </a:p>
          <a:p>
            <a:pPr indent="357708"/>
            <a:r>
              <a:rPr lang="de-DE" sz="1867" dirty="0"/>
              <a:t>Ansteuerung des Kraftspannblocks</a:t>
            </a:r>
          </a:p>
          <a:p>
            <a:pPr indent="357708"/>
            <a:r>
              <a:rPr lang="de-DE" sz="1867" dirty="0"/>
              <a:t>Im Körper geführter Futterkolben</a:t>
            </a:r>
          </a:p>
          <a:p>
            <a:pPr indent="357708"/>
            <a:r>
              <a:rPr lang="de-DE" sz="1867" dirty="0"/>
              <a:t>Schmierkanäle im Verschlussdeckel</a:t>
            </a:r>
          </a:p>
          <a:p>
            <a:pPr indent="357708"/>
            <a:r>
              <a:rPr lang="de-DE" sz="1867" dirty="0"/>
              <a:t>Passschrauben als Option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Funktionsschnittbild</a:t>
            </a: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53741D74-6019-4141-934B-370B8285BE85}"/>
              </a:ext>
            </a:extLst>
          </p:cNvPr>
          <p:cNvGrpSpPr/>
          <p:nvPr/>
        </p:nvGrpSpPr>
        <p:grpSpPr>
          <a:xfrm>
            <a:off x="399189" y="4268488"/>
            <a:ext cx="264000" cy="264000"/>
            <a:chOff x="4640203" y="732226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F26D565A-A231-4229-9873-E88C71E7E8D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2C1873FE-22EC-46C6-94A3-EBA315144162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BBFBA38-F0EC-4E7A-A09B-A8DF1A5E7EDD}"/>
              </a:ext>
            </a:extLst>
          </p:cNvPr>
          <p:cNvGrpSpPr/>
          <p:nvPr/>
        </p:nvGrpSpPr>
        <p:grpSpPr>
          <a:xfrm>
            <a:off x="316220" y="4576557"/>
            <a:ext cx="432000" cy="276999"/>
            <a:chOff x="4554259" y="723447"/>
            <a:chExt cx="435429" cy="26641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8132BFBC-CCDE-40A3-A625-B45DF16F19A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0DA3973-C8FB-4466-8D10-CA39B491CB3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727C1D87-F86B-4164-BDAF-DDFDDBB37729}"/>
              </a:ext>
            </a:extLst>
          </p:cNvPr>
          <p:cNvGrpSpPr/>
          <p:nvPr/>
        </p:nvGrpSpPr>
        <p:grpSpPr>
          <a:xfrm>
            <a:off x="314745" y="4931048"/>
            <a:ext cx="432000" cy="276999"/>
            <a:chOff x="4554259" y="723447"/>
            <a:chExt cx="435429" cy="266417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BD198ED-7561-4AD8-9923-F12FE24053A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ECF57ACC-26BF-4625-8BC4-E0C33424A654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75317E5-6DD1-4710-A2C9-1F43D18668D8}"/>
              </a:ext>
            </a:extLst>
          </p:cNvPr>
          <p:cNvGrpSpPr/>
          <p:nvPr/>
        </p:nvGrpSpPr>
        <p:grpSpPr>
          <a:xfrm>
            <a:off x="313263" y="5267744"/>
            <a:ext cx="432000" cy="276999"/>
            <a:chOff x="4554259" y="723447"/>
            <a:chExt cx="435429" cy="266417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8A919B5-CC19-4993-B2D2-7D01121D23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30EF5D92-8B5A-4BF1-B620-7683B2886EF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F4EBAC4-06FE-4DEE-A83C-82466ECA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13" y="768831"/>
            <a:ext cx="6143335" cy="4883821"/>
          </a:xfrm>
          <a:prstGeom prst="rect">
            <a:avLst/>
          </a:prstGeom>
        </p:spPr>
      </p:pic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A6B4324-2ADE-405C-BBFA-BF50519DA4C0}"/>
              </a:ext>
            </a:extLst>
          </p:cNvPr>
          <p:cNvGrpSpPr/>
          <p:nvPr/>
        </p:nvGrpSpPr>
        <p:grpSpPr>
          <a:xfrm>
            <a:off x="8889343" y="1368896"/>
            <a:ext cx="264000" cy="264000"/>
            <a:chOff x="4640203" y="738588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1D39450-949C-412D-96FD-7F839BFEADF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AF55304-C403-4A67-B6A2-E4AB4D9295C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B4356286-1553-49F2-B776-8556FB985B35}"/>
              </a:ext>
            </a:extLst>
          </p:cNvPr>
          <p:cNvGrpSpPr/>
          <p:nvPr/>
        </p:nvGrpSpPr>
        <p:grpSpPr>
          <a:xfrm>
            <a:off x="10538469" y="4114600"/>
            <a:ext cx="432000" cy="276999"/>
            <a:chOff x="4554259" y="723447"/>
            <a:chExt cx="435429" cy="266417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D88B7A44-A829-4D21-A3A5-DF5217AF495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B633F9A9-4DBE-48C1-A091-870CA8D98B17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085EC21-36ED-473B-AEB1-07E0E6B4B93F}"/>
              </a:ext>
            </a:extLst>
          </p:cNvPr>
          <p:cNvGrpSpPr/>
          <p:nvPr/>
        </p:nvGrpSpPr>
        <p:grpSpPr>
          <a:xfrm>
            <a:off x="10981769" y="4049241"/>
            <a:ext cx="432000" cy="276999"/>
            <a:chOff x="4554259" y="723447"/>
            <a:chExt cx="435429" cy="266417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A0AD65E-6AA7-4365-84A1-17E053D0091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CB5420DA-A5C9-4127-BA80-B6553117704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4102DCB-D616-42AB-8E99-90B4E903979C}"/>
              </a:ext>
            </a:extLst>
          </p:cNvPr>
          <p:cNvGrpSpPr/>
          <p:nvPr/>
        </p:nvGrpSpPr>
        <p:grpSpPr>
          <a:xfrm>
            <a:off x="10981769" y="2329284"/>
            <a:ext cx="264000" cy="264000"/>
            <a:chOff x="4640203" y="732226"/>
            <a:chExt cx="266095" cy="27135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1909C11-B037-468E-A946-020B512F285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A640F363-7651-4DB6-BF5D-BA52C4952AB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8451663" y="2194897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5945980" y="3436812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7800603" y="3882081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0945FF0-808A-4247-99BD-05AC47538532}"/>
              </a:ext>
            </a:extLst>
          </p:cNvPr>
          <p:cNvGrpSpPr/>
          <p:nvPr/>
        </p:nvGrpSpPr>
        <p:grpSpPr>
          <a:xfrm>
            <a:off x="8791672" y="5024456"/>
            <a:ext cx="264000" cy="264000"/>
            <a:chOff x="4640203" y="732226"/>
            <a:chExt cx="266095" cy="27135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A98ABF4A-91CC-42CB-BD45-88AAA8E40F2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7B5C716-74C7-4BFC-9B33-6D9C0ABC428F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66DAC57-87E1-423D-90EA-4AC5EF03209F}"/>
              </a:ext>
            </a:extLst>
          </p:cNvPr>
          <p:cNvGrpSpPr/>
          <p:nvPr/>
        </p:nvGrpSpPr>
        <p:grpSpPr>
          <a:xfrm>
            <a:off x="7914583" y="4667048"/>
            <a:ext cx="264000" cy="264000"/>
            <a:chOff x="4640203" y="732226"/>
            <a:chExt cx="266095" cy="271350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DCCAB227-612A-45F2-8FCF-82F5052729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69AE5C9F-9AD3-4699-9BDF-63907B17CFC4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7129576" y="4403048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929540" y="2488416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265557" y="297350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A0DE5BCE-92B1-4938-894D-AFF64F879513}"/>
              </a:ext>
            </a:extLst>
          </p:cNvPr>
          <p:cNvGrpSpPr/>
          <p:nvPr/>
        </p:nvGrpSpPr>
        <p:grpSpPr>
          <a:xfrm>
            <a:off x="8889343" y="2862528"/>
            <a:ext cx="432000" cy="276999"/>
            <a:chOff x="4554259" y="723447"/>
            <a:chExt cx="435429" cy="266417"/>
          </a:xfrm>
        </p:grpSpPr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74CED377-BC60-44FB-A95A-02054C15289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1F9799CE-0FB5-452B-8349-56402EEB178C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03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6"/>
            <a:ext cx="3935513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Spannkraft in Abhängigkeit des Betätigungsdrucks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Die Spannkraft steigt bei zunehmendem Betätigungsdruck linear an. Der Mindest-Hydraulikdruck sollte dabei 10 bar nicht unterschreiten.</a:t>
            </a: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Spannkraft</a:t>
            </a: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Betätigungsdruck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2097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1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Späneabweisendes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Design                             </a:t>
            </a: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Durch die spezielle Gestaltung von Grundbacke und Abdeckleiste wird verhindert, dass sich Späne dauerhaft festsetzen können. Beim Spannen werden die Späne von der Grundbacke über die Schräge der Abdeckleiste geschoben.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09602A0-07B6-47A9-9E33-5A241CDF6E00}"/>
              </a:ext>
            </a:extLst>
          </p:cNvPr>
          <p:cNvSpPr/>
          <p:nvPr/>
        </p:nvSpPr>
        <p:spPr>
          <a:xfrm>
            <a:off x="7913430" y="3666903"/>
            <a:ext cx="4033969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Abdeckstopfen für die Befestigungsschrauben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Alle vier Befestigungsschrauben werden durch eloxierte Alustopfen verschlossen.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Spänenester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werden so von vorneherein komplett eliminiert.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BCCB642-4579-46F9-B3F7-B7A0168F0819}"/>
              </a:ext>
            </a:extLst>
          </p:cNvPr>
          <p:cNvGrpSpPr/>
          <p:nvPr/>
        </p:nvGrpSpPr>
        <p:grpSpPr>
          <a:xfrm>
            <a:off x="310616" y="5260195"/>
            <a:ext cx="264000" cy="264000"/>
            <a:chOff x="4645063" y="729193"/>
            <a:chExt cx="266095" cy="27135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8BF257B-064B-45AF-A107-F886773FB752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F211C26-B86D-43EE-B913-3657D6C2B25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422288A-0D63-4B4F-AEEF-ECBC6C2E3D3A}"/>
              </a:ext>
            </a:extLst>
          </p:cNvPr>
          <p:cNvGrpSpPr/>
          <p:nvPr/>
        </p:nvGrpSpPr>
        <p:grpSpPr>
          <a:xfrm>
            <a:off x="310469" y="5514108"/>
            <a:ext cx="264000" cy="264000"/>
            <a:chOff x="4645063" y="732456"/>
            <a:chExt cx="266095" cy="27135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EB57C7F-BC3A-4D98-8CBD-FADA55382A3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C820F44-623A-43E0-8D57-E0A3A5C1273B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41" name="Picture 4">
            <a:extLst>
              <a:ext uri="{FF2B5EF4-FFF2-40B4-BE49-F238E27FC236}">
                <a16:creationId xmlns:a16="http://schemas.microsoft.com/office/drawing/2014/main" id="{E05DDF6F-0723-4383-A5D3-EA60685CB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/>
          <a:stretch/>
        </p:blipFill>
        <p:spPr bwMode="auto">
          <a:xfrm>
            <a:off x="4291225" y="1754793"/>
            <a:ext cx="2640233" cy="15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94069705-EBD9-41D5-AE0D-100B9C9D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62" y="1681092"/>
            <a:ext cx="2477831" cy="18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93DC8EA2-3A17-4FCB-B1D1-C30672BD757C}"/>
              </a:ext>
            </a:extLst>
          </p:cNvPr>
          <p:cNvSpPr txBox="1"/>
          <p:nvPr/>
        </p:nvSpPr>
        <p:spPr>
          <a:xfrm>
            <a:off x="3018504" y="3250000"/>
            <a:ext cx="6154992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46"/>
            <a:r>
              <a:rPr lang="de-DE" sz="1067" dirty="0">
                <a:solidFill>
                  <a:srgbClr val="FFFFFF"/>
                </a:solidFill>
                <a:latin typeface="Font0524"/>
              </a:rPr>
              <a:t>1</a:t>
            </a:r>
          </a:p>
          <a:p>
            <a:pPr defTabSz="609546"/>
            <a:r>
              <a:rPr lang="de-DE" sz="1067" dirty="0">
                <a:solidFill>
                  <a:srgbClr val="FFFFFF"/>
                </a:solidFill>
                <a:latin typeface="Font0524"/>
              </a:rPr>
              <a:t>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66D6E2-BD4B-40CF-AE38-0D05EC8F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88" y="1640401"/>
            <a:ext cx="2787536" cy="1896000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84674D0-419C-4B49-B407-A40C3427C77F}"/>
              </a:ext>
            </a:extLst>
          </p:cNvPr>
          <p:cNvGrpSpPr/>
          <p:nvPr/>
        </p:nvGrpSpPr>
        <p:grpSpPr>
          <a:xfrm>
            <a:off x="1633337" y="3349073"/>
            <a:ext cx="264000" cy="264000"/>
            <a:chOff x="4645069" y="732457"/>
            <a:chExt cx="266095" cy="271351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24848395-86EA-45E0-82A4-F7467E523BD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11291C2E-DDFE-492E-9DE6-001D65146840}"/>
                </a:ext>
              </a:extLst>
            </p:cNvPr>
            <p:cNvSpPr txBox="1"/>
            <p:nvPr/>
          </p:nvSpPr>
          <p:spPr>
            <a:xfrm>
              <a:off x="4645069" y="732457"/>
              <a:ext cx="266095" cy="27135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B72D1278-CE09-4420-B4D3-919A228BCE56}"/>
              </a:ext>
            </a:extLst>
          </p:cNvPr>
          <p:cNvGrpSpPr/>
          <p:nvPr/>
        </p:nvGrpSpPr>
        <p:grpSpPr>
          <a:xfrm>
            <a:off x="367072" y="2464136"/>
            <a:ext cx="264000" cy="264000"/>
            <a:chOff x="4645063" y="729193"/>
            <a:chExt cx="266095" cy="271350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1982762-7BE8-4A90-8FAF-0B44152D4B3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B541E520-C34D-4DD4-AE5C-A2AD6A862635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5571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1197</Words>
  <Application>Microsoft Office PowerPoint</Application>
  <PresentationFormat>Breitbild</PresentationFormat>
  <Paragraphs>551</Paragraphs>
  <Slides>23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Font0524</vt:lpstr>
      <vt:lpstr>Wingdings</vt:lpstr>
      <vt:lpstr>1_SCH_PPT_Vorlage_16-9_230112</vt:lpstr>
      <vt:lpstr>SCH_PPT_Vorlage_16-9_230112</vt:lpstr>
      <vt:lpstr>PowerPoint-Präsentation</vt:lpstr>
      <vt:lpstr>PowerPoint-Präsentation</vt:lpstr>
      <vt:lpstr>TANDEM 3</vt:lpstr>
      <vt:lpstr>TANDEM KSH3</vt:lpstr>
      <vt:lpstr>TANDEM 3 Lead-Spanner</vt:lpstr>
      <vt:lpstr>TANDEM 3</vt:lpstr>
      <vt:lpstr>TANDEM KSH3</vt:lpstr>
      <vt:lpstr>TANDEM KSH3</vt:lpstr>
      <vt:lpstr>TANDEM KSH3</vt:lpstr>
      <vt:lpstr>TANDEM KSH3</vt:lpstr>
      <vt:lpstr>TANDEM KSH3</vt:lpstr>
      <vt:lpstr>TANDEM KSH3</vt:lpstr>
      <vt:lpstr>TANDEM KSH3</vt:lpstr>
      <vt:lpstr>PowerPoint-Präsentation</vt:lpstr>
      <vt:lpstr>TANDEM System- und Aufsatzbacken</vt:lpstr>
      <vt:lpstr>TANDEM 3 Backenportfolio</vt:lpstr>
      <vt:lpstr>TANDEM 3 Backenportfolio</vt:lpstr>
      <vt:lpstr>PowerPoint-Präsentation</vt:lpstr>
      <vt:lpstr>ABP-h plus Basisplatten</vt:lpstr>
      <vt:lpstr>ABP-h plus Basisplatten</vt:lpstr>
      <vt:lpstr>PowerPoint-Präsentation</vt:lpstr>
      <vt:lpstr>KSL3 Konsolplatten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4</cp:revision>
  <dcterms:created xsi:type="dcterms:W3CDTF">2021-08-31T08:58:05Z</dcterms:created>
  <dcterms:modified xsi:type="dcterms:W3CDTF">2021-08-31T12:18:00Z</dcterms:modified>
</cp:coreProperties>
</file>