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7"/>
  </p:notesMasterIdLst>
  <p:sldIdLst>
    <p:sldId id="504" r:id="rId3"/>
    <p:sldId id="472" r:id="rId4"/>
    <p:sldId id="473" r:id="rId5"/>
    <p:sldId id="294" r:id="rId6"/>
    <p:sldId id="477" r:id="rId7"/>
    <p:sldId id="457" r:id="rId8"/>
    <p:sldId id="495" r:id="rId9"/>
    <p:sldId id="476" r:id="rId10"/>
    <p:sldId id="415" r:id="rId11"/>
    <p:sldId id="425" r:id="rId12"/>
    <p:sldId id="426" r:id="rId13"/>
    <p:sldId id="427" r:id="rId14"/>
    <p:sldId id="428" r:id="rId15"/>
    <p:sldId id="493" r:id="rId16"/>
    <p:sldId id="487" r:id="rId17"/>
    <p:sldId id="488" r:id="rId18"/>
    <p:sldId id="489" r:id="rId19"/>
    <p:sldId id="501" r:id="rId20"/>
    <p:sldId id="490" r:id="rId21"/>
    <p:sldId id="491" r:id="rId22"/>
    <p:sldId id="492" r:id="rId23"/>
    <p:sldId id="502" r:id="rId24"/>
    <p:sldId id="503" r:id="rId25"/>
    <p:sldId id="279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Clamping</a:t>
            </a:r>
            <a:r>
              <a:rPr lang="de-DE" sz="1400" baseline="0" dirty="0"/>
              <a:t> </a:t>
            </a:r>
            <a:r>
              <a:rPr lang="de-DE" sz="1400" baseline="0" dirty="0" err="1"/>
              <a:t>force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58-44E5-95B8-51A593FC84F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8</c:v>
                </c:pt>
                <c:pt idx="2">
                  <c:v>15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58-44E5-95B8-51A593FC84F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58-44E5-95B8-51A593FC8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clamping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force</a:t>
                </a:r>
                <a:r>
                  <a:rPr lang="de-DE" sz="1000" baseline="0" dirty="0"/>
                  <a:t> (</a:t>
                </a:r>
                <a:r>
                  <a:rPr lang="de-DE" sz="1000" baseline="0" dirty="0" err="1"/>
                  <a:t>without</a:t>
                </a:r>
                <a:r>
                  <a:rPr lang="de-DE" sz="1000" baseline="0" dirty="0"/>
                  <a:t> -AS)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Jaw</a:t>
            </a:r>
            <a:r>
              <a:rPr lang="de-DE" sz="1400" baseline="0" dirty="0"/>
              <a:t> </a:t>
            </a:r>
            <a:r>
              <a:rPr lang="de-DE" sz="1400" baseline="0" dirty="0" err="1"/>
              <a:t>stroke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80-44F3-9C61-BBEC19AB1E6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80-44F3-9C61-BBEC19AB1E6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80-44F3-9C61-BBEC19AB1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 err="1"/>
                  <a:t>Stroke</a:t>
                </a:r>
                <a:r>
                  <a:rPr lang="de-DE" sz="1000" dirty="0"/>
                  <a:t>/</a:t>
                </a:r>
                <a:r>
                  <a:rPr lang="de-DE" sz="1000" dirty="0" err="1"/>
                  <a:t>Jaw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6EAC9-8ED6-4C28-AC98-52C6ECC54AAE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70DD0-7662-430C-9F13-01E106B034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61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2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2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08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46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374391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3" y="4667162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90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9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77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5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70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90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7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2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844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31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31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30" indent="0" algn="l" defTabSz="609531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27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357" indent="-304764" algn="l" defTabSz="609531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886" indent="-304764" algn="l" defTabSz="609531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41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4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80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0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1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6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9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2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5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8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1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45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6101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1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4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15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2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77" defTabSz="609555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KSP3</a:t>
            </a:r>
          </a:p>
          <a:p>
            <a:pPr marL="112179" defTabSz="609570">
              <a:spcBef>
                <a:spcPct val="0"/>
              </a:spcBef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Compact,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pneumatically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actuated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powerhouses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with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an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enormously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wide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range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variants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standard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version</a:t>
            </a:r>
            <a:endParaRPr lang="de-DE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4" y="6496406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E53F55-3A90-472F-B0AF-79B12568F7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6167" y="396445"/>
            <a:ext cx="4599666" cy="3723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78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935513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Alignment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edge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recessed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block.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extends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parallel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exact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vises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7" y="3664003"/>
            <a:ext cx="3619612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hole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equipped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hole. This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penetrated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outside.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sintered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filter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entry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147943" cy="190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Central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connections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29D7B7D-645D-4496-A686-BED26A8EA0D3}"/>
              </a:ext>
            </a:extLst>
          </p:cNvPr>
          <p:cNvGrpSpPr/>
          <p:nvPr/>
        </p:nvGrpSpPr>
        <p:grpSpPr>
          <a:xfrm>
            <a:off x="7988153" y="4032287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BA91922-1F85-4717-83AA-DAC5822027A6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7575FD5-9212-4099-A0B0-7BB00517E4B4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5810998-D8A1-4947-A1A1-67EA13AD4C77}"/>
              </a:ext>
            </a:extLst>
          </p:cNvPr>
          <p:cNvGrpSpPr/>
          <p:nvPr/>
        </p:nvGrpSpPr>
        <p:grpSpPr>
          <a:xfrm>
            <a:off x="8003504" y="4810128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2604C8C-853A-4D81-863A-7E67B5562B6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6DA704D-96AB-44B9-8D50-A648A6DAB46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2339FBC9-39DF-435C-86E9-2D53CF35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7" y="1665074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157ADF34-94CC-464B-9400-11FDF0A0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85" y="1605657"/>
            <a:ext cx="2698715" cy="18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9F055B25-7392-4E73-89BF-2E688450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46" y="1652319"/>
            <a:ext cx="2617229" cy="18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131C795-EFD2-4C32-AA2D-72F7FAE05759}"/>
              </a:ext>
            </a:extLst>
          </p:cNvPr>
          <p:cNvGrpSpPr/>
          <p:nvPr/>
        </p:nvGrpSpPr>
        <p:grpSpPr>
          <a:xfrm>
            <a:off x="10015577" y="2828836"/>
            <a:ext cx="264000" cy="264000"/>
            <a:chOff x="4645063" y="732456"/>
            <a:chExt cx="266095" cy="27135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3D5464E-41A9-401D-B469-54845C890B8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9C67981B-B97B-457C-A937-40844685E71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7643A27-05E4-4F05-8093-C427219CA9E0}"/>
              </a:ext>
            </a:extLst>
          </p:cNvPr>
          <p:cNvGrpSpPr/>
          <p:nvPr/>
        </p:nvGrpSpPr>
        <p:grpSpPr>
          <a:xfrm>
            <a:off x="8114180" y="2094255"/>
            <a:ext cx="264000" cy="264000"/>
            <a:chOff x="4645063" y="729193"/>
            <a:chExt cx="266095" cy="2713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7F77644C-E30D-4A04-8F9F-14086BDB172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72CCCDDC-30BB-44D4-90BE-5B71B2DF86B7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05550A2-F0D8-4F9B-B206-8A81A12DB79A}"/>
              </a:ext>
            </a:extLst>
          </p:cNvPr>
          <p:cNvGrpSpPr/>
          <p:nvPr/>
        </p:nvGrpSpPr>
        <p:grpSpPr>
          <a:xfrm>
            <a:off x="9585823" y="2612775"/>
            <a:ext cx="264000" cy="264000"/>
            <a:chOff x="4645063" y="732456"/>
            <a:chExt cx="266095" cy="27135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A9C3BEF0-294F-42EB-B4EF-A14D368AEBC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03422661-4985-4F18-9E86-19E14C0D050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01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93551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Base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plates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Base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plates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offer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options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quick-change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pallet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cylindrical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T-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nuts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28A74D6-DD92-4537-9830-A0F67796D7B8}"/>
              </a:ext>
            </a:extLst>
          </p:cNvPr>
          <p:cNvGrpSpPr/>
          <p:nvPr/>
        </p:nvGrpSpPr>
        <p:grpSpPr>
          <a:xfrm>
            <a:off x="288509" y="5000887"/>
            <a:ext cx="264000" cy="264000"/>
            <a:chOff x="4645063" y="729193"/>
            <a:chExt cx="266095" cy="27135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B45E5045-50ED-40DC-877A-221A3BF27D7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43FE973D-2D66-4A02-AFA3-8E9619B7EEC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0101FB1-0B09-49A2-A308-AF6EDB7BE3CA}"/>
              </a:ext>
            </a:extLst>
          </p:cNvPr>
          <p:cNvGrpSpPr/>
          <p:nvPr/>
        </p:nvGrpSpPr>
        <p:grpSpPr>
          <a:xfrm>
            <a:off x="281709" y="5317484"/>
            <a:ext cx="264000" cy="264000"/>
            <a:chOff x="4645063" y="732456"/>
            <a:chExt cx="266095" cy="271350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AC61988-E345-481C-9A7A-4B2116E98D1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44ED7BDF-A40F-4386-9E8E-F053767C94A4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E455C06-7178-4507-96EF-0913057CDB79}"/>
              </a:ext>
            </a:extLst>
          </p:cNvPr>
          <p:cNvGrpSpPr/>
          <p:nvPr/>
        </p:nvGrpSpPr>
        <p:grpSpPr>
          <a:xfrm>
            <a:off x="284616" y="5625184"/>
            <a:ext cx="264000" cy="264000"/>
            <a:chOff x="4645063" y="732456"/>
            <a:chExt cx="266095" cy="27135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66612F81-59FE-4D9A-AADA-BABC6410CFE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F85C3850-4188-4202-BF58-2A2331D3302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BD45C79-3313-4FEC-8D79-421D99CCD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4" y="1594480"/>
            <a:ext cx="2700233" cy="1976033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55B2417-E46A-4169-8C4F-12376AF31DE4}"/>
              </a:ext>
            </a:extLst>
          </p:cNvPr>
          <p:cNvGrpSpPr/>
          <p:nvPr/>
        </p:nvGrpSpPr>
        <p:grpSpPr>
          <a:xfrm>
            <a:off x="458325" y="2624893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44B92B3-48DC-4389-A1F4-DF2A5228062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2023C86-071B-496A-8810-70E93217354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DE410AC-1442-4757-BD36-414AAB73D9BE}"/>
              </a:ext>
            </a:extLst>
          </p:cNvPr>
          <p:cNvGrpSpPr/>
          <p:nvPr/>
        </p:nvGrpSpPr>
        <p:grpSpPr>
          <a:xfrm>
            <a:off x="2361212" y="2652576"/>
            <a:ext cx="264000" cy="264000"/>
            <a:chOff x="4645063" y="732456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5C8FF8AE-74F6-47B9-964B-848F0A545EA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D869AA8-B64C-4945-A18A-0488ADCD4F8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17F97DA-650A-41C0-9CC3-2F2A08B6F334}"/>
              </a:ext>
            </a:extLst>
          </p:cNvPr>
          <p:cNvGrpSpPr/>
          <p:nvPr/>
        </p:nvGrpSpPr>
        <p:grpSpPr>
          <a:xfrm>
            <a:off x="1092200" y="3309656"/>
            <a:ext cx="264000" cy="264000"/>
            <a:chOff x="4645063" y="732456"/>
            <a:chExt cx="266095" cy="27135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7FF31C3-0E58-4321-B7F5-949E2ED7C42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B61CE60-841C-4C41-A660-5499A5C724C0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54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825452" cy="275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bores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order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accurately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relation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another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devices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Z-version.</a:t>
            </a:r>
          </a:p>
          <a:p>
            <a:pPr defTabSz="609546">
              <a:spcBef>
                <a:spcPts val="533"/>
              </a:spcBef>
            </a:pPr>
            <a:endParaRPr lang="de-DE" sz="1333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800" dirty="0">
                <a:solidFill>
                  <a:srgbClr val="00446B"/>
                </a:solidFill>
                <a:latin typeface="Calibri"/>
              </a:rPr>
              <a:t>     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4" y="3664003"/>
            <a:ext cx="4114799" cy="224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amplification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O.D.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(-AS)</a:t>
            </a:r>
          </a:p>
          <a:p>
            <a:pPr defTabSz="609546">
              <a:spcBef>
                <a:spcPts val="667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Spring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assemblies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vise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20%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O.D.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 This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increases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application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possibilities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667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Stainless,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fatigue-resistant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springs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Standardized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equipment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566351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66987" y="5568600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086C274C-77D4-4DA8-876C-EBF0DADF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BCDBA0C-A7A9-44B0-8DDE-F41E018CAD33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7C01513-928E-4518-9DFD-E8C7C558188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F11F423-DE41-4FA6-95C2-8B3AD389AFF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786DD86-44B4-4030-B4F2-D3E036C57EF1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7245EDA7-4159-4D46-9FAC-D231A587CB6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BD047E2-6C05-415A-AF35-9550C2BB3448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6F249495-C674-48EA-B31F-6C9F343D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92" y="1670419"/>
            <a:ext cx="2680224" cy="187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C88A2BC-7319-4875-8BDE-2E36808D1F3C}"/>
              </a:ext>
            </a:extLst>
          </p:cNvPr>
          <p:cNvGrpSpPr/>
          <p:nvPr/>
        </p:nvGrpSpPr>
        <p:grpSpPr>
          <a:xfrm>
            <a:off x="5143583" y="2819857"/>
            <a:ext cx="264000" cy="264000"/>
            <a:chOff x="4645063" y="729193"/>
            <a:chExt cx="266095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45D0411-6194-467C-9905-86867B2A45A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2B9E584-7AA4-46CD-86FB-58412B498F58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020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935513" cy="279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PM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TANDEM 3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generation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includes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features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queried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dynamic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Patented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Air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transfer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6" y="3664003"/>
            <a:ext cx="3488985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Inductive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(-IM)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Two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inductive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proximity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switches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jaw‘s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recesses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This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particularly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suitable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fully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automated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Standardized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equipment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12839" y="5058545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F680A02-0CB4-4785-95ED-D3FEE3FBCBDF}"/>
              </a:ext>
            </a:extLst>
          </p:cNvPr>
          <p:cNvGrpSpPr/>
          <p:nvPr/>
        </p:nvGrpSpPr>
        <p:grpSpPr>
          <a:xfrm>
            <a:off x="308361" y="5596352"/>
            <a:ext cx="264000" cy="264000"/>
            <a:chOff x="4645063" y="729193"/>
            <a:chExt cx="266095" cy="2713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9659569-45F8-4CCA-8B03-CD6DF5677CD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7A52874-F711-4052-A7C7-EFB41DD1830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65FEC7E-B464-4A7E-8EEE-A9A9503F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7" y="1622392"/>
            <a:ext cx="2673524" cy="194410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8C05908-19E3-4E18-B152-2476AA2291ED}"/>
              </a:ext>
            </a:extLst>
          </p:cNvPr>
          <p:cNvGrpSpPr/>
          <p:nvPr/>
        </p:nvGrpSpPr>
        <p:grpSpPr>
          <a:xfrm>
            <a:off x="1066753" y="2382111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187E7B0-C0A3-4488-B0E3-EF76A5337BB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FEF8830-549D-4C4F-84A5-ADDDC08FBD6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1F383B6-E3EE-4A57-9554-8075430E1991}"/>
              </a:ext>
            </a:extLst>
          </p:cNvPr>
          <p:cNvGrpSpPr/>
          <p:nvPr/>
        </p:nvGrpSpPr>
        <p:grpSpPr>
          <a:xfrm>
            <a:off x="2436639" y="2404225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4E1A24C-3CE9-4A24-924F-0716EA093F73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6687AC-3C50-42B6-BE37-9E8D9DAD92D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A127E4A0-3179-45FE-A8BD-93EB839AD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56" y="1622392"/>
            <a:ext cx="234425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528C8-A6BA-434B-A9D4-08C98968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3668D8-8E48-47B5-9C62-96A11D95FA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C4F081-3952-430C-8006-15140C5CC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1" y="1857600"/>
            <a:ext cx="5186684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7C4079-B9F7-4916-84CA-1948608AD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62" y="1857821"/>
            <a:ext cx="4684193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F0598B-66B4-40D2-A064-BA8C2B27391F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Documents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A2DB21-ECF2-40B2-884D-2BA0F87A33AF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Catalog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chapter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FF8706-4227-4CF2-91D1-F9680A0E5F9A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486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 </a:t>
            </a:r>
            <a:r>
              <a:rPr lang="de-DE" sz="5333" b="1" dirty="0" err="1"/>
              <a:t>jaws</a:t>
            </a:r>
            <a:r>
              <a:rPr lang="de-DE" sz="5333" b="1" dirty="0"/>
              <a:t> and top </a:t>
            </a:r>
            <a:r>
              <a:rPr lang="de-DE" sz="5333" b="1" dirty="0" err="1"/>
              <a:t>jaws</a:t>
            </a:r>
            <a:endParaRPr lang="de-DE" sz="5333" b="1" dirty="0"/>
          </a:p>
          <a:p>
            <a:r>
              <a:rPr lang="de-DE" b="1" dirty="0"/>
              <a:t>Maximum </a:t>
            </a:r>
            <a:r>
              <a:rPr lang="de-DE" b="1" dirty="0" err="1"/>
              <a:t>flexibility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modular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consisting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supporting</a:t>
            </a:r>
            <a:r>
              <a:rPr lang="de-DE" b="1" dirty="0"/>
              <a:t> </a:t>
            </a:r>
            <a:r>
              <a:rPr lang="de-DE" b="1" dirty="0" err="1"/>
              <a:t>jaws</a:t>
            </a:r>
            <a:r>
              <a:rPr lang="de-DE" b="1" dirty="0"/>
              <a:t> and a large </a:t>
            </a:r>
            <a:r>
              <a:rPr lang="de-DE" b="1" dirty="0" err="1"/>
              <a:t>selection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top </a:t>
            </a:r>
            <a:r>
              <a:rPr lang="de-DE" b="1" dirty="0" err="1"/>
              <a:t>jaws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Individually</a:t>
            </a:r>
            <a:r>
              <a:rPr lang="de-DE" sz="1867" dirty="0"/>
              <a:t> </a:t>
            </a:r>
            <a:r>
              <a:rPr lang="de-DE" sz="1867" dirty="0" err="1"/>
              <a:t>adjustable</a:t>
            </a:r>
            <a:r>
              <a:rPr lang="de-DE" sz="1867" dirty="0"/>
              <a:t> </a:t>
            </a:r>
            <a:r>
              <a:rPr lang="de-DE" sz="1867" dirty="0" err="1"/>
              <a:t>for</a:t>
            </a:r>
            <a:r>
              <a:rPr lang="de-DE" sz="1867" dirty="0"/>
              <a:t> </a:t>
            </a:r>
            <a:r>
              <a:rPr lang="de-DE" sz="1867" dirty="0" err="1"/>
              <a:t>new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tasks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Supporting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Large modular </a:t>
            </a:r>
            <a:r>
              <a:rPr lang="de-DE" sz="1867" dirty="0" err="1"/>
              <a:t>system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matching</a:t>
            </a:r>
            <a:r>
              <a:rPr lang="de-DE" sz="1867" dirty="0"/>
              <a:t> top </a:t>
            </a:r>
            <a:r>
              <a:rPr lang="de-DE" sz="1867" dirty="0" err="1"/>
              <a:t>jaws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6B478C-E64D-45E5-85E0-68BCB105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5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Top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blanks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tongue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and groove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fine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serrations</a:t>
                      </a:r>
                      <a:endParaRPr lang="de-DE" sz="1600" b="1" dirty="0">
                        <a:solidFill>
                          <a:srgbClr val="00446B"/>
                        </a:solidFill>
                      </a:endParaRP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Supporting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and SCHUNK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Program</a:t>
                      </a:r>
                      <a:endParaRPr lang="de-DE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600" b="1" dirty="0">
                        <a:solidFill>
                          <a:srgbClr val="003D6A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5922C0FB-E99B-4371-BED4-32A3A0632A0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C2836A23-4577-49FE-BDBB-6B842D4EEB5E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816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0F8D7-1B8C-4F28-90AA-FBA7D190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C039BD-62F7-4B23-B45D-E49AED1621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elle 5">
            <a:extLst>
              <a:ext uri="{FF2B5EF4-FFF2-40B4-BE49-F238E27FC236}">
                <a16:creationId xmlns:a16="http://schemas.microsoft.com/office/drawing/2014/main" id="{EA3EA981-0030-4CAD-B42B-A3E21C7F957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8" name="Tabelle 6">
            <a:extLst>
              <a:ext uri="{FF2B5EF4-FFF2-40B4-BE49-F238E27FC236}">
                <a16:creationId xmlns:a16="http://schemas.microsoft.com/office/drawing/2014/main" id="{452F8A88-67E2-4157-AE84-578181162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044710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9" name="Tabelle 7">
            <a:extLst>
              <a:ext uri="{FF2B5EF4-FFF2-40B4-BE49-F238E27FC236}">
                <a16:creationId xmlns:a16="http://schemas.microsoft.com/office/drawing/2014/main" id="{4767A3BB-02E3-4075-A4BD-90D0FA4A91B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10" name="Tabelle 8">
            <a:extLst>
              <a:ext uri="{FF2B5EF4-FFF2-40B4-BE49-F238E27FC236}">
                <a16:creationId xmlns:a16="http://schemas.microsoft.com/office/drawing/2014/main" id="{1DF2108F-0917-40A4-AD0C-EE2F7825A746}"/>
              </a:ext>
            </a:extLst>
          </p:cNvPr>
          <p:cNvGraphicFramePr>
            <a:graphicFrameLocks noGrp="1"/>
          </p:cNvGraphicFramePr>
          <p:nvPr/>
        </p:nvGraphicFramePr>
        <p:xfrm>
          <a:off x="4453580" y="4105189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Interface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EFFCD433-41AB-4BE0-8A6F-CF161AE0A219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5FA163CF-123C-4785-92E9-1211FF8D3552}"/>
              </a:ext>
            </a:extLst>
          </p:cNvPr>
          <p:cNvGraphicFramePr>
            <a:graphicFrameLocks noGrp="1"/>
          </p:cNvGraphicFramePr>
          <p:nvPr/>
        </p:nvGraphicFramePr>
        <p:xfrm>
          <a:off x="8636227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 err="1"/>
                        <a:t>Length</a:t>
                      </a:r>
                      <a:r>
                        <a:rPr lang="de-DE" sz="700" b="0" dirty="0"/>
                        <a:t> [mm]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Width [mm]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Height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 plus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84845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Chuck </a:t>
            </a:r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Jaws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36744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9"/>
            <a:ext cx="180620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Toolholders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Hydraulic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Expansion Technology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4689760" y="3134969"/>
            <a:ext cx="2549031" cy="3796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Stationary</a:t>
            </a:r>
            <a:r>
              <a:rPr lang="de-DE" sz="1867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Workholding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25903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31647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5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33" y="3158683"/>
            <a:ext cx="17125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Lathe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Chucks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27668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B0F0"/>
                </a:solidFill>
                <a:latin typeface="Calibri"/>
              </a:rPr>
              <a:t>Clamping</a:t>
            </a:r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 Technology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6" y="1053519"/>
            <a:ext cx="2165852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Gripping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Systems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0012218B-D19B-4150-AD46-5D06A818736D}"/>
              </a:ext>
            </a:extLst>
          </p:cNvPr>
          <p:cNvSpPr/>
          <p:nvPr/>
        </p:nvSpPr>
        <p:spPr>
          <a:xfrm>
            <a:off x="8038954" y="5436383"/>
            <a:ext cx="1593407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Tombstones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1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Base Plates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interface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Versatile in </a:t>
            </a:r>
            <a:r>
              <a:rPr lang="de-DE" sz="1867" dirty="0" err="1"/>
              <a:t>use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maintenance</a:t>
            </a:r>
            <a:r>
              <a:rPr lang="de-DE" sz="1867" dirty="0"/>
              <a:t> </a:t>
            </a:r>
            <a:r>
              <a:rPr lang="de-DE" sz="1867" dirty="0" err="1"/>
              <a:t>valve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A92B85-487C-464E-B8BA-FEFC451E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Base Plates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indent="357708"/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gauge</a:t>
            </a:r>
            <a:endParaRPr lang="de-DE" sz="1867" dirty="0"/>
          </a:p>
          <a:p>
            <a:pPr indent="357708"/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indent="357708"/>
            <a:r>
              <a:rPr lang="de-DE" sz="1867" dirty="0"/>
              <a:t>VERO-S </a:t>
            </a:r>
            <a:r>
              <a:rPr lang="de-DE" sz="1867" dirty="0" err="1"/>
              <a:t>interfacee</a:t>
            </a:r>
            <a:endParaRPr lang="de-DE" sz="1867" dirty="0"/>
          </a:p>
          <a:p>
            <a:pPr indent="357708"/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6FB93-7CED-4D4C-8FAD-4A76E1FABB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0961F85-4343-43E4-BA93-924BB77D8A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 3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KSP3 and KSH3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6421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FEE25-B4E8-4BCB-A6C4-C2BA1C87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plates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895005-AC0A-40EA-83D8-34551BEF2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interface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cylindrical</a:t>
            </a:r>
            <a:r>
              <a:rPr lang="de-DE" dirty="0"/>
              <a:t> </a:t>
            </a:r>
            <a:r>
              <a:rPr lang="de-DE" dirty="0" err="1"/>
              <a:t>clamps</a:t>
            </a:r>
            <a:r>
              <a:rPr lang="de-DE" dirty="0"/>
              <a:t> and T-</a:t>
            </a:r>
            <a:r>
              <a:rPr lang="de-DE" dirty="0" err="1"/>
              <a:t>nuts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602B27-E4D1-4B55-9F77-B9FCFB7AB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633B5A-21AE-4A17-801C-E89C72FFD9F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620A91-B83C-4865-827C-65EE7926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86" y="1984377"/>
            <a:ext cx="4989215" cy="25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2231843" y="5501327"/>
            <a:ext cx="1229373" cy="266019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52323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Increasing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relevance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of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set-up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process</a:t>
            </a:r>
            <a:endParaRPr lang="de-DE" sz="1600" b="1" dirty="0">
              <a:solidFill>
                <a:srgbClr val="17385F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B33105-6C18-43F0-B91C-E9FA560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00" y="1508575"/>
            <a:ext cx="3614659" cy="19404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CF2432-7316-4849-A14E-3092B9DD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41" y="1500701"/>
            <a:ext cx="3610595" cy="19282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C726105-E274-4880-A64F-DCBE353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31" y="3507387"/>
            <a:ext cx="3657328" cy="1930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6572B3-F69C-4211-8C5D-8EFBC2033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49" y="3503323"/>
            <a:ext cx="3630913" cy="19343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19022F-BA83-46B2-9006-F1656BEF723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Challenges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9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3C1A12C-CE56-4154-A201-783413A8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803" y="1483785"/>
            <a:ext cx="4474932" cy="362209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KSP3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453813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Enormous</a:t>
            </a:r>
            <a:r>
              <a:rPr lang="de-DE" sz="1867" dirty="0"/>
              <a:t> </a:t>
            </a:r>
            <a:r>
              <a:rPr lang="de-DE" sz="1867" dirty="0" err="1"/>
              <a:t>diversity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variants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Force </a:t>
            </a:r>
            <a:r>
              <a:rPr lang="de-DE" sz="1867" dirty="0" err="1"/>
              <a:t>amplification</a:t>
            </a:r>
            <a:r>
              <a:rPr lang="de-DE" sz="1867" dirty="0"/>
              <a:t> </a:t>
            </a:r>
            <a:r>
              <a:rPr lang="de-DE" sz="1867" dirty="0" err="1"/>
              <a:t>for</a:t>
            </a:r>
            <a:r>
              <a:rPr lang="de-DE" sz="1867" dirty="0"/>
              <a:t> O.D. </a:t>
            </a:r>
            <a:r>
              <a:rPr lang="de-DE" sz="1867" dirty="0" err="1"/>
              <a:t>clamping</a:t>
            </a:r>
            <a:r>
              <a:rPr lang="de-DE" sz="1867" dirty="0"/>
              <a:t> via spring </a:t>
            </a:r>
            <a:r>
              <a:rPr lang="de-DE" sz="1867" dirty="0" err="1"/>
              <a:t>force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Patented</a:t>
            </a:r>
            <a:r>
              <a:rPr lang="de-DE" sz="1867" dirty="0"/>
              <a:t> </a:t>
            </a:r>
            <a:r>
              <a:rPr lang="de-DE" sz="1867" dirty="0" err="1"/>
              <a:t>monitoring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position</a:t>
            </a:r>
            <a:r>
              <a:rPr lang="de-DE" sz="1867" dirty="0"/>
              <a:t> via </a:t>
            </a:r>
            <a:r>
              <a:rPr lang="de-DE" sz="1867" dirty="0" err="1"/>
              <a:t>dynamic</a:t>
            </a:r>
            <a:r>
              <a:rPr lang="de-DE" sz="1867" dirty="0"/>
              <a:t> </a:t>
            </a:r>
            <a:r>
              <a:rPr lang="de-DE" sz="1867" dirty="0" err="1"/>
              <a:t>pressure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Workpiece</a:t>
            </a:r>
            <a:r>
              <a:rPr lang="de-DE" sz="1867" dirty="0"/>
              <a:t> </a:t>
            </a:r>
            <a:r>
              <a:rPr lang="de-DE" sz="1867" dirty="0" err="1"/>
              <a:t>presence</a:t>
            </a:r>
            <a:r>
              <a:rPr lang="de-DE" sz="1867" dirty="0"/>
              <a:t> </a:t>
            </a:r>
            <a:r>
              <a:rPr lang="de-DE" sz="1867" dirty="0" err="1"/>
              <a:t>control</a:t>
            </a:r>
            <a:r>
              <a:rPr lang="de-DE" sz="1867" dirty="0"/>
              <a:t> </a:t>
            </a:r>
            <a:r>
              <a:rPr lang="de-DE" sz="1867" dirty="0" err="1"/>
              <a:t>through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Inductive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monitoring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Precision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 </a:t>
            </a:r>
            <a:r>
              <a:rPr lang="de-DE" sz="1867" dirty="0" err="1"/>
              <a:t>for</a:t>
            </a:r>
            <a:r>
              <a:rPr lang="de-DE" sz="1867" dirty="0"/>
              <a:t> top-quality </a:t>
            </a:r>
            <a:r>
              <a:rPr lang="de-DE" sz="1867" dirty="0" err="1"/>
              <a:t>demands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Square design </a:t>
            </a:r>
            <a:r>
              <a:rPr lang="de-DE" sz="1867" dirty="0" err="1"/>
              <a:t>with</a:t>
            </a:r>
            <a:r>
              <a:rPr lang="de-DE" sz="1867" dirty="0"/>
              <a:t> 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High </a:t>
            </a:r>
            <a:r>
              <a:rPr lang="de-DE" sz="1867" dirty="0" err="1"/>
              <a:t>efficiency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Base </a:t>
            </a:r>
            <a:r>
              <a:rPr lang="de-DE" sz="1867" dirty="0" err="1"/>
              <a:t>jaws</a:t>
            </a:r>
            <a:r>
              <a:rPr lang="de-DE" sz="1867" dirty="0"/>
              <a:t> </a:t>
            </a:r>
            <a:r>
              <a:rPr lang="de-DE" sz="1867" dirty="0" err="1"/>
              <a:t>with</a:t>
            </a:r>
            <a:r>
              <a:rPr lang="de-DE" sz="1867" dirty="0"/>
              <a:t> </a:t>
            </a:r>
            <a:r>
              <a:rPr lang="de-DE" sz="1867" dirty="0" err="1"/>
              <a:t>tongue</a:t>
            </a:r>
            <a:r>
              <a:rPr lang="de-DE" sz="1867" dirty="0"/>
              <a:t> and groove and </a:t>
            </a:r>
            <a:r>
              <a:rPr lang="de-DE" sz="1867" dirty="0" err="1"/>
              <a:t>fine</a:t>
            </a:r>
            <a:r>
              <a:rPr lang="de-DE" sz="1867" dirty="0"/>
              <a:t> </a:t>
            </a:r>
            <a:r>
              <a:rPr lang="de-DE" sz="1867" dirty="0" err="1"/>
              <a:t>serration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a dual interface </a:t>
            </a:r>
            <a:r>
              <a:rPr lang="de-DE" sz="1867" dirty="0" err="1"/>
              <a:t>as</a:t>
            </a:r>
            <a:r>
              <a:rPr lang="de-DE" sz="1867" dirty="0"/>
              <a:t> </a:t>
            </a:r>
            <a:r>
              <a:rPr lang="de-DE" sz="1867" dirty="0" err="1"/>
              <a:t>standard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 </a:t>
            </a:r>
            <a:r>
              <a:rPr lang="de-DE" sz="1867" dirty="0" err="1"/>
              <a:t>jaw</a:t>
            </a:r>
            <a:r>
              <a:rPr lang="de-DE" sz="1867" dirty="0"/>
              <a:t> support due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use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a </a:t>
            </a:r>
            <a:r>
              <a:rPr lang="de-DE" sz="1867" dirty="0" err="1"/>
              <a:t>very</a:t>
            </a:r>
            <a:r>
              <a:rPr lang="de-DE" sz="1867" dirty="0"/>
              <a:t> </a:t>
            </a:r>
            <a:r>
              <a:rPr lang="de-DE" sz="1867" dirty="0" err="1"/>
              <a:t>long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All </a:t>
            </a:r>
            <a:r>
              <a:rPr lang="de-DE" sz="1867" dirty="0" err="1"/>
              <a:t>functional</a:t>
            </a:r>
            <a:r>
              <a:rPr lang="de-DE" sz="1867" dirty="0"/>
              <a:t> </a:t>
            </a:r>
            <a:r>
              <a:rPr lang="de-DE" sz="1867" dirty="0" err="1"/>
              <a:t>parts</a:t>
            </a:r>
            <a:r>
              <a:rPr lang="de-DE" sz="1867" dirty="0"/>
              <a:t>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ground</a:t>
            </a:r>
            <a:r>
              <a:rPr lang="de-DE" sz="1867" dirty="0"/>
              <a:t> and </a:t>
            </a:r>
            <a:r>
              <a:rPr lang="de-DE" sz="1867" dirty="0" err="1"/>
              <a:t>hardened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 </a:t>
            </a:r>
            <a:r>
              <a:rPr lang="de-DE" dirty="0" err="1"/>
              <a:t>Vises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131152-1088-4BD5-8755-259C4CA5961E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Way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above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300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15" name="Tabelle 6">
            <a:extLst>
              <a:ext uri="{FF2B5EF4-FFF2-40B4-BE49-F238E27FC236}">
                <a16:creationId xmlns:a16="http://schemas.microsoft.com/office/drawing/2014/main" id="{5F5CCC13-79B7-4BFD-881C-CF41CC35CB16}"/>
              </a:ext>
            </a:extLst>
          </p:cNvPr>
          <p:cNvGraphicFramePr>
            <a:graphicFrameLocks noGrp="1"/>
          </p:cNvGraphicFramePr>
          <p:nvPr/>
        </p:nvGraphicFramePr>
        <p:xfrm>
          <a:off x="340784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 err="1"/>
                        <a:t>Pneumatic</a:t>
                      </a:r>
                      <a:r>
                        <a:rPr lang="de-DE" sz="1300" dirty="0"/>
                        <a:t> KSP3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22DD04CA-6416-4A34-9783-4B5B1422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1" y="2223621"/>
            <a:ext cx="2247059" cy="1632000"/>
          </a:xfrm>
          <a:prstGeom prst="rect">
            <a:avLst/>
          </a:prstGeom>
        </p:spPr>
      </p:pic>
      <p:graphicFrame>
        <p:nvGraphicFramePr>
          <p:cNvPr id="17" name="Tabelle 6">
            <a:extLst>
              <a:ext uri="{FF2B5EF4-FFF2-40B4-BE49-F238E27FC236}">
                <a16:creationId xmlns:a16="http://schemas.microsoft.com/office/drawing/2014/main" id="{770FA993-0016-4165-93CD-8A8186B0389C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r>
                        <a:rPr lang="de-DE" sz="1600" dirty="0"/>
                        <a:t>L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 err="1"/>
                        <a:t>Pneumatic</a:t>
                      </a:r>
                      <a:r>
                        <a:rPr lang="de-DE" sz="1300" dirty="0"/>
                        <a:t> KSP3-LH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Long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52263"/>
                  </a:ext>
                </a:extLst>
              </a:tr>
            </a:tbl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794BC686-27B8-4A89-9D53-20ADC6FD8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717" y="2223621"/>
            <a:ext cx="2243216" cy="1632000"/>
          </a:xfrm>
          <a:prstGeom prst="rect">
            <a:avLst/>
          </a:prstGeom>
        </p:spPr>
      </p:pic>
      <p:graphicFrame>
        <p:nvGraphicFramePr>
          <p:cNvPr id="20" name="Tabelle 6">
            <a:extLst>
              <a:ext uri="{FF2B5EF4-FFF2-40B4-BE49-F238E27FC236}">
                <a16:creationId xmlns:a16="http://schemas.microsoft.com/office/drawing/2014/main" id="{D02613F5-FD96-444D-AB5F-B8F33401BF6A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 err="1"/>
                        <a:t>Pneumatic</a:t>
                      </a:r>
                      <a:r>
                        <a:rPr lang="de-DE" sz="1300" dirty="0"/>
                        <a:t> KSP3-F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With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fixed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78183"/>
                  </a:ext>
                </a:extLst>
              </a:tr>
            </a:tbl>
          </a:graphicData>
        </a:graphic>
      </p:graphicFrame>
      <p:pic>
        <p:nvPicPr>
          <p:cNvPr id="21" name="Grafik 20">
            <a:extLst>
              <a:ext uri="{FF2B5EF4-FFF2-40B4-BE49-F238E27FC236}">
                <a16:creationId xmlns:a16="http://schemas.microsoft.com/office/drawing/2014/main" id="{EB067618-D797-4F1D-8D09-23101FF24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209" y="2223621"/>
            <a:ext cx="2247059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5AACDF-40EC-40D8-B397-83B73FF23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small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Advantage: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Long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larger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enlarged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however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LH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lower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Advantage: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fixed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chuck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immovably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body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takes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Fixed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7CEB8-DF08-433D-A91B-3528A488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0" y="1498785"/>
            <a:ext cx="2829367" cy="2016504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6A9A921-936A-42C9-BBA1-70C76D1F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04" y="1517723"/>
            <a:ext cx="2815272" cy="1956397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1E9FE6-38B7-4238-820E-B1B11A46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693" y="1509015"/>
            <a:ext cx="2745481" cy="1982360"/>
          </a:xfrm>
          <a:prstGeom prst="rect">
            <a:avLst/>
          </a:prstGeom>
          <a:ln>
            <a:solidFill>
              <a:srgbClr val="00446B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Variants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D66D1-5F0E-4DFF-9A1F-264C9B67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0CA911-5098-4593-A93C-CF97E29FA4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7B26DD-56FD-4AD9-84E3-9EE58979759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D7289469-CE4C-42D6-9ADA-50994BB84FE2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D0012E0-CF8C-405A-99E1-CB8A81248481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818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Wedge hook </a:t>
            </a:r>
            <a:r>
              <a:rPr lang="de-DE" sz="1867" dirty="0" err="1"/>
              <a:t>drive</a:t>
            </a:r>
            <a:endParaRPr lang="de-DE" sz="1867" dirty="0"/>
          </a:p>
          <a:p>
            <a:pPr indent="357708"/>
            <a:r>
              <a:rPr lang="de-DE" sz="1867" dirty="0" err="1"/>
              <a:t>Hardened</a:t>
            </a:r>
            <a:r>
              <a:rPr lang="de-DE" sz="1867" dirty="0"/>
              <a:t> and </a:t>
            </a:r>
            <a:r>
              <a:rPr lang="de-DE" sz="1867" dirty="0" err="1"/>
              <a:t>extremely</a:t>
            </a:r>
            <a:r>
              <a:rPr lang="de-DE" sz="1867" dirty="0"/>
              <a:t> rigid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/>
              <a:t>Sophisticated </a:t>
            </a:r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indent="357708"/>
            <a:r>
              <a:rPr lang="de-DE" sz="1867" dirty="0"/>
              <a:t>Long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indent="357708"/>
            <a:r>
              <a:rPr lang="de-DE" sz="1867" dirty="0"/>
              <a:t>Low </a:t>
            </a:r>
            <a:r>
              <a:rPr lang="de-DE" sz="1867" dirty="0" err="1"/>
              <a:t>height</a:t>
            </a:r>
            <a:endParaRPr lang="de-DE" sz="1867" dirty="0"/>
          </a:p>
          <a:p>
            <a:pPr indent="357708"/>
            <a:r>
              <a:rPr lang="de-DE" sz="1867" dirty="0" err="1"/>
              <a:t>Improved</a:t>
            </a:r>
            <a:r>
              <a:rPr lang="de-DE" sz="1867" dirty="0"/>
              <a:t> design </a:t>
            </a:r>
            <a:r>
              <a:rPr lang="de-DE" sz="1867" dirty="0" err="1"/>
              <a:t>which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</a:t>
            </a:r>
            <a:r>
              <a:rPr lang="de-DE" sz="1867" dirty="0" err="1"/>
              <a:t>insensitive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dirt</a:t>
            </a:r>
            <a:endParaRPr lang="de-DE" sz="1867" dirty="0"/>
          </a:p>
          <a:p>
            <a:pPr indent="357708"/>
            <a:r>
              <a:rPr lang="de-DE" sz="1867" dirty="0"/>
              <a:t>Standard </a:t>
            </a:r>
            <a:r>
              <a:rPr lang="de-DE" sz="1867" dirty="0" err="1"/>
              <a:t>jaw</a:t>
            </a:r>
            <a:r>
              <a:rPr lang="de-DE" sz="1867" dirty="0"/>
              <a:t> interface</a:t>
            </a:r>
          </a:p>
          <a:p>
            <a:pPr indent="357708"/>
            <a:r>
              <a:rPr lang="de-DE" sz="1867" dirty="0"/>
              <a:t>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indent="357708"/>
            <a:r>
              <a:rPr lang="de-DE" sz="1867" dirty="0"/>
              <a:t>Control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/>
              <a:t>Piston </a:t>
            </a:r>
            <a:r>
              <a:rPr lang="de-DE" sz="1867" dirty="0" err="1"/>
              <a:t>guided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channels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cover</a:t>
            </a:r>
            <a:r>
              <a:rPr lang="de-DE" sz="1867" dirty="0"/>
              <a:t> </a:t>
            </a:r>
            <a:r>
              <a:rPr lang="de-DE" sz="1867" dirty="0" err="1"/>
              <a:t>plate</a:t>
            </a:r>
            <a:endParaRPr lang="de-DE" sz="1867" dirty="0"/>
          </a:p>
          <a:p>
            <a:pPr indent="357708"/>
            <a:r>
              <a:rPr lang="de-DE" sz="1867" dirty="0"/>
              <a:t>Fitting </a:t>
            </a:r>
            <a:r>
              <a:rPr lang="de-DE" sz="1867" dirty="0" err="1"/>
              <a:t>screws</a:t>
            </a:r>
            <a:r>
              <a:rPr lang="de-DE" sz="1867" dirty="0"/>
              <a:t> </a:t>
            </a:r>
            <a:r>
              <a:rPr lang="de-DE" sz="1867" dirty="0" err="1"/>
              <a:t>available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an </a:t>
            </a:r>
            <a:r>
              <a:rPr lang="de-DE" sz="1867" dirty="0" err="1"/>
              <a:t>option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107" name="Picture 2">
            <a:extLst>
              <a:ext uri="{FF2B5EF4-FFF2-40B4-BE49-F238E27FC236}">
                <a16:creationId xmlns:a16="http://schemas.microsoft.com/office/drawing/2014/main" id="{AEF44193-4739-4A2A-8A1D-FB57E2FB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45" y="1528014"/>
            <a:ext cx="5217600" cy="37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9667E261-089A-4B59-894A-F9BE1B4CC43C}"/>
              </a:ext>
            </a:extLst>
          </p:cNvPr>
          <p:cNvGrpSpPr/>
          <p:nvPr/>
        </p:nvGrpSpPr>
        <p:grpSpPr>
          <a:xfrm>
            <a:off x="8818483" y="1635076"/>
            <a:ext cx="264000" cy="264000"/>
            <a:chOff x="4640203" y="738588"/>
            <a:chExt cx="266095" cy="271350"/>
          </a:xfrm>
        </p:grpSpPr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1720A314-F023-486A-83CF-47662169C6C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6DE71B62-CC31-4766-B299-1894F681DF0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CCDCC9FD-0FAF-499B-9B0E-99484958ED22}"/>
              </a:ext>
            </a:extLst>
          </p:cNvPr>
          <p:cNvGrpSpPr/>
          <p:nvPr/>
        </p:nvGrpSpPr>
        <p:grpSpPr>
          <a:xfrm>
            <a:off x="9891859" y="2727144"/>
            <a:ext cx="264000" cy="264000"/>
            <a:chOff x="4631178" y="738982"/>
            <a:chExt cx="266095" cy="271350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CAAD534A-3F2E-45D4-B12C-A674AF8CFC9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892A7B04-2D07-44D4-A5E3-AE63E2698146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6D8FC27A-AF1B-4D5F-A932-81DEACACBC19}"/>
              </a:ext>
            </a:extLst>
          </p:cNvPr>
          <p:cNvGrpSpPr/>
          <p:nvPr/>
        </p:nvGrpSpPr>
        <p:grpSpPr>
          <a:xfrm>
            <a:off x="10830416" y="4114600"/>
            <a:ext cx="432000" cy="276999"/>
            <a:chOff x="4554259" y="723447"/>
            <a:chExt cx="435429" cy="266417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888BF3D1-C2F0-4247-9163-E8996F852CC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660D6E6A-1DEB-47D3-925F-EDB85BDFC0E1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45782A2-65D9-4352-9B1C-C2902215F4C1}"/>
              </a:ext>
            </a:extLst>
          </p:cNvPr>
          <p:cNvGrpSpPr/>
          <p:nvPr/>
        </p:nvGrpSpPr>
        <p:grpSpPr>
          <a:xfrm>
            <a:off x="10398416" y="4031247"/>
            <a:ext cx="432000" cy="276999"/>
            <a:chOff x="4554259" y="723447"/>
            <a:chExt cx="435429" cy="266417"/>
          </a:xfrm>
        </p:grpSpPr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7618DEE3-FC1B-4943-8A9D-549BB7A52C4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7F0A1FC4-C8F6-4546-8EFB-F9397AD4563C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5C0D6EA4-D806-411D-9B46-737B976FED3B}"/>
              </a:ext>
            </a:extLst>
          </p:cNvPr>
          <p:cNvGrpSpPr/>
          <p:nvPr/>
        </p:nvGrpSpPr>
        <p:grpSpPr>
          <a:xfrm>
            <a:off x="10906700" y="2528367"/>
            <a:ext cx="264000" cy="264000"/>
            <a:chOff x="4640203" y="732226"/>
            <a:chExt cx="266095" cy="271350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B832BF82-2546-4D5D-92A3-222E9DFD7FE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Textfeld 124">
              <a:extLst>
                <a:ext uri="{FF2B5EF4-FFF2-40B4-BE49-F238E27FC236}">
                  <a16:creationId xmlns:a16="http://schemas.microsoft.com/office/drawing/2014/main" id="{88D6DBD4-C46D-4BBA-9337-23976B9D517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932E131F-E7B5-4F21-B4B1-585F3E361695}"/>
              </a:ext>
            </a:extLst>
          </p:cNvPr>
          <p:cNvGrpSpPr/>
          <p:nvPr/>
        </p:nvGrpSpPr>
        <p:grpSpPr>
          <a:xfrm>
            <a:off x="8376341" y="2515392"/>
            <a:ext cx="264000" cy="264000"/>
            <a:chOff x="4634378" y="738982"/>
            <a:chExt cx="266095" cy="271350"/>
          </a:xfrm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7305B1F1-35D3-48A7-BB63-963D32C2AEF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66BA3FBA-087A-43AA-9E9F-A42F35D48ABA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AB16D541-E244-4389-AC90-39B14780D42E}"/>
              </a:ext>
            </a:extLst>
          </p:cNvPr>
          <p:cNvGrpSpPr/>
          <p:nvPr/>
        </p:nvGrpSpPr>
        <p:grpSpPr>
          <a:xfrm>
            <a:off x="8290241" y="3168984"/>
            <a:ext cx="264000" cy="264000"/>
            <a:chOff x="4645063" y="729193"/>
            <a:chExt cx="266095" cy="271350"/>
          </a:xfrm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F1761943-C4C6-4BDB-8CF3-83DA6E4D70A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B79FB248-6303-4F68-99B3-5EEA593CE31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3AE1C800-EE24-4BE9-BBA8-8F36C042B88B}"/>
              </a:ext>
            </a:extLst>
          </p:cNvPr>
          <p:cNvGrpSpPr/>
          <p:nvPr/>
        </p:nvGrpSpPr>
        <p:grpSpPr>
          <a:xfrm>
            <a:off x="8818483" y="3123105"/>
            <a:ext cx="432000" cy="276999"/>
            <a:chOff x="4554259" y="723447"/>
            <a:chExt cx="435429" cy="266417"/>
          </a:xfrm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DA1239E3-2693-4CFD-9501-8A7BA819B13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0544E859-11DE-46A7-9054-D9ABEF14B979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F66C6A0A-594B-43C7-A451-A01E08740EAE}"/>
              </a:ext>
            </a:extLst>
          </p:cNvPr>
          <p:cNvGrpSpPr/>
          <p:nvPr/>
        </p:nvGrpSpPr>
        <p:grpSpPr>
          <a:xfrm>
            <a:off x="7974029" y="4702605"/>
            <a:ext cx="264000" cy="264000"/>
            <a:chOff x="4640203" y="732226"/>
            <a:chExt cx="266095" cy="271350"/>
          </a:xfrm>
        </p:grpSpPr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A62ED873-745B-4AC0-9BF0-DF0254C7D1E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50B56EE3-6F8F-43B7-ABDF-0A78A612AF8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1F1EF974-38A7-4E32-9CA8-CCAA06E5CAFE}"/>
              </a:ext>
            </a:extLst>
          </p:cNvPr>
          <p:cNvGrpSpPr/>
          <p:nvPr/>
        </p:nvGrpSpPr>
        <p:grpSpPr>
          <a:xfrm>
            <a:off x="8818483" y="4952313"/>
            <a:ext cx="264000" cy="264000"/>
            <a:chOff x="4640203" y="732226"/>
            <a:chExt cx="266095" cy="271350"/>
          </a:xfrm>
        </p:grpSpPr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3904B470-8BAB-4DA0-B072-65D8B4F7ABE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765B0A6D-A494-43AA-BFD2-2AAD349A0EE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27893122-3278-48BF-B26F-C69967F37B13}"/>
              </a:ext>
            </a:extLst>
          </p:cNvPr>
          <p:cNvGrpSpPr/>
          <p:nvPr/>
        </p:nvGrpSpPr>
        <p:grpSpPr>
          <a:xfrm>
            <a:off x="6081137" y="3819431"/>
            <a:ext cx="264000" cy="264000"/>
            <a:chOff x="4637578" y="738982"/>
            <a:chExt cx="266095" cy="271350"/>
          </a:xfrm>
        </p:grpSpPr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7173F22A-0B89-4EA0-AF81-FA7CADF8C7F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6169B5C-1801-4501-9236-CEDD09960D5F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8C05C69C-4DC5-4116-B7F8-27C1901C7EB6}"/>
              </a:ext>
            </a:extLst>
          </p:cNvPr>
          <p:cNvGrpSpPr/>
          <p:nvPr/>
        </p:nvGrpSpPr>
        <p:grpSpPr>
          <a:xfrm>
            <a:off x="7787881" y="4121573"/>
            <a:ext cx="264000" cy="264000"/>
            <a:chOff x="4637578" y="732456"/>
            <a:chExt cx="266095" cy="271350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2D868224-F968-4A7E-9173-F0F1FBE984D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BFD4A154-606F-4F17-B5D7-81B6913667D1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44C82B20-92FA-48CB-9947-AB0E7425523A}"/>
              </a:ext>
            </a:extLst>
          </p:cNvPr>
          <p:cNvGrpSpPr/>
          <p:nvPr/>
        </p:nvGrpSpPr>
        <p:grpSpPr>
          <a:xfrm>
            <a:off x="7061292" y="4434424"/>
            <a:ext cx="264000" cy="264000"/>
            <a:chOff x="4645063" y="732456"/>
            <a:chExt cx="266095" cy="271350"/>
          </a:xfrm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423076B2-B107-45FB-AD80-BC5C4A3F8D2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8200C02C-0898-4BDE-B4EE-65412D6EB2EA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24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935513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depending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pressure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direct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proportion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incerease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minimum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air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should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not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drop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below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2 bar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Chip-repellent design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special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design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becoming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permanently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lodged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pushed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from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incline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Cover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screws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four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anodized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aluminium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Chip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build-up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therefore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completely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eliminated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advance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BCCB642-4579-46F9-B3F7-B7A0168F0819}"/>
              </a:ext>
            </a:extLst>
          </p:cNvPr>
          <p:cNvGrpSpPr/>
          <p:nvPr/>
        </p:nvGrpSpPr>
        <p:grpSpPr>
          <a:xfrm>
            <a:off x="310616" y="5260195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8BF257B-064B-45AF-A107-F886773FB75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F211C26-B86D-43EE-B913-3657D6C2B25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422288A-0D63-4B4F-AEEF-ECBC6C2E3D3A}"/>
              </a:ext>
            </a:extLst>
          </p:cNvPr>
          <p:cNvGrpSpPr/>
          <p:nvPr/>
        </p:nvGrpSpPr>
        <p:grpSpPr>
          <a:xfrm>
            <a:off x="310469" y="5514108"/>
            <a:ext cx="264000" cy="264000"/>
            <a:chOff x="4645063" y="732456"/>
            <a:chExt cx="266095" cy="271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EB57C7F-BC3A-4D98-8CBD-FADA55382A3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C820F44-623A-43E0-8D57-E0A3A5C1273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A9B95140-6641-48E6-A6EA-F6804C2C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6" y="1637552"/>
            <a:ext cx="2801500" cy="18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A6453D6-7178-4F00-817D-B8BB193ED225}"/>
              </a:ext>
            </a:extLst>
          </p:cNvPr>
          <p:cNvGrpSpPr/>
          <p:nvPr/>
        </p:nvGrpSpPr>
        <p:grpSpPr>
          <a:xfrm>
            <a:off x="367072" y="2464136"/>
            <a:ext cx="264000" cy="264000"/>
            <a:chOff x="4645063" y="729193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43552B2-4B94-4295-95D9-C24397D2282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02C72171-11C9-4899-B46F-98572C3117F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35CEAB9-D81A-4FD0-9788-3EC033258947}"/>
              </a:ext>
            </a:extLst>
          </p:cNvPr>
          <p:cNvGrpSpPr/>
          <p:nvPr/>
        </p:nvGrpSpPr>
        <p:grpSpPr>
          <a:xfrm>
            <a:off x="1633332" y="3349075"/>
            <a:ext cx="264000" cy="264000"/>
            <a:chOff x="4645063" y="732456"/>
            <a:chExt cx="266095" cy="27135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613B215-9BCC-4744-93B6-A01BAF2D071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77D5B6-69E0-4F61-BE85-CC8A3167D05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41" name="Picture 4">
            <a:extLst>
              <a:ext uri="{FF2B5EF4-FFF2-40B4-BE49-F238E27FC236}">
                <a16:creationId xmlns:a16="http://schemas.microsoft.com/office/drawing/2014/main" id="{966A05C4-8435-4370-B8D2-D2B55B847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291225" y="1754793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1E4F2DBE-F1C3-477D-9CDF-64AB52E8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62" y="1681092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78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1514</Words>
  <Application>Microsoft Office PowerPoint</Application>
  <PresentationFormat>Breitbild</PresentationFormat>
  <Paragraphs>566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Wingdings</vt:lpstr>
      <vt:lpstr>2_SCH_PPT_Vorlage_16-9_230112</vt:lpstr>
      <vt:lpstr>SCH_PPT_Vorlage_16-9_230112</vt:lpstr>
      <vt:lpstr>PowerPoint-Präsentation</vt:lpstr>
      <vt:lpstr>PowerPoint-Präsentation</vt:lpstr>
      <vt:lpstr>TANDEM 3</vt:lpstr>
      <vt:lpstr>TANDEM KSP3</vt:lpstr>
      <vt:lpstr>TANDEM 3 Lead Vises</vt:lpstr>
      <vt:lpstr>TANDEM 3</vt:lpstr>
      <vt:lpstr>TANDEM KSP3 </vt:lpstr>
      <vt:lpstr>TANDEM KSP3</vt:lpstr>
      <vt:lpstr>TANDEM KSP3</vt:lpstr>
      <vt:lpstr>TANDEM KSP3</vt:lpstr>
      <vt:lpstr>TANDEM KSP3</vt:lpstr>
      <vt:lpstr>TANDEM KSP3</vt:lpstr>
      <vt:lpstr>TANDEM KSP3</vt:lpstr>
      <vt:lpstr>TANDEM KSP3</vt:lpstr>
      <vt:lpstr>PowerPoint-Präsentation</vt:lpstr>
      <vt:lpstr>TANDEM Jaws</vt:lpstr>
      <vt:lpstr>TANDEM 3 Jaws</vt:lpstr>
      <vt:lpstr>TANDEM 3 Jaws</vt:lpstr>
      <vt:lpstr>PowerPoint-Präsentation</vt:lpstr>
      <vt:lpstr>ABP-h plus Base Plates</vt:lpstr>
      <vt:lpstr>ABP-h plus Base Plates</vt:lpstr>
      <vt:lpstr>PowerPoint-Präsentation</vt:lpstr>
      <vt:lpstr>KSL3 base plates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5</cp:revision>
  <dcterms:created xsi:type="dcterms:W3CDTF">2021-08-31T08:38:03Z</dcterms:created>
  <dcterms:modified xsi:type="dcterms:W3CDTF">2021-08-31T12:21:29Z</dcterms:modified>
</cp:coreProperties>
</file>