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7"/>
  </p:notesMasterIdLst>
  <p:sldIdLst>
    <p:sldId id="330" r:id="rId3"/>
    <p:sldId id="429" r:id="rId4"/>
    <p:sldId id="430" r:id="rId5"/>
    <p:sldId id="294" r:id="rId6"/>
    <p:sldId id="456" r:id="rId7"/>
    <p:sldId id="457" r:id="rId8"/>
    <p:sldId id="497" r:id="rId9"/>
    <p:sldId id="414" r:id="rId10"/>
    <p:sldId id="415" r:id="rId11"/>
    <p:sldId id="425" r:id="rId12"/>
    <p:sldId id="426" r:id="rId13"/>
    <p:sldId id="427" r:id="rId14"/>
    <p:sldId id="428" r:id="rId15"/>
    <p:sldId id="498" r:id="rId16"/>
    <p:sldId id="481" r:id="rId17"/>
    <p:sldId id="482" r:id="rId18"/>
    <p:sldId id="434" r:id="rId19"/>
    <p:sldId id="502" r:id="rId20"/>
    <p:sldId id="483" r:id="rId21"/>
    <p:sldId id="484" r:id="rId22"/>
    <p:sldId id="485" r:id="rId23"/>
    <p:sldId id="493" r:id="rId24"/>
    <p:sldId id="503" r:id="rId25"/>
    <p:sldId id="279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/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4.5</c:v>
                </c:pt>
                <c:pt idx="1">
                  <c:v>18</c:v>
                </c:pt>
                <c:pt idx="2">
                  <c:v>30</c:v>
                </c:pt>
                <c:pt idx="3">
                  <c:v>45</c:v>
                </c:pt>
                <c:pt idx="4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4E-4310-A4C0-0C29D104C4D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2.2999999999999998</c:v>
                </c:pt>
                <c:pt idx="1">
                  <c:v>8</c:v>
                </c:pt>
                <c:pt idx="2">
                  <c:v>15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4E-4310-A4C0-0C29D104C4D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Mit fester Backe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4.5</c:v>
                </c:pt>
                <c:pt idx="1">
                  <c:v>18</c:v>
                </c:pt>
                <c:pt idx="2">
                  <c:v>30</c:v>
                </c:pt>
                <c:pt idx="3">
                  <c:v>45</c:v>
                </c:pt>
                <c:pt idx="4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4E-4310-A4C0-0C29D104C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Baugröße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Max.</a:t>
                </a:r>
                <a:r>
                  <a:rPr lang="de-DE" sz="1000" baseline="0" dirty="0"/>
                  <a:t> Spannkraft (ohne -AS) [kN]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/>
              <a:t>Backenhub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4E-4310-A4C0-0C29D104C4D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4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4E-4310-A4C0-0C29D104C4D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Mit fester Backe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6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4E-4310-A4C0-0C29D104C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Baugröße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Hub/Backe</a:t>
                </a:r>
                <a:r>
                  <a:rPr lang="de-DE" sz="1000" baseline="0" dirty="0"/>
                  <a:t> [mm]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F9DC5-739E-4A37-A2FB-99DC476176F3}" type="datetimeFigureOut">
              <a:rPr lang="de-DE" smtClean="0"/>
              <a:t>31.08.2021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92730-9008-4A97-9F36-E85F920F47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323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9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9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89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374390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2" y="4667161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89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8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0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87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098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724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74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374390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2" y="4667161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89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8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3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88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72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965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594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6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19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08125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dt="0"/>
  <p:txStyles>
    <p:titleStyle>
      <a:lvl1pPr algn="l" defTabSz="609546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46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45" indent="0" algn="l" defTabSz="609546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65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411" indent="-304772" algn="l" defTabSz="609546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955" indent="-304772" algn="l" defTabSz="609546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502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4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1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4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6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19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54847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sldNum="0" hdr="0" dt="0"/>
  <p:txStyles>
    <p:titleStyle>
      <a:lvl1pPr algn="l" defTabSz="609546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46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45" indent="0" algn="l" defTabSz="609546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65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411" indent="-304772" algn="l" defTabSz="609546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955" indent="-304772" algn="l" defTabSz="609546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502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4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1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4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2AFA6429-E8A8-4A05-905F-E575DE69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71D5BF-60E5-4FD3-9BAC-6517617B68A4}"/>
              </a:ext>
            </a:extLst>
          </p:cNvPr>
          <p:cNvSpPr/>
          <p:nvPr/>
        </p:nvSpPr>
        <p:spPr>
          <a:xfrm>
            <a:off x="0" y="4461432"/>
            <a:ext cx="12192000" cy="1441529"/>
          </a:xfrm>
          <a:prstGeom prst="rect">
            <a:avLst/>
          </a:prstGeom>
          <a:gradFill>
            <a:gsLst>
              <a:gs pos="0">
                <a:srgbClr val="003D6A"/>
              </a:gs>
              <a:gs pos="9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0" y="4461433"/>
            <a:ext cx="12192000" cy="1441529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306867" y="4588770"/>
            <a:ext cx="11811516" cy="1119113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112180" defTabSz="609570">
              <a:spcBef>
                <a:spcPct val="0"/>
              </a:spcBef>
              <a:defRPr/>
            </a:pPr>
            <a:r>
              <a:rPr lang="de-DE" sz="4000" b="1" dirty="0">
                <a:solidFill>
                  <a:srgbClr val="FFFFFF"/>
                </a:solidFill>
                <a:latin typeface="Calibri"/>
              </a:rPr>
              <a:t>TANDEM KSP3</a:t>
            </a:r>
          </a:p>
          <a:p>
            <a:pPr marL="112181" defTabSz="609585">
              <a:spcBef>
                <a:spcPct val="0"/>
              </a:spcBef>
              <a:defRPr/>
            </a:pPr>
            <a:r>
              <a:rPr lang="de-DE" sz="2400" b="1" dirty="0">
                <a:solidFill>
                  <a:schemeClr val="bg1"/>
                </a:solidFill>
              </a:rPr>
              <a:t>Kompakte, pneumatisch betätigte Kraftpakete mit </a:t>
            </a:r>
          </a:p>
          <a:p>
            <a:pPr marL="112181" defTabSz="609585">
              <a:spcBef>
                <a:spcPct val="0"/>
              </a:spcBef>
              <a:defRPr/>
            </a:pPr>
            <a:r>
              <a:rPr lang="de-DE" sz="2400" b="1" dirty="0">
                <a:solidFill>
                  <a:schemeClr val="bg1"/>
                </a:solidFill>
              </a:rPr>
              <a:t>enorm hoher Variantenvielfalt im Standard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43" y="6496405"/>
            <a:ext cx="1794933" cy="11942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628357" y="6286476"/>
            <a:ext cx="276683" cy="297205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0856DE3-023D-42B7-8198-AE3F05564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79" y="350417"/>
            <a:ext cx="4554642" cy="368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551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7"/>
            <a:ext cx="3935513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Ausrichtkante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An der Seite des Kraftspannblocks ist eine Ausrichtkante eingefräst. Diese verläuft parallel zur Backenführung und ermöglicht das exakte Ausrichten der Spanner auf dem Maschinentisch.</a:t>
            </a: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     </a:t>
            </a:r>
            <a:endParaRPr lang="de-DE" sz="133" dirty="0">
              <a:solidFill>
                <a:srgbClr val="00446B"/>
              </a:solidFill>
              <a:latin typeface="Calibri"/>
            </a:endParaRPr>
          </a:p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		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7" y="3664004"/>
            <a:ext cx="3619612" cy="1880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Kühlmittelablaufbohrung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Alle Kraftspannblöcke sind mit einer Kühlmittelablaufbohrung versehen. Eindringender Kühlschmierstoff kann so wieder nach außen abgeführt werden. </a:t>
            </a:r>
          </a:p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 Ablaufbohrung ist mit Sinterfilter verschlossen – Schutz vor Spänen.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FA13CA7-6866-4DDB-A883-3F870D00EFBD}"/>
              </a:ext>
            </a:extLst>
          </p:cNvPr>
          <p:cNvSpPr/>
          <p:nvPr/>
        </p:nvSpPr>
        <p:spPr>
          <a:xfrm>
            <a:off x="8021178" y="15035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09602A0-07B6-47A9-9E33-5A241CDF6E00}"/>
              </a:ext>
            </a:extLst>
          </p:cNvPr>
          <p:cNvSpPr/>
          <p:nvPr/>
        </p:nvSpPr>
        <p:spPr>
          <a:xfrm>
            <a:off x="7913430" y="3666903"/>
            <a:ext cx="4147943" cy="2151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Schmiersystem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Manuelle Schmierung: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über Fettpresse werden alle Gleitflächen gleichmäßig mit Fett versorgt.</a:t>
            </a:r>
          </a:p>
          <a:p>
            <a:pPr defTabSz="609546">
              <a:spcBef>
                <a:spcPts val="1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Zentralschmierung: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über bodenseitige Anschlüsse werden alle Gleitflächen gleichmäßig mit Fett versorgt. 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29D7B7D-645D-4496-A686-BED26A8EA0D3}"/>
              </a:ext>
            </a:extLst>
          </p:cNvPr>
          <p:cNvGrpSpPr/>
          <p:nvPr/>
        </p:nvGrpSpPr>
        <p:grpSpPr>
          <a:xfrm>
            <a:off x="7988153" y="4032287"/>
            <a:ext cx="264000" cy="264000"/>
            <a:chOff x="4645063" y="729193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BBA91922-1F85-4717-83AA-DAC5822027A6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37575FD5-9212-4099-A0B0-7BB00517E4B4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75810998-D8A1-4947-A1A1-67EA13AD4C77}"/>
              </a:ext>
            </a:extLst>
          </p:cNvPr>
          <p:cNvGrpSpPr/>
          <p:nvPr/>
        </p:nvGrpSpPr>
        <p:grpSpPr>
          <a:xfrm>
            <a:off x="8003504" y="5027829"/>
            <a:ext cx="264000" cy="264000"/>
            <a:chOff x="4645063" y="73245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A2604C8C-853A-4D81-863A-7E67B5562B6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D6DA704D-96AB-44B9-8D50-A648A6DAB462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2351EEEE-232D-44B7-85CD-A52480922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7" y="1665074"/>
            <a:ext cx="2590652" cy="18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A5F8A2C0-A62F-46A5-B61B-E000EF84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85" y="1605657"/>
            <a:ext cx="2698715" cy="188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9B462046-E672-4B85-8F2B-21AB9739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46" y="1652319"/>
            <a:ext cx="2617229" cy="186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B0D0422F-1114-4724-8D25-8542518B1C12}"/>
              </a:ext>
            </a:extLst>
          </p:cNvPr>
          <p:cNvGrpSpPr/>
          <p:nvPr/>
        </p:nvGrpSpPr>
        <p:grpSpPr>
          <a:xfrm>
            <a:off x="10015577" y="2828836"/>
            <a:ext cx="264000" cy="264000"/>
            <a:chOff x="4645063" y="732456"/>
            <a:chExt cx="266095" cy="27135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764C58B-3F18-432C-9120-1E5515019C0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2D6F6135-DAC7-4FCD-B5FF-75D0FCC6B52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7DC9F358-41A0-4179-8AFF-36246CA9FDBE}"/>
              </a:ext>
            </a:extLst>
          </p:cNvPr>
          <p:cNvGrpSpPr/>
          <p:nvPr/>
        </p:nvGrpSpPr>
        <p:grpSpPr>
          <a:xfrm>
            <a:off x="8114180" y="2094255"/>
            <a:ext cx="264000" cy="264000"/>
            <a:chOff x="4645063" y="729193"/>
            <a:chExt cx="266095" cy="271350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B6850CA4-CE2A-4C51-A064-854652687CE1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6327ADFD-63BD-4DAE-91B7-681A1C404861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B905E41D-B57C-41AB-A011-001BA8572939}"/>
              </a:ext>
            </a:extLst>
          </p:cNvPr>
          <p:cNvGrpSpPr/>
          <p:nvPr/>
        </p:nvGrpSpPr>
        <p:grpSpPr>
          <a:xfrm>
            <a:off x="9585823" y="2612775"/>
            <a:ext cx="264000" cy="264000"/>
            <a:chOff x="4645063" y="732456"/>
            <a:chExt cx="266095" cy="271350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71218184-A7DC-4A08-A981-9D293AA145E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2B859FFA-77EB-4625-A9D8-3AB80DAC5AD0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010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6"/>
            <a:ext cx="3935513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Konsolplatten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Konsolplatten bieten mehrere integrierte Möglichkeiten die Kraftspannblöcke auf dem Maschinentisch zu befestigen. </a:t>
            </a:r>
          </a:p>
          <a:p>
            <a:pPr defTabSz="609546">
              <a:spcBef>
                <a:spcPts val="533"/>
              </a:spcBef>
            </a:pPr>
            <a:endParaRPr lang="de-DE" sz="8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Befestigung über NPST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Befestigung über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Spannbriden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Befestigung über Nutensteine</a:t>
            </a:r>
          </a:p>
          <a:p>
            <a:pPr defTabSz="609546">
              <a:spcBef>
                <a:spcPts val="533"/>
              </a:spcBef>
            </a:pPr>
            <a:endParaRPr lang="de-DE" sz="1600" b="1" dirty="0">
              <a:solidFill>
                <a:srgbClr val="00446B"/>
              </a:solidFill>
              <a:latin typeface="Calibri"/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428A74D6-DD92-4537-9830-A0F67796D7B8}"/>
              </a:ext>
            </a:extLst>
          </p:cNvPr>
          <p:cNvGrpSpPr/>
          <p:nvPr/>
        </p:nvGrpSpPr>
        <p:grpSpPr>
          <a:xfrm>
            <a:off x="288509" y="5000887"/>
            <a:ext cx="264000" cy="264000"/>
            <a:chOff x="4645063" y="729193"/>
            <a:chExt cx="266095" cy="271350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B45E5045-50ED-40DC-877A-221A3BF27D72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43FE973D-2D66-4A02-AFA3-8E9619B7EEC9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D0101FB1-0B09-49A2-A308-AF6EDB7BE3CA}"/>
              </a:ext>
            </a:extLst>
          </p:cNvPr>
          <p:cNvGrpSpPr/>
          <p:nvPr/>
        </p:nvGrpSpPr>
        <p:grpSpPr>
          <a:xfrm>
            <a:off x="281709" y="5317484"/>
            <a:ext cx="264000" cy="264000"/>
            <a:chOff x="4645063" y="732456"/>
            <a:chExt cx="266095" cy="271350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6AC61988-E345-481C-9A7A-4B2116E98D1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44ED7BDF-A40F-4386-9E8E-F053767C94A4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7E455C06-7178-4507-96EF-0913057CDB79}"/>
              </a:ext>
            </a:extLst>
          </p:cNvPr>
          <p:cNvGrpSpPr/>
          <p:nvPr/>
        </p:nvGrpSpPr>
        <p:grpSpPr>
          <a:xfrm>
            <a:off x="284616" y="5625184"/>
            <a:ext cx="264000" cy="264000"/>
            <a:chOff x="4645063" y="732456"/>
            <a:chExt cx="266095" cy="271350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66612F81-59FE-4D9A-AADA-BABC6410CFE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F85C3850-4188-4202-BF58-2A2331D33025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88AD6249-3B39-4451-A54E-53DD9820E16F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EEB7A9-13D0-433D-B73B-456FC64CE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2" y="1587524"/>
            <a:ext cx="2705868" cy="1968000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055B2417-E46A-4169-8C4F-12376AF31DE4}"/>
              </a:ext>
            </a:extLst>
          </p:cNvPr>
          <p:cNvGrpSpPr/>
          <p:nvPr/>
        </p:nvGrpSpPr>
        <p:grpSpPr>
          <a:xfrm>
            <a:off x="443883" y="2610644"/>
            <a:ext cx="264000" cy="264000"/>
            <a:chOff x="4645063" y="729193"/>
            <a:chExt cx="266095" cy="271350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C44B92B3-48DC-4389-A1F4-DF2A5228062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C2023C86-071B-496A-8810-70E932173543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DDE410AC-1442-4757-BD36-414AAB73D9BE}"/>
              </a:ext>
            </a:extLst>
          </p:cNvPr>
          <p:cNvGrpSpPr/>
          <p:nvPr/>
        </p:nvGrpSpPr>
        <p:grpSpPr>
          <a:xfrm>
            <a:off x="2356445" y="2628651"/>
            <a:ext cx="264000" cy="264000"/>
            <a:chOff x="4645063" y="732456"/>
            <a:chExt cx="266095" cy="271350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5C8FF8AE-74F6-47B9-964B-848F0A545EA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4D869AA8-B64C-4945-A18A-0488ADCD4F8D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17F97DA-650A-41C0-9CC3-2F2A08B6F334}"/>
              </a:ext>
            </a:extLst>
          </p:cNvPr>
          <p:cNvGrpSpPr/>
          <p:nvPr/>
        </p:nvGrpSpPr>
        <p:grpSpPr>
          <a:xfrm>
            <a:off x="1087433" y="3305083"/>
            <a:ext cx="264000" cy="264000"/>
            <a:chOff x="4645063" y="732456"/>
            <a:chExt cx="266095" cy="27135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47FF31C3-0E58-4321-B7F5-949E2ED7C42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AB61CE60-841C-4C41-A660-5499A5C724C0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9545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6"/>
            <a:ext cx="3825452" cy="2734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Koordinatengefertigte 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Absteckbohrungen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(-Z)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Um mehrere Kraftspannblöcke sehr genau zueinander auf Spannvorrichtungen positionieren zu können, sind in der Z-Ausführung koordinatengefertigte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Absteckbohrungen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integriert.</a:t>
            </a:r>
          </a:p>
          <a:p>
            <a:pPr defTabSz="609546">
              <a:spcBef>
                <a:spcPts val="533"/>
              </a:spcBef>
            </a:pPr>
            <a:r>
              <a:rPr lang="de-DE" sz="800" dirty="0">
                <a:solidFill>
                  <a:srgbClr val="00446B"/>
                </a:solidFill>
                <a:latin typeface="Calibri"/>
              </a:rPr>
              <a:t>       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Absteckbohrung</a:t>
            </a:r>
            <a:endParaRPr lang="de-DE" sz="1600" dirty="0">
              <a:solidFill>
                <a:srgbClr val="00446B"/>
              </a:solidFill>
              <a:latin typeface="Calibri"/>
              <a:sym typeface="Wingdings" panose="05000000000000000000" pitchFamily="2" charset="2"/>
            </a:endParaRP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endParaRPr lang="de-DE" sz="133" dirty="0">
              <a:solidFill>
                <a:srgbClr val="00446B"/>
              </a:solidFill>
              <a:latin typeface="Calibri"/>
            </a:endParaRPr>
          </a:p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		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4"/>
            <a:ext cx="3906997" cy="1956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Spannkraftverstärkung bei Außenspannung (-AS)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Im Spanner integrierte Federpakete erhöhen die Spannkraft des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Pneumatikdrucks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bei der Außenspannung um bis zu 20 %.</a:t>
            </a:r>
          </a:p>
          <a:p>
            <a:pPr defTabSz="609546">
              <a:spcBef>
                <a:spcPts val="267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</a:t>
            </a:r>
            <a:r>
              <a:rPr lang="de-DE" sz="8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Erhöhung der Anwendungsmöglichkeiten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267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Rostfreie, dauerfeste Druckfedern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Standardisierte Ausstattungsvarianten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1C277445-1EBD-4C78-80B8-D5ED625FAC68}"/>
              </a:ext>
            </a:extLst>
          </p:cNvPr>
          <p:cNvGrpSpPr/>
          <p:nvPr/>
        </p:nvGrpSpPr>
        <p:grpSpPr>
          <a:xfrm>
            <a:off x="320099" y="5566351"/>
            <a:ext cx="264000" cy="264000"/>
            <a:chOff x="4645063" y="729193"/>
            <a:chExt cx="266095" cy="271350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3F71D01F-0FE2-4ECD-973B-70B9BD9ABD68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6248F22-3B7D-4AFE-9545-B0D73BD07F4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2296C84-EE8E-4E9F-B15D-5F06800F3976}"/>
              </a:ext>
            </a:extLst>
          </p:cNvPr>
          <p:cNvGrpSpPr/>
          <p:nvPr/>
        </p:nvGrpSpPr>
        <p:grpSpPr>
          <a:xfrm>
            <a:off x="4166987" y="5568600"/>
            <a:ext cx="264000" cy="264000"/>
            <a:chOff x="4645063" y="729193"/>
            <a:chExt cx="266095" cy="271350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36E6AAE-1F87-48F3-A43A-69F33705745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29EF65FB-28EF-436D-8E2C-DFF23DB32221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A5986D27-6E16-4499-9B64-954B82D0E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2" y="1622551"/>
            <a:ext cx="1928363" cy="192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73F5DBE-4BA1-477F-9249-89B7E0D9C93C}"/>
              </a:ext>
            </a:extLst>
          </p:cNvPr>
          <p:cNvGrpSpPr/>
          <p:nvPr/>
        </p:nvGrpSpPr>
        <p:grpSpPr>
          <a:xfrm>
            <a:off x="2438028" y="1889311"/>
            <a:ext cx="264000" cy="264000"/>
            <a:chOff x="4645063" y="729193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4BA59747-6CB0-4A33-BD85-C2143657D01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566D973A-4016-495B-B59A-A331A600E923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9151C176-DE7F-4A61-85F7-80D3FADC161F}"/>
              </a:ext>
            </a:extLst>
          </p:cNvPr>
          <p:cNvGrpSpPr/>
          <p:nvPr/>
        </p:nvGrpSpPr>
        <p:grpSpPr>
          <a:xfrm>
            <a:off x="942263" y="3021524"/>
            <a:ext cx="264000" cy="264000"/>
            <a:chOff x="4645063" y="729193"/>
            <a:chExt cx="266095" cy="271350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F9178F4-2BD7-4EBA-AEDF-F5BBF535A433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8452E9A-180A-47C6-89C0-D3AF70D3643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pic>
        <p:nvPicPr>
          <p:cNvPr id="33" name="Picture 4">
            <a:extLst>
              <a:ext uri="{FF2B5EF4-FFF2-40B4-BE49-F238E27FC236}">
                <a16:creationId xmlns:a16="http://schemas.microsoft.com/office/drawing/2014/main" id="{DB58A945-21BB-479E-8482-916277440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92" y="1670419"/>
            <a:ext cx="2680224" cy="187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39214FD-CC93-42E8-9439-D6815C9D4644}"/>
              </a:ext>
            </a:extLst>
          </p:cNvPr>
          <p:cNvGrpSpPr/>
          <p:nvPr/>
        </p:nvGrpSpPr>
        <p:grpSpPr>
          <a:xfrm>
            <a:off x="5143583" y="2819857"/>
            <a:ext cx="264000" cy="264000"/>
            <a:chOff x="4645063" y="729193"/>
            <a:chExt cx="266095" cy="27135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497489ED-3CE5-4C13-942C-1C4D3932BB40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63E2EBD5-0E32-46B3-96A2-1E56AE177B6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020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6"/>
            <a:ext cx="3935513" cy="2798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Pneumatische Abfragen (-PM)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Über Staudruck können die Grundbackeneinstellungen abgefragt werden. Eine Übergabe durch die Grundbacke ermöglicht die Durchführung von Druckluft in die Systembacken.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Patentierte Abfrage über Staudruck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    Luftübergabe an Systembacke</a:t>
            </a: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endParaRPr lang="de-DE" sz="133" dirty="0">
              <a:solidFill>
                <a:srgbClr val="00446B"/>
              </a:solidFill>
              <a:latin typeface="Calibri"/>
            </a:endParaRPr>
          </a:p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		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6" y="3664003"/>
            <a:ext cx="3488985" cy="1880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Induktive Backenabfrage (-IM)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Zwei induktive Näherungsschalter in den Aussparungen der Grundbacke ermöglichen eine Abfrage der Grundbackenstellungen.                       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 Abfrage eignet sich besonders für voll automatisierte Bearbeitungsvorgänge.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Standardisierte Ausstattungsvarianten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1C277445-1EBD-4C78-80B8-D5ED625FAC68}"/>
              </a:ext>
            </a:extLst>
          </p:cNvPr>
          <p:cNvGrpSpPr/>
          <p:nvPr/>
        </p:nvGrpSpPr>
        <p:grpSpPr>
          <a:xfrm>
            <a:off x="312839" y="5284960"/>
            <a:ext cx="264000" cy="264000"/>
            <a:chOff x="4645063" y="729193"/>
            <a:chExt cx="266095" cy="271350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3F71D01F-0FE2-4ECD-973B-70B9BD9ABD68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6248F22-3B7D-4AFE-9545-B0D73BD07F4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9F680A02-0CB4-4785-95ED-D3FEE3FBCBDF}"/>
              </a:ext>
            </a:extLst>
          </p:cNvPr>
          <p:cNvGrpSpPr/>
          <p:nvPr/>
        </p:nvGrpSpPr>
        <p:grpSpPr>
          <a:xfrm>
            <a:off x="308361" y="5596352"/>
            <a:ext cx="264000" cy="264000"/>
            <a:chOff x="4645063" y="729193"/>
            <a:chExt cx="266095" cy="27135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79659569-45F8-4CCA-8B03-CD6DF5677CD5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57A52874-F711-4052-A7C7-EFB41DD18302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B65FEC7E-B464-4A7E-8EEE-A9A9503F2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47" y="1622392"/>
            <a:ext cx="2673524" cy="1944107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8C05908-19E3-4E18-B152-2476AA2291ED}"/>
              </a:ext>
            </a:extLst>
          </p:cNvPr>
          <p:cNvGrpSpPr/>
          <p:nvPr/>
        </p:nvGrpSpPr>
        <p:grpSpPr>
          <a:xfrm>
            <a:off x="1066753" y="2382111"/>
            <a:ext cx="264000" cy="264000"/>
            <a:chOff x="4645063" y="729193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A187E7B0-C0A3-4488-B0E3-EF76A5337BB0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AFEF8830-549D-4C4F-84A5-ADDDC08FBD6B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11F383B6-E3EE-4A57-9554-8075430E1991}"/>
              </a:ext>
            </a:extLst>
          </p:cNvPr>
          <p:cNvGrpSpPr/>
          <p:nvPr/>
        </p:nvGrpSpPr>
        <p:grpSpPr>
          <a:xfrm>
            <a:off x="2436639" y="2404225"/>
            <a:ext cx="264000" cy="264000"/>
            <a:chOff x="4645063" y="729193"/>
            <a:chExt cx="266095" cy="271350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04E1A24C-3CE9-4A24-924F-0716EA093F73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B6687AC-3C50-42B6-BE37-9E8D9DAD92D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5A4F9A3A-6039-4DF9-BC0A-410D5CAD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156" y="1622392"/>
            <a:ext cx="2344257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25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8AD6249-3B39-4451-A54E-53DD9820E16F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Unterlagen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47CE842-4486-405C-8D56-20291582D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062" y="1857821"/>
            <a:ext cx="4684193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96F39C5-FBC6-4299-94CC-09E180E3CB7C}"/>
              </a:ext>
            </a:extLst>
          </p:cNvPr>
          <p:cNvSpPr txBox="1"/>
          <p:nvPr/>
        </p:nvSpPr>
        <p:spPr>
          <a:xfrm>
            <a:off x="6086324" y="1424430"/>
            <a:ext cx="3358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Homepage (Verlinkung kommt noch)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C59EF14-8767-4946-8076-029798CAA86D}"/>
              </a:ext>
            </a:extLst>
          </p:cNvPr>
          <p:cNvSpPr txBox="1"/>
          <p:nvPr/>
        </p:nvSpPr>
        <p:spPr>
          <a:xfrm>
            <a:off x="279399" y="1424430"/>
            <a:ext cx="381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Katalogkapitel (Verlinkung kommt noch)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D0596E-6A04-4DDE-8BD7-312499CA2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01" y="1857600"/>
            <a:ext cx="5186684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</p:spTree>
    <p:extLst>
      <p:ext uri="{BB962C8B-B14F-4D97-AF65-F5344CB8AC3E}">
        <p14:creationId xmlns:p14="http://schemas.microsoft.com/office/powerpoint/2010/main" val="4040790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TANDEM System- und Aufsatzbacken</a:t>
            </a:r>
          </a:p>
          <a:p>
            <a:r>
              <a:rPr lang="de-DE" b="1" dirty="0"/>
              <a:t>Höchste Flexibilität dank Baukasten bestehend aus Träger- und großer Auswahl an Aufsatzbacken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357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TANDEM System- und Aufsatzbacken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Individuell anpassbar an neue Spannaufgaben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Trägerbackensystem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Großer Baukasten an passenden Aufsatzbacken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Vorteile – Ihr Nutzen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EE4DE89-ED79-46C9-A488-C69E76198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681" y="1184313"/>
            <a:ext cx="4527537" cy="44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4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611AF-BBE1-4455-989C-30B35084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Backenportfolio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75532B-02A3-48D0-84AF-753DABC6FF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61F897FA-34F9-4CF2-AE05-A604CC31EFFA}"/>
              </a:ext>
            </a:extLst>
          </p:cNvPr>
          <p:cNvGraphicFramePr>
            <a:graphicFrameLocks noGrp="1"/>
          </p:cNvGraphicFramePr>
          <p:nvPr/>
        </p:nvGraphicFramePr>
        <p:xfrm>
          <a:off x="279401" y="1123779"/>
          <a:ext cx="7571565" cy="2531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855">
                  <a:extLst>
                    <a:ext uri="{9D8B030D-6E8A-4147-A177-3AD203B41FA5}">
                      <a16:colId xmlns:a16="http://schemas.microsoft.com/office/drawing/2014/main" val="451880826"/>
                    </a:ext>
                  </a:extLst>
                </a:gridCol>
                <a:gridCol w="2523855">
                  <a:extLst>
                    <a:ext uri="{9D8B030D-6E8A-4147-A177-3AD203B41FA5}">
                      <a16:colId xmlns:a16="http://schemas.microsoft.com/office/drawing/2014/main" val="443294948"/>
                    </a:ext>
                  </a:extLst>
                </a:gridCol>
                <a:gridCol w="2523855">
                  <a:extLst>
                    <a:ext uri="{9D8B030D-6E8A-4147-A177-3AD203B41FA5}">
                      <a16:colId xmlns:a16="http://schemas.microsoft.com/office/drawing/2014/main" val="2923145451"/>
                    </a:ext>
                  </a:extLst>
                </a:gridCol>
              </a:tblGrid>
              <a:tr h="365760">
                <a:tc gridSpan="3"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Aufsatzbackenrohlinge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3109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Aufnahme über Kreuzversatz Steg und Nut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Aufnahme über Spitzverzahnung</a:t>
                      </a:r>
                    </a:p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 1,5 x 60°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1273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KTR / KTR-H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STR / STR-H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STR-S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37473"/>
                  </a:ext>
                </a:extLst>
              </a:tr>
              <a:tr h="1190293"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94581"/>
                  </a:ext>
                </a:extLst>
              </a:tr>
            </a:tbl>
          </a:graphicData>
        </a:graphic>
      </p:graphicFrame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3FA9600-983F-4AF6-AC86-9A36D1868516}"/>
              </a:ext>
            </a:extLst>
          </p:cNvPr>
          <p:cNvGrpSpPr/>
          <p:nvPr/>
        </p:nvGrpSpPr>
        <p:grpSpPr>
          <a:xfrm>
            <a:off x="834216" y="2561932"/>
            <a:ext cx="6464017" cy="1002888"/>
            <a:chOff x="625661" y="2173536"/>
            <a:chExt cx="4848013" cy="75216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8250A1E-836C-4617-9493-6AB06DC6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661" y="2173536"/>
              <a:ext cx="1072511" cy="732928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C3AC450-AD1D-40DF-95C6-779D19201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8547" y="2173536"/>
              <a:ext cx="1072512" cy="75216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A44A823-E2C0-46CE-A139-EA3B4FC86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743" y="2173536"/>
              <a:ext cx="1085931" cy="732928"/>
            </a:xfrm>
            <a:prstGeom prst="rect">
              <a:avLst/>
            </a:prstGeom>
          </p:spPr>
        </p:pic>
      </p:grp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A693E1A-A9D7-4CF5-898C-18FC21A76BEA}"/>
              </a:ext>
            </a:extLst>
          </p:cNvPr>
          <p:cNvGraphicFramePr>
            <a:graphicFrameLocks noGrp="1"/>
          </p:cNvGraphicFramePr>
          <p:nvPr/>
        </p:nvGraphicFramePr>
        <p:xfrm>
          <a:off x="279401" y="3801778"/>
          <a:ext cx="7571564" cy="1921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7469">
                  <a:extLst>
                    <a:ext uri="{9D8B030D-6E8A-4147-A177-3AD203B41FA5}">
                      <a16:colId xmlns:a16="http://schemas.microsoft.com/office/drawing/2014/main" val="451880826"/>
                    </a:ext>
                  </a:extLst>
                </a:gridCol>
                <a:gridCol w="3514095">
                  <a:extLst>
                    <a:ext uri="{9D8B030D-6E8A-4147-A177-3AD203B41FA5}">
                      <a16:colId xmlns:a16="http://schemas.microsoft.com/office/drawing/2014/main" val="443294948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Trägerbacken + SCHUNK Backensortiment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3109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3D6A"/>
                          </a:solidFill>
                        </a:rPr>
                        <a:t>TBA-D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127365"/>
                  </a:ext>
                </a:extLst>
              </a:tr>
              <a:tr h="1190293"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94581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A8467D55-32FC-44B5-AF95-A89DD48E9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346" y="4648895"/>
            <a:ext cx="1456871" cy="9339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2DA70E-15A2-4A22-86B0-F94683B28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124" y="4799149"/>
            <a:ext cx="3235769" cy="653587"/>
          </a:xfrm>
          <a:prstGeom prst="rect">
            <a:avLst/>
          </a:prstGeom>
        </p:spPr>
      </p:pic>
      <p:graphicFrame>
        <p:nvGraphicFramePr>
          <p:cNvPr id="13" name="Tabelle 13">
            <a:extLst>
              <a:ext uri="{FF2B5EF4-FFF2-40B4-BE49-F238E27FC236}">
                <a16:creationId xmlns:a16="http://schemas.microsoft.com/office/drawing/2014/main" id="{743E7989-3A57-4E2D-94DE-75A530B0A528}"/>
              </a:ext>
            </a:extLst>
          </p:cNvPr>
          <p:cNvGraphicFramePr>
            <a:graphicFrameLocks noGrp="1"/>
          </p:cNvGraphicFramePr>
          <p:nvPr/>
        </p:nvGraphicFramePr>
        <p:xfrm>
          <a:off x="8405779" y="1123777"/>
          <a:ext cx="3213995" cy="22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995">
                  <a:extLst>
                    <a:ext uri="{9D8B030D-6E8A-4147-A177-3AD203B41FA5}">
                      <a16:colId xmlns:a16="http://schemas.microsoft.com/office/drawing/2014/main" val="1088214859"/>
                    </a:ext>
                  </a:extLst>
                </a:gridCol>
              </a:tblGrid>
              <a:tr h="44160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3-Achs-Backen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25979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S3A-G5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040519"/>
                  </a:ext>
                </a:extLst>
              </a:tr>
              <a:tr h="1358400">
                <a:tc>
                  <a:txBody>
                    <a:bodyPr/>
                    <a:lstStyle/>
                    <a:p>
                      <a:endParaRPr lang="de-DE" sz="3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80280"/>
                  </a:ext>
                </a:extLst>
              </a:tr>
            </a:tbl>
          </a:graphicData>
        </a:graphic>
      </p:graphicFrame>
      <p:graphicFrame>
        <p:nvGraphicFramePr>
          <p:cNvPr id="16" name="Tabelle 13">
            <a:extLst>
              <a:ext uri="{FF2B5EF4-FFF2-40B4-BE49-F238E27FC236}">
                <a16:creationId xmlns:a16="http://schemas.microsoft.com/office/drawing/2014/main" id="{28E48715-9CCA-4E07-ADAC-DBD733F6EF06}"/>
              </a:ext>
            </a:extLst>
          </p:cNvPr>
          <p:cNvGraphicFramePr>
            <a:graphicFrameLocks noGrp="1"/>
          </p:cNvGraphicFramePr>
          <p:nvPr/>
        </p:nvGraphicFramePr>
        <p:xfrm>
          <a:off x="8405779" y="3501191"/>
          <a:ext cx="3213995" cy="22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995">
                  <a:extLst>
                    <a:ext uri="{9D8B030D-6E8A-4147-A177-3AD203B41FA5}">
                      <a16:colId xmlns:a16="http://schemas.microsoft.com/office/drawing/2014/main" val="1088214859"/>
                    </a:ext>
                  </a:extLst>
                </a:gridCol>
              </a:tblGrid>
              <a:tr h="44160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5-Achs-Backen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25979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S5A-G5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040519"/>
                  </a:ext>
                </a:extLst>
              </a:tr>
              <a:tr h="1358400">
                <a:tc>
                  <a:txBody>
                    <a:bodyPr/>
                    <a:lstStyle/>
                    <a:p>
                      <a:endParaRPr lang="de-DE" sz="3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80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700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F6A3D5-32E4-41CB-822B-98AC9411B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Backenportfolio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89E360-B15C-4A37-983B-06C6709F9F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4EEF6E36-15CD-46B0-B34E-EB900E4BA74E}"/>
              </a:ext>
            </a:extLst>
          </p:cNvPr>
          <p:cNvGraphicFramePr>
            <a:graphicFrameLocks noGrp="1"/>
          </p:cNvGraphicFramePr>
          <p:nvPr/>
        </p:nvGraphicFramePr>
        <p:xfrm>
          <a:off x="4456035" y="1066251"/>
          <a:ext cx="4128000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428028793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80512493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53697195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937002110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129054186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KTR/KTR-H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306807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Bezeichnung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7564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+mn-lt"/>
                        </a:rPr>
                        <a:t>KTR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0402120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82829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0402121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45043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1349707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6141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0402122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18326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0402123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13439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0402220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59184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0402221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7914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1349708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3651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0402222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77,5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0785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0402223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718966"/>
                  </a:ext>
                </a:extLst>
              </a:tr>
            </a:tbl>
          </a:graphicData>
        </a:graphic>
      </p:graphicFrame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B2BBC4A8-280E-4A9E-94C9-FEF79BF41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786312"/>
              </p:ext>
            </p:extLst>
          </p:nvPr>
        </p:nvGraphicFramePr>
        <p:xfrm>
          <a:off x="279400" y="4099347"/>
          <a:ext cx="4128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218982186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1226105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89598236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713853222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3987358954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STR-S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003842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Bezeichnung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04815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17339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03314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1349712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05913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47629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870382"/>
                  </a:ext>
                </a:extLst>
              </a:tr>
            </a:tbl>
          </a:graphicData>
        </a:graphic>
      </p:graphicFrame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5C51EF0C-1061-4051-B4CB-3FEAC928043A}"/>
              </a:ext>
            </a:extLst>
          </p:cNvPr>
          <p:cNvGraphicFramePr>
            <a:graphicFrameLocks noGrp="1"/>
          </p:cNvGraphicFramePr>
          <p:nvPr/>
        </p:nvGraphicFramePr>
        <p:xfrm>
          <a:off x="279400" y="1068431"/>
          <a:ext cx="4128000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355351997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0402264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63370342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973200001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197966224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STR/STR-H</a:t>
                      </a:r>
                      <a:endParaRPr lang="de-DE" sz="1200" dirty="0">
                        <a:solidFill>
                          <a:srgbClr val="17385F"/>
                        </a:solidFill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972574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r>
                        <a:rPr lang="de-DE" sz="900" b="0" dirty="0"/>
                        <a:t>Bezeichnung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4194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70308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85937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1349709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3286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6426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4228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0425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3112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13541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78867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285714"/>
                  </a:ext>
                </a:extLst>
              </a:tr>
            </a:tbl>
          </a:graphicData>
        </a:graphic>
      </p:graphicFrame>
      <p:graphicFrame>
        <p:nvGraphicFramePr>
          <p:cNvPr id="8" name="Tabelle 8">
            <a:extLst>
              <a:ext uri="{FF2B5EF4-FFF2-40B4-BE49-F238E27FC236}">
                <a16:creationId xmlns:a16="http://schemas.microsoft.com/office/drawing/2014/main" id="{3DD46216-B96D-4F86-AE4C-51E972E51C13}"/>
              </a:ext>
            </a:extLst>
          </p:cNvPr>
          <p:cNvGraphicFramePr>
            <a:graphicFrameLocks noGrp="1"/>
          </p:cNvGraphicFramePr>
          <p:nvPr/>
        </p:nvGraphicFramePr>
        <p:xfrm>
          <a:off x="4451125" y="4102404"/>
          <a:ext cx="4128000" cy="154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10726475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TBA-D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Schnittstelle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W-65-1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63,6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1349715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W-90-1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W-100-1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92,8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W-125-1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113,4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</a:tbl>
          </a:graphicData>
        </a:graphic>
      </p:graphicFrame>
      <p:graphicFrame>
        <p:nvGraphicFramePr>
          <p:cNvPr id="11" name="Tabelle 8">
            <a:extLst>
              <a:ext uri="{FF2B5EF4-FFF2-40B4-BE49-F238E27FC236}">
                <a16:creationId xmlns:a16="http://schemas.microsoft.com/office/drawing/2014/main" id="{438ED43B-DD70-4A0C-B3FA-F82B59B536F5}"/>
              </a:ext>
            </a:extLst>
          </p:cNvPr>
          <p:cNvGraphicFramePr>
            <a:graphicFrameLocks noGrp="1"/>
          </p:cNvGraphicFramePr>
          <p:nvPr/>
        </p:nvGraphicFramePr>
        <p:xfrm>
          <a:off x="8632669" y="1069056"/>
          <a:ext cx="3264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S3A-G5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1471187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26892"/>
                  </a:ext>
                </a:extLst>
              </a:tr>
            </a:tbl>
          </a:graphicData>
        </a:graphic>
      </p:graphicFrame>
      <p:graphicFrame>
        <p:nvGraphicFramePr>
          <p:cNvPr id="13" name="Tabelle 8">
            <a:extLst>
              <a:ext uri="{FF2B5EF4-FFF2-40B4-BE49-F238E27FC236}">
                <a16:creationId xmlns:a16="http://schemas.microsoft.com/office/drawing/2014/main" id="{CDED419C-37CD-4D8D-89FE-D996B60F54A0}"/>
              </a:ext>
            </a:extLst>
          </p:cNvPr>
          <p:cNvGraphicFramePr>
            <a:graphicFrameLocks noGrp="1"/>
          </p:cNvGraphicFramePr>
          <p:nvPr/>
        </p:nvGraphicFramePr>
        <p:xfrm>
          <a:off x="8627760" y="2888116"/>
          <a:ext cx="3264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S5A-G5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1471189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49,5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1471200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26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473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ABP-h plus</a:t>
            </a:r>
          </a:p>
          <a:p>
            <a:r>
              <a:rPr lang="de-DE" b="1" dirty="0"/>
              <a:t>Basisplatten für KSP3 Kraftspannblöcke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300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C86F28-DD31-42A6-9B20-1A8D6DEFCC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BFEEFC-B3E9-4D7A-A92A-56364D8EB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1" y="4151707"/>
            <a:ext cx="1834483" cy="1295604"/>
          </a:xfrm>
          <a:prstGeom prst="rect">
            <a:avLst/>
          </a:prstGeom>
          <a:ln w="6350">
            <a:noFill/>
          </a:ln>
        </p:spPr>
      </p:pic>
      <p:pic>
        <p:nvPicPr>
          <p:cNvPr id="7" name="Grafik 2">
            <a:extLst>
              <a:ext uri="{FF2B5EF4-FFF2-40B4-BE49-F238E27FC236}">
                <a16:creationId xmlns:a16="http://schemas.microsoft.com/office/drawing/2014/main" id="{5C29C129-7DC8-4370-B0CA-064D79283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35" y="2144191"/>
            <a:ext cx="953280" cy="9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3">
            <a:extLst>
              <a:ext uri="{FF2B5EF4-FFF2-40B4-BE49-F238E27FC236}">
                <a16:creationId xmlns:a16="http://schemas.microsoft.com/office/drawing/2014/main" id="{FD953051-C8B4-4DA3-92AE-06D6F1FE3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20" y="3176137"/>
            <a:ext cx="156629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Spannbacken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9" name="Grafik 4">
            <a:extLst>
              <a:ext uri="{FF2B5EF4-FFF2-40B4-BE49-F238E27FC236}">
                <a16:creationId xmlns:a16="http://schemas.microsoft.com/office/drawing/2014/main" id="{3FF06932-BC96-4842-BFAD-0A073CAA3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48" y="2159522"/>
            <a:ext cx="909107" cy="84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9BC6138-0FCF-42AD-92D9-2CD383D394D5}"/>
              </a:ext>
            </a:extLst>
          </p:cNvPr>
          <p:cNvSpPr/>
          <p:nvPr/>
        </p:nvSpPr>
        <p:spPr>
          <a:xfrm>
            <a:off x="515280" y="5428039"/>
            <a:ext cx="133061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VERO-S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24BC3CC6-253D-46C9-B0F5-6650BB5CC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313" y="2030869"/>
            <a:ext cx="378487" cy="108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51">
            <a:extLst>
              <a:ext uri="{FF2B5EF4-FFF2-40B4-BE49-F238E27FC236}">
                <a16:creationId xmlns:a16="http://schemas.microsoft.com/office/drawing/2014/main" id="{0F146CEE-B6AC-4555-BDCA-7DAE7A27E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508" y="3156668"/>
            <a:ext cx="1806203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Werkzeughalter</a:t>
            </a:r>
          </a:p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Systeme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13" name="Rechteck 53">
            <a:extLst>
              <a:ext uri="{FF2B5EF4-FFF2-40B4-BE49-F238E27FC236}">
                <a16:creationId xmlns:a16="http://schemas.microsoft.com/office/drawing/2014/main" id="{EBD9FF7E-AB50-4C68-8876-975BC7A47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2113" y="3140216"/>
            <a:ext cx="2253409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Hydro-</a:t>
            </a:r>
          </a:p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Dehnspanntechnik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4" name="Grafik 8">
            <a:extLst>
              <a:ext uri="{FF2B5EF4-FFF2-40B4-BE49-F238E27FC236}">
                <a16:creationId xmlns:a16="http://schemas.microsoft.com/office/drawing/2014/main" id="{D2BF6F9F-F917-4781-9B2A-D4400DF11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09" y="2204528"/>
            <a:ext cx="1262969" cy="75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4A67389-ECEA-4940-A2DE-2ED59F252E27}"/>
              </a:ext>
            </a:extLst>
          </p:cNvPr>
          <p:cNvSpPr/>
          <p:nvPr/>
        </p:nvSpPr>
        <p:spPr>
          <a:xfrm>
            <a:off x="5156004" y="3134971"/>
            <a:ext cx="1616532" cy="6669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Stationäre</a:t>
            </a:r>
          </a:p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Spannsysteme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2706F1E2-75FE-4E76-85FE-A0E63BB11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75" y="4427083"/>
            <a:ext cx="1091556" cy="78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7CF2180-BE74-4799-B548-C35FCC92DEAE}"/>
              </a:ext>
            </a:extLst>
          </p:cNvPr>
          <p:cNvSpPr/>
          <p:nvPr/>
        </p:nvSpPr>
        <p:spPr>
          <a:xfrm>
            <a:off x="6234893" y="5434617"/>
            <a:ext cx="133187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KONTEC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8" name="Grafik 11">
            <a:extLst>
              <a:ext uri="{FF2B5EF4-FFF2-40B4-BE49-F238E27FC236}">
                <a16:creationId xmlns:a16="http://schemas.microsoft.com/office/drawing/2014/main" id="{02A69933-D10B-49D4-AE00-EC06E4402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55" y="4407199"/>
            <a:ext cx="1019483" cy="76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DA70C20-EB0D-442D-AFE9-E9475CC8097A}"/>
              </a:ext>
            </a:extLst>
          </p:cNvPr>
          <p:cNvSpPr/>
          <p:nvPr/>
        </p:nvSpPr>
        <p:spPr>
          <a:xfrm>
            <a:off x="2421818" y="5430482"/>
            <a:ext cx="131080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TANDEM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20" name="Grafik 12">
            <a:extLst>
              <a:ext uri="{FF2B5EF4-FFF2-40B4-BE49-F238E27FC236}">
                <a16:creationId xmlns:a16="http://schemas.microsoft.com/office/drawing/2014/main" id="{81E31345-B018-4071-8196-E137AC27D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95" y="4384142"/>
            <a:ext cx="797023" cy="90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DD8F32BB-F644-4770-A759-4E12822B542B}"/>
              </a:ext>
            </a:extLst>
          </p:cNvPr>
          <p:cNvSpPr/>
          <p:nvPr/>
        </p:nvSpPr>
        <p:spPr>
          <a:xfrm>
            <a:off x="4328357" y="5422939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ROTA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2" name="Grafik 13">
            <a:extLst>
              <a:ext uri="{FF2B5EF4-FFF2-40B4-BE49-F238E27FC236}">
                <a16:creationId xmlns:a16="http://schemas.microsoft.com/office/drawing/2014/main" id="{10834D9E-C375-43D7-8C2F-0AACBB6634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656" y="4545271"/>
            <a:ext cx="1150321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7DA4CDF-C35D-4D71-99A6-432C00A1234D}"/>
              </a:ext>
            </a:extLst>
          </p:cNvPr>
          <p:cNvSpPr/>
          <p:nvPr/>
        </p:nvSpPr>
        <p:spPr>
          <a:xfrm>
            <a:off x="10047970" y="5421529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MAGNOS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4" name="Rechteck 51">
            <a:extLst>
              <a:ext uri="{FF2B5EF4-FFF2-40B4-BE49-F238E27FC236}">
                <a16:creationId xmlns:a16="http://schemas.microsoft.com/office/drawing/2014/main" id="{F8B782DA-F867-4DDA-B43D-2A79925F9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088" y="3158686"/>
            <a:ext cx="133187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Drehfutter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A4F147F-7C97-4106-8815-0AD5AB469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3965" y="2072409"/>
            <a:ext cx="985968" cy="992387"/>
          </a:xfrm>
          <a:prstGeom prst="rect">
            <a:avLst/>
          </a:prstGeom>
          <a:ln>
            <a:noFill/>
          </a:ln>
        </p:spPr>
      </p:pic>
      <p:sp>
        <p:nvSpPr>
          <p:cNvPr id="26" name="Rechteck 51">
            <a:extLst>
              <a:ext uri="{FF2B5EF4-FFF2-40B4-BE49-F238E27FC236}">
                <a16:creationId xmlns:a16="http://schemas.microsoft.com/office/drawing/2014/main" id="{A58F3DFD-CFDE-4C5D-A123-F7FAB692A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323" y="988395"/>
            <a:ext cx="1738215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B0F0"/>
                </a:solidFill>
                <a:latin typeface="Calibri"/>
              </a:rPr>
              <a:t>Spanntechnik</a:t>
            </a:r>
            <a:endParaRPr lang="de-DE" altLang="de-DE" sz="1867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27" name="Rechteck 51">
            <a:extLst>
              <a:ext uri="{FF2B5EF4-FFF2-40B4-BE49-F238E27FC236}">
                <a16:creationId xmlns:a16="http://schemas.microsoft.com/office/drawing/2014/main" id="{4565BCD3-E3A1-4076-937C-4E420A637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647" y="1053519"/>
            <a:ext cx="1852040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Greifsysteme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05B13C7-9617-4C3C-AD2A-B493972222C3}"/>
              </a:ext>
            </a:extLst>
          </p:cNvPr>
          <p:cNvSpPr/>
          <p:nvPr/>
        </p:nvSpPr>
        <p:spPr>
          <a:xfrm>
            <a:off x="501281" y="1921718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353C343-050A-4FFC-9F24-53EB2281C4FE}"/>
              </a:ext>
            </a:extLst>
          </p:cNvPr>
          <p:cNvSpPr/>
          <p:nvPr/>
        </p:nvSpPr>
        <p:spPr>
          <a:xfrm>
            <a:off x="2886214" y="1911026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8FD2E2A-DD20-4A99-950E-57BE88D77289}"/>
              </a:ext>
            </a:extLst>
          </p:cNvPr>
          <p:cNvSpPr/>
          <p:nvPr/>
        </p:nvSpPr>
        <p:spPr>
          <a:xfrm>
            <a:off x="5271148" y="1878942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CFC55CC-32D1-429A-81DC-273E5CBF5A11}"/>
              </a:ext>
            </a:extLst>
          </p:cNvPr>
          <p:cNvSpPr/>
          <p:nvPr/>
        </p:nvSpPr>
        <p:spPr>
          <a:xfrm>
            <a:off x="7656081" y="190033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08A4041D-90E3-4289-B8B1-6515E903EC42}"/>
              </a:ext>
            </a:extLst>
          </p:cNvPr>
          <p:cNvSpPr/>
          <p:nvPr/>
        </p:nvSpPr>
        <p:spPr>
          <a:xfrm>
            <a:off x="10041013" y="188963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8CFD540-7C3F-485F-AAE9-D05B9417D4A8}"/>
              </a:ext>
            </a:extLst>
          </p:cNvPr>
          <p:cNvSpPr/>
          <p:nvPr/>
        </p:nvSpPr>
        <p:spPr>
          <a:xfrm>
            <a:off x="2421818" y="4183334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173F1C4-8741-471E-B6AA-F8CBB6C8EFB7}"/>
              </a:ext>
            </a:extLst>
          </p:cNvPr>
          <p:cNvSpPr/>
          <p:nvPr/>
        </p:nvSpPr>
        <p:spPr>
          <a:xfrm>
            <a:off x="4328357" y="4175859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964BA157-F754-40DE-8B8F-2B6C9D369CD9}"/>
              </a:ext>
            </a:extLst>
          </p:cNvPr>
          <p:cNvSpPr/>
          <p:nvPr/>
        </p:nvSpPr>
        <p:spPr>
          <a:xfrm>
            <a:off x="6234896" y="4180843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79FCD6D8-F435-4DAD-919B-6D1570896704}"/>
              </a:ext>
            </a:extLst>
          </p:cNvPr>
          <p:cNvSpPr/>
          <p:nvPr/>
        </p:nvSpPr>
        <p:spPr>
          <a:xfrm>
            <a:off x="8141434" y="417835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91483F21-EA4A-4A25-8174-C10D1E20C76A}"/>
              </a:ext>
            </a:extLst>
          </p:cNvPr>
          <p:cNvSpPr/>
          <p:nvPr/>
        </p:nvSpPr>
        <p:spPr>
          <a:xfrm>
            <a:off x="10047972" y="4170875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3A5F1D0-8C5C-4811-864F-89AA0209276F}"/>
              </a:ext>
            </a:extLst>
          </p:cNvPr>
          <p:cNvSpPr/>
          <p:nvPr/>
        </p:nvSpPr>
        <p:spPr>
          <a:xfrm>
            <a:off x="515280" y="417336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8D74DE02-F1F1-4F6B-AF11-CE19B1FF2A73}"/>
              </a:ext>
            </a:extLst>
          </p:cNvPr>
          <p:cNvCxnSpPr/>
          <p:nvPr/>
        </p:nvCxnSpPr>
        <p:spPr>
          <a:xfrm>
            <a:off x="1191345" y="3964623"/>
            <a:ext cx="952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09463F-1C02-4601-B960-C9C4C7C85C35}"/>
              </a:ext>
            </a:extLst>
          </p:cNvPr>
          <p:cNvCxnSpPr/>
          <p:nvPr/>
        </p:nvCxnSpPr>
        <p:spPr>
          <a:xfrm>
            <a:off x="1192241" y="3964545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FAA6C6F9-FD89-4618-8D8C-243DB2C6B27D}"/>
              </a:ext>
            </a:extLst>
          </p:cNvPr>
          <p:cNvCxnSpPr/>
          <p:nvPr/>
        </p:nvCxnSpPr>
        <p:spPr>
          <a:xfrm>
            <a:off x="880564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0EB93E1-74D7-480C-85F4-CE67125F2B37}"/>
              </a:ext>
            </a:extLst>
          </p:cNvPr>
          <p:cNvCxnSpPr/>
          <p:nvPr/>
        </p:nvCxnSpPr>
        <p:spPr>
          <a:xfrm>
            <a:off x="6902268" y="3962620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E4DA80F-63C0-42E4-AEAE-7490236B5994}"/>
              </a:ext>
            </a:extLst>
          </p:cNvPr>
          <p:cNvCxnSpPr/>
          <p:nvPr/>
        </p:nvCxnSpPr>
        <p:spPr>
          <a:xfrm>
            <a:off x="10719051" y="3962212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7A1F2D43-6478-421B-999C-68098999E00D}"/>
              </a:ext>
            </a:extLst>
          </p:cNvPr>
          <p:cNvCxnSpPr/>
          <p:nvPr/>
        </p:nvCxnSpPr>
        <p:spPr>
          <a:xfrm>
            <a:off x="499910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20FC6091-5782-4A84-B828-5A7E6EF0C4D9}"/>
              </a:ext>
            </a:extLst>
          </p:cNvPr>
          <p:cNvCxnSpPr/>
          <p:nvPr/>
        </p:nvCxnSpPr>
        <p:spPr>
          <a:xfrm>
            <a:off x="3091331" y="396260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7CBFC18-6342-4970-AB31-D66655A64B90}"/>
              </a:ext>
            </a:extLst>
          </p:cNvPr>
          <p:cNvCxnSpPr/>
          <p:nvPr/>
        </p:nvCxnSpPr>
        <p:spPr>
          <a:xfrm>
            <a:off x="5973989" y="3724695"/>
            <a:ext cx="0" cy="24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CC93B85E-CD52-4837-B35A-BDD735649A96}"/>
              </a:ext>
            </a:extLst>
          </p:cNvPr>
          <p:cNvCxnSpPr/>
          <p:nvPr/>
        </p:nvCxnSpPr>
        <p:spPr>
          <a:xfrm>
            <a:off x="1169805" y="1699656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F014ACCB-8638-4342-8103-97F9BF808BFC}"/>
              </a:ext>
            </a:extLst>
          </p:cNvPr>
          <p:cNvCxnSpPr/>
          <p:nvPr/>
        </p:nvCxnSpPr>
        <p:spPr>
          <a:xfrm>
            <a:off x="10721028" y="1697700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F2683A69-4230-4827-922D-4029638AF67C}"/>
              </a:ext>
            </a:extLst>
          </p:cNvPr>
          <p:cNvCxnSpPr/>
          <p:nvPr/>
        </p:nvCxnSpPr>
        <p:spPr>
          <a:xfrm>
            <a:off x="8324725" y="1689499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C19BE96-7C63-45FF-9107-C8A67D133C9C}"/>
              </a:ext>
            </a:extLst>
          </p:cNvPr>
          <p:cNvCxnSpPr/>
          <p:nvPr/>
        </p:nvCxnSpPr>
        <p:spPr>
          <a:xfrm>
            <a:off x="5944664" y="1352795"/>
            <a:ext cx="0" cy="528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9E7EFFD7-D56B-4822-970B-DA393BD5982A}"/>
              </a:ext>
            </a:extLst>
          </p:cNvPr>
          <p:cNvCxnSpPr/>
          <p:nvPr/>
        </p:nvCxnSpPr>
        <p:spPr>
          <a:xfrm>
            <a:off x="3552637" y="1705536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9FB7EAC3-6B6D-4EC2-B534-55C41932D3CB}"/>
              </a:ext>
            </a:extLst>
          </p:cNvPr>
          <p:cNvCxnSpPr/>
          <p:nvPr/>
        </p:nvCxnSpPr>
        <p:spPr>
          <a:xfrm>
            <a:off x="1167887" y="1689965"/>
            <a:ext cx="955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3A1596AB-E85C-4A7C-9609-19B7864F7197}"/>
              </a:ext>
            </a:extLst>
          </p:cNvPr>
          <p:cNvCxnSpPr>
            <a:cxnSpLocks/>
          </p:cNvCxnSpPr>
          <p:nvPr/>
        </p:nvCxnSpPr>
        <p:spPr>
          <a:xfrm>
            <a:off x="3732623" y="687977"/>
            <a:ext cx="0" cy="14042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26B34C9B-80AA-4049-9F8B-1005D37EBC07}"/>
              </a:ext>
            </a:extLst>
          </p:cNvPr>
          <p:cNvCxnSpPr/>
          <p:nvPr/>
        </p:nvCxnSpPr>
        <p:spPr>
          <a:xfrm>
            <a:off x="1919959" y="833195"/>
            <a:ext cx="403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A948746-3262-45D6-A105-B0CA4DC48562}"/>
              </a:ext>
            </a:extLst>
          </p:cNvPr>
          <p:cNvCxnSpPr/>
          <p:nvPr/>
        </p:nvCxnSpPr>
        <p:spPr>
          <a:xfrm>
            <a:off x="1924059" y="835560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9F521A93-E9E0-4C2F-B559-06047986F2B3}"/>
              </a:ext>
            </a:extLst>
          </p:cNvPr>
          <p:cNvCxnSpPr/>
          <p:nvPr/>
        </p:nvCxnSpPr>
        <p:spPr>
          <a:xfrm>
            <a:off x="5952991" y="836252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Grafik 56">
            <a:extLst>
              <a:ext uri="{FF2B5EF4-FFF2-40B4-BE49-F238E27FC236}">
                <a16:creationId xmlns:a16="http://schemas.microsoft.com/office/drawing/2014/main" id="{4487885B-927B-4840-AE8A-B82C51E136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01" y="38725"/>
            <a:ext cx="2396067" cy="649252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5D65F277-000D-4E54-A5EC-5BE7505917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1897" y="4208785"/>
            <a:ext cx="985153" cy="1207939"/>
          </a:xfrm>
          <a:prstGeom prst="rect">
            <a:avLst/>
          </a:prstGeom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626EF27A-5BF6-40BA-9331-3775F44E51BD}"/>
              </a:ext>
            </a:extLst>
          </p:cNvPr>
          <p:cNvSpPr/>
          <p:nvPr/>
        </p:nvSpPr>
        <p:spPr>
          <a:xfrm>
            <a:off x="7996929" y="5437526"/>
            <a:ext cx="1826372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Aufspanntürme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897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ABP-h plus Basisplatten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VERO-S Schnittstelle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Pneumatikanschluss</a:t>
            </a:r>
            <a:r>
              <a:rPr lang="de-DE" sz="1867" dirty="0"/>
              <a:t> von drei Seiten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Flexibel einsetzbar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Manuell </a:t>
            </a:r>
            <a:r>
              <a:rPr lang="de-DE" sz="1867" dirty="0" err="1"/>
              <a:t>betätigbare</a:t>
            </a:r>
            <a:r>
              <a:rPr lang="de-DE" sz="1867" dirty="0"/>
              <a:t> </a:t>
            </a:r>
            <a:r>
              <a:rPr lang="de-DE" sz="1867" dirty="0" err="1"/>
              <a:t>Pneumatikventile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Integriertes Druckerhaltungsventil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Bodenseitige Medienübergabe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Vorteile – Ihr Nutzen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8127D71-6AA3-495D-9B4E-A175C443C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316" y="1365786"/>
            <a:ext cx="5299923" cy="35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27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ABP-h plus Basisplatten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7114177" cy="4167252"/>
          </a:xfrm>
        </p:spPr>
        <p:txBody>
          <a:bodyPr>
            <a:normAutofit/>
          </a:bodyPr>
          <a:lstStyle/>
          <a:p>
            <a:pPr indent="357708"/>
            <a:r>
              <a:rPr lang="de-DE" sz="1867" dirty="0"/>
              <a:t>TANDEM KSP plus Kraftspannblock</a:t>
            </a:r>
          </a:p>
          <a:p>
            <a:pPr indent="357708"/>
            <a:r>
              <a:rPr lang="de-DE" sz="1867" dirty="0" err="1"/>
              <a:t>Pneumatikanschluss</a:t>
            </a:r>
            <a:r>
              <a:rPr lang="de-DE" sz="1867" dirty="0"/>
              <a:t> von drei Seiten</a:t>
            </a:r>
          </a:p>
          <a:p>
            <a:pPr indent="357708"/>
            <a:r>
              <a:rPr lang="de-DE" sz="1867" dirty="0"/>
              <a:t>Integrierte Manometer</a:t>
            </a:r>
          </a:p>
          <a:p>
            <a:pPr indent="357708"/>
            <a:r>
              <a:rPr lang="de-DE" sz="1867" dirty="0"/>
              <a:t>Manuell </a:t>
            </a:r>
            <a:r>
              <a:rPr lang="de-DE" sz="1867" dirty="0" err="1"/>
              <a:t>betätigbare</a:t>
            </a:r>
            <a:r>
              <a:rPr lang="de-DE" sz="1867" dirty="0"/>
              <a:t> </a:t>
            </a:r>
            <a:r>
              <a:rPr lang="de-DE" sz="1867" dirty="0" err="1"/>
              <a:t>Pneumatikventile</a:t>
            </a:r>
            <a:endParaRPr lang="de-DE" sz="1867" dirty="0"/>
          </a:p>
          <a:p>
            <a:pPr indent="357708"/>
            <a:r>
              <a:rPr lang="de-DE" sz="1867" dirty="0"/>
              <a:t>VERO-S Schnittstelle</a:t>
            </a:r>
          </a:p>
          <a:p>
            <a:pPr indent="357708"/>
            <a:r>
              <a:rPr lang="de-DE" sz="1867" dirty="0"/>
              <a:t>Bodenseitige Medienübergabe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396281" y="1556616"/>
            <a:ext cx="264000" cy="264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396281" y="1878920"/>
            <a:ext cx="264000" cy="264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396281" y="2201224"/>
            <a:ext cx="264000" cy="264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396281" y="2871956"/>
            <a:ext cx="264000" cy="264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396281" y="3229092"/>
            <a:ext cx="264000" cy="264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396281" y="2540944"/>
            <a:ext cx="264000" cy="264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Funktionsschnittbild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F58DCB00-1138-4BD5-8479-A6AF4A2B2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41" y="1073971"/>
            <a:ext cx="5130175" cy="3783924"/>
          </a:xfrm>
          <a:prstGeom prst="rect">
            <a:avLst/>
          </a:prstGeom>
        </p:spPr>
      </p:pic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52E2555-C34D-4064-AEB3-B1E6DD548743}"/>
              </a:ext>
            </a:extLst>
          </p:cNvPr>
          <p:cNvGrpSpPr/>
          <p:nvPr/>
        </p:nvGrpSpPr>
        <p:grpSpPr>
          <a:xfrm>
            <a:off x="8006556" y="1991717"/>
            <a:ext cx="264000" cy="264000"/>
            <a:chOff x="4645063" y="729193"/>
            <a:chExt cx="266095" cy="271350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C7912A0-A971-4CDB-88D9-4FD9FBA24A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210AB5D-A07A-4B30-9E1B-A840B600DB52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BB76141F-3C1C-4D93-BA44-96A622846417}"/>
              </a:ext>
            </a:extLst>
          </p:cNvPr>
          <p:cNvGrpSpPr/>
          <p:nvPr/>
        </p:nvGrpSpPr>
        <p:grpSpPr>
          <a:xfrm>
            <a:off x="10799621" y="3678161"/>
            <a:ext cx="264000" cy="264000"/>
            <a:chOff x="4645063" y="732456"/>
            <a:chExt cx="266095" cy="271350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B9070AF-CCB0-4955-9D29-0F2CFCD5BF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571DEDEC-79A9-4ED5-A03C-1F58DEDEEFC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D2F2E4D5-9EB7-45BD-A0AF-8F56DEA2D8F4}"/>
              </a:ext>
            </a:extLst>
          </p:cNvPr>
          <p:cNvGrpSpPr/>
          <p:nvPr/>
        </p:nvGrpSpPr>
        <p:grpSpPr>
          <a:xfrm>
            <a:off x="11183815" y="3984708"/>
            <a:ext cx="264000" cy="264000"/>
            <a:chOff x="4637578" y="732456"/>
            <a:chExt cx="266095" cy="271350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F348BB5-4CBB-45B8-B6F2-A460DE1D433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D2615E5C-C4E1-41B7-8061-B197535BB9CA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9DB26716-412F-4B8F-B22D-905ED1E77D02}"/>
              </a:ext>
            </a:extLst>
          </p:cNvPr>
          <p:cNvGrpSpPr/>
          <p:nvPr/>
        </p:nvGrpSpPr>
        <p:grpSpPr>
          <a:xfrm>
            <a:off x="7373449" y="2472024"/>
            <a:ext cx="264000" cy="264000"/>
            <a:chOff x="4645063" y="732456"/>
            <a:chExt cx="266095" cy="27135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1EDBCB9D-58DE-4BBA-B6A8-560818D4C41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B8E5D979-19BC-4C6C-8998-A0852C22BAC2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E5073A6D-A520-4567-A7DF-C5D7C61A8170}"/>
              </a:ext>
            </a:extLst>
          </p:cNvPr>
          <p:cNvGrpSpPr/>
          <p:nvPr/>
        </p:nvGrpSpPr>
        <p:grpSpPr>
          <a:xfrm>
            <a:off x="6476671" y="3309416"/>
            <a:ext cx="264000" cy="264000"/>
            <a:chOff x="4645063" y="732456"/>
            <a:chExt cx="266095" cy="271350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509B2F5E-A9B4-41B5-805A-EA841E80F97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4A18CAFC-5B4D-4865-B656-99D39975781E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762A9F04-0768-4E92-9C1F-0A3C9CD8B672}"/>
              </a:ext>
            </a:extLst>
          </p:cNvPr>
          <p:cNvGrpSpPr/>
          <p:nvPr/>
        </p:nvGrpSpPr>
        <p:grpSpPr>
          <a:xfrm>
            <a:off x="9814936" y="3488060"/>
            <a:ext cx="264000" cy="264000"/>
            <a:chOff x="4631178" y="738982"/>
            <a:chExt cx="266095" cy="271350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5419CC6F-F351-4A00-8091-AAE8A76BF6B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35D5F1D2-074B-4144-94D8-43843DADBA10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F3A9BCDC-A1EE-405E-BA22-FDAD53C38BA5}"/>
              </a:ext>
            </a:extLst>
          </p:cNvPr>
          <p:cNvGrpSpPr/>
          <p:nvPr/>
        </p:nvGrpSpPr>
        <p:grpSpPr>
          <a:xfrm>
            <a:off x="8252445" y="3561048"/>
            <a:ext cx="264000" cy="264000"/>
            <a:chOff x="4637578" y="738982"/>
            <a:chExt cx="266095" cy="27135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4C1F6AEB-8DBC-4FF1-AFB7-4A305C3773D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994F60DA-76D4-4B3D-AB26-66992F3935A2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D2F8D11-00BA-4A09-AE0D-6A4A107935F9}"/>
              </a:ext>
            </a:extLst>
          </p:cNvPr>
          <p:cNvGrpSpPr/>
          <p:nvPr/>
        </p:nvGrpSpPr>
        <p:grpSpPr>
          <a:xfrm>
            <a:off x="10172025" y="4225435"/>
            <a:ext cx="264000" cy="264000"/>
            <a:chOff x="4634378" y="738982"/>
            <a:chExt cx="266095" cy="271350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E22E2816-D93B-41EA-9E7C-DBB2C343DCD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8F2AF161-B78C-4A81-9312-21C226C158F5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194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KSL3</a:t>
            </a:r>
          </a:p>
          <a:p>
            <a:r>
              <a:rPr lang="de-DE" b="1" dirty="0"/>
              <a:t>Konsolplatten für KSP3 und KSH3 Kraftspannblöcke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045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2E4627-861D-47E2-BFC2-42ED6DAB4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KSL3 Konsolplatten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8BF856-50FC-439B-865A-E4F3636DDE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/>
              <a:t>Vero-S Schnittstelle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/>
              <a:t>Vorbereitet für </a:t>
            </a:r>
            <a:r>
              <a:rPr lang="de-DE" dirty="0" err="1"/>
              <a:t>Spannbriden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BAA239-D5F9-40FB-B3E3-C35C8ED6B0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67AB55E-6C8B-4CE2-B2A2-677E5C04B6C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Vorteile – Ihr Nutzen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F0AE365-C613-4662-8EC2-8E05C82EB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753" y="1568449"/>
            <a:ext cx="5251792" cy="26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44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6455837" y="4759201"/>
            <a:ext cx="2712508" cy="1943895"/>
          </a:xfrm>
          <a:prstGeom prst="rect">
            <a:avLst/>
          </a:prstGeom>
          <a:ln>
            <a:noFill/>
          </a:ln>
        </p:spPr>
        <p:txBody>
          <a:bodyPr vert="horz" lIns="121912" tIns="60956" rIns="121912" bIns="60956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Font typeface="Wingdings" pitchFamily="2" charset="2"/>
              <a:buChar char="§"/>
              <a:tabLst>
                <a:tab pos="5619250" algn="l"/>
              </a:tabLst>
            </a:pPr>
            <a:endParaRPr lang="de-DE" sz="2667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76641-2B84-46B5-AB19-9B04F059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4EAAFD-D136-4CFC-9E59-3C6EA20CF9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7E485A-3DB6-4561-A7FF-C8F23328B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45" y="1345873"/>
            <a:ext cx="3614659" cy="19404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C507486-41BE-4DAD-ADA3-861259160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849" y="1349176"/>
            <a:ext cx="3610595" cy="192829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319FFCE-1235-4CB7-9ED9-25579AB3C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48" y="3333212"/>
            <a:ext cx="3657328" cy="193033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AF1CEDF-D337-4F51-A34E-D7420A918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216" y="3320612"/>
            <a:ext cx="3630913" cy="1934395"/>
          </a:xfrm>
          <a:prstGeom prst="rect">
            <a:avLst/>
          </a:prstGeom>
        </p:spPr>
      </p:pic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E746CAC0-2E54-4075-85D8-A4F666C7CADA}"/>
              </a:ext>
            </a:extLst>
          </p:cNvPr>
          <p:cNvSpPr/>
          <p:nvPr/>
        </p:nvSpPr>
        <p:spPr>
          <a:xfrm>
            <a:off x="1899612" y="5437718"/>
            <a:ext cx="1529801" cy="366183"/>
          </a:xfrm>
          <a:prstGeom prst="rightArrow">
            <a:avLst/>
          </a:prstGeom>
          <a:solidFill>
            <a:srgbClr val="17385F"/>
          </a:solidFill>
          <a:ln>
            <a:solidFill>
              <a:srgbClr val="17385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C479B8E-67B2-49E6-A768-9B24F52AAFDE}"/>
              </a:ext>
            </a:extLst>
          </p:cNvPr>
          <p:cNvSpPr txBox="1"/>
          <p:nvPr/>
        </p:nvSpPr>
        <p:spPr>
          <a:xfrm>
            <a:off x="3625546" y="5420519"/>
            <a:ext cx="7025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b="1" dirty="0">
                <a:solidFill>
                  <a:srgbClr val="17385F"/>
                </a:solidFill>
                <a:latin typeface="Calibri"/>
              </a:rPr>
              <a:t>Zunehmende Bedeutung der Werkstückspannung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14B04D1-06B3-4139-AD2D-924B42AB330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Ausgangssituation</a:t>
            </a:r>
          </a:p>
        </p:txBody>
      </p:sp>
    </p:spTree>
    <p:extLst>
      <p:ext uri="{BB962C8B-B14F-4D97-AF65-F5344CB8AC3E}">
        <p14:creationId xmlns:p14="http://schemas.microsoft.com/office/powerpoint/2010/main" val="147026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TANDEM KSP3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151492" cy="4415605"/>
          </a:xfrm>
        </p:spPr>
        <p:txBody>
          <a:bodyPr>
            <a:normAutofit fontScale="92500" lnSpcReduction="10000"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Enorme Variantenvielfalt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Kraftverstärkung bei Außenspannung durch Federkraft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Patentierte Abfrage der Grundbackenstellung über Staudruck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Werkstückanlagekontrolle durch die Grundbacke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Induktive Backenabfrage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Präzisions-Keilhaken-Kraftspannblock für höchste Qualitätsansprüche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Quadratische Bauform mit idealer Außenkontur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Hoher Wirkungsgrad des Keilhakensystems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Grundbacken mit Kreuzversatz und Spitzverzahnung Doppelschnittstelle im Standard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Optimale Backenabstützung durch sehr lange Grundbackenführung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Allseitig gehärtete und geschliffene Funktionsteile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Vorteile – Ihr Nutzen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C261826-653B-43C9-A520-96F2A6A2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18" y="1584960"/>
            <a:ext cx="3916417" cy="316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305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54862EEF-EC0D-4E7A-A8D9-10CA977F4FF4}"/>
              </a:ext>
            </a:extLst>
          </p:cNvPr>
          <p:cNvGraphicFramePr>
            <a:graphicFrameLocks noGrp="1"/>
          </p:cNvGraphicFramePr>
          <p:nvPr/>
        </p:nvGraphicFramePr>
        <p:xfrm>
          <a:off x="340784" y="1774063"/>
          <a:ext cx="3781707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50466945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131141935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lang="de-DE" sz="1300" dirty="0"/>
                        <a:t>Pneumatisch KSP3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Standardhub</a:t>
                      </a: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6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KSP3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Baugröße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250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Backenhub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Anzahl Varianten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052190"/>
                  </a:ext>
                </a:extLst>
              </a:tr>
            </a:tbl>
          </a:graphicData>
        </a:graphic>
      </p:graphicFrame>
      <p:graphicFrame>
        <p:nvGraphicFramePr>
          <p:cNvPr id="9" name="Tabelle 6">
            <a:extLst>
              <a:ext uri="{FF2B5EF4-FFF2-40B4-BE49-F238E27FC236}">
                <a16:creationId xmlns:a16="http://schemas.microsoft.com/office/drawing/2014/main" id="{1F0F059F-996B-47C1-B073-DE21EDC56DC8}"/>
              </a:ext>
            </a:extLst>
          </p:cNvPr>
          <p:cNvGraphicFramePr>
            <a:graphicFrameLocks noGrp="1"/>
          </p:cNvGraphicFramePr>
          <p:nvPr/>
        </p:nvGraphicFramePr>
        <p:xfrm>
          <a:off x="4227699" y="1774063"/>
          <a:ext cx="3781707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50466945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131141935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r>
                        <a:rPr lang="de-DE" sz="1600" dirty="0"/>
                        <a:t>L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lang="de-DE" sz="1300" dirty="0"/>
                        <a:t>Pneumatisch KSP3-LH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Langhub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6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KSP3-LH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Baugröße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250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Backenhub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Anzahl Varianten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452263"/>
                  </a:ext>
                </a:extLst>
              </a:tr>
            </a:tbl>
          </a:graphicData>
        </a:graphic>
      </p:graphicFrame>
      <p:pic>
        <p:nvPicPr>
          <p:cNvPr id="13" name="Grafik 12">
            <a:extLst>
              <a:ext uri="{FF2B5EF4-FFF2-40B4-BE49-F238E27FC236}">
                <a16:creationId xmlns:a16="http://schemas.microsoft.com/office/drawing/2014/main" id="{D413AF07-6E6C-467B-8CA8-B23B51F4A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11" y="2223621"/>
            <a:ext cx="2247059" cy="1632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218B76D-A068-4F7E-AF67-D8F4AED8A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717" y="2223621"/>
            <a:ext cx="2243216" cy="1632000"/>
          </a:xfrm>
          <a:prstGeom prst="rect">
            <a:avLst/>
          </a:prstGeom>
        </p:spPr>
      </p:pic>
      <p:graphicFrame>
        <p:nvGraphicFramePr>
          <p:cNvPr id="10" name="Tabelle 6">
            <a:extLst>
              <a:ext uri="{FF2B5EF4-FFF2-40B4-BE49-F238E27FC236}">
                <a16:creationId xmlns:a16="http://schemas.microsoft.com/office/drawing/2014/main" id="{1E26ED15-E0EB-4A1F-B8B5-ED9CE26D76C0}"/>
              </a:ext>
            </a:extLst>
          </p:cNvPr>
          <p:cNvGraphicFramePr>
            <a:graphicFrameLocks noGrp="1"/>
          </p:cNvGraphicFramePr>
          <p:nvPr/>
        </p:nvGraphicFramePr>
        <p:xfrm>
          <a:off x="8114613" y="1774063"/>
          <a:ext cx="3781707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50466945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131141935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lang="de-DE" sz="1300" dirty="0"/>
                        <a:t>Pneumatisch KSP3-F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Mit fester Backe</a:t>
                      </a: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6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KSP3-F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Baugröße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250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Backenhub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Anzahl Varianten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678183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5D33994-03BC-4642-8E6B-A2DB4405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Lead-Spanner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FBF7A6-C3DE-4264-889C-8338943D1D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2A3DA1F-5DF4-4F9A-90A9-56FE56A1B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209" y="2223621"/>
            <a:ext cx="2247059" cy="16320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B3BA576D-94CC-44F0-9877-36CF2D3DC824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Übersicht TANDEM KSP3</a:t>
            </a:r>
          </a:p>
        </p:txBody>
      </p:sp>
    </p:spTree>
    <p:extLst>
      <p:ext uri="{BB962C8B-B14F-4D97-AF65-F5344CB8AC3E}">
        <p14:creationId xmlns:p14="http://schemas.microsoft.com/office/powerpoint/2010/main" val="2264742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9A453-AEF3-45CE-BDFB-CDAA8809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49C56C-54AE-4A45-910A-510A25E03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CC51BCB-1710-413B-9D4E-16FD1773C026}"/>
              </a:ext>
            </a:extLst>
          </p:cNvPr>
          <p:cNvSpPr/>
          <p:nvPr/>
        </p:nvSpPr>
        <p:spPr>
          <a:xfrm>
            <a:off x="244602" y="3488277"/>
            <a:ext cx="3743924" cy="138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Standardhub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Beim Standardhub wird durch einen kleinen Keilwinkel eine hohe Kraftübersetzung erreicht.                  Vorteil: Hohe Spannkräfte.</a:t>
            </a:r>
          </a:p>
        </p:txBody>
      </p:sp>
      <p:pic>
        <p:nvPicPr>
          <p:cNvPr id="7" name="Grafik 6" descr="Ein Bild, das drinnen, Büro enthält.&#10;&#10;Automatisch generierte Beschreibung">
            <a:extLst>
              <a:ext uri="{FF2B5EF4-FFF2-40B4-BE49-F238E27FC236}">
                <a16:creationId xmlns:a16="http://schemas.microsoft.com/office/drawing/2014/main" id="{373F0826-C0D0-4ADC-BC03-CBFB5C941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95" y="1517723"/>
            <a:ext cx="2724259" cy="1982400"/>
          </a:xfrm>
          <a:prstGeom prst="rect">
            <a:avLst/>
          </a:prstGeom>
          <a:ln w="9525">
            <a:solidFill>
              <a:srgbClr val="003D6A"/>
            </a:solidFill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F160105-74BE-42A3-B08C-80F76E062869}"/>
              </a:ext>
            </a:extLst>
          </p:cNvPr>
          <p:cNvSpPr/>
          <p:nvPr/>
        </p:nvSpPr>
        <p:spPr>
          <a:xfrm>
            <a:off x="4070055" y="3489843"/>
            <a:ext cx="3743924" cy="212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Langhub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(-LH)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Beim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Langhub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wird durch einen vergrößerten Keilwinkel ein großer Backenhub erreicht. Durch den vergrößerten Winkel erreicht die LH-Variante allerdings eine geringere Spannkraft als die Standardhub-Variante.                                            Vorteil: Großer Backenhub.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5BA8864-1B51-42FE-92FE-F1DF64C7A85F}"/>
              </a:ext>
            </a:extLst>
          </p:cNvPr>
          <p:cNvSpPr/>
          <p:nvPr/>
        </p:nvSpPr>
        <p:spPr>
          <a:xfrm>
            <a:off x="7913430" y="3492743"/>
            <a:ext cx="3935513" cy="183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Mit fester Backe (-F)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Eine Spannbacke ist fest mit dem Körper verschraubt. Die Krafteinleitung erfolgt über die bewegliche Backe.</a:t>
            </a:r>
          </a:p>
          <a:p>
            <a:pPr defTabSz="609546">
              <a:spcBef>
                <a:spcPts val="8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Feste Spannbacke</a:t>
            </a:r>
          </a:p>
          <a:p>
            <a:pPr defTabSz="609546">
              <a:spcBef>
                <a:spcPts val="8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Bewegliche Spannbacke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7DA4F80-5683-4A47-B204-9A3FB1498731}"/>
              </a:ext>
            </a:extLst>
          </p:cNvPr>
          <p:cNvGrpSpPr/>
          <p:nvPr/>
        </p:nvGrpSpPr>
        <p:grpSpPr>
          <a:xfrm>
            <a:off x="10132133" y="1752225"/>
            <a:ext cx="264000" cy="264000"/>
            <a:chOff x="4645063" y="729193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51CDD4E-539A-4D9E-81EE-2023D9392445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7406F87-EDAA-4CCF-AFF5-A2921274AAFE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584BE65-EFF5-49FD-B44D-16E2E6DE1CD5}"/>
              </a:ext>
            </a:extLst>
          </p:cNvPr>
          <p:cNvGrpSpPr/>
          <p:nvPr/>
        </p:nvGrpSpPr>
        <p:grpSpPr>
          <a:xfrm>
            <a:off x="8286591" y="2171628"/>
            <a:ext cx="264000" cy="264000"/>
            <a:chOff x="4645063" y="732456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B0779EF-8CBC-41AF-ADFD-1AE2B75F176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5992BD80-85E4-44EC-BE6A-5BE8DBBA2963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0632763-E5ED-4FE3-89A7-019C64479A3D}"/>
              </a:ext>
            </a:extLst>
          </p:cNvPr>
          <p:cNvGrpSpPr/>
          <p:nvPr/>
        </p:nvGrpSpPr>
        <p:grpSpPr>
          <a:xfrm>
            <a:off x="8015953" y="4676945"/>
            <a:ext cx="264000" cy="264000"/>
            <a:chOff x="4645063" y="729193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50508A84-68D2-4F4E-9FB8-B5068B798E34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751D305D-4521-4798-9834-4A985190D11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DD8C181-1C23-4F64-8E16-0F559249A4C2}"/>
              </a:ext>
            </a:extLst>
          </p:cNvPr>
          <p:cNvGrpSpPr/>
          <p:nvPr/>
        </p:nvGrpSpPr>
        <p:grpSpPr>
          <a:xfrm>
            <a:off x="8013883" y="5026677"/>
            <a:ext cx="264000" cy="264000"/>
            <a:chOff x="4645063" y="73245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0EAF14F1-BC1E-4B97-9E3F-A0229FBCC6B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8141A8E3-E0C1-4F05-A5D7-B2026860A967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10754EB-4EFE-4E96-A563-CEB6AFF8A55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Hubvarianten</a:t>
            </a:r>
          </a:p>
        </p:txBody>
      </p:sp>
      <p:pic>
        <p:nvPicPr>
          <p:cNvPr id="11" name="Grafik 10" descr="Ein Bild, das drinnen, Büro enthält.&#10;&#10;Automatisch generierte Beschreibung">
            <a:extLst>
              <a:ext uri="{FF2B5EF4-FFF2-40B4-BE49-F238E27FC236}">
                <a16:creationId xmlns:a16="http://schemas.microsoft.com/office/drawing/2014/main" id="{D7342D05-35E9-4628-831D-5D71B3674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680" y="1517723"/>
            <a:ext cx="2694731" cy="1958400"/>
          </a:xfrm>
          <a:prstGeom prst="rect">
            <a:avLst/>
          </a:prstGeom>
          <a:ln w="9525">
            <a:solidFill>
              <a:srgbClr val="003D6A"/>
            </a:solidFill>
          </a:ln>
        </p:spPr>
      </p:pic>
      <p:pic>
        <p:nvPicPr>
          <p:cNvPr id="16" name="Grafik 15" descr="Ein Bild, das drinnen, Mikroskop enthält.&#10;&#10;Automatisch generierte Beschreibung">
            <a:extLst>
              <a:ext uri="{FF2B5EF4-FFF2-40B4-BE49-F238E27FC236}">
                <a16:creationId xmlns:a16="http://schemas.microsoft.com/office/drawing/2014/main" id="{E9914CAC-E0DC-4E7F-9E70-18DB4BE8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69" y="1509015"/>
            <a:ext cx="2696153" cy="1958400"/>
          </a:xfrm>
          <a:prstGeom prst="rect">
            <a:avLst/>
          </a:prstGeom>
          <a:ln>
            <a:solidFill>
              <a:srgbClr val="003D6A"/>
            </a:solidFill>
          </a:ln>
        </p:spPr>
      </p:pic>
    </p:spTree>
    <p:extLst>
      <p:ext uri="{BB962C8B-B14F-4D97-AF65-F5344CB8AC3E}">
        <p14:creationId xmlns:p14="http://schemas.microsoft.com/office/powerpoint/2010/main" val="126209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6BC15-3019-43A1-9A08-38555E00D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40B761-E68A-49C7-BB93-B0A7C0FAA5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61945B-E8CC-4DBF-B699-F512B50FDC25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Spannkräfte und Backenhub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1211B5D6-852F-4DF7-B277-AC600FDED1A9}"/>
              </a:ext>
            </a:extLst>
          </p:cNvPr>
          <p:cNvGraphicFramePr/>
          <p:nvPr/>
        </p:nvGraphicFramePr>
        <p:xfrm>
          <a:off x="396725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0867BD73-149F-4E7D-868A-48AC44E60C47}"/>
              </a:ext>
            </a:extLst>
          </p:cNvPr>
          <p:cNvGraphicFramePr/>
          <p:nvPr/>
        </p:nvGraphicFramePr>
        <p:xfrm>
          <a:off x="6040920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5515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7114177" cy="4167252"/>
          </a:xfrm>
        </p:spPr>
        <p:txBody>
          <a:bodyPr>
            <a:normAutofit/>
          </a:bodyPr>
          <a:lstStyle/>
          <a:p>
            <a:pPr indent="357708"/>
            <a:r>
              <a:rPr lang="de-DE" sz="1867" dirty="0"/>
              <a:t>Keilhakenantrieb</a:t>
            </a:r>
          </a:p>
          <a:p>
            <a:pPr indent="357708"/>
            <a:r>
              <a:rPr lang="de-DE" sz="1867" dirty="0"/>
              <a:t>Gehärteter und extrem steifer Grundkörper</a:t>
            </a:r>
          </a:p>
          <a:p>
            <a:pPr indent="357708"/>
            <a:r>
              <a:rPr lang="de-DE" sz="1867" dirty="0"/>
              <a:t>Ausgeklügeltes Schmiersystem</a:t>
            </a:r>
          </a:p>
          <a:p>
            <a:pPr indent="357708"/>
            <a:r>
              <a:rPr lang="de-DE" sz="1867" dirty="0"/>
              <a:t>Lange Backenführung</a:t>
            </a:r>
          </a:p>
          <a:p>
            <a:pPr indent="357708"/>
            <a:r>
              <a:rPr lang="de-DE" sz="1867" dirty="0"/>
              <a:t>Geringe Bauhöhe</a:t>
            </a:r>
          </a:p>
          <a:p>
            <a:pPr indent="357708"/>
            <a:r>
              <a:rPr lang="de-DE" sz="1867" dirty="0"/>
              <a:t>Schmutzunempfindliches Design</a:t>
            </a:r>
          </a:p>
          <a:p>
            <a:pPr indent="357708"/>
            <a:r>
              <a:rPr lang="de-DE" sz="1867" dirty="0"/>
              <a:t>Standard-Backenschnittstelle</a:t>
            </a:r>
          </a:p>
          <a:p>
            <a:pPr indent="357708"/>
            <a:r>
              <a:rPr lang="de-DE" sz="1867" dirty="0"/>
              <a:t>Ideale Außenkontur</a:t>
            </a:r>
          </a:p>
          <a:p>
            <a:pPr indent="357708"/>
            <a:r>
              <a:rPr lang="de-DE" sz="1867" dirty="0"/>
              <a:t>Ansteuerung des Kraftspannblocks</a:t>
            </a:r>
          </a:p>
          <a:p>
            <a:pPr indent="357708"/>
            <a:r>
              <a:rPr lang="de-DE" sz="1867" dirty="0"/>
              <a:t>Im Körper geführter Futterkolben</a:t>
            </a:r>
          </a:p>
          <a:p>
            <a:pPr indent="357708"/>
            <a:r>
              <a:rPr lang="de-DE" sz="1867" dirty="0"/>
              <a:t>Schmierkanäle im Verschlussdeckel</a:t>
            </a:r>
          </a:p>
          <a:p>
            <a:pPr indent="357708"/>
            <a:r>
              <a:rPr lang="de-DE" sz="1867" dirty="0"/>
              <a:t>Passschrauben als Option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396281" y="1556616"/>
            <a:ext cx="264000" cy="264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396281" y="1878920"/>
            <a:ext cx="264000" cy="264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396281" y="2201224"/>
            <a:ext cx="264000" cy="264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396281" y="2871956"/>
            <a:ext cx="264000" cy="264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396281" y="3229092"/>
            <a:ext cx="264000" cy="264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396281" y="2540944"/>
            <a:ext cx="264000" cy="264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437487-C71D-430B-A902-9E1E932E44B3}"/>
              </a:ext>
            </a:extLst>
          </p:cNvPr>
          <p:cNvGrpSpPr/>
          <p:nvPr/>
        </p:nvGrpSpPr>
        <p:grpSpPr>
          <a:xfrm>
            <a:off x="396281" y="3568812"/>
            <a:ext cx="264000" cy="264000"/>
            <a:chOff x="4640203" y="738588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9EDB21D-2709-4144-A792-F2D84D31D1E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441BDA-3D6E-486D-B600-8E811F373A2D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203838-77A9-4F83-8979-1D18039B011B}"/>
              </a:ext>
            </a:extLst>
          </p:cNvPr>
          <p:cNvGrpSpPr/>
          <p:nvPr/>
        </p:nvGrpSpPr>
        <p:grpSpPr>
          <a:xfrm>
            <a:off x="396281" y="3917241"/>
            <a:ext cx="264000" cy="264000"/>
            <a:chOff x="4640203" y="73222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FD1C616-9D58-4E80-B241-C06D50888D2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1B912B9-C95E-4C4B-BB6A-1F5F8A7B0A9D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Funktionsschnittbild</a:t>
            </a:r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53741D74-6019-4141-934B-370B8285BE85}"/>
              </a:ext>
            </a:extLst>
          </p:cNvPr>
          <p:cNvGrpSpPr/>
          <p:nvPr/>
        </p:nvGrpSpPr>
        <p:grpSpPr>
          <a:xfrm>
            <a:off x="399189" y="4268488"/>
            <a:ext cx="264000" cy="264000"/>
            <a:chOff x="4640203" y="732226"/>
            <a:chExt cx="266095" cy="271350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F26D565A-A231-4229-9873-E88C71E7E8D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2C1873FE-22EC-46C6-94A3-EBA315144162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CBBFBA38-F0EC-4E7A-A09B-A8DF1A5E7EDD}"/>
              </a:ext>
            </a:extLst>
          </p:cNvPr>
          <p:cNvGrpSpPr/>
          <p:nvPr/>
        </p:nvGrpSpPr>
        <p:grpSpPr>
          <a:xfrm>
            <a:off x="316220" y="4576557"/>
            <a:ext cx="432000" cy="276999"/>
            <a:chOff x="4554259" y="723447"/>
            <a:chExt cx="435429" cy="26641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8132BFBC-CCDE-40A3-A625-B45DF16F19A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00DA3973-C8FB-4466-8D10-CA39B491CB32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727C1D87-F86B-4164-BDAF-DDFDDBB37729}"/>
              </a:ext>
            </a:extLst>
          </p:cNvPr>
          <p:cNvGrpSpPr/>
          <p:nvPr/>
        </p:nvGrpSpPr>
        <p:grpSpPr>
          <a:xfrm>
            <a:off x="314745" y="4931048"/>
            <a:ext cx="432000" cy="276999"/>
            <a:chOff x="4554259" y="723447"/>
            <a:chExt cx="435429" cy="266417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6BD198ED-7561-4AD8-9923-F12FE24053A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ECF57ACC-26BF-4625-8BC4-E0C33424A654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F75317E5-6DD1-4710-A2C9-1F43D18668D8}"/>
              </a:ext>
            </a:extLst>
          </p:cNvPr>
          <p:cNvGrpSpPr/>
          <p:nvPr/>
        </p:nvGrpSpPr>
        <p:grpSpPr>
          <a:xfrm>
            <a:off x="313263" y="5267744"/>
            <a:ext cx="432000" cy="276999"/>
            <a:chOff x="4554259" y="723447"/>
            <a:chExt cx="435429" cy="266417"/>
          </a:xfrm>
        </p:grpSpPr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E8A919B5-CC19-4993-B2D2-7D01121D230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30EF5D92-8B5A-4BF1-B620-7683B2886EFB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12</a:t>
              </a:r>
            </a:p>
          </p:txBody>
        </p:sp>
      </p:grpSp>
      <p:pic>
        <p:nvPicPr>
          <p:cNvPr id="107" name="Picture 2">
            <a:extLst>
              <a:ext uri="{FF2B5EF4-FFF2-40B4-BE49-F238E27FC236}">
                <a16:creationId xmlns:a16="http://schemas.microsoft.com/office/drawing/2014/main" id="{668D3221-C91F-42C1-BB5C-6397EA8F2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45" y="1528014"/>
            <a:ext cx="5217600" cy="37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2DE37114-F7BC-4319-B1AC-2C1C4D4FE0C8}"/>
              </a:ext>
            </a:extLst>
          </p:cNvPr>
          <p:cNvGrpSpPr/>
          <p:nvPr/>
        </p:nvGrpSpPr>
        <p:grpSpPr>
          <a:xfrm>
            <a:off x="8818483" y="1635076"/>
            <a:ext cx="264000" cy="264000"/>
            <a:chOff x="4640203" y="738588"/>
            <a:chExt cx="266095" cy="271350"/>
          </a:xfrm>
        </p:grpSpPr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88279740-3832-42D0-9B2F-B0D92FCFFEE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3" name="Textfeld 112">
              <a:extLst>
                <a:ext uri="{FF2B5EF4-FFF2-40B4-BE49-F238E27FC236}">
                  <a16:creationId xmlns:a16="http://schemas.microsoft.com/office/drawing/2014/main" id="{F3AB2AA0-7019-45D9-B8E1-F45B2137BB14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18B26F2D-3509-4D84-9E53-9D959DEFE12D}"/>
              </a:ext>
            </a:extLst>
          </p:cNvPr>
          <p:cNvGrpSpPr/>
          <p:nvPr/>
        </p:nvGrpSpPr>
        <p:grpSpPr>
          <a:xfrm>
            <a:off x="9891859" y="2727144"/>
            <a:ext cx="264000" cy="264000"/>
            <a:chOff x="4631178" y="738982"/>
            <a:chExt cx="266095" cy="271350"/>
          </a:xfrm>
        </p:grpSpPr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74E84BD4-2656-48C9-8E50-CBD0BA113EDC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Textfeld 115">
              <a:extLst>
                <a:ext uri="{FF2B5EF4-FFF2-40B4-BE49-F238E27FC236}">
                  <a16:creationId xmlns:a16="http://schemas.microsoft.com/office/drawing/2014/main" id="{31C19751-4C92-4A2F-987E-CB9FE5690DA6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4510CC9B-6839-42E5-B13A-21441D730800}"/>
              </a:ext>
            </a:extLst>
          </p:cNvPr>
          <p:cNvGrpSpPr/>
          <p:nvPr/>
        </p:nvGrpSpPr>
        <p:grpSpPr>
          <a:xfrm>
            <a:off x="10830416" y="4114600"/>
            <a:ext cx="432000" cy="276999"/>
            <a:chOff x="4554259" y="723447"/>
            <a:chExt cx="435429" cy="266417"/>
          </a:xfrm>
        </p:grpSpPr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9BB1240B-74EF-45B7-AF32-7D4168B9F09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9" name="Textfeld 118">
              <a:extLst>
                <a:ext uri="{FF2B5EF4-FFF2-40B4-BE49-F238E27FC236}">
                  <a16:creationId xmlns:a16="http://schemas.microsoft.com/office/drawing/2014/main" id="{1EA5DA17-F92F-47B7-BE2D-0F99CA727243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12</a:t>
              </a:r>
            </a:p>
          </p:txBody>
        </p:sp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CF789500-977B-4F32-8747-E6BBFF14A425}"/>
              </a:ext>
            </a:extLst>
          </p:cNvPr>
          <p:cNvGrpSpPr/>
          <p:nvPr/>
        </p:nvGrpSpPr>
        <p:grpSpPr>
          <a:xfrm>
            <a:off x="10398416" y="4031247"/>
            <a:ext cx="432000" cy="276999"/>
            <a:chOff x="4554259" y="723447"/>
            <a:chExt cx="435429" cy="266417"/>
          </a:xfrm>
        </p:grpSpPr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66407D9F-0C89-4919-A9DA-BFB1B0B1824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Textfeld 121">
              <a:extLst>
                <a:ext uri="{FF2B5EF4-FFF2-40B4-BE49-F238E27FC236}">
                  <a16:creationId xmlns:a16="http://schemas.microsoft.com/office/drawing/2014/main" id="{50A60ADC-227E-4D9C-8F39-2672A96ABA98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D7438BB8-5B30-480F-98AA-4A4F69E24478}"/>
              </a:ext>
            </a:extLst>
          </p:cNvPr>
          <p:cNvGrpSpPr/>
          <p:nvPr/>
        </p:nvGrpSpPr>
        <p:grpSpPr>
          <a:xfrm>
            <a:off x="10906700" y="2528367"/>
            <a:ext cx="264000" cy="264000"/>
            <a:chOff x="4640203" y="732226"/>
            <a:chExt cx="266095" cy="271350"/>
          </a:xfrm>
        </p:grpSpPr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7DA187FF-F541-4835-B8D3-BA40E3FD57F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Textfeld 124">
              <a:extLst>
                <a:ext uri="{FF2B5EF4-FFF2-40B4-BE49-F238E27FC236}">
                  <a16:creationId xmlns:a16="http://schemas.microsoft.com/office/drawing/2014/main" id="{E30F88D5-5042-4C02-B770-21168AB65899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27A8F439-7FFB-406B-A4D3-90DC1909ECB8}"/>
              </a:ext>
            </a:extLst>
          </p:cNvPr>
          <p:cNvGrpSpPr/>
          <p:nvPr/>
        </p:nvGrpSpPr>
        <p:grpSpPr>
          <a:xfrm>
            <a:off x="8376341" y="2515392"/>
            <a:ext cx="264000" cy="264000"/>
            <a:chOff x="4634378" y="738982"/>
            <a:chExt cx="266095" cy="271350"/>
          </a:xfrm>
        </p:grpSpPr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342C938E-021A-4F7E-8659-223C570B904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Textfeld 127">
              <a:extLst>
                <a:ext uri="{FF2B5EF4-FFF2-40B4-BE49-F238E27FC236}">
                  <a16:creationId xmlns:a16="http://schemas.microsoft.com/office/drawing/2014/main" id="{A9A06778-90E2-42B4-A088-EE1046BDDF22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DF41AAE3-E0C3-467F-A3B7-6A8476043414}"/>
              </a:ext>
            </a:extLst>
          </p:cNvPr>
          <p:cNvGrpSpPr/>
          <p:nvPr/>
        </p:nvGrpSpPr>
        <p:grpSpPr>
          <a:xfrm>
            <a:off x="8290241" y="3168984"/>
            <a:ext cx="264000" cy="264000"/>
            <a:chOff x="4645063" y="729193"/>
            <a:chExt cx="266095" cy="271350"/>
          </a:xfrm>
        </p:grpSpPr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81D1FBEE-70AB-4421-931D-9379E88E0C2C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Textfeld 130">
              <a:extLst>
                <a:ext uri="{FF2B5EF4-FFF2-40B4-BE49-F238E27FC236}">
                  <a16:creationId xmlns:a16="http://schemas.microsoft.com/office/drawing/2014/main" id="{E497674E-FA0E-412F-A351-5AA5B3902777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132" name="Gruppieren 131">
            <a:extLst>
              <a:ext uri="{FF2B5EF4-FFF2-40B4-BE49-F238E27FC236}">
                <a16:creationId xmlns:a16="http://schemas.microsoft.com/office/drawing/2014/main" id="{F588AE4E-6F78-4042-87FE-3BB50D46C855}"/>
              </a:ext>
            </a:extLst>
          </p:cNvPr>
          <p:cNvGrpSpPr/>
          <p:nvPr/>
        </p:nvGrpSpPr>
        <p:grpSpPr>
          <a:xfrm>
            <a:off x="8818483" y="3123105"/>
            <a:ext cx="432000" cy="276999"/>
            <a:chOff x="4554259" y="723447"/>
            <a:chExt cx="435429" cy="266417"/>
          </a:xfrm>
        </p:grpSpPr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22E515B3-BD25-4454-9B17-F94E53EEC22C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Textfeld 133">
              <a:extLst>
                <a:ext uri="{FF2B5EF4-FFF2-40B4-BE49-F238E27FC236}">
                  <a16:creationId xmlns:a16="http://schemas.microsoft.com/office/drawing/2014/main" id="{E4950A2E-95CD-4063-8FB1-8550F447156E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</p:grpSp>
      <p:grpSp>
        <p:nvGrpSpPr>
          <p:cNvPr id="135" name="Gruppieren 134">
            <a:extLst>
              <a:ext uri="{FF2B5EF4-FFF2-40B4-BE49-F238E27FC236}">
                <a16:creationId xmlns:a16="http://schemas.microsoft.com/office/drawing/2014/main" id="{D8F3D939-0807-4233-92DB-104E21573DA2}"/>
              </a:ext>
            </a:extLst>
          </p:cNvPr>
          <p:cNvGrpSpPr/>
          <p:nvPr/>
        </p:nvGrpSpPr>
        <p:grpSpPr>
          <a:xfrm>
            <a:off x="7974029" y="4702605"/>
            <a:ext cx="264000" cy="264000"/>
            <a:chOff x="4640203" y="732226"/>
            <a:chExt cx="266095" cy="271350"/>
          </a:xfrm>
        </p:grpSpPr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D1E522FA-5F1F-4999-9178-454A1772A17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Textfeld 136">
              <a:extLst>
                <a:ext uri="{FF2B5EF4-FFF2-40B4-BE49-F238E27FC236}">
                  <a16:creationId xmlns:a16="http://schemas.microsoft.com/office/drawing/2014/main" id="{0B1DD33A-BE3E-4E82-8798-698BF77D3BC8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FBFF6081-30F5-4FD8-A519-377A47AB1D84}"/>
              </a:ext>
            </a:extLst>
          </p:cNvPr>
          <p:cNvGrpSpPr/>
          <p:nvPr/>
        </p:nvGrpSpPr>
        <p:grpSpPr>
          <a:xfrm>
            <a:off x="8818483" y="4952313"/>
            <a:ext cx="264000" cy="264000"/>
            <a:chOff x="4640203" y="732226"/>
            <a:chExt cx="266095" cy="271350"/>
          </a:xfrm>
        </p:grpSpPr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C732D9A0-6CA9-48FA-A9D7-BFE29CBD3C6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Textfeld 139">
              <a:extLst>
                <a:ext uri="{FF2B5EF4-FFF2-40B4-BE49-F238E27FC236}">
                  <a16:creationId xmlns:a16="http://schemas.microsoft.com/office/drawing/2014/main" id="{EC9F29E4-D260-4651-A48C-DDBB61CD37CB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141" name="Gruppieren 140">
            <a:extLst>
              <a:ext uri="{FF2B5EF4-FFF2-40B4-BE49-F238E27FC236}">
                <a16:creationId xmlns:a16="http://schemas.microsoft.com/office/drawing/2014/main" id="{A14E53AD-94F7-45AB-BC88-94B0170D7115}"/>
              </a:ext>
            </a:extLst>
          </p:cNvPr>
          <p:cNvGrpSpPr/>
          <p:nvPr/>
        </p:nvGrpSpPr>
        <p:grpSpPr>
          <a:xfrm>
            <a:off x="6081137" y="3819431"/>
            <a:ext cx="264000" cy="264000"/>
            <a:chOff x="4637578" y="738982"/>
            <a:chExt cx="266095" cy="271350"/>
          </a:xfrm>
        </p:grpSpPr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7976B969-8212-431C-8E24-2AE17C4FAFF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87D42477-A572-413D-9676-901FE5AAE1B1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44" name="Gruppieren 143">
            <a:extLst>
              <a:ext uri="{FF2B5EF4-FFF2-40B4-BE49-F238E27FC236}">
                <a16:creationId xmlns:a16="http://schemas.microsoft.com/office/drawing/2014/main" id="{92C3ABBD-E7CD-4778-9BA6-BF4841981D51}"/>
              </a:ext>
            </a:extLst>
          </p:cNvPr>
          <p:cNvGrpSpPr/>
          <p:nvPr/>
        </p:nvGrpSpPr>
        <p:grpSpPr>
          <a:xfrm>
            <a:off x="7787881" y="4121573"/>
            <a:ext cx="264000" cy="264000"/>
            <a:chOff x="4637578" y="732456"/>
            <a:chExt cx="266095" cy="271350"/>
          </a:xfrm>
        </p:grpSpPr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15E757BD-5D27-4D5A-A77B-FACD3D5E3C97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Textfeld 145">
              <a:extLst>
                <a:ext uri="{FF2B5EF4-FFF2-40B4-BE49-F238E27FC236}">
                  <a16:creationId xmlns:a16="http://schemas.microsoft.com/office/drawing/2014/main" id="{8CBBCD50-465A-4ACF-AE69-A293268B63B1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47" name="Gruppieren 146">
            <a:extLst>
              <a:ext uri="{FF2B5EF4-FFF2-40B4-BE49-F238E27FC236}">
                <a16:creationId xmlns:a16="http://schemas.microsoft.com/office/drawing/2014/main" id="{E1E5878A-96C9-4C5E-9BE7-9BD8C5CD0DE6}"/>
              </a:ext>
            </a:extLst>
          </p:cNvPr>
          <p:cNvGrpSpPr/>
          <p:nvPr/>
        </p:nvGrpSpPr>
        <p:grpSpPr>
          <a:xfrm>
            <a:off x="7061292" y="4434424"/>
            <a:ext cx="264000" cy="264000"/>
            <a:chOff x="4645063" y="732456"/>
            <a:chExt cx="266095" cy="271350"/>
          </a:xfrm>
        </p:grpSpPr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E5745F87-9C87-4129-B51D-44415C5D72C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feld 148">
              <a:extLst>
                <a:ext uri="{FF2B5EF4-FFF2-40B4-BE49-F238E27FC236}">
                  <a16:creationId xmlns:a16="http://schemas.microsoft.com/office/drawing/2014/main" id="{0B2C9E9D-5995-446B-8090-0C0585242E11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3639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KSP3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6"/>
            <a:ext cx="3935513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Spannkraft in Abhängigkeit des Betätigungsdrucks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Die Spannkraft steigt bei zunehmendem Betätigungsdruck linear an. Der Mindest-Luftdruck sollte dabei 2 bar nicht unterschreiten.</a:t>
            </a: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Spannkraft</a:t>
            </a: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Betätigungsdruck</a:t>
            </a:r>
          </a:p>
          <a:p>
            <a:pPr defTabSz="609546">
              <a:spcBef>
                <a:spcPts val="1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3724116" cy="2097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1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Späneabweisendes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Design                             </a:t>
            </a:r>
          </a:p>
          <a:p>
            <a:pPr defTabSz="609546">
              <a:spcBef>
                <a:spcPts val="533"/>
              </a:spcBef>
            </a:pPr>
            <a:endParaRPr lang="de-DE" sz="1333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Durch die spezielle Gestaltung von Grundbacke und Abdeckleiste wird verhindert, dass sich Späne dauerhaft festsetzen können. Beim Spannen werden die Späne von der Grundbacke über die Schräge der Abdeckleiste geschoben.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FA13CA7-6866-4DDB-A883-3F870D00EFBD}"/>
              </a:ext>
            </a:extLst>
          </p:cNvPr>
          <p:cNvSpPr/>
          <p:nvPr/>
        </p:nvSpPr>
        <p:spPr>
          <a:xfrm>
            <a:off x="8021178" y="15035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09602A0-07B6-47A9-9E33-5A241CDF6E00}"/>
              </a:ext>
            </a:extLst>
          </p:cNvPr>
          <p:cNvSpPr/>
          <p:nvPr/>
        </p:nvSpPr>
        <p:spPr>
          <a:xfrm>
            <a:off x="7913430" y="3666903"/>
            <a:ext cx="4033969" cy="1633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Abdeckstopfen für die Befestigungsschrauben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Alle vier Befestigungsschrauben werden durch eloxierte Alustopfen verschlossen.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Spänenester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werden so von vorneherein komplett eliminiert.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BCCB642-4579-46F9-B3F7-B7A0168F0819}"/>
              </a:ext>
            </a:extLst>
          </p:cNvPr>
          <p:cNvGrpSpPr/>
          <p:nvPr/>
        </p:nvGrpSpPr>
        <p:grpSpPr>
          <a:xfrm>
            <a:off x="310616" y="5260195"/>
            <a:ext cx="264000" cy="264000"/>
            <a:chOff x="4645063" y="729193"/>
            <a:chExt cx="266095" cy="271350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D8BF257B-064B-45AF-A107-F886773FB752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F211C26-B86D-43EE-B913-3657D6C2B253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5422288A-0D63-4B4F-AEEF-ECBC6C2E3D3A}"/>
              </a:ext>
            </a:extLst>
          </p:cNvPr>
          <p:cNvGrpSpPr/>
          <p:nvPr/>
        </p:nvGrpSpPr>
        <p:grpSpPr>
          <a:xfrm>
            <a:off x="310469" y="5514108"/>
            <a:ext cx="264000" cy="264000"/>
            <a:chOff x="4645063" y="732456"/>
            <a:chExt cx="266095" cy="27135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EB57C7F-BC3A-4D98-8CBD-FADA55382A3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BC820F44-623A-43E0-8D57-E0A3A5C1273B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F549679B-F186-4CEB-8D58-AD9C1F3DC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6" y="1637552"/>
            <a:ext cx="2801500" cy="189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23D09794-86DE-43BD-A7B4-8234CB2782C7}"/>
              </a:ext>
            </a:extLst>
          </p:cNvPr>
          <p:cNvGrpSpPr/>
          <p:nvPr/>
        </p:nvGrpSpPr>
        <p:grpSpPr>
          <a:xfrm>
            <a:off x="367072" y="2464136"/>
            <a:ext cx="264000" cy="264000"/>
            <a:chOff x="4645063" y="729193"/>
            <a:chExt cx="266095" cy="271350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BAAB7501-7C4E-4286-8D97-91A5B176F666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6FAAC072-405B-4E6F-A951-59F38CF8D479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175F1807-F7C7-4DE6-AB86-8BA7391F9F26}"/>
              </a:ext>
            </a:extLst>
          </p:cNvPr>
          <p:cNvGrpSpPr/>
          <p:nvPr/>
        </p:nvGrpSpPr>
        <p:grpSpPr>
          <a:xfrm>
            <a:off x="1633337" y="3349073"/>
            <a:ext cx="264000" cy="264000"/>
            <a:chOff x="4645069" y="732457"/>
            <a:chExt cx="266095" cy="271351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F9C994FC-D10C-4F10-89C1-05C51D4F125C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02EFDB9D-1C63-4BEE-AFE0-E88BAF6DD558}"/>
                </a:ext>
              </a:extLst>
            </p:cNvPr>
            <p:cNvSpPr txBox="1"/>
            <p:nvPr/>
          </p:nvSpPr>
          <p:spPr>
            <a:xfrm>
              <a:off x="4645069" y="732457"/>
              <a:ext cx="266095" cy="27135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41" name="Picture 4">
            <a:extLst>
              <a:ext uri="{FF2B5EF4-FFF2-40B4-BE49-F238E27FC236}">
                <a16:creationId xmlns:a16="http://schemas.microsoft.com/office/drawing/2014/main" id="{01F7E00B-FCA6-4CF0-BECB-3512C4ABE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0"/>
          <a:stretch/>
        </p:blipFill>
        <p:spPr bwMode="auto">
          <a:xfrm>
            <a:off x="4291225" y="1754793"/>
            <a:ext cx="2640233" cy="15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56B56BBE-C1DF-440C-A3D9-3A7FED5E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62" y="1681092"/>
            <a:ext cx="2477831" cy="180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4789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1257</Words>
  <Application>Microsoft Office PowerPoint</Application>
  <PresentationFormat>Breitbild</PresentationFormat>
  <Paragraphs>571</Paragraphs>
  <Slides>24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Wingdings</vt:lpstr>
      <vt:lpstr>1_SCH_PPT_Vorlage_16-9_230112</vt:lpstr>
      <vt:lpstr>SCH_PPT_Vorlage_16-9_230112</vt:lpstr>
      <vt:lpstr>PowerPoint-Präsentation</vt:lpstr>
      <vt:lpstr>PowerPoint-Präsentation</vt:lpstr>
      <vt:lpstr>TANDEM 3</vt:lpstr>
      <vt:lpstr>TANDEM KSP3</vt:lpstr>
      <vt:lpstr>TANDEM 3 Lead-Spanner</vt:lpstr>
      <vt:lpstr>TANDEM 3</vt:lpstr>
      <vt:lpstr>TANDEM KSP3</vt:lpstr>
      <vt:lpstr>TANDEM KSP3</vt:lpstr>
      <vt:lpstr>TANDEM KSP3</vt:lpstr>
      <vt:lpstr>TANDEM KSP3</vt:lpstr>
      <vt:lpstr>TANDEM KSP3</vt:lpstr>
      <vt:lpstr>TANDEM KSP3</vt:lpstr>
      <vt:lpstr>TANDEM KSP3</vt:lpstr>
      <vt:lpstr>TANDEM KSP3</vt:lpstr>
      <vt:lpstr>PowerPoint-Präsentation</vt:lpstr>
      <vt:lpstr>TANDEM System- und Aufsatzbacken</vt:lpstr>
      <vt:lpstr>TANDEM 3 Backenportfolio</vt:lpstr>
      <vt:lpstr>TANDEM 3 Backenportfolio</vt:lpstr>
      <vt:lpstr>PowerPoint-Präsentation</vt:lpstr>
      <vt:lpstr>ABP-h plus Basisplatten</vt:lpstr>
      <vt:lpstr>ABP-h plus Basisplatten</vt:lpstr>
      <vt:lpstr>PowerPoint-Präsentation</vt:lpstr>
      <vt:lpstr>KSL3 Konsolplatten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Marquart, Raphael</dc:creator>
  <cp:lastModifiedBy>Marquart, Raphael</cp:lastModifiedBy>
  <cp:revision>3</cp:revision>
  <dcterms:created xsi:type="dcterms:W3CDTF">2021-08-31T07:04:07Z</dcterms:created>
  <dcterms:modified xsi:type="dcterms:W3CDTF">2021-08-31T12:19:59Z</dcterms:modified>
</cp:coreProperties>
</file>