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07" r:id="rId2"/>
    <p:sldId id="318" r:id="rId3"/>
    <p:sldId id="314" r:id="rId4"/>
    <p:sldId id="315" r:id="rId5"/>
    <p:sldId id="316" r:id="rId6"/>
    <p:sldId id="317" r:id="rId7"/>
    <p:sldId id="313" r:id="rId8"/>
  </p:sldIdLst>
  <p:sldSz cx="9144000" cy="5143500" type="screen16x9"/>
  <p:notesSz cx="6858000" cy="9144000"/>
  <p:defaultTextStyle>
    <a:defPPr>
      <a:defRPr lang="de-DE"/>
    </a:defPPr>
    <a:lvl1pPr marL="0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0">
          <p15:clr>
            <a:srgbClr val="A4A3A4"/>
          </p15:clr>
        </p15:guide>
        <p15:guide id="2" orient="horz" pos="356">
          <p15:clr>
            <a:srgbClr val="A4A3A4"/>
          </p15:clr>
        </p15:guide>
        <p15:guide id="3" orient="horz" pos="590">
          <p15:clr>
            <a:srgbClr val="A4A3A4"/>
          </p15:clr>
        </p15:guide>
        <p15:guide id="4" pos="5472">
          <p15:clr>
            <a:srgbClr val="A4A3A4"/>
          </p15:clr>
        </p15:guide>
        <p15:guide id="5" pos="204" userDrawn="1">
          <p15:clr>
            <a:srgbClr val="A4A3A4"/>
          </p15:clr>
        </p15:guide>
        <p15:guide id="6" pos="2831">
          <p15:clr>
            <a:srgbClr val="A4A3A4"/>
          </p15:clr>
        </p15:guide>
        <p15:guide id="7" pos="1610" userDrawn="1">
          <p15:clr>
            <a:srgbClr val="A4A3A4"/>
          </p15:clr>
        </p15:guide>
        <p15:guide id="8" pos="288">
          <p15:clr>
            <a:srgbClr val="A4A3A4"/>
          </p15:clr>
        </p15:guide>
        <p15:guide id="9" pos="9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E0"/>
    <a:srgbClr val="034070"/>
    <a:srgbClr val="00446B"/>
    <a:srgbClr val="17385F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92" autoAdjust="0"/>
    <p:restoredTop sz="94591" autoAdjust="0"/>
  </p:normalViewPr>
  <p:slideViewPr>
    <p:cSldViewPr snapToGrid="0" snapToObjects="1">
      <p:cViewPr varScale="1">
        <p:scale>
          <a:sx n="142" d="100"/>
          <a:sy n="142" d="100"/>
        </p:scale>
        <p:origin x="936" y="102"/>
      </p:cViewPr>
      <p:guideLst>
        <p:guide orient="horz" pos="2450"/>
        <p:guide orient="horz" pos="356"/>
        <p:guide orient="horz" pos="590"/>
        <p:guide pos="5472"/>
        <p:guide pos="204"/>
        <p:guide pos="2831"/>
        <p:guide pos="1610"/>
        <p:guide pos="288"/>
        <p:guide pos="9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-22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25.08.2021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25.08.2021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647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it-IT"/>
              <a:t>25.08.2021 I Fabian Ballier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515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6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it-IT"/>
              <a:t>25.08.2021 I Fabian Ballier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012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4" y="4311880"/>
            <a:ext cx="9144000" cy="749300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1333338" y="160339"/>
            <a:ext cx="6762912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40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it-IT"/>
              <a:t>25.08.2021 I Fabian Ballier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FC7D3A5-2E8E-472F-B803-CB76C5BB5B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903" y="424352"/>
            <a:ext cx="1079435" cy="33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it-IT"/>
              <a:t>25.08.2021 I Fabian Ballier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3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25.08.2021 I Fabian Ballier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848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0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819150" y="466883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it-IT"/>
              <a:t>25.08.2021 I Fabian Ballier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09550" y="1190627"/>
            <a:ext cx="4374000" cy="285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2" r:id="rId3"/>
    <p:sldLayoutId id="2147483659" r:id="rId4"/>
    <p:sldLayoutId id="2147483660" r:id="rId5"/>
  </p:sldLayoutIdLst>
  <p:hf sldNum="0" hdr="0" dt="0"/>
  <p:txStyles>
    <p:titleStyle>
      <a:lvl1pPr algn="l" defTabSz="457171" rtl="0" eaLnBrk="1" latinLnBrk="0" hangingPunct="1">
        <a:spcBef>
          <a:spcPct val="0"/>
        </a:spcBef>
        <a:buNone/>
        <a:defRPr sz="2800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457171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446B"/>
          </a:solidFill>
          <a:latin typeface="+mn-lt"/>
          <a:ea typeface="+mn-ea"/>
          <a:cs typeface="+mn-cs"/>
        </a:defRPr>
      </a:lvl1pPr>
      <a:lvl2pPr marL="457170" indent="0" algn="l" defTabSz="457171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446B"/>
          </a:solidFill>
          <a:latin typeface="+mn-lt"/>
          <a:ea typeface="+mn-ea"/>
          <a:cs typeface="+mn-cs"/>
        </a:defRPr>
      </a:lvl2pPr>
      <a:lvl3pPr marL="1142927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446B"/>
          </a:solidFill>
          <a:latin typeface="+mn-lt"/>
          <a:ea typeface="+mn-ea"/>
          <a:cs typeface="+mn-cs"/>
        </a:defRPr>
      </a:lvl3pPr>
      <a:lvl4pPr marL="1600098" indent="-228585" algn="l" defTabSz="457171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446B"/>
          </a:solidFill>
          <a:latin typeface="+mn-lt"/>
          <a:ea typeface="+mn-ea"/>
          <a:cs typeface="+mn-cs"/>
        </a:defRPr>
      </a:lvl4pPr>
      <a:lvl5pPr marL="2057268" indent="-228585" algn="l" defTabSz="457171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446B"/>
          </a:solidFill>
          <a:latin typeface="+mn-lt"/>
          <a:ea typeface="+mn-ea"/>
          <a:cs typeface="+mn-cs"/>
        </a:defRPr>
      </a:lvl5pPr>
      <a:lvl6pPr marL="251443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emf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hyperlink" Target="https://schunk.com/de_en/services/after-sales-service/we-are-always-available-for-you-personal-advice-through-all-channels/" TargetMode="External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youtube.com/watch?v=C0liYJifGho&amp;list=PLLdEHWyjh9t3xIvRxBtsZTTw3Va04p3cP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Text, drinnen, Decke enthält.&#10;&#10;Automatisch generierte Beschreibung">
            <a:extLst>
              <a:ext uri="{FF2B5EF4-FFF2-40B4-BE49-F238E27FC236}">
                <a16:creationId xmlns:a16="http://schemas.microsoft.com/office/drawing/2014/main" id="{4205B2ED-8475-4A22-B4B0-D05AD0C7AD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 b="27195"/>
          <a:stretch/>
        </p:blipFill>
        <p:spPr>
          <a:xfrm>
            <a:off x="-3" y="-11321"/>
            <a:ext cx="9144003" cy="4438541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0" y="3346073"/>
            <a:ext cx="9144000" cy="1081147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230149" y="3441577"/>
            <a:ext cx="8858637" cy="839334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 defTabSz="457200">
              <a:spcBef>
                <a:spcPct val="0"/>
              </a:spcBef>
              <a:defRPr/>
            </a:pPr>
            <a:r>
              <a:rPr lang="en-US" sz="6000" b="1" dirty="0">
                <a:solidFill>
                  <a:srgbClr val="FFFFFF"/>
                </a:solidFill>
              </a:rPr>
              <a:t>			    Germany</a:t>
            </a:r>
            <a:endParaRPr kumimoji="0" lang="de-DE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07" y="4872302"/>
            <a:ext cx="1346200" cy="8956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7"/>
          <a:srcRect l="38113" b="2500"/>
          <a:stretch/>
        </p:blipFill>
        <p:spPr>
          <a:xfrm>
            <a:off x="471268" y="4714856"/>
            <a:ext cx="207512" cy="222904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CFC807C-9C55-476A-8F12-0DB7459396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25.08.2021 I Fabian Ballier</a:t>
            </a:r>
            <a:endParaRPr lang="de-DE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E534E9D7-2E9D-476A-82E3-D5A426CB7B30}"/>
              </a:ext>
            </a:extLst>
          </p:cNvPr>
          <p:cNvGrpSpPr/>
          <p:nvPr/>
        </p:nvGrpSpPr>
        <p:grpSpPr>
          <a:xfrm>
            <a:off x="57560" y="3558128"/>
            <a:ext cx="2109915" cy="662036"/>
            <a:chOff x="2229645" y="3558128"/>
            <a:chExt cx="2109915" cy="662036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44DDDA8B-40D4-4725-946F-A3485786E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0481"/>
            <a:stretch/>
          </p:blipFill>
          <p:spPr>
            <a:xfrm>
              <a:off x="2229645" y="3558128"/>
              <a:ext cx="1044801" cy="657035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1103DDB2-D62E-46FC-AED9-8213AD722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49518"/>
            <a:stretch/>
          </p:blipFill>
          <p:spPr>
            <a:xfrm>
              <a:off x="3274446" y="3563129"/>
              <a:ext cx="1065114" cy="65703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14225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BD7F2B-8E8A-4B1C-A35A-9F24DAD8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 &amp; Mission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B15446C-A9D6-4A49-90BB-DD3837E8B6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sz="2400" b="1" dirty="0" err="1">
                <a:solidFill>
                  <a:srgbClr val="00ADEE"/>
                </a:solidFill>
              </a:rPr>
              <a:t>Our</a:t>
            </a:r>
            <a:r>
              <a:rPr lang="de-DE" sz="2400" b="1" dirty="0">
                <a:solidFill>
                  <a:srgbClr val="00ADEE"/>
                </a:solidFill>
              </a:rPr>
              <a:t> Motivation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Test SCHUNK products for your application in advance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Show feasibility and reduce investment risks for you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b="1" dirty="0">
              <a:solidFill>
                <a:srgbClr val="00ADEE"/>
              </a:solidFill>
            </a:endParaRPr>
          </a:p>
          <a:p>
            <a:r>
              <a:rPr lang="de-DE" sz="2400" b="1" dirty="0" err="1">
                <a:solidFill>
                  <a:srgbClr val="00ADEE"/>
                </a:solidFill>
              </a:rPr>
              <a:t>How</a:t>
            </a:r>
            <a:r>
              <a:rPr lang="de-DE" sz="2400" b="1" dirty="0">
                <a:solidFill>
                  <a:srgbClr val="00ADEE"/>
                </a:solidFill>
              </a:rPr>
              <a:t> do </a:t>
            </a:r>
            <a:r>
              <a:rPr lang="de-DE" sz="2400" b="1" dirty="0" err="1">
                <a:solidFill>
                  <a:srgbClr val="00ADEE"/>
                </a:solidFill>
              </a:rPr>
              <a:t>we</a:t>
            </a:r>
            <a:r>
              <a:rPr lang="de-DE" sz="2400" b="1" dirty="0">
                <a:solidFill>
                  <a:srgbClr val="00ADEE"/>
                </a:solidFill>
              </a:rPr>
              <a:t> do </a:t>
            </a:r>
            <a:r>
              <a:rPr lang="de-DE" sz="2400" b="1" dirty="0" err="1">
                <a:solidFill>
                  <a:srgbClr val="00ADEE"/>
                </a:solidFill>
              </a:rPr>
              <a:t>this</a:t>
            </a:r>
            <a:r>
              <a:rPr lang="de-DE" sz="2400" b="1" dirty="0">
                <a:solidFill>
                  <a:srgbClr val="00ADEE"/>
                </a:solidFill>
              </a:rPr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Exemplary set-up of example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Examination of critical points of the automation task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Pre-test and parameter determination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Documentation in reports and 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Live demonstration and training</a:t>
            </a:r>
            <a:endParaRPr lang="en-US" b="1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08F949-91AA-454C-8BDA-060539A093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25.08.2021 I Fabian Ballier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715A329-CE96-4B05-9D44-0BCBCD1978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2" t="14903" r="69707" b="19215"/>
          <a:stretch/>
        </p:blipFill>
        <p:spPr>
          <a:xfrm>
            <a:off x="6626973" y="3067022"/>
            <a:ext cx="2420284" cy="123589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911939C-BCB5-4077-9B63-E87B0F5877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706" b="12157"/>
          <a:stretch/>
        </p:blipFill>
        <p:spPr>
          <a:xfrm>
            <a:off x="4673600" y="2796841"/>
            <a:ext cx="2770094" cy="150607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127B223-E7C6-4AAF-886A-963A44D926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720"/>
          <a:stretch/>
        </p:blipFill>
        <p:spPr>
          <a:xfrm>
            <a:off x="6450548" y="1112838"/>
            <a:ext cx="2596708" cy="243046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0154336-0AA6-4D40-ACFF-A44038C80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600" y="1112838"/>
            <a:ext cx="2553831" cy="192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66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594AA5-F9C0-4E31-B14C-0C0261CE8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Germany Layout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137BA0-4C39-4285-8C69-B24599F7A5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25.08.2021 I Fabian Ballier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F4FDC27-9BA1-47A3-AE91-AA85B7AE02E6}"/>
              </a:ext>
            </a:extLst>
          </p:cNvPr>
          <p:cNvSpPr txBox="1"/>
          <p:nvPr/>
        </p:nvSpPr>
        <p:spPr>
          <a:xfrm>
            <a:off x="1861102" y="837663"/>
            <a:ext cx="1684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>
                <a:solidFill>
                  <a:srgbClr val="009EE0"/>
                </a:solidFill>
              </a:rPr>
              <a:t>CoBot</a:t>
            </a:r>
            <a:r>
              <a:rPr lang="de-DE" sz="1200" b="1" dirty="0">
                <a:solidFill>
                  <a:srgbClr val="009EE0"/>
                </a:solidFill>
              </a:rPr>
              <a:t> </a:t>
            </a:r>
            <a:r>
              <a:rPr lang="de-DE" sz="1200" b="1" dirty="0" err="1">
                <a:solidFill>
                  <a:srgbClr val="009EE0"/>
                </a:solidFill>
              </a:rPr>
              <a:t>Application</a:t>
            </a:r>
            <a:r>
              <a:rPr lang="de-DE" sz="1200" b="1" dirty="0">
                <a:solidFill>
                  <a:srgbClr val="009EE0"/>
                </a:solidFill>
              </a:rPr>
              <a:t> Area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 dirty="0" err="1">
                <a:solidFill>
                  <a:srgbClr val="003D6A"/>
                </a:solidFill>
              </a:rPr>
              <a:t>Doosan</a:t>
            </a:r>
            <a:r>
              <a:rPr lang="de-DE" sz="800" dirty="0">
                <a:solidFill>
                  <a:srgbClr val="003D6A"/>
                </a:solidFill>
              </a:rPr>
              <a:t> M1013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 dirty="0" err="1">
                <a:solidFill>
                  <a:srgbClr val="003D6A"/>
                </a:solidFill>
              </a:rPr>
              <a:t>Omron</a:t>
            </a:r>
            <a:r>
              <a:rPr lang="de-DE" sz="800" dirty="0">
                <a:solidFill>
                  <a:srgbClr val="003D6A"/>
                </a:solidFill>
              </a:rPr>
              <a:t> TM5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 dirty="0" err="1">
                <a:solidFill>
                  <a:srgbClr val="003D6A"/>
                </a:solidFill>
              </a:rPr>
              <a:t>Omron</a:t>
            </a:r>
            <a:r>
              <a:rPr lang="de-DE" sz="800" dirty="0">
                <a:solidFill>
                  <a:srgbClr val="003D6A"/>
                </a:solidFill>
              </a:rPr>
              <a:t> TM5-Camera</a:t>
            </a:r>
            <a:br>
              <a:rPr lang="de-DE" sz="1200" b="1" dirty="0">
                <a:solidFill>
                  <a:srgbClr val="009EE0"/>
                </a:solidFill>
              </a:rPr>
            </a:br>
            <a:endParaRPr lang="de-DE" sz="1200" b="1" dirty="0">
              <a:solidFill>
                <a:srgbClr val="009EE0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0B9BC65-8626-4F5E-B4E3-C1C38B1C3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8" t="14412" r="2830" b="32114"/>
          <a:stretch/>
        </p:blipFill>
        <p:spPr>
          <a:xfrm>
            <a:off x="2089555" y="1667696"/>
            <a:ext cx="5172075" cy="139541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6E00337-3226-47D7-9524-CD1F272A54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046" t="67886" r="1805" b="3825"/>
          <a:stretch/>
        </p:blipFill>
        <p:spPr>
          <a:xfrm>
            <a:off x="5861455" y="3063108"/>
            <a:ext cx="1457325" cy="73818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E088C1B-F19D-4BF0-9A51-473EDB4702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30" t="19005" b="3357"/>
          <a:stretch/>
        </p:blipFill>
        <p:spPr>
          <a:xfrm>
            <a:off x="3551476" y="3142240"/>
            <a:ext cx="1180904" cy="608885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23BF0A3F-3546-40B2-A647-AB392F552D37}"/>
              </a:ext>
            </a:extLst>
          </p:cNvPr>
          <p:cNvSpPr/>
          <p:nvPr/>
        </p:nvSpPr>
        <p:spPr>
          <a:xfrm>
            <a:off x="5947180" y="3063108"/>
            <a:ext cx="314325" cy="3690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7F9B5DB-11C2-4E7E-B546-41BD51DBD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66" t="8573" r="60425" b="83945"/>
          <a:stretch/>
        </p:blipFill>
        <p:spPr>
          <a:xfrm>
            <a:off x="3706417" y="1513316"/>
            <a:ext cx="357188" cy="19526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0A44439-DF1D-4056-8344-FB8CBF4CC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66" t="8573" r="60425" b="83945"/>
          <a:stretch/>
        </p:blipFill>
        <p:spPr>
          <a:xfrm>
            <a:off x="5292316" y="1513316"/>
            <a:ext cx="357188" cy="19526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6D31DAF-0FD1-4082-9C2F-BFFE52F8E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66" t="8573" r="60425" b="83945"/>
          <a:stretch/>
        </p:blipFill>
        <p:spPr>
          <a:xfrm rot="5400000">
            <a:off x="7135423" y="2196331"/>
            <a:ext cx="357188" cy="195261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5BDDFB51-8379-483C-9B05-1C54A1A2BF17}"/>
              </a:ext>
            </a:extLst>
          </p:cNvPr>
          <p:cNvSpPr/>
          <p:nvPr/>
        </p:nvSpPr>
        <p:spPr>
          <a:xfrm>
            <a:off x="5904318" y="3400054"/>
            <a:ext cx="314325" cy="3690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BCCD566B-9818-409C-8E65-10844E61ECCF}"/>
              </a:ext>
            </a:extLst>
          </p:cNvPr>
          <p:cNvSpPr/>
          <p:nvPr/>
        </p:nvSpPr>
        <p:spPr>
          <a:xfrm>
            <a:off x="6447242" y="3383385"/>
            <a:ext cx="314325" cy="3690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4256C139-0CD5-4EFA-9C7B-6C3B81EA316E}"/>
              </a:ext>
            </a:extLst>
          </p:cNvPr>
          <p:cNvSpPr/>
          <p:nvPr/>
        </p:nvSpPr>
        <p:spPr>
          <a:xfrm>
            <a:off x="6933016" y="3139307"/>
            <a:ext cx="314325" cy="305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C0298E6C-B0CC-41D4-952F-0CFF84A963CC}"/>
              </a:ext>
            </a:extLst>
          </p:cNvPr>
          <p:cNvSpPr/>
          <p:nvPr/>
        </p:nvSpPr>
        <p:spPr>
          <a:xfrm>
            <a:off x="6833003" y="3521497"/>
            <a:ext cx="314325" cy="2476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04EB49C9-2529-40EA-8B6B-EC363462BFA6}"/>
              </a:ext>
            </a:extLst>
          </p:cNvPr>
          <p:cNvCxnSpPr>
            <a:cxnSpLocks/>
          </p:cNvCxnSpPr>
          <p:nvPr/>
        </p:nvCxnSpPr>
        <p:spPr>
          <a:xfrm>
            <a:off x="5875744" y="3383385"/>
            <a:ext cx="685800" cy="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3682ACF7-31EE-41E9-8D90-B8F4343D23B3}"/>
              </a:ext>
            </a:extLst>
          </p:cNvPr>
          <p:cNvCxnSpPr>
            <a:cxnSpLocks/>
          </p:cNvCxnSpPr>
          <p:nvPr/>
        </p:nvCxnSpPr>
        <p:spPr>
          <a:xfrm>
            <a:off x="6561544" y="3383385"/>
            <a:ext cx="2380" cy="39886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Grafik 26" descr="Ein Bild, das Wand, drinnen enthält.&#10;&#10;Automatisch generierte Beschreibung">
            <a:extLst>
              <a:ext uri="{FF2B5EF4-FFF2-40B4-BE49-F238E27FC236}">
                <a16:creationId xmlns:a16="http://schemas.microsoft.com/office/drawing/2014/main" id="{C6462B1E-86C9-4AEE-9282-6643CED3E5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15" r="10956"/>
          <a:stretch/>
        </p:blipFill>
        <p:spPr>
          <a:xfrm rot="5400000">
            <a:off x="4672479" y="3362117"/>
            <a:ext cx="1211209" cy="771456"/>
          </a:xfrm>
          <a:prstGeom prst="rect">
            <a:avLst/>
          </a:prstGeom>
        </p:spPr>
      </p:pic>
      <p:pic>
        <p:nvPicPr>
          <p:cNvPr id="28" name="Grafik 27" descr="Ein Bild, das Boden, drinnen, Möbel enthält.&#10;&#10;Automatisch generierte Beschreibung">
            <a:extLst>
              <a:ext uri="{FF2B5EF4-FFF2-40B4-BE49-F238E27FC236}">
                <a16:creationId xmlns:a16="http://schemas.microsoft.com/office/drawing/2014/main" id="{E25F7A23-6626-4AE0-9465-6E08E86CC8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6790"/>
          <a:stretch/>
        </p:blipFill>
        <p:spPr>
          <a:xfrm>
            <a:off x="2089555" y="3142240"/>
            <a:ext cx="1266121" cy="617949"/>
          </a:xfrm>
          <a:prstGeom prst="rect">
            <a:avLst/>
          </a:prstGeom>
        </p:spPr>
      </p:pic>
      <p:pic>
        <p:nvPicPr>
          <p:cNvPr id="29" name="Grafik 28" descr="Ein Bild, das Boden, drinnen, Gebäude, Decke enthält.&#10;&#10;Automatisch generierte Beschreibung">
            <a:extLst>
              <a:ext uri="{FF2B5EF4-FFF2-40B4-BE49-F238E27FC236}">
                <a16:creationId xmlns:a16="http://schemas.microsoft.com/office/drawing/2014/main" id="{14295F9D-207A-499E-8F7F-A8C5C323CF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2" t="12296" r="8596" b="7870"/>
          <a:stretch/>
        </p:blipFill>
        <p:spPr>
          <a:xfrm>
            <a:off x="308747" y="922892"/>
            <a:ext cx="1494717" cy="878339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E3ED2423-ACA5-47B0-92EA-CEF8566E56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7801" y="1904112"/>
            <a:ext cx="1484630" cy="1095983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E1FD6ADB-0B6F-4F98-AA87-6A30422296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426" y="1910016"/>
            <a:ext cx="1501038" cy="1098552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D47F57D6-E88B-4C0C-9EA5-73BCA4A911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7067"/>
          <a:stretch/>
        </p:blipFill>
        <p:spPr>
          <a:xfrm>
            <a:off x="308748" y="3124504"/>
            <a:ext cx="1501038" cy="1098552"/>
          </a:xfrm>
          <a:prstGeom prst="rect">
            <a:avLst/>
          </a:prstGeom>
        </p:spPr>
      </p:pic>
      <p:pic>
        <p:nvPicPr>
          <p:cNvPr id="33" name="Picture 2" descr="Robots KR QUANTEC nano F exclusive Spezifikation - PDF Free Download">
            <a:extLst>
              <a:ext uri="{FF2B5EF4-FFF2-40B4-BE49-F238E27FC236}">
                <a16:creationId xmlns:a16="http://schemas.microsoft.com/office/drawing/2014/main" id="{43BD0BE6-66D8-425E-A2B0-0751A95DC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7" r="12454"/>
          <a:stretch/>
        </p:blipFill>
        <p:spPr bwMode="auto">
          <a:xfrm rot="16200000">
            <a:off x="5982629" y="3417363"/>
            <a:ext cx="305991" cy="4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obots KR QUANTEC nano F exclusive Spezifikation - PDF Free Download">
            <a:extLst>
              <a:ext uri="{FF2B5EF4-FFF2-40B4-BE49-F238E27FC236}">
                <a16:creationId xmlns:a16="http://schemas.microsoft.com/office/drawing/2014/main" id="{316480D7-0620-44BE-BA33-7910EE9AB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3" r="12454"/>
          <a:stretch/>
        </p:blipFill>
        <p:spPr bwMode="auto">
          <a:xfrm rot="10800000">
            <a:off x="6878395" y="3052481"/>
            <a:ext cx="426096" cy="4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418698C-C2A2-4457-A91D-8F3181A9C23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83" t="-728" r="-883" b="18091"/>
          <a:stretch/>
        </p:blipFill>
        <p:spPr>
          <a:xfrm>
            <a:off x="7376383" y="3127782"/>
            <a:ext cx="1484630" cy="1095274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7F33FF53-15DB-4F0B-8D49-46EBFE448C1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7094"/>
          <a:stretch/>
        </p:blipFill>
        <p:spPr>
          <a:xfrm>
            <a:off x="7382128" y="810840"/>
            <a:ext cx="1494717" cy="990392"/>
          </a:xfrm>
          <a:prstGeom prst="rect">
            <a:avLst/>
          </a:prstGeom>
        </p:spPr>
      </p:pic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5D164088-F53D-4E37-83C8-98BDD5245EB9}"/>
              </a:ext>
            </a:extLst>
          </p:cNvPr>
          <p:cNvCxnSpPr/>
          <p:nvPr/>
        </p:nvCxnSpPr>
        <p:spPr>
          <a:xfrm flipV="1">
            <a:off x="237325" y="844918"/>
            <a:ext cx="0" cy="3456000"/>
          </a:xfrm>
          <a:prstGeom prst="line">
            <a:avLst/>
          </a:prstGeom>
          <a:ln>
            <a:solidFill>
              <a:srgbClr val="009EE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3BBBD1C8-1D24-44C7-AA4F-971DBEC9672C}"/>
              </a:ext>
            </a:extLst>
          </p:cNvPr>
          <p:cNvCxnSpPr>
            <a:cxnSpLocks/>
          </p:cNvCxnSpPr>
          <p:nvPr/>
        </p:nvCxnSpPr>
        <p:spPr>
          <a:xfrm flipV="1">
            <a:off x="1880094" y="1513316"/>
            <a:ext cx="0" cy="2786434"/>
          </a:xfrm>
          <a:prstGeom prst="line">
            <a:avLst/>
          </a:prstGeom>
          <a:ln>
            <a:solidFill>
              <a:srgbClr val="009EE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316285B0-690A-4538-959D-4DD01191537C}"/>
              </a:ext>
            </a:extLst>
          </p:cNvPr>
          <p:cNvCxnSpPr>
            <a:cxnSpLocks/>
          </p:cNvCxnSpPr>
          <p:nvPr/>
        </p:nvCxnSpPr>
        <p:spPr>
          <a:xfrm flipV="1">
            <a:off x="237325" y="4298582"/>
            <a:ext cx="1659334" cy="1168"/>
          </a:xfrm>
          <a:prstGeom prst="line">
            <a:avLst/>
          </a:prstGeom>
          <a:ln>
            <a:solidFill>
              <a:srgbClr val="009EE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9306A58-60CD-49B1-9886-6EA8D38FA04C}"/>
              </a:ext>
            </a:extLst>
          </p:cNvPr>
          <p:cNvCxnSpPr>
            <a:cxnSpLocks/>
          </p:cNvCxnSpPr>
          <p:nvPr/>
        </p:nvCxnSpPr>
        <p:spPr>
          <a:xfrm>
            <a:off x="218083" y="842582"/>
            <a:ext cx="3666928" cy="0"/>
          </a:xfrm>
          <a:prstGeom prst="line">
            <a:avLst/>
          </a:prstGeom>
          <a:ln>
            <a:solidFill>
              <a:srgbClr val="009EE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BBEBF52-E0DD-429A-8D17-ECFF6ED2213D}"/>
              </a:ext>
            </a:extLst>
          </p:cNvPr>
          <p:cNvCxnSpPr>
            <a:cxnSpLocks/>
            <a:endCxn id="18" idx="0"/>
          </p:cNvCxnSpPr>
          <p:nvPr/>
        </p:nvCxnSpPr>
        <p:spPr>
          <a:xfrm flipV="1">
            <a:off x="1880094" y="1513316"/>
            <a:ext cx="2004917" cy="10244"/>
          </a:xfrm>
          <a:prstGeom prst="line">
            <a:avLst/>
          </a:prstGeom>
          <a:ln>
            <a:solidFill>
              <a:srgbClr val="009EE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feld 41">
            <a:extLst>
              <a:ext uri="{FF2B5EF4-FFF2-40B4-BE49-F238E27FC236}">
                <a16:creationId xmlns:a16="http://schemas.microsoft.com/office/drawing/2014/main" id="{C6E0A7CA-0DE8-40DC-B5B9-A5F1088A458D}"/>
              </a:ext>
            </a:extLst>
          </p:cNvPr>
          <p:cNvSpPr txBox="1"/>
          <p:nvPr/>
        </p:nvSpPr>
        <p:spPr>
          <a:xfrm>
            <a:off x="2938123" y="835531"/>
            <a:ext cx="79541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200" dirty="0">
              <a:solidFill>
                <a:srgbClr val="009EE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 dirty="0">
                <a:solidFill>
                  <a:srgbClr val="003D6A"/>
                </a:solidFill>
              </a:rPr>
              <a:t>UR5e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 dirty="0">
                <a:solidFill>
                  <a:srgbClr val="003D6A"/>
                </a:solidFill>
              </a:rPr>
              <a:t>Kuka KR10</a:t>
            </a:r>
          </a:p>
          <a:p>
            <a:br>
              <a:rPr lang="de-DE" sz="1200" b="1" dirty="0">
                <a:solidFill>
                  <a:srgbClr val="009EE0"/>
                </a:solidFill>
              </a:rPr>
            </a:br>
            <a:endParaRPr lang="de-DE" sz="1200" b="1" dirty="0">
              <a:solidFill>
                <a:srgbClr val="009EE0"/>
              </a:solidFill>
            </a:endParaRPr>
          </a:p>
        </p:txBody>
      </p: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3D509322-891C-4D33-88C5-0BB765B75F56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3885011" y="847502"/>
            <a:ext cx="0" cy="665814"/>
          </a:xfrm>
          <a:prstGeom prst="line">
            <a:avLst/>
          </a:prstGeom>
          <a:ln>
            <a:solidFill>
              <a:srgbClr val="009EE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feld 43">
            <a:extLst>
              <a:ext uri="{FF2B5EF4-FFF2-40B4-BE49-F238E27FC236}">
                <a16:creationId xmlns:a16="http://schemas.microsoft.com/office/drawing/2014/main" id="{8CCAF635-53F4-4826-9C28-2FF607E48385}"/>
              </a:ext>
            </a:extLst>
          </p:cNvPr>
          <p:cNvSpPr txBox="1"/>
          <p:nvPr/>
        </p:nvSpPr>
        <p:spPr>
          <a:xfrm>
            <a:off x="2029866" y="3743723"/>
            <a:ext cx="891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rgbClr val="009EE0"/>
                </a:solidFill>
              </a:rPr>
              <a:t>Video Area</a:t>
            </a:r>
            <a:br>
              <a:rPr lang="de-DE" sz="1200" b="1" dirty="0">
                <a:solidFill>
                  <a:srgbClr val="009EE0"/>
                </a:solidFill>
              </a:rPr>
            </a:br>
            <a:endParaRPr lang="de-DE" sz="1200" b="1" dirty="0">
              <a:solidFill>
                <a:srgbClr val="009EE0"/>
              </a:solidFill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6D5D9DB5-4508-4467-9D6C-6CA1C552B1D7}"/>
              </a:ext>
            </a:extLst>
          </p:cNvPr>
          <p:cNvSpPr txBox="1"/>
          <p:nvPr/>
        </p:nvSpPr>
        <p:spPr>
          <a:xfrm>
            <a:off x="3517505" y="3754204"/>
            <a:ext cx="1053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rgbClr val="009EE0"/>
                </a:solidFill>
              </a:rPr>
              <a:t>Meeting Area</a:t>
            </a:r>
          </a:p>
        </p:txBody>
      </p: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A78A2090-F004-4601-A5BF-D3466A056494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2722616" y="2678351"/>
            <a:ext cx="0" cy="463889"/>
          </a:xfrm>
          <a:prstGeom prst="straightConnector1">
            <a:avLst/>
          </a:prstGeom>
          <a:ln>
            <a:solidFill>
              <a:srgbClr val="009EE0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E6947325-E535-45DC-833B-61A07D4CFA29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3302337" y="2699920"/>
            <a:ext cx="839591" cy="442320"/>
          </a:xfrm>
          <a:prstGeom prst="straightConnector1">
            <a:avLst/>
          </a:prstGeom>
          <a:ln>
            <a:solidFill>
              <a:srgbClr val="009EE0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Grafik 47">
            <a:extLst>
              <a:ext uri="{FF2B5EF4-FFF2-40B4-BE49-F238E27FC236}">
                <a16:creationId xmlns:a16="http://schemas.microsoft.com/office/drawing/2014/main" id="{01275B8F-A6CD-48F8-85EB-256665B1A5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3560" y="854024"/>
            <a:ext cx="1017640" cy="678486"/>
          </a:xfrm>
          <a:prstGeom prst="rect">
            <a:avLst/>
          </a:prstGeom>
        </p:spPr>
      </p:pic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07EBB430-53E6-431E-8D1A-1DFEB8A960D9}"/>
              </a:ext>
            </a:extLst>
          </p:cNvPr>
          <p:cNvCxnSpPr>
            <a:cxnSpLocks/>
            <a:stCxn id="48" idx="2"/>
          </p:cNvCxnSpPr>
          <p:nvPr/>
        </p:nvCxnSpPr>
        <p:spPr>
          <a:xfrm flipH="1">
            <a:off x="4337303" y="1532510"/>
            <a:ext cx="395077" cy="366938"/>
          </a:xfrm>
          <a:prstGeom prst="straightConnector1">
            <a:avLst/>
          </a:prstGeom>
          <a:ln>
            <a:solidFill>
              <a:srgbClr val="009EE0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47C5B43C-FB12-4BED-894E-C3A54CC4067A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5663812" y="3673780"/>
            <a:ext cx="474073" cy="74066"/>
          </a:xfrm>
          <a:prstGeom prst="straightConnector1">
            <a:avLst/>
          </a:prstGeom>
          <a:ln>
            <a:solidFill>
              <a:srgbClr val="009EE0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feld 50">
            <a:extLst>
              <a:ext uri="{FF2B5EF4-FFF2-40B4-BE49-F238E27FC236}">
                <a16:creationId xmlns:a16="http://schemas.microsoft.com/office/drawing/2014/main" id="{01EA03F8-6725-4E5A-9CF9-BB900586811E}"/>
              </a:ext>
            </a:extLst>
          </p:cNvPr>
          <p:cNvSpPr txBox="1"/>
          <p:nvPr/>
        </p:nvSpPr>
        <p:spPr>
          <a:xfrm>
            <a:off x="5624218" y="3957229"/>
            <a:ext cx="910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rgbClr val="009EE0"/>
                </a:solidFill>
              </a:rPr>
              <a:t>KUKA KR70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22F382C0-675D-41A3-B5F1-0B7252345DB7}"/>
              </a:ext>
            </a:extLst>
          </p:cNvPr>
          <p:cNvSpPr txBox="1"/>
          <p:nvPr/>
        </p:nvSpPr>
        <p:spPr>
          <a:xfrm>
            <a:off x="7382128" y="1572023"/>
            <a:ext cx="1558427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009EE0"/>
                </a:solidFill>
              </a:rPr>
              <a:t>Material </a:t>
            </a:r>
            <a:r>
              <a:rPr lang="de-DE" sz="1200" b="1" dirty="0" err="1">
                <a:solidFill>
                  <a:srgbClr val="009EE0"/>
                </a:solidFill>
              </a:rPr>
              <a:t>Removal</a:t>
            </a:r>
            <a:endParaRPr lang="de-DE" sz="1200" b="1" dirty="0">
              <a:solidFill>
                <a:srgbClr val="009EE0"/>
              </a:solidFill>
            </a:endParaRPr>
          </a:p>
        </p:txBody>
      </p:sp>
      <p:cxnSp>
        <p:nvCxnSpPr>
          <p:cNvPr id="53" name="Gerade Verbindung mit Pfeil 52">
            <a:extLst>
              <a:ext uri="{FF2B5EF4-FFF2-40B4-BE49-F238E27FC236}">
                <a16:creationId xmlns:a16="http://schemas.microsoft.com/office/drawing/2014/main" id="{80B13B1A-1649-4362-A038-2876CAB0EA0C}"/>
              </a:ext>
            </a:extLst>
          </p:cNvPr>
          <p:cNvCxnSpPr>
            <a:cxnSpLocks/>
            <a:stCxn id="52" idx="1"/>
          </p:cNvCxnSpPr>
          <p:nvPr/>
        </p:nvCxnSpPr>
        <p:spPr>
          <a:xfrm flipH="1">
            <a:off x="5014136" y="1710523"/>
            <a:ext cx="2367992" cy="199493"/>
          </a:xfrm>
          <a:prstGeom prst="straightConnector1">
            <a:avLst/>
          </a:prstGeom>
          <a:ln>
            <a:solidFill>
              <a:srgbClr val="009EE0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>
            <a:extLst>
              <a:ext uri="{FF2B5EF4-FFF2-40B4-BE49-F238E27FC236}">
                <a16:creationId xmlns:a16="http://schemas.microsoft.com/office/drawing/2014/main" id="{D97FA47D-5C8B-4084-9388-8A1554AE0676}"/>
              </a:ext>
            </a:extLst>
          </p:cNvPr>
          <p:cNvCxnSpPr>
            <a:cxnSpLocks/>
            <a:stCxn id="56" idx="1"/>
          </p:cNvCxnSpPr>
          <p:nvPr/>
        </p:nvCxnSpPr>
        <p:spPr>
          <a:xfrm flipH="1">
            <a:off x="7090180" y="2912621"/>
            <a:ext cx="287622" cy="359870"/>
          </a:xfrm>
          <a:prstGeom prst="straightConnector1">
            <a:avLst/>
          </a:prstGeom>
          <a:ln>
            <a:solidFill>
              <a:srgbClr val="009EE0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>
            <a:extLst>
              <a:ext uri="{FF2B5EF4-FFF2-40B4-BE49-F238E27FC236}">
                <a16:creationId xmlns:a16="http://schemas.microsoft.com/office/drawing/2014/main" id="{55DA6227-64F3-4442-AF14-4B951B6D225E}"/>
              </a:ext>
            </a:extLst>
          </p:cNvPr>
          <p:cNvCxnSpPr>
            <a:cxnSpLocks/>
            <a:stCxn id="57" idx="1"/>
          </p:cNvCxnSpPr>
          <p:nvPr/>
        </p:nvCxnSpPr>
        <p:spPr>
          <a:xfrm flipH="1" flipV="1">
            <a:off x="6973272" y="3643036"/>
            <a:ext cx="403112" cy="496246"/>
          </a:xfrm>
          <a:prstGeom prst="straightConnector1">
            <a:avLst/>
          </a:prstGeom>
          <a:ln>
            <a:solidFill>
              <a:srgbClr val="009EE0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feld 55">
            <a:extLst>
              <a:ext uri="{FF2B5EF4-FFF2-40B4-BE49-F238E27FC236}">
                <a16:creationId xmlns:a16="http://schemas.microsoft.com/office/drawing/2014/main" id="{458076B3-C031-4D11-8D06-8B6AA0036BB4}"/>
              </a:ext>
            </a:extLst>
          </p:cNvPr>
          <p:cNvSpPr txBox="1"/>
          <p:nvPr/>
        </p:nvSpPr>
        <p:spPr>
          <a:xfrm>
            <a:off x="7377802" y="2774121"/>
            <a:ext cx="1562754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009EE0"/>
                </a:solidFill>
              </a:rPr>
              <a:t>Material </a:t>
            </a:r>
            <a:r>
              <a:rPr lang="de-DE" sz="1200" b="1" dirty="0" err="1">
                <a:solidFill>
                  <a:srgbClr val="009EE0"/>
                </a:solidFill>
              </a:rPr>
              <a:t>Removal</a:t>
            </a:r>
            <a:endParaRPr lang="de-DE" sz="1200" b="1" dirty="0">
              <a:solidFill>
                <a:srgbClr val="009EE0"/>
              </a:solidFill>
            </a:endParaRP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8D98B086-603B-4079-9550-55E43FCA4770}"/>
              </a:ext>
            </a:extLst>
          </p:cNvPr>
          <p:cNvSpPr txBox="1"/>
          <p:nvPr/>
        </p:nvSpPr>
        <p:spPr>
          <a:xfrm>
            <a:off x="7376384" y="4000782"/>
            <a:ext cx="1712908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solidFill>
                  <a:srgbClr val="009EE0"/>
                </a:solidFill>
              </a:rPr>
              <a:t>Battery</a:t>
            </a:r>
            <a:r>
              <a:rPr lang="de-DE" sz="1200" b="1" dirty="0">
                <a:solidFill>
                  <a:srgbClr val="009EE0"/>
                </a:solidFill>
              </a:rPr>
              <a:t>/</a:t>
            </a:r>
            <a:r>
              <a:rPr lang="de-DE" sz="1200" b="1" dirty="0" err="1">
                <a:solidFill>
                  <a:srgbClr val="009EE0"/>
                </a:solidFill>
              </a:rPr>
              <a:t>HairPin</a:t>
            </a:r>
            <a:endParaRPr lang="de-DE" sz="1200" b="1" dirty="0">
              <a:solidFill>
                <a:srgbClr val="009E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819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9AB085-BB77-48FD-AE6A-BFABFD07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</a:t>
            </a:r>
            <a:r>
              <a:rPr lang="de-DE" dirty="0" err="1"/>
              <a:t>offer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AD07AA-7B22-4E72-8A47-1A5CE5E760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25.08.2021 I Fabian Ballier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C611C57-7012-4484-A879-84694F0B3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740" y="2136445"/>
            <a:ext cx="2775907" cy="864001"/>
          </a:xfrm>
          <a:prstGeom prst="rect">
            <a:avLst/>
          </a:prstGeom>
        </p:spPr>
      </p:pic>
      <p:sp>
        <p:nvSpPr>
          <p:cNvPr id="7" name="Pfeil: gebogen 6">
            <a:extLst>
              <a:ext uri="{FF2B5EF4-FFF2-40B4-BE49-F238E27FC236}">
                <a16:creationId xmlns:a16="http://schemas.microsoft.com/office/drawing/2014/main" id="{CFD2AC75-166B-477C-B3E3-2527864D5447}"/>
              </a:ext>
            </a:extLst>
          </p:cNvPr>
          <p:cNvSpPr/>
          <p:nvPr/>
        </p:nvSpPr>
        <p:spPr>
          <a:xfrm>
            <a:off x="2037684" y="1324620"/>
            <a:ext cx="1014413" cy="1421110"/>
          </a:xfrm>
          <a:prstGeom prst="bentArrow">
            <a:avLst/>
          </a:prstGeom>
          <a:solidFill>
            <a:srgbClr val="00AD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Pfeil: gebogen 7">
            <a:extLst>
              <a:ext uri="{FF2B5EF4-FFF2-40B4-BE49-F238E27FC236}">
                <a16:creationId xmlns:a16="http://schemas.microsoft.com/office/drawing/2014/main" id="{09215703-F890-4F5B-854E-91E8F9880D03}"/>
              </a:ext>
            </a:extLst>
          </p:cNvPr>
          <p:cNvSpPr/>
          <p:nvPr/>
        </p:nvSpPr>
        <p:spPr>
          <a:xfrm flipV="1">
            <a:off x="2037684" y="2723828"/>
            <a:ext cx="1014413" cy="1386320"/>
          </a:xfrm>
          <a:prstGeom prst="bentArrow">
            <a:avLst/>
          </a:prstGeom>
          <a:solidFill>
            <a:srgbClr val="00AD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3F5F5FA3-7A46-47AF-89CE-10BA76EDECC3}"/>
              </a:ext>
            </a:extLst>
          </p:cNvPr>
          <p:cNvSpPr/>
          <p:nvPr/>
        </p:nvSpPr>
        <p:spPr>
          <a:xfrm rot="16200000">
            <a:off x="491696" y="2175555"/>
            <a:ext cx="2188308" cy="1092477"/>
          </a:xfrm>
          <a:prstGeom prst="triangle">
            <a:avLst>
              <a:gd name="adj" fmla="val 46518"/>
            </a:avLst>
          </a:prstGeom>
          <a:gradFill>
            <a:gsLst>
              <a:gs pos="19000">
                <a:srgbClr val="00ADEE"/>
              </a:gs>
              <a:gs pos="100000">
                <a:srgbClr val="00ADEE">
                  <a:alpha val="50000"/>
                </a:srgb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CE4BD6D-C67D-4648-ADBB-7D25C8C46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230" y="1383826"/>
            <a:ext cx="1014413" cy="143182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A3B9D48-62F6-4306-86F4-D0A902D4C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338" y="2790002"/>
            <a:ext cx="1092478" cy="841834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8FA5975-4631-44BC-B05A-21D42F27F89D}"/>
              </a:ext>
            </a:extLst>
          </p:cNvPr>
          <p:cNvGrpSpPr/>
          <p:nvPr/>
        </p:nvGrpSpPr>
        <p:grpSpPr>
          <a:xfrm>
            <a:off x="3081831" y="3386375"/>
            <a:ext cx="1557615" cy="935438"/>
            <a:chOff x="3089971" y="3322795"/>
            <a:chExt cx="1557615" cy="935438"/>
          </a:xfrm>
        </p:grpSpPr>
        <p:pic>
          <p:nvPicPr>
            <p:cNvPr id="13" name="Picture 6" descr="Presse - HÃ¶chste HaltekrÃ¤fte auf kleinstem Raum">
              <a:extLst>
                <a:ext uri="{FF2B5EF4-FFF2-40B4-BE49-F238E27FC236}">
                  <a16:creationId xmlns:a16="http://schemas.microsoft.com/office/drawing/2014/main" id="{43E4483E-2383-4FCE-A1CF-6F4C339357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4983" y="3329623"/>
              <a:ext cx="712603" cy="502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CE6EFB89-713F-48C1-A9C1-58869453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9971" y="3322795"/>
              <a:ext cx="755113" cy="516042"/>
            </a:xfrm>
            <a:prstGeom prst="rect">
              <a:avLst/>
            </a:prstGeom>
          </p:spPr>
        </p:pic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530F3F14-6CEC-4FD6-94A4-4B884C0B6A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3732" y="3829246"/>
              <a:ext cx="712603" cy="428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Gleichschenkliges Dreieck 15">
            <a:extLst>
              <a:ext uri="{FF2B5EF4-FFF2-40B4-BE49-F238E27FC236}">
                <a16:creationId xmlns:a16="http://schemas.microsoft.com/office/drawing/2014/main" id="{D509C1B5-C8B5-4D42-AF55-7F9405667ECF}"/>
              </a:ext>
            </a:extLst>
          </p:cNvPr>
          <p:cNvSpPr/>
          <p:nvPr/>
        </p:nvSpPr>
        <p:spPr>
          <a:xfrm rot="5400000">
            <a:off x="6183418" y="2175554"/>
            <a:ext cx="2188308" cy="1092477"/>
          </a:xfrm>
          <a:prstGeom prst="triangle">
            <a:avLst>
              <a:gd name="adj" fmla="val 46518"/>
            </a:avLst>
          </a:prstGeom>
          <a:gradFill>
            <a:gsLst>
              <a:gs pos="19000">
                <a:srgbClr val="00ADEE"/>
              </a:gs>
              <a:gs pos="100000">
                <a:srgbClr val="00ADEE">
                  <a:alpha val="50000"/>
                </a:srgb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: gebogen 16">
            <a:extLst>
              <a:ext uri="{FF2B5EF4-FFF2-40B4-BE49-F238E27FC236}">
                <a16:creationId xmlns:a16="http://schemas.microsoft.com/office/drawing/2014/main" id="{86411723-FE74-4FFE-98A5-BB2AA6461EE8}"/>
              </a:ext>
            </a:extLst>
          </p:cNvPr>
          <p:cNvSpPr/>
          <p:nvPr/>
        </p:nvSpPr>
        <p:spPr>
          <a:xfrm rot="5400000" flipH="1">
            <a:off x="5665453" y="2717816"/>
            <a:ext cx="1547838" cy="1014414"/>
          </a:xfrm>
          <a:prstGeom prst="bentArrow">
            <a:avLst>
              <a:gd name="adj1" fmla="val 25000"/>
              <a:gd name="adj2" fmla="val 25000"/>
              <a:gd name="adj3" fmla="val 0"/>
              <a:gd name="adj4" fmla="val 43750"/>
            </a:avLst>
          </a:prstGeom>
          <a:solidFill>
            <a:srgbClr val="00AD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8" name="Pfeil: gebogen 17">
            <a:extLst>
              <a:ext uri="{FF2B5EF4-FFF2-40B4-BE49-F238E27FC236}">
                <a16:creationId xmlns:a16="http://schemas.microsoft.com/office/drawing/2014/main" id="{F0BB2FE1-32D4-4E4B-A7B3-5CBE9F7ED078}"/>
              </a:ext>
            </a:extLst>
          </p:cNvPr>
          <p:cNvSpPr/>
          <p:nvPr/>
        </p:nvSpPr>
        <p:spPr>
          <a:xfrm rot="16200000" flipH="1" flipV="1">
            <a:off x="5665453" y="1710963"/>
            <a:ext cx="1547838" cy="1014414"/>
          </a:xfrm>
          <a:prstGeom prst="bentArrow">
            <a:avLst>
              <a:gd name="adj1" fmla="val 25000"/>
              <a:gd name="adj2" fmla="val 25000"/>
              <a:gd name="adj3" fmla="val 0"/>
              <a:gd name="adj4" fmla="val 43750"/>
            </a:avLst>
          </a:prstGeom>
          <a:solidFill>
            <a:srgbClr val="00AD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CA02775-5BC5-4634-ABE6-AE47422AF98E}"/>
              </a:ext>
            </a:extLst>
          </p:cNvPr>
          <p:cNvSpPr txBox="1"/>
          <p:nvPr/>
        </p:nvSpPr>
        <p:spPr>
          <a:xfrm>
            <a:off x="6707059" y="475565"/>
            <a:ext cx="24721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rgbClr val="003D6A"/>
                </a:solidFill>
              </a:rPr>
              <a:t>Report: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 dirty="0">
                <a:solidFill>
                  <a:srgbClr val="003D6A"/>
                </a:solidFill>
              </a:rPr>
              <a:t>Ideal </a:t>
            </a:r>
            <a:r>
              <a:rPr lang="de-DE" sz="800" dirty="0" err="1">
                <a:solidFill>
                  <a:srgbClr val="003D6A"/>
                </a:solidFill>
              </a:rPr>
              <a:t>use</a:t>
            </a:r>
            <a:r>
              <a:rPr lang="de-DE" sz="800" dirty="0">
                <a:solidFill>
                  <a:srgbClr val="003D6A"/>
                </a:solidFill>
              </a:rPr>
              <a:t> </a:t>
            </a:r>
            <a:r>
              <a:rPr lang="de-DE" sz="800" dirty="0" err="1">
                <a:solidFill>
                  <a:srgbClr val="003D6A"/>
                </a:solidFill>
              </a:rPr>
              <a:t>of</a:t>
            </a:r>
            <a:r>
              <a:rPr lang="de-DE" sz="800" dirty="0">
                <a:solidFill>
                  <a:srgbClr val="003D6A"/>
                </a:solidFill>
              </a:rPr>
              <a:t> </a:t>
            </a:r>
            <a:r>
              <a:rPr lang="de-DE" sz="800" dirty="0" err="1">
                <a:solidFill>
                  <a:srgbClr val="003D6A"/>
                </a:solidFill>
              </a:rPr>
              <a:t>components</a:t>
            </a:r>
            <a:r>
              <a:rPr lang="de-DE" sz="800" dirty="0">
                <a:solidFill>
                  <a:srgbClr val="003D6A"/>
                </a:solidFill>
              </a:rPr>
              <a:t> in </a:t>
            </a:r>
            <a:r>
              <a:rPr lang="de-DE" sz="800" dirty="0" err="1">
                <a:solidFill>
                  <a:srgbClr val="003D6A"/>
                </a:solidFill>
              </a:rPr>
              <a:t>the</a:t>
            </a:r>
            <a:r>
              <a:rPr lang="de-DE" sz="800" dirty="0">
                <a:solidFill>
                  <a:srgbClr val="003D6A"/>
                </a:solidFill>
              </a:rPr>
              <a:t> </a:t>
            </a:r>
            <a:r>
              <a:rPr lang="de-DE" sz="800" dirty="0" err="1">
                <a:solidFill>
                  <a:srgbClr val="003D6A"/>
                </a:solidFill>
              </a:rPr>
              <a:t>specific</a:t>
            </a:r>
            <a:r>
              <a:rPr lang="de-DE" sz="800" dirty="0">
                <a:solidFill>
                  <a:srgbClr val="003D6A"/>
                </a:solidFill>
              </a:rPr>
              <a:t> </a:t>
            </a:r>
            <a:r>
              <a:rPr lang="de-DE" sz="800" dirty="0" err="1">
                <a:solidFill>
                  <a:srgbClr val="003D6A"/>
                </a:solidFill>
              </a:rPr>
              <a:t>application</a:t>
            </a:r>
            <a:br>
              <a:rPr lang="de-DE" sz="800" dirty="0">
                <a:solidFill>
                  <a:srgbClr val="003D6A"/>
                </a:solidFill>
              </a:rPr>
            </a:br>
            <a:r>
              <a:rPr lang="de-DE" sz="800" dirty="0">
                <a:solidFill>
                  <a:srgbClr val="003D6A"/>
                </a:solidFill>
                <a:sym typeface="Wingdings" panose="05000000000000000000" pitchFamily="2" charset="2"/>
              </a:rPr>
              <a:t> </a:t>
            </a:r>
            <a:r>
              <a:rPr lang="de-DE" sz="800" dirty="0" err="1">
                <a:solidFill>
                  <a:srgbClr val="003D6A"/>
                </a:solidFill>
                <a:sym typeface="Wingdings" panose="05000000000000000000" pitchFamily="2" charset="2"/>
              </a:rPr>
              <a:t>reduce</a:t>
            </a:r>
            <a:r>
              <a:rPr lang="de-DE" sz="800" dirty="0">
                <a:solidFill>
                  <a:srgbClr val="003D6A"/>
                </a:solidFill>
                <a:sym typeface="Wingdings" panose="05000000000000000000" pitchFamily="2" charset="2"/>
              </a:rPr>
              <a:t> </a:t>
            </a:r>
            <a:r>
              <a:rPr lang="de-DE" sz="800" dirty="0" err="1">
                <a:solidFill>
                  <a:srgbClr val="003D6A"/>
                </a:solidFill>
                <a:sym typeface="Wingdings" panose="05000000000000000000" pitchFamily="2" charset="2"/>
              </a:rPr>
              <a:t>your</a:t>
            </a:r>
            <a:r>
              <a:rPr lang="de-DE" sz="800" dirty="0">
                <a:solidFill>
                  <a:srgbClr val="003D6A"/>
                </a:solidFill>
                <a:sym typeface="Wingdings" panose="05000000000000000000" pitchFamily="2" charset="2"/>
              </a:rPr>
              <a:t> </a:t>
            </a:r>
            <a:r>
              <a:rPr lang="de-DE" sz="800" dirty="0" err="1">
                <a:solidFill>
                  <a:srgbClr val="003D6A"/>
                </a:solidFill>
                <a:sym typeface="Wingdings" panose="05000000000000000000" pitchFamily="2" charset="2"/>
              </a:rPr>
              <a:t>investment</a:t>
            </a:r>
            <a:r>
              <a:rPr lang="de-DE" sz="800" dirty="0">
                <a:solidFill>
                  <a:srgbClr val="003D6A"/>
                </a:solidFill>
                <a:sym typeface="Wingdings" panose="05000000000000000000" pitchFamily="2" charset="2"/>
              </a:rPr>
              <a:t> </a:t>
            </a:r>
            <a:r>
              <a:rPr lang="de-DE" sz="800" dirty="0" err="1">
                <a:solidFill>
                  <a:srgbClr val="003D6A"/>
                </a:solidFill>
                <a:sym typeface="Wingdings" panose="05000000000000000000" pitchFamily="2" charset="2"/>
              </a:rPr>
              <a:t>risk</a:t>
            </a:r>
            <a:endParaRPr lang="de-DE" sz="800" dirty="0">
              <a:solidFill>
                <a:srgbClr val="003D6A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 dirty="0" err="1">
                <a:solidFill>
                  <a:srgbClr val="003D6A"/>
                </a:solidFill>
              </a:rPr>
              <a:t>Recommendation</a:t>
            </a:r>
            <a:r>
              <a:rPr lang="de-DE" sz="800" dirty="0">
                <a:solidFill>
                  <a:srgbClr val="003D6A"/>
                </a:solidFill>
              </a:rPr>
              <a:t> on </a:t>
            </a:r>
            <a:r>
              <a:rPr lang="de-DE" sz="800" dirty="0" err="1">
                <a:solidFill>
                  <a:srgbClr val="003D6A"/>
                </a:solidFill>
              </a:rPr>
              <a:t>process</a:t>
            </a:r>
            <a:r>
              <a:rPr lang="de-DE" sz="800" dirty="0">
                <a:solidFill>
                  <a:srgbClr val="003D6A"/>
                </a:solidFill>
              </a:rPr>
              <a:t> </a:t>
            </a:r>
            <a:r>
              <a:rPr lang="de-DE" sz="800" dirty="0" err="1">
                <a:solidFill>
                  <a:srgbClr val="003D6A"/>
                </a:solidFill>
              </a:rPr>
              <a:t>parameters</a:t>
            </a:r>
            <a:br>
              <a:rPr lang="de-DE" sz="800" dirty="0">
                <a:solidFill>
                  <a:srgbClr val="003D6A"/>
                </a:solidFill>
              </a:rPr>
            </a:br>
            <a:r>
              <a:rPr lang="de-DE" sz="800" dirty="0">
                <a:solidFill>
                  <a:srgbClr val="003D6A"/>
                </a:solidFill>
                <a:sym typeface="Wingdings" panose="05000000000000000000" pitchFamily="2" charset="2"/>
              </a:rPr>
              <a:t> </a:t>
            </a:r>
            <a:r>
              <a:rPr lang="de-DE" sz="800" dirty="0" err="1">
                <a:solidFill>
                  <a:srgbClr val="003D6A"/>
                </a:solidFill>
                <a:sym typeface="Wingdings" panose="05000000000000000000" pitchFamily="2" charset="2"/>
              </a:rPr>
              <a:t>faster</a:t>
            </a:r>
            <a:r>
              <a:rPr lang="de-DE" sz="800" dirty="0">
                <a:solidFill>
                  <a:srgbClr val="003D6A"/>
                </a:solidFill>
                <a:sym typeface="Wingdings" panose="05000000000000000000" pitchFamily="2" charset="2"/>
              </a:rPr>
              <a:t> </a:t>
            </a:r>
            <a:r>
              <a:rPr lang="de-DE" sz="800" dirty="0" err="1">
                <a:solidFill>
                  <a:srgbClr val="003D6A"/>
                </a:solidFill>
                <a:sym typeface="Wingdings" panose="05000000000000000000" pitchFamily="2" charset="2"/>
              </a:rPr>
              <a:t>implementation</a:t>
            </a:r>
            <a:endParaRPr lang="de-DE" sz="800" dirty="0">
              <a:solidFill>
                <a:srgbClr val="003D6A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800" dirty="0">
              <a:solidFill>
                <a:srgbClr val="003D6A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B8A69A8-91C1-4A41-8D98-70459BDD07E4}"/>
              </a:ext>
            </a:extLst>
          </p:cNvPr>
          <p:cNvSpPr txBox="1"/>
          <p:nvPr/>
        </p:nvSpPr>
        <p:spPr>
          <a:xfrm>
            <a:off x="6883909" y="3458515"/>
            <a:ext cx="20217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>
                <a:solidFill>
                  <a:srgbClr val="003D6A"/>
                </a:solidFill>
              </a:rPr>
              <a:t>Exemplary</a:t>
            </a:r>
            <a:endParaRPr lang="de-DE" sz="1200" b="1" dirty="0">
              <a:solidFill>
                <a:srgbClr val="003D6A"/>
              </a:solidFill>
            </a:endParaRPr>
          </a:p>
          <a:p>
            <a:r>
              <a:rPr lang="de-DE" sz="1200" b="1" dirty="0" err="1">
                <a:solidFill>
                  <a:srgbClr val="003D6A"/>
                </a:solidFill>
              </a:rPr>
              <a:t>application</a:t>
            </a:r>
            <a:r>
              <a:rPr lang="de-DE" sz="1200" b="1" dirty="0">
                <a:solidFill>
                  <a:srgbClr val="003D6A"/>
                </a:solidFill>
              </a:rPr>
              <a:t> </a:t>
            </a:r>
            <a:r>
              <a:rPr lang="de-DE" sz="1200" b="1" dirty="0" err="1">
                <a:solidFill>
                  <a:srgbClr val="003D6A"/>
                </a:solidFill>
              </a:rPr>
              <a:t>setup</a:t>
            </a:r>
            <a:endParaRPr lang="de-DE" sz="1200" b="1" dirty="0">
              <a:solidFill>
                <a:srgbClr val="003D6A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 dirty="0">
                <a:solidFill>
                  <a:srgbClr val="003D6A"/>
                </a:solidFill>
                <a:sym typeface="Wingdings" panose="05000000000000000000" pitchFamily="2" charset="2"/>
              </a:rPr>
              <a:t>Setup </a:t>
            </a:r>
            <a:r>
              <a:rPr lang="de-DE" sz="800" dirty="0" err="1">
                <a:solidFill>
                  <a:srgbClr val="003D6A"/>
                </a:solidFill>
                <a:sym typeface="Wingdings" panose="05000000000000000000" pitchFamily="2" charset="2"/>
              </a:rPr>
              <a:t>description</a:t>
            </a:r>
            <a:r>
              <a:rPr lang="de-DE" sz="800" dirty="0">
                <a:solidFill>
                  <a:srgbClr val="003D6A"/>
                </a:solidFill>
                <a:sym typeface="Wingdings" panose="05000000000000000000" pitchFamily="2" charset="2"/>
              </a:rPr>
              <a:t> </a:t>
            </a:r>
            <a:r>
              <a:rPr lang="de-DE" sz="800" dirty="0" err="1">
                <a:solidFill>
                  <a:srgbClr val="003D6A"/>
                </a:solidFill>
                <a:sym typeface="Wingdings" panose="05000000000000000000" pitchFamily="2" charset="2"/>
              </a:rPr>
              <a:t>with</a:t>
            </a:r>
            <a:r>
              <a:rPr lang="de-DE" sz="800" dirty="0">
                <a:solidFill>
                  <a:srgbClr val="003D6A"/>
                </a:solidFill>
                <a:sym typeface="Wingdings" panose="05000000000000000000" pitchFamily="2" charset="2"/>
              </a:rPr>
              <a:t> </a:t>
            </a:r>
            <a:r>
              <a:rPr lang="de-DE" sz="800" dirty="0" err="1">
                <a:solidFill>
                  <a:srgbClr val="003D6A"/>
                </a:solidFill>
                <a:sym typeface="Wingdings" panose="05000000000000000000" pitchFamily="2" charset="2"/>
              </a:rPr>
              <a:t>component</a:t>
            </a:r>
            <a:r>
              <a:rPr lang="de-DE" sz="800" dirty="0">
                <a:solidFill>
                  <a:srgbClr val="003D6A"/>
                </a:solidFill>
                <a:sym typeface="Wingdings" panose="05000000000000000000" pitchFamily="2" charset="2"/>
              </a:rPr>
              <a:t> </a:t>
            </a:r>
            <a:r>
              <a:rPr lang="de-DE" sz="800" dirty="0" err="1">
                <a:solidFill>
                  <a:srgbClr val="003D6A"/>
                </a:solidFill>
                <a:sym typeface="Wingdings" panose="05000000000000000000" pitchFamily="2" charset="2"/>
              </a:rPr>
              <a:t>list</a:t>
            </a:r>
            <a:endParaRPr lang="de-DE" sz="800" dirty="0">
              <a:solidFill>
                <a:srgbClr val="003D6A"/>
              </a:solidFill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 dirty="0">
                <a:solidFill>
                  <a:srgbClr val="003D6A"/>
                </a:solidFill>
                <a:sym typeface="Wingdings" panose="05000000000000000000" pitchFamily="2" charset="2"/>
              </a:rPr>
              <a:t>Video </a:t>
            </a:r>
            <a:r>
              <a:rPr lang="de-DE" sz="800" dirty="0" err="1">
                <a:solidFill>
                  <a:srgbClr val="003D6A"/>
                </a:solidFill>
                <a:sym typeface="Wingdings" panose="05000000000000000000" pitchFamily="2" charset="2"/>
              </a:rPr>
              <a:t>documentation</a:t>
            </a:r>
            <a:r>
              <a:rPr lang="de-DE" sz="800" dirty="0">
                <a:solidFill>
                  <a:srgbClr val="003D6A"/>
                </a:solidFill>
                <a:sym typeface="Wingdings" panose="05000000000000000000" pitchFamily="2" charset="2"/>
              </a:rPr>
              <a:t> </a:t>
            </a:r>
            <a:r>
              <a:rPr lang="de-DE" sz="800" dirty="0" err="1">
                <a:solidFill>
                  <a:srgbClr val="003D6A"/>
                </a:solidFill>
                <a:sym typeface="Wingdings" panose="05000000000000000000" pitchFamily="2" charset="2"/>
              </a:rPr>
              <a:t>of</a:t>
            </a:r>
            <a:r>
              <a:rPr lang="de-DE" sz="800" dirty="0">
                <a:solidFill>
                  <a:srgbClr val="003D6A"/>
                </a:solidFill>
                <a:sym typeface="Wingdings" panose="05000000000000000000" pitchFamily="2" charset="2"/>
              </a:rPr>
              <a:t> </a:t>
            </a:r>
            <a:r>
              <a:rPr lang="de-DE" sz="800" dirty="0" err="1">
                <a:solidFill>
                  <a:srgbClr val="003D6A"/>
                </a:solidFill>
                <a:sym typeface="Wingdings" panose="05000000000000000000" pitchFamily="2" charset="2"/>
              </a:rPr>
              <a:t>the</a:t>
            </a:r>
            <a:r>
              <a:rPr lang="de-DE" sz="800" dirty="0">
                <a:solidFill>
                  <a:srgbClr val="003D6A"/>
                </a:solidFill>
                <a:sym typeface="Wingdings" panose="05000000000000000000" pitchFamily="2" charset="2"/>
              </a:rPr>
              <a:t> </a:t>
            </a:r>
            <a:r>
              <a:rPr lang="de-DE" sz="800" dirty="0" err="1">
                <a:solidFill>
                  <a:srgbClr val="003D6A"/>
                </a:solidFill>
                <a:sym typeface="Wingdings" panose="05000000000000000000" pitchFamily="2" charset="2"/>
              </a:rPr>
              <a:t>exemplary</a:t>
            </a:r>
            <a:r>
              <a:rPr lang="de-DE" sz="800" dirty="0">
                <a:solidFill>
                  <a:srgbClr val="003D6A"/>
                </a:solidFill>
                <a:sym typeface="Wingdings" panose="05000000000000000000" pitchFamily="2" charset="2"/>
              </a:rPr>
              <a:t> </a:t>
            </a:r>
            <a:br>
              <a:rPr lang="de-DE" sz="800" dirty="0">
                <a:solidFill>
                  <a:srgbClr val="003D6A"/>
                </a:solidFill>
                <a:sym typeface="Wingdings" panose="05000000000000000000" pitchFamily="2" charset="2"/>
              </a:rPr>
            </a:br>
            <a:r>
              <a:rPr lang="de-DE" sz="800" dirty="0" err="1">
                <a:solidFill>
                  <a:srgbClr val="003D6A"/>
                </a:solidFill>
                <a:sym typeface="Wingdings" panose="05000000000000000000" pitchFamily="2" charset="2"/>
              </a:rPr>
              <a:t>implementation</a:t>
            </a:r>
            <a:endParaRPr lang="de-DE" sz="800" dirty="0">
              <a:solidFill>
                <a:srgbClr val="003D6A"/>
              </a:solidFill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800" dirty="0">
                <a:solidFill>
                  <a:srgbClr val="003D6A"/>
                </a:solidFill>
                <a:sym typeface="Wingdings" panose="05000000000000000000" pitchFamily="2" charset="2"/>
              </a:rPr>
              <a:t>Customer </a:t>
            </a:r>
            <a:r>
              <a:rPr lang="de-DE" sz="800" dirty="0" err="1">
                <a:solidFill>
                  <a:srgbClr val="003D6A"/>
                </a:solidFill>
                <a:sym typeface="Wingdings" panose="05000000000000000000" pitchFamily="2" charset="2"/>
              </a:rPr>
              <a:t>training</a:t>
            </a:r>
            <a:endParaRPr lang="de-DE" sz="800" dirty="0">
              <a:solidFill>
                <a:srgbClr val="003D6A"/>
              </a:solidFill>
              <a:sym typeface="Wingdings" panose="05000000000000000000" pitchFamily="2" charset="2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737C978-E2E8-4EA5-9AC1-FDD42E64269B}"/>
              </a:ext>
            </a:extLst>
          </p:cNvPr>
          <p:cNvSpPr txBox="1"/>
          <p:nvPr/>
        </p:nvSpPr>
        <p:spPr>
          <a:xfrm rot="18771391">
            <a:off x="942217" y="2230565"/>
            <a:ext cx="6861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>
                <a:solidFill>
                  <a:srgbClr val="00ADEE"/>
                </a:solidFill>
              </a:rPr>
              <a:t>Product</a:t>
            </a:r>
            <a:endParaRPr lang="de-DE" sz="1200" b="1" dirty="0">
              <a:solidFill>
                <a:srgbClr val="00ADEE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007C903-FCE4-4552-AAA5-BE5825C71BD8}"/>
              </a:ext>
            </a:extLst>
          </p:cNvPr>
          <p:cNvSpPr txBox="1"/>
          <p:nvPr/>
        </p:nvSpPr>
        <p:spPr>
          <a:xfrm rot="2603263">
            <a:off x="957799" y="3293523"/>
            <a:ext cx="1220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rgbClr val="00ADEE"/>
                </a:solidFill>
              </a:rPr>
              <a:t>Robot + </a:t>
            </a:r>
            <a:r>
              <a:rPr lang="de-DE" sz="1200" b="1" dirty="0" err="1">
                <a:solidFill>
                  <a:srgbClr val="00ADEE"/>
                </a:solidFill>
              </a:rPr>
              <a:t>Product</a:t>
            </a:r>
            <a:endParaRPr lang="de-DE" sz="1200" b="1" dirty="0">
              <a:solidFill>
                <a:srgbClr val="00ADEE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0FA183B-E609-4D3B-B735-C31301A3EEFA}"/>
              </a:ext>
            </a:extLst>
          </p:cNvPr>
          <p:cNvSpPr txBox="1"/>
          <p:nvPr/>
        </p:nvSpPr>
        <p:spPr>
          <a:xfrm>
            <a:off x="76480" y="3308671"/>
            <a:ext cx="1259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>
                <a:solidFill>
                  <a:srgbClr val="003D6A"/>
                </a:solidFill>
              </a:rPr>
              <a:t>Your</a:t>
            </a:r>
            <a:r>
              <a:rPr lang="de-DE" sz="1200" b="1" dirty="0">
                <a:solidFill>
                  <a:srgbClr val="003D6A"/>
                </a:solidFill>
              </a:rPr>
              <a:t> </a:t>
            </a:r>
            <a:r>
              <a:rPr lang="de-DE" sz="1200" b="1" dirty="0" err="1">
                <a:solidFill>
                  <a:srgbClr val="003D6A"/>
                </a:solidFill>
              </a:rPr>
              <a:t>automation</a:t>
            </a:r>
            <a:br>
              <a:rPr lang="de-DE" sz="1200" b="1" dirty="0">
                <a:solidFill>
                  <a:srgbClr val="003D6A"/>
                </a:solidFill>
              </a:rPr>
            </a:br>
            <a:r>
              <a:rPr lang="de-DE" sz="1200" b="1" dirty="0" err="1">
                <a:solidFill>
                  <a:srgbClr val="003D6A"/>
                </a:solidFill>
              </a:rPr>
              <a:t>task</a:t>
            </a:r>
            <a:br>
              <a:rPr lang="de-DE" sz="1200" b="1" dirty="0">
                <a:solidFill>
                  <a:srgbClr val="003D6A"/>
                </a:solidFill>
              </a:rPr>
            </a:br>
            <a:endParaRPr lang="de-DE" sz="1200" b="1" dirty="0">
              <a:solidFill>
                <a:srgbClr val="003D6A"/>
              </a:solidFill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6C0A33C5-20B8-458D-86EE-A7526F70FFEF}"/>
              </a:ext>
            </a:extLst>
          </p:cNvPr>
          <p:cNvGrpSpPr/>
          <p:nvPr/>
        </p:nvGrpSpPr>
        <p:grpSpPr>
          <a:xfrm>
            <a:off x="144260" y="2194492"/>
            <a:ext cx="675770" cy="1169023"/>
            <a:chOff x="152400" y="2016612"/>
            <a:chExt cx="675770" cy="1169023"/>
          </a:xfrm>
        </p:grpSpPr>
        <p:sp>
          <p:nvSpPr>
            <p:cNvPr id="25" name="Sprechblase: rechteckig 24">
              <a:extLst>
                <a:ext uri="{FF2B5EF4-FFF2-40B4-BE49-F238E27FC236}">
                  <a16:creationId xmlns:a16="http://schemas.microsoft.com/office/drawing/2014/main" id="{D47F5220-15CE-4667-8FDE-6F9D49E633CF}"/>
                </a:ext>
              </a:extLst>
            </p:cNvPr>
            <p:cNvSpPr/>
            <p:nvPr/>
          </p:nvSpPr>
          <p:spPr>
            <a:xfrm>
              <a:off x="152400" y="2016612"/>
              <a:ext cx="675770" cy="697587"/>
            </a:xfrm>
            <a:prstGeom prst="wedgeRect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C982FA84-4FF3-43A3-8ABA-97BBFF720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5933" y="2037972"/>
              <a:ext cx="383852" cy="349753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16BC5730-D2DB-4B8A-823C-EDD17D851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3644" y="2369527"/>
              <a:ext cx="334905" cy="316947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3EBDC87B-9EEF-4126-BFC4-70D19DAAD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85641" t="30209" r="8472" b="39553"/>
            <a:stretch/>
          </p:blipFill>
          <p:spPr>
            <a:xfrm>
              <a:off x="209550" y="2801554"/>
              <a:ext cx="362860" cy="384081"/>
            </a:xfrm>
            <a:prstGeom prst="rect">
              <a:avLst/>
            </a:prstGeom>
          </p:spPr>
        </p:pic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D2B2DF18-C246-4668-8E1F-7E9506160ABE}"/>
              </a:ext>
            </a:extLst>
          </p:cNvPr>
          <p:cNvSpPr txBox="1"/>
          <p:nvPr/>
        </p:nvSpPr>
        <p:spPr>
          <a:xfrm>
            <a:off x="3807151" y="832806"/>
            <a:ext cx="1358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>
                <a:solidFill>
                  <a:srgbClr val="003D6A"/>
                </a:solidFill>
              </a:rPr>
              <a:t>Product</a:t>
            </a:r>
            <a:r>
              <a:rPr lang="de-DE" sz="1200" b="1" dirty="0">
                <a:solidFill>
                  <a:srgbClr val="003D6A"/>
                </a:solidFill>
              </a:rPr>
              <a:t> </a:t>
            </a:r>
            <a:r>
              <a:rPr lang="de-DE" sz="1200" b="1" dirty="0" err="1">
                <a:solidFill>
                  <a:srgbClr val="003D6A"/>
                </a:solidFill>
              </a:rPr>
              <a:t>validation</a:t>
            </a:r>
            <a:endParaRPr lang="de-DE" sz="1200" b="1" dirty="0">
              <a:solidFill>
                <a:srgbClr val="003D6A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50AEAEAB-4A34-4B33-A7DC-FE1EFF257FAA}"/>
              </a:ext>
            </a:extLst>
          </p:cNvPr>
          <p:cNvSpPr txBox="1"/>
          <p:nvPr/>
        </p:nvSpPr>
        <p:spPr>
          <a:xfrm>
            <a:off x="3629749" y="3073223"/>
            <a:ext cx="1589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>
                <a:solidFill>
                  <a:srgbClr val="003D6A"/>
                </a:solidFill>
              </a:rPr>
              <a:t>Application</a:t>
            </a:r>
            <a:r>
              <a:rPr lang="de-DE" sz="1200" b="1" dirty="0">
                <a:solidFill>
                  <a:srgbClr val="003D6A"/>
                </a:solidFill>
              </a:rPr>
              <a:t> </a:t>
            </a:r>
            <a:r>
              <a:rPr lang="de-DE" sz="1200" b="1" dirty="0" err="1">
                <a:solidFill>
                  <a:srgbClr val="003D6A"/>
                </a:solidFill>
              </a:rPr>
              <a:t>validation</a:t>
            </a:r>
            <a:endParaRPr lang="de-DE" sz="1200" b="1" dirty="0">
              <a:solidFill>
                <a:srgbClr val="003D6A"/>
              </a:solidFill>
            </a:endParaRPr>
          </a:p>
        </p:txBody>
      </p:sp>
      <p:sp>
        <p:nvSpPr>
          <p:cNvPr id="31" name="Additionszeichen 30">
            <a:extLst>
              <a:ext uri="{FF2B5EF4-FFF2-40B4-BE49-F238E27FC236}">
                <a16:creationId xmlns:a16="http://schemas.microsoft.com/office/drawing/2014/main" id="{8517ECE7-7BF8-43A2-96D3-B5AA947503D3}"/>
              </a:ext>
            </a:extLst>
          </p:cNvPr>
          <p:cNvSpPr/>
          <p:nvPr/>
        </p:nvSpPr>
        <p:spPr>
          <a:xfrm>
            <a:off x="4554510" y="3708456"/>
            <a:ext cx="302379" cy="276999"/>
          </a:xfrm>
          <a:prstGeom prst="mathPlus">
            <a:avLst/>
          </a:prstGeom>
          <a:solidFill>
            <a:srgbClr val="00AD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F49E66F6-36A7-4064-A2EE-155D6EE55F43}"/>
              </a:ext>
            </a:extLst>
          </p:cNvPr>
          <p:cNvGrpSpPr/>
          <p:nvPr/>
        </p:nvGrpSpPr>
        <p:grpSpPr>
          <a:xfrm>
            <a:off x="3052038" y="1089990"/>
            <a:ext cx="2933480" cy="935438"/>
            <a:chOff x="3060178" y="988310"/>
            <a:chExt cx="2933480" cy="935438"/>
          </a:xfrm>
        </p:grpSpPr>
        <p:pic>
          <p:nvPicPr>
            <p:cNvPr id="33" name="Picture 6" descr="Presse - HÃ¶chste HaltekrÃ¤fte auf kleinstem Raum">
              <a:extLst>
                <a:ext uri="{FF2B5EF4-FFF2-40B4-BE49-F238E27FC236}">
                  <a16:creationId xmlns:a16="http://schemas.microsoft.com/office/drawing/2014/main" id="{C6A3982A-7328-49B8-B282-A6C215E9C0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5190" y="995138"/>
              <a:ext cx="712603" cy="502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E401A094-83E0-4BA5-A37F-434500A66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60178" y="988310"/>
              <a:ext cx="755113" cy="516042"/>
            </a:xfrm>
            <a:prstGeom prst="rect">
              <a:avLst/>
            </a:prstGeom>
          </p:spPr>
        </p:pic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56E0FB5D-4324-405C-894D-0B85CC5F26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3939" y="1494761"/>
              <a:ext cx="712603" cy="428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3D63B875-ACFA-42EF-A78E-843E59726608}"/>
                </a:ext>
              </a:extLst>
            </p:cNvPr>
            <p:cNvSpPr txBox="1"/>
            <p:nvPr/>
          </p:nvSpPr>
          <p:spPr>
            <a:xfrm>
              <a:off x="4690096" y="1008125"/>
              <a:ext cx="130356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000" dirty="0">
                  <a:solidFill>
                    <a:srgbClr val="00ADEE"/>
                  </a:solidFill>
                </a:rPr>
                <a:t>ADHESO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000" dirty="0" err="1">
                  <a:solidFill>
                    <a:srgbClr val="00ADEE"/>
                  </a:solidFill>
                </a:rPr>
                <a:t>Magnetic</a:t>
              </a:r>
              <a:r>
                <a:rPr lang="de-DE" sz="1000" dirty="0">
                  <a:solidFill>
                    <a:srgbClr val="00ADEE"/>
                  </a:solidFill>
                </a:rPr>
                <a:t> </a:t>
              </a:r>
              <a:r>
                <a:rPr lang="de-DE" sz="1000" dirty="0" err="1">
                  <a:solidFill>
                    <a:srgbClr val="00ADEE"/>
                  </a:solidFill>
                </a:rPr>
                <a:t>grippers</a:t>
              </a:r>
              <a:endParaRPr lang="de-DE" sz="1000" dirty="0">
                <a:solidFill>
                  <a:srgbClr val="00ADEE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000" dirty="0">
                  <a:solidFill>
                    <a:srgbClr val="00ADEE"/>
                  </a:solidFill>
                </a:rPr>
                <a:t>Smart </a:t>
              </a:r>
              <a:r>
                <a:rPr lang="de-DE" sz="1000" dirty="0" err="1">
                  <a:solidFill>
                    <a:srgbClr val="00ADEE"/>
                  </a:solidFill>
                </a:rPr>
                <a:t>Grasping</a:t>
              </a:r>
              <a:endParaRPr lang="de-DE" sz="1000" dirty="0">
                <a:solidFill>
                  <a:srgbClr val="00ADEE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000" dirty="0" err="1">
                  <a:solidFill>
                    <a:srgbClr val="00ADEE"/>
                  </a:solidFill>
                </a:rPr>
                <a:t>Plug&amp;Work</a:t>
              </a:r>
              <a:endParaRPr lang="de-DE" sz="1000" dirty="0">
                <a:solidFill>
                  <a:srgbClr val="00ADEE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000" dirty="0">
                  <a:solidFill>
                    <a:srgbClr val="00ADEE"/>
                  </a:solidFill>
                </a:rPr>
                <a:t>Material </a:t>
              </a:r>
              <a:r>
                <a:rPr lang="de-DE" sz="1000" dirty="0" err="1">
                  <a:solidFill>
                    <a:srgbClr val="00ADEE"/>
                  </a:solidFill>
                </a:rPr>
                <a:t>Removal</a:t>
              </a:r>
              <a:endParaRPr lang="de-DE" sz="1000" dirty="0">
                <a:solidFill>
                  <a:srgbClr val="00ADEE"/>
                </a:solidFill>
              </a:endParaRPr>
            </a:p>
          </p:txBody>
        </p:sp>
      </p:grpSp>
      <p:sp>
        <p:nvSpPr>
          <p:cNvPr id="37" name="Textfeld 36">
            <a:extLst>
              <a:ext uri="{FF2B5EF4-FFF2-40B4-BE49-F238E27FC236}">
                <a16:creationId xmlns:a16="http://schemas.microsoft.com/office/drawing/2014/main" id="{0868097A-BB5C-4774-AE80-53759407785A}"/>
              </a:ext>
            </a:extLst>
          </p:cNvPr>
          <p:cNvSpPr txBox="1"/>
          <p:nvPr/>
        </p:nvSpPr>
        <p:spPr>
          <a:xfrm>
            <a:off x="4771952" y="3424608"/>
            <a:ext cx="127791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dirty="0" err="1">
                <a:solidFill>
                  <a:srgbClr val="00ADEE"/>
                </a:solidFill>
              </a:rPr>
              <a:t>Doosan</a:t>
            </a:r>
            <a:endParaRPr lang="de-DE" sz="1000" dirty="0">
              <a:solidFill>
                <a:srgbClr val="00ADEE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dirty="0">
                <a:solidFill>
                  <a:srgbClr val="00ADEE"/>
                </a:solidFill>
              </a:rPr>
              <a:t>Kuka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dirty="0">
                <a:solidFill>
                  <a:srgbClr val="00ADEE"/>
                </a:solidFill>
              </a:rPr>
              <a:t>Universal Robots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dirty="0" err="1">
                <a:solidFill>
                  <a:srgbClr val="00ADEE"/>
                </a:solidFill>
              </a:rPr>
              <a:t>Techman</a:t>
            </a:r>
            <a:endParaRPr lang="de-DE" sz="1000" dirty="0">
              <a:solidFill>
                <a:srgbClr val="00ADEE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dirty="0">
                <a:solidFill>
                  <a:srgbClr val="00ADEE"/>
                </a:solidFill>
              </a:rPr>
              <a:t>Fanuc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DDFB5766-D350-47BA-BD3E-7763456C2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389" y="3691059"/>
            <a:ext cx="500348" cy="15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95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9AB085-BB77-48FD-AE6A-BFABFD07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</a:t>
            </a:r>
            <a:r>
              <a:rPr lang="de-DE" dirty="0" err="1"/>
              <a:t>offer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AD07AA-7B22-4E72-8A47-1A5CE5E760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25.08.2021 I Fabian Ballier</a:t>
            </a:r>
            <a:endParaRPr lang="de-DE" dirty="0"/>
          </a:p>
        </p:txBody>
      </p:sp>
      <p:sp>
        <p:nvSpPr>
          <p:cNvPr id="39" name="Gleichschenkliges Dreieck 38">
            <a:extLst>
              <a:ext uri="{FF2B5EF4-FFF2-40B4-BE49-F238E27FC236}">
                <a16:creationId xmlns:a16="http://schemas.microsoft.com/office/drawing/2014/main" id="{CBB1BE22-63ED-42D8-99F9-2F4E4D3F7DA4}"/>
              </a:ext>
            </a:extLst>
          </p:cNvPr>
          <p:cNvSpPr/>
          <p:nvPr/>
        </p:nvSpPr>
        <p:spPr>
          <a:xfrm rot="5400000">
            <a:off x="2146465" y="2649089"/>
            <a:ext cx="3040453" cy="457585"/>
          </a:xfrm>
          <a:prstGeom prst="triangle">
            <a:avLst/>
          </a:prstGeom>
          <a:solidFill>
            <a:srgbClr val="009E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80FE3DFF-E0C8-4CED-81FD-1D26D450C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511" y="2542709"/>
            <a:ext cx="2119066" cy="659559"/>
          </a:xfrm>
          <a:prstGeom prst="rect">
            <a:avLst/>
          </a:prstGeom>
        </p:spPr>
      </p:pic>
      <p:sp>
        <p:nvSpPr>
          <p:cNvPr id="41" name="Pfeil: nach rechts 40">
            <a:extLst>
              <a:ext uri="{FF2B5EF4-FFF2-40B4-BE49-F238E27FC236}">
                <a16:creationId xmlns:a16="http://schemas.microsoft.com/office/drawing/2014/main" id="{D8496460-2B7E-4D80-AEE7-5105E8BA807A}"/>
              </a:ext>
            </a:extLst>
          </p:cNvPr>
          <p:cNvSpPr/>
          <p:nvPr/>
        </p:nvSpPr>
        <p:spPr>
          <a:xfrm rot="5400000">
            <a:off x="3590450" y="1629394"/>
            <a:ext cx="1194533" cy="319466"/>
          </a:xfrm>
          <a:prstGeom prst="rightArrow">
            <a:avLst/>
          </a:prstGeom>
          <a:solidFill>
            <a:srgbClr val="003D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EE99CAEF-2AE5-4C5D-A161-6F4FBED43616}"/>
              </a:ext>
            </a:extLst>
          </p:cNvPr>
          <p:cNvSpPr/>
          <p:nvPr/>
        </p:nvSpPr>
        <p:spPr>
          <a:xfrm>
            <a:off x="4347450" y="1363498"/>
            <a:ext cx="177199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b="1" dirty="0">
                <a:solidFill>
                  <a:srgbClr val="009EE0"/>
                </a:solidFill>
              </a:rPr>
              <a:t>Customer </a:t>
            </a:r>
            <a:r>
              <a:rPr lang="de-DE" sz="1050" b="1" dirty="0" err="1">
                <a:solidFill>
                  <a:srgbClr val="009EE0"/>
                </a:solidFill>
              </a:rPr>
              <a:t>parts</a:t>
            </a:r>
            <a:r>
              <a:rPr lang="de-DE" sz="1050" b="1" dirty="0">
                <a:solidFill>
                  <a:srgbClr val="009EE0"/>
                </a:solidFill>
              </a:rPr>
              <a:t>:</a:t>
            </a:r>
          </a:p>
          <a:p>
            <a:r>
              <a:rPr lang="de-DE" sz="1050" i="1" dirty="0"/>
              <a:t>SCHUNK GmbH &amp; Co. KG</a:t>
            </a:r>
            <a:br>
              <a:rPr lang="de-DE" sz="1050" i="1" dirty="0"/>
            </a:br>
            <a:r>
              <a:rPr lang="de-DE" sz="1050" i="1" dirty="0" err="1"/>
              <a:t>CoLab</a:t>
            </a:r>
            <a:r>
              <a:rPr lang="de-DE" sz="1050" i="1" dirty="0"/>
              <a:t> - H.5A.2 - Gebäude 11</a:t>
            </a:r>
            <a:br>
              <a:rPr lang="de-DE" sz="1050" i="1" dirty="0"/>
            </a:br>
            <a:r>
              <a:rPr lang="de-DE" sz="1050" i="1" dirty="0"/>
              <a:t>Robert-Bosch-Straße 12 </a:t>
            </a:r>
          </a:p>
          <a:p>
            <a:r>
              <a:rPr lang="de-DE" sz="1050" i="1" dirty="0"/>
              <a:t>DE-74336 Brackenheim, Germany</a:t>
            </a:r>
          </a:p>
        </p:txBody>
      </p:sp>
      <p:sp>
        <p:nvSpPr>
          <p:cNvPr id="43" name="Gleichschenkliges Dreieck 42">
            <a:extLst>
              <a:ext uri="{FF2B5EF4-FFF2-40B4-BE49-F238E27FC236}">
                <a16:creationId xmlns:a16="http://schemas.microsoft.com/office/drawing/2014/main" id="{837E6A83-439F-4EC1-A53F-55D744B0A95F}"/>
              </a:ext>
            </a:extLst>
          </p:cNvPr>
          <p:cNvSpPr/>
          <p:nvPr/>
        </p:nvSpPr>
        <p:spPr>
          <a:xfrm rot="5400000">
            <a:off x="5055409" y="2647311"/>
            <a:ext cx="3044009" cy="457585"/>
          </a:xfrm>
          <a:prstGeom prst="triangle">
            <a:avLst/>
          </a:prstGeom>
          <a:solidFill>
            <a:srgbClr val="009E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43D50413-1D91-4B1B-872A-17D6E7C26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250" y="2192248"/>
            <a:ext cx="899689" cy="1269897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E6C3EF65-EAAB-4FBD-BF4D-3559C8A51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251" y="1624950"/>
            <a:ext cx="899690" cy="50415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251DCEE2-6473-4F9D-B898-48FD76310C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3664"/>
          <a:stretch/>
        </p:blipFill>
        <p:spPr>
          <a:xfrm>
            <a:off x="7089251" y="3497159"/>
            <a:ext cx="899688" cy="50693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02AA2CF6-8DA4-4CCE-9671-CB22889DF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0248" y="1619418"/>
            <a:ext cx="985132" cy="504159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3D0E7225-1B6F-4C3D-BA7F-FEE2D5EF0C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66" r="8930"/>
          <a:stretch/>
        </p:blipFill>
        <p:spPr>
          <a:xfrm>
            <a:off x="8050248" y="2192248"/>
            <a:ext cx="968561" cy="54275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0A83E13E-26EE-493B-895B-AE6B01CDEC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0248" y="2895226"/>
            <a:ext cx="985132" cy="565446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0303C3CF-5582-4C02-B50A-C58856603F3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041" r="-1" b="15798"/>
          <a:stretch/>
        </p:blipFill>
        <p:spPr>
          <a:xfrm>
            <a:off x="8050248" y="3497159"/>
            <a:ext cx="985132" cy="506930"/>
          </a:xfrm>
          <a:prstGeom prst="rect">
            <a:avLst/>
          </a:prstGeom>
        </p:spPr>
      </p:pic>
      <p:sp>
        <p:nvSpPr>
          <p:cNvPr id="51" name="Pfeil: nach rechts 50">
            <a:extLst>
              <a:ext uri="{FF2B5EF4-FFF2-40B4-BE49-F238E27FC236}">
                <a16:creationId xmlns:a16="http://schemas.microsoft.com/office/drawing/2014/main" id="{28FB3CE1-EC96-468A-8CCB-5F9B025F037B}"/>
              </a:ext>
            </a:extLst>
          </p:cNvPr>
          <p:cNvSpPr/>
          <p:nvPr/>
        </p:nvSpPr>
        <p:spPr>
          <a:xfrm>
            <a:off x="296314" y="785824"/>
            <a:ext cx="3141586" cy="564267"/>
          </a:xfrm>
          <a:prstGeom prst="rightArrow">
            <a:avLst/>
          </a:prstGeom>
          <a:solidFill>
            <a:srgbClr val="003D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err="1"/>
              <a:t>Get</a:t>
            </a:r>
            <a:r>
              <a:rPr lang="de-DE" sz="1200" b="1" dirty="0"/>
              <a:t> in </a:t>
            </a:r>
            <a:r>
              <a:rPr lang="de-DE" sz="1200" b="1" dirty="0" err="1"/>
              <a:t>touch</a:t>
            </a:r>
            <a:r>
              <a:rPr lang="de-DE" sz="1200" b="1" dirty="0"/>
              <a:t> </a:t>
            </a:r>
            <a:r>
              <a:rPr lang="de-DE" sz="1200" b="1" dirty="0" err="1"/>
              <a:t>with</a:t>
            </a:r>
            <a:r>
              <a:rPr lang="de-DE" sz="1200" b="1" dirty="0"/>
              <a:t> </a:t>
            </a:r>
            <a:r>
              <a:rPr lang="de-DE" sz="1200" b="1" dirty="0" err="1"/>
              <a:t>contact</a:t>
            </a:r>
            <a:r>
              <a:rPr lang="de-DE" sz="1200" b="1" dirty="0"/>
              <a:t> </a:t>
            </a:r>
            <a:r>
              <a:rPr lang="de-DE" sz="1200" b="1" dirty="0" err="1"/>
              <a:t>person</a:t>
            </a:r>
            <a:endParaRPr lang="de-DE" sz="1200" b="1" dirty="0"/>
          </a:p>
        </p:txBody>
      </p:sp>
      <p:sp>
        <p:nvSpPr>
          <p:cNvPr id="52" name="Pfeil: nach rechts 51">
            <a:extLst>
              <a:ext uri="{FF2B5EF4-FFF2-40B4-BE49-F238E27FC236}">
                <a16:creationId xmlns:a16="http://schemas.microsoft.com/office/drawing/2014/main" id="{721A12F1-7C38-4A65-843D-946AFE6F1ACB}"/>
              </a:ext>
            </a:extLst>
          </p:cNvPr>
          <p:cNvSpPr/>
          <p:nvPr/>
        </p:nvSpPr>
        <p:spPr>
          <a:xfrm>
            <a:off x="3437900" y="785824"/>
            <a:ext cx="2910722" cy="564267"/>
          </a:xfrm>
          <a:prstGeom prst="rightArrow">
            <a:avLst/>
          </a:prstGeom>
          <a:solidFill>
            <a:srgbClr val="003D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Send </a:t>
            </a:r>
            <a:r>
              <a:rPr lang="de-DE" sz="1200" b="1" dirty="0" err="1"/>
              <a:t>parts</a:t>
            </a:r>
            <a:endParaRPr lang="de-DE" sz="1200" b="1" dirty="0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2329A1CE-91C3-42CF-820B-7890BD03F5F0}"/>
              </a:ext>
            </a:extLst>
          </p:cNvPr>
          <p:cNvSpPr/>
          <p:nvPr/>
        </p:nvSpPr>
        <p:spPr>
          <a:xfrm>
            <a:off x="6348622" y="872559"/>
            <a:ext cx="2670187" cy="390796"/>
          </a:xfrm>
          <a:prstGeom prst="rect">
            <a:avLst/>
          </a:prstGeom>
          <a:solidFill>
            <a:srgbClr val="003D6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err="1"/>
              <a:t>Get</a:t>
            </a:r>
            <a:r>
              <a:rPr lang="de-DE" sz="1200" b="1" dirty="0"/>
              <a:t> </a:t>
            </a:r>
            <a:r>
              <a:rPr lang="de-DE" sz="1200" b="1" dirty="0" err="1"/>
              <a:t>pictures</a:t>
            </a:r>
            <a:r>
              <a:rPr lang="de-DE" sz="1200" b="1" dirty="0"/>
              <a:t>, </a:t>
            </a:r>
            <a:r>
              <a:rPr lang="de-DE" sz="1200" b="1" dirty="0" err="1"/>
              <a:t>videos</a:t>
            </a:r>
            <a:r>
              <a:rPr lang="de-DE" sz="1200" b="1" dirty="0"/>
              <a:t>, report</a:t>
            </a: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3BBD13A3-70D5-47AB-8D8B-2E0A7778684C}"/>
              </a:ext>
            </a:extLst>
          </p:cNvPr>
          <p:cNvSpPr/>
          <p:nvPr/>
        </p:nvSpPr>
        <p:spPr>
          <a:xfrm>
            <a:off x="295852" y="1350041"/>
            <a:ext cx="30095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 err="1">
                <a:solidFill>
                  <a:srgbClr val="00446B"/>
                </a:solidFill>
              </a:rPr>
              <a:t>Your</a:t>
            </a:r>
            <a:r>
              <a:rPr lang="de-DE" sz="1400" b="1" dirty="0">
                <a:solidFill>
                  <a:srgbClr val="00446B"/>
                </a:solidFill>
              </a:rPr>
              <a:t> SCHUNK Area sales </a:t>
            </a:r>
            <a:r>
              <a:rPr lang="de-DE" sz="1400" b="1" dirty="0" err="1">
                <a:solidFill>
                  <a:srgbClr val="00446B"/>
                </a:solidFill>
              </a:rPr>
              <a:t>manager</a:t>
            </a:r>
            <a:endParaRPr lang="de-DE" sz="1400" b="1" dirty="0">
              <a:solidFill>
                <a:srgbClr val="00446B"/>
              </a:solidFill>
            </a:endParaRPr>
          </a:p>
          <a:p>
            <a:endParaRPr lang="de-DE" sz="1400" b="1" dirty="0">
              <a:solidFill>
                <a:srgbClr val="00446B"/>
              </a:solidFill>
            </a:endParaRPr>
          </a:p>
          <a:p>
            <a:r>
              <a:rPr lang="en-US" sz="1400" b="1" dirty="0">
                <a:solidFill>
                  <a:srgbClr val="00446B"/>
                </a:solidFill>
              </a:rPr>
              <a:t>You do not know who to contact?</a:t>
            </a:r>
          </a:p>
          <a:p>
            <a:r>
              <a:rPr lang="en-US" sz="1400" b="1" dirty="0">
                <a:solidFill>
                  <a:srgbClr val="00446B"/>
                </a:solidFill>
                <a:hlinkClick r:id="rId10"/>
              </a:rPr>
              <a:t>Find your contact here.</a:t>
            </a:r>
            <a:endParaRPr lang="de-DE" sz="1400" b="1" dirty="0">
              <a:solidFill>
                <a:srgbClr val="0044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839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6EB8F5-E6CA-4F79-B410-8E0B61EA2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on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BB1C3C9-DB59-4981-BC72-E5742E93D0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3684900" cy="2854325"/>
          </a:xfrm>
        </p:spPr>
        <p:txBody>
          <a:bodyPr/>
          <a:lstStyle/>
          <a:p>
            <a:r>
              <a:rPr lang="de-DE" b="1" dirty="0">
                <a:solidFill>
                  <a:srgbClr val="009EE0"/>
                </a:solidFill>
              </a:rPr>
              <a:t>Watch </a:t>
            </a:r>
            <a:r>
              <a:rPr lang="de-DE" b="1" dirty="0" err="1">
                <a:solidFill>
                  <a:srgbClr val="009EE0"/>
                </a:solidFill>
              </a:rPr>
              <a:t>our</a:t>
            </a:r>
            <a:r>
              <a:rPr lang="de-DE" b="1" dirty="0">
                <a:solidFill>
                  <a:srgbClr val="009EE0"/>
                </a:solidFill>
              </a:rPr>
              <a:t> </a:t>
            </a:r>
            <a:r>
              <a:rPr lang="de-DE" b="1" dirty="0" err="1">
                <a:solidFill>
                  <a:srgbClr val="009EE0"/>
                </a:solidFill>
                <a:hlinkClick r:id="rId2"/>
              </a:rPr>
              <a:t>playlist</a:t>
            </a:r>
            <a:r>
              <a:rPr lang="de-DE" b="1" dirty="0">
                <a:solidFill>
                  <a:srgbClr val="009EE0"/>
                </a:solidFill>
              </a:rPr>
              <a:t> on </a:t>
            </a:r>
            <a:r>
              <a:rPr lang="de-DE" b="1" dirty="0" err="1">
                <a:solidFill>
                  <a:srgbClr val="009EE0"/>
                </a:solidFill>
              </a:rPr>
              <a:t>Youtube</a:t>
            </a:r>
            <a:r>
              <a:rPr lang="de-DE" b="1" dirty="0">
                <a:solidFill>
                  <a:srgbClr val="009EE0"/>
                </a:solidFill>
              </a:rPr>
              <a:t>!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360AFD-0074-4712-9DC2-BF1634BE3E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25.08.2021 I Fabian Ballier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C26F386-FD33-4636-8ABA-11976A7C4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613" y="316253"/>
            <a:ext cx="1722894" cy="55217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57C3FD9-2594-430E-8786-B1C842F435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298450" y="1474031"/>
            <a:ext cx="6426908" cy="285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1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7" y="3569400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4572D9C-C441-454F-B058-71983D33A6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25.08.2021 I Fabian Ballier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79962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SCH_PPT_Vorlage_16-9_230112</Template>
  <TotalTime>0</TotalTime>
  <Words>257</Words>
  <Application>Microsoft Office PowerPoint</Application>
  <PresentationFormat>Bildschirmpräsentation (16:9)</PresentationFormat>
  <Paragraphs>73</Paragraphs>
  <Slides>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SCH_PPT_Vorlage_16-9_230112</vt:lpstr>
      <vt:lpstr>PowerPoint-Präsentation</vt:lpstr>
      <vt:lpstr>Motivation &amp; Mission</vt:lpstr>
      <vt:lpstr>Germany Layout</vt:lpstr>
      <vt:lpstr>Service offer</vt:lpstr>
      <vt:lpstr>Service offer</vt:lpstr>
      <vt:lpstr>on 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Stephan</dc:creator>
  <cp:lastModifiedBy>Ballier, Fabian</cp:lastModifiedBy>
  <cp:revision>208</cp:revision>
  <cp:lastPrinted>2014-06-25T16:59:27Z</cp:lastPrinted>
  <dcterms:created xsi:type="dcterms:W3CDTF">2012-06-26T15:13:48Z</dcterms:created>
  <dcterms:modified xsi:type="dcterms:W3CDTF">2021-08-25T13:02:09Z</dcterms:modified>
</cp:coreProperties>
</file>