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7" r:id="rId2"/>
    <p:sldId id="318" r:id="rId3"/>
    <p:sldId id="314" r:id="rId4"/>
    <p:sldId id="315" r:id="rId5"/>
    <p:sldId id="316" r:id="rId6"/>
    <p:sldId id="317" r:id="rId7"/>
    <p:sldId id="313" r:id="rId8"/>
  </p:sldIdLst>
  <p:sldSz cx="9144000" cy="5143500" type="screen16x9"/>
  <p:notesSz cx="6858000" cy="9144000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070"/>
    <a:srgbClr val="009EE0"/>
    <a:srgbClr val="00446B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142" d="100"/>
          <a:sy n="142" d="100"/>
        </p:scale>
        <p:origin x="936" y="78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4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1333338" y="160339"/>
            <a:ext cx="676291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E952CA-8985-4E16-B98C-3D22347E7B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903" y="424352"/>
            <a:ext cx="1079435" cy="3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1333338" y="160339"/>
            <a:ext cx="676291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F7985E-FCFE-4F8F-9C10-AFFC575124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903" y="424352"/>
            <a:ext cx="1079435" cy="3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60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https://schunk.com/de_de/services/kundendienst/wir-sind-fuer-sie-da-persoenliche-beratung-ueber-alle-kanaele/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C0liYJifGho&amp;list=PLLdEHWyjh9t3xIvRxBtsZTTw3Va04p3c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drinnen, Decke enthält.&#10;&#10;Automatisch generierte Beschreibung">
            <a:extLst>
              <a:ext uri="{FF2B5EF4-FFF2-40B4-BE49-F238E27FC236}">
                <a16:creationId xmlns:a16="http://schemas.microsoft.com/office/drawing/2014/main" id="{4205B2ED-8475-4A22-B4B0-D05AD0C7A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b="27195"/>
          <a:stretch/>
        </p:blipFill>
        <p:spPr>
          <a:xfrm>
            <a:off x="-3" y="-11321"/>
            <a:ext cx="9144003" cy="4438541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 defTabSz="457200">
              <a:spcBef>
                <a:spcPct val="0"/>
              </a:spcBef>
              <a:defRPr/>
            </a:pPr>
            <a:r>
              <a:rPr lang="de-DE" sz="6000" b="1" dirty="0">
                <a:solidFill>
                  <a:srgbClr val="FFFFFF"/>
                </a:solidFill>
              </a:rPr>
              <a:t>			    Deutschland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7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FC807C-9C55-476A-8F12-0DB745939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11E539F-D66A-42EC-8461-EA632D97B750}"/>
              </a:ext>
            </a:extLst>
          </p:cNvPr>
          <p:cNvGrpSpPr/>
          <p:nvPr/>
        </p:nvGrpSpPr>
        <p:grpSpPr>
          <a:xfrm>
            <a:off x="57552" y="3558128"/>
            <a:ext cx="2109915" cy="662036"/>
            <a:chOff x="2229645" y="3558128"/>
            <a:chExt cx="2109915" cy="66203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3DF9AB0-3699-45DF-83FC-CA2683FED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481"/>
            <a:stretch/>
          </p:blipFill>
          <p:spPr>
            <a:xfrm>
              <a:off x="2229645" y="3558128"/>
              <a:ext cx="1044801" cy="65703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4C22680-B50D-4743-AA79-4F9841460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49518"/>
            <a:stretch/>
          </p:blipFill>
          <p:spPr>
            <a:xfrm>
              <a:off x="3274446" y="3563129"/>
              <a:ext cx="1065114" cy="6570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422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DF0C13-E002-4AF3-B5B5-97F5B32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" t="14903" r="69707" b="19215"/>
          <a:stretch/>
        </p:blipFill>
        <p:spPr>
          <a:xfrm>
            <a:off x="6626973" y="3067022"/>
            <a:ext cx="2420284" cy="12358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90271B5-FFBC-4039-B301-1F329E144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06" b="12157"/>
          <a:stretch/>
        </p:blipFill>
        <p:spPr>
          <a:xfrm>
            <a:off x="4673600" y="2796841"/>
            <a:ext cx="2770094" cy="15060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C57782-31AC-4C77-B444-9100DDC2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&amp; Mission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A44978-70DF-4BCA-9C4C-EA38E3570A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2400" b="1" dirty="0">
                <a:solidFill>
                  <a:srgbClr val="00ADEE"/>
                </a:solidFill>
              </a:rPr>
              <a:t>Unsere Motivation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SCHUNK-Produkte für Ihrer Anwendung vorab testen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Machbarkeiten zeigen und Investitionsrisiken für Sie senken</a:t>
            </a:r>
          </a:p>
          <a:p>
            <a:endParaRPr lang="de-DE" sz="2400" b="1" dirty="0">
              <a:solidFill>
                <a:srgbClr val="00ADEE"/>
              </a:solidFill>
            </a:endParaRPr>
          </a:p>
          <a:p>
            <a:r>
              <a:rPr lang="de-DE" sz="2400" b="1" dirty="0">
                <a:solidFill>
                  <a:srgbClr val="00ADEE"/>
                </a:solidFill>
              </a:rPr>
              <a:t>Wie machen wir das?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Beispielhafter Aufbau von Beispielapplikationen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Untersuchung kritischer Punkte der Automatisierungsaufgabe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Vorabtest und Parameterbestimmung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Dokumentation in Berichten und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Livedemonstration und Schulung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00ADEE"/>
              </a:solidFill>
            </a:endParaRPr>
          </a:p>
          <a:p>
            <a:endParaRPr lang="en-US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991C06-5B58-4282-9598-B11EBEB3D9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B04F9F-6615-4EBF-B6F6-30BF923D42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20"/>
          <a:stretch/>
        </p:blipFill>
        <p:spPr>
          <a:xfrm>
            <a:off x="6450548" y="1112838"/>
            <a:ext cx="2596708" cy="24304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D030FF-C101-4172-A1C5-7C27F1200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1112838"/>
            <a:ext cx="2553831" cy="19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37806-7D5B-4D11-BE54-620B5247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 Grundriss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0F97D-E202-4A7E-9F7B-1C240CDA9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B680D1-303C-4709-AA25-3106F10E21FD}"/>
              </a:ext>
            </a:extLst>
          </p:cNvPr>
          <p:cNvSpPr txBox="1"/>
          <p:nvPr/>
        </p:nvSpPr>
        <p:spPr>
          <a:xfrm>
            <a:off x="1861102" y="837663"/>
            <a:ext cx="168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009EE0"/>
                </a:solidFill>
              </a:rPr>
              <a:t>CoBot</a:t>
            </a:r>
            <a:r>
              <a:rPr lang="de-DE" sz="1200" b="1" dirty="0">
                <a:solidFill>
                  <a:srgbClr val="009EE0"/>
                </a:solidFill>
              </a:rPr>
              <a:t> </a:t>
            </a:r>
            <a:r>
              <a:rPr lang="de-DE" sz="1200" b="1" dirty="0" err="1">
                <a:solidFill>
                  <a:srgbClr val="009EE0"/>
                </a:solidFill>
              </a:rPr>
              <a:t>Application</a:t>
            </a:r>
            <a:r>
              <a:rPr lang="de-DE" sz="1200" b="1" dirty="0">
                <a:solidFill>
                  <a:srgbClr val="009EE0"/>
                </a:solidFill>
              </a:rPr>
              <a:t>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Doosan</a:t>
            </a:r>
            <a:r>
              <a:rPr lang="de-DE" sz="800" dirty="0">
                <a:solidFill>
                  <a:srgbClr val="003D6A"/>
                </a:solidFill>
              </a:rPr>
              <a:t> M1013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Omron</a:t>
            </a:r>
            <a:r>
              <a:rPr lang="de-DE" sz="800" dirty="0">
                <a:solidFill>
                  <a:srgbClr val="003D6A"/>
                </a:solidFill>
              </a:rPr>
              <a:t> TM5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 err="1">
                <a:solidFill>
                  <a:srgbClr val="003D6A"/>
                </a:solidFill>
              </a:rPr>
              <a:t>Omron</a:t>
            </a:r>
            <a:r>
              <a:rPr lang="de-DE" sz="800" dirty="0">
                <a:solidFill>
                  <a:srgbClr val="003D6A"/>
                </a:solidFill>
              </a:rPr>
              <a:t> TM5-Camera</a:t>
            </a:r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18DE02-42DB-4CF1-897E-9AE8E40C6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8" t="14412" r="2830" b="32114"/>
          <a:stretch/>
        </p:blipFill>
        <p:spPr>
          <a:xfrm>
            <a:off x="2089555" y="1667696"/>
            <a:ext cx="5172075" cy="13954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06589A-A335-4890-986A-5F7FB5267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6" t="67886" r="1805" b="3825"/>
          <a:stretch/>
        </p:blipFill>
        <p:spPr>
          <a:xfrm>
            <a:off x="5861455" y="3063108"/>
            <a:ext cx="1457325" cy="7381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C375BA-BD36-4669-93F1-F5191028A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0" t="19005" b="3357"/>
          <a:stretch/>
        </p:blipFill>
        <p:spPr>
          <a:xfrm>
            <a:off x="3551476" y="3142240"/>
            <a:ext cx="1180904" cy="60888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7E3EDF3-7945-4BF5-8C22-0B36725D6B5E}"/>
              </a:ext>
            </a:extLst>
          </p:cNvPr>
          <p:cNvSpPr/>
          <p:nvPr/>
        </p:nvSpPr>
        <p:spPr>
          <a:xfrm>
            <a:off x="5947180" y="3063108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37ADA3D-8576-4EA4-AF94-81DC13AD1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>
            <a:off x="3706417" y="1513316"/>
            <a:ext cx="357188" cy="19526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8CB197B-E783-49C9-9E69-6D3C40548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>
            <a:off x="5292316" y="1513316"/>
            <a:ext cx="357188" cy="19526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58E2DE-A7BD-48C9-B28C-F2BB939D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8573" r="60425" b="83945"/>
          <a:stretch/>
        </p:blipFill>
        <p:spPr>
          <a:xfrm rot="5400000">
            <a:off x="7135423" y="2196331"/>
            <a:ext cx="357188" cy="19526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270C1CD-F511-436C-B25B-931F16CA5DEB}"/>
              </a:ext>
            </a:extLst>
          </p:cNvPr>
          <p:cNvSpPr/>
          <p:nvPr/>
        </p:nvSpPr>
        <p:spPr>
          <a:xfrm>
            <a:off x="5904318" y="3400054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1DCBC00-F2C9-40B2-850B-48B7F68A49FA}"/>
              </a:ext>
            </a:extLst>
          </p:cNvPr>
          <p:cNvSpPr/>
          <p:nvPr/>
        </p:nvSpPr>
        <p:spPr>
          <a:xfrm>
            <a:off x="6447242" y="3383385"/>
            <a:ext cx="314325" cy="369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016567-CD14-4A56-958C-1EDB6384D07F}"/>
              </a:ext>
            </a:extLst>
          </p:cNvPr>
          <p:cNvSpPr/>
          <p:nvPr/>
        </p:nvSpPr>
        <p:spPr>
          <a:xfrm>
            <a:off x="6933016" y="3139307"/>
            <a:ext cx="314325" cy="305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CC63AA5-5175-42A5-B36D-4033926CC56D}"/>
              </a:ext>
            </a:extLst>
          </p:cNvPr>
          <p:cNvSpPr/>
          <p:nvPr/>
        </p:nvSpPr>
        <p:spPr>
          <a:xfrm>
            <a:off x="6833003" y="3521497"/>
            <a:ext cx="314325" cy="247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E2E3E20-6C3F-44A4-8141-FFC9108F4CA2}"/>
              </a:ext>
            </a:extLst>
          </p:cNvPr>
          <p:cNvCxnSpPr>
            <a:cxnSpLocks/>
          </p:cNvCxnSpPr>
          <p:nvPr/>
        </p:nvCxnSpPr>
        <p:spPr>
          <a:xfrm>
            <a:off x="5875744" y="3383385"/>
            <a:ext cx="6858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6E97E0C-FDDF-4D20-AD46-9A875F500316}"/>
              </a:ext>
            </a:extLst>
          </p:cNvPr>
          <p:cNvCxnSpPr>
            <a:cxnSpLocks/>
          </p:cNvCxnSpPr>
          <p:nvPr/>
        </p:nvCxnSpPr>
        <p:spPr>
          <a:xfrm>
            <a:off x="6561544" y="3383385"/>
            <a:ext cx="2380" cy="39886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7EDCA84D-310A-4C4A-9359-5504377D1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5" r="10956"/>
          <a:stretch/>
        </p:blipFill>
        <p:spPr>
          <a:xfrm rot="5400000">
            <a:off x="4672479" y="3362117"/>
            <a:ext cx="1211209" cy="771456"/>
          </a:xfrm>
          <a:prstGeom prst="rect">
            <a:avLst/>
          </a:prstGeom>
        </p:spPr>
      </p:pic>
      <p:pic>
        <p:nvPicPr>
          <p:cNvPr id="21" name="Grafik 20" descr="Ein Bild, das Boden, drinnen, Möbel enthält.&#10;&#10;Automatisch generierte Beschreibung">
            <a:extLst>
              <a:ext uri="{FF2B5EF4-FFF2-40B4-BE49-F238E27FC236}">
                <a16:creationId xmlns:a16="http://schemas.microsoft.com/office/drawing/2014/main" id="{9C532265-E187-4515-A732-DC9E07040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790"/>
          <a:stretch/>
        </p:blipFill>
        <p:spPr>
          <a:xfrm>
            <a:off x="2089555" y="3142240"/>
            <a:ext cx="1266121" cy="617949"/>
          </a:xfrm>
          <a:prstGeom prst="rect">
            <a:avLst/>
          </a:prstGeom>
        </p:spPr>
      </p:pic>
      <p:pic>
        <p:nvPicPr>
          <p:cNvPr id="22" name="Grafik 21" descr="Ein Bild, das Boden, drinnen, Gebäude, Decke enthält.&#10;&#10;Automatisch generierte Beschreibung">
            <a:extLst>
              <a:ext uri="{FF2B5EF4-FFF2-40B4-BE49-F238E27FC236}">
                <a16:creationId xmlns:a16="http://schemas.microsoft.com/office/drawing/2014/main" id="{775B4478-C813-4CCB-A946-E4F02F9E85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" t="12296" r="8596" b="7870"/>
          <a:stretch/>
        </p:blipFill>
        <p:spPr>
          <a:xfrm>
            <a:off x="308747" y="922892"/>
            <a:ext cx="1494717" cy="87833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B7D1721-F8CB-4DE7-A5D3-B1AD33C7B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801" y="1904112"/>
            <a:ext cx="1484630" cy="109598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1A4ED82-7225-482D-B576-03C61942A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26" y="1910016"/>
            <a:ext cx="1501038" cy="109855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9940317-5BB0-4852-81E7-48E6B88F59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067"/>
          <a:stretch/>
        </p:blipFill>
        <p:spPr>
          <a:xfrm>
            <a:off x="308748" y="3124504"/>
            <a:ext cx="1501038" cy="1098552"/>
          </a:xfrm>
          <a:prstGeom prst="rect">
            <a:avLst/>
          </a:prstGeom>
        </p:spPr>
      </p:pic>
      <p:pic>
        <p:nvPicPr>
          <p:cNvPr id="26" name="Picture 2" descr="Robots KR QUANTEC nano F exclusive Spezifikation - PDF Free Download">
            <a:extLst>
              <a:ext uri="{FF2B5EF4-FFF2-40B4-BE49-F238E27FC236}">
                <a16:creationId xmlns:a16="http://schemas.microsoft.com/office/drawing/2014/main" id="{3DEFBEF7-7EF2-4010-B492-79FBA2E59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r="12454"/>
          <a:stretch/>
        </p:blipFill>
        <p:spPr bwMode="auto">
          <a:xfrm rot="16200000">
            <a:off x="5982629" y="3417363"/>
            <a:ext cx="305991" cy="4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obots KR QUANTEC nano F exclusive Spezifikation - PDF Free Download">
            <a:extLst>
              <a:ext uri="{FF2B5EF4-FFF2-40B4-BE49-F238E27FC236}">
                <a16:creationId xmlns:a16="http://schemas.microsoft.com/office/drawing/2014/main" id="{FBF171C1-83AE-4A81-9061-C769ECA8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3" r="12454"/>
          <a:stretch/>
        </p:blipFill>
        <p:spPr bwMode="auto">
          <a:xfrm rot="10800000">
            <a:off x="6878395" y="3052481"/>
            <a:ext cx="426096" cy="4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F6ED33A-471F-4C84-AB0A-8BBD8AFD7C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83" t="-728" r="-883" b="18091"/>
          <a:stretch/>
        </p:blipFill>
        <p:spPr>
          <a:xfrm>
            <a:off x="7376383" y="3127782"/>
            <a:ext cx="1484630" cy="109527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5622A54-261A-4600-87D3-DD33AAC52D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094"/>
          <a:stretch/>
        </p:blipFill>
        <p:spPr>
          <a:xfrm>
            <a:off x="7382128" y="810840"/>
            <a:ext cx="1494717" cy="990392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7F6ADF3-BE39-4F32-BA60-0DA1F9B8F6DF}"/>
              </a:ext>
            </a:extLst>
          </p:cNvPr>
          <p:cNvCxnSpPr/>
          <p:nvPr/>
        </p:nvCxnSpPr>
        <p:spPr>
          <a:xfrm flipV="1">
            <a:off x="237325" y="844918"/>
            <a:ext cx="0" cy="345600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3834863-F400-44DE-85C2-7CA598550798}"/>
              </a:ext>
            </a:extLst>
          </p:cNvPr>
          <p:cNvCxnSpPr>
            <a:cxnSpLocks/>
          </p:cNvCxnSpPr>
          <p:nvPr/>
        </p:nvCxnSpPr>
        <p:spPr>
          <a:xfrm flipV="1">
            <a:off x="1880094" y="1513316"/>
            <a:ext cx="0" cy="278643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860CF90-DAA5-4DA7-9015-8A537F696C85}"/>
              </a:ext>
            </a:extLst>
          </p:cNvPr>
          <p:cNvCxnSpPr>
            <a:cxnSpLocks/>
          </p:cNvCxnSpPr>
          <p:nvPr/>
        </p:nvCxnSpPr>
        <p:spPr>
          <a:xfrm flipV="1">
            <a:off x="237325" y="4298582"/>
            <a:ext cx="1659334" cy="1168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57624C7-6D30-4B25-A1DC-FCDF56345950}"/>
              </a:ext>
            </a:extLst>
          </p:cNvPr>
          <p:cNvCxnSpPr>
            <a:cxnSpLocks/>
          </p:cNvCxnSpPr>
          <p:nvPr/>
        </p:nvCxnSpPr>
        <p:spPr>
          <a:xfrm>
            <a:off x="218083" y="842582"/>
            <a:ext cx="3666928" cy="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150148A-C3B8-4878-AC3E-22DB1FF91033}"/>
              </a:ext>
            </a:extLst>
          </p:cNvPr>
          <p:cNvCxnSpPr>
            <a:cxnSpLocks/>
            <a:endCxn id="11" idx="0"/>
          </p:cNvCxnSpPr>
          <p:nvPr/>
        </p:nvCxnSpPr>
        <p:spPr>
          <a:xfrm flipV="1">
            <a:off x="1880094" y="1513316"/>
            <a:ext cx="2004917" cy="1024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CA2F7404-E56F-474B-B289-BA127F1E2D2E}"/>
              </a:ext>
            </a:extLst>
          </p:cNvPr>
          <p:cNvSpPr txBox="1"/>
          <p:nvPr/>
        </p:nvSpPr>
        <p:spPr>
          <a:xfrm>
            <a:off x="2938123" y="835531"/>
            <a:ext cx="7954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200" dirty="0">
              <a:solidFill>
                <a:srgbClr val="009EE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UR5e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Kuka KR10</a:t>
            </a:r>
          </a:p>
          <a:p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42E7676-FF6A-4578-8358-C4632E71650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885011" y="847502"/>
            <a:ext cx="0" cy="665814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48EB1E64-3BEA-4453-861D-81FBA6746117}"/>
              </a:ext>
            </a:extLst>
          </p:cNvPr>
          <p:cNvSpPr txBox="1"/>
          <p:nvPr/>
        </p:nvSpPr>
        <p:spPr>
          <a:xfrm>
            <a:off x="2029866" y="3743723"/>
            <a:ext cx="89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Video Area</a:t>
            </a:r>
            <a:br>
              <a:rPr lang="de-DE" sz="1200" b="1" dirty="0">
                <a:solidFill>
                  <a:srgbClr val="009EE0"/>
                </a:solidFill>
              </a:rPr>
            </a:br>
            <a:endParaRPr lang="de-DE" sz="1200" b="1" dirty="0">
              <a:solidFill>
                <a:srgbClr val="009EE0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41172A5-5890-4E4F-85E0-F66DDF297916}"/>
              </a:ext>
            </a:extLst>
          </p:cNvPr>
          <p:cNvSpPr txBox="1"/>
          <p:nvPr/>
        </p:nvSpPr>
        <p:spPr>
          <a:xfrm>
            <a:off x="3517505" y="3754204"/>
            <a:ext cx="1053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Meeting Area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69FCA20-64A1-440A-8957-5B96B997466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722616" y="2678351"/>
            <a:ext cx="0" cy="463889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03CF771A-174F-41F1-9E18-073281F78351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302337" y="2699920"/>
            <a:ext cx="839591" cy="442320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F9C78C46-0475-4EBF-8728-7E73A687E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3560" y="854024"/>
            <a:ext cx="1017640" cy="678486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4529E454-7DD7-42AE-A48D-73E611235B6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4337303" y="1532510"/>
            <a:ext cx="395077" cy="366938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ED5845D8-45E2-446E-955E-F4E5304DE97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5663812" y="3673780"/>
            <a:ext cx="474073" cy="74066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CF8D74A0-AED4-4045-ACF2-4C53BB11A8C0}"/>
              </a:ext>
            </a:extLst>
          </p:cNvPr>
          <p:cNvSpPr txBox="1"/>
          <p:nvPr/>
        </p:nvSpPr>
        <p:spPr>
          <a:xfrm>
            <a:off x="5624218" y="3957229"/>
            <a:ext cx="91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KUKA KR70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4C16C93-2A6D-4E32-AA2A-E3A323AD4339}"/>
              </a:ext>
            </a:extLst>
          </p:cNvPr>
          <p:cNvSpPr txBox="1"/>
          <p:nvPr/>
        </p:nvSpPr>
        <p:spPr>
          <a:xfrm>
            <a:off x="7382128" y="1572023"/>
            <a:ext cx="1558427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Material </a:t>
            </a:r>
            <a:r>
              <a:rPr lang="de-DE" sz="1200" b="1" dirty="0" err="1">
                <a:solidFill>
                  <a:srgbClr val="009EE0"/>
                </a:solidFill>
              </a:rPr>
              <a:t>Removal</a:t>
            </a:r>
            <a:endParaRPr lang="de-DE" sz="1200" b="1" dirty="0">
              <a:solidFill>
                <a:srgbClr val="009EE0"/>
              </a:solidFill>
            </a:endParaRP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79F6363-8D99-4496-9C58-6D4FE61195EE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014136" y="1710523"/>
            <a:ext cx="2367992" cy="199493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CE047380-9C8D-46EE-A0D6-EB0CA4E319E9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7090180" y="2912621"/>
            <a:ext cx="287622" cy="359870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F43F1194-5B26-47BE-8C93-027079035FC4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6973272" y="3643036"/>
            <a:ext cx="403112" cy="496246"/>
          </a:xfrm>
          <a:prstGeom prst="straightConnector1">
            <a:avLst/>
          </a:prstGeom>
          <a:ln>
            <a:solidFill>
              <a:srgbClr val="009EE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9DE26234-B525-49ED-8E88-682A28366C4F}"/>
              </a:ext>
            </a:extLst>
          </p:cNvPr>
          <p:cNvSpPr txBox="1"/>
          <p:nvPr/>
        </p:nvSpPr>
        <p:spPr>
          <a:xfrm>
            <a:off x="7377802" y="2774121"/>
            <a:ext cx="1562754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9EE0"/>
                </a:solidFill>
              </a:rPr>
              <a:t>Material </a:t>
            </a:r>
            <a:r>
              <a:rPr lang="de-DE" sz="1200" b="1" dirty="0" err="1">
                <a:solidFill>
                  <a:srgbClr val="009EE0"/>
                </a:solidFill>
              </a:rPr>
              <a:t>Removal</a:t>
            </a:r>
            <a:endParaRPr lang="de-DE" sz="1200" b="1" dirty="0">
              <a:solidFill>
                <a:srgbClr val="009EE0"/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7898A23-6D56-4F31-A37B-252B48BCAA41}"/>
              </a:ext>
            </a:extLst>
          </p:cNvPr>
          <p:cNvSpPr txBox="1"/>
          <p:nvPr/>
        </p:nvSpPr>
        <p:spPr>
          <a:xfrm>
            <a:off x="7376384" y="4000782"/>
            <a:ext cx="1712908" cy="27699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009EE0"/>
                </a:solidFill>
              </a:rPr>
              <a:t>Battery</a:t>
            </a:r>
            <a:r>
              <a:rPr lang="de-DE" sz="1200" b="1" dirty="0">
                <a:solidFill>
                  <a:srgbClr val="009EE0"/>
                </a:solidFill>
              </a:rPr>
              <a:t>/</a:t>
            </a:r>
            <a:r>
              <a:rPr lang="de-DE" sz="1200" b="1" dirty="0" err="1">
                <a:solidFill>
                  <a:srgbClr val="009EE0"/>
                </a:solidFill>
              </a:rPr>
              <a:t>HairPin</a:t>
            </a:r>
            <a:endParaRPr lang="de-DE" sz="1200" b="1" dirty="0">
              <a:solidFill>
                <a:srgbClr val="009E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97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BBF8D-4760-4EA5-A15E-9DDE75B1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Leistungsangebot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AFEAEC-28AF-405E-B657-501FF50D3E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4ADD7C-7887-4BFE-B32B-55530FD50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40" y="2136445"/>
            <a:ext cx="2775907" cy="864001"/>
          </a:xfrm>
          <a:prstGeom prst="rect">
            <a:avLst/>
          </a:prstGeom>
        </p:spPr>
      </p:pic>
      <p:sp>
        <p:nvSpPr>
          <p:cNvPr id="7" name="Pfeil: gebogen 6">
            <a:extLst>
              <a:ext uri="{FF2B5EF4-FFF2-40B4-BE49-F238E27FC236}">
                <a16:creationId xmlns:a16="http://schemas.microsoft.com/office/drawing/2014/main" id="{84889A94-F050-48FF-BBBA-4BBFE246BD21}"/>
              </a:ext>
            </a:extLst>
          </p:cNvPr>
          <p:cNvSpPr/>
          <p:nvPr/>
        </p:nvSpPr>
        <p:spPr>
          <a:xfrm>
            <a:off x="2037684" y="1324620"/>
            <a:ext cx="1014413" cy="1421110"/>
          </a:xfrm>
          <a:prstGeom prst="bentArrow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Pfeil: gebogen 7">
            <a:extLst>
              <a:ext uri="{FF2B5EF4-FFF2-40B4-BE49-F238E27FC236}">
                <a16:creationId xmlns:a16="http://schemas.microsoft.com/office/drawing/2014/main" id="{90883256-43A3-4F1F-B7F5-EDB70DA3B77A}"/>
              </a:ext>
            </a:extLst>
          </p:cNvPr>
          <p:cNvSpPr/>
          <p:nvPr/>
        </p:nvSpPr>
        <p:spPr>
          <a:xfrm flipV="1">
            <a:off x="2037684" y="2723828"/>
            <a:ext cx="1014413" cy="1386320"/>
          </a:xfrm>
          <a:prstGeom prst="bentArrow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C8977488-E416-4BD2-B5B4-667E7D9CC4B0}"/>
              </a:ext>
            </a:extLst>
          </p:cNvPr>
          <p:cNvSpPr/>
          <p:nvPr/>
        </p:nvSpPr>
        <p:spPr>
          <a:xfrm rot="16200000">
            <a:off x="491696" y="2175555"/>
            <a:ext cx="2188308" cy="1092477"/>
          </a:xfrm>
          <a:prstGeom prst="triangle">
            <a:avLst>
              <a:gd name="adj" fmla="val 46518"/>
            </a:avLst>
          </a:prstGeom>
          <a:gradFill>
            <a:gsLst>
              <a:gs pos="19000">
                <a:srgbClr val="00ADEE"/>
              </a:gs>
              <a:gs pos="100000">
                <a:srgbClr val="00ADEE">
                  <a:alpha val="5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20009B-B2B9-4620-91C9-897A0E75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230" y="1383826"/>
            <a:ext cx="1014413" cy="1431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C4B7097-0542-4B28-97B2-DD569DFE1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38" y="2790002"/>
            <a:ext cx="1092478" cy="84183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6397899-13F9-4C57-9BAE-A86B481E0A73}"/>
              </a:ext>
            </a:extLst>
          </p:cNvPr>
          <p:cNvGrpSpPr/>
          <p:nvPr/>
        </p:nvGrpSpPr>
        <p:grpSpPr>
          <a:xfrm>
            <a:off x="3081831" y="3386375"/>
            <a:ext cx="1557615" cy="935438"/>
            <a:chOff x="3089971" y="3322795"/>
            <a:chExt cx="1557615" cy="935438"/>
          </a:xfrm>
        </p:grpSpPr>
        <p:pic>
          <p:nvPicPr>
            <p:cNvPr id="13" name="Picture 6" descr="Presse - HÃ¶chste HaltekrÃ¤fte auf kleinstem Raum">
              <a:extLst>
                <a:ext uri="{FF2B5EF4-FFF2-40B4-BE49-F238E27FC236}">
                  <a16:creationId xmlns:a16="http://schemas.microsoft.com/office/drawing/2014/main" id="{E9B4C9F7-E876-40D3-9A58-9B9424731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983" y="3329623"/>
              <a:ext cx="712603" cy="5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942458-17DE-4558-A6C7-0FBBCE802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9971" y="3322795"/>
              <a:ext cx="755113" cy="516042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E9E477C4-606A-4BC2-8263-22D7951A6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32" y="3829246"/>
              <a:ext cx="712603" cy="42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85A4A109-4E1A-48C7-B021-382DBD54EFDB}"/>
              </a:ext>
            </a:extLst>
          </p:cNvPr>
          <p:cNvSpPr/>
          <p:nvPr/>
        </p:nvSpPr>
        <p:spPr>
          <a:xfrm rot="5400000">
            <a:off x="6183418" y="2175554"/>
            <a:ext cx="2188308" cy="1092477"/>
          </a:xfrm>
          <a:prstGeom prst="triangle">
            <a:avLst>
              <a:gd name="adj" fmla="val 46518"/>
            </a:avLst>
          </a:prstGeom>
          <a:gradFill>
            <a:gsLst>
              <a:gs pos="19000">
                <a:srgbClr val="00ADEE"/>
              </a:gs>
              <a:gs pos="100000">
                <a:srgbClr val="00ADEE">
                  <a:alpha val="50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E00AB095-C12B-4609-B3E1-0CD232347BAE}"/>
              </a:ext>
            </a:extLst>
          </p:cNvPr>
          <p:cNvSpPr/>
          <p:nvPr/>
        </p:nvSpPr>
        <p:spPr>
          <a:xfrm rot="5400000" flipH="1">
            <a:off x="5665453" y="2717816"/>
            <a:ext cx="1547838" cy="1014414"/>
          </a:xfrm>
          <a:prstGeom prst="bentArrow">
            <a:avLst>
              <a:gd name="adj1" fmla="val 25000"/>
              <a:gd name="adj2" fmla="val 25000"/>
              <a:gd name="adj3" fmla="val 0"/>
              <a:gd name="adj4" fmla="val 43750"/>
            </a:avLst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Pfeil: gebogen 17">
            <a:extLst>
              <a:ext uri="{FF2B5EF4-FFF2-40B4-BE49-F238E27FC236}">
                <a16:creationId xmlns:a16="http://schemas.microsoft.com/office/drawing/2014/main" id="{243B56B2-1027-455D-A6F2-701BEE63A102}"/>
              </a:ext>
            </a:extLst>
          </p:cNvPr>
          <p:cNvSpPr/>
          <p:nvPr/>
        </p:nvSpPr>
        <p:spPr>
          <a:xfrm rot="16200000" flipH="1" flipV="1">
            <a:off x="5665453" y="1710963"/>
            <a:ext cx="1547838" cy="1014414"/>
          </a:xfrm>
          <a:prstGeom prst="bentArrow">
            <a:avLst>
              <a:gd name="adj1" fmla="val 25000"/>
              <a:gd name="adj2" fmla="val 25000"/>
              <a:gd name="adj3" fmla="val 0"/>
              <a:gd name="adj4" fmla="val 43750"/>
            </a:avLst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CB95C3E-BA7E-4119-87CD-2B07243A180B}"/>
              </a:ext>
            </a:extLst>
          </p:cNvPr>
          <p:cNvSpPr txBox="1"/>
          <p:nvPr/>
        </p:nvSpPr>
        <p:spPr>
          <a:xfrm>
            <a:off x="7024543" y="482088"/>
            <a:ext cx="1925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Bericht: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Ideale Anwendung der Komponenten</a:t>
            </a:r>
            <a:br>
              <a:rPr lang="de-DE" sz="800" dirty="0">
                <a:solidFill>
                  <a:srgbClr val="003D6A"/>
                </a:solidFill>
              </a:rPr>
            </a:br>
            <a:r>
              <a:rPr lang="de-DE" sz="800" dirty="0">
                <a:solidFill>
                  <a:srgbClr val="003D6A"/>
                </a:solidFill>
              </a:rPr>
              <a:t>in der spez. Applikation</a:t>
            </a:r>
            <a:br>
              <a:rPr lang="de-DE" sz="800" dirty="0">
                <a:solidFill>
                  <a:srgbClr val="003D6A"/>
                </a:solidFill>
              </a:rPr>
            </a:b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 Reduziert Ihr Investitionsrisiko</a:t>
            </a:r>
            <a:endParaRPr lang="de-DE" sz="800" dirty="0">
              <a:solidFill>
                <a:srgbClr val="003D6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</a:rPr>
              <a:t>Empfehlung zu Prozessparametern</a:t>
            </a:r>
            <a:br>
              <a:rPr lang="de-DE" sz="800" dirty="0">
                <a:solidFill>
                  <a:srgbClr val="003D6A"/>
                </a:solidFill>
              </a:rPr>
            </a:b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 Schnellere Inbetriebnahme</a:t>
            </a:r>
            <a:endParaRPr lang="de-DE" sz="800" dirty="0">
              <a:solidFill>
                <a:srgbClr val="003D6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dirty="0">
              <a:solidFill>
                <a:srgbClr val="003D6A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DBB78D-FA34-4DC4-B3A7-2861269B21DA}"/>
              </a:ext>
            </a:extLst>
          </p:cNvPr>
          <p:cNvSpPr txBox="1"/>
          <p:nvPr/>
        </p:nvSpPr>
        <p:spPr>
          <a:xfrm>
            <a:off x="7024543" y="3383437"/>
            <a:ext cx="2183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Beispielhafter</a:t>
            </a:r>
          </a:p>
          <a:p>
            <a:r>
              <a:rPr lang="de-DE" sz="1200" b="1" dirty="0">
                <a:solidFill>
                  <a:srgbClr val="003D6A"/>
                </a:solidFill>
              </a:rPr>
              <a:t>Hardwareaufbau 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Aufbaubeschreibung mit Komponentenliste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Videodokumentation der beispielhaften </a:t>
            </a:r>
            <a:b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</a:b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Umsetzung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800" dirty="0">
                <a:solidFill>
                  <a:srgbClr val="003D6A"/>
                </a:solidFill>
                <a:sym typeface="Wingdings" panose="05000000000000000000" pitchFamily="2" charset="2"/>
              </a:rPr>
              <a:t>Kundenschulung im  </a:t>
            </a:r>
            <a:r>
              <a:rPr lang="de-DE" sz="800" b="1" dirty="0">
                <a:solidFill>
                  <a:srgbClr val="003D6A"/>
                </a:solidFill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8E77E0-7BAF-4563-8774-F99408DAA33F}"/>
              </a:ext>
            </a:extLst>
          </p:cNvPr>
          <p:cNvSpPr txBox="1"/>
          <p:nvPr/>
        </p:nvSpPr>
        <p:spPr>
          <a:xfrm rot="18771391">
            <a:off x="937793" y="2230565"/>
            <a:ext cx="694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ADEE"/>
                </a:solidFill>
              </a:rPr>
              <a:t>Produkt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812398E-F019-4BDD-81FC-D2809FA51869}"/>
              </a:ext>
            </a:extLst>
          </p:cNvPr>
          <p:cNvSpPr txBox="1"/>
          <p:nvPr/>
        </p:nvSpPr>
        <p:spPr>
          <a:xfrm rot="2603263">
            <a:off x="888582" y="3293523"/>
            <a:ext cx="135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ADEE"/>
                </a:solidFill>
              </a:rPr>
              <a:t>Roboter + Produkt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65C8495-85FB-46AF-82A8-0BEEA369B870}"/>
              </a:ext>
            </a:extLst>
          </p:cNvPr>
          <p:cNvSpPr txBox="1"/>
          <p:nvPr/>
        </p:nvSpPr>
        <p:spPr>
          <a:xfrm>
            <a:off x="76480" y="3308671"/>
            <a:ext cx="152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Ihre</a:t>
            </a:r>
          </a:p>
          <a:p>
            <a:r>
              <a:rPr lang="de-DE" sz="1200" b="1" dirty="0">
                <a:solidFill>
                  <a:srgbClr val="003D6A"/>
                </a:solidFill>
              </a:rPr>
              <a:t>Automationsaufgabe</a:t>
            </a:r>
            <a:br>
              <a:rPr lang="de-DE" sz="1200" b="1" dirty="0">
                <a:solidFill>
                  <a:srgbClr val="003D6A"/>
                </a:solidFill>
              </a:rPr>
            </a:br>
            <a:endParaRPr lang="de-DE" sz="1200" b="1" dirty="0">
              <a:solidFill>
                <a:srgbClr val="003D6A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15A2EC-6B76-47A9-9440-FBB5A43EA035}"/>
              </a:ext>
            </a:extLst>
          </p:cNvPr>
          <p:cNvGrpSpPr/>
          <p:nvPr/>
        </p:nvGrpSpPr>
        <p:grpSpPr>
          <a:xfrm>
            <a:off x="144260" y="2194492"/>
            <a:ext cx="675770" cy="1169023"/>
            <a:chOff x="152400" y="2016612"/>
            <a:chExt cx="675770" cy="1169023"/>
          </a:xfrm>
        </p:grpSpPr>
        <p:sp>
          <p:nvSpPr>
            <p:cNvPr id="25" name="Sprechblase: rechteckig 24">
              <a:extLst>
                <a:ext uri="{FF2B5EF4-FFF2-40B4-BE49-F238E27FC236}">
                  <a16:creationId xmlns:a16="http://schemas.microsoft.com/office/drawing/2014/main" id="{65CDA19F-BB2F-44B6-A2EB-79C0E777263D}"/>
                </a:ext>
              </a:extLst>
            </p:cNvPr>
            <p:cNvSpPr/>
            <p:nvPr/>
          </p:nvSpPr>
          <p:spPr>
            <a:xfrm>
              <a:off x="152400" y="2016612"/>
              <a:ext cx="675770" cy="697587"/>
            </a:xfrm>
            <a:prstGeom prst="wedgeRect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E82D297-D36D-4608-B6C2-3109A188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933" y="2037972"/>
              <a:ext cx="383852" cy="34975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4283144-4BFD-41AB-A8CF-238C26F1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644" y="2369527"/>
              <a:ext cx="334905" cy="316947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A458F730-D1C0-4FC1-8B84-8E37ED16D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85641" t="30209" r="8472" b="39553"/>
            <a:stretch/>
          </p:blipFill>
          <p:spPr>
            <a:xfrm>
              <a:off x="209550" y="2801554"/>
              <a:ext cx="362860" cy="384081"/>
            </a:xfrm>
            <a:prstGeom prst="rect">
              <a:avLst/>
            </a:prstGeom>
          </p:spPr>
        </p:pic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F5A5C1A6-5239-49B4-820B-42B665649254}"/>
              </a:ext>
            </a:extLst>
          </p:cNvPr>
          <p:cNvSpPr txBox="1"/>
          <p:nvPr/>
        </p:nvSpPr>
        <p:spPr>
          <a:xfrm>
            <a:off x="3807151" y="832806"/>
            <a:ext cx="1410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Produktvalidierung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0CD253C-9B59-46BE-BF93-14004282CD50}"/>
              </a:ext>
            </a:extLst>
          </p:cNvPr>
          <p:cNvSpPr txBox="1"/>
          <p:nvPr/>
        </p:nvSpPr>
        <p:spPr>
          <a:xfrm>
            <a:off x="3629749" y="3073223"/>
            <a:ext cx="1699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3D6A"/>
                </a:solidFill>
              </a:rPr>
              <a:t>Applikationsvalidierung</a:t>
            </a:r>
          </a:p>
        </p:txBody>
      </p:sp>
      <p:sp>
        <p:nvSpPr>
          <p:cNvPr id="31" name="Additionszeichen 30">
            <a:extLst>
              <a:ext uri="{FF2B5EF4-FFF2-40B4-BE49-F238E27FC236}">
                <a16:creationId xmlns:a16="http://schemas.microsoft.com/office/drawing/2014/main" id="{6BCA1E2E-2865-4FC0-9176-867AE8D1C090}"/>
              </a:ext>
            </a:extLst>
          </p:cNvPr>
          <p:cNvSpPr/>
          <p:nvPr/>
        </p:nvSpPr>
        <p:spPr>
          <a:xfrm>
            <a:off x="4554510" y="3708456"/>
            <a:ext cx="302379" cy="276999"/>
          </a:xfrm>
          <a:prstGeom prst="mathPlus">
            <a:avLst/>
          </a:prstGeom>
          <a:solidFill>
            <a:srgbClr val="00AD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639EB2A-465C-4A37-89D4-606AC8BB3CFB}"/>
              </a:ext>
            </a:extLst>
          </p:cNvPr>
          <p:cNvGrpSpPr/>
          <p:nvPr/>
        </p:nvGrpSpPr>
        <p:grpSpPr>
          <a:xfrm>
            <a:off x="3052038" y="1089990"/>
            <a:ext cx="2907832" cy="935438"/>
            <a:chOff x="3060178" y="988310"/>
            <a:chExt cx="2907832" cy="935438"/>
          </a:xfrm>
        </p:grpSpPr>
        <p:pic>
          <p:nvPicPr>
            <p:cNvPr id="33" name="Picture 6" descr="Presse - HÃ¶chste HaltekrÃ¤fte auf kleinstem Raum">
              <a:extLst>
                <a:ext uri="{FF2B5EF4-FFF2-40B4-BE49-F238E27FC236}">
                  <a16:creationId xmlns:a16="http://schemas.microsoft.com/office/drawing/2014/main" id="{43CF078D-664D-4F4E-B2A0-FA3DB68DE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190" y="995138"/>
              <a:ext cx="712603" cy="50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330D773E-EA9F-44C4-AD28-931FB578F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178" y="988310"/>
              <a:ext cx="755113" cy="516042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AFE99415-0DC6-40BB-83F7-696613DF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939" y="1494761"/>
              <a:ext cx="712603" cy="42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884F148-CBA5-4E78-BE0B-3F5BA3B47561}"/>
                </a:ext>
              </a:extLst>
            </p:cNvPr>
            <p:cNvSpPr txBox="1"/>
            <p:nvPr/>
          </p:nvSpPr>
          <p:spPr>
            <a:xfrm>
              <a:off x="4690096" y="1008125"/>
              <a:ext cx="127791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ADHESO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Magnetgreifer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Smart </a:t>
              </a:r>
              <a:r>
                <a:rPr lang="de-DE" sz="1000" dirty="0" err="1">
                  <a:solidFill>
                    <a:srgbClr val="00ADEE"/>
                  </a:solidFill>
                </a:rPr>
                <a:t>Grasping</a:t>
              </a:r>
              <a:endParaRPr lang="de-DE" sz="1000" dirty="0">
                <a:solidFill>
                  <a:srgbClr val="00ADEE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 err="1">
                  <a:solidFill>
                    <a:srgbClr val="00ADEE"/>
                  </a:solidFill>
                </a:rPr>
                <a:t>Plug&amp;Work</a:t>
              </a:r>
              <a:endParaRPr lang="de-DE" sz="1000" dirty="0">
                <a:solidFill>
                  <a:srgbClr val="00ADEE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000" dirty="0">
                  <a:solidFill>
                    <a:srgbClr val="00ADEE"/>
                  </a:solidFill>
                </a:rPr>
                <a:t>Material </a:t>
              </a:r>
              <a:r>
                <a:rPr lang="de-DE" sz="1000" dirty="0" err="1">
                  <a:solidFill>
                    <a:srgbClr val="00ADEE"/>
                  </a:solidFill>
                </a:rPr>
                <a:t>Removal</a:t>
              </a:r>
              <a:endParaRPr lang="de-DE" sz="1000" dirty="0">
                <a:solidFill>
                  <a:srgbClr val="00ADEE"/>
                </a:solidFill>
              </a:endParaRP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69A73CDF-658F-41C1-9C20-E518D91F61AB}"/>
              </a:ext>
            </a:extLst>
          </p:cNvPr>
          <p:cNvSpPr txBox="1"/>
          <p:nvPr/>
        </p:nvSpPr>
        <p:spPr>
          <a:xfrm>
            <a:off x="4771952" y="3424608"/>
            <a:ext cx="12779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ADEE"/>
                </a:solidFill>
              </a:rPr>
              <a:t>Doosan</a:t>
            </a:r>
            <a:endParaRPr lang="de-DE" sz="1000" dirty="0">
              <a:solidFill>
                <a:srgbClr val="00ADE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Kuka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Universal Robots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00ADEE"/>
                </a:solidFill>
              </a:rPr>
              <a:t>Techman</a:t>
            </a:r>
            <a:endParaRPr lang="de-DE" sz="1000" dirty="0">
              <a:solidFill>
                <a:srgbClr val="00ADEE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00ADEE"/>
                </a:solidFill>
              </a:rPr>
              <a:t>Fanuc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C493579B-6074-43A0-BBC5-B0FC4E87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86" y="3622201"/>
            <a:ext cx="500348" cy="15573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C09D2B8-DDEB-41D7-BBC8-7D3F9A95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98" y="4177821"/>
            <a:ext cx="313338" cy="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F3B3A-2C20-42CF-9D92-71942B96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Leistungsangebot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6F5347-3808-491A-953C-25245CB566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E49BDB0F-4A7E-4266-ABD2-DC6CF71C87BD}"/>
              </a:ext>
            </a:extLst>
          </p:cNvPr>
          <p:cNvSpPr/>
          <p:nvPr/>
        </p:nvSpPr>
        <p:spPr>
          <a:xfrm rot="5400000">
            <a:off x="2146465" y="2642109"/>
            <a:ext cx="3040453" cy="457585"/>
          </a:xfrm>
          <a:prstGeom prst="triangle">
            <a:avLst/>
          </a:prstGeom>
          <a:solidFill>
            <a:srgbClr val="009E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B864B12-D138-4506-8877-D18C05664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511" y="2535729"/>
            <a:ext cx="2119066" cy="659559"/>
          </a:xfrm>
          <a:prstGeom prst="rect">
            <a:avLst/>
          </a:prstGeom>
        </p:spPr>
      </p:pic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D2CE7B36-81E2-4AA3-A5A4-478E3F398FEC}"/>
              </a:ext>
            </a:extLst>
          </p:cNvPr>
          <p:cNvSpPr/>
          <p:nvPr/>
        </p:nvSpPr>
        <p:spPr>
          <a:xfrm rot="5400000">
            <a:off x="3590450" y="1622414"/>
            <a:ext cx="1194533" cy="319466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EC339BE-C8A0-4503-9A2A-A04B35AFC119}"/>
              </a:ext>
            </a:extLst>
          </p:cNvPr>
          <p:cNvSpPr/>
          <p:nvPr/>
        </p:nvSpPr>
        <p:spPr>
          <a:xfrm>
            <a:off x="4347450" y="1356518"/>
            <a:ext cx="1771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b="1" dirty="0">
                <a:solidFill>
                  <a:srgbClr val="009EE0"/>
                </a:solidFill>
              </a:rPr>
              <a:t>Ihr Bauteil an:</a:t>
            </a:r>
          </a:p>
          <a:p>
            <a:r>
              <a:rPr lang="de-DE" sz="1050" i="1" dirty="0"/>
              <a:t>SCHUNK GmbH &amp; Co. KG</a:t>
            </a:r>
            <a:br>
              <a:rPr lang="de-DE" sz="1050" i="1" dirty="0"/>
            </a:br>
            <a:r>
              <a:rPr lang="de-DE" sz="1050" i="1" dirty="0" err="1"/>
              <a:t>CoLab</a:t>
            </a:r>
            <a:r>
              <a:rPr lang="de-DE" sz="1050" i="1" dirty="0"/>
              <a:t> - H.5A.2 - Gebäude 11</a:t>
            </a:r>
            <a:br>
              <a:rPr lang="de-DE" sz="1050" i="1" dirty="0"/>
            </a:br>
            <a:r>
              <a:rPr lang="de-DE" sz="1050" i="1" dirty="0"/>
              <a:t>Robert-Bosch-Straße 12 </a:t>
            </a:r>
          </a:p>
          <a:p>
            <a:r>
              <a:rPr lang="de-DE" sz="1050" i="1" dirty="0"/>
              <a:t>DE-74336 Brackenheim</a:t>
            </a:r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DDC61D76-E91B-4523-AC97-3BB368FF6ACB}"/>
              </a:ext>
            </a:extLst>
          </p:cNvPr>
          <p:cNvSpPr/>
          <p:nvPr/>
        </p:nvSpPr>
        <p:spPr>
          <a:xfrm rot="5400000">
            <a:off x="5055409" y="2640331"/>
            <a:ext cx="3044009" cy="457585"/>
          </a:xfrm>
          <a:prstGeom prst="triangle">
            <a:avLst/>
          </a:prstGeom>
          <a:solidFill>
            <a:srgbClr val="009E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71A6936-89BF-4CF3-A213-8EEB50CC1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50" y="2185268"/>
            <a:ext cx="899689" cy="126989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7BF79BC-495B-49D2-BDC4-14C6B793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251" y="1617970"/>
            <a:ext cx="899690" cy="50415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9F2A209-3C23-4A12-B645-596A70400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664"/>
          <a:stretch/>
        </p:blipFill>
        <p:spPr>
          <a:xfrm>
            <a:off x="7089251" y="3490179"/>
            <a:ext cx="899688" cy="50693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ADFC651-969D-40BF-83AA-9CE63F32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248" y="1612438"/>
            <a:ext cx="985132" cy="50415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1AA31A4-6AFD-4C05-87EB-BC79A7BED6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66" r="8930"/>
          <a:stretch/>
        </p:blipFill>
        <p:spPr>
          <a:xfrm>
            <a:off x="8050248" y="2185268"/>
            <a:ext cx="968561" cy="54275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61DFA28-55DD-4DAA-BA63-BA540475F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0248" y="2888246"/>
            <a:ext cx="985132" cy="56544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E604991-57C6-4089-A9C1-97D5F5CE65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41" r="-1" b="15798"/>
          <a:stretch/>
        </p:blipFill>
        <p:spPr>
          <a:xfrm>
            <a:off x="8050248" y="3490179"/>
            <a:ext cx="985132" cy="506930"/>
          </a:xfrm>
          <a:prstGeom prst="rect">
            <a:avLst/>
          </a:prstGeom>
        </p:spPr>
      </p:pic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8117EC8C-CC05-4072-BA4C-83A208C97B3B}"/>
              </a:ext>
            </a:extLst>
          </p:cNvPr>
          <p:cNvSpPr/>
          <p:nvPr/>
        </p:nvSpPr>
        <p:spPr>
          <a:xfrm>
            <a:off x="296314" y="778844"/>
            <a:ext cx="3141586" cy="564267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/>
              <a:t>Kontakt mit Ansprechpartner aufnehmen</a:t>
            </a:r>
            <a:endParaRPr lang="de-DE" sz="1200" b="1" dirty="0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110B4D6D-EEA0-4F1C-8DBC-7A72071BDDDF}"/>
              </a:ext>
            </a:extLst>
          </p:cNvPr>
          <p:cNvSpPr/>
          <p:nvPr/>
        </p:nvSpPr>
        <p:spPr>
          <a:xfrm>
            <a:off x="3437900" y="778844"/>
            <a:ext cx="2910722" cy="564267"/>
          </a:xfrm>
          <a:prstGeom prst="rightArrow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Bauteile versenden an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EF13CC9-4CBA-4ECB-AAF2-28A27046EBFA}"/>
              </a:ext>
            </a:extLst>
          </p:cNvPr>
          <p:cNvSpPr/>
          <p:nvPr/>
        </p:nvSpPr>
        <p:spPr>
          <a:xfrm>
            <a:off x="6348622" y="865579"/>
            <a:ext cx="2670187" cy="390796"/>
          </a:xfrm>
          <a:prstGeom prst="rect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Bilder, Videos und Bericht bekommen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4A85315-3ADD-4790-9394-C2BA718CCDAD}"/>
              </a:ext>
            </a:extLst>
          </p:cNvPr>
          <p:cNvSpPr/>
          <p:nvPr/>
        </p:nvSpPr>
        <p:spPr>
          <a:xfrm>
            <a:off x="296313" y="1347119"/>
            <a:ext cx="30802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446B"/>
                </a:solidFill>
              </a:rPr>
              <a:t>Ihr SCHUNK Außendienst</a:t>
            </a:r>
          </a:p>
          <a:p>
            <a:endParaRPr lang="de-DE" sz="1400" b="1" dirty="0">
              <a:solidFill>
                <a:srgbClr val="00446B"/>
              </a:solidFill>
            </a:endParaRPr>
          </a:p>
          <a:p>
            <a:r>
              <a:rPr lang="de-DE" sz="1400" b="1" dirty="0">
                <a:solidFill>
                  <a:srgbClr val="00446B"/>
                </a:solidFill>
              </a:rPr>
              <a:t>Sie wissen nicht, wen Sie kontaktieren sollen?</a:t>
            </a:r>
          </a:p>
          <a:p>
            <a:r>
              <a:rPr lang="de-DE" sz="1400" b="1" dirty="0">
                <a:solidFill>
                  <a:srgbClr val="00446B"/>
                </a:solidFill>
                <a:hlinkClick r:id="rId10"/>
              </a:rPr>
              <a:t>Finden Sie Ihren Ansprechpartner hier.</a:t>
            </a:r>
            <a:endParaRPr lang="de-DE" sz="1400" b="1" dirty="0">
              <a:solidFill>
                <a:srgbClr val="00446B"/>
              </a:solidFill>
            </a:endParaRPr>
          </a:p>
          <a:p>
            <a:endParaRPr lang="de-DE" sz="1400" b="1" dirty="0">
              <a:solidFill>
                <a:srgbClr val="00446B"/>
              </a:solidFill>
            </a:endParaRPr>
          </a:p>
          <a:p>
            <a:endParaRPr lang="de-DE" sz="14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2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82D17-C502-4911-A697-F69EB9B4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D7AFAD-BAD2-48A6-B6D2-7B8FA0B9A5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8636001" cy="2854325"/>
          </a:xfrm>
        </p:spPr>
        <p:txBody>
          <a:bodyPr/>
          <a:lstStyle/>
          <a:p>
            <a:r>
              <a:rPr lang="de-DE" b="1" dirty="0">
                <a:solidFill>
                  <a:srgbClr val="009EE0"/>
                </a:solidFill>
              </a:rPr>
              <a:t>Sehen Sie sich unsere </a:t>
            </a:r>
            <a:r>
              <a:rPr lang="de-DE" b="1" dirty="0">
                <a:solidFill>
                  <a:srgbClr val="009EE0"/>
                </a:solidFill>
                <a:hlinkClick r:id="rId2"/>
              </a:rPr>
              <a:t>Playlist</a:t>
            </a:r>
            <a:r>
              <a:rPr lang="de-DE" b="1" dirty="0">
                <a:solidFill>
                  <a:srgbClr val="009EE0"/>
                </a:solidFill>
              </a:rPr>
              <a:t> auf </a:t>
            </a:r>
            <a:r>
              <a:rPr lang="de-DE" b="1" dirty="0" err="1">
                <a:solidFill>
                  <a:srgbClr val="009EE0"/>
                </a:solidFill>
              </a:rPr>
              <a:t>Youtube</a:t>
            </a:r>
            <a:r>
              <a:rPr lang="de-DE" b="1" dirty="0">
                <a:solidFill>
                  <a:srgbClr val="009EE0"/>
                </a:solidFill>
              </a:rPr>
              <a:t> an!</a:t>
            </a:r>
          </a:p>
          <a:p>
            <a:endParaRPr lang="de-DE" b="1" dirty="0">
              <a:solidFill>
                <a:srgbClr val="009EE0"/>
              </a:solidFill>
            </a:endParaRPr>
          </a:p>
          <a:p>
            <a:endParaRPr lang="de-DE" b="1" dirty="0">
              <a:solidFill>
                <a:srgbClr val="009EE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6B690-C936-49AA-8B01-806061DD9A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8D9B3AD-C384-4949-A68C-71D32BC7F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85" y="316253"/>
            <a:ext cx="1722894" cy="5521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B84BA3E-8657-438A-A8EC-6B80FAB9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98450" y="1474031"/>
            <a:ext cx="6426908" cy="28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3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E6E3167-2B1A-4C71-8519-42939A01DE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25.08.2021 I Fabian Ballier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7996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237</Words>
  <Application>Microsoft Office PowerPoint</Application>
  <PresentationFormat>Bildschirmpräsentation (16:9)</PresentationFormat>
  <Paragraphs>75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SCH_PPT_Vorlage_16-9_230112</vt:lpstr>
      <vt:lpstr>PowerPoint-Präsentation</vt:lpstr>
      <vt:lpstr>Motivation &amp; Mission</vt:lpstr>
      <vt:lpstr>Deutschland Grundriss</vt:lpstr>
      <vt:lpstr>Leistungsangebot</vt:lpstr>
      <vt:lpstr>Leistungsangebot</vt:lpstr>
      <vt:lpstr>auf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Ballier, Fabian</cp:lastModifiedBy>
  <cp:revision>213</cp:revision>
  <cp:lastPrinted>2014-06-25T16:59:27Z</cp:lastPrinted>
  <dcterms:created xsi:type="dcterms:W3CDTF">2012-06-26T15:13:48Z</dcterms:created>
  <dcterms:modified xsi:type="dcterms:W3CDTF">2021-08-25T13:02:12Z</dcterms:modified>
</cp:coreProperties>
</file>