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9" r:id="rId2"/>
    <p:sldId id="269" r:id="rId3"/>
    <p:sldId id="281" r:id="rId4"/>
    <p:sldId id="262" r:id="rId5"/>
    <p:sldId id="274" r:id="rId6"/>
    <p:sldId id="275" r:id="rId7"/>
    <p:sldId id="283" r:id="rId8"/>
  </p:sldIdLst>
  <p:sldSz cx="9144000" cy="5143500" type="screen16x9"/>
  <p:notesSz cx="6797675" cy="9872663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5" userDrawn="1">
          <p15:clr>
            <a:srgbClr val="A4A3A4"/>
          </p15:clr>
        </p15:guide>
        <p15:guide id="2" pos="3294" userDrawn="1">
          <p15:clr>
            <a:srgbClr val="A4A3A4"/>
          </p15:clr>
        </p15:guide>
        <p15:guide id="3" orient="horz" pos="1382" userDrawn="1">
          <p15:clr>
            <a:srgbClr val="A4A3A4"/>
          </p15:clr>
        </p15:guide>
        <p15:guide id="4" orient="horz" pos="1598" userDrawn="1">
          <p15:clr>
            <a:srgbClr val="A4A3A4"/>
          </p15:clr>
        </p15:guide>
        <p15:guide id="5" pos="5511" userDrawn="1">
          <p15:clr>
            <a:srgbClr val="A4A3A4"/>
          </p15:clr>
        </p15:guide>
        <p15:guide id="6" orient="horz" pos="1722" userDrawn="1">
          <p15:clr>
            <a:srgbClr val="A4A3A4"/>
          </p15:clr>
        </p15:guide>
        <p15:guide id="7" pos="249" userDrawn="1">
          <p15:clr>
            <a:srgbClr val="A4A3A4"/>
          </p15:clr>
        </p15:guide>
        <p15:guide id="8" orient="horz" pos="562" userDrawn="1">
          <p15:clr>
            <a:srgbClr val="A4A3A4"/>
          </p15:clr>
        </p15:guide>
        <p15:guide id="9" orient="horz" pos="2697" userDrawn="1">
          <p15:clr>
            <a:srgbClr val="A4A3A4"/>
          </p15:clr>
        </p15:guide>
        <p15:guide id="10" orient="horz" pos="2845" userDrawn="1">
          <p15:clr>
            <a:srgbClr val="A4A3A4"/>
          </p15:clr>
        </p15:guide>
        <p15:guide id="11" pos="2744" userDrawn="1">
          <p15:clr>
            <a:srgbClr val="A4A3A4"/>
          </p15:clr>
        </p15:guide>
        <p15:guide id="1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B"/>
    <a:srgbClr val="003D6A"/>
    <a:srgbClr val="009EE0"/>
    <a:srgbClr val="007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45" autoAdjust="0"/>
  </p:normalViewPr>
  <p:slideViewPr>
    <p:cSldViewPr>
      <p:cViewPr varScale="1">
        <p:scale>
          <a:sx n="159" d="100"/>
          <a:sy n="159" d="100"/>
        </p:scale>
        <p:origin x="156" y="222"/>
      </p:cViewPr>
      <p:guideLst>
        <p:guide orient="horz" pos="985"/>
        <p:guide pos="3294"/>
        <p:guide orient="horz" pos="1382"/>
        <p:guide orient="horz" pos="1598"/>
        <p:guide pos="5511"/>
        <p:guide orient="horz" pos="1722"/>
        <p:guide pos="249"/>
        <p:guide orient="horz" pos="562"/>
        <p:guide orient="horz" pos="2697"/>
        <p:guide orient="horz" pos="2845"/>
        <p:guide pos="27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114"/>
    </p:cViewPr>
  </p:sorterViewPr>
  <p:notesViewPr>
    <p:cSldViewPr showGuides="1">
      <p:cViewPr varScale="1">
        <p:scale>
          <a:sx n="76" d="100"/>
          <a:sy n="76" d="100"/>
        </p:scale>
        <p:origin x="33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2AB7C-84DC-4FEA-B5CC-0FF051FFA64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C2059-A8CC-42A3-AC65-A15CE1949E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4297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4ECA4-36CA-419D-931F-CE2C91F7EA5D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7B75E-46DD-46CD-BFD7-01CE4A8660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565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7B75E-46DD-46CD-BFD7-01CE4A8660F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5995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1" y="0"/>
            <a:ext cx="9143695" cy="51435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368685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7453"/>
            <a:ext cx="9144000" cy="4523419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304" y="4515966"/>
            <a:ext cx="9143696" cy="62753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pic>
        <p:nvPicPr>
          <p:cNvPr id="8" name="Bild 4">
            <a:extLst>
              <a:ext uri="{FF2B5EF4-FFF2-40B4-BE49-F238E27FC236}">
                <a16:creationId xmlns:a16="http://schemas.microsoft.com/office/drawing/2014/main" id="{54945618-800C-40CF-B3D3-8E94214201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539552" y="4749883"/>
            <a:ext cx="5699754" cy="273843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Jaw quick-change system I BSWS-PGZN-plus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4355976" y="894872"/>
            <a:ext cx="4788024" cy="458266"/>
          </a:xfrm>
          <a:prstGeom prst="rect">
            <a:avLst/>
          </a:prstGeom>
          <a:solidFill>
            <a:srgbClr val="009EE0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BSWS-PGZN-plus</a:t>
            </a:r>
          </a:p>
        </p:txBody>
      </p:sp>
    </p:spTree>
    <p:extLst>
      <p:ext uri="{BB962C8B-B14F-4D97-AF65-F5344CB8AC3E}">
        <p14:creationId xmlns:p14="http://schemas.microsoft.com/office/powerpoint/2010/main" val="1565901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tzt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BC19C-A1E6-4489-9BC3-C001F2DEF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68D64DD-5E52-4094-B64C-864F594052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Titel, Verfasser, Datum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CCAC922-7B04-487C-B885-EC290EAE34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84821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5996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BCD97-0B87-4521-A781-F12B14A176C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EF583-D48F-4DF6-A67F-76FA2942B778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80" r:id="rId3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2.emf"/></Relationships>
</file>

<file path=ppt/slides/_rels/slide2.xml.rels><?xml version="1.0" encoding="UTF-8"?><Relationships xmlns="http://schemas.openxmlformats.org/package/2006/relationships"><Relationship Id="rId2" Type="http://schemas.openxmlformats.org/officeDocument/2006/relationships/image" Target="../media/IM0000527.PNG"/><Relationship Id="rId1" Type="http://schemas.openxmlformats.org/officeDocument/2006/relationships/slideLayout" Target="../slideLayouts/slideLayout2.xml"/></Relationships>
</file>

<file path=ppt/slides/_rels/slide3.xml.rels><?xml version="1.0" encoding="UTF-8"?><Relationships xmlns="http://schemas.openxmlformats.org/package/2006/relationships"><Relationship Id="rId3" Type="http://schemas.openxmlformats.org/officeDocument/2006/relationships/image" Target="../media/IM000052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?><Relationships xmlns="http://schemas.openxmlformats.org/package/2006/relationships"><Relationship Id="rId2" Type="http://schemas.openxmlformats.org/officeDocument/2006/relationships/image" Target="../media/IM000246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C5D2868B-D14E-4F2F-9669-F473840B3C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6" b="21487"/>
          <a:stretch/>
        </p:blipFill>
        <p:spPr>
          <a:xfrm>
            <a:off x="-1" y="-62987"/>
            <a:ext cx="9143999" cy="4506945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A5FA37D-1D79-4F74-AD50-91495DC049F3}"/>
              </a:ext>
            </a:extLst>
          </p:cNvPr>
          <p:cNvSpPr/>
          <p:nvPr/>
        </p:nvSpPr>
        <p:spPr>
          <a:xfrm>
            <a:off x="0" y="3069711"/>
            <a:ext cx="9144000" cy="1446256"/>
          </a:xfrm>
          <a:prstGeom prst="rect">
            <a:avLst/>
          </a:prstGeom>
          <a:solidFill>
            <a:srgbClr val="003D6A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1499052" y="3695176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endParaRPr lang="de-DE" sz="1125">
              <a:solidFill>
                <a:srgbClr val="FFFFFF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499051" y="3147814"/>
            <a:ext cx="6858000" cy="86465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Product presentation</a:t>
            </a:r>
          </a:p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BSWS-PGZN-plus</a:t>
            </a: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1499052" y="3934369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1100">
                <a:solidFill>
                  <a:srgbClr val="FFFFFF"/>
                </a:solidFill>
              </a:rPr>
              <a:t>Jaw quick-change system </a:t>
            </a:r>
          </a:p>
        </p:txBody>
      </p:sp>
      <p:pic>
        <p:nvPicPr>
          <p:cNvPr id="15" name="Bild 4">
            <a:extLst>
              <a:ext uri="{FF2B5EF4-FFF2-40B4-BE49-F238E27FC236}">
                <a16:creationId xmlns:a16="http://schemas.microsoft.com/office/drawing/2014/main" id="{40319A0D-5EB0-47B6-84E3-27DC1BA375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16886E3-0441-4342-8829-7D875E608D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07" y="4872302"/>
            <a:ext cx="1346200" cy="8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59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Jaw quick-change system 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4283967" y="2473319"/>
            <a:ext cx="4464745" cy="559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13" b="1" noProof="1">
                <a:solidFill>
                  <a:srgbClr val="003D6A"/>
                </a:solidFill>
              </a:rPr>
              <a:t/>
            </a:r>
            <a:endParaRPr lang="de-DE" sz="1013" b="1">
              <a:solidFill>
                <a:srgbClr val="003D6A"/>
              </a:solidFill>
            </a:endParaRPr>
          </a:p>
          <a:p>
            <a:endParaRPr lang="de-DE" sz="1013" b="1">
              <a:solidFill>
                <a:srgbClr val="00446B"/>
              </a:solidFill>
            </a:endParaRPr>
          </a:p>
          <a:p>
            <a:r>
              <a:rPr lang="de-DE" sz="1013" b="1">
                <a:solidFill>
                  <a:srgbClr val="00446B"/>
                </a:solidFill>
              </a:rPr>
              <a:t>Up to 90% reduction in set-up time</a:t>
            </a:r>
            <a:endParaRPr lang="de-DE" sz="1013" b="1">
              <a:solidFill>
                <a:srgbClr val="003D6A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283967" y="1510293"/>
            <a:ext cx="4464745" cy="9630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000" b="1">
                <a:solidFill>
                  <a:srgbClr val="003D6A"/>
                </a:solidFill>
              </a:rPr>
              <a:t>The jaw quick-change system BSWS allows top jaws to be exchanged on the gripper manually and rapidly. One adapter pin (BSWS-A) and a base (BSWS-B) are required for each gripper jaw.In case of reverse assembly and provided that no additional height is created, one adapter pin (BSWS-AR) and an assembly kit (BSWS-UR) per gripper jaw are required. Another effect of the BSWS-UR is that there are no more disturbing mounting holes in the finger contours.</a:t>
            </a:r>
          </a:p>
        </p:txBody>
      </p:sp>
      <p:pic>
        <p:nvPicPr>
          <p:cNvPr id="6" name="Grafik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3299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39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6095"/>
            <a:ext cx="5940000" cy="455701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2900" b="1">
                <a:solidFill>
                  <a:schemeClr val="bg1"/>
                </a:solidFill>
              </a:rPr>
              <a:t>Productive. Flexible. Cost-effective.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4284367" y="1544545"/>
            <a:ext cx="4464345" cy="205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050" i="1">
              <a:solidFill>
                <a:prstClr val="black"/>
              </a:solidFill>
            </a:endParaRPr>
          </a:p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200" b="1">
              <a:solidFill>
                <a:srgbClr val="003D6A"/>
              </a:solidFill>
            </a:endParaRPr>
          </a:p>
        </p:txBody>
      </p:sp>
      <p:pic>
        <p:nvPicPr>
          <p:cNvPr id="5" name="Grafik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4000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34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3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Principle of function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4324131" y="3057161"/>
            <a:ext cx="4424221" cy="276999"/>
            <a:chOff x="336317" y="1167083"/>
            <a:chExt cx="6035933" cy="369332"/>
          </a:xfrm>
        </p:grpSpPr>
        <p:sp>
          <p:nvSpPr>
            <p:cNvPr id="6" name="Textfeld 5"/>
            <p:cNvSpPr txBox="1"/>
            <p:nvPr/>
          </p:nvSpPr>
          <p:spPr>
            <a:xfrm>
              <a:off x="576734" y="1167083"/>
              <a:ext cx="5795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Locking bolt</a:t>
              </a:r>
            </a:p>
          </p:txBody>
        </p:sp>
        <p:grpSp>
          <p:nvGrpSpPr>
            <p:cNvPr id="7" name="Gruppieren 6"/>
            <p:cNvGrpSpPr/>
            <p:nvPr/>
          </p:nvGrpSpPr>
          <p:grpSpPr>
            <a:xfrm>
              <a:off x="336317" y="1170870"/>
              <a:ext cx="318475" cy="338554"/>
              <a:chOff x="329531" y="779735"/>
              <a:chExt cx="318475" cy="338554"/>
            </a:xfrm>
          </p:grpSpPr>
          <p:sp>
            <p:nvSpPr>
              <p:cNvPr id="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0" name="Textfeld 9"/>
              <p:cNvSpPr txBox="1"/>
              <p:nvPr/>
            </p:nvSpPr>
            <p:spPr>
              <a:xfrm>
                <a:off x="329531" y="77973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11" name="Gruppieren 10"/>
          <p:cNvGrpSpPr/>
          <p:nvPr/>
        </p:nvGrpSpPr>
        <p:grpSpPr>
          <a:xfrm>
            <a:off x="4322710" y="2832546"/>
            <a:ext cx="4425642" cy="276999"/>
            <a:chOff x="327553" y="867597"/>
            <a:chExt cx="6207953" cy="369332"/>
          </a:xfrm>
        </p:grpSpPr>
        <p:sp>
          <p:nvSpPr>
            <p:cNvPr id="12" name="Textfeld 11"/>
            <p:cNvSpPr txBox="1"/>
            <p:nvPr/>
          </p:nvSpPr>
          <p:spPr>
            <a:xfrm>
              <a:off x="576736" y="867597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Safety element</a:t>
              </a:r>
            </a:p>
          </p:txBody>
        </p:sp>
        <p:grpSp>
          <p:nvGrpSpPr>
            <p:cNvPr id="13" name="Gruppieren 12"/>
            <p:cNvGrpSpPr/>
            <p:nvPr/>
          </p:nvGrpSpPr>
          <p:grpSpPr>
            <a:xfrm>
              <a:off x="327553" y="879794"/>
              <a:ext cx="318475" cy="338554"/>
              <a:chOff x="320767" y="788145"/>
              <a:chExt cx="318475" cy="338554"/>
            </a:xfrm>
          </p:grpSpPr>
          <p:sp>
            <p:nvSpPr>
              <p:cNvPr id="1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5" name="Textfeld 14"/>
              <p:cNvSpPr txBox="1"/>
              <p:nvPr/>
            </p:nvSpPr>
            <p:spPr>
              <a:xfrm>
                <a:off x="320767" y="78814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6" name="Gruppieren 15"/>
          <p:cNvGrpSpPr/>
          <p:nvPr/>
        </p:nvGrpSpPr>
        <p:grpSpPr>
          <a:xfrm>
            <a:off x="4322620" y="2600786"/>
            <a:ext cx="4425732" cy="276999"/>
            <a:chOff x="327425" y="558584"/>
            <a:chExt cx="6208081" cy="369332"/>
          </a:xfrm>
        </p:grpSpPr>
        <p:sp>
          <p:nvSpPr>
            <p:cNvPr id="17" name="Textfeld 16"/>
            <p:cNvSpPr txBox="1"/>
            <p:nvPr/>
          </p:nvSpPr>
          <p:spPr>
            <a:xfrm>
              <a:off x="576734" y="558584"/>
              <a:ext cx="5958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Hexagon socket wrench</a:t>
              </a:r>
            </a:p>
          </p:txBody>
        </p:sp>
        <p:grpSp>
          <p:nvGrpSpPr>
            <p:cNvPr id="18" name="Gruppieren 17"/>
            <p:cNvGrpSpPr/>
            <p:nvPr/>
          </p:nvGrpSpPr>
          <p:grpSpPr>
            <a:xfrm>
              <a:off x="327425" y="565360"/>
              <a:ext cx="318475" cy="338554"/>
              <a:chOff x="320639" y="782724"/>
              <a:chExt cx="318475" cy="338554"/>
            </a:xfrm>
          </p:grpSpPr>
          <p:sp>
            <p:nvSpPr>
              <p:cNvPr id="1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0" name="Textfeld 19"/>
              <p:cNvSpPr txBox="1"/>
              <p:nvPr/>
            </p:nvSpPr>
            <p:spPr>
              <a:xfrm>
                <a:off x="320639" y="782724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21" name="Gruppieren 20"/>
          <p:cNvGrpSpPr/>
          <p:nvPr/>
        </p:nvGrpSpPr>
        <p:grpSpPr>
          <a:xfrm>
            <a:off x="4320351" y="3285153"/>
            <a:ext cx="4428001" cy="276999"/>
            <a:chOff x="331161" y="1471075"/>
            <a:chExt cx="6041089" cy="369332"/>
          </a:xfrm>
        </p:grpSpPr>
        <p:sp>
          <p:nvSpPr>
            <p:cNvPr id="22" name="Textfeld 21"/>
            <p:cNvSpPr txBox="1"/>
            <p:nvPr/>
          </p:nvSpPr>
          <p:spPr>
            <a:xfrm>
              <a:off x="576735" y="1471075"/>
              <a:ext cx="57955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Adapter pin BSWS-A </a:t>
              </a:r>
            </a:p>
          </p:txBody>
        </p:sp>
        <p:grpSp>
          <p:nvGrpSpPr>
            <p:cNvPr id="23" name="Gruppieren 22"/>
            <p:cNvGrpSpPr/>
            <p:nvPr/>
          </p:nvGrpSpPr>
          <p:grpSpPr>
            <a:xfrm>
              <a:off x="331161" y="1478071"/>
              <a:ext cx="318475" cy="338555"/>
              <a:chOff x="316755" y="787279"/>
              <a:chExt cx="318475" cy="338555"/>
            </a:xfrm>
          </p:grpSpPr>
          <p:sp>
            <p:nvSpPr>
              <p:cNvPr id="2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5" name="Textfeld 24"/>
              <p:cNvSpPr txBox="1"/>
              <p:nvPr/>
            </p:nvSpPr>
            <p:spPr>
              <a:xfrm>
                <a:off x="316755" y="78727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26" name="Gruppieren 25"/>
          <p:cNvGrpSpPr/>
          <p:nvPr/>
        </p:nvGrpSpPr>
        <p:grpSpPr>
          <a:xfrm>
            <a:off x="4327186" y="3511458"/>
            <a:ext cx="4421166" cy="276999"/>
            <a:chOff x="333830" y="1772816"/>
            <a:chExt cx="6201674" cy="369332"/>
          </a:xfrm>
        </p:grpSpPr>
        <p:sp>
          <p:nvSpPr>
            <p:cNvPr id="27" name="Textfeld 26"/>
            <p:cNvSpPr txBox="1"/>
            <p:nvPr/>
          </p:nvSpPr>
          <p:spPr>
            <a:xfrm>
              <a:off x="576734" y="1772816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Screw connection for mounting on the gripper</a:t>
              </a:r>
            </a:p>
          </p:txBody>
        </p:sp>
        <p:grpSp>
          <p:nvGrpSpPr>
            <p:cNvPr id="28" name="Gruppieren 27"/>
            <p:cNvGrpSpPr/>
            <p:nvPr/>
          </p:nvGrpSpPr>
          <p:grpSpPr>
            <a:xfrm>
              <a:off x="333830" y="1775672"/>
              <a:ext cx="318475" cy="338555"/>
              <a:chOff x="327266" y="783139"/>
              <a:chExt cx="318475" cy="338555"/>
            </a:xfrm>
          </p:grpSpPr>
          <p:sp>
            <p:nvSpPr>
              <p:cNvPr id="2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30" name="Textfeld 29"/>
              <p:cNvSpPr txBox="1"/>
              <p:nvPr/>
            </p:nvSpPr>
            <p:spPr>
              <a:xfrm>
                <a:off x="327266" y="78313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5</a:t>
                </a:r>
              </a:p>
            </p:txBody>
          </p:sp>
        </p:grpSp>
      </p:grpSp>
      <p:sp>
        <p:nvSpPr>
          <p:cNvPr id="59" name="Textfeld 58"/>
          <p:cNvSpPr txBox="1"/>
          <p:nvPr/>
        </p:nvSpPr>
        <p:spPr>
          <a:xfrm>
            <a:off x="4283968" y="1723768"/>
            <a:ext cx="4464745" cy="828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de-DE" sz="900">
                <a:solidFill>
                  <a:srgbClr val="003D6A"/>
                </a:solidFill>
              </a:rPr>
              <a:t>One adapter pin (BSWS-A) and a base (BSWS-B) are required for each gripper jaw. In case of a reverse assembly and provided that no additional height is created, one adapter pin (BSWS-AR) and an assembly kit (BSWS-UR) are required per gripper jaw. The BSWS consists of a base, which is firmly screwed to the gripper, and two adapter pins, which are fastened to the top jaws to be exchanged.</a:t>
            </a:r>
          </a:p>
          <a:p>
            <a:r>
              <a:rPr lang="de-DE" sz="900">
                <a:solidFill>
                  <a:srgbClr val="003D6A"/>
                </a:solidFill>
              </a:rPr>
              <a:t>The form-fit locking mechanics ensures a fast exchange of the gripper fingers.</a:t>
            </a:r>
          </a:p>
          <a:p>
            <a:r>
              <a:rPr lang="de-DE" sz="900">
                <a:solidFill>
                  <a:srgbClr val="003D6A"/>
                </a:solidFill>
              </a:rPr>
              <a:t/>
            </a:r>
          </a:p>
          <a:p>
            <a:r>
              <a:rPr lang="de-DE" sz="900">
                <a:solidFill>
                  <a:srgbClr val="003D6A"/>
                </a:solidFill>
              </a:rPr>
              <a:t/>
            </a:r>
          </a:p>
        </p:txBody>
      </p:sp>
      <p:pic>
        <p:nvPicPr>
          <p:cNvPr id="60" name="Grafik 59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47" y="1461784"/>
            <a:ext cx="3240000" cy="27000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E7F25F82-6531-4C55-B053-3A1B9BCD98AF}"/>
              </a:ext>
            </a:extLst>
          </p:cNvPr>
          <p:cNvSpPr txBox="1"/>
          <p:nvPr/>
        </p:nvSpPr>
        <p:spPr>
          <a:xfrm>
            <a:off x="4283968" y="1512000"/>
            <a:ext cx="4464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>
                <a:solidFill>
                  <a:srgbClr val="00446B"/>
                </a:solidFill>
              </a:rPr>
              <a:t>Functional description</a:t>
            </a:r>
          </a:p>
        </p:txBody>
      </p:sp>
    </p:spTree>
    <p:extLst>
      <p:ext uri="{BB962C8B-B14F-4D97-AF65-F5344CB8AC3E}">
        <p14:creationId xmlns:p14="http://schemas.microsoft.com/office/powerpoint/2010/main" val="2702573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Advantages – Your benefits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179912" y="1491630"/>
            <a:ext cx="3960000" cy="309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Universal application possibilities </a:t>
            </a:r>
            <a:r>
              <a:rPr lang="de-DE" sz="1200">
                <a:solidFill>
                  <a:srgbClr val="003D6A"/>
                </a:solidFill>
              </a:rPr>
              <a:t>By using the BSWS, just one single gripper is necessary for various applications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Manual jaw change via locking mechanics </a:t>
            </a:r>
            <a:r>
              <a:rPr lang="de-DE" sz="1200">
                <a:solidFill>
                  <a:srgbClr val="003D6A"/>
                </a:solidFill>
              </a:rPr>
              <a:t>easy and fast for a high gripper flexibility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140351" y="1491630"/>
            <a:ext cx="4320000" cy="259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Saving time when converting applications </a:t>
            </a:r>
            <a:r>
              <a:rPr lang="de-DE" sz="1200">
                <a:solidFill>
                  <a:srgbClr val="003D6A"/>
                </a:solidFill>
              </a:rPr>
              <a:t>Different workpieces can be handled by exchanging the gripper fingers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Alternative possibility of inserting the locking bolt into the base jaws </a:t>
            </a:r>
            <a:r>
              <a:rPr lang="de-DE" sz="1200">
                <a:solidFill>
                  <a:srgbClr val="003D6A"/>
                </a:solidFill>
              </a:rPr>
              <a:t>The changeability and free choice of jaw design has no impact onto the inferring contours</a:t>
            </a:r>
          </a:p>
        </p:txBody>
      </p:sp>
    </p:spTree>
    <p:extLst>
      <p:ext uri="{BB962C8B-B14F-4D97-AF65-F5344CB8AC3E}">
        <p14:creationId xmlns:p14="http://schemas.microsoft.com/office/powerpoint/2010/main" val="3891945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Technical data</a:t>
            </a:r>
          </a:p>
        </p:txBody>
      </p:sp>
      <p:graphicFrame>
        <p:nvGraphicFramePr>
          <p:cNvPr id="5" name="Inhaltsplatzhalt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516082"/>
              </p:ext>
            </p:extLst>
          </p:nvPr>
        </p:nvGraphicFramePr>
        <p:xfrm>
          <a:off x="395535" y="1347614"/>
          <a:ext cx="8353177" cy="938880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xmlns:rel="http://schemas.openxmlformats.org/package/2006/relationships" xmlns:f="http://www.f.com" w="2088294"/>
                <a:gridCol xmlns:rel="http://schemas.openxmlformats.org/package/2006/relationships" xmlns:f="http://www.f.com" w="2088294"/>
                <a:gridCol xmlns:rel="http://schemas.openxmlformats.org/package/2006/relationships" xmlns:f="http://www.f.com" w="2088294"/>
                <a:gridCol xmlns:rel="http://schemas.openxmlformats.org/package/2006/relationships" xmlns:f="http://www.f.com" w="2088294"/>
              </a:tblGrid>
              <a:tr xmlns:rel="http://schemas.openxmlformats.org/package/2006/relationships" xmlns:f="http://www.f.com" h="253080">
                <a:tc grid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200" b="1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Technical data overview</a:t>
                      </a:r>
                    </a:p>
                  </a:txBody>
                  <a:tcPr marL="54000" marR="140400" marT="35100" marB="35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/>
                <a:tc hMerge="1"/>
                <a:tc hMerge="1"/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Size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Weight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Number of pins per Id.-No.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Material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0.002 .. 0.2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1 .. 2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42CrMo4+QT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64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0.005 .. 0.34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1 .. 2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42CrMo4+QT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0.011 .. 0.66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1 .. 2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42CrMo4+QT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0.024 .. 1.19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1 .. 2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42CrMo4+QT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125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0.044 .. 2.1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1 .. 2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42CrMo4+QT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160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0.077 .. 3.5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1 .. 2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42CrMo4+QT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0.16 .. 0.9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1 .. 2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42CrMo4+QT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240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0.3 .. 1.5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1 .. 2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42CrMo4+QT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0.41 .. 2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1 .. 2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42CrMo4+QT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277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 txBox="1">
            <a:spLocks/>
          </p:cNvSpPr>
          <p:nvPr/>
        </p:nvSpPr>
        <p:spPr>
          <a:xfrm>
            <a:off x="4841877" y="3569400"/>
            <a:ext cx="2034381" cy="1457921"/>
          </a:xfrm>
          <a:prstGeom prst="rect">
            <a:avLst/>
          </a:prstGeom>
          <a:ln>
            <a:noFill/>
          </a:ln>
        </p:spPr>
        <p:txBody>
          <a:bodyPr vert="horz" lIns="91434" tIns="45717" rIns="91434" bIns="45717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  <a:tabLst>
                <a:tab pos="4214543" algn="l"/>
              </a:tabLst>
            </a:pP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70478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</Words>
  <Application>Microsoft Office PowerPoint</Application>
  <PresentationFormat>Bildschirmpräsentation (16:9)</PresentationFormat>
  <Paragraphs>60</Paragraphs>
  <Slides>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2017-06-22T13:57:14Z</dcterms:created>
  <dcterms:modified xsi:type="dcterms:W3CDTF">2021-04-19T13:28:49Z</dcterms:modified>
</cp:coreProperties>
</file>