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0"/>
  </p:notesMasterIdLst>
  <p:handoutMasterIdLst>
    <p:handoutMasterId r:id="rId11"/>
  </p:handoutMasterIdLst>
  <p:sldIdLst>
    <p:sldId id="279" r:id="rId2"/>
    <p:sldId id="269" r:id="rId3"/>
    <p:sldId id="281" r:id="rId4"/>
    <p:sldId id="262" r:id="rId5"/>
    <p:sldId id="274" r:id="rId6"/>
    <p:sldId id="275" r:id="rId7"/>
    <p:sldId id="284" r:id="rId8"/>
    <p:sldId id="283" r:id="rId9"/>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45" autoAdjust="0"/>
  </p:normalViewPr>
  <p:slideViewPr>
    <p:cSldViewPr>
      <p:cViewPr varScale="1">
        <p:scale>
          <a:sx n="142" d="100"/>
          <a:sy n="142" d="100"/>
        </p:scale>
        <p:origin x="714" y="108"/>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10.08.2021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10.08.2021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Feeding through I Rotary feed-through for robots I DDF 2</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DDF 2</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10.08.2021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Product presentation</a:t>
            </a:r>
          </a:p>
          <a:p>
            <a:pPr marL="63104">
              <a:lnSpc>
                <a:spcPts val="2400"/>
              </a:lnSpc>
              <a:spcBef>
                <a:spcPct val="0"/>
              </a:spcBef>
              <a:spcAft>
                <a:spcPts val="900"/>
              </a:spcAft>
              <a:defRPr/>
            </a:pPr>
            <a:r>
              <a:rPr lang="de-DE" sz="2250">
                <a:solidFill>
                  <a:srgbClr val="FFFFFF"/>
                </a:solidFill>
              </a:rPr>
              <a:t>DDF 2</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Rotary feed-through for robots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Rotary feed-through for robots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Feed-through of pneumatic and electric signals - combined or individually even when endlessly rotating.</a:t>
            </a:r>
            <a:endParaRPr lang="de-DE" sz="1013" b="1">
              <a:solidFill>
                <a:srgbClr val="003D6A"/>
              </a:solidFill>
            </a:endParaRPr>
          </a:p>
          <a:p>
            <a:endParaRPr lang="de-DE" sz="1013" b="1">
              <a:solidFill>
                <a:srgbClr val="00446B"/>
              </a:solidFill>
            </a:endParaRPr>
          </a:p>
          <a:p>
            <a:r>
              <a:rPr lang="de-DE" sz="1013" b="1">
                <a:solidFill>
                  <a:srgbClr val="00446B"/>
                </a:solidFill>
              </a:rPr>
              <a:t>With a max. speed of rotation of 120</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For feeding through electric signals and pneumatics for use on robots even when they are endlessly rotating</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Powerful. Flexible. Energy-efficient.</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Principle of function</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ISO flange</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Torque support</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Housing</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Pneumatic feed-through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grpSp>
        <p:nvGrpSpPr>
          <p:cNvPr id="26" name="Gruppieren 25"/>
          <p:cNvGrpSpPr/>
          <p:nvPr/>
        </p:nvGrpSpPr>
        <p:grpSpPr>
          <a:xfrm>
            <a:off x="4327186" y="3511458"/>
            <a:ext cx="4421166" cy="276999"/>
            <a:chOff x="333830" y="1772816"/>
            <a:chExt cx="6201674" cy="369332"/>
          </a:xfrm>
        </p:grpSpPr>
        <p:sp>
          <p:nvSpPr>
            <p:cNvPr id="27" name="Textfeld 26"/>
            <p:cNvSpPr txBox="1"/>
            <p:nvPr/>
          </p:nvSpPr>
          <p:spPr>
            <a:xfrm>
              <a:off x="576734" y="1772816"/>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Slip ring</a:t>
              </a:r>
            </a:p>
          </p:txBody>
        </p:sp>
        <p:grpSp>
          <p:nvGrpSpPr>
            <p:cNvPr id="28" name="Gruppieren 27"/>
            <p:cNvGrpSpPr/>
            <p:nvPr/>
          </p:nvGrpSpPr>
          <p:grpSpPr>
            <a:xfrm>
              <a:off x="333830" y="1775672"/>
              <a:ext cx="318475" cy="338555"/>
              <a:chOff x="327266" y="783139"/>
              <a:chExt cx="318475" cy="338555"/>
            </a:xfrm>
          </p:grpSpPr>
          <p:sp>
            <p:nvSpPr>
              <p:cNvPr id="2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30" name="Textfeld 29"/>
              <p:cNvSpPr txBox="1"/>
              <p:nvPr/>
            </p:nvSpPr>
            <p:spPr>
              <a:xfrm>
                <a:off x="327266" y="783139"/>
                <a:ext cx="318475" cy="338555"/>
              </a:xfrm>
              <a:prstGeom prst="rect">
                <a:avLst/>
              </a:prstGeom>
              <a:noFill/>
            </p:spPr>
            <p:txBody>
              <a:bodyPr wrap="square" rtlCol="0">
                <a:spAutoFit/>
              </a:bodyPr>
              <a:lstStyle/>
              <a:p>
                <a:r>
                  <a:rPr lang="de-DE" sz="1050" b="1">
                    <a:solidFill>
                      <a:schemeClr val="bg1"/>
                    </a:solidFill>
                  </a:rPr>
                  <a:t>5</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700">
                <a:solidFill>
                  <a:srgbClr val="003D6A"/>
                </a:solidFill>
              </a:rPr>
              <a:t>The DDF 2 facilitates rotation of the robot axis by more than 360°, without hoses and cables twisting around the axis. Integrated air feed-throughs and slip ring contacts reliably supply the tool with air and electricity, even at high speeds.</a:t>
            </a:r>
          </a:p>
          <a:p>
            <a:r>
              <a:rPr lang="de-DE" sz="700">
                <a:solidFill>
                  <a:srgbClr val="003D6A"/>
                </a:solidFill>
              </a:rPr>
              <a:t>The integrated ISO flange is mounted on the flange of the robot. A ring surrounds the shaft. The ring is connected to a non-rotating part of the robot via a torque support. When the robot flange turns, the shaft turns in the ring.</a:t>
            </a:r>
          </a:p>
          <a:p>
            <a:r>
              <a:rPr lang="de-DE" sz="700">
                <a:solidFill>
                  <a:srgbClr val="003D6A"/>
                </a:solidFill>
              </a:rPr>
              <a:t>A slip ring which is integrated in the shaft and the housing, thereby transmits electrical signals from the fixed housing into the rotating shaft. Electric signals and up to four pneumatic lines are fed through.</a:t>
            </a:r>
          </a:p>
          <a:p>
            <a:endParaRPr lang="de-DE" sz="700">
              <a:solidFill>
                <a:srgbClr val="003D6A"/>
              </a:solidFill>
            </a:endParaRP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grpSp>
        <p:nvGrpSpPr>
          <p:cNvPr id="36" name="Gruppieren 35"/>
          <p:cNvGrpSpPr/>
          <p:nvPr/>
        </p:nvGrpSpPr>
        <p:grpSpPr>
          <a:xfrm>
            <a:off x="4320559" y="3733199"/>
            <a:ext cx="4427793" cy="278713"/>
            <a:chOff x="324535" y="1770531"/>
            <a:chExt cx="6210971" cy="371617"/>
          </a:xfrm>
        </p:grpSpPr>
        <p:sp>
          <p:nvSpPr>
            <p:cNvPr id="37" name="Textfeld 36"/>
            <p:cNvSpPr txBox="1"/>
            <p:nvPr/>
          </p:nvSpPr>
          <p:spPr>
            <a:xfrm>
              <a:off x="576735" y="1772816"/>
              <a:ext cx="5958771" cy="369332"/>
            </a:xfrm>
            <a:prstGeom prst="rect">
              <a:avLst/>
            </a:prstGeom>
            <a:noFill/>
          </p:spPr>
          <p:txBody>
            <a:bodyPr wrap="square" rtlCol="0">
              <a:spAutoFit/>
            </a:bodyPr>
            <a:lstStyle/>
            <a:p>
              <a:pPr>
                <a:spcAft>
                  <a:spcPts val="450"/>
                </a:spcAft>
                <a:buSzPct val="130000"/>
              </a:pPr>
              <a:r>
                <a:rPr lang="de-DE" sz="1200" b="1">
                  <a:solidFill>
                    <a:srgbClr val="003D6A"/>
                  </a:solidFill>
                </a:rPr>
                <a:t>Steel shaft</a:t>
              </a:r>
            </a:p>
          </p:txBody>
        </p:sp>
        <p:grpSp>
          <p:nvGrpSpPr>
            <p:cNvPr id="38" name="Gruppieren 37"/>
            <p:cNvGrpSpPr/>
            <p:nvPr/>
          </p:nvGrpSpPr>
          <p:grpSpPr>
            <a:xfrm>
              <a:off x="324535" y="1770531"/>
              <a:ext cx="318475" cy="338555"/>
              <a:chOff x="317971" y="777998"/>
              <a:chExt cx="318475" cy="338555"/>
            </a:xfrm>
          </p:grpSpPr>
          <p:sp>
            <p:nvSpPr>
              <p:cNvPr id="3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40" name="Textfeld 39"/>
              <p:cNvSpPr txBox="1"/>
              <p:nvPr/>
            </p:nvSpPr>
            <p:spPr>
              <a:xfrm>
                <a:off x="317971" y="777998"/>
                <a:ext cx="318475" cy="338555"/>
              </a:xfrm>
              <a:prstGeom prst="rect">
                <a:avLst/>
              </a:prstGeom>
              <a:noFill/>
            </p:spPr>
            <p:txBody>
              <a:bodyPr wrap="square" rtlCol="0">
                <a:spAutoFit/>
              </a:bodyPr>
              <a:lstStyle/>
              <a:p>
                <a:r>
                  <a:rPr lang="de-DE" sz="1050" b="1">
                    <a:solidFill>
                      <a:schemeClr val="bg1"/>
                    </a:solidFill>
                  </a:rPr>
                  <a:t>6</a:t>
                </a:r>
              </a:p>
            </p:txBody>
          </p:sp>
        </p:grpSp>
      </p:grpSp>
      <p:grpSp>
        <p:nvGrpSpPr>
          <p:cNvPr id="41" name="Gruppieren 40"/>
          <p:cNvGrpSpPr/>
          <p:nvPr/>
        </p:nvGrpSpPr>
        <p:grpSpPr>
          <a:xfrm>
            <a:off x="4326310" y="3950935"/>
            <a:ext cx="4422042" cy="276999"/>
            <a:chOff x="332602" y="1772816"/>
            <a:chExt cx="6202904" cy="369332"/>
          </a:xfrm>
        </p:grpSpPr>
        <p:sp>
          <p:nvSpPr>
            <p:cNvPr id="42" name="Textfeld 41"/>
            <p:cNvSpPr txBox="1"/>
            <p:nvPr/>
          </p:nvSpPr>
          <p:spPr>
            <a:xfrm>
              <a:off x="576735" y="1772816"/>
              <a:ext cx="5958771" cy="369332"/>
            </a:xfrm>
            <a:prstGeom prst="rect">
              <a:avLst/>
            </a:prstGeom>
            <a:noFill/>
          </p:spPr>
          <p:txBody>
            <a:bodyPr wrap="square" rtlCol="0">
              <a:spAutoFit/>
            </a:bodyPr>
            <a:lstStyle/>
            <a:p>
              <a:pPr>
                <a:spcAft>
                  <a:spcPts val="450"/>
                </a:spcAft>
                <a:buSzPct val="130000"/>
              </a:pPr>
              <a:r>
                <a:rPr lang="de-DE" sz="1200" b="1">
                  <a:solidFill>
                    <a:srgbClr val="003D6A"/>
                  </a:solidFill>
                </a:rPr>
                <a:t>Rolling-contact bearing</a:t>
              </a:r>
            </a:p>
          </p:txBody>
        </p:sp>
        <p:grpSp>
          <p:nvGrpSpPr>
            <p:cNvPr id="43" name="Gruppieren 42"/>
            <p:cNvGrpSpPr/>
            <p:nvPr/>
          </p:nvGrpSpPr>
          <p:grpSpPr>
            <a:xfrm>
              <a:off x="332602" y="1782196"/>
              <a:ext cx="318475" cy="338555"/>
              <a:chOff x="326038" y="789663"/>
              <a:chExt cx="318475" cy="338555"/>
            </a:xfrm>
          </p:grpSpPr>
          <p:sp>
            <p:nvSpPr>
              <p:cNvPr id="4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45" name="Textfeld 44"/>
              <p:cNvSpPr txBox="1"/>
              <p:nvPr/>
            </p:nvSpPr>
            <p:spPr>
              <a:xfrm>
                <a:off x="326038" y="789663"/>
                <a:ext cx="318475" cy="338555"/>
              </a:xfrm>
              <a:prstGeom prst="rect">
                <a:avLst/>
              </a:prstGeom>
              <a:noFill/>
            </p:spPr>
            <p:txBody>
              <a:bodyPr wrap="square" rtlCol="0">
                <a:spAutoFit/>
              </a:bodyPr>
              <a:lstStyle/>
              <a:p>
                <a:r>
                  <a:rPr lang="de-DE" sz="1050" b="1">
                    <a:solidFill>
                      <a:schemeClr val="bg1"/>
                    </a:solidFill>
                  </a:rPr>
                  <a:t>7</a:t>
                </a:r>
              </a:p>
            </p:txBody>
          </p:sp>
        </p:grpSp>
      </p:grpSp>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Functional description</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Advantages – Your benefits</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Combined air and electric feed-through </a:t>
            </a:r>
            <a:r>
              <a:rPr lang="de-DE" sz="1200">
                <a:solidFill>
                  <a:srgbClr val="003D6A"/>
                </a:solidFill>
              </a:rPr>
              <a:t>for extensive supply to your gripper system/tool</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ISO mounting pattern </a:t>
            </a:r>
            <a:r>
              <a:rPr lang="de-DE" sz="1200">
                <a:solidFill>
                  <a:srgbClr val="003D6A"/>
                </a:solidFill>
              </a:rPr>
              <a:t>for easy assembly to most types of robots without needing additional adapter plates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Complete series of 12 sizes </a:t>
            </a:r>
            <a:r>
              <a:rPr lang="de-DE" sz="1200">
                <a:solidFill>
                  <a:srgbClr val="003D6A"/>
                </a:solidFill>
              </a:rPr>
              <a:t>for best selection of size</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Electrical plug </a:t>
            </a:r>
            <a:r>
              <a:rPr lang="de-DE" sz="1200">
                <a:solidFill>
                  <a:srgbClr val="003D6A"/>
                </a:solidFill>
              </a:rPr>
              <a:t>for easy change in case of cable break at the robot arm or gripper</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Shaft made of steel </a:t>
            </a:r>
            <a:r>
              <a:rPr lang="de-DE" sz="1200">
                <a:solidFill>
                  <a:srgbClr val="003D6A"/>
                </a:solidFill>
              </a:rPr>
              <a:t>adapted performance for modern robots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Three versions in one unit </a:t>
            </a:r>
            <a:r>
              <a:rPr lang="de-DE" sz="1200">
                <a:solidFill>
                  <a:srgbClr val="003D6A"/>
                </a:solidFill>
              </a:rPr>
              <a:t>Transmission of pneumatic and electrical signals individually or in combination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Newly developed, smooth running and particularly long lasting seals </a:t>
            </a:r>
            <a:r>
              <a:rPr lang="de-DE" sz="1200">
                <a:solidFill>
                  <a:srgbClr val="003D6A"/>
                </a:solidFill>
              </a:rPr>
              <a:t>ensure a low starting and continuous torque, so that smaller and more economical drives can be used and that particularly small rotary movements are possible.</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Technical data</a:t>
            </a:r>
          </a:p>
        </p:txBody>
      </p:sp>
      <p:graphicFrame>
        <p:nvGraphicFramePr>
          <p:cNvPr id="5" name="Inhaltsplatzhalter 13"/>
          <p:cNvGraphicFramePr>
            <a:graphicFrameLocks/>
          </p:cNvGraphicFramePr>
          <p:nvPr>
            <p:extLst>
              <p:ext uri="{D42A27DB-BD31-4B8C-83A1-F6EECF244321}">
                <p14:modId xmlns:p14="http://schemas.microsoft.com/office/powerpoint/2010/main" val="4050304588"/>
              </p:ext>
            </p:extLst>
          </p:nvPr>
        </p:nvGraphicFramePr>
        <p:xfrm>
          <a:off x="395535" y="1347614"/>
          <a:ext cx="8353170" cy="2790540"/>
        </p:xfrm>
        <a:graphic>
          <a:graphicData uri="http://schemas.openxmlformats.org/drawingml/2006/table">
            <a:tbl>
              <a:tblPr firstRow="1" bandRow="1">
                <a:effectLst/>
                <a:tableStyleId>{2D5ABB26-0587-4C30-8999-92F81FD0307C}</a:tableStyleId>
              </a:tblPr>
              <a:tblGrid>
                <a:gridCol w="835317">
                  <a:extLst>
                    <a:ext uri="{9D8B030D-6E8A-4147-A177-3AD203B41FA5}">
                      <a16:colId xmlns:a16="http://schemas.microsoft.com/office/drawing/2014/main" val="20000"/>
                    </a:ext>
                  </a:extLst>
                </a:gridCol>
                <a:gridCol w="835317">
                  <a:extLst>
                    <a:ext uri="{9D8B030D-6E8A-4147-A177-3AD203B41FA5}">
                      <a16:colId xmlns:a16="http://schemas.microsoft.com/office/drawing/2014/main" val="20001"/>
                    </a:ext>
                  </a:extLst>
                </a:gridCol>
                <a:gridCol w="835317">
                  <a:extLst>
                    <a:ext uri="{9D8B030D-6E8A-4147-A177-3AD203B41FA5}">
                      <a16:colId xmlns:a16="http://schemas.microsoft.com/office/drawing/2014/main" val="20002"/>
                    </a:ext>
                  </a:extLst>
                </a:gridCol>
                <a:gridCol w="835317">
                  <a:extLst>
                    <a:ext uri="{9D8B030D-6E8A-4147-A177-3AD203B41FA5}">
                      <a16:colId xmlns:a16="http://schemas.microsoft.com/office/drawing/2014/main" val="20003"/>
                    </a:ext>
                  </a:extLst>
                </a:gridCol>
                <a:gridCol w="835317">
                  <a:extLst>
                    <a:ext uri="{9D8B030D-6E8A-4147-A177-3AD203B41FA5}">
                      <a16:colId xmlns:a16="http://schemas.microsoft.com/office/drawing/2014/main" val="20004"/>
                    </a:ext>
                  </a:extLst>
                </a:gridCol>
                <a:gridCol w="835317">
                  <a:extLst>
                    <a:ext uri="{9D8B030D-6E8A-4147-A177-3AD203B41FA5}">
                      <a16:colId xmlns:a16="http://schemas.microsoft.com/office/drawing/2014/main" val="20005"/>
                    </a:ext>
                  </a:extLst>
                </a:gridCol>
                <a:gridCol w="835317">
                  <a:extLst>
                    <a:ext uri="{9D8B030D-6E8A-4147-A177-3AD203B41FA5}">
                      <a16:colId xmlns:a16="http://schemas.microsoft.com/office/drawing/2014/main" val="20006"/>
                    </a:ext>
                  </a:extLst>
                </a:gridCol>
                <a:gridCol w="835317">
                  <a:extLst>
                    <a:ext uri="{9D8B030D-6E8A-4147-A177-3AD203B41FA5}">
                      <a16:colId xmlns:a16="http://schemas.microsoft.com/office/drawing/2014/main" val="20007"/>
                    </a:ext>
                  </a:extLst>
                </a:gridCol>
                <a:gridCol w="835317">
                  <a:extLst>
                    <a:ext uri="{9D8B030D-6E8A-4147-A177-3AD203B41FA5}">
                      <a16:colId xmlns:a16="http://schemas.microsoft.com/office/drawing/2014/main" val="20008"/>
                    </a:ext>
                  </a:extLst>
                </a:gridCol>
                <a:gridCol w="835317">
                  <a:extLst>
                    <a:ext uri="{9D8B030D-6E8A-4147-A177-3AD203B41FA5}">
                      <a16:colId xmlns:a16="http://schemas.microsoft.com/office/drawing/2014/main" val="20009"/>
                    </a:ext>
                  </a:extLst>
                </a:gridCol>
              </a:tblGrid>
              <a:tr h="253080">
                <a:tc gridSpan="10">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Technical data overview</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Size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Recommended handling weight</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Max. drive speed</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Max. speed of rotation</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Nominal torque</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Angle of rotation</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Starting torque</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No. of fluid feed-throughs</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Number of electrical feed-throughs</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900" b="0" kern="1200">
                          <a:solidFill>
                            <a:srgbClr val="003D6A"/>
                          </a:solidFill>
                          <a:latin typeface="+mn-lt"/>
                          <a:ea typeface="+mn-ea"/>
                          <a:cs typeface="+mn-cs"/>
                        </a:rPr>
                        <a:t>Weight</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[kg]</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[1/min]</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[°/s]</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[Nm]</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[Nm]</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b="0" kern="1200">
                          <a:solidFill>
                            <a:srgbClr val="003D6A"/>
                          </a:solidFill>
                          <a:latin typeface="+mn-lt"/>
                          <a:ea typeface="+mn-ea"/>
                          <a:cs typeface="+mn-cs"/>
                        </a:rPr>
                        <a:t>[kg]</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31</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6</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120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720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0.8</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360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1.3</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2</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4</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b="0" kern="1200">
                          <a:solidFill>
                            <a:srgbClr val="003D6A"/>
                          </a:solidFill>
                          <a:latin typeface="+mn-lt"/>
                          <a:ea typeface="+mn-ea"/>
                          <a:cs typeface="+mn-cs"/>
                        </a:rPr>
                        <a:t>0.45 .. 0.5</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40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120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720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360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2</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2</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4</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b="0" kern="1200">
                          <a:solidFill>
                            <a:srgbClr val="003D6A"/>
                          </a:solidFill>
                          <a:latin typeface="+mn-lt"/>
                          <a:ea typeface="+mn-ea"/>
                          <a:cs typeface="+mn-cs"/>
                        </a:rPr>
                        <a:t>0.75 .. 0.9</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3545108"/>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040-1</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20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110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660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3</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360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4.5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4</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6</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b="0" kern="1200">
                          <a:solidFill>
                            <a:srgbClr val="003D6A"/>
                          </a:solidFill>
                          <a:latin typeface="+mn-lt"/>
                          <a:ea typeface="+mn-ea"/>
                          <a:cs typeface="+mn-cs"/>
                        </a:rPr>
                        <a:t>2</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476526"/>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50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120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720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1 .. 1.5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360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1.3 .. 2</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2</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4</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b="0" kern="1200">
                          <a:solidFill>
                            <a:srgbClr val="003D6A"/>
                          </a:solidFill>
                          <a:latin typeface="+mn-lt"/>
                          <a:ea typeface="+mn-ea"/>
                          <a:cs typeface="+mn-cs"/>
                        </a:rPr>
                        <a:t>0.45 .. 0.95</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4460412"/>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050-1</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25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110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660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3</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360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4.5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4</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6</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b="0" kern="1200">
                          <a:solidFill>
                            <a:srgbClr val="003D6A"/>
                          </a:solidFill>
                          <a:latin typeface="+mn-lt"/>
                          <a:ea typeface="+mn-ea"/>
                          <a:cs typeface="+mn-cs"/>
                        </a:rPr>
                        <a:t>2.1</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917473"/>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63</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35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110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660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3</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360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4.5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4</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6</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b="0" kern="1200">
                          <a:solidFill>
                            <a:srgbClr val="003D6A"/>
                          </a:solidFill>
                          <a:latin typeface="+mn-lt"/>
                          <a:ea typeface="+mn-ea"/>
                          <a:cs typeface="+mn-cs"/>
                        </a:rPr>
                        <a:t>2.2</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5111967"/>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80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600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8</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360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4</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6</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b="0" kern="1200">
                          <a:solidFill>
                            <a:srgbClr val="003D6A"/>
                          </a:solidFill>
                          <a:latin typeface="+mn-lt"/>
                          <a:ea typeface="+mn-ea"/>
                          <a:cs typeface="+mn-cs"/>
                        </a:rPr>
                        <a:t>5.9</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3777322"/>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080-1</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150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90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540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22</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360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25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4</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b="0" kern="1200" dirty="0">
                          <a:solidFill>
                            <a:srgbClr val="003D6A"/>
                          </a:solidFill>
                          <a:latin typeface="+mn-lt"/>
                          <a:ea typeface="+mn-ea"/>
                          <a:cs typeface="+mn-cs"/>
                        </a:rPr>
                        <a:t>13.1</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8299474"/>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Technical data</a:t>
            </a:r>
          </a:p>
        </p:txBody>
      </p:sp>
      <p:graphicFrame>
        <p:nvGraphicFramePr>
          <p:cNvPr id="5" name="Inhaltsplatzhalter 13"/>
          <p:cNvGraphicFramePr>
            <a:graphicFrameLocks/>
          </p:cNvGraphicFramePr>
          <p:nvPr>
            <p:extLst>
              <p:ext uri="{D42A27DB-BD31-4B8C-83A1-F6EECF244321}">
                <p14:modId xmlns:p14="http://schemas.microsoft.com/office/powerpoint/2010/main" val="2323838958"/>
              </p:ext>
            </p:extLst>
          </p:nvPr>
        </p:nvGraphicFramePr>
        <p:xfrm>
          <a:off x="395535" y="1347614"/>
          <a:ext cx="8353170" cy="1876140"/>
        </p:xfrm>
        <a:graphic>
          <a:graphicData uri="http://schemas.openxmlformats.org/drawingml/2006/table">
            <a:tbl>
              <a:tblPr firstRow="1" bandRow="1">
                <a:effectLst/>
                <a:tableStyleId>{2D5ABB26-0587-4C30-8999-92F81FD0307C}</a:tableStyleId>
              </a:tblPr>
              <a:tblGrid>
                <a:gridCol w="835317">
                  <a:extLst>
                    <a:ext uri="{9D8B030D-6E8A-4147-A177-3AD203B41FA5}">
                      <a16:colId xmlns:a16="http://schemas.microsoft.com/office/drawing/2014/main" val="20000"/>
                    </a:ext>
                  </a:extLst>
                </a:gridCol>
                <a:gridCol w="835317">
                  <a:extLst>
                    <a:ext uri="{9D8B030D-6E8A-4147-A177-3AD203B41FA5}">
                      <a16:colId xmlns:a16="http://schemas.microsoft.com/office/drawing/2014/main" val="20001"/>
                    </a:ext>
                  </a:extLst>
                </a:gridCol>
                <a:gridCol w="835317">
                  <a:extLst>
                    <a:ext uri="{9D8B030D-6E8A-4147-A177-3AD203B41FA5}">
                      <a16:colId xmlns:a16="http://schemas.microsoft.com/office/drawing/2014/main" val="20002"/>
                    </a:ext>
                  </a:extLst>
                </a:gridCol>
                <a:gridCol w="835317">
                  <a:extLst>
                    <a:ext uri="{9D8B030D-6E8A-4147-A177-3AD203B41FA5}">
                      <a16:colId xmlns:a16="http://schemas.microsoft.com/office/drawing/2014/main" val="20003"/>
                    </a:ext>
                  </a:extLst>
                </a:gridCol>
                <a:gridCol w="835317">
                  <a:extLst>
                    <a:ext uri="{9D8B030D-6E8A-4147-A177-3AD203B41FA5}">
                      <a16:colId xmlns:a16="http://schemas.microsoft.com/office/drawing/2014/main" val="20004"/>
                    </a:ext>
                  </a:extLst>
                </a:gridCol>
                <a:gridCol w="835317">
                  <a:extLst>
                    <a:ext uri="{9D8B030D-6E8A-4147-A177-3AD203B41FA5}">
                      <a16:colId xmlns:a16="http://schemas.microsoft.com/office/drawing/2014/main" val="20005"/>
                    </a:ext>
                  </a:extLst>
                </a:gridCol>
                <a:gridCol w="835317">
                  <a:extLst>
                    <a:ext uri="{9D8B030D-6E8A-4147-A177-3AD203B41FA5}">
                      <a16:colId xmlns:a16="http://schemas.microsoft.com/office/drawing/2014/main" val="20006"/>
                    </a:ext>
                  </a:extLst>
                </a:gridCol>
                <a:gridCol w="835317">
                  <a:extLst>
                    <a:ext uri="{9D8B030D-6E8A-4147-A177-3AD203B41FA5}">
                      <a16:colId xmlns:a16="http://schemas.microsoft.com/office/drawing/2014/main" val="20007"/>
                    </a:ext>
                  </a:extLst>
                </a:gridCol>
                <a:gridCol w="835317">
                  <a:extLst>
                    <a:ext uri="{9D8B030D-6E8A-4147-A177-3AD203B41FA5}">
                      <a16:colId xmlns:a16="http://schemas.microsoft.com/office/drawing/2014/main" val="20008"/>
                    </a:ext>
                  </a:extLst>
                </a:gridCol>
                <a:gridCol w="835317">
                  <a:extLst>
                    <a:ext uri="{9D8B030D-6E8A-4147-A177-3AD203B41FA5}">
                      <a16:colId xmlns:a16="http://schemas.microsoft.com/office/drawing/2014/main" val="20009"/>
                    </a:ext>
                  </a:extLst>
                </a:gridCol>
              </a:tblGrid>
              <a:tr h="253080">
                <a:tc gridSpan="10">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Technical data overview</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Size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Recommended handling weight</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Max. drive speed</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Max. speed of rotation</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Nominal torque</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Angle of rotation</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Starting torque</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No. of fluid feed-throughs</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Number of electrical feed-throughs</a:t>
                      </a:r>
                    </a:p>
                  </a:txBody>
                  <a:tcPr marL="54000" marR="54000" marT="34290" marB="3429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900" b="0" kern="1200">
                          <a:solidFill>
                            <a:srgbClr val="003D6A"/>
                          </a:solidFill>
                          <a:latin typeface="+mn-lt"/>
                          <a:ea typeface="+mn-ea"/>
                          <a:cs typeface="+mn-cs"/>
                        </a:rPr>
                        <a:t>Weight</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[kg]</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[1/min]</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[°/s]</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[Nm]</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[Nm]</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b="0" kern="1200">
                          <a:solidFill>
                            <a:srgbClr val="003D6A"/>
                          </a:solidFill>
                          <a:latin typeface="+mn-lt"/>
                          <a:ea typeface="+mn-ea"/>
                          <a:cs typeface="+mn-cs"/>
                        </a:rPr>
                        <a:t>[kg]</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125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600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8</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360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4</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6</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b="0" kern="1200" dirty="0">
                          <a:solidFill>
                            <a:srgbClr val="003D6A"/>
                          </a:solidFill>
                          <a:latin typeface="+mn-lt"/>
                          <a:ea typeface="+mn-ea"/>
                          <a:cs typeface="+mn-cs"/>
                        </a:rPr>
                        <a:t>6.1</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679682"/>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100-1</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175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90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540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22</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360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25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4</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b="0" kern="1200">
                          <a:solidFill>
                            <a:srgbClr val="003D6A"/>
                          </a:solidFill>
                          <a:latin typeface="+mn-lt"/>
                          <a:ea typeface="+mn-ea"/>
                          <a:cs typeface="+mn-cs"/>
                        </a:rPr>
                        <a:t>13.3</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088288"/>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125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225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90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540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22</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360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25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4</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b="0" kern="1200">
                          <a:solidFill>
                            <a:srgbClr val="003D6A"/>
                          </a:solidFill>
                          <a:latin typeface="+mn-lt"/>
                          <a:ea typeface="+mn-ea"/>
                          <a:cs typeface="+mn-cs"/>
                        </a:rPr>
                        <a:t>13.9</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7982153"/>
                  </a:ext>
                </a:extLst>
              </a:tr>
              <a:tr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160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250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90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540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22</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360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25</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4</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900" b="0" kern="1200">
                          <a:solidFill>
                            <a:srgbClr val="003D6A"/>
                          </a:solidFill>
                          <a:latin typeface="+mn-lt"/>
                          <a:ea typeface="+mn-ea"/>
                          <a:cs typeface="+mn-cs"/>
                        </a:rPr>
                        <a:t>10</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900" b="0" kern="1200" dirty="0">
                          <a:solidFill>
                            <a:srgbClr val="003D6A"/>
                          </a:solidFill>
                          <a:latin typeface="+mn-lt"/>
                          <a:ea typeface="+mn-ea"/>
                          <a:cs typeface="+mn-cs"/>
                        </a:rPr>
                        <a:t>14.2</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3187951"/>
                  </a:ext>
                </a:extLst>
              </a:tr>
            </a:tbl>
          </a:graphicData>
        </a:graphic>
      </p:graphicFrame>
    </p:spTree>
    <p:extLst>
      <p:ext uri="{BB962C8B-B14F-4D97-AF65-F5344CB8AC3E}">
        <p14:creationId xmlns:p14="http://schemas.microsoft.com/office/powerpoint/2010/main" val="3477668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584</Words>
  <Application>Microsoft Office PowerPoint</Application>
  <PresentationFormat>Bildschirmpräsentation (16:9)</PresentationFormat>
  <Paragraphs>201</Paragraphs>
  <Slides>8</Slides>
  <Notes>1</Notes>
  <HiddenSlides>1</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2021-08-10T09:01:56Z</dcterms:modified>
</cp:coreProperties>
</file>