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294" r:id="rId3"/>
    <p:sldId id="277" r:id="rId4"/>
    <p:sldId id="258" r:id="rId5"/>
    <p:sldId id="259" r:id="rId6"/>
    <p:sldId id="278" r:id="rId7"/>
    <p:sldId id="30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79" r:id="rId21"/>
  </p:sldIdLst>
  <p:sldSz cx="9144000" cy="5143500" type="screen16x9"/>
  <p:notesSz cx="6858000" cy="9144000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pos="5239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3606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317" userDrawn="1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CD4CC"/>
    <a:srgbClr val="00446B"/>
    <a:srgbClr val="17385F"/>
    <a:srgbClr val="003D6A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137" d="100"/>
          <a:sy n="137" d="100"/>
        </p:scale>
        <p:origin x="1002" y="90"/>
      </p:cViewPr>
      <p:guideLst>
        <p:guide orient="horz" pos="2300"/>
        <p:guide orient="horz" pos="327"/>
        <p:guide orient="horz" pos="509"/>
        <p:guide pos="5239"/>
        <p:guide pos="158"/>
        <p:guide pos="3606"/>
        <p:guide pos="2200"/>
        <p:guide pos="317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18.02.2021 || SRM - AD Meeting Österreich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60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FDD2BE-5362-429B-872A-6DF1EB67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7373"/>
            <a:ext cx="9143999" cy="4506945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189249"/>
            <a:ext cx="9144000" cy="1237971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00184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algn="ctr" rtl="0"/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Übersicht Stoßdämpfervarianten</a:t>
            </a:r>
          </a:p>
          <a:p>
            <a:pPr algn="ctr" rtl="0"/>
            <a:r>
              <a:rPr lang="de-DE" sz="28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SRUmini</a:t>
            </a:r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/ SRM</a:t>
            </a:r>
          </a:p>
          <a:p>
            <a:pPr algn="ctr" rtl="0"/>
            <a:r>
              <a:rPr lang="de-DE" sz="28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SRUplus</a:t>
            </a:r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/ SRM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2030B2-26C5-4394-B131-7010F1862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70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D5A495-CE8C-4CEB-9321-143744F92E01}"/>
              </a:ext>
            </a:extLst>
          </p:cNvPr>
          <p:cNvSpPr txBox="1"/>
          <p:nvPr/>
        </p:nvSpPr>
        <p:spPr>
          <a:xfrm>
            <a:off x="426942" y="322105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EC4007-97E4-4CF3-A3E7-A59003F51EA9}"/>
              </a:ext>
            </a:extLst>
          </p:cNvPr>
          <p:cNvSpPr txBox="1"/>
          <p:nvPr/>
        </p:nvSpPr>
        <p:spPr>
          <a:xfrm>
            <a:off x="463267" y="712581"/>
            <a:ext cx="159210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14-H Id.-Nr.: 1331278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28B254-BA15-4C8A-9EC9-1E611F6F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6" y="1051120"/>
            <a:ext cx="3542046" cy="17688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9733A4-8FC7-4522-BFE8-8A6EC2B3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28" y="752197"/>
            <a:ext cx="3464083" cy="28301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32F175-6CE4-4FC7-AFCC-09A5A7BC8DA0}"/>
              </a:ext>
            </a:extLst>
          </p:cNvPr>
          <p:cNvSpPr txBox="1"/>
          <p:nvPr/>
        </p:nvSpPr>
        <p:spPr>
          <a:xfrm>
            <a:off x="5656597" y="3624252"/>
            <a:ext cx="2425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7030A0"/>
                </a:solidFill>
              </a:rPr>
              <a:t>lila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mittlere - hohe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76968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46B9B10-6652-4879-908D-ABDED3BE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70" y="745217"/>
            <a:ext cx="3478042" cy="28415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84D84D-669F-40F4-AD15-A88760A33921}"/>
              </a:ext>
            </a:extLst>
          </p:cNvPr>
          <p:cNvSpPr txBox="1"/>
          <p:nvPr/>
        </p:nvSpPr>
        <p:spPr>
          <a:xfrm>
            <a:off x="457200" y="322105"/>
            <a:ext cx="1684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X -&gt; Externe Dämpfer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31176F-F5D3-40B1-91D5-6D4E2D5429D0}"/>
              </a:ext>
            </a:extLst>
          </p:cNvPr>
          <p:cNvSpPr txBox="1"/>
          <p:nvPr/>
        </p:nvSpPr>
        <p:spPr>
          <a:xfrm>
            <a:off x="495964" y="712581"/>
            <a:ext cx="15792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14-X Id.-Nr.: 1331282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88A095-265C-4BD3-8DCC-DF93BD16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65" y="994648"/>
            <a:ext cx="3734008" cy="21290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BF110F-96BF-4A3B-8A9B-50B82E980FD8}"/>
              </a:ext>
            </a:extLst>
          </p:cNvPr>
          <p:cNvSpPr txBox="1"/>
          <p:nvPr/>
        </p:nvSpPr>
        <p:spPr>
          <a:xfrm>
            <a:off x="5650313" y="3599927"/>
            <a:ext cx="204735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chemeClr val="bg1">
                    <a:lumMod val="50000"/>
                  </a:schemeClr>
                </a:solidFill>
              </a:rPr>
              <a:t>grau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-sehr schnelle Schwenkzeit</a:t>
            </a:r>
          </a:p>
          <a:p>
            <a:r>
              <a:rPr lang="de-DE" sz="1050" dirty="0"/>
              <a:t>-höchste Kompensationsfähigkeit</a:t>
            </a:r>
          </a:p>
          <a:p>
            <a:r>
              <a:rPr lang="de-DE" sz="1050" dirty="0"/>
              <a:t>-Volles Drehmoment in Endlage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79483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18FF02A-CB2A-4D99-A591-61704C0E03C4}"/>
              </a:ext>
            </a:extLst>
          </p:cNvPr>
          <p:cNvCxnSpPr>
            <a:cxnSpLocks/>
          </p:cNvCxnSpPr>
          <p:nvPr/>
        </p:nvCxnSpPr>
        <p:spPr>
          <a:xfrm>
            <a:off x="4572000" y="633714"/>
            <a:ext cx="0" cy="34810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7128156-CD9C-4307-B100-9A5600021723}"/>
              </a:ext>
            </a:extLst>
          </p:cNvPr>
          <p:cNvSpPr txBox="1"/>
          <p:nvPr/>
        </p:nvSpPr>
        <p:spPr>
          <a:xfrm>
            <a:off x="381262" y="251641"/>
            <a:ext cx="706084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III)	Übersicht Rest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SRU plus</a:t>
            </a:r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25 W/H				SRM Anhand von Baugröße 25 H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4375FB-BF0F-4394-8F93-6B5D63DC8B6E}"/>
              </a:ext>
            </a:extLst>
          </p:cNvPr>
          <p:cNvSpPr txBox="1"/>
          <p:nvPr/>
        </p:nvSpPr>
        <p:spPr>
          <a:xfrm>
            <a:off x="1613881" y="4024786"/>
            <a:ext cx="58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restlichen Baugrößen vergleichbar zu Baugrößen 25*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Ausnahme SRU plus 20 (siehe S. 16) sowie SRU plus 63 (siehe S. 19) **SRU plus 35 und 63 nur in W-Ausführung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62AE1F-C58C-4C72-BD68-0D028717906B}"/>
              </a:ext>
            </a:extLst>
          </p:cNvPr>
          <p:cNvSpPr txBox="1"/>
          <p:nvPr/>
        </p:nvSpPr>
        <p:spPr>
          <a:xfrm>
            <a:off x="3021429" y="881437"/>
            <a:ext cx="310114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 (weich)**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F05234-69B2-458B-8570-49A8C265F006}"/>
              </a:ext>
            </a:extLst>
          </p:cNvPr>
          <p:cNvSpPr txBox="1"/>
          <p:nvPr/>
        </p:nvSpPr>
        <p:spPr>
          <a:xfrm>
            <a:off x="3270422" y="2574594"/>
            <a:ext cx="256506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 (hart)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5B5010-03A9-44B5-8232-AA58A443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45" y="1210497"/>
            <a:ext cx="1946070" cy="13047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F07B57-8850-47BA-8398-04001AF7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67" y="2838294"/>
            <a:ext cx="1927021" cy="12433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620C46-4D67-4691-82B8-6E57E3BB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27" y="2897045"/>
            <a:ext cx="2235569" cy="120729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7FFD711-B1A5-4738-A1D3-F29F671BA293}"/>
              </a:ext>
            </a:extLst>
          </p:cNvPr>
          <p:cNvSpPr txBox="1"/>
          <p:nvPr/>
        </p:nvSpPr>
        <p:spPr>
          <a:xfrm>
            <a:off x="5266396" y="1539706"/>
            <a:ext cx="167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200" b="1" dirty="0">
                <a:solidFill>
                  <a:prstClr val="black"/>
                </a:solidFill>
                <a:latin typeface="Calibri"/>
              </a:rPr>
              <a:t>Keine</a:t>
            </a:r>
          </a:p>
          <a:p>
            <a:pPr algn="ctr"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Alle SRM Einheiten &gt; 14</a:t>
            </a:r>
          </a:p>
          <a:p>
            <a:pPr algn="ctr"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nur in Ausführung H</a:t>
            </a:r>
          </a:p>
        </p:txBody>
      </p:sp>
    </p:spTree>
    <p:extLst>
      <p:ext uri="{BB962C8B-B14F-4D97-AF65-F5344CB8AC3E}">
        <p14:creationId xmlns:p14="http://schemas.microsoft.com/office/powerpoint/2010/main" val="52549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E2BF659-F85D-402C-9E8E-023CAD03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98" y="766884"/>
            <a:ext cx="3424962" cy="27714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EF7255-5A34-42F0-9324-E78D8136D20C}"/>
              </a:ext>
            </a:extLst>
          </p:cNvPr>
          <p:cNvSpPr txBox="1"/>
          <p:nvPr/>
        </p:nvSpPr>
        <p:spPr>
          <a:xfrm>
            <a:off x="392259" y="315124"/>
            <a:ext cx="27318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 (weich)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085AB6-F4FB-431D-A3F0-2FD12E8EDF0C}"/>
              </a:ext>
            </a:extLst>
          </p:cNvPr>
          <p:cNvSpPr txBox="1"/>
          <p:nvPr/>
        </p:nvSpPr>
        <p:spPr>
          <a:xfrm>
            <a:off x="414373" y="705600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25-W Id.-Nr.: 0361620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8FAE7C6-507F-4F40-A5EA-ABAB267C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2" y="1044139"/>
            <a:ext cx="3424962" cy="2296282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3908C327-5C06-4803-993D-A01F11C1891C}"/>
              </a:ext>
            </a:extLst>
          </p:cNvPr>
          <p:cNvSpPr txBox="1"/>
          <p:nvPr/>
        </p:nvSpPr>
        <p:spPr>
          <a:xfrm>
            <a:off x="323851" y="4046390"/>
            <a:ext cx="3127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SRU plus W-Versionen &gt; Baugröße 25, ähnlich zu H Versionen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1EFD4D-33A1-42AF-AA8C-FBA148C0B806}"/>
              </a:ext>
            </a:extLst>
          </p:cNvPr>
          <p:cNvSpPr txBox="1"/>
          <p:nvPr/>
        </p:nvSpPr>
        <p:spPr>
          <a:xfrm>
            <a:off x="5672109" y="3600278"/>
            <a:ext cx="1931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kleine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15639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32BD269-953B-47DE-BF9B-8EEFAA13D4A9}"/>
              </a:ext>
            </a:extLst>
          </p:cNvPr>
          <p:cNvSpPr txBox="1"/>
          <p:nvPr/>
        </p:nvSpPr>
        <p:spPr>
          <a:xfrm>
            <a:off x="416636" y="322105"/>
            <a:ext cx="2565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 (hart)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4EDEB4-6AF2-4C29-BFB8-0175DA01116A}"/>
              </a:ext>
            </a:extLst>
          </p:cNvPr>
          <p:cNvSpPr txBox="1"/>
          <p:nvPr/>
        </p:nvSpPr>
        <p:spPr>
          <a:xfrm>
            <a:off x="430847" y="712581"/>
            <a:ext cx="181331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25-H Id.-Nr.: 0361720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0E039B-7428-4281-A7C2-4DBD5B7C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6" y="1051120"/>
            <a:ext cx="3436159" cy="230378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10AA72B-381D-4F80-89FD-CE8435FADAC2}"/>
              </a:ext>
            </a:extLst>
          </p:cNvPr>
          <p:cNvSpPr txBox="1"/>
          <p:nvPr/>
        </p:nvSpPr>
        <p:spPr>
          <a:xfrm>
            <a:off x="343270" y="4039409"/>
            <a:ext cx="31277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SRU plus H-Versionen &gt; Baugröße 25, ähnlich zu W Versionen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9B7BD9E-F81E-4A67-B936-1ACBD65E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22" y="764147"/>
            <a:ext cx="3436158" cy="278052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6E75CB3-69DE-4705-9D07-1CF2B8A5672B}"/>
              </a:ext>
            </a:extLst>
          </p:cNvPr>
          <p:cNvSpPr txBox="1"/>
          <p:nvPr/>
        </p:nvSpPr>
        <p:spPr>
          <a:xfrm>
            <a:off x="5672953" y="3598809"/>
            <a:ext cx="2031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- langsame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70072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7C7034F-7E6F-4D84-8E6E-7CFC8C32B656}"/>
              </a:ext>
            </a:extLst>
          </p:cNvPr>
          <p:cNvSpPr txBox="1"/>
          <p:nvPr/>
        </p:nvSpPr>
        <p:spPr>
          <a:xfrm>
            <a:off x="426942" y="319363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348D81-62D1-48C8-9C54-B28D37D23AEB}"/>
              </a:ext>
            </a:extLst>
          </p:cNvPr>
          <p:cNvSpPr txBox="1"/>
          <p:nvPr/>
        </p:nvSpPr>
        <p:spPr>
          <a:xfrm>
            <a:off x="441154" y="709839"/>
            <a:ext cx="159210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25-H Id.-Nr.: 1324471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3EE031A-C170-4BF2-B547-F8CD76E6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60" y="1062495"/>
            <a:ext cx="3810634" cy="205788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F6E6FCC-A002-41DF-86B5-26D38605EB2C}"/>
              </a:ext>
            </a:extLst>
          </p:cNvPr>
          <p:cNvSpPr txBox="1"/>
          <p:nvPr/>
        </p:nvSpPr>
        <p:spPr>
          <a:xfrm>
            <a:off x="359770" y="4044338"/>
            <a:ext cx="2815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SRM Versionen &gt; Baugröße 14, ähnlich zu Baugröße 25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6E15EFB-C66B-4452-9441-930CD938A3D4}"/>
              </a:ext>
            </a:extLst>
          </p:cNvPr>
          <p:cNvSpPr txBox="1"/>
          <p:nvPr/>
        </p:nvSpPr>
        <p:spPr>
          <a:xfrm>
            <a:off x="5666558" y="3600992"/>
            <a:ext cx="1923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5A1CD-50FA-4FC3-A784-0DC700D9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88" y="775924"/>
            <a:ext cx="3476866" cy="28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80C4E4F-E01D-400C-9CE5-3D82B692E22A}"/>
              </a:ext>
            </a:extLst>
          </p:cNvPr>
          <p:cNvSpPr txBox="1"/>
          <p:nvPr/>
        </p:nvSpPr>
        <p:spPr>
          <a:xfrm>
            <a:off x="5526806" y="824517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D81811-494E-4400-BBAD-B97101727100}"/>
              </a:ext>
            </a:extLst>
          </p:cNvPr>
          <p:cNvSpPr txBox="1"/>
          <p:nvPr/>
        </p:nvSpPr>
        <p:spPr>
          <a:xfrm>
            <a:off x="1593525" y="800914"/>
            <a:ext cx="171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Feder-Elastomer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A04C62-A338-4E50-B4D6-911B7CAB9C78}"/>
              </a:ext>
            </a:extLst>
          </p:cNvPr>
          <p:cNvSpPr txBox="1"/>
          <p:nvPr/>
        </p:nvSpPr>
        <p:spPr>
          <a:xfrm>
            <a:off x="375464" y="247382"/>
            <a:ext cx="19977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III)	Übersicht Rest*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SRU</a:t>
            </a:r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plus 20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E3ADE8-C707-4EC8-A618-4E6CC81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10" y="1125011"/>
            <a:ext cx="2490664" cy="15174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91FF7E-2B59-479D-BA95-E4AAEF2B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928" y="1125011"/>
            <a:ext cx="2490664" cy="15174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E7E23F-8F9E-4DB3-990C-0F14B965D792}"/>
              </a:ext>
            </a:extLst>
          </p:cNvPr>
          <p:cNvSpPr txBox="1"/>
          <p:nvPr/>
        </p:nvSpPr>
        <p:spPr>
          <a:xfrm>
            <a:off x="3659914" y="234877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SRU plus 63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5C42F1-AB9F-44A0-8B95-EA10409A5DEA}"/>
              </a:ext>
            </a:extLst>
          </p:cNvPr>
          <p:cNvSpPr txBox="1"/>
          <p:nvPr/>
        </p:nvSpPr>
        <p:spPr>
          <a:xfrm>
            <a:off x="3637800" y="2576402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E593814-B04D-4E2C-B50E-7D2ECAD8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44" y="2891413"/>
            <a:ext cx="2617712" cy="15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8A89276-7A5B-4E51-8DBE-94A40E86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949" y="770834"/>
            <a:ext cx="3424468" cy="27901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E1BF77B-A012-44E0-ADE9-1B5FB3ECBD5B}"/>
              </a:ext>
            </a:extLst>
          </p:cNvPr>
          <p:cNvSpPr txBox="1"/>
          <p:nvPr/>
        </p:nvSpPr>
        <p:spPr>
          <a:xfrm>
            <a:off x="404573" y="317538"/>
            <a:ext cx="171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Feder-Elastomer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442469" y="708014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20-W Id.-Nr.: 0361420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CD030F-4A53-4B89-888D-750063C3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6" y="1056934"/>
            <a:ext cx="3850105" cy="234567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E21E8CB-41D6-452E-93A8-C6352B24D962}"/>
              </a:ext>
            </a:extLst>
          </p:cNvPr>
          <p:cNvSpPr txBox="1"/>
          <p:nvPr/>
        </p:nvSpPr>
        <p:spPr>
          <a:xfrm>
            <a:off x="5661684" y="3594627"/>
            <a:ext cx="1931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kleine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8785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E1BF77B-A012-44E0-ADE9-1B5FB3ECBD5B}"/>
              </a:ext>
            </a:extLst>
          </p:cNvPr>
          <p:cNvSpPr txBox="1"/>
          <p:nvPr/>
        </p:nvSpPr>
        <p:spPr>
          <a:xfrm>
            <a:off x="418944" y="311918"/>
            <a:ext cx="1853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395885" y="702394"/>
            <a:ext cx="17924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20-S Id.-Nr.: 0361320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CD030F-4A53-4B89-888D-750063C3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4" y="1066961"/>
            <a:ext cx="3903668" cy="237831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7A0FEB0-7042-4EAF-BA71-47DBD3F8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71" y="765559"/>
            <a:ext cx="3431446" cy="279580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F2C3EFA-5ABA-4EBB-B4A8-F80E33805CD5}"/>
              </a:ext>
            </a:extLst>
          </p:cNvPr>
          <p:cNvSpPr txBox="1"/>
          <p:nvPr/>
        </p:nvSpPr>
        <p:spPr>
          <a:xfrm>
            <a:off x="5661776" y="3598945"/>
            <a:ext cx="1923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C000"/>
                </a:solidFill>
              </a:rPr>
              <a:t>gelb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4171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429025" y="689451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63-W Id.-Nr.: 0354801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B82558C-823E-48D1-A103-EB31BE39D91F}"/>
              </a:ext>
            </a:extLst>
          </p:cNvPr>
          <p:cNvSpPr txBox="1"/>
          <p:nvPr/>
        </p:nvSpPr>
        <p:spPr>
          <a:xfrm>
            <a:off x="429024" y="298975"/>
            <a:ext cx="21739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FC2BDA38-367D-4875-9736-1F66FA2F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2" y="947309"/>
            <a:ext cx="3856571" cy="22325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5F764E-41DB-4888-809E-6614F2EC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28" y="763854"/>
            <a:ext cx="3423802" cy="278216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0911894-62F7-46BB-B902-D785875BC0F1}"/>
              </a:ext>
            </a:extLst>
          </p:cNvPr>
          <p:cNvSpPr txBox="1"/>
          <p:nvPr/>
        </p:nvSpPr>
        <p:spPr>
          <a:xfrm>
            <a:off x="5668685" y="3600992"/>
            <a:ext cx="2039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- langsame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75973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80F76F3-4FDC-44DE-90E5-079AE243CA30}"/>
              </a:ext>
            </a:extLst>
          </p:cNvPr>
          <p:cNvSpPr txBox="1"/>
          <p:nvPr/>
        </p:nvSpPr>
        <p:spPr>
          <a:xfrm>
            <a:off x="5966165" y="675877"/>
            <a:ext cx="25959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III) Übersicht Rest SRU plus / SRM</a:t>
            </a:r>
          </a:p>
          <a:p>
            <a:r>
              <a:rPr lang="de-DE" sz="1100" dirty="0"/>
              <a:t>Ab S.13</a:t>
            </a:r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W -&gt; Hydraulischer Dämpfer (weich)*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 (hart)*</a:t>
            </a:r>
          </a:p>
          <a:p>
            <a:r>
              <a:rPr lang="de-DE" sz="1100" dirty="0"/>
              <a:t>	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endParaRPr lang="de-DE" sz="110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E28683A6-772B-4D7F-B8BB-A3C5DBE8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38" y="1455941"/>
            <a:ext cx="1125596" cy="7946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90F19E3-AF48-47A2-A024-CC35A98A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68" y="1417479"/>
            <a:ext cx="1019204" cy="527683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B2C78563-421D-4BEC-8798-59D8EA424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31F2AC-035A-4716-8377-5668FDEE97FD}"/>
              </a:ext>
            </a:extLst>
          </p:cNvPr>
          <p:cNvSpPr txBox="1"/>
          <p:nvPr/>
        </p:nvSpPr>
        <p:spPr>
          <a:xfrm>
            <a:off x="370127" y="675877"/>
            <a:ext cx="2792111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I) Übersicht SRU mini</a:t>
            </a:r>
            <a:endParaRPr lang="de-DE" sz="1100" dirty="0"/>
          </a:p>
          <a:p>
            <a:r>
              <a:rPr lang="de-DE" sz="1100" dirty="0"/>
              <a:t>ab S.3</a:t>
            </a:r>
            <a:endParaRPr lang="de-DE" sz="1200" dirty="0"/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W -&gt; </a:t>
            </a:r>
            <a:r>
              <a:rPr lang="de-DE" sz="1100" b="1" dirty="0" err="1"/>
              <a:t>Elastomerdämpfer</a:t>
            </a:r>
            <a:endParaRPr lang="de-DE" sz="1100" b="1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S -&gt; Dämpfer-Elastomer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8219FF-0170-48AA-9BD5-FCA87D16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03" y="1417480"/>
            <a:ext cx="1099831" cy="527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E92F56-A564-466F-B2D4-D81978722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80" y="2986058"/>
            <a:ext cx="1335234" cy="5618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34E139D-E523-4D80-AB2A-A6725764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6" y="2131855"/>
            <a:ext cx="1425400" cy="5641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CE5DE63-2697-40E9-B739-EC49F6A2136F}"/>
              </a:ext>
            </a:extLst>
          </p:cNvPr>
          <p:cNvSpPr txBox="1"/>
          <p:nvPr/>
        </p:nvSpPr>
        <p:spPr>
          <a:xfrm>
            <a:off x="3121991" y="675877"/>
            <a:ext cx="30861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II) Übersicht SRM bis BG 14</a:t>
            </a:r>
            <a:endParaRPr lang="de-DE" sz="1100" dirty="0"/>
          </a:p>
          <a:p>
            <a:r>
              <a:rPr lang="de-DE" sz="1100" dirty="0"/>
              <a:t>ab S.7</a:t>
            </a:r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E -&gt; </a:t>
            </a:r>
            <a:r>
              <a:rPr lang="de-DE" sz="1100" b="1" dirty="0" err="1"/>
              <a:t>Elastomerdämpfer</a:t>
            </a:r>
            <a:endParaRPr lang="de-DE" sz="1100" b="1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S -&gt; Dämpfer-Elastomer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X -&gt; Externe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endParaRPr lang="de-DE" sz="11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6E0C32-7F1A-4F93-B9BC-4DBE2AFAAAB0}"/>
              </a:ext>
            </a:extLst>
          </p:cNvPr>
          <p:cNvSpPr txBox="1"/>
          <p:nvPr/>
        </p:nvSpPr>
        <p:spPr>
          <a:xfrm>
            <a:off x="367746" y="134769"/>
            <a:ext cx="240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Inhaltsverzeichnis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21DAB31-2D27-4D0E-A931-2E1AB968A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668" y="3658762"/>
            <a:ext cx="1114183" cy="6352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105895-91C5-433B-BDDF-6BA15312C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834" y="2131855"/>
            <a:ext cx="1259038" cy="49297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082940A-14C9-4585-9934-F93BD5E60544}"/>
              </a:ext>
            </a:extLst>
          </p:cNvPr>
          <p:cNvSpPr txBox="1"/>
          <p:nvPr/>
        </p:nvSpPr>
        <p:spPr>
          <a:xfrm>
            <a:off x="5974215" y="3709266"/>
            <a:ext cx="202811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*</a:t>
            </a:r>
            <a:r>
              <a:rPr lang="de-DE" sz="1000" dirty="0"/>
              <a:t>Ausnahmen:</a:t>
            </a:r>
          </a:p>
          <a:p>
            <a:r>
              <a:rPr lang="de-DE" sz="1000" dirty="0"/>
              <a:t>- SRU plus Baugröße 20 (siehe S.16)</a:t>
            </a:r>
          </a:p>
          <a:p>
            <a:r>
              <a:rPr lang="de-DE" sz="1000" dirty="0"/>
              <a:t>- SRU plus Baugröße 63 (siehe S.19)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7CFB3A6-99BB-4129-8BF6-8170CB85E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816" y="2561409"/>
            <a:ext cx="1356998" cy="88415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614516D-DB5A-42FC-9637-17B89D24F68F}"/>
              </a:ext>
            </a:extLst>
          </p:cNvPr>
          <p:cNvSpPr txBox="1"/>
          <p:nvPr/>
        </p:nvSpPr>
        <p:spPr>
          <a:xfrm>
            <a:off x="8189904" y="3138152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SRM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195FDB8-457F-4A95-9617-F51A6BB7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127" y="2528145"/>
            <a:ext cx="1125596" cy="79461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6E73CF3-D326-4C17-9339-2CBC89B3CBD2}"/>
              </a:ext>
            </a:extLst>
          </p:cNvPr>
          <p:cNvSpPr txBox="1"/>
          <p:nvPr/>
        </p:nvSpPr>
        <p:spPr>
          <a:xfrm>
            <a:off x="6524720" y="3138152"/>
            <a:ext cx="603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SRU-plus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B49E6CD-51AE-4E0D-8699-DA4F4588F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1138" y="2895727"/>
            <a:ext cx="1119734" cy="5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FAFB70-EB92-4748-A972-A7F8C1B5E18E}"/>
              </a:ext>
            </a:extLst>
          </p:cNvPr>
          <p:cNvSpPr txBox="1"/>
          <p:nvPr/>
        </p:nvSpPr>
        <p:spPr>
          <a:xfrm>
            <a:off x="1622856" y="4011837"/>
            <a:ext cx="57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Baugrößen 8*, 10, 12 vergleichbar zu Baugröße 14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Baugröße 8 hat keine S-&gt; Dämpfer-Elastomer Variante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BF5D5-CF2C-4600-8CF6-FA211AF3536C}"/>
              </a:ext>
            </a:extLst>
          </p:cNvPr>
          <p:cNvSpPr txBox="1"/>
          <p:nvPr/>
        </p:nvSpPr>
        <p:spPr>
          <a:xfrm>
            <a:off x="3496240" y="992521"/>
            <a:ext cx="2151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1489F9-D999-4687-8601-EAC74EE3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73" y="1242387"/>
            <a:ext cx="2536455" cy="121695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D3934B9-ADC6-48F0-823A-40999C047CA8}"/>
              </a:ext>
            </a:extLst>
          </p:cNvPr>
          <p:cNvSpPr txBox="1"/>
          <p:nvPr/>
        </p:nvSpPr>
        <p:spPr>
          <a:xfrm>
            <a:off x="5454438" y="2459340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686340-F173-42B0-BA3F-96CDD2D3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98" y="2818823"/>
            <a:ext cx="3074948" cy="1216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24186AC-7C2D-4C08-9173-96DAABBB42F7}"/>
              </a:ext>
            </a:extLst>
          </p:cNvPr>
          <p:cNvSpPr txBox="1"/>
          <p:nvPr/>
        </p:nvSpPr>
        <p:spPr>
          <a:xfrm>
            <a:off x="1316132" y="2435737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D48F78-2147-4FCA-A0D1-5479BBA81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44" y="2823380"/>
            <a:ext cx="2881182" cy="12123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D6970B2-BE12-46CE-9D90-DF6AAA1D68F2}"/>
              </a:ext>
            </a:extLst>
          </p:cNvPr>
          <p:cNvSpPr txBox="1"/>
          <p:nvPr/>
        </p:nvSpPr>
        <p:spPr>
          <a:xfrm>
            <a:off x="457200" y="251641"/>
            <a:ext cx="23685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5763" indent="-385763" defTabSz="342900">
              <a:buFontTx/>
              <a:buAutoNum type="romanUcParenR"/>
            </a:pPr>
            <a:r>
              <a:rPr lang="de-DE" dirty="0">
                <a:solidFill>
                  <a:prstClr val="black"/>
                </a:solidFill>
                <a:latin typeface="Calibri"/>
              </a:rPr>
              <a:t>Übersicht SRU mini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14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C0E07A-9997-45E7-AB2B-5EA943A4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" y="1084324"/>
            <a:ext cx="3371763" cy="16177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D0325D-3E69-45A0-A477-ADD307A03703}"/>
              </a:ext>
            </a:extLst>
          </p:cNvPr>
          <p:cNvSpPr txBox="1"/>
          <p:nvPr/>
        </p:nvSpPr>
        <p:spPr>
          <a:xfrm>
            <a:off x="409369" y="314260"/>
            <a:ext cx="18577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F7FD204-B5CC-4D6C-BD4A-529767693CDC}"/>
              </a:ext>
            </a:extLst>
          </p:cNvPr>
          <p:cNvSpPr txBox="1"/>
          <p:nvPr/>
        </p:nvSpPr>
        <p:spPr>
          <a:xfrm>
            <a:off x="471450" y="704736"/>
            <a:ext cx="169790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14.2-W Id.-Nr.: 0356870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DF5DCC-1676-46E8-9C1C-D1E0D6A14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27" y="704735"/>
            <a:ext cx="3536990" cy="282327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4FCE0EB-9F65-407C-A8D8-F92DC0A1EF93}"/>
              </a:ext>
            </a:extLst>
          </p:cNvPr>
          <p:cNvSpPr txBox="1"/>
          <p:nvPr/>
        </p:nvSpPr>
        <p:spPr>
          <a:xfrm>
            <a:off x="5618769" y="3583344"/>
            <a:ext cx="217078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Mittlere -  langsame Schwenkzeit</a:t>
            </a:r>
          </a:p>
          <a:p>
            <a:r>
              <a:rPr lang="de-DE" sz="1050" dirty="0"/>
              <a:t>-&gt; stark lastabhängig</a:t>
            </a:r>
          </a:p>
          <a:p>
            <a:r>
              <a:rPr lang="de-DE" sz="1050" dirty="0"/>
              <a:t>- Mittlere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45782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E97E06-50FB-484D-A8A2-2133343C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3" y="1081030"/>
            <a:ext cx="3423662" cy="13549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CA18233-9FD8-454B-8FD4-F3664C8C6F21}"/>
              </a:ext>
            </a:extLst>
          </p:cNvPr>
          <p:cNvSpPr txBox="1"/>
          <p:nvPr/>
        </p:nvSpPr>
        <p:spPr>
          <a:xfrm>
            <a:off x="434431" y="311319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DF44CE-034C-4136-9538-C41B0EBE73AF}"/>
              </a:ext>
            </a:extLst>
          </p:cNvPr>
          <p:cNvSpPr txBox="1"/>
          <p:nvPr/>
        </p:nvSpPr>
        <p:spPr>
          <a:xfrm>
            <a:off x="457554" y="701795"/>
            <a:ext cx="16417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14.2-S Id.-Nr.: 0356970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81077DB-04FD-4F15-8B64-B8B01592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09" y="704736"/>
            <a:ext cx="3495108" cy="278984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45B130D-BF92-4D8F-A151-F509A940FDBA}"/>
              </a:ext>
            </a:extLst>
          </p:cNvPr>
          <p:cNvSpPr txBox="1"/>
          <p:nvPr/>
        </p:nvSpPr>
        <p:spPr>
          <a:xfrm>
            <a:off x="5661771" y="3602482"/>
            <a:ext cx="20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C000"/>
                </a:solidFill>
              </a:rPr>
              <a:t>gelb</a:t>
            </a:r>
            <a:r>
              <a:rPr lang="de-DE" sz="1050" dirty="0"/>
              <a:t>):</a:t>
            </a:r>
          </a:p>
          <a:p>
            <a:r>
              <a:rPr lang="de-DE" sz="1050" dirty="0"/>
              <a:t>- sehr schnelle Schwenkzeit</a:t>
            </a:r>
          </a:p>
          <a:p>
            <a:r>
              <a:rPr lang="de-DE" sz="1050" dirty="0"/>
              <a:t>- kleinste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0985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6EAE3-0D8C-41C6-BC30-DB7CCC63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D800F-E761-475E-80CE-F14842CABC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2399D99-9B87-431E-9616-ABC2A1F7A8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D55701-5646-4268-9A3D-CD15C7BA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3" y="1123324"/>
            <a:ext cx="3442093" cy="14484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8FB07FF-88E7-4A58-9E51-7C4A2F22446A}"/>
              </a:ext>
            </a:extLst>
          </p:cNvPr>
          <p:cNvSpPr txBox="1"/>
          <p:nvPr/>
        </p:nvSpPr>
        <p:spPr>
          <a:xfrm>
            <a:off x="387159" y="315124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2E02983-2AE8-46C8-8182-83EEB60D2ED0}"/>
              </a:ext>
            </a:extLst>
          </p:cNvPr>
          <p:cNvSpPr txBox="1"/>
          <p:nvPr/>
        </p:nvSpPr>
        <p:spPr>
          <a:xfrm>
            <a:off x="547144" y="705600"/>
            <a:ext cx="1662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14.2-H Id.-Nr.: 0356874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644A423-DEFE-4AC7-A0AA-0C31E202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9" y="704735"/>
            <a:ext cx="3516048" cy="28065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FBBADDA-0DCC-4FCF-8FAC-6E0C8745AAEF}"/>
              </a:ext>
            </a:extLst>
          </p:cNvPr>
          <p:cNvSpPr txBox="1"/>
          <p:nvPr/>
        </p:nvSpPr>
        <p:spPr>
          <a:xfrm>
            <a:off x="5673322" y="3611111"/>
            <a:ext cx="2039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höchste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27211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DF7ED-9731-4AEC-9B5A-86AB703E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30006-5989-45E2-9902-D341B699D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D3DDC-8156-49A2-B500-B80EFF24EB1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C791C5-4846-4367-972A-6DDE3A979EF3}"/>
              </a:ext>
            </a:extLst>
          </p:cNvPr>
          <p:cNvSpPr txBox="1"/>
          <p:nvPr/>
        </p:nvSpPr>
        <p:spPr>
          <a:xfrm>
            <a:off x="409838" y="264291"/>
            <a:ext cx="214603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II)	Übersicht SRM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14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CDA77E-310A-464C-B5F6-133D3731E175}"/>
              </a:ext>
            </a:extLst>
          </p:cNvPr>
          <p:cNvSpPr txBox="1"/>
          <p:nvPr/>
        </p:nvSpPr>
        <p:spPr>
          <a:xfrm>
            <a:off x="1622855" y="3990767"/>
            <a:ext cx="55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Baugrößen 10, 12 vergleichbar zu Baugröße 14*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*nur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Baugröße 14 hat eine S-&gt; Dämpfer-Elastomer Variante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9E89A0-8C47-4441-A6E3-66779A0DE307}"/>
              </a:ext>
            </a:extLst>
          </p:cNvPr>
          <p:cNvSpPr txBox="1"/>
          <p:nvPr/>
        </p:nvSpPr>
        <p:spPr>
          <a:xfrm>
            <a:off x="1143000" y="871042"/>
            <a:ext cx="2151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E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37BAD4-A411-44C1-AE33-7B6648A567C1}"/>
              </a:ext>
            </a:extLst>
          </p:cNvPr>
          <p:cNvSpPr txBox="1"/>
          <p:nvPr/>
        </p:nvSpPr>
        <p:spPr>
          <a:xfrm>
            <a:off x="4548877" y="871042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226B6-2D28-441D-987A-0D48FD423492}"/>
              </a:ext>
            </a:extLst>
          </p:cNvPr>
          <p:cNvSpPr txBox="1"/>
          <p:nvPr/>
        </p:nvSpPr>
        <p:spPr>
          <a:xfrm>
            <a:off x="1316132" y="2435737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D09F8F-2B25-4889-A725-A824BBDA351A}"/>
              </a:ext>
            </a:extLst>
          </p:cNvPr>
          <p:cNvSpPr txBox="1"/>
          <p:nvPr/>
        </p:nvSpPr>
        <p:spPr>
          <a:xfrm>
            <a:off x="4572001" y="2435737"/>
            <a:ext cx="1684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X -&gt; Externe Dämpfer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6CFB605-AF48-444F-A013-AF38C93C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48" y="2716793"/>
            <a:ext cx="2181835" cy="12440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3E4B6EC-2B5C-4529-AE4F-0B160EFB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07" y="1367275"/>
            <a:ext cx="2439495" cy="9551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BC239A0-65BF-4410-B22B-FB7C6CEDC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98" y="1367275"/>
            <a:ext cx="1843080" cy="9542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140CC24-73E5-4393-B2BB-14EF4A0CB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34" y="2998210"/>
            <a:ext cx="1895387" cy="9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2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F5B8498-D618-4FD3-8F87-3A8BEC40084E}"/>
              </a:ext>
            </a:extLst>
          </p:cNvPr>
          <p:cNvSpPr txBox="1"/>
          <p:nvPr/>
        </p:nvSpPr>
        <p:spPr>
          <a:xfrm>
            <a:off x="418083" y="314038"/>
            <a:ext cx="1788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E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1C02E7-FD19-44B1-AE2D-D49FEA8FA5A4}"/>
              </a:ext>
            </a:extLst>
          </p:cNvPr>
          <p:cNvSpPr txBox="1"/>
          <p:nvPr/>
        </p:nvSpPr>
        <p:spPr>
          <a:xfrm>
            <a:off x="522546" y="704514"/>
            <a:ext cx="15760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14-E Id.-Nr.: 1331258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56C4A04-F643-4DA5-8D5B-AC28583E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98" y="1068421"/>
            <a:ext cx="3418225" cy="176975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15DADE-69FB-46EE-834B-6D51E7EB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46" y="751838"/>
            <a:ext cx="3418225" cy="279270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091D61E-0E35-4889-83B0-BBF1686AE129}"/>
              </a:ext>
            </a:extLst>
          </p:cNvPr>
          <p:cNvSpPr txBox="1"/>
          <p:nvPr/>
        </p:nvSpPr>
        <p:spPr>
          <a:xfrm>
            <a:off x="5690538" y="3615122"/>
            <a:ext cx="2000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FFC000"/>
                </a:solidFill>
              </a:rPr>
              <a:t>gelb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-mittlere - langsame Schwenkzeit</a:t>
            </a:r>
          </a:p>
          <a:p>
            <a:r>
              <a:rPr lang="de-DE" sz="1050" dirty="0"/>
              <a:t>-&gt; stark lastabhängig</a:t>
            </a:r>
          </a:p>
          <a:p>
            <a:r>
              <a:rPr lang="de-DE" sz="1050" dirty="0"/>
              <a:t>-geringe Kompensationsfähigkeit</a:t>
            </a:r>
          </a:p>
        </p:txBody>
      </p:sp>
    </p:spTree>
    <p:extLst>
      <p:ext uri="{BB962C8B-B14F-4D97-AF65-F5344CB8AC3E}">
        <p14:creationId xmlns:p14="http://schemas.microsoft.com/office/powerpoint/2010/main" val="5647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0A3246-4FA7-43E5-A252-C3CEDA92BD2A}"/>
              </a:ext>
            </a:extLst>
          </p:cNvPr>
          <p:cNvSpPr txBox="1"/>
          <p:nvPr/>
        </p:nvSpPr>
        <p:spPr>
          <a:xfrm>
            <a:off x="457200" y="322105"/>
            <a:ext cx="1853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1D712B-9ABD-4AB9-A90D-29DCA83C8694}"/>
              </a:ext>
            </a:extLst>
          </p:cNvPr>
          <p:cNvSpPr txBox="1"/>
          <p:nvPr/>
        </p:nvSpPr>
        <p:spPr>
          <a:xfrm>
            <a:off x="458694" y="712581"/>
            <a:ext cx="15600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 S Id.-Nr.: 1412969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4CB5B6-87DE-4B16-B81E-D9381397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5" y="1139070"/>
            <a:ext cx="4043400" cy="15831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18E549-9EC3-4BF2-8E0C-0776C3FA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88" y="759178"/>
            <a:ext cx="3443143" cy="281306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742486-D9FA-4FC3-8CA7-9D32E22BDEA8}"/>
              </a:ext>
            </a:extLst>
          </p:cNvPr>
          <p:cNvSpPr txBox="1"/>
          <p:nvPr/>
        </p:nvSpPr>
        <p:spPr>
          <a:xfrm>
            <a:off x="5669597" y="3627594"/>
            <a:ext cx="20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2CD4CC"/>
                </a:solidFill>
              </a:rPr>
              <a:t>türkis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 sehr schnelle Schwenkzeit</a:t>
            </a:r>
          </a:p>
          <a:p>
            <a:r>
              <a:rPr lang="de-DE" sz="1050" dirty="0"/>
              <a:t>- kleinste Kompensationsfähigkeit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73068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657</Words>
  <Application>Microsoft Office PowerPoint</Application>
  <PresentationFormat>Bildschirmpräsentation (16:9)</PresentationFormat>
  <Paragraphs>167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SCH_PPT_Vorlage_16-9_230112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Schwarzkopf, Waldemar</cp:lastModifiedBy>
  <cp:revision>177</cp:revision>
  <cp:lastPrinted>2014-06-25T16:59:27Z</cp:lastPrinted>
  <dcterms:created xsi:type="dcterms:W3CDTF">2012-06-26T15:13:48Z</dcterms:created>
  <dcterms:modified xsi:type="dcterms:W3CDTF">2021-05-05T15:02:51Z</dcterms:modified>
</cp:coreProperties>
</file>