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294" r:id="rId3"/>
    <p:sldId id="277" r:id="rId4"/>
    <p:sldId id="258" r:id="rId5"/>
    <p:sldId id="259" r:id="rId6"/>
    <p:sldId id="278" r:id="rId7"/>
    <p:sldId id="30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79" r:id="rId21"/>
  </p:sldIdLst>
  <p:sldSz cx="9144000" cy="5143500" type="screen16x9"/>
  <p:notesSz cx="6858000" cy="9144000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9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3991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317" userDrawn="1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CD4CC"/>
    <a:srgbClr val="00446B"/>
    <a:srgbClr val="17385F"/>
    <a:srgbClr val="003D6A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7" d="100"/>
          <a:sy n="137" d="100"/>
        </p:scale>
        <p:origin x="1002" y="96"/>
      </p:cViewPr>
      <p:guideLst>
        <p:guide orient="horz" pos="2459"/>
        <p:guide orient="horz" pos="327"/>
        <p:guide orient="horz" pos="590"/>
        <p:guide pos="5534"/>
        <p:guide pos="158"/>
        <p:guide pos="3991"/>
        <p:guide pos="2200"/>
        <p:guide pos="317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18.02.2021 || SRM - AD Meeting Österreich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18.02.2021 || SRM - AD Meeting Österreich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60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FDD2BE-5362-429B-872A-6DF1EB67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7373"/>
            <a:ext cx="9143999" cy="4506945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189249"/>
            <a:ext cx="9144000" cy="1237971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00184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algn="ctr" rtl="0"/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Übersicht Stoßdämpfervarianten</a:t>
            </a:r>
          </a:p>
          <a:p>
            <a:pPr algn="ctr" rtl="0"/>
            <a:r>
              <a:rPr lang="de-DE" sz="28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SRUmini</a:t>
            </a:r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/ SRM</a:t>
            </a:r>
          </a:p>
          <a:p>
            <a:pPr algn="ctr" rtl="0"/>
            <a:r>
              <a:rPr lang="de-DE" sz="28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SRUplus</a:t>
            </a:r>
            <a:r>
              <a:rPr lang="de-DE" sz="28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/ SRM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2030B2-26C5-4394-B131-7010F1862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5264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70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D5A495-CE8C-4CEB-9321-143744F92E01}"/>
              </a:ext>
            </a:extLst>
          </p:cNvPr>
          <p:cNvSpPr txBox="1"/>
          <p:nvPr/>
        </p:nvSpPr>
        <p:spPr>
          <a:xfrm>
            <a:off x="426942" y="322105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47F05A-73F0-438E-91CB-BCCA2423F517}"/>
              </a:ext>
            </a:extLst>
          </p:cNvPr>
          <p:cNvSpPr txBox="1"/>
          <p:nvPr/>
        </p:nvSpPr>
        <p:spPr>
          <a:xfrm>
            <a:off x="442954" y="2131794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EC4007-97E4-4CF3-A3E7-A59003F51EA9}"/>
              </a:ext>
            </a:extLst>
          </p:cNvPr>
          <p:cNvSpPr txBox="1"/>
          <p:nvPr/>
        </p:nvSpPr>
        <p:spPr>
          <a:xfrm>
            <a:off x="463267" y="712581"/>
            <a:ext cx="159210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14-H Id.-Nr.: 1331278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28B254-BA15-4C8A-9EC9-1E611F6F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6" y="1051120"/>
            <a:ext cx="1895387" cy="94653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E129DA6-1C43-4DEF-9F95-55982FA17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335126"/>
            <a:ext cx="3851910" cy="208497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CE12FF4-2AE7-4F0C-B9D4-C4DB2F0CB420}"/>
              </a:ext>
            </a:extLst>
          </p:cNvPr>
          <p:cNvSpPr txBox="1"/>
          <p:nvPr/>
        </p:nvSpPr>
        <p:spPr>
          <a:xfrm>
            <a:off x="4085818" y="711318"/>
            <a:ext cx="2654894" cy="2118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UBG Hydraulische Dämpfung (Id.-Nr.:1402611)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9	Anschlaghülse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220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221	Dichtmutter M10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222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223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224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225	Schrauben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226	Gewindestift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D9733A4-8FC7-4522-BFE8-8A6EC2B3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50" y="1127784"/>
            <a:ext cx="2576191" cy="21047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32F175-6CE4-4FC7-AFCC-09A5A7BC8DA0}"/>
              </a:ext>
            </a:extLst>
          </p:cNvPr>
          <p:cNvSpPr txBox="1"/>
          <p:nvPr/>
        </p:nvSpPr>
        <p:spPr>
          <a:xfrm>
            <a:off x="6283550" y="3278935"/>
            <a:ext cx="2425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7030A0"/>
                </a:solidFill>
              </a:rPr>
              <a:t>lila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mittlere - hohe Kompensationsfähigkeit</a:t>
            </a:r>
          </a:p>
          <a:p>
            <a:endParaRPr lang="de-DE" sz="1050" dirty="0"/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F8BA1287-D617-49D9-AB50-0C88BE426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68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46B9B10-6652-4879-908D-ABDED3BE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50" y="1114731"/>
            <a:ext cx="2576191" cy="210476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84D84D-669F-40F4-AD15-A88760A33921}"/>
              </a:ext>
            </a:extLst>
          </p:cNvPr>
          <p:cNvSpPr txBox="1"/>
          <p:nvPr/>
        </p:nvSpPr>
        <p:spPr>
          <a:xfrm>
            <a:off x="457200" y="322105"/>
            <a:ext cx="1684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X -&gt; Externe Dämpfer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031994-0B61-4EAC-B66E-E22BCD768763}"/>
              </a:ext>
            </a:extLst>
          </p:cNvPr>
          <p:cNvSpPr txBox="1"/>
          <p:nvPr/>
        </p:nvSpPr>
        <p:spPr>
          <a:xfrm>
            <a:off x="472153" y="2160217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31176F-F5D3-40B1-91D5-6D4E2D5429D0}"/>
              </a:ext>
            </a:extLst>
          </p:cNvPr>
          <p:cNvSpPr txBox="1"/>
          <p:nvPr/>
        </p:nvSpPr>
        <p:spPr>
          <a:xfrm>
            <a:off x="495964" y="712581"/>
            <a:ext cx="15792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14-X Id.-Nr.: 1331282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C5EC61-8026-4C8D-A73C-C0D174E2573B}"/>
              </a:ext>
            </a:extLst>
          </p:cNvPr>
          <p:cNvSpPr txBox="1"/>
          <p:nvPr/>
        </p:nvSpPr>
        <p:spPr>
          <a:xfrm>
            <a:off x="3440336" y="726558"/>
            <a:ext cx="2339102" cy="274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UBG externer Anschlag (Id.-Nr.:1013243)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21	Gehäuse externer Anschlag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22	Anschlaghebel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23	Anschlaghülse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	Anschlagstößel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100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360	Zyl.-Schrauben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361	Schrauben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362	Zentrierhülse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363	Gewindestift M6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364	Zylinderstift 6 x 10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365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366	Schrauben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25	Deckel externer Anschlag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F89CDE-14A8-4E23-9551-6114416E4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42" y="2383778"/>
            <a:ext cx="2968708" cy="20471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88A095-265C-4BD3-8DCC-DF93BD16B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5" y="994648"/>
            <a:ext cx="1972798" cy="112484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BF110F-96BF-4A3B-8A9B-50B82E980FD8}"/>
              </a:ext>
            </a:extLst>
          </p:cNvPr>
          <p:cNvSpPr txBox="1"/>
          <p:nvPr/>
        </p:nvSpPr>
        <p:spPr>
          <a:xfrm>
            <a:off x="6283550" y="3265882"/>
            <a:ext cx="204735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chemeClr val="bg1">
                    <a:lumMod val="50000"/>
                  </a:schemeClr>
                </a:solidFill>
              </a:rPr>
              <a:t>grau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-sehr schnelle Schwenkzeit</a:t>
            </a:r>
          </a:p>
          <a:p>
            <a:r>
              <a:rPr lang="de-DE" sz="1050" dirty="0"/>
              <a:t>-höchste Kompensationsfähigkeit</a:t>
            </a:r>
          </a:p>
          <a:p>
            <a:r>
              <a:rPr lang="de-DE" sz="1050" dirty="0"/>
              <a:t>-Volles Drehmoment in Endlage</a:t>
            </a:r>
          </a:p>
          <a:p>
            <a:endParaRPr lang="de-DE" sz="1050" dirty="0"/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C5D10118-8335-4784-9C62-3B9A7EAE6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3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18FF02A-CB2A-4D99-A591-61704C0E03C4}"/>
              </a:ext>
            </a:extLst>
          </p:cNvPr>
          <p:cNvCxnSpPr>
            <a:cxnSpLocks/>
          </p:cNvCxnSpPr>
          <p:nvPr/>
        </p:nvCxnSpPr>
        <p:spPr>
          <a:xfrm>
            <a:off x="4572000" y="633714"/>
            <a:ext cx="0" cy="34810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7128156-CD9C-4307-B100-9A5600021723}"/>
              </a:ext>
            </a:extLst>
          </p:cNvPr>
          <p:cNvSpPr txBox="1"/>
          <p:nvPr/>
        </p:nvSpPr>
        <p:spPr>
          <a:xfrm>
            <a:off x="381262" y="251641"/>
            <a:ext cx="706084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III)	Übersicht Rest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SRU plus</a:t>
            </a:r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25 W/H				SRM Anhand von Baugröße 25 H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4375FB-BF0F-4394-8F93-6B5D63DC8B6E}"/>
              </a:ext>
            </a:extLst>
          </p:cNvPr>
          <p:cNvSpPr txBox="1"/>
          <p:nvPr/>
        </p:nvSpPr>
        <p:spPr>
          <a:xfrm>
            <a:off x="1613881" y="4024786"/>
            <a:ext cx="58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restlichen Baugrößen vergleichbar zu Baugrößen 25*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Ausnahme SRU plus 20 (siehe S. 16) sowie SRU plus 63 (siehe S. 19) **SRU plus 35 und 63 nur in W-Ausführung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62AE1F-C58C-4C72-BD68-0D028717906B}"/>
              </a:ext>
            </a:extLst>
          </p:cNvPr>
          <p:cNvSpPr txBox="1"/>
          <p:nvPr/>
        </p:nvSpPr>
        <p:spPr>
          <a:xfrm>
            <a:off x="3021429" y="881437"/>
            <a:ext cx="310114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 (weich)**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F05234-69B2-458B-8570-49A8C265F006}"/>
              </a:ext>
            </a:extLst>
          </p:cNvPr>
          <p:cNvSpPr txBox="1"/>
          <p:nvPr/>
        </p:nvSpPr>
        <p:spPr>
          <a:xfrm>
            <a:off x="3270422" y="2574594"/>
            <a:ext cx="256506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 (hart)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5B5010-03A9-44B5-8232-AA58A443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45" y="1210497"/>
            <a:ext cx="1946070" cy="13047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F07B57-8850-47BA-8398-04001AF7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67" y="2838294"/>
            <a:ext cx="1927021" cy="12433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620C46-4D67-4691-82B8-6E57E3BB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27" y="2897045"/>
            <a:ext cx="2235569" cy="120729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7FFD711-B1A5-4738-A1D3-F29F671BA293}"/>
              </a:ext>
            </a:extLst>
          </p:cNvPr>
          <p:cNvSpPr txBox="1"/>
          <p:nvPr/>
        </p:nvSpPr>
        <p:spPr>
          <a:xfrm>
            <a:off x="5266396" y="1539706"/>
            <a:ext cx="167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200" b="1" dirty="0">
                <a:solidFill>
                  <a:prstClr val="black"/>
                </a:solidFill>
                <a:latin typeface="Calibri"/>
              </a:rPr>
              <a:t>Keine</a:t>
            </a:r>
          </a:p>
          <a:p>
            <a:pPr algn="ctr"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Alle SRM Einheiten &gt; 14</a:t>
            </a:r>
          </a:p>
          <a:p>
            <a:pPr algn="ctr"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nur in Ausführung H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C16BF1E1-8CFA-4886-BAD2-7BA4B005F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49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E2BF659-F85D-402C-9E8E-023CAD03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64" y="1112035"/>
            <a:ext cx="2543125" cy="20578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283C2C4-0ED4-454C-90C6-A276F2FA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401230"/>
            <a:ext cx="2046959" cy="18168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EF7255-5A34-42F0-9324-E78D8136D20C}"/>
              </a:ext>
            </a:extLst>
          </p:cNvPr>
          <p:cNvSpPr txBox="1"/>
          <p:nvPr/>
        </p:nvSpPr>
        <p:spPr>
          <a:xfrm>
            <a:off x="392259" y="315124"/>
            <a:ext cx="27318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 (weich)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B0B90D-C3A1-4FE5-960B-DD89F0CE999D}"/>
              </a:ext>
            </a:extLst>
          </p:cNvPr>
          <p:cNvSpPr txBox="1"/>
          <p:nvPr/>
        </p:nvSpPr>
        <p:spPr>
          <a:xfrm>
            <a:off x="400161" y="2288700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085AB6-F4FB-431D-A3F0-2FD12E8EDF0C}"/>
              </a:ext>
            </a:extLst>
          </p:cNvPr>
          <p:cNvSpPr txBox="1"/>
          <p:nvPr/>
        </p:nvSpPr>
        <p:spPr>
          <a:xfrm>
            <a:off x="414373" y="705600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25-W Id.-Nr.: 0361620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738EB6-DCC0-491D-A03B-F69BAC0C6DA1}"/>
              </a:ext>
            </a:extLst>
          </p:cNvPr>
          <p:cNvSpPr txBox="1"/>
          <p:nvPr/>
        </p:nvSpPr>
        <p:spPr>
          <a:xfrm>
            <a:off x="3793084" y="734817"/>
            <a:ext cx="2627642" cy="2118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50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54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64 / 65	Passscheiben (nicht sichtbar)**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	zur Stoßdämpfer Feineinstellung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79	Anschlagbolzen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101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102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103	Schrauben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8FAE7C6-507F-4F40-A5EA-ABAB267C9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62" y="1044139"/>
            <a:ext cx="1792943" cy="120208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B8F033-76AA-4877-8F9A-3ADD77654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460" y="2549027"/>
            <a:ext cx="1256735" cy="122311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AE856D0-04BF-4CD2-AFBD-855AC1AAC57B}"/>
              </a:ext>
            </a:extLst>
          </p:cNvPr>
          <p:cNvSpPr txBox="1"/>
          <p:nvPr/>
        </p:nvSpPr>
        <p:spPr>
          <a:xfrm>
            <a:off x="2809503" y="3743164"/>
            <a:ext cx="350416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50</a:t>
            </a: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BAA6F12F-03FD-4A41-BEBD-2CEFA7E9F2B9}"/>
              </a:ext>
            </a:extLst>
          </p:cNvPr>
          <p:cNvSpPr/>
          <p:nvPr/>
        </p:nvSpPr>
        <p:spPr>
          <a:xfrm>
            <a:off x="2836900" y="3739794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3026754-9F92-4FFE-B615-CB4C528B825B}"/>
              </a:ext>
            </a:extLst>
          </p:cNvPr>
          <p:cNvSpPr txBox="1"/>
          <p:nvPr/>
        </p:nvSpPr>
        <p:spPr>
          <a:xfrm>
            <a:off x="3534020" y="3695703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ADF9E8A1-00BE-4BF6-A638-B6C2629FF41E}"/>
              </a:ext>
            </a:extLst>
          </p:cNvPr>
          <p:cNvSpPr/>
          <p:nvPr/>
        </p:nvSpPr>
        <p:spPr>
          <a:xfrm>
            <a:off x="3544066" y="3689232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F6A2E50-AA07-4CE0-8D59-B5EFE53D3313}"/>
              </a:ext>
            </a:extLst>
          </p:cNvPr>
          <p:cNvSpPr txBox="1"/>
          <p:nvPr/>
        </p:nvSpPr>
        <p:spPr>
          <a:xfrm>
            <a:off x="3130345" y="372149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64/65</a:t>
            </a:r>
          </a:p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**</a:t>
            </a: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54B3EE17-FF03-4678-9579-C9A8316DEFF0}"/>
              </a:ext>
            </a:extLst>
          </p:cNvPr>
          <p:cNvSpPr/>
          <p:nvPr/>
        </p:nvSpPr>
        <p:spPr>
          <a:xfrm>
            <a:off x="3189492" y="3694810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AF73DE-6380-4E85-A171-9477A0B4C349}"/>
              </a:ext>
            </a:extLst>
          </p:cNvPr>
          <p:cNvCxnSpPr>
            <a:cxnSpLocks/>
          </p:cNvCxnSpPr>
          <p:nvPr/>
        </p:nvCxnSpPr>
        <p:spPr>
          <a:xfrm flipH="1" flipV="1">
            <a:off x="2924380" y="3275548"/>
            <a:ext cx="341169" cy="419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908C327-5C06-4803-993D-A01F11C1891C}"/>
              </a:ext>
            </a:extLst>
          </p:cNvPr>
          <p:cNvSpPr txBox="1"/>
          <p:nvPr/>
        </p:nvSpPr>
        <p:spPr>
          <a:xfrm>
            <a:off x="323851" y="4046390"/>
            <a:ext cx="3127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SRU plus W-Versionen &gt; Baugröße 25, ähnlich zu H Versionen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1EFD4D-33A1-42AF-AA8C-FBA148C0B806}"/>
              </a:ext>
            </a:extLst>
          </p:cNvPr>
          <p:cNvSpPr txBox="1"/>
          <p:nvPr/>
        </p:nvSpPr>
        <p:spPr>
          <a:xfrm>
            <a:off x="6289993" y="3266560"/>
            <a:ext cx="1931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kleine Kompensationsfähigkeit</a:t>
            </a:r>
          </a:p>
          <a:p>
            <a:endParaRPr lang="de-DE" sz="1050" dirty="0"/>
          </a:p>
        </p:txBody>
      </p:sp>
      <p:sp>
        <p:nvSpPr>
          <p:cNvPr id="25" name="Fußzeilenplatzhalter 1">
            <a:extLst>
              <a:ext uri="{FF2B5EF4-FFF2-40B4-BE49-F238E27FC236}">
                <a16:creationId xmlns:a16="http://schemas.microsoft.com/office/drawing/2014/main" id="{C5AB1B8A-46E6-454F-9781-84D13405D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39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30520A5-18A8-4D41-901D-2681C804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4" y="2408211"/>
            <a:ext cx="2046959" cy="18168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2BD269-953B-47DE-BF9B-8EEFAA13D4A9}"/>
              </a:ext>
            </a:extLst>
          </p:cNvPr>
          <p:cNvSpPr txBox="1"/>
          <p:nvPr/>
        </p:nvSpPr>
        <p:spPr>
          <a:xfrm>
            <a:off x="416636" y="322105"/>
            <a:ext cx="2565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 (hart)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25EA5A-A86E-4617-9F8A-CA02A314B08B}"/>
              </a:ext>
            </a:extLst>
          </p:cNvPr>
          <p:cNvSpPr txBox="1"/>
          <p:nvPr/>
        </p:nvSpPr>
        <p:spPr>
          <a:xfrm>
            <a:off x="416635" y="2295681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4EDEB4-6AF2-4C29-BFB8-0175DA01116A}"/>
              </a:ext>
            </a:extLst>
          </p:cNvPr>
          <p:cNvSpPr txBox="1"/>
          <p:nvPr/>
        </p:nvSpPr>
        <p:spPr>
          <a:xfrm>
            <a:off x="430847" y="712581"/>
            <a:ext cx="181331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25-H Id.-Nr.: 0361720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F6DCC2-8BB8-4919-B15D-2AD319B9D97C}"/>
              </a:ext>
            </a:extLst>
          </p:cNvPr>
          <p:cNvSpPr txBox="1"/>
          <p:nvPr/>
        </p:nvSpPr>
        <p:spPr>
          <a:xfrm>
            <a:off x="3794318" y="734178"/>
            <a:ext cx="2627642" cy="2118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50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54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64 / 65	Passscheiben (nicht sichtbar)**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	zur Stoßdämpfer Feineinstellung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79	Anschlagbolzen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101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102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103	Schrauben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0E039B-7428-4281-A7C2-4DBD5B7C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6" y="1051120"/>
            <a:ext cx="1773497" cy="11890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6EA115-63F2-46BD-8AA7-4A843EC4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934" y="2556008"/>
            <a:ext cx="1256735" cy="122311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F1DDE3F-ECAD-4A26-933A-87F9BCDCDB8A}"/>
              </a:ext>
            </a:extLst>
          </p:cNvPr>
          <p:cNvSpPr txBox="1"/>
          <p:nvPr/>
        </p:nvSpPr>
        <p:spPr>
          <a:xfrm>
            <a:off x="2800378" y="3731928"/>
            <a:ext cx="36263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50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92587133-9F4D-4516-83C4-DECD0BE3D9DC}"/>
              </a:ext>
            </a:extLst>
          </p:cNvPr>
          <p:cNvSpPr/>
          <p:nvPr/>
        </p:nvSpPr>
        <p:spPr>
          <a:xfrm>
            <a:off x="2853374" y="3746775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CAFAD2-25B9-4DD5-903D-3E9A229D90DB}"/>
              </a:ext>
            </a:extLst>
          </p:cNvPr>
          <p:cNvSpPr txBox="1"/>
          <p:nvPr/>
        </p:nvSpPr>
        <p:spPr>
          <a:xfrm>
            <a:off x="3550494" y="3702684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F35454DB-1311-4BAD-9C4F-3D52130F808D}"/>
              </a:ext>
            </a:extLst>
          </p:cNvPr>
          <p:cNvSpPr/>
          <p:nvPr/>
        </p:nvSpPr>
        <p:spPr>
          <a:xfrm>
            <a:off x="3560540" y="3696213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B3C7FC0-19DB-4986-BFC7-1227BBDBC3C9}"/>
              </a:ext>
            </a:extLst>
          </p:cNvPr>
          <p:cNvSpPr txBox="1"/>
          <p:nvPr/>
        </p:nvSpPr>
        <p:spPr>
          <a:xfrm>
            <a:off x="3146819" y="3728478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64/65</a:t>
            </a:r>
          </a:p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**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14490EB9-B6A1-44C7-B729-875701DC9CBF}"/>
              </a:ext>
            </a:extLst>
          </p:cNvPr>
          <p:cNvSpPr/>
          <p:nvPr/>
        </p:nvSpPr>
        <p:spPr>
          <a:xfrm>
            <a:off x="3205966" y="3701791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0991CFE-6AF6-4045-BFE1-7783F936B7C1}"/>
              </a:ext>
            </a:extLst>
          </p:cNvPr>
          <p:cNvCxnSpPr>
            <a:cxnSpLocks/>
          </p:cNvCxnSpPr>
          <p:nvPr/>
        </p:nvCxnSpPr>
        <p:spPr>
          <a:xfrm flipH="1" flipV="1">
            <a:off x="2940854" y="3282529"/>
            <a:ext cx="341169" cy="419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610AA72B-381D-4F80-89FD-CE8435FADAC2}"/>
              </a:ext>
            </a:extLst>
          </p:cNvPr>
          <p:cNvSpPr txBox="1"/>
          <p:nvPr/>
        </p:nvSpPr>
        <p:spPr>
          <a:xfrm>
            <a:off x="343270" y="4039409"/>
            <a:ext cx="31277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SRU plus H-Versionen &gt; Baugröße 25, ähnlich zu W Versionen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9B7BD9E-F81E-4A67-B936-1ACBD65E7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64" y="1112035"/>
            <a:ext cx="2543125" cy="205788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6E75CB3-69DE-4705-9D07-1CF2B8A5672B}"/>
              </a:ext>
            </a:extLst>
          </p:cNvPr>
          <p:cNvSpPr txBox="1"/>
          <p:nvPr/>
        </p:nvSpPr>
        <p:spPr>
          <a:xfrm>
            <a:off x="6289993" y="3266560"/>
            <a:ext cx="2031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- langsame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  <p:sp>
        <p:nvSpPr>
          <p:cNvPr id="23" name="Fußzeilenplatzhalter 1">
            <a:extLst>
              <a:ext uri="{FF2B5EF4-FFF2-40B4-BE49-F238E27FC236}">
                <a16:creationId xmlns:a16="http://schemas.microsoft.com/office/drawing/2014/main" id="{AC8BA8DD-6949-4B56-993F-289653E37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72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F4F32D4-6B7A-4982-A05E-761A13FF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3" y="1568197"/>
            <a:ext cx="3269723" cy="28256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7C7034F-7E6F-4D84-8E6E-7CFC8C32B656}"/>
              </a:ext>
            </a:extLst>
          </p:cNvPr>
          <p:cNvSpPr txBox="1"/>
          <p:nvPr/>
        </p:nvSpPr>
        <p:spPr>
          <a:xfrm>
            <a:off x="426942" y="319363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2CC60F-0283-41EC-BEEA-1E25C49B32B6}"/>
              </a:ext>
            </a:extLst>
          </p:cNvPr>
          <p:cNvSpPr txBox="1"/>
          <p:nvPr/>
        </p:nvSpPr>
        <p:spPr>
          <a:xfrm>
            <a:off x="426942" y="2234180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348D81-62D1-48C8-9C54-B28D37D23AEB}"/>
              </a:ext>
            </a:extLst>
          </p:cNvPr>
          <p:cNvSpPr txBox="1"/>
          <p:nvPr/>
        </p:nvSpPr>
        <p:spPr>
          <a:xfrm>
            <a:off x="441154" y="709839"/>
            <a:ext cx="159210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25-H Id.-Nr.: 1324471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5769AF7-4328-4152-8407-B086826D1D97}"/>
              </a:ext>
            </a:extLst>
          </p:cNvPr>
          <p:cNvSpPr txBox="1"/>
          <p:nvPr/>
        </p:nvSpPr>
        <p:spPr>
          <a:xfrm>
            <a:off x="3797005" y="731436"/>
            <a:ext cx="2627642" cy="258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	Einstellhülse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9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101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-Pos.104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111/12	Passscheiben (nicht sichtbar)**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          /13	zur Stoßdämpfer Feineinstellung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206/07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          /10		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301	Schrauben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303	Sicherungsring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3EE031A-C170-4BF2-B547-F8CD76E6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60" y="1062495"/>
            <a:ext cx="2235569" cy="120729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20BC373-BCD8-46E8-B239-89A653856EC5}"/>
              </a:ext>
            </a:extLst>
          </p:cNvPr>
          <p:cNvSpPr txBox="1"/>
          <p:nvPr/>
        </p:nvSpPr>
        <p:spPr>
          <a:xfrm>
            <a:off x="3399251" y="2970471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525" dirty="0">
                <a:solidFill>
                  <a:prstClr val="black"/>
                </a:solidFill>
                <a:latin typeface="Calibri"/>
              </a:rPr>
              <a:t>111-113</a:t>
            </a:r>
          </a:p>
          <a:p>
            <a:pPr algn="ctr" defTabSz="342900"/>
            <a:r>
              <a:rPr lang="de-DE" sz="525" dirty="0">
                <a:solidFill>
                  <a:prstClr val="black"/>
                </a:solidFill>
                <a:latin typeface="Calibri"/>
              </a:rPr>
              <a:t>**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27E5CAEB-FD93-4A39-8ACC-7E12C1E71919}"/>
              </a:ext>
            </a:extLst>
          </p:cNvPr>
          <p:cNvSpPr/>
          <p:nvPr/>
        </p:nvSpPr>
        <p:spPr>
          <a:xfrm>
            <a:off x="3466411" y="2927904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C5FE9C-3B30-4073-8085-F82C552B94E7}"/>
              </a:ext>
            </a:extLst>
          </p:cNvPr>
          <p:cNvCxnSpPr>
            <a:cxnSpLocks/>
          </p:cNvCxnSpPr>
          <p:nvPr/>
        </p:nvCxnSpPr>
        <p:spPr>
          <a:xfrm flipH="1" flipV="1">
            <a:off x="3007785" y="2778288"/>
            <a:ext cx="471276" cy="232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3F6E6FCC-A002-41DF-86B5-26D38605EB2C}"/>
              </a:ext>
            </a:extLst>
          </p:cNvPr>
          <p:cNvSpPr txBox="1"/>
          <p:nvPr/>
        </p:nvSpPr>
        <p:spPr>
          <a:xfrm>
            <a:off x="1679019" y="4042923"/>
            <a:ext cx="2815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de-DE" sz="105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SRM Versionen &gt; Baugröße 14, ähnlich zu Baugröße 25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981A7B0-105E-4D30-AB6E-5A544D21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64" y="1112035"/>
            <a:ext cx="2543125" cy="205788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6E15EFB-C66B-4452-9441-930CD938A3D4}"/>
              </a:ext>
            </a:extLst>
          </p:cNvPr>
          <p:cNvSpPr txBox="1"/>
          <p:nvPr/>
        </p:nvSpPr>
        <p:spPr>
          <a:xfrm>
            <a:off x="6289993" y="3266560"/>
            <a:ext cx="1923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5A1CD-50FA-4FC3-A784-0DC700D97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644" y="1138276"/>
            <a:ext cx="2563758" cy="2099224"/>
          </a:xfrm>
          <a:prstGeom prst="rect">
            <a:avLst/>
          </a:prstGeom>
        </p:spPr>
      </p:pic>
      <p:sp>
        <p:nvSpPr>
          <p:cNvPr id="19" name="Fußzeilenplatzhalter 1">
            <a:extLst>
              <a:ext uri="{FF2B5EF4-FFF2-40B4-BE49-F238E27FC236}">
                <a16:creationId xmlns:a16="http://schemas.microsoft.com/office/drawing/2014/main" id="{0C1E1648-C724-4A6C-97A9-31A0991B6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44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80C4E4F-E01D-400C-9CE5-3D82B692E22A}"/>
              </a:ext>
            </a:extLst>
          </p:cNvPr>
          <p:cNvSpPr txBox="1"/>
          <p:nvPr/>
        </p:nvSpPr>
        <p:spPr>
          <a:xfrm>
            <a:off x="5526806" y="824517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D81811-494E-4400-BBAD-B97101727100}"/>
              </a:ext>
            </a:extLst>
          </p:cNvPr>
          <p:cNvSpPr txBox="1"/>
          <p:nvPr/>
        </p:nvSpPr>
        <p:spPr>
          <a:xfrm>
            <a:off x="1593525" y="800914"/>
            <a:ext cx="171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Feder-Elastomer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A04C62-A338-4E50-B4D6-911B7CAB9C78}"/>
              </a:ext>
            </a:extLst>
          </p:cNvPr>
          <p:cNvSpPr txBox="1"/>
          <p:nvPr/>
        </p:nvSpPr>
        <p:spPr>
          <a:xfrm>
            <a:off x="375464" y="247382"/>
            <a:ext cx="19977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III)	Übersicht Rest*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SRU</a:t>
            </a:r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plus 20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E3ADE8-C707-4EC8-A618-4E6CC81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10" y="1125011"/>
            <a:ext cx="2490664" cy="15174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91FF7E-2B59-479D-BA95-E4AAEF2B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928" y="1125011"/>
            <a:ext cx="2490664" cy="15174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E7E23F-8F9E-4DB3-990C-0F14B965D792}"/>
              </a:ext>
            </a:extLst>
          </p:cNvPr>
          <p:cNvSpPr txBox="1"/>
          <p:nvPr/>
        </p:nvSpPr>
        <p:spPr>
          <a:xfrm>
            <a:off x="3659914" y="234877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200" dirty="0">
                <a:solidFill>
                  <a:prstClr val="black"/>
                </a:solidFill>
                <a:latin typeface="Calibri"/>
              </a:rPr>
              <a:t>SRU plus 63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5C42F1-AB9F-44A0-8B95-EA10409A5DEA}"/>
              </a:ext>
            </a:extLst>
          </p:cNvPr>
          <p:cNvSpPr txBox="1"/>
          <p:nvPr/>
        </p:nvSpPr>
        <p:spPr>
          <a:xfrm>
            <a:off x="3637800" y="2576402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E593814-B04D-4E2C-B50E-7D2ECAD8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44" y="2891413"/>
            <a:ext cx="2617712" cy="1515400"/>
          </a:xfrm>
          <a:prstGeom prst="rect">
            <a:avLst/>
          </a:prstGeom>
        </p:spPr>
      </p:pic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D39608C-2E2A-4E4C-8717-85E093ED6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56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8A89276-7A5B-4E51-8DBE-94A40E86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62" y="1111727"/>
            <a:ext cx="2466963" cy="20099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26A125-CC4B-4D14-830D-35A2EB10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03" y="3226391"/>
            <a:ext cx="2053711" cy="11728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6EDC9F-6B1E-4C2E-A231-6BDA4AB9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46" y="2291114"/>
            <a:ext cx="2046959" cy="18168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E1BF77B-A012-44E0-ADE9-1B5FB3ECBD5B}"/>
              </a:ext>
            </a:extLst>
          </p:cNvPr>
          <p:cNvSpPr txBox="1"/>
          <p:nvPr/>
        </p:nvSpPr>
        <p:spPr>
          <a:xfrm>
            <a:off x="404573" y="317538"/>
            <a:ext cx="171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Feder-Elastomer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2825BD-E24A-45A1-B44D-6BC4EAF49655}"/>
              </a:ext>
            </a:extLst>
          </p:cNvPr>
          <p:cNvSpPr txBox="1"/>
          <p:nvPr/>
        </p:nvSpPr>
        <p:spPr>
          <a:xfrm>
            <a:off x="428257" y="2121472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442469" y="708014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20-W Id.-Nr.: 0361420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CD030F-4A53-4B89-888D-750063C39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7" y="980155"/>
            <a:ext cx="1771072" cy="107902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90311B0-BF65-48A9-A089-3315966C5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284" y="2316218"/>
            <a:ext cx="1665279" cy="78313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4FDA2A5-811D-4845-85A3-F274C6532E2F}"/>
              </a:ext>
            </a:extLst>
          </p:cNvPr>
          <p:cNvSpPr txBox="1"/>
          <p:nvPr/>
        </p:nvSpPr>
        <p:spPr>
          <a:xfrm>
            <a:off x="3785820" y="706751"/>
            <a:ext cx="2627642" cy="2898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50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54	Stoßdämpfer bestehend aus: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1		Kolbenstange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2		Kolben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3		Führungshülse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4		Dämpfungsring Elastomer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5		Druckfeder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64 / 65	Passscheiben (nicht sichtbar)**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	zur Stoßdämpfer Feineinstellung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79	Anschlagbolzen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101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102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103	Schrauben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B00E75-EEBD-441E-8274-F04B0567A997}"/>
              </a:ext>
            </a:extLst>
          </p:cNvPr>
          <p:cNvSpPr txBox="1"/>
          <p:nvPr/>
        </p:nvSpPr>
        <p:spPr>
          <a:xfrm>
            <a:off x="2585720" y="3319991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64/65</a:t>
            </a:r>
          </a:p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**</a:t>
            </a: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ABC5A8F3-8E97-4412-9C81-4AF06D6A83A7}"/>
              </a:ext>
            </a:extLst>
          </p:cNvPr>
          <p:cNvSpPr/>
          <p:nvPr/>
        </p:nvSpPr>
        <p:spPr>
          <a:xfrm>
            <a:off x="2644867" y="3293305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DB4C4C9-D1B9-4349-B650-6A734589A01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533239" y="2913903"/>
            <a:ext cx="150449" cy="416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0E9761-7080-4C74-8538-025B700F3B75}"/>
              </a:ext>
            </a:extLst>
          </p:cNvPr>
          <p:cNvSpPr txBox="1"/>
          <p:nvPr/>
        </p:nvSpPr>
        <p:spPr>
          <a:xfrm>
            <a:off x="1727502" y="4129750"/>
            <a:ext cx="28725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788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8F55A2D7-8169-4B43-B65A-FB42A3BCE91C}"/>
              </a:ext>
            </a:extLst>
          </p:cNvPr>
          <p:cNvSpPr/>
          <p:nvPr/>
        </p:nvSpPr>
        <p:spPr>
          <a:xfrm>
            <a:off x="1734550" y="4097310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9ACA305-58D0-4BFA-8FC8-1CBA47C27F94}"/>
              </a:ext>
            </a:extLst>
          </p:cNvPr>
          <p:cNvCxnSpPr>
            <a:cxnSpLocks/>
          </p:cNvCxnSpPr>
          <p:nvPr/>
        </p:nvCxnSpPr>
        <p:spPr>
          <a:xfrm flipV="1">
            <a:off x="1999634" y="4054101"/>
            <a:ext cx="485579" cy="116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E21E8CB-41D6-452E-93A8-C6352B24D962}"/>
              </a:ext>
            </a:extLst>
          </p:cNvPr>
          <p:cNvSpPr txBox="1"/>
          <p:nvPr/>
        </p:nvSpPr>
        <p:spPr>
          <a:xfrm>
            <a:off x="6289993" y="3266560"/>
            <a:ext cx="1931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Schwenkzeit</a:t>
            </a:r>
          </a:p>
          <a:p>
            <a:r>
              <a:rPr lang="de-DE" sz="1050" dirty="0"/>
              <a:t>- kleine Kompensationsfähigkeit</a:t>
            </a:r>
          </a:p>
          <a:p>
            <a:endParaRPr lang="de-DE" sz="1050" dirty="0"/>
          </a:p>
        </p:txBody>
      </p:sp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1DADD718-78A6-4B96-981C-E9C8406B9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85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A7B89ED-3B66-481E-85CD-8EC149CA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5" y="3271872"/>
            <a:ext cx="2247905" cy="11315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E1BF77B-A012-44E0-ADE9-1B5FB3ECBD5B}"/>
              </a:ext>
            </a:extLst>
          </p:cNvPr>
          <p:cNvSpPr txBox="1"/>
          <p:nvPr/>
        </p:nvSpPr>
        <p:spPr>
          <a:xfrm>
            <a:off x="418944" y="311918"/>
            <a:ext cx="1853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2825BD-E24A-45A1-B44D-6BC4EAF49655}"/>
              </a:ext>
            </a:extLst>
          </p:cNvPr>
          <p:cNvSpPr txBox="1"/>
          <p:nvPr/>
        </p:nvSpPr>
        <p:spPr>
          <a:xfrm>
            <a:off x="381674" y="2285494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395885" y="702394"/>
            <a:ext cx="17924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20-S Id.-Nr.: 0361320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CD030F-4A53-4B89-888D-750063C3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64" y="1066962"/>
            <a:ext cx="1771072" cy="107902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B4FCD1B-88E1-40EC-908C-1D33D33E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63" y="2455136"/>
            <a:ext cx="2046959" cy="18168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BC0754A-7B41-49FD-B226-1355B6033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701" y="2480240"/>
            <a:ext cx="1665279" cy="78313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1428FD9-7C0F-4727-99C7-E27FD1A76B12}"/>
              </a:ext>
            </a:extLst>
          </p:cNvPr>
          <p:cNvSpPr txBox="1"/>
          <p:nvPr/>
        </p:nvSpPr>
        <p:spPr>
          <a:xfrm>
            <a:off x="2539137" y="348401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64/65</a:t>
            </a:r>
          </a:p>
          <a:p>
            <a:pPr algn="ctr" defTabSz="342900"/>
            <a:r>
              <a:rPr lang="de-DE" sz="675" dirty="0">
                <a:solidFill>
                  <a:prstClr val="black"/>
                </a:solidFill>
                <a:latin typeface="Calibri"/>
              </a:rPr>
              <a:t>**</a:t>
            </a:r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B04A25C9-3393-4AFC-985F-BFFA83EECD78}"/>
              </a:ext>
            </a:extLst>
          </p:cNvPr>
          <p:cNvSpPr/>
          <p:nvPr/>
        </p:nvSpPr>
        <p:spPr>
          <a:xfrm>
            <a:off x="2598284" y="3457327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C16AAE3-25A0-43EF-BB45-09B002F8FA3A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2486656" y="3077925"/>
            <a:ext cx="150449" cy="416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E5DFEDB7-CF67-4091-B76D-8559B290B8F2}"/>
              </a:ext>
            </a:extLst>
          </p:cNvPr>
          <p:cNvSpPr txBox="1"/>
          <p:nvPr/>
        </p:nvSpPr>
        <p:spPr>
          <a:xfrm>
            <a:off x="3802057" y="708111"/>
            <a:ext cx="2627642" cy="274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50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54	Stoßdämpfer bestehend aus: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1		Stoßdämpferkörper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2		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4		Dämpfungsring Elastomer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5	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64 / 65	Passscheiben (nicht sichtbar)**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	zur Stoßdämpfer Feineinstellung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79	Anschlagbolzen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101	Kontermutter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102	O-Ring 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103	Schrauben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657E3CF-46C5-4F15-8046-F1888A5C1514}"/>
              </a:ext>
            </a:extLst>
          </p:cNvPr>
          <p:cNvCxnSpPr>
            <a:cxnSpLocks/>
          </p:cNvCxnSpPr>
          <p:nvPr/>
        </p:nvCxnSpPr>
        <p:spPr>
          <a:xfrm flipV="1">
            <a:off x="1946282" y="4129937"/>
            <a:ext cx="420991" cy="892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CAC2F1A6-4949-4E3F-B244-218F10899757}"/>
              </a:ext>
            </a:extLst>
          </p:cNvPr>
          <p:cNvSpPr txBox="1"/>
          <p:nvPr/>
        </p:nvSpPr>
        <p:spPr>
          <a:xfrm>
            <a:off x="1674150" y="4178647"/>
            <a:ext cx="28725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788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EE810294-1C62-42F9-AB4E-734AA22E240C}"/>
              </a:ext>
            </a:extLst>
          </p:cNvPr>
          <p:cNvSpPr/>
          <p:nvPr/>
        </p:nvSpPr>
        <p:spPr>
          <a:xfrm>
            <a:off x="1681198" y="4146207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7A0FEB0-7042-4EAF-BA71-47DBD3F8E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262" y="1111727"/>
            <a:ext cx="2466963" cy="200998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F2C3EFA-5ABA-4EBB-B4A8-F80E33805CD5}"/>
              </a:ext>
            </a:extLst>
          </p:cNvPr>
          <p:cNvSpPr txBox="1"/>
          <p:nvPr/>
        </p:nvSpPr>
        <p:spPr>
          <a:xfrm>
            <a:off x="6289993" y="3266560"/>
            <a:ext cx="1923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C000"/>
                </a:solidFill>
              </a:rPr>
              <a:t>gelb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  <p:sp>
        <p:nvSpPr>
          <p:cNvPr id="21" name="Fußzeilenplatzhalter 1">
            <a:extLst>
              <a:ext uri="{FF2B5EF4-FFF2-40B4-BE49-F238E27FC236}">
                <a16:creationId xmlns:a16="http://schemas.microsoft.com/office/drawing/2014/main" id="{9B0903C7-6078-4F5D-B594-0342B8A39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71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28A969B1-9F06-4F76-B645-3E27013DEDA0}"/>
              </a:ext>
            </a:extLst>
          </p:cNvPr>
          <p:cNvSpPr/>
          <p:nvPr/>
        </p:nvSpPr>
        <p:spPr>
          <a:xfrm>
            <a:off x="1361557" y="4157509"/>
            <a:ext cx="265083" cy="255317"/>
          </a:xfrm>
          <a:prstGeom prst="flowChartConnector">
            <a:avLst/>
          </a:prstGeom>
          <a:solidFill>
            <a:srgbClr val="F37B98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96633F7-4167-405D-BDC4-4906D31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9" y="2431337"/>
            <a:ext cx="2063018" cy="17110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2825BD-E24A-45A1-B44D-6BC4EAF49655}"/>
              </a:ext>
            </a:extLst>
          </p:cNvPr>
          <p:cNvSpPr txBox="1"/>
          <p:nvPr/>
        </p:nvSpPr>
        <p:spPr>
          <a:xfrm>
            <a:off x="414813" y="2242121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FF40FC-E8A8-42CD-9F38-FC7CD4AD6211}"/>
              </a:ext>
            </a:extLst>
          </p:cNvPr>
          <p:cNvSpPr txBox="1"/>
          <p:nvPr/>
        </p:nvSpPr>
        <p:spPr>
          <a:xfrm>
            <a:off x="429025" y="689451"/>
            <a:ext cx="18485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plus 63-W Id.-Nr.: 0354801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17BCA54-349C-4C30-8314-156490718C21}"/>
              </a:ext>
            </a:extLst>
          </p:cNvPr>
          <p:cNvCxnSpPr>
            <a:cxnSpLocks/>
          </p:cNvCxnSpPr>
          <p:nvPr/>
        </p:nvCxnSpPr>
        <p:spPr>
          <a:xfrm flipV="1">
            <a:off x="1190097" y="3817313"/>
            <a:ext cx="165719" cy="3546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133334D-255A-4A2A-939A-7BCC61D0E8D4}"/>
              </a:ext>
            </a:extLst>
          </p:cNvPr>
          <p:cNvCxnSpPr>
            <a:cxnSpLocks/>
          </p:cNvCxnSpPr>
          <p:nvPr/>
        </p:nvCxnSpPr>
        <p:spPr>
          <a:xfrm flipV="1">
            <a:off x="1498138" y="3888751"/>
            <a:ext cx="108049" cy="26875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016A44DC-0FB8-413B-A78B-D4C6CC21241D}"/>
              </a:ext>
            </a:extLst>
          </p:cNvPr>
          <p:cNvSpPr txBox="1"/>
          <p:nvPr/>
        </p:nvSpPr>
        <p:spPr>
          <a:xfrm>
            <a:off x="1028835" y="418313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49</a:t>
            </a:r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1FC80026-88E9-4F92-A750-FA609614AE02}"/>
              </a:ext>
            </a:extLst>
          </p:cNvPr>
          <p:cNvSpPr/>
          <p:nvPr/>
        </p:nvSpPr>
        <p:spPr>
          <a:xfrm>
            <a:off x="1053516" y="4171963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81781D6-30E6-48C0-B5CE-27FBED3CD56A}"/>
              </a:ext>
            </a:extLst>
          </p:cNvPr>
          <p:cNvSpPr txBox="1"/>
          <p:nvPr/>
        </p:nvSpPr>
        <p:spPr>
          <a:xfrm>
            <a:off x="1346877" y="4171963"/>
            <a:ext cx="3225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53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B82558C-823E-48D1-A103-EB31BE39D91F}"/>
              </a:ext>
            </a:extLst>
          </p:cNvPr>
          <p:cNvSpPr txBox="1"/>
          <p:nvPr/>
        </p:nvSpPr>
        <p:spPr>
          <a:xfrm>
            <a:off x="429024" y="298975"/>
            <a:ext cx="21739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Hydraulischer Dämpfer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11DD2B5-3EDC-40FC-B343-7A69470639A3}"/>
              </a:ext>
            </a:extLst>
          </p:cNvPr>
          <p:cNvSpPr txBox="1"/>
          <p:nvPr/>
        </p:nvSpPr>
        <p:spPr>
          <a:xfrm>
            <a:off x="3799192" y="716108"/>
            <a:ext cx="1571264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10	Einstellhülse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32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42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49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53	Nutmutter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54	Nutmutter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FC2BDA38-367D-4875-9736-1F66FA2F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2" y="947309"/>
            <a:ext cx="2231739" cy="12919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5F764E-41DB-4888-809E-6614F2EC9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73" y="1112862"/>
            <a:ext cx="2469786" cy="200693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0911894-62F7-46BB-B902-D785875BC0F1}"/>
              </a:ext>
            </a:extLst>
          </p:cNvPr>
          <p:cNvSpPr txBox="1"/>
          <p:nvPr/>
        </p:nvSpPr>
        <p:spPr>
          <a:xfrm>
            <a:off x="6289993" y="3266560"/>
            <a:ext cx="2039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 Mittlere </a:t>
            </a:r>
            <a:r>
              <a:rPr lang="de-DE" sz="1050"/>
              <a:t>- langsame </a:t>
            </a:r>
            <a:r>
              <a:rPr lang="de-DE" sz="1050" dirty="0"/>
              <a:t>Schwenkzeit</a:t>
            </a:r>
          </a:p>
          <a:p>
            <a:r>
              <a:rPr lang="de-DE" sz="1050" dirty="0"/>
              <a:t>- große Kompensationsfähigkeit</a:t>
            </a:r>
          </a:p>
          <a:p>
            <a:endParaRPr lang="de-DE" sz="1050" dirty="0"/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B8E94598-DBDB-41A8-B864-B324A3C7A5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73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80F76F3-4FDC-44DE-90E5-079AE243CA30}"/>
              </a:ext>
            </a:extLst>
          </p:cNvPr>
          <p:cNvSpPr txBox="1"/>
          <p:nvPr/>
        </p:nvSpPr>
        <p:spPr>
          <a:xfrm>
            <a:off x="5966165" y="675877"/>
            <a:ext cx="25959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III) Übersicht Rest SRU plus / SRM</a:t>
            </a:r>
          </a:p>
          <a:p>
            <a:r>
              <a:rPr lang="de-DE" sz="1100" dirty="0"/>
              <a:t>Ab S.13</a:t>
            </a:r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W -&gt; Hydraulischer Dämpfer (weich)*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 (hart)*</a:t>
            </a:r>
          </a:p>
          <a:p>
            <a:r>
              <a:rPr lang="de-DE" sz="1100" dirty="0"/>
              <a:t>	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endParaRPr lang="de-DE" sz="110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E28683A6-772B-4D7F-B8BB-A3C5DBE8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38" y="1455941"/>
            <a:ext cx="1125596" cy="7946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90F19E3-AF48-47A2-A024-CC35A98A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68" y="1417479"/>
            <a:ext cx="1019204" cy="5276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31F2AC-035A-4716-8377-5668FDEE97FD}"/>
              </a:ext>
            </a:extLst>
          </p:cNvPr>
          <p:cNvSpPr txBox="1"/>
          <p:nvPr/>
        </p:nvSpPr>
        <p:spPr>
          <a:xfrm>
            <a:off x="370127" y="675877"/>
            <a:ext cx="2792111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I) Übersicht SRU mini</a:t>
            </a:r>
            <a:endParaRPr lang="de-DE" sz="1100" dirty="0"/>
          </a:p>
          <a:p>
            <a:r>
              <a:rPr lang="de-DE" sz="1100" dirty="0"/>
              <a:t>ab S.3</a:t>
            </a:r>
            <a:endParaRPr lang="de-DE" sz="1200" dirty="0"/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W -&gt; </a:t>
            </a:r>
            <a:r>
              <a:rPr lang="de-DE" sz="1100" b="1" dirty="0" err="1"/>
              <a:t>Elastomerdämpfer</a:t>
            </a:r>
            <a:endParaRPr lang="de-DE" sz="1100" b="1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S -&gt; Dämpfer-Elastomer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8219FF-0170-48AA-9BD5-FCA87D16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03" y="1417480"/>
            <a:ext cx="1099831" cy="527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E92F56-A564-466F-B2D4-D81978722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80" y="2986058"/>
            <a:ext cx="1335234" cy="5618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34E139D-E523-4D80-AB2A-A6725764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6" y="2131855"/>
            <a:ext cx="1425400" cy="5641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CE5DE63-2697-40E9-B739-EC49F6A2136F}"/>
              </a:ext>
            </a:extLst>
          </p:cNvPr>
          <p:cNvSpPr txBox="1"/>
          <p:nvPr/>
        </p:nvSpPr>
        <p:spPr>
          <a:xfrm>
            <a:off x="3121991" y="675877"/>
            <a:ext cx="30861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II) Übersicht SRM bis BG 14</a:t>
            </a:r>
            <a:endParaRPr lang="de-DE" sz="1100" dirty="0"/>
          </a:p>
          <a:p>
            <a:r>
              <a:rPr lang="de-DE" sz="1100" dirty="0"/>
              <a:t>ab S.7</a:t>
            </a:r>
          </a:p>
          <a:p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E -&gt; </a:t>
            </a:r>
            <a:r>
              <a:rPr lang="de-DE" sz="1100" b="1" dirty="0" err="1"/>
              <a:t>Elastomerdämpfer</a:t>
            </a:r>
            <a:endParaRPr lang="de-DE" sz="1100" b="1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S -&gt; Dämpfer-Elastomer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b="1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H -&gt; Hydraulischer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r>
              <a:rPr lang="de-DE" sz="1100" b="1" dirty="0"/>
              <a:t>X -&gt; Externe Dämpfer</a:t>
            </a:r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pPr marL="214313" indent="-214313">
              <a:buFontTx/>
              <a:buChar char="-"/>
            </a:pPr>
            <a:endParaRPr lang="de-DE" sz="1100" dirty="0"/>
          </a:p>
          <a:p>
            <a:endParaRPr lang="de-DE" sz="11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6E0C32-7F1A-4F93-B9BC-4DBE2AFAAAB0}"/>
              </a:ext>
            </a:extLst>
          </p:cNvPr>
          <p:cNvSpPr txBox="1"/>
          <p:nvPr/>
        </p:nvSpPr>
        <p:spPr>
          <a:xfrm>
            <a:off x="367746" y="134769"/>
            <a:ext cx="240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Inhaltsverzeichnis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21DAB31-2D27-4D0E-A931-2E1AB968A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668" y="3658762"/>
            <a:ext cx="1114183" cy="6352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105895-91C5-433B-BDDF-6BA15312C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834" y="2131855"/>
            <a:ext cx="1259038" cy="49297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082940A-14C9-4585-9934-F93BD5E60544}"/>
              </a:ext>
            </a:extLst>
          </p:cNvPr>
          <p:cNvSpPr txBox="1"/>
          <p:nvPr/>
        </p:nvSpPr>
        <p:spPr>
          <a:xfrm>
            <a:off x="5974215" y="3709266"/>
            <a:ext cx="202811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*</a:t>
            </a:r>
            <a:r>
              <a:rPr lang="de-DE" sz="1000" dirty="0"/>
              <a:t>Ausnahmen:</a:t>
            </a:r>
          </a:p>
          <a:p>
            <a:r>
              <a:rPr lang="de-DE" sz="1000" dirty="0"/>
              <a:t>- SRU plus Baugröße 20 (siehe S.16)</a:t>
            </a:r>
          </a:p>
          <a:p>
            <a:r>
              <a:rPr lang="de-DE" sz="1000" dirty="0"/>
              <a:t>- SRU plus Baugröße 63 (siehe S.19)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7CFB3A6-99BB-4129-8BF6-8170CB85E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816" y="2561409"/>
            <a:ext cx="1356998" cy="88415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614516D-DB5A-42FC-9637-17B89D24F68F}"/>
              </a:ext>
            </a:extLst>
          </p:cNvPr>
          <p:cNvSpPr txBox="1"/>
          <p:nvPr/>
        </p:nvSpPr>
        <p:spPr>
          <a:xfrm>
            <a:off x="8189904" y="3138152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SRM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195FDB8-457F-4A95-9617-F51A6BB7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127" y="2528145"/>
            <a:ext cx="1125596" cy="79461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6E73CF3-D326-4C17-9339-2CBC89B3CBD2}"/>
              </a:ext>
            </a:extLst>
          </p:cNvPr>
          <p:cNvSpPr txBox="1"/>
          <p:nvPr/>
        </p:nvSpPr>
        <p:spPr>
          <a:xfrm>
            <a:off x="6524720" y="3138152"/>
            <a:ext cx="603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SRU-plus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B49E6CD-51AE-4E0D-8699-DA4F4588F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1138" y="2895727"/>
            <a:ext cx="1119734" cy="559183"/>
          </a:xfrm>
          <a:prstGeom prst="rect">
            <a:avLst/>
          </a:prstGeom>
        </p:spPr>
      </p:pic>
      <p:sp>
        <p:nvSpPr>
          <p:cNvPr id="27" name="Fußzeilenplatzhalter 1">
            <a:extLst>
              <a:ext uri="{FF2B5EF4-FFF2-40B4-BE49-F238E27FC236}">
                <a16:creationId xmlns:a16="http://schemas.microsoft.com/office/drawing/2014/main" id="{8ADCCB22-6C9B-4226-A9C4-EED679780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FAFB70-EB92-4748-A972-A7F8C1B5E18E}"/>
              </a:ext>
            </a:extLst>
          </p:cNvPr>
          <p:cNvSpPr txBox="1"/>
          <p:nvPr/>
        </p:nvSpPr>
        <p:spPr>
          <a:xfrm>
            <a:off x="1622856" y="4011837"/>
            <a:ext cx="57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Baugrößen 8*, 10, 12 vergleichbar zu Baugröße 14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Baugröße 8 hat keine S-&gt; Dämpfer-Elastomer Variante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BF5D5-CF2C-4600-8CF6-FA211AF3536C}"/>
              </a:ext>
            </a:extLst>
          </p:cNvPr>
          <p:cNvSpPr txBox="1"/>
          <p:nvPr/>
        </p:nvSpPr>
        <p:spPr>
          <a:xfrm>
            <a:off x="3496240" y="992521"/>
            <a:ext cx="2151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1489F9-D999-4687-8601-EAC74EE3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73" y="1242387"/>
            <a:ext cx="2536455" cy="121695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D3934B9-ADC6-48F0-823A-40999C047CA8}"/>
              </a:ext>
            </a:extLst>
          </p:cNvPr>
          <p:cNvSpPr txBox="1"/>
          <p:nvPr/>
        </p:nvSpPr>
        <p:spPr>
          <a:xfrm>
            <a:off x="5454438" y="2459340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686340-F173-42B0-BA3F-96CDD2D3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98" y="2818823"/>
            <a:ext cx="3074948" cy="1216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24186AC-7C2D-4C08-9173-96DAABBB42F7}"/>
              </a:ext>
            </a:extLst>
          </p:cNvPr>
          <p:cNvSpPr txBox="1"/>
          <p:nvPr/>
        </p:nvSpPr>
        <p:spPr>
          <a:xfrm>
            <a:off x="1316132" y="2435737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D48F78-2147-4FCA-A0D1-5479BBA81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44" y="2823380"/>
            <a:ext cx="2881182" cy="12123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D6970B2-BE12-46CE-9D90-DF6AAA1D68F2}"/>
              </a:ext>
            </a:extLst>
          </p:cNvPr>
          <p:cNvSpPr txBox="1"/>
          <p:nvPr/>
        </p:nvSpPr>
        <p:spPr>
          <a:xfrm>
            <a:off x="457200" y="251641"/>
            <a:ext cx="23685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5763" indent="-385763" defTabSz="342900">
              <a:buFontTx/>
              <a:buAutoNum type="romanUcParenR"/>
            </a:pPr>
            <a:r>
              <a:rPr lang="de-DE" dirty="0">
                <a:solidFill>
                  <a:prstClr val="black"/>
                </a:solidFill>
                <a:latin typeface="Calibri"/>
              </a:rPr>
              <a:t>Übersicht SRU mini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14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7E7D682A-1B1C-486C-A49C-ADAF68E7B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C0E07A-9997-45E7-AB2B-5EA943A4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" y="1084324"/>
            <a:ext cx="1967083" cy="9437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D0325D-3E69-45A0-A477-ADD307A03703}"/>
              </a:ext>
            </a:extLst>
          </p:cNvPr>
          <p:cNvSpPr txBox="1"/>
          <p:nvPr/>
        </p:nvSpPr>
        <p:spPr>
          <a:xfrm>
            <a:off x="409369" y="314260"/>
            <a:ext cx="18577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W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6BC13E-03A1-44B1-B4C7-22E7630FFD9B}"/>
              </a:ext>
            </a:extLst>
          </p:cNvPr>
          <p:cNvSpPr txBox="1"/>
          <p:nvPr/>
        </p:nvSpPr>
        <p:spPr>
          <a:xfrm>
            <a:off x="471449" y="2252506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</a:t>
            </a:r>
            <a:r>
              <a:rPr lang="de-DE" sz="1013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A8A32F-71CC-445A-9D42-1FFCF92E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50" y="2451027"/>
            <a:ext cx="1967083" cy="1923946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3F09EF4-A17B-4C59-B363-592B36F2B91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392101" y="2600582"/>
            <a:ext cx="475791" cy="2895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1D1F311-DA7D-4F72-9235-8362C2C67F5B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1528436" y="2865986"/>
            <a:ext cx="610084" cy="8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CFB05B30-CECC-45EE-A804-B4019F51C1CA}"/>
              </a:ext>
            </a:extLst>
          </p:cNvPr>
          <p:cNvSpPr/>
          <p:nvPr/>
        </p:nvSpPr>
        <p:spPr>
          <a:xfrm>
            <a:off x="1867892" y="2471994"/>
            <a:ext cx="257175" cy="25717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50632215-488E-476A-8A68-245E43701D40}"/>
              </a:ext>
            </a:extLst>
          </p:cNvPr>
          <p:cNvSpPr/>
          <p:nvPr/>
        </p:nvSpPr>
        <p:spPr>
          <a:xfrm>
            <a:off x="2136606" y="2729170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7E1F0E-EE55-40D1-91E8-61B7E023E099}"/>
              </a:ext>
            </a:extLst>
          </p:cNvPr>
          <p:cNvSpPr txBox="1"/>
          <p:nvPr/>
        </p:nvSpPr>
        <p:spPr>
          <a:xfrm>
            <a:off x="1859662" y="2479395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39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C0E1BC-00AA-4CBB-B1FD-C10ED81E7754}"/>
              </a:ext>
            </a:extLst>
          </p:cNvPr>
          <p:cNvSpPr txBox="1"/>
          <p:nvPr/>
        </p:nvSpPr>
        <p:spPr>
          <a:xfrm>
            <a:off x="2138520" y="2742113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9F942B6-A6BC-4C5B-83C6-0956B61BB25D}"/>
              </a:ext>
            </a:extLst>
          </p:cNvPr>
          <p:cNvSpPr txBox="1"/>
          <p:nvPr/>
        </p:nvSpPr>
        <p:spPr>
          <a:xfrm>
            <a:off x="3391033" y="707677"/>
            <a:ext cx="2085827" cy="1806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10	Anschlag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47	Gewindestift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48	Dämpfungsbolzen PUR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39	O-Ring 13 x  1,5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40	Dichtmutter M14 x 1,5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F7FD204-B5CC-4D6C-BD4A-529767693CDC}"/>
              </a:ext>
            </a:extLst>
          </p:cNvPr>
          <p:cNvSpPr txBox="1"/>
          <p:nvPr/>
        </p:nvSpPr>
        <p:spPr>
          <a:xfrm>
            <a:off x="471450" y="704736"/>
            <a:ext cx="169790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14.2-W Id.-Nr.: 0356870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DF5DCC-1676-46E8-9C1C-D1E0D6A1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99" y="704736"/>
            <a:ext cx="2502217" cy="199730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4FCE0EB-9F65-407C-A8D8-F92DC0A1EF93}"/>
              </a:ext>
            </a:extLst>
          </p:cNvPr>
          <p:cNvSpPr txBox="1"/>
          <p:nvPr/>
        </p:nvSpPr>
        <p:spPr>
          <a:xfrm>
            <a:off x="6111240" y="2702042"/>
            <a:ext cx="209384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3399"/>
                </a:solidFill>
              </a:rPr>
              <a:t>rosa</a:t>
            </a:r>
            <a:r>
              <a:rPr lang="de-DE" sz="1050" dirty="0"/>
              <a:t>):</a:t>
            </a:r>
          </a:p>
          <a:p>
            <a:r>
              <a:rPr lang="de-DE" sz="1050" dirty="0"/>
              <a:t>-mittlere - langsame Schwenkzeit</a:t>
            </a:r>
          </a:p>
          <a:p>
            <a:r>
              <a:rPr lang="de-DE" sz="1050" dirty="0"/>
              <a:t>-&gt; stark lastabhängig</a:t>
            </a:r>
          </a:p>
          <a:p>
            <a:r>
              <a:rPr lang="de-DE" sz="1050" dirty="0"/>
              <a:t>- Mittlere Kompensationsfähigkeit</a:t>
            </a:r>
          </a:p>
          <a:p>
            <a:endParaRPr lang="de-DE" sz="1050" dirty="0"/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9ABE458B-D196-4349-A778-63605FC58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82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E97E06-50FB-484D-A8A2-2133343C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3" y="1081030"/>
            <a:ext cx="2189118" cy="8663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CA18233-9FD8-454B-8FD4-F3664C8C6F21}"/>
              </a:ext>
            </a:extLst>
          </p:cNvPr>
          <p:cNvSpPr txBox="1"/>
          <p:nvPr/>
        </p:nvSpPr>
        <p:spPr>
          <a:xfrm>
            <a:off x="434431" y="311319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ED26BA-247D-417A-AEA5-067ADD9B528E}"/>
              </a:ext>
            </a:extLst>
          </p:cNvPr>
          <p:cNvSpPr txBox="1"/>
          <p:nvPr/>
        </p:nvSpPr>
        <p:spPr>
          <a:xfrm>
            <a:off x="443343" y="2284895"/>
            <a:ext cx="1502713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C81F49-C577-48B6-9CF4-94AB58723ECB}"/>
              </a:ext>
            </a:extLst>
          </p:cNvPr>
          <p:cNvSpPr txBox="1"/>
          <p:nvPr/>
        </p:nvSpPr>
        <p:spPr>
          <a:xfrm>
            <a:off x="3390295" y="731012"/>
            <a:ext cx="2295821" cy="1806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UBG Speed Dämpfung (Id.-Nr.:5522849)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45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46	Dichtmutter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61	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62	Anschlag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63	Bolzen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64	Dämpfungsring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69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39	O-Ring 13 x  1,5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40	Dichtmutter M14 x 1,5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DF44CE-034C-4136-9538-C41B0EBE73AF}"/>
              </a:ext>
            </a:extLst>
          </p:cNvPr>
          <p:cNvSpPr txBox="1"/>
          <p:nvPr/>
        </p:nvSpPr>
        <p:spPr>
          <a:xfrm>
            <a:off x="457554" y="701795"/>
            <a:ext cx="16417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14.2-S Id.-Nr.: 0356970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CF0F4E-7DB3-4825-A7D4-0EB788CA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4" y="2509956"/>
            <a:ext cx="3219096" cy="1906613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234472B-CBB1-4B1E-BA19-625F29B1D4D4}"/>
              </a:ext>
            </a:extLst>
          </p:cNvPr>
          <p:cNvCxnSpPr>
            <a:cxnSpLocks/>
          </p:cNvCxnSpPr>
          <p:nvPr/>
        </p:nvCxnSpPr>
        <p:spPr>
          <a:xfrm flipH="1">
            <a:off x="1939286" y="3375326"/>
            <a:ext cx="40562" cy="2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B47F7B2-505D-47D1-B270-877502D6F132}"/>
              </a:ext>
            </a:extLst>
          </p:cNvPr>
          <p:cNvCxnSpPr>
            <a:cxnSpLocks/>
          </p:cNvCxnSpPr>
          <p:nvPr/>
        </p:nvCxnSpPr>
        <p:spPr>
          <a:xfrm flipH="1">
            <a:off x="1259681" y="3136478"/>
            <a:ext cx="355618" cy="107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168C9C1-2422-485C-BBB1-38621BF27BA0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1321160" y="3691194"/>
            <a:ext cx="120038" cy="21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8560F82B-FD50-4C5F-86E9-80A159E93CC4}"/>
              </a:ext>
            </a:extLst>
          </p:cNvPr>
          <p:cNvSpPr/>
          <p:nvPr/>
        </p:nvSpPr>
        <p:spPr>
          <a:xfrm>
            <a:off x="1561236" y="2925910"/>
            <a:ext cx="253146" cy="23904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A16E2E2-6A07-42D6-8B97-B98307BCB5F5}"/>
              </a:ext>
            </a:extLst>
          </p:cNvPr>
          <p:cNvSpPr txBox="1"/>
          <p:nvPr/>
        </p:nvSpPr>
        <p:spPr>
          <a:xfrm>
            <a:off x="1530419" y="2922138"/>
            <a:ext cx="37805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39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19C0A93-42F7-4726-B2D6-080E97CC2479}"/>
              </a:ext>
            </a:extLst>
          </p:cNvPr>
          <p:cNvSpPr txBox="1"/>
          <p:nvPr/>
        </p:nvSpPr>
        <p:spPr>
          <a:xfrm>
            <a:off x="1274637" y="3887958"/>
            <a:ext cx="33312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B94652E8-24CE-47B6-A1C9-7DDDBA54E009}"/>
              </a:ext>
            </a:extLst>
          </p:cNvPr>
          <p:cNvSpPr/>
          <p:nvPr/>
        </p:nvSpPr>
        <p:spPr>
          <a:xfrm>
            <a:off x="1321159" y="3906922"/>
            <a:ext cx="240077" cy="227530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81077DB-04FD-4F15-8B64-B8B01592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99" y="704736"/>
            <a:ext cx="2502217" cy="199730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45B130D-BF92-4D8F-A151-F509A940FDBA}"/>
              </a:ext>
            </a:extLst>
          </p:cNvPr>
          <p:cNvSpPr txBox="1"/>
          <p:nvPr/>
        </p:nvSpPr>
        <p:spPr>
          <a:xfrm>
            <a:off x="6111240" y="2702042"/>
            <a:ext cx="20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rgbClr val="FFC000"/>
                </a:solidFill>
              </a:rPr>
              <a:t>gelb</a:t>
            </a:r>
            <a:r>
              <a:rPr lang="de-DE" sz="1050" dirty="0"/>
              <a:t>):</a:t>
            </a:r>
          </a:p>
          <a:p>
            <a:r>
              <a:rPr lang="de-DE" sz="1050" dirty="0"/>
              <a:t>- sehr schnelle Schwenkzeit</a:t>
            </a:r>
          </a:p>
          <a:p>
            <a:r>
              <a:rPr lang="de-DE" sz="1050" dirty="0"/>
              <a:t>- kleinste Kompensationsfähigkeit</a:t>
            </a:r>
          </a:p>
          <a:p>
            <a:endParaRPr lang="de-DE" sz="1050" dirty="0"/>
          </a:p>
        </p:txBody>
      </p:sp>
      <p:sp>
        <p:nvSpPr>
          <p:cNvPr id="22" name="Fußzeilenplatzhalter 1">
            <a:extLst>
              <a:ext uri="{FF2B5EF4-FFF2-40B4-BE49-F238E27FC236}">
                <a16:creationId xmlns:a16="http://schemas.microsoft.com/office/drawing/2014/main" id="{1BD72709-960E-465D-B215-5ACC8BAFE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5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6EAE3-0D8C-41C6-BC30-DB7CCC63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D800F-E761-475E-80CE-F14842CABC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2399D99-9B87-431E-9616-ABC2A1F7A8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D55701-5646-4268-9A3D-CD15C7BA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4" y="1123324"/>
            <a:ext cx="1896772" cy="7981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8FB07FF-88E7-4A58-9E51-7C4A2F22446A}"/>
              </a:ext>
            </a:extLst>
          </p:cNvPr>
          <p:cNvSpPr txBox="1"/>
          <p:nvPr/>
        </p:nvSpPr>
        <p:spPr>
          <a:xfrm>
            <a:off x="387159" y="315124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B484D1-10FD-4429-8831-518824260C97}"/>
              </a:ext>
            </a:extLst>
          </p:cNvPr>
          <p:cNvSpPr txBox="1"/>
          <p:nvPr/>
        </p:nvSpPr>
        <p:spPr>
          <a:xfrm>
            <a:off x="532932" y="2288700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87DAB5-004D-4B14-B6C6-72FF898DF6B1}"/>
              </a:ext>
            </a:extLst>
          </p:cNvPr>
          <p:cNvSpPr txBox="1"/>
          <p:nvPr/>
        </p:nvSpPr>
        <p:spPr>
          <a:xfrm>
            <a:off x="3393498" y="742437"/>
            <a:ext cx="2071401" cy="1651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5		Hülse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45	Gewindestift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46	Dichtmutter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49	Stoßdämpfer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39	O-Ring 13 x  1,5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Pos. 40	Dichtmutter M14 x 1,5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2E02983-2AE8-46C8-8182-83EEB60D2ED0}"/>
              </a:ext>
            </a:extLst>
          </p:cNvPr>
          <p:cNvSpPr txBox="1"/>
          <p:nvPr/>
        </p:nvSpPr>
        <p:spPr>
          <a:xfrm>
            <a:off x="547144" y="705600"/>
            <a:ext cx="1662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SRU 14.2-H Id.-Nr.: 0356874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0FDBB95-6F8A-4F99-99D0-998DB8FF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2554359"/>
            <a:ext cx="2679253" cy="1870027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D6C29B2-B1E5-4B79-A6C4-C94B6444B5AE}"/>
              </a:ext>
            </a:extLst>
          </p:cNvPr>
          <p:cNvCxnSpPr>
            <a:cxnSpLocks/>
          </p:cNvCxnSpPr>
          <p:nvPr/>
        </p:nvCxnSpPr>
        <p:spPr>
          <a:xfrm flipH="1">
            <a:off x="1608789" y="2784494"/>
            <a:ext cx="159543" cy="689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A8ECBDB-A741-4941-ACEE-80249812C41C}"/>
              </a:ext>
            </a:extLst>
          </p:cNvPr>
          <p:cNvCxnSpPr>
            <a:cxnSpLocks/>
          </p:cNvCxnSpPr>
          <p:nvPr/>
        </p:nvCxnSpPr>
        <p:spPr>
          <a:xfrm flipH="1" flipV="1">
            <a:off x="1631652" y="3978462"/>
            <a:ext cx="446483" cy="228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04E37145-AD62-4291-90E1-0D54B4DFEE9E}"/>
              </a:ext>
            </a:extLst>
          </p:cNvPr>
          <p:cNvSpPr/>
          <p:nvPr/>
        </p:nvSpPr>
        <p:spPr>
          <a:xfrm>
            <a:off x="1674052" y="2519211"/>
            <a:ext cx="257175" cy="25717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2D307BE5-D661-4861-94D4-38CC1AC3B08B}"/>
              </a:ext>
            </a:extLst>
          </p:cNvPr>
          <p:cNvSpPr/>
          <p:nvPr/>
        </p:nvSpPr>
        <p:spPr>
          <a:xfrm>
            <a:off x="2042812" y="4155965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10B44E-C9FC-4661-B80C-B74992D5184F}"/>
              </a:ext>
            </a:extLst>
          </p:cNvPr>
          <p:cNvSpPr txBox="1"/>
          <p:nvPr/>
        </p:nvSpPr>
        <p:spPr>
          <a:xfrm>
            <a:off x="1658568" y="2527319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39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D40AB4-8FD5-46EF-B7A4-08C688FD7DFF}"/>
              </a:ext>
            </a:extLst>
          </p:cNvPr>
          <p:cNvSpPr txBox="1"/>
          <p:nvPr/>
        </p:nvSpPr>
        <p:spPr>
          <a:xfrm>
            <a:off x="2009282" y="4145825"/>
            <a:ext cx="33214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644A423-DEFE-4AC7-A0AA-0C31E2029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99" y="704736"/>
            <a:ext cx="2502217" cy="199730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FBBADDA-0DCC-4FCF-8FAC-6E0C8745AAEF}"/>
              </a:ext>
            </a:extLst>
          </p:cNvPr>
          <p:cNvSpPr txBox="1"/>
          <p:nvPr/>
        </p:nvSpPr>
        <p:spPr>
          <a:xfrm>
            <a:off x="6111240" y="2702042"/>
            <a:ext cx="2039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Stoßdämpferdetails (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</a:t>
            </a:r>
            <a:r>
              <a:rPr lang="de-DE" sz="1050" dirty="0"/>
              <a:t>):</a:t>
            </a:r>
          </a:p>
          <a:p>
            <a:r>
              <a:rPr lang="de-DE" sz="1050" dirty="0"/>
              <a:t>- schnelle Schwenkzeit</a:t>
            </a:r>
          </a:p>
          <a:p>
            <a:r>
              <a:rPr lang="de-DE" sz="1050" dirty="0"/>
              <a:t>- höchste Kompensationsfähigkeit</a:t>
            </a:r>
          </a:p>
          <a:p>
            <a:endParaRPr lang="de-DE" sz="1050" dirty="0"/>
          </a:p>
        </p:txBody>
      </p:sp>
      <p:sp>
        <p:nvSpPr>
          <p:cNvPr id="22" name="Fußzeilenplatzhalter 1">
            <a:extLst>
              <a:ext uri="{FF2B5EF4-FFF2-40B4-BE49-F238E27FC236}">
                <a16:creationId xmlns:a16="http://schemas.microsoft.com/office/drawing/2014/main" id="{77A4EA28-E643-409B-8959-09DFF78CD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11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DF7ED-9731-4AEC-9B5A-86AB703E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30006-5989-45E2-9902-D341B699D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D3DDC-8156-49A2-B500-B80EFF24EB1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C791C5-4846-4367-972A-6DDE3A979EF3}"/>
              </a:ext>
            </a:extLst>
          </p:cNvPr>
          <p:cNvSpPr txBox="1"/>
          <p:nvPr/>
        </p:nvSpPr>
        <p:spPr>
          <a:xfrm>
            <a:off x="409838" y="264291"/>
            <a:ext cx="214603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dirty="0">
                <a:solidFill>
                  <a:prstClr val="black"/>
                </a:solidFill>
                <a:latin typeface="Calibri"/>
              </a:rPr>
              <a:t>II)	Übersicht SRM</a:t>
            </a:r>
          </a:p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de-DE" sz="1200" dirty="0">
                <a:solidFill>
                  <a:prstClr val="black"/>
                </a:solidFill>
                <a:latin typeface="Calibri"/>
              </a:rPr>
              <a:t>Anhand von Baugröße 14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CDA77E-310A-464C-B5F6-133D3731E175}"/>
              </a:ext>
            </a:extLst>
          </p:cNvPr>
          <p:cNvSpPr txBox="1"/>
          <p:nvPr/>
        </p:nvSpPr>
        <p:spPr>
          <a:xfrm>
            <a:off x="1622855" y="3990767"/>
            <a:ext cx="55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Stoßdämpfer-Varianten von Baugrößen 10, 12 vergleichbar zu Baugröße 14*</a:t>
            </a:r>
          </a:p>
          <a:p>
            <a:pPr defTabSz="342900"/>
            <a:r>
              <a:rPr lang="de-DE" sz="1050" dirty="0">
                <a:solidFill>
                  <a:prstClr val="black"/>
                </a:solidFill>
                <a:latin typeface="Calibri"/>
              </a:rPr>
              <a:t>*nur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Baugröße 14 hat eine S-&gt; Dämpfer-Elastomer Variante</a:t>
            </a:r>
            <a:endParaRPr lang="de-DE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9E89A0-8C47-4441-A6E3-66779A0DE307}"/>
              </a:ext>
            </a:extLst>
          </p:cNvPr>
          <p:cNvSpPr txBox="1"/>
          <p:nvPr/>
        </p:nvSpPr>
        <p:spPr>
          <a:xfrm>
            <a:off x="1143000" y="871042"/>
            <a:ext cx="2151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E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37BAD4-A411-44C1-AE33-7B6648A567C1}"/>
              </a:ext>
            </a:extLst>
          </p:cNvPr>
          <p:cNvSpPr txBox="1"/>
          <p:nvPr/>
        </p:nvSpPr>
        <p:spPr>
          <a:xfrm>
            <a:off x="4548877" y="871042"/>
            <a:ext cx="185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226B6-2D28-441D-987A-0D48FD423492}"/>
              </a:ext>
            </a:extLst>
          </p:cNvPr>
          <p:cNvSpPr txBox="1"/>
          <p:nvPr/>
        </p:nvSpPr>
        <p:spPr>
          <a:xfrm>
            <a:off x="1316132" y="2435737"/>
            <a:ext cx="212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H -&gt; Hydraulischer Dämpfer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D09F8F-2B25-4889-A725-A824BBDA351A}"/>
              </a:ext>
            </a:extLst>
          </p:cNvPr>
          <p:cNvSpPr txBox="1"/>
          <p:nvPr/>
        </p:nvSpPr>
        <p:spPr>
          <a:xfrm>
            <a:off x="4572001" y="2435737"/>
            <a:ext cx="1684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X -&gt; Externe Dämpfer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6CFB605-AF48-444F-A013-AF38C93C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48" y="2716793"/>
            <a:ext cx="2181835" cy="12440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3E4B6EC-2B5C-4529-AE4F-0B160EFB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07" y="1367275"/>
            <a:ext cx="2439495" cy="9551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BC239A0-65BF-4410-B22B-FB7C6CEDC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98" y="1367275"/>
            <a:ext cx="1843080" cy="9542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140CC24-73E5-4393-B2BB-14EF4A0CB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34" y="2998210"/>
            <a:ext cx="1895387" cy="946537"/>
          </a:xfrm>
          <a:prstGeom prst="rect">
            <a:avLst/>
          </a:prstGeom>
        </p:spPr>
      </p:pic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21ACF74C-ADA8-4606-B371-06CBD4DDB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22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334A3D50-D218-44FD-951E-F2E609A0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0" y="2302602"/>
            <a:ext cx="3785190" cy="207088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5B8498-D618-4FD3-8F87-3A8BEC40084E}"/>
              </a:ext>
            </a:extLst>
          </p:cNvPr>
          <p:cNvSpPr txBox="1"/>
          <p:nvPr/>
        </p:nvSpPr>
        <p:spPr>
          <a:xfrm>
            <a:off x="418083" y="314038"/>
            <a:ext cx="1788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E -&gt; </a:t>
            </a:r>
            <a:r>
              <a:rPr lang="de-DE" sz="1350" dirty="0" err="1">
                <a:solidFill>
                  <a:prstClr val="black"/>
                </a:solidFill>
                <a:latin typeface="Calibri"/>
              </a:rPr>
              <a:t>Elastomerdämpfer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B75783-7C12-46E8-8D85-9E3A8AFE2594}"/>
              </a:ext>
            </a:extLst>
          </p:cNvPr>
          <p:cNvSpPr txBox="1"/>
          <p:nvPr/>
        </p:nvSpPr>
        <p:spPr>
          <a:xfrm>
            <a:off x="508335" y="2070072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CBC6FD-E496-4B84-81F4-8D53857D80A7}"/>
              </a:ext>
            </a:extLst>
          </p:cNvPr>
          <p:cNvSpPr txBox="1"/>
          <p:nvPr/>
        </p:nvSpPr>
        <p:spPr>
          <a:xfrm>
            <a:off x="3779338" y="741351"/>
            <a:ext cx="2504212" cy="1962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UBG Elastomer Dämpfung (Id.-Nr.:1402613)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7	Anschlag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240	Dämpfungsbolzen PUR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241	Gewindestift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242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243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244	Schrauben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245	Gewindestift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1C02E7-FD19-44B1-AE2D-D49FEA8FA5A4}"/>
              </a:ext>
            </a:extLst>
          </p:cNvPr>
          <p:cNvSpPr txBox="1"/>
          <p:nvPr/>
        </p:nvSpPr>
        <p:spPr>
          <a:xfrm>
            <a:off x="522546" y="704514"/>
            <a:ext cx="15760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14-E Id.-Nr.: 1331258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F8AF457-DF76-48FE-9953-CE5CD5674993}"/>
              </a:ext>
            </a:extLst>
          </p:cNvPr>
          <p:cNvCxnSpPr>
            <a:cxnSpLocks/>
          </p:cNvCxnSpPr>
          <p:nvPr/>
        </p:nvCxnSpPr>
        <p:spPr>
          <a:xfrm flipH="1" flipV="1">
            <a:off x="2905787" y="3632070"/>
            <a:ext cx="475382" cy="218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AC2D030-3676-4E4B-8C0D-58E82A30A5F8}"/>
              </a:ext>
            </a:extLst>
          </p:cNvPr>
          <p:cNvSpPr txBox="1"/>
          <p:nvPr/>
        </p:nvSpPr>
        <p:spPr>
          <a:xfrm>
            <a:off x="3316774" y="3812770"/>
            <a:ext cx="40588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241</a:t>
            </a:r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69C1953F-3CCA-45EB-8D4B-4105B59992DF}"/>
              </a:ext>
            </a:extLst>
          </p:cNvPr>
          <p:cNvSpPr/>
          <p:nvPr/>
        </p:nvSpPr>
        <p:spPr>
          <a:xfrm>
            <a:off x="3363152" y="3799827"/>
            <a:ext cx="265083" cy="278400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56C4A04-F643-4DA5-8D5B-AC28583E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9" y="1068421"/>
            <a:ext cx="1843080" cy="954237"/>
          </a:xfrm>
          <a:prstGeom prst="rect">
            <a:avLst/>
          </a:prstGeom>
        </p:spPr>
      </p:pic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728D8C4-C66D-4CF2-8513-7E1AE96AC598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1339403" y="4225905"/>
            <a:ext cx="296654" cy="56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5F7CF7AA-E365-4168-B797-79C98B5E2B7D}"/>
              </a:ext>
            </a:extLst>
          </p:cNvPr>
          <p:cNvSpPr txBox="1"/>
          <p:nvPr/>
        </p:nvSpPr>
        <p:spPr>
          <a:xfrm>
            <a:off x="1558034" y="4155944"/>
            <a:ext cx="40588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244</a:t>
            </a:r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906DFC1D-FDF2-4983-958B-8602DAEE05EE}"/>
              </a:ext>
            </a:extLst>
          </p:cNvPr>
          <p:cNvSpPr/>
          <p:nvPr/>
        </p:nvSpPr>
        <p:spPr>
          <a:xfrm>
            <a:off x="1636057" y="4143001"/>
            <a:ext cx="265083" cy="278400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615F0765-3290-417C-A1C7-6A60E432CCFF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364641" y="3186903"/>
            <a:ext cx="143695" cy="612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9DA19B6-E67E-4E19-8FD5-098392BD054D}"/>
              </a:ext>
            </a:extLst>
          </p:cNvPr>
          <p:cNvSpPr txBox="1"/>
          <p:nvPr/>
        </p:nvSpPr>
        <p:spPr>
          <a:xfrm>
            <a:off x="161701" y="2921446"/>
            <a:ext cx="40588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125" dirty="0">
                <a:solidFill>
                  <a:prstClr val="black"/>
                </a:solidFill>
                <a:latin typeface="Calibri"/>
              </a:rPr>
              <a:t>242</a:t>
            </a: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32EAF62A-C1DF-427A-8AB8-A02F2364FDBC}"/>
              </a:ext>
            </a:extLst>
          </p:cNvPr>
          <p:cNvSpPr/>
          <p:nvPr/>
        </p:nvSpPr>
        <p:spPr>
          <a:xfrm>
            <a:off x="208175" y="2931586"/>
            <a:ext cx="265083" cy="255317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e-DE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15DADE-69FB-46EE-834B-6D51E7EBE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50" y="1114731"/>
            <a:ext cx="2576191" cy="210476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091D61E-0E35-4889-83B0-BBF1686AE129}"/>
              </a:ext>
            </a:extLst>
          </p:cNvPr>
          <p:cNvSpPr txBox="1"/>
          <p:nvPr/>
        </p:nvSpPr>
        <p:spPr>
          <a:xfrm>
            <a:off x="6283550" y="3265882"/>
            <a:ext cx="2000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FFC000"/>
                </a:solidFill>
              </a:rPr>
              <a:t>gelb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-mittlere - langsame Schwenkzeit</a:t>
            </a:r>
          </a:p>
          <a:p>
            <a:r>
              <a:rPr lang="de-DE" sz="1050" dirty="0"/>
              <a:t>-&gt; stark lastabhängig</a:t>
            </a:r>
          </a:p>
          <a:p>
            <a:r>
              <a:rPr lang="de-DE" sz="1050" dirty="0"/>
              <a:t>-geringe Kompensationsfähigkeit</a:t>
            </a:r>
          </a:p>
        </p:txBody>
      </p:sp>
      <p:sp>
        <p:nvSpPr>
          <p:cNvPr id="19" name="Fußzeilenplatzhalter 1">
            <a:extLst>
              <a:ext uri="{FF2B5EF4-FFF2-40B4-BE49-F238E27FC236}">
                <a16:creationId xmlns:a16="http://schemas.microsoft.com/office/drawing/2014/main" id="{610127A7-D078-431E-B4A4-A97D52823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7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0A3246-4FA7-43E5-A252-C3CEDA92BD2A}"/>
              </a:ext>
            </a:extLst>
          </p:cNvPr>
          <p:cNvSpPr txBox="1"/>
          <p:nvPr/>
        </p:nvSpPr>
        <p:spPr>
          <a:xfrm>
            <a:off x="457200" y="322105"/>
            <a:ext cx="1853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350" dirty="0">
                <a:solidFill>
                  <a:prstClr val="black"/>
                </a:solidFill>
                <a:latin typeface="Calibri"/>
              </a:rPr>
              <a:t>S -&gt; Dämpfer-Elastomer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9F0066-0874-494E-B26B-3FB576FBEE4C}"/>
              </a:ext>
            </a:extLst>
          </p:cNvPr>
          <p:cNvSpPr txBox="1"/>
          <p:nvPr/>
        </p:nvSpPr>
        <p:spPr>
          <a:xfrm>
            <a:off x="444483" y="2295681"/>
            <a:ext cx="16097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Ansicht Dämpfer im Detail: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1D712B-9ABD-4AB9-A90D-29DCA83C8694}"/>
              </a:ext>
            </a:extLst>
          </p:cNvPr>
          <p:cNvSpPr txBox="1"/>
          <p:nvPr/>
        </p:nvSpPr>
        <p:spPr>
          <a:xfrm>
            <a:off x="458694" y="712581"/>
            <a:ext cx="15600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SRM 14 S Id.-Nr.: 1412969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4CB5B6-87DE-4B16-B81E-D9381397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5" y="1139070"/>
            <a:ext cx="2031662" cy="79549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3051C54-CF01-484E-A789-326B94C9D5BB}"/>
              </a:ext>
            </a:extLst>
          </p:cNvPr>
          <p:cNvSpPr txBox="1"/>
          <p:nvPr/>
        </p:nvSpPr>
        <p:spPr>
          <a:xfrm>
            <a:off x="4144279" y="711318"/>
            <a:ext cx="2295821" cy="258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de-DE" sz="1013" u="sng" dirty="0">
                <a:solidFill>
                  <a:prstClr val="black"/>
                </a:solidFill>
                <a:latin typeface="Calibri"/>
              </a:rPr>
              <a:t>Einzelteile im Detail: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UBG Speed Dämpfung (Id.-Nr.:1402323)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42	Stößel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43	</a:t>
            </a:r>
            <a:r>
              <a:rPr lang="de-DE" sz="1013" dirty="0" err="1">
                <a:solidFill>
                  <a:prstClr val="black"/>
                </a:solidFill>
                <a:latin typeface="Calibri"/>
              </a:rPr>
              <a:t>Elastomerstößel</a:t>
            </a:r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44	Dämpfungsring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45	Einstellgehäuse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260	Stoßdämpfer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261	Dichtmutter M10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262	Sicherungsring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263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264	O-Ring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265	Schrauben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266	Gewindestift</a:t>
            </a: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267	O-Ring</a:t>
            </a:r>
          </a:p>
          <a:p>
            <a:pPr defTabSz="342900"/>
            <a:endParaRPr lang="de-DE" sz="1013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de-DE" sz="1013" dirty="0">
                <a:solidFill>
                  <a:prstClr val="black"/>
                </a:solidFill>
                <a:latin typeface="Calibri"/>
              </a:rPr>
              <a:t>-Pos. 8	Anschlagdeckel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B17ECC-5033-47F2-BC8F-3EA28B8D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2" y="2516265"/>
            <a:ext cx="3860890" cy="19146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18E549-9EC3-4BF2-8E0C-0776C3FA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50" y="1114731"/>
            <a:ext cx="2576191" cy="21047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742486-D9FA-4FC3-8CA7-9D32E22BDEA8}"/>
              </a:ext>
            </a:extLst>
          </p:cNvPr>
          <p:cNvSpPr txBox="1"/>
          <p:nvPr/>
        </p:nvSpPr>
        <p:spPr>
          <a:xfrm>
            <a:off x="6283550" y="3258262"/>
            <a:ext cx="20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u="sng" dirty="0"/>
              <a:t>Stoßdämpferdetails (</a:t>
            </a:r>
            <a:r>
              <a:rPr lang="de-DE" sz="1050" u="sng" dirty="0">
                <a:solidFill>
                  <a:srgbClr val="2CD4CC"/>
                </a:solidFill>
              </a:rPr>
              <a:t>türkis</a:t>
            </a:r>
            <a:r>
              <a:rPr lang="de-DE" sz="1050" u="sng" dirty="0"/>
              <a:t>):</a:t>
            </a:r>
          </a:p>
          <a:p>
            <a:r>
              <a:rPr lang="de-DE" sz="1050" dirty="0"/>
              <a:t>- sehr schnelle Schwenkzeit</a:t>
            </a:r>
          </a:p>
          <a:p>
            <a:r>
              <a:rPr lang="de-DE" sz="1050" dirty="0"/>
              <a:t>- kleinste Kompensationsfähigkeit</a:t>
            </a:r>
          </a:p>
          <a:p>
            <a:endParaRPr lang="de-DE" sz="1050" dirty="0"/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339863E4-AE53-4C8C-8281-F87A9B4D0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306120" cy="274637"/>
          </a:xfrm>
        </p:spPr>
        <p:txBody>
          <a:bodyPr/>
          <a:lstStyle/>
          <a:p>
            <a:r>
              <a:rPr lang="en-US" dirty="0"/>
              <a:t>22.04.2021 ||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Stoßdämpfervarianten</a:t>
            </a:r>
            <a:r>
              <a:rPr lang="en-US" dirty="0"/>
              <a:t> Intern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68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1724</Words>
  <Application>Microsoft Office PowerPoint</Application>
  <PresentationFormat>Bildschirmpräsentation (16:9)</PresentationFormat>
  <Paragraphs>399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SCH_PPT_Vorlage_16-9_230112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Schwarzkopf, Waldemar</cp:lastModifiedBy>
  <cp:revision>174</cp:revision>
  <cp:lastPrinted>2014-06-25T16:59:27Z</cp:lastPrinted>
  <dcterms:created xsi:type="dcterms:W3CDTF">2012-06-26T15:13:48Z</dcterms:created>
  <dcterms:modified xsi:type="dcterms:W3CDTF">2021-05-06T16:16:30Z</dcterms:modified>
</cp:coreProperties>
</file>