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330" r:id="rId2"/>
    <p:sldId id="294" r:id="rId3"/>
    <p:sldId id="414" r:id="rId4"/>
    <p:sldId id="415" r:id="rId5"/>
    <p:sldId id="425" r:id="rId6"/>
    <p:sldId id="426" r:id="rId7"/>
    <p:sldId id="427" r:id="rId8"/>
    <p:sldId id="428" r:id="rId9"/>
  </p:sldIdLst>
  <p:sldSz cx="9144000" cy="5143500" type="screen16x9"/>
  <p:notesSz cx="6797675" cy="9926638"/>
  <p:defaultText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36" userDrawn="1">
          <p15:clr>
            <a:srgbClr val="A4A3A4"/>
          </p15:clr>
        </p15:guide>
        <p15:guide id="2" orient="horz" pos="356">
          <p15:clr>
            <a:srgbClr val="A4A3A4"/>
          </p15:clr>
        </p15:guide>
        <p15:guide id="3" orient="horz" pos="577" userDrawn="1">
          <p15:clr>
            <a:srgbClr val="A4A3A4"/>
          </p15:clr>
        </p15:guide>
        <p15:guide id="4" pos="5465" userDrawn="1">
          <p15:clr>
            <a:srgbClr val="A4A3A4"/>
          </p15:clr>
        </p15:guide>
        <p15:guide id="5" pos="204" userDrawn="1">
          <p15:clr>
            <a:srgbClr val="A4A3A4"/>
          </p15:clr>
        </p15:guide>
        <p15:guide id="6" pos="2831">
          <p15:clr>
            <a:srgbClr val="A4A3A4"/>
          </p15:clr>
        </p15:guide>
        <p15:guide id="7" pos="3833" userDrawn="1">
          <p15:clr>
            <a:srgbClr val="A4A3A4"/>
          </p15:clr>
        </p15:guide>
        <p15:guide id="8" pos="288">
          <p15:clr>
            <a:srgbClr val="A4A3A4"/>
          </p15:clr>
        </p15:guide>
        <p15:guide id="9" pos="952"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17385F"/>
    <a:srgbClr val="003D6A"/>
    <a:srgbClr val="74EFFC"/>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13" autoAdjust="0"/>
    <p:restoredTop sz="94591" autoAdjust="0"/>
  </p:normalViewPr>
  <p:slideViewPr>
    <p:cSldViewPr snapToGrid="0" snapToObjects="1">
      <p:cViewPr varScale="1">
        <p:scale>
          <a:sx n="81" d="100"/>
          <a:sy n="81" d="100"/>
        </p:scale>
        <p:origin x="576" y="84"/>
      </p:cViewPr>
      <p:guideLst>
        <p:guide orient="horz" pos="2436"/>
        <p:guide orient="horz" pos="356"/>
        <p:guide orient="horz" pos="577"/>
        <p:guide pos="5465"/>
        <p:guide pos="204"/>
        <p:guide pos="2831"/>
        <p:guide pos="3833"/>
        <p:guide pos="288"/>
        <p:guide pos="952"/>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5" d="100"/>
          <a:sy n="85" d="100"/>
        </p:scale>
        <p:origin x="-22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05EF0E5-7573-904A-8AD2-3C4D4AB28462}" type="datetimeFigureOut">
              <a:rPr lang="de-DE" smtClean="0"/>
              <a:pPr/>
              <a:t>26.10.2021</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BD9633C-3AFD-B14F-BF51-76C9B354F05A}" type="slidenum">
              <a:rPr lang="de-DE" smtClean="0"/>
              <a:pPr/>
              <a:t>‹Nr.›</a:t>
            </a:fld>
            <a:endParaRPr lang="de-DE"/>
          </a:p>
        </p:txBody>
      </p:sp>
    </p:spTree>
    <p:extLst>
      <p:ext uri="{BB962C8B-B14F-4D97-AF65-F5344CB8AC3E}">
        <p14:creationId xmlns:p14="http://schemas.microsoft.com/office/powerpoint/2010/main" val="1799349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959C942-6DF7-4645-A323-1FB2403B0B5A}" type="datetimeFigureOut">
              <a:rPr lang="de-DE" smtClean="0"/>
              <a:pPr/>
              <a:t>26.10.2021</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E218C4-41A8-684B-AF4F-B9D499E35F6B}" type="slidenum">
              <a:rPr lang="de-DE" smtClean="0"/>
              <a:pPr/>
              <a:t>‹Nr.›</a:t>
            </a:fld>
            <a:endParaRPr lang="de-DE"/>
          </a:p>
        </p:txBody>
      </p:sp>
    </p:spTree>
    <p:extLst>
      <p:ext uri="{BB962C8B-B14F-4D97-AF65-F5344CB8AC3E}">
        <p14:creationId xmlns:p14="http://schemas.microsoft.com/office/powerpoint/2010/main" val="2295679623"/>
      </p:ext>
    </p:extLst>
  </p:cSld>
  <p:clrMap bg1="lt1" tx1="dk1" bg2="lt2" tx2="dk2" accent1="accent1" accent2="accent2" accent3="accent3" accent4="accent4" accent5="accent5" accent6="accent6" hlink="hlink" folHlink="folHlink"/>
  <p:hf hdr="0" ftr="0" dt="0"/>
  <p:notesStyle>
    <a:lvl1pPr marL="0" algn="l" defTabSz="457171" rtl="0" eaLnBrk="1" latinLnBrk="0" hangingPunct="1">
      <a:defRPr sz="1200" kern="1200">
        <a:solidFill>
          <a:schemeClr val="tx1"/>
        </a:solidFill>
        <a:latin typeface="+mn-lt"/>
        <a:ea typeface="+mn-ea"/>
        <a:cs typeface="+mn-cs"/>
      </a:defRPr>
    </a:lvl1pPr>
    <a:lvl2pPr marL="457171" algn="l" defTabSz="457171" rtl="0" eaLnBrk="1" latinLnBrk="0" hangingPunct="1">
      <a:defRPr sz="1200" kern="1200">
        <a:solidFill>
          <a:schemeClr val="tx1"/>
        </a:solidFill>
        <a:latin typeface="+mn-lt"/>
        <a:ea typeface="+mn-ea"/>
        <a:cs typeface="+mn-cs"/>
      </a:defRPr>
    </a:lvl2pPr>
    <a:lvl3pPr marL="914341" algn="l" defTabSz="457171" rtl="0" eaLnBrk="1" latinLnBrk="0" hangingPunct="1">
      <a:defRPr sz="1200" kern="1200">
        <a:solidFill>
          <a:schemeClr val="tx1"/>
        </a:solidFill>
        <a:latin typeface="+mn-lt"/>
        <a:ea typeface="+mn-ea"/>
        <a:cs typeface="+mn-cs"/>
      </a:defRPr>
    </a:lvl3pPr>
    <a:lvl4pPr marL="1371512" algn="l" defTabSz="457171" rtl="0" eaLnBrk="1" latinLnBrk="0" hangingPunct="1">
      <a:defRPr sz="1200" kern="1200">
        <a:solidFill>
          <a:schemeClr val="tx1"/>
        </a:solidFill>
        <a:latin typeface="+mn-lt"/>
        <a:ea typeface="+mn-ea"/>
        <a:cs typeface="+mn-cs"/>
      </a:defRPr>
    </a:lvl4pPr>
    <a:lvl5pPr marL="1828683" algn="l" defTabSz="457171" rtl="0" eaLnBrk="1" latinLnBrk="0" hangingPunct="1">
      <a:defRPr sz="1200" kern="1200">
        <a:solidFill>
          <a:schemeClr val="tx1"/>
        </a:solidFill>
        <a:latin typeface="+mn-lt"/>
        <a:ea typeface="+mn-ea"/>
        <a:cs typeface="+mn-cs"/>
      </a:defRPr>
    </a:lvl5pPr>
    <a:lvl6pPr marL="2285854" algn="l" defTabSz="457171" rtl="0" eaLnBrk="1" latinLnBrk="0" hangingPunct="1">
      <a:defRPr sz="1200" kern="1200">
        <a:solidFill>
          <a:schemeClr val="tx1"/>
        </a:solidFill>
        <a:latin typeface="+mn-lt"/>
        <a:ea typeface="+mn-ea"/>
        <a:cs typeface="+mn-cs"/>
      </a:defRPr>
    </a:lvl6pPr>
    <a:lvl7pPr marL="2743024" algn="l" defTabSz="457171" rtl="0" eaLnBrk="1" latinLnBrk="0" hangingPunct="1">
      <a:defRPr sz="1200" kern="1200">
        <a:solidFill>
          <a:schemeClr val="tx1"/>
        </a:solidFill>
        <a:latin typeface="+mn-lt"/>
        <a:ea typeface="+mn-ea"/>
        <a:cs typeface="+mn-cs"/>
      </a:defRPr>
    </a:lvl7pPr>
    <a:lvl8pPr marL="3200195" algn="l" defTabSz="457171" rtl="0" eaLnBrk="1" latinLnBrk="0" hangingPunct="1">
      <a:defRPr sz="1200" kern="1200">
        <a:solidFill>
          <a:schemeClr val="tx1"/>
        </a:solidFill>
        <a:latin typeface="+mn-lt"/>
        <a:ea typeface="+mn-ea"/>
        <a:cs typeface="+mn-cs"/>
      </a:defRPr>
    </a:lvl8pPr>
    <a:lvl9pPr marL="3657366" algn="l" defTabSz="4571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22E218C4-41A8-684B-AF4F-B9D499E35F6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171"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49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uer Hintergrund">
    <p:bg>
      <p:bgPr>
        <a:solidFill>
          <a:srgbClr val="003D6A"/>
        </a:solidFill>
        <a:effectLst/>
      </p:bgPr>
    </p:bg>
    <p:spTree>
      <p:nvGrpSpPr>
        <p:cNvPr id="1" name=""/>
        <p:cNvGrpSpPr/>
        <p:nvPr/>
      </p:nvGrpSpPr>
      <p:grpSpPr>
        <a:xfrm>
          <a:off x="0" y="0"/>
          <a:ext cx="0" cy="0"/>
          <a:chOff x="0" y="0"/>
          <a:chExt cx="0" cy="0"/>
        </a:xfrm>
      </p:grpSpPr>
      <p:sp>
        <p:nvSpPr>
          <p:cNvPr id="25" name="Fußzeilenplatzhalter 4"/>
          <p:cNvSpPr txBox="1">
            <a:spLocks/>
          </p:cNvSpPr>
          <p:nvPr/>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26"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3" name="Fußzeilenplatzhalter 2"/>
          <p:cNvSpPr>
            <a:spLocks noGrp="1"/>
          </p:cNvSpPr>
          <p:nvPr>
            <p:ph type="ftr" sz="quarter" idx="10"/>
          </p:nvPr>
        </p:nvSpPr>
        <p:spPr>
          <a:xfrm>
            <a:off x="819150" y="4738689"/>
            <a:ext cx="3086100" cy="274637"/>
          </a:xfrm>
        </p:spPr>
        <p:txBody>
          <a:bodyPr/>
          <a:lstStyle/>
          <a:p>
            <a:r>
              <a:rPr lang="de-DE"/>
              <a:t>MAGNOS MFPS</a:t>
            </a:r>
            <a:endParaRPr lang="de-DE" dirty="0"/>
          </a:p>
        </p:txBody>
      </p:sp>
      <p:sp>
        <p:nvSpPr>
          <p:cNvPr id="24"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lvl1pPr>
              <a:defRPr>
                <a:solidFill>
                  <a:schemeClr val="bg1"/>
                </a:solidFill>
              </a:defRPr>
            </a:lvl1pPr>
          </a:lstStyle>
          <a:p>
            <a:r>
              <a:rPr lang="de-DE" dirty="0"/>
              <a:t>Überschrift</a:t>
            </a:r>
          </a:p>
        </p:txBody>
      </p:sp>
      <p:sp>
        <p:nvSpPr>
          <p:cNvPr id="28" name="Inhaltsplatzhalter 3"/>
          <p:cNvSpPr>
            <a:spLocks noGrp="1"/>
          </p:cNvSpPr>
          <p:nvPr>
            <p:ph sz="quarter" idx="11"/>
          </p:nvPr>
        </p:nvSpPr>
        <p:spPr>
          <a:xfrm>
            <a:off x="4673600" y="1112838"/>
            <a:ext cx="4171950" cy="2853895"/>
          </a:xfrm>
          <a:prstGeom prst="rect">
            <a:avLst/>
          </a:prstGeom>
        </p:spPr>
        <p:txBody>
          <a:bodyPr/>
          <a:lstStyle>
            <a:lvl1pPr marL="0" indent="0">
              <a:buNone/>
              <a:defRPr>
                <a:solidFill>
                  <a:schemeClr val="bg1"/>
                </a:solidFill>
              </a:defRPr>
            </a:lvl1pPr>
          </a:lstStyle>
          <a:p>
            <a:pPr lvl="0"/>
            <a:endParaRPr lang="de-DE" dirty="0"/>
          </a:p>
        </p:txBody>
      </p:sp>
      <p:sp>
        <p:nvSpPr>
          <p:cNvPr id="5" name="Textplatzhalter 4"/>
          <p:cNvSpPr>
            <a:spLocks noGrp="1"/>
          </p:cNvSpPr>
          <p:nvPr>
            <p:ph type="body" sz="quarter" idx="12"/>
          </p:nvPr>
        </p:nvSpPr>
        <p:spPr>
          <a:xfrm>
            <a:off x="209550" y="1112838"/>
            <a:ext cx="4375150" cy="28543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p:txBody>
      </p:sp>
      <p:pic>
        <p:nvPicPr>
          <p:cNvPr id="9" name="Bild 4"/>
          <p:cNvPicPr>
            <a:picLocks noChangeAspect="1"/>
          </p:cNvPicPr>
          <p:nvPr userDrawn="1"/>
        </p:nvPicPr>
        <p:blipFill>
          <a:blip r:embed="rId2"/>
          <a:stretch>
            <a:fillRect/>
          </a:stretch>
        </p:blipFill>
        <p:spPr>
          <a:xfrm>
            <a:off x="0" y="4311870"/>
            <a:ext cx="9144000" cy="749300"/>
          </a:xfrm>
          <a:prstGeom prst="rect">
            <a:avLst/>
          </a:prstGeom>
        </p:spPr>
      </p:pic>
    </p:spTree>
    <p:extLst>
      <p:ext uri="{BB962C8B-B14F-4D97-AF65-F5344CB8AC3E}">
        <p14:creationId xmlns:p14="http://schemas.microsoft.com/office/powerpoint/2010/main" val="98916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uer Hintergrund">
    <p:bg>
      <p:bgPr>
        <a:solidFill>
          <a:srgbClr val="003D6A"/>
        </a:solidFill>
        <a:effectLst/>
      </p:bgPr>
    </p:bg>
    <p:spTree>
      <p:nvGrpSpPr>
        <p:cNvPr id="1" name=""/>
        <p:cNvGrpSpPr/>
        <p:nvPr/>
      </p:nvGrpSpPr>
      <p:grpSpPr>
        <a:xfrm>
          <a:off x="0" y="0"/>
          <a:ext cx="0" cy="0"/>
          <a:chOff x="0" y="0"/>
          <a:chExt cx="0" cy="0"/>
        </a:xfrm>
      </p:grpSpPr>
      <p:pic>
        <p:nvPicPr>
          <p:cNvPr id="27" name="Bild 4"/>
          <p:cNvPicPr>
            <a:picLocks noChangeAspect="1"/>
          </p:cNvPicPr>
          <p:nvPr userDrawn="1"/>
        </p:nvPicPr>
        <p:blipFill>
          <a:blip r:embed="rId2"/>
          <a:stretch>
            <a:fillRect/>
          </a:stretch>
        </p:blipFill>
        <p:spPr>
          <a:xfrm>
            <a:off x="0" y="4311870"/>
            <a:ext cx="9144000" cy="749300"/>
          </a:xfrm>
          <a:prstGeom prst="rect">
            <a:avLst/>
          </a:prstGeom>
        </p:spPr>
      </p:pic>
      <p:sp>
        <p:nvSpPr>
          <p:cNvPr id="26"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24"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lvl1pPr>
              <a:defRPr>
                <a:solidFill>
                  <a:schemeClr val="bg1"/>
                </a:solidFill>
              </a:defRPr>
            </a:lvl1pPr>
          </a:lstStyle>
          <a:p>
            <a:r>
              <a:rPr lang="de-DE" dirty="0"/>
              <a:t>Überschrift</a:t>
            </a:r>
          </a:p>
        </p:txBody>
      </p:sp>
      <p:sp>
        <p:nvSpPr>
          <p:cNvPr id="5" name="Textplatzhalter 4"/>
          <p:cNvSpPr>
            <a:spLocks noGrp="1"/>
          </p:cNvSpPr>
          <p:nvPr>
            <p:ph type="body" sz="quarter" idx="12"/>
          </p:nvPr>
        </p:nvSpPr>
        <p:spPr>
          <a:xfrm>
            <a:off x="209550" y="1112838"/>
            <a:ext cx="7886700" cy="28543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Textmasterformat bearbeiten</a:t>
            </a:r>
          </a:p>
          <a:p>
            <a:pPr lvl="1"/>
            <a:r>
              <a:rPr lang="de-DE" dirty="0"/>
              <a:t>Zweite Ebene</a:t>
            </a:r>
          </a:p>
        </p:txBody>
      </p:sp>
      <p:sp>
        <p:nvSpPr>
          <p:cNvPr id="8"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9" name="Fußzeilenplatzhalter 2"/>
          <p:cNvSpPr>
            <a:spLocks noGrp="1"/>
          </p:cNvSpPr>
          <p:nvPr>
            <p:ph type="ftr" sz="quarter" idx="10"/>
          </p:nvPr>
        </p:nvSpPr>
        <p:spPr>
          <a:xfrm>
            <a:off x="819150" y="4738689"/>
            <a:ext cx="3086100" cy="274637"/>
          </a:xfrm>
        </p:spPr>
        <p:txBody>
          <a:bodyPr/>
          <a:lstStyle/>
          <a:p>
            <a:r>
              <a:rPr lang="de-DE"/>
              <a:t>MAGNOS MFPS</a:t>
            </a:r>
            <a:endParaRPr lang="de-DE" dirty="0"/>
          </a:p>
        </p:txBody>
      </p:sp>
    </p:spTree>
    <p:extLst>
      <p:ext uri="{BB962C8B-B14F-4D97-AF65-F5344CB8AC3E}">
        <p14:creationId xmlns:p14="http://schemas.microsoft.com/office/powerpoint/2010/main" val="59012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ißer Hintergrund">
    <p:spTree>
      <p:nvGrpSpPr>
        <p:cNvPr id="1" name=""/>
        <p:cNvGrpSpPr/>
        <p:nvPr/>
      </p:nvGrpSpPr>
      <p:grpSpPr>
        <a:xfrm>
          <a:off x="0" y="0"/>
          <a:ext cx="0" cy="0"/>
          <a:chOff x="0" y="0"/>
          <a:chExt cx="0" cy="0"/>
        </a:xfrm>
      </p:grpSpPr>
      <p:sp>
        <p:nvSpPr>
          <p:cNvPr id="32" name="Rechteck 31"/>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Bild 4"/>
          <p:cNvPicPr>
            <a:picLocks noChangeAspect="1"/>
          </p:cNvPicPr>
          <p:nvPr userDrawn="1"/>
        </p:nvPicPr>
        <p:blipFill>
          <a:blip r:embed="rId2"/>
          <a:stretch>
            <a:fillRect/>
          </a:stretch>
        </p:blipFill>
        <p:spPr>
          <a:xfrm>
            <a:off x="-304" y="4311880"/>
            <a:ext cx="9144000" cy="749300"/>
          </a:xfrm>
          <a:prstGeom prst="rect">
            <a:avLst/>
          </a:prstGeom>
        </p:spPr>
      </p:pic>
      <p:sp>
        <p:nvSpPr>
          <p:cNvPr id="29"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p>
            <a:r>
              <a:rPr lang="de-DE" dirty="0"/>
              <a:t>Überschrift</a:t>
            </a:r>
          </a:p>
        </p:txBody>
      </p:sp>
      <p:sp>
        <p:nvSpPr>
          <p:cNvPr id="4" name="Inhaltsplatzhalter 3"/>
          <p:cNvSpPr>
            <a:spLocks noGrp="1"/>
          </p:cNvSpPr>
          <p:nvPr>
            <p:ph sz="quarter" idx="11"/>
          </p:nvPr>
        </p:nvSpPr>
        <p:spPr>
          <a:xfrm>
            <a:off x="4673600" y="1112838"/>
            <a:ext cx="4171950" cy="2853895"/>
          </a:xfrm>
          <a:prstGeom prst="rect">
            <a:avLst/>
          </a:prstGeom>
        </p:spPr>
        <p:txBody>
          <a:bodyPr/>
          <a:lstStyle>
            <a:lvl1pPr marL="0" indent="0">
              <a:buNone/>
              <a:defRPr/>
            </a:lvl1pPr>
          </a:lstStyle>
          <a:p>
            <a:pPr lvl="0"/>
            <a:endParaRPr lang="de-DE" dirty="0"/>
          </a:p>
        </p:txBody>
      </p:sp>
      <p:sp>
        <p:nvSpPr>
          <p:cNvPr id="6" name="Textplatzhalter 5"/>
          <p:cNvSpPr>
            <a:spLocks noGrp="1"/>
          </p:cNvSpPr>
          <p:nvPr>
            <p:ph type="body" sz="quarter" idx="12"/>
          </p:nvPr>
        </p:nvSpPr>
        <p:spPr>
          <a:xfrm>
            <a:off x="209550" y="1112838"/>
            <a:ext cx="4374000" cy="2854325"/>
          </a:xfrm>
        </p:spPr>
        <p:txBody>
          <a:bodyPr/>
          <a:lstStyle/>
          <a:p>
            <a:pPr lvl="0"/>
            <a:r>
              <a:rPr lang="de-DE" dirty="0"/>
              <a:t>Textmasterformat bearbeiten</a:t>
            </a:r>
          </a:p>
          <a:p>
            <a:pPr lvl="1"/>
            <a:r>
              <a:rPr lang="de-DE" dirty="0"/>
              <a:t>Zweite Ebene</a:t>
            </a:r>
          </a:p>
        </p:txBody>
      </p:sp>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10"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1" name="Fußzeilenplatzhalter 2"/>
          <p:cNvSpPr>
            <a:spLocks noGrp="1"/>
          </p:cNvSpPr>
          <p:nvPr>
            <p:ph type="ftr" sz="quarter" idx="10"/>
          </p:nvPr>
        </p:nvSpPr>
        <p:spPr>
          <a:xfrm>
            <a:off x="819150" y="4738689"/>
            <a:ext cx="3086100" cy="274637"/>
          </a:xfrm>
        </p:spPr>
        <p:txBody>
          <a:bodyPr/>
          <a:lstStyle/>
          <a:p>
            <a:r>
              <a:rPr lang="de-DE"/>
              <a:t>MAGNOS MFPS</a:t>
            </a:r>
            <a:endParaRPr lang="de-DE" dirty="0"/>
          </a:p>
        </p:txBody>
      </p:sp>
    </p:spTree>
    <p:extLst>
      <p:ext uri="{BB962C8B-B14F-4D97-AF65-F5344CB8AC3E}">
        <p14:creationId xmlns:p14="http://schemas.microsoft.com/office/powerpoint/2010/main" val="283111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Weißer Hintergrund">
    <p:spTree>
      <p:nvGrpSpPr>
        <p:cNvPr id="1" name=""/>
        <p:cNvGrpSpPr/>
        <p:nvPr/>
      </p:nvGrpSpPr>
      <p:grpSpPr>
        <a:xfrm>
          <a:off x="0" y="0"/>
          <a:ext cx="0" cy="0"/>
          <a:chOff x="0" y="0"/>
          <a:chExt cx="0" cy="0"/>
        </a:xfrm>
      </p:grpSpPr>
      <p:sp>
        <p:nvSpPr>
          <p:cNvPr id="33" name="Rechteck 32"/>
          <p:cNvSpPr/>
          <p:nvPr userDrawn="1"/>
        </p:nvSpPr>
        <p:spPr>
          <a:xfrm>
            <a:off x="0" y="4505859"/>
            <a:ext cx="9143696" cy="637641"/>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sp>
        <p:nvSpPr>
          <p:cNvPr id="29" name="Titelplatzhalter 4"/>
          <p:cNvSpPr>
            <a:spLocks noGrp="1"/>
          </p:cNvSpPr>
          <p:nvPr>
            <p:ph type="title" hasCustomPrompt="1"/>
          </p:nvPr>
        </p:nvSpPr>
        <p:spPr>
          <a:xfrm>
            <a:off x="209550" y="160339"/>
            <a:ext cx="7886700" cy="864000"/>
          </a:xfrm>
          <a:prstGeom prst="rect">
            <a:avLst/>
          </a:prstGeom>
        </p:spPr>
        <p:txBody>
          <a:bodyPr vert="horz" lIns="91440" tIns="45720" rIns="91440" bIns="45720" rtlCol="0" anchor="ctr">
            <a:normAutofit/>
          </a:bodyPr>
          <a:lstStyle/>
          <a:p>
            <a:r>
              <a:rPr lang="de-DE" dirty="0"/>
              <a:t>Überschrift</a:t>
            </a:r>
          </a:p>
        </p:txBody>
      </p:sp>
      <p:sp>
        <p:nvSpPr>
          <p:cNvPr id="6" name="Textplatzhalter 5"/>
          <p:cNvSpPr>
            <a:spLocks noGrp="1"/>
          </p:cNvSpPr>
          <p:nvPr>
            <p:ph type="body" sz="quarter" idx="12"/>
          </p:nvPr>
        </p:nvSpPr>
        <p:spPr>
          <a:xfrm>
            <a:off x="209550" y="1112838"/>
            <a:ext cx="7886700" cy="2854325"/>
          </a:xfrm>
        </p:spPr>
        <p:txBody>
          <a:bodyPr/>
          <a:lstStyle/>
          <a:p>
            <a:pPr lvl="0"/>
            <a:r>
              <a:rPr lang="de-DE" dirty="0"/>
              <a:t>Textmasterformat bearbeiten</a:t>
            </a:r>
          </a:p>
          <a:p>
            <a:pPr lvl="1"/>
            <a:r>
              <a:rPr lang="de-DE" dirty="0"/>
              <a:t>Zweite Ebene</a:t>
            </a:r>
          </a:p>
        </p:txBody>
      </p:sp>
      <p:sp>
        <p:nvSpPr>
          <p:cNvPr id="9" name="Fußzeilenplatzhalter 4"/>
          <p:cNvSpPr txBox="1">
            <a:spLocks/>
          </p:cNvSpPr>
          <p:nvPr userDrawn="1"/>
        </p:nvSpPr>
        <p:spPr>
          <a:xfrm>
            <a:off x="352425" y="4756380"/>
            <a:ext cx="550703" cy="252000"/>
          </a:xfrm>
          <a:prstGeom prst="rect">
            <a:avLst/>
          </a:prstGeom>
        </p:spPr>
        <p:txBody>
          <a:bodyPr vert="horz" lIns="115214" tIns="57607" rIns="115214" bIns="57607" rtlCol="0" anchor="ctr"/>
          <a:lstStyle/>
          <a:p>
            <a:pPr lvl="0">
              <a:defRPr/>
            </a:pPr>
            <a:fld id="{D42D1118-0BEA-4219-AAE0-0D1ADB44C724}" type="slidenum">
              <a:rPr lang="de-DE" sz="1100" smtClean="0">
                <a:solidFill>
                  <a:schemeClr val="bg1"/>
                </a:solidFill>
              </a:rPr>
              <a:t>‹Nr.›</a:t>
            </a:fld>
            <a:endParaRPr lang="de-DE" sz="1100" dirty="0">
              <a:solidFill>
                <a:schemeClr val="bg1"/>
              </a:solidFill>
            </a:endParaRPr>
          </a:p>
        </p:txBody>
      </p:sp>
      <p:sp>
        <p:nvSpPr>
          <p:cNvPr id="10" name="Fußzeilenplatzhalter 2"/>
          <p:cNvSpPr>
            <a:spLocks noGrp="1"/>
          </p:cNvSpPr>
          <p:nvPr>
            <p:ph type="ftr" sz="quarter" idx="10"/>
          </p:nvPr>
        </p:nvSpPr>
        <p:spPr>
          <a:xfrm>
            <a:off x="819150" y="4738689"/>
            <a:ext cx="3086100" cy="274637"/>
          </a:xfrm>
        </p:spPr>
        <p:txBody>
          <a:bodyPr/>
          <a:lstStyle/>
          <a:p>
            <a:r>
              <a:rPr lang="de-DE"/>
              <a:t>MAGNOS MFPS</a:t>
            </a:r>
            <a:endParaRPr lang="de-DE" dirty="0"/>
          </a:p>
        </p:txBody>
      </p:sp>
      <p:pic>
        <p:nvPicPr>
          <p:cNvPr id="11" name="Bild 4"/>
          <p:cNvPicPr>
            <a:picLocks noChangeAspect="1"/>
          </p:cNvPicPr>
          <p:nvPr userDrawn="1"/>
        </p:nvPicPr>
        <p:blipFill>
          <a:blip r:embed="rId2"/>
          <a:stretch>
            <a:fillRect/>
          </a:stretch>
        </p:blipFill>
        <p:spPr>
          <a:xfrm>
            <a:off x="0" y="4311870"/>
            <a:ext cx="9144000" cy="749300"/>
          </a:xfrm>
          <a:prstGeom prst="rect">
            <a:avLst/>
          </a:prstGeom>
        </p:spPr>
      </p:pic>
    </p:spTree>
    <p:extLst>
      <p:ext uri="{BB962C8B-B14F-4D97-AF65-F5344CB8AC3E}">
        <p14:creationId xmlns:p14="http://schemas.microsoft.com/office/powerpoint/2010/main" val="566938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seite">
    <p:bg>
      <p:bgPr>
        <a:solidFill>
          <a:srgbClr val="003D6A"/>
        </a:solid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1896" y="1366745"/>
            <a:ext cx="3168000" cy="3777126"/>
          </a:xfrm>
          <a:prstGeom prst="rect">
            <a:avLst/>
          </a:prstGeom>
        </p:spPr>
      </p:pic>
      <p:pic>
        <p:nvPicPr>
          <p:cNvPr id="50" name="Grafik 49"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8" y="0"/>
            <a:ext cx="9136605" cy="5143500"/>
          </a:xfrm>
          <a:prstGeom prst="rect">
            <a:avLst/>
          </a:prstGeom>
        </p:spPr>
      </p:pic>
      <p:pic>
        <p:nvPicPr>
          <p:cNvPr id="80" name="Grafik 79" hidden="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8" y="280792"/>
            <a:ext cx="9143245" cy="902133"/>
          </a:xfrm>
          <a:prstGeom prst="rect">
            <a:avLst/>
          </a:prstGeom>
        </p:spPr>
      </p:pic>
      <p:sp>
        <p:nvSpPr>
          <p:cNvPr id="9" name="Fußzeilenplatzhalter 4"/>
          <p:cNvSpPr txBox="1">
            <a:spLocks/>
          </p:cNvSpPr>
          <p:nvPr/>
        </p:nvSpPr>
        <p:spPr>
          <a:xfrm>
            <a:off x="678007" y="4686520"/>
            <a:ext cx="5039478" cy="252000"/>
          </a:xfrm>
          <a:prstGeom prst="rect">
            <a:avLst/>
          </a:prstGeom>
        </p:spPr>
        <p:txBody>
          <a:bodyPr vert="horz" lIns="115214" tIns="57607" rIns="115214" bIns="57607" rtlCol="0" anchor="ctr"/>
          <a:lstStyle/>
          <a:p>
            <a:pPr lvl="0">
              <a:defRPr/>
            </a:pPr>
            <a:endParaRPr lang="de-DE" sz="1100" dirty="0">
              <a:solidFill>
                <a:schemeClr val="bg1"/>
              </a:solidFill>
            </a:endParaRPr>
          </a:p>
        </p:txBody>
      </p:sp>
      <p:pic>
        <p:nvPicPr>
          <p:cNvPr id="4" name="Grafik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6552" y="3866334"/>
            <a:ext cx="823655" cy="915000"/>
          </a:xfrm>
          <a:prstGeom prst="rect">
            <a:avLst/>
          </a:prstGeom>
        </p:spPr>
      </p:pic>
      <p:pic>
        <p:nvPicPr>
          <p:cNvPr id="6" name="Grafik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7356" y="3500370"/>
            <a:ext cx="825689" cy="1333285"/>
          </a:xfrm>
          <a:prstGeom prst="rect">
            <a:avLst/>
          </a:prstGeom>
        </p:spPr>
      </p:pic>
      <p:grpSp>
        <p:nvGrpSpPr>
          <p:cNvPr id="57" name="Gruppieren 56"/>
          <p:cNvGrpSpPr/>
          <p:nvPr userDrawn="1"/>
        </p:nvGrpSpPr>
        <p:grpSpPr>
          <a:xfrm>
            <a:off x="0" y="187341"/>
            <a:ext cx="9144000" cy="1055687"/>
            <a:chOff x="3175" y="4087813"/>
            <a:chExt cx="9144000" cy="1055687"/>
          </a:xfrm>
        </p:grpSpPr>
        <p:sp>
          <p:nvSpPr>
            <p:cNvPr id="60" name="AutoShape 3"/>
            <p:cNvSpPr>
              <a:spLocks noChangeAspect="1" noChangeArrowheads="1" noTextEdit="1"/>
            </p:cNvSpPr>
            <p:nvPr/>
          </p:nvSpPr>
          <p:spPr bwMode="auto">
            <a:xfrm>
              <a:off x="3175" y="4087813"/>
              <a:ext cx="9144000"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pic>
          <p:nvPicPr>
            <p:cNvPr id="59" name="Grafik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546" y="4626382"/>
              <a:ext cx="1346200" cy="89566"/>
            </a:xfrm>
            <a:prstGeom prst="rect">
              <a:avLst/>
            </a:prstGeom>
          </p:spPr>
        </p:pic>
      </p:grpSp>
      <p:pic>
        <p:nvPicPr>
          <p:cNvPr id="74" name="Bild 4"/>
          <p:cNvPicPr>
            <a:picLocks noChangeAspect="1"/>
          </p:cNvPicPr>
          <p:nvPr userDrawn="1"/>
        </p:nvPicPr>
        <p:blipFill>
          <a:blip r:embed="rId8"/>
          <a:stretch>
            <a:fillRect/>
          </a:stretch>
        </p:blipFill>
        <p:spPr>
          <a:xfrm>
            <a:off x="-3697" y="187341"/>
            <a:ext cx="9144000" cy="749300"/>
          </a:xfrm>
          <a:prstGeom prst="rect">
            <a:avLst/>
          </a:prstGeom>
        </p:spPr>
      </p:pic>
    </p:spTree>
    <p:extLst>
      <p:ext uri="{BB962C8B-B14F-4D97-AF65-F5344CB8AC3E}">
        <p14:creationId xmlns:p14="http://schemas.microsoft.com/office/powerpoint/2010/main" val="116734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2882462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elplatzhalter 4"/>
          <p:cNvSpPr>
            <a:spLocks noGrp="1"/>
          </p:cNvSpPr>
          <p:nvPr>
            <p:ph type="title"/>
          </p:nvPr>
        </p:nvSpPr>
        <p:spPr>
          <a:xfrm>
            <a:off x="209550" y="160339"/>
            <a:ext cx="7886700" cy="804862"/>
          </a:xfrm>
          <a:prstGeom prst="rect">
            <a:avLst/>
          </a:prstGeom>
        </p:spPr>
        <p:txBody>
          <a:bodyPr vert="horz" lIns="91440" tIns="45720" rIns="91440" bIns="45720" rtlCol="0" anchor="ctr">
            <a:normAutofit/>
          </a:bodyPr>
          <a:lstStyle/>
          <a:p>
            <a:r>
              <a:rPr lang="de-DE" dirty="0"/>
              <a:t>Titelmasterformat</a:t>
            </a:r>
            <a:br>
              <a:rPr lang="de-DE" dirty="0"/>
            </a:br>
            <a:r>
              <a:rPr lang="de-DE" dirty="0"/>
              <a:t>durch Klicken bearbeiten</a:t>
            </a:r>
          </a:p>
        </p:txBody>
      </p:sp>
      <p:sp>
        <p:nvSpPr>
          <p:cNvPr id="7" name="Fußzeilenplatzhalter 6"/>
          <p:cNvSpPr>
            <a:spLocks noGrp="1"/>
          </p:cNvSpPr>
          <p:nvPr>
            <p:ph type="ftr" sz="quarter" idx="3"/>
          </p:nvPr>
        </p:nvSpPr>
        <p:spPr>
          <a:xfrm>
            <a:off x="819150" y="4668839"/>
            <a:ext cx="3086100" cy="274637"/>
          </a:xfrm>
          <a:prstGeom prst="rect">
            <a:avLst/>
          </a:prstGeom>
        </p:spPr>
        <p:txBody>
          <a:bodyPr vert="horz" lIns="91440" tIns="45720" rIns="91440" bIns="45720" rtlCol="0" anchor="ctr"/>
          <a:lstStyle>
            <a:lvl1pPr algn="l">
              <a:defRPr sz="1100" b="0">
                <a:solidFill>
                  <a:schemeClr val="bg1"/>
                </a:solidFill>
              </a:defRPr>
            </a:lvl1pPr>
          </a:lstStyle>
          <a:p>
            <a:r>
              <a:rPr lang="de-DE"/>
              <a:t>MAGNOS MFPS</a:t>
            </a:r>
            <a:endParaRPr lang="de-DE" dirty="0"/>
          </a:p>
        </p:txBody>
      </p:sp>
      <p:sp>
        <p:nvSpPr>
          <p:cNvPr id="8" name="Textplatzhalter 7"/>
          <p:cNvSpPr>
            <a:spLocks noGrp="1"/>
          </p:cNvSpPr>
          <p:nvPr>
            <p:ph type="body" idx="1"/>
          </p:nvPr>
        </p:nvSpPr>
        <p:spPr>
          <a:xfrm>
            <a:off x="209550" y="1190627"/>
            <a:ext cx="4374000" cy="2854800"/>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p:txBody>
      </p:sp>
    </p:spTree>
    <p:extLst>
      <p:ext uri="{BB962C8B-B14F-4D97-AF65-F5344CB8AC3E}">
        <p14:creationId xmlns:p14="http://schemas.microsoft.com/office/powerpoint/2010/main" val="3202786482"/>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2" r:id="rId3"/>
    <p:sldLayoutId id="2147483659" r:id="rId4"/>
    <p:sldLayoutId id="2147483655" r:id="rId5"/>
    <p:sldLayoutId id="2147483660" r:id="rId6"/>
  </p:sldLayoutIdLst>
  <p:hf sldNum="0" hdr="0" dt="0"/>
  <p:txStyles>
    <p:titleStyle>
      <a:lvl1pPr algn="l" defTabSz="457171" rtl="0" eaLnBrk="1" latinLnBrk="0" hangingPunct="1">
        <a:spcBef>
          <a:spcPct val="0"/>
        </a:spcBef>
        <a:buNone/>
        <a:defRPr sz="2800" b="1" kern="1200">
          <a:solidFill>
            <a:srgbClr val="00446B"/>
          </a:solidFill>
          <a:latin typeface="+mj-lt"/>
          <a:ea typeface="+mj-ea"/>
          <a:cs typeface="+mj-cs"/>
        </a:defRPr>
      </a:lvl1pPr>
    </p:titleStyle>
    <p:bodyStyle>
      <a:lvl1pPr marL="0" indent="0" algn="l" defTabSz="457171" rtl="0" eaLnBrk="1" latinLnBrk="0" hangingPunct="1">
        <a:spcBef>
          <a:spcPct val="20000"/>
        </a:spcBef>
        <a:buFont typeface="Arial"/>
        <a:buNone/>
        <a:defRPr sz="2000" kern="1200">
          <a:solidFill>
            <a:srgbClr val="00446B"/>
          </a:solidFill>
          <a:latin typeface="+mn-lt"/>
          <a:ea typeface="+mn-ea"/>
          <a:cs typeface="+mn-cs"/>
        </a:defRPr>
      </a:lvl1pPr>
      <a:lvl2pPr marL="457170" indent="0" algn="l" defTabSz="457171" rtl="0" eaLnBrk="1" latinLnBrk="0" hangingPunct="1">
        <a:spcBef>
          <a:spcPct val="20000"/>
        </a:spcBef>
        <a:buFont typeface="Arial"/>
        <a:buNone/>
        <a:defRPr sz="1800" kern="1200">
          <a:solidFill>
            <a:srgbClr val="00446B"/>
          </a:solidFill>
          <a:latin typeface="+mn-lt"/>
          <a:ea typeface="+mn-ea"/>
          <a:cs typeface="+mn-cs"/>
        </a:defRPr>
      </a:lvl2pPr>
      <a:lvl3pPr marL="1142927" indent="-228585" algn="l" defTabSz="457171" rtl="0" eaLnBrk="1" latinLnBrk="0" hangingPunct="1">
        <a:spcBef>
          <a:spcPct val="20000"/>
        </a:spcBef>
        <a:buFont typeface="Arial"/>
        <a:buChar char="•"/>
        <a:defRPr sz="2000" kern="1200">
          <a:solidFill>
            <a:srgbClr val="00446B"/>
          </a:solidFill>
          <a:latin typeface="+mn-lt"/>
          <a:ea typeface="+mn-ea"/>
          <a:cs typeface="+mn-cs"/>
        </a:defRPr>
      </a:lvl3pPr>
      <a:lvl4pPr marL="1600098" indent="-228585" algn="l" defTabSz="457171" rtl="0" eaLnBrk="1" latinLnBrk="0" hangingPunct="1">
        <a:spcBef>
          <a:spcPct val="20000"/>
        </a:spcBef>
        <a:buFont typeface="Arial"/>
        <a:buChar char="–"/>
        <a:defRPr sz="1800" kern="1200">
          <a:solidFill>
            <a:srgbClr val="00446B"/>
          </a:solidFill>
          <a:latin typeface="+mn-lt"/>
          <a:ea typeface="+mn-ea"/>
          <a:cs typeface="+mn-cs"/>
        </a:defRPr>
      </a:lvl4pPr>
      <a:lvl5pPr marL="2057268" indent="-228585" algn="l" defTabSz="457171" rtl="0" eaLnBrk="1" latinLnBrk="0" hangingPunct="1">
        <a:spcBef>
          <a:spcPct val="20000"/>
        </a:spcBef>
        <a:buFont typeface="Arial"/>
        <a:buChar char="»"/>
        <a:defRPr sz="1800" kern="1200">
          <a:solidFill>
            <a:srgbClr val="00446B"/>
          </a:solidFill>
          <a:latin typeface="+mn-lt"/>
          <a:ea typeface="+mn-ea"/>
          <a:cs typeface="+mn-cs"/>
        </a:defRPr>
      </a:lvl5pPr>
      <a:lvl6pPr marL="2514439"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10"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81"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51" indent="-228585" algn="l" defTabSz="45717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171" rtl="0" eaLnBrk="1" latinLnBrk="0" hangingPunct="1">
        <a:defRPr sz="1800" kern="1200">
          <a:solidFill>
            <a:schemeClr val="tx1"/>
          </a:solidFill>
          <a:latin typeface="+mn-lt"/>
          <a:ea typeface="+mn-ea"/>
          <a:cs typeface="+mn-cs"/>
        </a:defRPr>
      </a:lvl1pPr>
      <a:lvl2pPr marL="457171" algn="l" defTabSz="457171" rtl="0" eaLnBrk="1" latinLnBrk="0" hangingPunct="1">
        <a:defRPr sz="1800" kern="1200">
          <a:solidFill>
            <a:schemeClr val="tx1"/>
          </a:solidFill>
          <a:latin typeface="+mn-lt"/>
          <a:ea typeface="+mn-ea"/>
          <a:cs typeface="+mn-cs"/>
        </a:defRPr>
      </a:lvl2pPr>
      <a:lvl3pPr marL="914341" algn="l" defTabSz="457171" rtl="0" eaLnBrk="1" latinLnBrk="0" hangingPunct="1">
        <a:defRPr sz="1800" kern="1200">
          <a:solidFill>
            <a:schemeClr val="tx1"/>
          </a:solidFill>
          <a:latin typeface="+mn-lt"/>
          <a:ea typeface="+mn-ea"/>
          <a:cs typeface="+mn-cs"/>
        </a:defRPr>
      </a:lvl3pPr>
      <a:lvl4pPr marL="1371512" algn="l" defTabSz="457171" rtl="0" eaLnBrk="1" latinLnBrk="0" hangingPunct="1">
        <a:defRPr sz="1800" kern="1200">
          <a:solidFill>
            <a:schemeClr val="tx1"/>
          </a:solidFill>
          <a:latin typeface="+mn-lt"/>
          <a:ea typeface="+mn-ea"/>
          <a:cs typeface="+mn-cs"/>
        </a:defRPr>
      </a:lvl4pPr>
      <a:lvl5pPr marL="1828683" algn="l" defTabSz="457171" rtl="0" eaLnBrk="1" latinLnBrk="0" hangingPunct="1">
        <a:defRPr sz="1800" kern="1200">
          <a:solidFill>
            <a:schemeClr val="tx1"/>
          </a:solidFill>
          <a:latin typeface="+mn-lt"/>
          <a:ea typeface="+mn-ea"/>
          <a:cs typeface="+mn-cs"/>
        </a:defRPr>
      </a:lvl5pPr>
      <a:lvl6pPr marL="2285854" algn="l" defTabSz="457171" rtl="0" eaLnBrk="1" latinLnBrk="0" hangingPunct="1">
        <a:defRPr sz="1800" kern="1200">
          <a:solidFill>
            <a:schemeClr val="tx1"/>
          </a:solidFill>
          <a:latin typeface="+mn-lt"/>
          <a:ea typeface="+mn-ea"/>
          <a:cs typeface="+mn-cs"/>
        </a:defRPr>
      </a:lvl6pPr>
      <a:lvl7pPr marL="2743024" algn="l" defTabSz="457171" rtl="0" eaLnBrk="1" latinLnBrk="0" hangingPunct="1">
        <a:defRPr sz="1800" kern="1200">
          <a:solidFill>
            <a:schemeClr val="tx1"/>
          </a:solidFill>
          <a:latin typeface="+mn-lt"/>
          <a:ea typeface="+mn-ea"/>
          <a:cs typeface="+mn-cs"/>
        </a:defRPr>
      </a:lvl7pPr>
      <a:lvl8pPr marL="3200195" algn="l" defTabSz="457171" rtl="0" eaLnBrk="1" latinLnBrk="0" hangingPunct="1">
        <a:defRPr sz="1800" kern="1200">
          <a:solidFill>
            <a:schemeClr val="tx1"/>
          </a:solidFill>
          <a:latin typeface="+mn-lt"/>
          <a:ea typeface="+mn-ea"/>
          <a:cs typeface="+mn-cs"/>
        </a:defRPr>
      </a:lvl8pPr>
      <a:lvl9pPr marL="3657366" algn="l" defTabSz="457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7.emf"/><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erschwommene abstrakte hintergrund innenansicht blick auf in richtung zu  leeren büro lobby und eingangstüren und glas vorhang wand mit rahmen |  Kostenlose Foto">
            <a:extLst>
              <a:ext uri="{FF2B5EF4-FFF2-40B4-BE49-F238E27FC236}">
                <a16:creationId xmlns:a16="http://schemas.microsoft.com/office/drawing/2014/main" id="{2AFA6429-E8A8-4A05-905F-E575DE69C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0" cy="445841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2E71D5BF-60E5-4FD3-9BAC-6517617B68A4}"/>
              </a:ext>
            </a:extLst>
          </p:cNvPr>
          <p:cNvSpPr/>
          <p:nvPr/>
        </p:nvSpPr>
        <p:spPr>
          <a:xfrm>
            <a:off x="0" y="3346073"/>
            <a:ext cx="9144000" cy="1081147"/>
          </a:xfrm>
          <a:prstGeom prst="rect">
            <a:avLst/>
          </a:prstGeom>
          <a:gradFill>
            <a:gsLst>
              <a:gs pos="0">
                <a:srgbClr val="003D6A"/>
              </a:gs>
              <a:gs pos="98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Rechteck 49"/>
          <p:cNvSpPr/>
          <p:nvPr/>
        </p:nvSpPr>
        <p:spPr>
          <a:xfrm>
            <a:off x="0" y="3346074"/>
            <a:ext cx="9144000" cy="1081147"/>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59">
              <a:defRPr/>
            </a:pPr>
            <a:endParaRPr lang="de-DE">
              <a:solidFill>
                <a:prstClr val="white"/>
              </a:solidFill>
              <a:latin typeface="Calibri"/>
            </a:endParaRPr>
          </a:p>
        </p:txBody>
      </p:sp>
      <p:sp>
        <p:nvSpPr>
          <p:cNvPr id="49" name="Titel 1"/>
          <p:cNvSpPr txBox="1">
            <a:spLocks/>
          </p:cNvSpPr>
          <p:nvPr/>
        </p:nvSpPr>
        <p:spPr>
          <a:xfrm>
            <a:off x="230150" y="3441577"/>
            <a:ext cx="8858637" cy="839335"/>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84138" marR="0" lvl="0" indent="0" algn="l" defTabSz="457200" rtl="0" eaLnBrk="1" fontAlgn="auto" latinLnBrk="0" hangingPunct="1">
              <a:lnSpc>
                <a:spcPct val="100000"/>
              </a:lnSpc>
              <a:spcBef>
                <a:spcPct val="0"/>
              </a:spcBef>
              <a:spcAft>
                <a:spcPts val="0"/>
              </a:spcAft>
              <a:buClrTx/>
              <a:buSzTx/>
              <a:buFontTx/>
              <a:buNone/>
              <a:tabLst/>
              <a:defRPr/>
            </a:pPr>
            <a:r>
              <a:rPr kumimoji="0" lang="de-DE" sz="3000" b="1" i="0" u="none" strike="noStrike" kern="1200" cap="none" spc="0" normalizeH="0" baseline="0" noProof="0" dirty="0">
                <a:ln>
                  <a:noFill/>
                </a:ln>
                <a:solidFill>
                  <a:srgbClr val="FFFFFF"/>
                </a:solidFill>
                <a:effectLst/>
                <a:uLnTx/>
                <a:uFillTx/>
                <a:latin typeface="Calibri"/>
                <a:ea typeface="+mn-ea"/>
                <a:cs typeface="+mn-cs"/>
              </a:rPr>
              <a:t>MAGNOS MFPS</a:t>
            </a:r>
          </a:p>
          <a:p>
            <a:pPr marL="84138" marR="0" lvl="0" indent="0" algn="l" defTabSz="457200" rtl="0" eaLnBrk="1" fontAlgn="auto" latinLnBrk="0" hangingPunct="1">
              <a:lnSpc>
                <a:spcPct val="100000"/>
              </a:lnSpc>
              <a:spcBef>
                <a:spcPct val="0"/>
              </a:spcBef>
              <a:spcAft>
                <a:spcPts val="1200"/>
              </a:spcAft>
              <a:buClrTx/>
              <a:buSzTx/>
              <a:buFontTx/>
              <a:buNone/>
              <a:tabLst/>
              <a:defRPr/>
            </a:pPr>
            <a:r>
              <a:rPr lang="en-US" dirty="0">
                <a:solidFill>
                  <a:srgbClr val="FFFFFF"/>
                </a:solidFill>
                <a:latin typeface="Calibri"/>
              </a:rPr>
              <a:t>Powerful Magnetic Chucks for thin and narrow Workpieces</a:t>
            </a: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3"/>
            <a:ext cx="1346200" cy="89567"/>
          </a:xfrm>
          <a:prstGeom prst="rect">
            <a:avLst/>
          </a:prstGeom>
        </p:spPr>
      </p:pic>
      <p:pic>
        <p:nvPicPr>
          <p:cNvPr id="23" name="Grafik 22"/>
          <p:cNvPicPr>
            <a:picLocks noChangeAspect="1"/>
          </p:cNvPicPr>
          <p:nvPr/>
        </p:nvPicPr>
        <p:blipFill rotWithShape="1">
          <a:blip r:embed="rId6"/>
          <a:srcRect l="38113" b="2500"/>
          <a:stretch/>
        </p:blipFill>
        <p:spPr>
          <a:xfrm>
            <a:off x="471268" y="4714857"/>
            <a:ext cx="207512" cy="222904"/>
          </a:xfrm>
          <a:prstGeom prst="rect">
            <a:avLst/>
          </a:prstGeom>
        </p:spPr>
      </p:pic>
      <p:pic>
        <p:nvPicPr>
          <p:cNvPr id="7" name="Bild 4">
            <a:extLst>
              <a:ext uri="{FF2B5EF4-FFF2-40B4-BE49-F238E27FC236}">
                <a16:creationId xmlns:a16="http://schemas.microsoft.com/office/drawing/2014/main" id="{FF2BE00B-75A5-427F-855A-AFBD37CAD0AC}"/>
              </a:ext>
            </a:extLst>
          </p:cNvPr>
          <p:cNvPicPr>
            <a:picLocks noChangeAspect="1"/>
          </p:cNvPicPr>
          <p:nvPr/>
        </p:nvPicPr>
        <p:blipFill>
          <a:blip r:embed="rId7"/>
          <a:stretch>
            <a:fillRect/>
          </a:stretch>
        </p:blipFill>
        <p:spPr>
          <a:xfrm>
            <a:off x="0" y="4311871"/>
            <a:ext cx="9144000" cy="749300"/>
          </a:xfrm>
          <a:prstGeom prst="rect">
            <a:avLst/>
          </a:prstGeom>
        </p:spPr>
      </p:pic>
      <p:pic>
        <p:nvPicPr>
          <p:cNvPr id="10" name="Picture 2" descr="http://www.schunk.int/pimexport_stb2/IM0026575.JPG">
            <a:extLst>
              <a:ext uri="{FF2B5EF4-FFF2-40B4-BE49-F238E27FC236}">
                <a16:creationId xmlns:a16="http://schemas.microsoft.com/office/drawing/2014/main" id="{47090B46-DE45-417B-8F08-7F49C8AB8B1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10810" y="758430"/>
            <a:ext cx="3922380" cy="19848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255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DE" dirty="0"/>
              <a:t>MAGNOS MFPS</a:t>
            </a:r>
          </a:p>
        </p:txBody>
      </p:sp>
      <p:sp>
        <p:nvSpPr>
          <p:cNvPr id="5" name="Textplatzhalter 4"/>
          <p:cNvSpPr>
            <a:spLocks noGrp="1"/>
          </p:cNvSpPr>
          <p:nvPr>
            <p:ph type="body" sz="quarter" idx="12"/>
          </p:nvPr>
        </p:nvSpPr>
        <p:spPr>
          <a:xfrm>
            <a:off x="209549" y="1112838"/>
            <a:ext cx="5363619" cy="2854325"/>
          </a:xfrm>
        </p:spPr>
        <p:txBody>
          <a:bodyPr>
            <a:normAutofit/>
          </a:bodyPr>
          <a:lstStyle/>
          <a:p>
            <a:pPr marL="285750" indent="-285750">
              <a:spcBef>
                <a:spcPts val="550"/>
              </a:spcBef>
              <a:buFont typeface="Arial" panose="020B0604020202020204" pitchFamily="34" charset="0"/>
              <a:buChar char="•"/>
            </a:pPr>
            <a:r>
              <a:rPr lang="en-US" sz="1400" dirty="0"/>
              <a:t>Even permanent magnetic clamping force over the entire workpiece</a:t>
            </a:r>
          </a:p>
          <a:p>
            <a:pPr marL="285750" indent="-285750">
              <a:spcBef>
                <a:spcPts val="550"/>
              </a:spcBef>
              <a:buFont typeface="Arial" panose="020B0604020202020204" pitchFamily="34" charset="0"/>
              <a:buChar char="•"/>
            </a:pPr>
            <a:r>
              <a:rPr lang="en-US" sz="1400" dirty="0"/>
              <a:t>Low vibration clamping</a:t>
            </a:r>
          </a:p>
          <a:p>
            <a:pPr marL="285750" indent="-285750">
              <a:spcBef>
                <a:spcPts val="550"/>
              </a:spcBef>
              <a:buFont typeface="Arial" panose="020B0604020202020204" pitchFamily="34" charset="0"/>
              <a:buChar char="•"/>
            </a:pPr>
            <a:r>
              <a:rPr lang="en-US" sz="1400" dirty="0"/>
              <a:t>Deformation-free clamping</a:t>
            </a:r>
          </a:p>
          <a:p>
            <a:pPr marL="285750" indent="-285750">
              <a:spcBef>
                <a:spcPts val="550"/>
              </a:spcBef>
              <a:buFont typeface="Arial" panose="020B0604020202020204" pitchFamily="34" charset="0"/>
              <a:buChar char="•"/>
            </a:pPr>
            <a:r>
              <a:rPr lang="en-US" sz="1400" dirty="0"/>
              <a:t>High lateral holding forces</a:t>
            </a:r>
          </a:p>
          <a:p>
            <a:pPr marL="285750" indent="-285750">
              <a:spcBef>
                <a:spcPts val="550"/>
              </a:spcBef>
              <a:buFont typeface="Arial" panose="020B0604020202020204" pitchFamily="34" charset="0"/>
              <a:buChar char="•"/>
            </a:pPr>
            <a:r>
              <a:rPr lang="en-US" sz="1400" dirty="0"/>
              <a:t>Patented status display</a:t>
            </a:r>
          </a:p>
          <a:p>
            <a:pPr marL="285750" indent="-285750">
              <a:spcBef>
                <a:spcPts val="550"/>
              </a:spcBef>
              <a:buFont typeface="Arial" panose="020B0604020202020204" pitchFamily="34" charset="0"/>
              <a:buChar char="•"/>
            </a:pPr>
            <a:r>
              <a:rPr lang="en-US" sz="1400" dirty="0"/>
              <a:t>Mono-block design</a:t>
            </a:r>
          </a:p>
          <a:p>
            <a:pPr marL="285750" indent="-285750">
              <a:spcBef>
                <a:spcPts val="550"/>
              </a:spcBef>
              <a:buFont typeface="Arial" panose="020B0604020202020204" pitchFamily="34" charset="0"/>
              <a:buChar char="•"/>
            </a:pPr>
            <a:r>
              <a:rPr lang="en-US" sz="1400" dirty="0"/>
              <a:t>Clamping within a few seconds</a:t>
            </a:r>
          </a:p>
          <a:p>
            <a:pPr marL="285750" indent="-285750">
              <a:spcBef>
                <a:spcPts val="550"/>
              </a:spcBef>
              <a:buFont typeface="Arial" panose="020B0604020202020204" pitchFamily="34" charset="0"/>
              <a:buChar char="•"/>
            </a:pPr>
            <a:r>
              <a:rPr lang="en-US" sz="1400" dirty="0"/>
              <a:t>Unique energy supply for MAG/DEMAG process</a:t>
            </a:r>
          </a:p>
          <a:p>
            <a:pPr marL="285750" indent="-285750">
              <a:spcBef>
                <a:spcPts val="550"/>
              </a:spcBef>
              <a:buFont typeface="Arial" panose="020B0604020202020204" pitchFamily="34" charset="0"/>
              <a:buChar char="•"/>
            </a:pPr>
            <a:r>
              <a:rPr lang="en-US" sz="1400" dirty="0"/>
              <a:t>Control unit compatible with machine control system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dirty="0"/>
          </a:p>
        </p:txBody>
      </p:sp>
      <p:sp>
        <p:nvSpPr>
          <p:cNvPr id="7" name="Fußzeilenplatzhalter 1">
            <a:extLst>
              <a:ext uri="{FF2B5EF4-FFF2-40B4-BE49-F238E27FC236}">
                <a16:creationId xmlns:a16="http://schemas.microsoft.com/office/drawing/2014/main" id="{B17E4379-CA32-412B-A690-736A98942B61}"/>
              </a:ext>
            </a:extLst>
          </p:cNvPr>
          <p:cNvSpPr>
            <a:spLocks noGrp="1"/>
          </p:cNvSpPr>
          <p:nvPr>
            <p:ph type="ftr" sz="quarter" idx="10"/>
          </p:nvPr>
        </p:nvSpPr>
        <p:spPr>
          <a:xfrm>
            <a:off x="819150" y="4738689"/>
            <a:ext cx="5231606" cy="274637"/>
          </a:xfrm>
        </p:spPr>
        <p:txBody>
          <a:bodyPr/>
          <a:lstStyle/>
          <a:p>
            <a:r>
              <a:rPr lang="de-DE"/>
              <a:t>MAGNOS MFPS</a:t>
            </a:r>
            <a:endParaRPr lang="de-DE" dirty="0"/>
          </a:p>
        </p:txBody>
      </p:sp>
      <p:sp>
        <p:nvSpPr>
          <p:cNvPr id="6" name="Textfeld 5">
            <a:extLst>
              <a:ext uri="{FF2B5EF4-FFF2-40B4-BE49-F238E27FC236}">
                <a16:creationId xmlns:a16="http://schemas.microsoft.com/office/drawing/2014/main" id="{20E11298-AE2F-4B2D-81C1-484AB6A7060D}"/>
              </a:ext>
            </a:extLst>
          </p:cNvPr>
          <p:cNvSpPr txBox="1"/>
          <p:nvPr/>
        </p:nvSpPr>
        <p:spPr>
          <a:xfrm>
            <a:off x="209550" y="718958"/>
            <a:ext cx="4911954" cy="338554"/>
          </a:xfrm>
          <a:prstGeom prst="rect">
            <a:avLst/>
          </a:prstGeom>
          <a:noFill/>
        </p:spPr>
        <p:txBody>
          <a:bodyPr wrap="square" rtlCol="0">
            <a:spAutoFit/>
          </a:bodyPr>
          <a:lstStyle/>
          <a:p>
            <a:r>
              <a:rPr lang="en-US" sz="1600" b="1">
                <a:solidFill>
                  <a:srgbClr val="00446B"/>
                </a:solidFill>
              </a:rPr>
              <a:t>General information</a:t>
            </a:r>
          </a:p>
        </p:txBody>
      </p:sp>
      <p:pic>
        <p:nvPicPr>
          <p:cNvPr id="1026" name="Picture 2" descr="http://www.schunk.int/pimexport_stb2/IM0026575.JPG">
            <a:extLst>
              <a:ext uri="{FF2B5EF4-FFF2-40B4-BE49-F238E27FC236}">
                <a16:creationId xmlns:a16="http://schemas.microsoft.com/office/drawing/2014/main" id="{2FE8F3B2-39D2-4880-B813-F0B39CACF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366" y="1360638"/>
            <a:ext cx="3922380" cy="198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0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F495A-4562-4EA9-9361-8708BD9AA830}"/>
              </a:ext>
            </a:extLst>
          </p:cNvPr>
          <p:cNvSpPr>
            <a:spLocks noGrp="1"/>
          </p:cNvSpPr>
          <p:nvPr>
            <p:ph type="title"/>
          </p:nvPr>
        </p:nvSpPr>
        <p:spPr/>
        <p:txBody>
          <a:bodyPr/>
          <a:lstStyle/>
          <a:p>
            <a:r>
              <a:rPr lang="en-US" dirty="0"/>
              <a:t>MAGNOS MFPS</a:t>
            </a:r>
          </a:p>
        </p:txBody>
      </p:sp>
      <p:sp>
        <p:nvSpPr>
          <p:cNvPr id="4" name="Textplatzhalter 3">
            <a:extLst>
              <a:ext uri="{FF2B5EF4-FFF2-40B4-BE49-F238E27FC236}">
                <a16:creationId xmlns:a16="http://schemas.microsoft.com/office/drawing/2014/main" id="{8E4EC049-3DF5-4618-9BF9-25DBF5564A96}"/>
              </a:ext>
            </a:extLst>
          </p:cNvPr>
          <p:cNvSpPr>
            <a:spLocks noGrp="1"/>
          </p:cNvSpPr>
          <p:nvPr>
            <p:ph type="body" sz="quarter" idx="12"/>
          </p:nvPr>
        </p:nvSpPr>
        <p:spPr>
          <a:xfrm>
            <a:off x="209549" y="1112838"/>
            <a:ext cx="5335633" cy="3125439"/>
          </a:xfrm>
        </p:spPr>
        <p:txBody>
          <a:bodyPr>
            <a:normAutofit/>
          </a:bodyPr>
          <a:lstStyle/>
          <a:p>
            <a:pPr indent="268288"/>
            <a:r>
              <a:rPr lang="en-US" sz="1400" dirty="0"/>
              <a:t>Solid base body</a:t>
            </a:r>
          </a:p>
          <a:p>
            <a:pPr indent="268288"/>
            <a:r>
              <a:rPr lang="en-US" sz="1400" dirty="0"/>
              <a:t>Mounting groove</a:t>
            </a:r>
          </a:p>
          <a:p>
            <a:pPr indent="268288"/>
            <a:r>
              <a:rPr lang="en-US" sz="1400" dirty="0"/>
              <a:t>Fastening bore</a:t>
            </a:r>
          </a:p>
          <a:p>
            <a:pPr indent="268288"/>
            <a:r>
              <a:rPr lang="en-US" sz="1400" dirty="0"/>
              <a:t>Invertible AINiCo magnets</a:t>
            </a:r>
          </a:p>
          <a:p>
            <a:pPr indent="268288"/>
            <a:r>
              <a:rPr lang="en-US" sz="1400" dirty="0"/>
              <a:t>Coil body, insulated version</a:t>
            </a:r>
          </a:p>
          <a:p>
            <a:pPr indent="268288"/>
            <a:r>
              <a:rPr lang="en-US" sz="1400" dirty="0"/>
              <a:t>Steel pole</a:t>
            </a:r>
          </a:p>
          <a:p>
            <a:pPr indent="268288"/>
            <a:r>
              <a:rPr lang="en-US" sz="1400" dirty="0"/>
              <a:t>Synthetic resin grounting</a:t>
            </a:r>
          </a:p>
          <a:p>
            <a:pPr indent="268288"/>
            <a:r>
              <a:rPr lang="en-US" sz="1400" dirty="0"/>
              <a:t>Neodymium magnets</a:t>
            </a:r>
          </a:p>
          <a:p>
            <a:pPr indent="268288"/>
            <a:r>
              <a:rPr lang="en-US" sz="1400" dirty="0"/>
              <a:t>Connection housing with status display</a:t>
            </a:r>
          </a:p>
          <a:p>
            <a:pPr indent="268288"/>
            <a:r>
              <a:rPr lang="en-US" sz="1400" dirty="0"/>
              <a:t>Fixed pairs of pole extensions</a:t>
            </a:r>
          </a:p>
          <a:p>
            <a:pPr indent="268288"/>
            <a:r>
              <a:rPr lang="en-US" sz="1400" dirty="0"/>
              <a:t>Flexible pairs of pole extensions</a:t>
            </a:r>
          </a:p>
          <a:p>
            <a:pPr indent="268288"/>
            <a:endParaRPr lang="en-US" sz="1400" dirty="0"/>
          </a:p>
          <a:p>
            <a:pPr indent="268288"/>
            <a:endParaRPr lang="en-US" sz="1400" dirty="0"/>
          </a:p>
        </p:txBody>
      </p:sp>
      <p:sp>
        <p:nvSpPr>
          <p:cNvPr id="5" name="Fußzeilenplatzhalter 4">
            <a:extLst>
              <a:ext uri="{FF2B5EF4-FFF2-40B4-BE49-F238E27FC236}">
                <a16:creationId xmlns:a16="http://schemas.microsoft.com/office/drawing/2014/main" id="{2314D380-2DD7-4092-B35C-956640713DCF}"/>
              </a:ext>
            </a:extLst>
          </p:cNvPr>
          <p:cNvSpPr>
            <a:spLocks noGrp="1"/>
          </p:cNvSpPr>
          <p:nvPr>
            <p:ph type="ftr" sz="quarter" idx="10"/>
          </p:nvPr>
        </p:nvSpPr>
        <p:spPr/>
        <p:txBody>
          <a:bodyPr/>
          <a:lstStyle/>
          <a:p>
            <a:r>
              <a:rPr lang="en-US" dirty="0"/>
              <a:t>MAGNOS MFPS</a:t>
            </a:r>
          </a:p>
        </p:txBody>
      </p:sp>
      <p:grpSp>
        <p:nvGrpSpPr>
          <p:cNvPr id="6" name="Gruppieren 5">
            <a:extLst>
              <a:ext uri="{FF2B5EF4-FFF2-40B4-BE49-F238E27FC236}">
                <a16:creationId xmlns:a16="http://schemas.microsoft.com/office/drawing/2014/main" id="{8C1D759F-66F9-4C61-AA77-97E4EEF77EB0}"/>
              </a:ext>
            </a:extLst>
          </p:cNvPr>
          <p:cNvGrpSpPr/>
          <p:nvPr/>
        </p:nvGrpSpPr>
        <p:grpSpPr>
          <a:xfrm>
            <a:off x="297211" y="1167462"/>
            <a:ext cx="198000" cy="198000"/>
            <a:chOff x="4645063" y="729193"/>
            <a:chExt cx="266095" cy="271350"/>
          </a:xfrm>
        </p:grpSpPr>
        <p:sp>
          <p:nvSpPr>
            <p:cNvPr id="7" name="Ellipse 6">
              <a:extLst>
                <a:ext uri="{FF2B5EF4-FFF2-40B4-BE49-F238E27FC236}">
                  <a16:creationId xmlns:a16="http://schemas.microsoft.com/office/drawing/2014/main" id="{CB9D62CB-385A-4AC1-A156-E91586891D3B}"/>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feld 7">
              <a:extLst>
                <a:ext uri="{FF2B5EF4-FFF2-40B4-BE49-F238E27FC236}">
                  <a16:creationId xmlns:a16="http://schemas.microsoft.com/office/drawing/2014/main" id="{02168F2E-EE60-4F91-A60F-B6567C93631F}"/>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9" name="Gruppieren 8">
            <a:extLst>
              <a:ext uri="{FF2B5EF4-FFF2-40B4-BE49-F238E27FC236}">
                <a16:creationId xmlns:a16="http://schemas.microsoft.com/office/drawing/2014/main" id="{CF2704DB-9485-4B98-8F93-216EB985AA41}"/>
              </a:ext>
            </a:extLst>
          </p:cNvPr>
          <p:cNvGrpSpPr/>
          <p:nvPr/>
        </p:nvGrpSpPr>
        <p:grpSpPr>
          <a:xfrm>
            <a:off x="297211" y="1409190"/>
            <a:ext cx="198000" cy="198000"/>
            <a:chOff x="4645063" y="732456"/>
            <a:chExt cx="266095" cy="271350"/>
          </a:xfrm>
        </p:grpSpPr>
        <p:sp>
          <p:nvSpPr>
            <p:cNvPr id="10" name="Ellipse 9">
              <a:extLst>
                <a:ext uri="{FF2B5EF4-FFF2-40B4-BE49-F238E27FC236}">
                  <a16:creationId xmlns:a16="http://schemas.microsoft.com/office/drawing/2014/main" id="{424E0913-1FA2-46F7-9C76-B488A2B11AA6}"/>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feld 10">
              <a:extLst>
                <a:ext uri="{FF2B5EF4-FFF2-40B4-BE49-F238E27FC236}">
                  <a16:creationId xmlns:a16="http://schemas.microsoft.com/office/drawing/2014/main" id="{9337FA59-8175-4884-8DC4-F513AE6C8FD6}"/>
                </a:ext>
              </a:extLst>
            </p:cNvPr>
            <p:cNvSpPr txBox="1"/>
            <p:nvPr/>
          </p:nvSpPr>
          <p:spPr>
            <a:xfrm>
              <a:off x="4645063" y="732456"/>
              <a:ext cx="266095" cy="271350"/>
            </a:xfrm>
            <a:prstGeom prst="rect">
              <a:avLst/>
            </a:prstGeom>
            <a:noFill/>
          </p:spPr>
          <p:txBody>
            <a:bodyPr wrap="square" rtlCol="0" anchor="ctr" anchorCtr="0">
              <a:noAutofit/>
            </a:bodyPr>
            <a:lstStyle/>
            <a:p>
              <a:pPr algn="ctr"/>
              <a:r>
                <a:rPr lang="en-US" sz="900" dirty="0">
                  <a:solidFill>
                    <a:schemeClr val="bg1"/>
                  </a:solidFill>
                </a:rPr>
                <a:t>2</a:t>
              </a:r>
            </a:p>
          </p:txBody>
        </p:sp>
      </p:grpSp>
      <p:grpSp>
        <p:nvGrpSpPr>
          <p:cNvPr id="12" name="Gruppieren 11">
            <a:extLst>
              <a:ext uri="{FF2B5EF4-FFF2-40B4-BE49-F238E27FC236}">
                <a16:creationId xmlns:a16="http://schemas.microsoft.com/office/drawing/2014/main" id="{CBB5CEBD-090A-4F91-BF9F-4C5349AFAE8C}"/>
              </a:ext>
            </a:extLst>
          </p:cNvPr>
          <p:cNvGrpSpPr/>
          <p:nvPr/>
        </p:nvGrpSpPr>
        <p:grpSpPr>
          <a:xfrm>
            <a:off x="297211" y="1650918"/>
            <a:ext cx="198000" cy="198000"/>
            <a:chOff x="4637578" y="732456"/>
            <a:chExt cx="266095" cy="271350"/>
          </a:xfrm>
        </p:grpSpPr>
        <p:sp>
          <p:nvSpPr>
            <p:cNvPr id="13" name="Ellipse 12">
              <a:extLst>
                <a:ext uri="{FF2B5EF4-FFF2-40B4-BE49-F238E27FC236}">
                  <a16:creationId xmlns:a16="http://schemas.microsoft.com/office/drawing/2014/main" id="{6315BED3-9620-44DD-B92E-1B58E6033FAF}"/>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feld 13">
              <a:extLst>
                <a:ext uri="{FF2B5EF4-FFF2-40B4-BE49-F238E27FC236}">
                  <a16:creationId xmlns:a16="http://schemas.microsoft.com/office/drawing/2014/main" id="{784F6DB1-95FC-4AFC-857F-08BC3443EEF7}"/>
                </a:ext>
              </a:extLst>
            </p:cNvPr>
            <p:cNvSpPr txBox="1"/>
            <p:nvPr/>
          </p:nvSpPr>
          <p:spPr>
            <a:xfrm>
              <a:off x="4637578" y="732456"/>
              <a:ext cx="266095" cy="271350"/>
            </a:xfrm>
            <a:prstGeom prst="rect">
              <a:avLst/>
            </a:prstGeom>
            <a:noFill/>
          </p:spPr>
          <p:txBody>
            <a:bodyPr wrap="square" rtlCol="0" anchor="ctr" anchorCtr="0">
              <a:noAutofit/>
            </a:bodyPr>
            <a:lstStyle/>
            <a:p>
              <a:pPr algn="ctr"/>
              <a:r>
                <a:rPr lang="en-US" sz="900" dirty="0">
                  <a:solidFill>
                    <a:schemeClr val="bg1"/>
                  </a:solidFill>
                </a:rPr>
                <a:t>3</a:t>
              </a:r>
            </a:p>
          </p:txBody>
        </p:sp>
      </p:grpSp>
      <p:grpSp>
        <p:nvGrpSpPr>
          <p:cNvPr id="15" name="Gruppieren 14">
            <a:extLst>
              <a:ext uri="{FF2B5EF4-FFF2-40B4-BE49-F238E27FC236}">
                <a16:creationId xmlns:a16="http://schemas.microsoft.com/office/drawing/2014/main" id="{443BEC66-81AC-4E18-A588-399BD850CF68}"/>
              </a:ext>
            </a:extLst>
          </p:cNvPr>
          <p:cNvGrpSpPr/>
          <p:nvPr/>
        </p:nvGrpSpPr>
        <p:grpSpPr>
          <a:xfrm>
            <a:off x="297211" y="2153967"/>
            <a:ext cx="198000" cy="198000"/>
            <a:chOff x="4637578" y="738982"/>
            <a:chExt cx="266095" cy="271350"/>
          </a:xfrm>
        </p:grpSpPr>
        <p:sp>
          <p:nvSpPr>
            <p:cNvPr id="16" name="Ellipse 15">
              <a:extLst>
                <a:ext uri="{FF2B5EF4-FFF2-40B4-BE49-F238E27FC236}">
                  <a16:creationId xmlns:a16="http://schemas.microsoft.com/office/drawing/2014/main" id="{6DC23981-59B3-472E-B823-23C20C1505DB}"/>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feld 16">
              <a:extLst>
                <a:ext uri="{FF2B5EF4-FFF2-40B4-BE49-F238E27FC236}">
                  <a16:creationId xmlns:a16="http://schemas.microsoft.com/office/drawing/2014/main" id="{7CC26D51-3C11-494B-9D0C-6D9F092FA4C9}"/>
                </a:ext>
              </a:extLst>
            </p:cNvPr>
            <p:cNvSpPr txBox="1"/>
            <p:nvPr/>
          </p:nvSpPr>
          <p:spPr>
            <a:xfrm>
              <a:off x="4637578" y="738982"/>
              <a:ext cx="266095" cy="271350"/>
            </a:xfrm>
            <a:prstGeom prst="rect">
              <a:avLst/>
            </a:prstGeom>
            <a:noFill/>
          </p:spPr>
          <p:txBody>
            <a:bodyPr wrap="square" rtlCol="0" anchor="ctr" anchorCtr="0">
              <a:noAutofit/>
            </a:bodyPr>
            <a:lstStyle/>
            <a:p>
              <a:pPr algn="ctr"/>
              <a:r>
                <a:rPr lang="en-US" sz="900" dirty="0">
                  <a:solidFill>
                    <a:schemeClr val="bg1"/>
                  </a:solidFill>
                </a:rPr>
                <a:t>5</a:t>
              </a:r>
            </a:p>
          </p:txBody>
        </p:sp>
      </p:grpSp>
      <p:grpSp>
        <p:nvGrpSpPr>
          <p:cNvPr id="18" name="Gruppieren 17">
            <a:extLst>
              <a:ext uri="{FF2B5EF4-FFF2-40B4-BE49-F238E27FC236}">
                <a16:creationId xmlns:a16="http://schemas.microsoft.com/office/drawing/2014/main" id="{BD03CAAF-0965-4680-A067-DBD3E11E30A2}"/>
              </a:ext>
            </a:extLst>
          </p:cNvPr>
          <p:cNvGrpSpPr/>
          <p:nvPr/>
        </p:nvGrpSpPr>
        <p:grpSpPr>
          <a:xfrm>
            <a:off x="297211" y="2421819"/>
            <a:ext cx="198000" cy="198000"/>
            <a:chOff x="4634378" y="738982"/>
            <a:chExt cx="266095" cy="271350"/>
          </a:xfrm>
        </p:grpSpPr>
        <p:sp>
          <p:nvSpPr>
            <p:cNvPr id="19" name="Ellipse 18">
              <a:extLst>
                <a:ext uri="{FF2B5EF4-FFF2-40B4-BE49-F238E27FC236}">
                  <a16:creationId xmlns:a16="http://schemas.microsoft.com/office/drawing/2014/main" id="{75692683-D9CD-47F5-98C8-CFF0222AC5CE}"/>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feld 19">
              <a:extLst>
                <a:ext uri="{FF2B5EF4-FFF2-40B4-BE49-F238E27FC236}">
                  <a16:creationId xmlns:a16="http://schemas.microsoft.com/office/drawing/2014/main" id="{BB96F9AA-08FC-4092-9418-D375680E8151}"/>
                </a:ext>
              </a:extLst>
            </p:cNvPr>
            <p:cNvSpPr txBox="1"/>
            <p:nvPr/>
          </p:nvSpPr>
          <p:spPr>
            <a:xfrm>
              <a:off x="4634378" y="738982"/>
              <a:ext cx="266095" cy="271350"/>
            </a:xfrm>
            <a:prstGeom prst="rect">
              <a:avLst/>
            </a:prstGeom>
            <a:noFill/>
          </p:spPr>
          <p:txBody>
            <a:bodyPr wrap="square" rtlCol="0" anchor="ctr" anchorCtr="0">
              <a:noAutofit/>
            </a:bodyPr>
            <a:lstStyle/>
            <a:p>
              <a:pPr algn="ctr"/>
              <a:r>
                <a:rPr lang="en-US" sz="900" dirty="0">
                  <a:solidFill>
                    <a:schemeClr val="bg1"/>
                  </a:solidFill>
                </a:rPr>
                <a:t>6</a:t>
              </a:r>
            </a:p>
          </p:txBody>
        </p:sp>
      </p:grpSp>
      <p:grpSp>
        <p:nvGrpSpPr>
          <p:cNvPr id="21" name="Gruppieren 20">
            <a:extLst>
              <a:ext uri="{FF2B5EF4-FFF2-40B4-BE49-F238E27FC236}">
                <a16:creationId xmlns:a16="http://schemas.microsoft.com/office/drawing/2014/main" id="{1154E6F2-238B-46E3-85E8-143754030618}"/>
              </a:ext>
            </a:extLst>
          </p:cNvPr>
          <p:cNvGrpSpPr/>
          <p:nvPr/>
        </p:nvGrpSpPr>
        <p:grpSpPr>
          <a:xfrm>
            <a:off x="297211" y="1905708"/>
            <a:ext cx="198000" cy="198000"/>
            <a:chOff x="4631178" y="738982"/>
            <a:chExt cx="266095" cy="271350"/>
          </a:xfrm>
        </p:grpSpPr>
        <p:sp>
          <p:nvSpPr>
            <p:cNvPr id="22" name="Ellipse 21">
              <a:extLst>
                <a:ext uri="{FF2B5EF4-FFF2-40B4-BE49-F238E27FC236}">
                  <a16:creationId xmlns:a16="http://schemas.microsoft.com/office/drawing/2014/main" id="{1D3608BA-C3D4-4E82-872C-DB8C7A5BD93E}"/>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feld 22">
              <a:extLst>
                <a:ext uri="{FF2B5EF4-FFF2-40B4-BE49-F238E27FC236}">
                  <a16:creationId xmlns:a16="http://schemas.microsoft.com/office/drawing/2014/main" id="{F7CFB165-4B79-4567-83BF-2BD65EC32C62}"/>
                </a:ext>
              </a:extLst>
            </p:cNvPr>
            <p:cNvSpPr txBox="1"/>
            <p:nvPr/>
          </p:nvSpPr>
          <p:spPr>
            <a:xfrm>
              <a:off x="4631178" y="738982"/>
              <a:ext cx="266095" cy="271350"/>
            </a:xfrm>
            <a:prstGeom prst="rect">
              <a:avLst/>
            </a:prstGeom>
            <a:noFill/>
          </p:spPr>
          <p:txBody>
            <a:bodyPr wrap="square" rtlCol="0" anchor="ctr" anchorCtr="0">
              <a:noAutofit/>
            </a:bodyPr>
            <a:lstStyle/>
            <a:p>
              <a:pPr algn="ctr"/>
              <a:r>
                <a:rPr lang="en-US" sz="900" dirty="0">
                  <a:solidFill>
                    <a:schemeClr val="bg1"/>
                  </a:solidFill>
                </a:rPr>
                <a:t>4</a:t>
              </a:r>
            </a:p>
          </p:txBody>
        </p:sp>
      </p:grpSp>
      <p:grpSp>
        <p:nvGrpSpPr>
          <p:cNvPr id="24" name="Gruppieren 23">
            <a:extLst>
              <a:ext uri="{FF2B5EF4-FFF2-40B4-BE49-F238E27FC236}">
                <a16:creationId xmlns:a16="http://schemas.microsoft.com/office/drawing/2014/main" id="{93437487-C71D-430B-A902-9E1E932E44B3}"/>
              </a:ext>
            </a:extLst>
          </p:cNvPr>
          <p:cNvGrpSpPr/>
          <p:nvPr/>
        </p:nvGrpSpPr>
        <p:grpSpPr>
          <a:xfrm>
            <a:off x="297211" y="2676609"/>
            <a:ext cx="198000" cy="198000"/>
            <a:chOff x="4640203" y="738588"/>
            <a:chExt cx="266095" cy="271350"/>
          </a:xfrm>
        </p:grpSpPr>
        <p:sp>
          <p:nvSpPr>
            <p:cNvPr id="25" name="Ellipse 24">
              <a:extLst>
                <a:ext uri="{FF2B5EF4-FFF2-40B4-BE49-F238E27FC236}">
                  <a16:creationId xmlns:a16="http://schemas.microsoft.com/office/drawing/2014/main" id="{29EDB21D-2709-4144-A792-F2D84D31D1E9}"/>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feld 25">
              <a:extLst>
                <a:ext uri="{FF2B5EF4-FFF2-40B4-BE49-F238E27FC236}">
                  <a16:creationId xmlns:a16="http://schemas.microsoft.com/office/drawing/2014/main" id="{8D441BDA-3D6E-486D-B600-8E811F373A2D}"/>
                </a:ext>
              </a:extLst>
            </p:cNvPr>
            <p:cNvSpPr txBox="1"/>
            <p:nvPr/>
          </p:nvSpPr>
          <p:spPr>
            <a:xfrm>
              <a:off x="4640203" y="738588"/>
              <a:ext cx="266095" cy="271350"/>
            </a:xfrm>
            <a:prstGeom prst="rect">
              <a:avLst/>
            </a:prstGeom>
            <a:noFill/>
          </p:spPr>
          <p:txBody>
            <a:bodyPr wrap="square" rtlCol="0" anchor="ctr" anchorCtr="0">
              <a:noAutofit/>
            </a:bodyPr>
            <a:lstStyle/>
            <a:p>
              <a:pPr algn="ctr"/>
              <a:r>
                <a:rPr lang="en-US" sz="900" dirty="0">
                  <a:solidFill>
                    <a:schemeClr val="bg1"/>
                  </a:solidFill>
                </a:rPr>
                <a:t>7</a:t>
              </a:r>
            </a:p>
          </p:txBody>
        </p:sp>
      </p:grpSp>
      <p:grpSp>
        <p:nvGrpSpPr>
          <p:cNvPr id="27" name="Gruppieren 26">
            <a:extLst>
              <a:ext uri="{FF2B5EF4-FFF2-40B4-BE49-F238E27FC236}">
                <a16:creationId xmlns:a16="http://schemas.microsoft.com/office/drawing/2014/main" id="{0F203838-77A9-4F83-8979-1D18039B011B}"/>
              </a:ext>
            </a:extLst>
          </p:cNvPr>
          <p:cNvGrpSpPr/>
          <p:nvPr/>
        </p:nvGrpSpPr>
        <p:grpSpPr>
          <a:xfrm>
            <a:off x="297211" y="2937931"/>
            <a:ext cx="198000" cy="198000"/>
            <a:chOff x="4640203" y="732226"/>
            <a:chExt cx="266095" cy="271350"/>
          </a:xfrm>
        </p:grpSpPr>
        <p:sp>
          <p:nvSpPr>
            <p:cNvPr id="28" name="Ellipse 27">
              <a:extLst>
                <a:ext uri="{FF2B5EF4-FFF2-40B4-BE49-F238E27FC236}">
                  <a16:creationId xmlns:a16="http://schemas.microsoft.com/office/drawing/2014/main" id="{EFD1C616-9D58-4E80-B241-C06D50888D20}"/>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feld 28">
              <a:extLst>
                <a:ext uri="{FF2B5EF4-FFF2-40B4-BE49-F238E27FC236}">
                  <a16:creationId xmlns:a16="http://schemas.microsoft.com/office/drawing/2014/main" id="{11B912B9-C95E-4C4B-BB6A-1F5F8A7B0A9D}"/>
                </a:ext>
              </a:extLst>
            </p:cNvPr>
            <p:cNvSpPr txBox="1"/>
            <p:nvPr/>
          </p:nvSpPr>
          <p:spPr>
            <a:xfrm>
              <a:off x="4640203" y="732226"/>
              <a:ext cx="266095" cy="271350"/>
            </a:xfrm>
            <a:prstGeom prst="rect">
              <a:avLst/>
            </a:prstGeom>
            <a:noFill/>
          </p:spPr>
          <p:txBody>
            <a:bodyPr wrap="square" rtlCol="0" anchor="ctr" anchorCtr="0">
              <a:noAutofit/>
            </a:bodyPr>
            <a:lstStyle/>
            <a:p>
              <a:pPr algn="ctr"/>
              <a:r>
                <a:rPr lang="en-US" sz="900" dirty="0">
                  <a:solidFill>
                    <a:schemeClr val="bg1"/>
                  </a:solidFill>
                </a:rPr>
                <a:t>8</a:t>
              </a:r>
            </a:p>
          </p:txBody>
        </p:sp>
      </p:grpSp>
      <p:sp>
        <p:nvSpPr>
          <p:cNvPr id="60" name="Textfeld 59">
            <a:extLst>
              <a:ext uri="{FF2B5EF4-FFF2-40B4-BE49-F238E27FC236}">
                <a16:creationId xmlns:a16="http://schemas.microsoft.com/office/drawing/2014/main" id="{C1A4AF60-29ED-4F4A-8723-EA6E1D2ACA9B}"/>
              </a:ext>
            </a:extLst>
          </p:cNvPr>
          <p:cNvSpPr txBox="1"/>
          <p:nvPr/>
        </p:nvSpPr>
        <p:spPr>
          <a:xfrm>
            <a:off x="209550" y="718958"/>
            <a:ext cx="4911954" cy="338554"/>
          </a:xfrm>
          <a:prstGeom prst="rect">
            <a:avLst/>
          </a:prstGeom>
          <a:noFill/>
        </p:spPr>
        <p:txBody>
          <a:bodyPr wrap="square" rtlCol="0">
            <a:spAutoFit/>
          </a:bodyPr>
          <a:lstStyle/>
          <a:p>
            <a:r>
              <a:rPr lang="en-US" sz="1600" b="1" dirty="0">
                <a:solidFill>
                  <a:srgbClr val="00446B"/>
                </a:solidFill>
              </a:rPr>
              <a:t>Functional diagram</a:t>
            </a:r>
          </a:p>
        </p:txBody>
      </p:sp>
      <p:grpSp>
        <p:nvGrpSpPr>
          <p:cNvPr id="74" name="Gruppieren 73">
            <a:extLst>
              <a:ext uri="{FF2B5EF4-FFF2-40B4-BE49-F238E27FC236}">
                <a16:creationId xmlns:a16="http://schemas.microsoft.com/office/drawing/2014/main" id="{53741D74-6019-4141-934B-370B8285BE85}"/>
              </a:ext>
            </a:extLst>
          </p:cNvPr>
          <p:cNvGrpSpPr/>
          <p:nvPr/>
        </p:nvGrpSpPr>
        <p:grpSpPr>
          <a:xfrm>
            <a:off x="299392" y="3201366"/>
            <a:ext cx="198000" cy="198000"/>
            <a:chOff x="4640203" y="732226"/>
            <a:chExt cx="266095" cy="271350"/>
          </a:xfrm>
        </p:grpSpPr>
        <p:sp>
          <p:nvSpPr>
            <p:cNvPr id="75" name="Ellipse 74">
              <a:extLst>
                <a:ext uri="{FF2B5EF4-FFF2-40B4-BE49-F238E27FC236}">
                  <a16:creationId xmlns:a16="http://schemas.microsoft.com/office/drawing/2014/main" id="{F26D565A-A231-4229-9873-E88C71E7E8D4}"/>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Textfeld 75">
              <a:extLst>
                <a:ext uri="{FF2B5EF4-FFF2-40B4-BE49-F238E27FC236}">
                  <a16:creationId xmlns:a16="http://schemas.microsoft.com/office/drawing/2014/main" id="{2C1873FE-22EC-46C6-94A3-EBA315144162}"/>
                </a:ext>
              </a:extLst>
            </p:cNvPr>
            <p:cNvSpPr txBox="1"/>
            <p:nvPr/>
          </p:nvSpPr>
          <p:spPr>
            <a:xfrm>
              <a:off x="4640203" y="732226"/>
              <a:ext cx="266095" cy="271350"/>
            </a:xfrm>
            <a:prstGeom prst="rect">
              <a:avLst/>
            </a:prstGeom>
            <a:noFill/>
          </p:spPr>
          <p:txBody>
            <a:bodyPr wrap="square" rtlCol="0" anchor="ctr" anchorCtr="0">
              <a:noAutofit/>
            </a:bodyPr>
            <a:lstStyle/>
            <a:p>
              <a:pPr algn="ctr"/>
              <a:r>
                <a:rPr lang="en-US" sz="900" dirty="0">
                  <a:solidFill>
                    <a:schemeClr val="bg1"/>
                  </a:solidFill>
                </a:rPr>
                <a:t>9</a:t>
              </a:r>
            </a:p>
          </p:txBody>
        </p:sp>
      </p:grpSp>
      <p:grpSp>
        <p:nvGrpSpPr>
          <p:cNvPr id="77" name="Gruppieren 76">
            <a:extLst>
              <a:ext uri="{FF2B5EF4-FFF2-40B4-BE49-F238E27FC236}">
                <a16:creationId xmlns:a16="http://schemas.microsoft.com/office/drawing/2014/main" id="{CBBFBA38-F0EC-4E7A-A09B-A8DF1A5E7EDD}"/>
              </a:ext>
            </a:extLst>
          </p:cNvPr>
          <p:cNvGrpSpPr/>
          <p:nvPr/>
        </p:nvGrpSpPr>
        <p:grpSpPr>
          <a:xfrm>
            <a:off x="237165" y="3432418"/>
            <a:ext cx="324000" cy="230832"/>
            <a:chOff x="4554259" y="723447"/>
            <a:chExt cx="435429" cy="296018"/>
          </a:xfrm>
        </p:grpSpPr>
        <p:sp>
          <p:nvSpPr>
            <p:cNvPr id="78" name="Ellipse 77">
              <a:extLst>
                <a:ext uri="{FF2B5EF4-FFF2-40B4-BE49-F238E27FC236}">
                  <a16:creationId xmlns:a16="http://schemas.microsoft.com/office/drawing/2014/main" id="{8132BFBC-CCDE-40A3-A625-B45DF16F19A2}"/>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Textfeld 78">
              <a:extLst>
                <a:ext uri="{FF2B5EF4-FFF2-40B4-BE49-F238E27FC236}">
                  <a16:creationId xmlns:a16="http://schemas.microsoft.com/office/drawing/2014/main" id="{00DA3973-C8FB-4466-8D10-CA39B491CB32}"/>
                </a:ext>
              </a:extLst>
            </p:cNvPr>
            <p:cNvSpPr txBox="1"/>
            <p:nvPr/>
          </p:nvSpPr>
          <p:spPr>
            <a:xfrm>
              <a:off x="4554259" y="723447"/>
              <a:ext cx="435429" cy="296018"/>
            </a:xfrm>
            <a:prstGeom prst="rect">
              <a:avLst/>
            </a:prstGeom>
            <a:noFill/>
          </p:spPr>
          <p:txBody>
            <a:bodyPr wrap="square" rtlCol="0">
              <a:spAutoFit/>
            </a:bodyPr>
            <a:lstStyle/>
            <a:p>
              <a:pPr algn="ctr"/>
              <a:r>
                <a:rPr lang="en-US" sz="900" dirty="0">
                  <a:solidFill>
                    <a:schemeClr val="bg1"/>
                  </a:solidFill>
                </a:rPr>
                <a:t>10</a:t>
              </a:r>
            </a:p>
          </p:txBody>
        </p:sp>
      </p:grpSp>
      <p:grpSp>
        <p:nvGrpSpPr>
          <p:cNvPr id="67" name="Gruppieren 66">
            <a:extLst>
              <a:ext uri="{FF2B5EF4-FFF2-40B4-BE49-F238E27FC236}">
                <a16:creationId xmlns:a16="http://schemas.microsoft.com/office/drawing/2014/main" id="{727C1D87-F86B-4164-BDAF-DDFDDBB37729}"/>
              </a:ext>
            </a:extLst>
          </p:cNvPr>
          <p:cNvGrpSpPr/>
          <p:nvPr/>
        </p:nvGrpSpPr>
        <p:grpSpPr>
          <a:xfrm>
            <a:off x="236059" y="3698286"/>
            <a:ext cx="324000" cy="230832"/>
            <a:chOff x="4554259" y="723447"/>
            <a:chExt cx="435429" cy="296018"/>
          </a:xfrm>
        </p:grpSpPr>
        <p:sp>
          <p:nvSpPr>
            <p:cNvPr id="68" name="Ellipse 67">
              <a:extLst>
                <a:ext uri="{FF2B5EF4-FFF2-40B4-BE49-F238E27FC236}">
                  <a16:creationId xmlns:a16="http://schemas.microsoft.com/office/drawing/2014/main" id="{6BD198ED-7561-4AD8-9923-F12FE24053A1}"/>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feld 68">
              <a:extLst>
                <a:ext uri="{FF2B5EF4-FFF2-40B4-BE49-F238E27FC236}">
                  <a16:creationId xmlns:a16="http://schemas.microsoft.com/office/drawing/2014/main" id="{ECF57ACC-26BF-4625-8BC4-E0C33424A654}"/>
                </a:ext>
              </a:extLst>
            </p:cNvPr>
            <p:cNvSpPr txBox="1"/>
            <p:nvPr/>
          </p:nvSpPr>
          <p:spPr>
            <a:xfrm>
              <a:off x="4554259" y="723447"/>
              <a:ext cx="435429" cy="296018"/>
            </a:xfrm>
            <a:prstGeom prst="rect">
              <a:avLst/>
            </a:prstGeom>
            <a:noFill/>
          </p:spPr>
          <p:txBody>
            <a:bodyPr wrap="square" rtlCol="0">
              <a:spAutoFit/>
            </a:bodyPr>
            <a:lstStyle/>
            <a:p>
              <a:pPr algn="ctr"/>
              <a:r>
                <a:rPr lang="en-US" sz="900" dirty="0">
                  <a:solidFill>
                    <a:schemeClr val="bg1"/>
                  </a:solidFill>
                </a:rPr>
                <a:t>11</a:t>
              </a:r>
            </a:p>
          </p:txBody>
        </p:sp>
      </p:grpSp>
      <p:pic>
        <p:nvPicPr>
          <p:cNvPr id="2050" name="Picture 2" descr="http://www.schunk.int/pimexport_stb2/IM0024913.JPG">
            <a:extLst>
              <a:ext uri="{FF2B5EF4-FFF2-40B4-BE49-F238E27FC236}">
                <a16:creationId xmlns:a16="http://schemas.microsoft.com/office/drawing/2014/main" id="{A34E6A38-F082-46D8-8D44-C99FDA8EA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774" y="1117589"/>
            <a:ext cx="3821650" cy="1933909"/>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uppieren 61">
            <a:extLst>
              <a:ext uri="{FF2B5EF4-FFF2-40B4-BE49-F238E27FC236}">
                <a16:creationId xmlns:a16="http://schemas.microsoft.com/office/drawing/2014/main" id="{A52E2555-C34D-4064-AEB3-B1E6DD548743}"/>
              </a:ext>
            </a:extLst>
          </p:cNvPr>
          <p:cNvGrpSpPr/>
          <p:nvPr/>
        </p:nvGrpSpPr>
        <p:grpSpPr>
          <a:xfrm>
            <a:off x="4842774" y="1956835"/>
            <a:ext cx="198000" cy="198000"/>
            <a:chOff x="4645063" y="729193"/>
            <a:chExt cx="266095" cy="271350"/>
          </a:xfrm>
        </p:grpSpPr>
        <p:sp>
          <p:nvSpPr>
            <p:cNvPr id="63" name="Ellipse 62">
              <a:extLst>
                <a:ext uri="{FF2B5EF4-FFF2-40B4-BE49-F238E27FC236}">
                  <a16:creationId xmlns:a16="http://schemas.microsoft.com/office/drawing/2014/main" id="{3C7912A0-A971-4CDB-88D9-4FD9FBA24A79}"/>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Textfeld 63">
              <a:extLst>
                <a:ext uri="{FF2B5EF4-FFF2-40B4-BE49-F238E27FC236}">
                  <a16:creationId xmlns:a16="http://schemas.microsoft.com/office/drawing/2014/main" id="{3210AB5D-A07A-4B30-9E1B-A840B600DB52}"/>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92" name="Gruppieren 91">
            <a:extLst>
              <a:ext uri="{FF2B5EF4-FFF2-40B4-BE49-F238E27FC236}">
                <a16:creationId xmlns:a16="http://schemas.microsoft.com/office/drawing/2014/main" id="{BB76141F-3C1C-4D93-BA44-96A622846417}"/>
              </a:ext>
            </a:extLst>
          </p:cNvPr>
          <p:cNvGrpSpPr/>
          <p:nvPr/>
        </p:nvGrpSpPr>
        <p:grpSpPr>
          <a:xfrm>
            <a:off x="5845975" y="2625140"/>
            <a:ext cx="198000" cy="198000"/>
            <a:chOff x="4645063" y="732456"/>
            <a:chExt cx="266095" cy="271350"/>
          </a:xfrm>
        </p:grpSpPr>
        <p:sp>
          <p:nvSpPr>
            <p:cNvPr id="93" name="Ellipse 92">
              <a:extLst>
                <a:ext uri="{FF2B5EF4-FFF2-40B4-BE49-F238E27FC236}">
                  <a16:creationId xmlns:a16="http://schemas.microsoft.com/office/drawing/2014/main" id="{8B9070AF-CCB0-4955-9D29-0F2CFCD5BFCE}"/>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Textfeld 93">
              <a:extLst>
                <a:ext uri="{FF2B5EF4-FFF2-40B4-BE49-F238E27FC236}">
                  <a16:creationId xmlns:a16="http://schemas.microsoft.com/office/drawing/2014/main" id="{571DEDEC-79A9-4ED5-A03C-1F58DEDEEFCF}"/>
                </a:ext>
              </a:extLst>
            </p:cNvPr>
            <p:cNvSpPr txBox="1"/>
            <p:nvPr/>
          </p:nvSpPr>
          <p:spPr>
            <a:xfrm>
              <a:off x="4645063" y="732456"/>
              <a:ext cx="266095" cy="271350"/>
            </a:xfrm>
            <a:prstGeom prst="rect">
              <a:avLst/>
            </a:prstGeom>
            <a:noFill/>
          </p:spPr>
          <p:txBody>
            <a:bodyPr wrap="square" rtlCol="0" anchor="ctr" anchorCtr="0">
              <a:noAutofit/>
            </a:bodyPr>
            <a:lstStyle/>
            <a:p>
              <a:pPr algn="ctr"/>
              <a:r>
                <a:rPr lang="en-US" sz="900" dirty="0">
                  <a:solidFill>
                    <a:schemeClr val="bg1"/>
                  </a:solidFill>
                </a:rPr>
                <a:t>2</a:t>
              </a:r>
            </a:p>
          </p:txBody>
        </p:sp>
      </p:grpSp>
      <p:grpSp>
        <p:nvGrpSpPr>
          <p:cNvPr id="95" name="Gruppieren 94">
            <a:extLst>
              <a:ext uri="{FF2B5EF4-FFF2-40B4-BE49-F238E27FC236}">
                <a16:creationId xmlns:a16="http://schemas.microsoft.com/office/drawing/2014/main" id="{D2F2E4D5-9EB7-45BD-A0AF-8F56DEA2D8F4}"/>
              </a:ext>
            </a:extLst>
          </p:cNvPr>
          <p:cNvGrpSpPr/>
          <p:nvPr/>
        </p:nvGrpSpPr>
        <p:grpSpPr>
          <a:xfrm>
            <a:off x="5404887" y="2284653"/>
            <a:ext cx="198000" cy="198000"/>
            <a:chOff x="4637578" y="732456"/>
            <a:chExt cx="266095" cy="271350"/>
          </a:xfrm>
        </p:grpSpPr>
        <p:sp>
          <p:nvSpPr>
            <p:cNvPr id="96" name="Ellipse 95">
              <a:extLst>
                <a:ext uri="{FF2B5EF4-FFF2-40B4-BE49-F238E27FC236}">
                  <a16:creationId xmlns:a16="http://schemas.microsoft.com/office/drawing/2014/main" id="{AF348BB5-4CBB-45B8-B6F2-A460DE1D433F}"/>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Textfeld 96">
              <a:extLst>
                <a:ext uri="{FF2B5EF4-FFF2-40B4-BE49-F238E27FC236}">
                  <a16:creationId xmlns:a16="http://schemas.microsoft.com/office/drawing/2014/main" id="{D2615E5C-C4E1-41B7-8061-B197535BB9CA}"/>
                </a:ext>
              </a:extLst>
            </p:cNvPr>
            <p:cNvSpPr txBox="1"/>
            <p:nvPr/>
          </p:nvSpPr>
          <p:spPr>
            <a:xfrm>
              <a:off x="4637578" y="732456"/>
              <a:ext cx="266095" cy="271350"/>
            </a:xfrm>
            <a:prstGeom prst="rect">
              <a:avLst/>
            </a:prstGeom>
            <a:noFill/>
          </p:spPr>
          <p:txBody>
            <a:bodyPr wrap="square" rtlCol="0" anchor="ctr" anchorCtr="0">
              <a:noAutofit/>
            </a:bodyPr>
            <a:lstStyle/>
            <a:p>
              <a:pPr algn="ctr"/>
              <a:r>
                <a:rPr lang="en-US" sz="900" dirty="0">
                  <a:solidFill>
                    <a:schemeClr val="bg1"/>
                  </a:solidFill>
                </a:rPr>
                <a:t>3</a:t>
              </a:r>
            </a:p>
          </p:txBody>
        </p:sp>
      </p:grpSp>
      <p:grpSp>
        <p:nvGrpSpPr>
          <p:cNvPr id="98" name="Gruppieren 97">
            <a:extLst>
              <a:ext uri="{FF2B5EF4-FFF2-40B4-BE49-F238E27FC236}">
                <a16:creationId xmlns:a16="http://schemas.microsoft.com/office/drawing/2014/main" id="{F3A9BCDC-A1EE-405E-BA22-FDAD53C38BA5}"/>
              </a:ext>
            </a:extLst>
          </p:cNvPr>
          <p:cNvGrpSpPr/>
          <p:nvPr/>
        </p:nvGrpSpPr>
        <p:grpSpPr>
          <a:xfrm>
            <a:off x="5935732" y="2270251"/>
            <a:ext cx="198000" cy="198000"/>
            <a:chOff x="4637578" y="738982"/>
            <a:chExt cx="266095" cy="271350"/>
          </a:xfrm>
        </p:grpSpPr>
        <p:sp>
          <p:nvSpPr>
            <p:cNvPr id="99" name="Ellipse 98">
              <a:extLst>
                <a:ext uri="{FF2B5EF4-FFF2-40B4-BE49-F238E27FC236}">
                  <a16:creationId xmlns:a16="http://schemas.microsoft.com/office/drawing/2014/main" id="{4C1F6AEB-8DBC-4FF1-AFB7-4A305C3773D6}"/>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Textfeld 99">
              <a:extLst>
                <a:ext uri="{FF2B5EF4-FFF2-40B4-BE49-F238E27FC236}">
                  <a16:creationId xmlns:a16="http://schemas.microsoft.com/office/drawing/2014/main" id="{994F60DA-76D4-4B3D-AB26-66992F3935A2}"/>
                </a:ext>
              </a:extLst>
            </p:cNvPr>
            <p:cNvSpPr txBox="1"/>
            <p:nvPr/>
          </p:nvSpPr>
          <p:spPr>
            <a:xfrm>
              <a:off x="4637578" y="738982"/>
              <a:ext cx="266095" cy="271350"/>
            </a:xfrm>
            <a:prstGeom prst="rect">
              <a:avLst/>
            </a:prstGeom>
            <a:noFill/>
          </p:spPr>
          <p:txBody>
            <a:bodyPr wrap="square" rtlCol="0" anchor="ctr" anchorCtr="0">
              <a:noAutofit/>
            </a:bodyPr>
            <a:lstStyle/>
            <a:p>
              <a:pPr algn="ctr"/>
              <a:r>
                <a:rPr lang="en-US" sz="900" dirty="0">
                  <a:solidFill>
                    <a:schemeClr val="bg1"/>
                  </a:solidFill>
                </a:rPr>
                <a:t>5</a:t>
              </a:r>
            </a:p>
          </p:txBody>
        </p:sp>
      </p:grpSp>
      <p:grpSp>
        <p:nvGrpSpPr>
          <p:cNvPr id="101" name="Gruppieren 100">
            <a:extLst>
              <a:ext uri="{FF2B5EF4-FFF2-40B4-BE49-F238E27FC236}">
                <a16:creationId xmlns:a16="http://schemas.microsoft.com/office/drawing/2014/main" id="{3D2F8D11-00BA-4A09-AE0D-6A4A107935F9}"/>
              </a:ext>
            </a:extLst>
          </p:cNvPr>
          <p:cNvGrpSpPr/>
          <p:nvPr/>
        </p:nvGrpSpPr>
        <p:grpSpPr>
          <a:xfrm>
            <a:off x="6032736" y="1848918"/>
            <a:ext cx="198000" cy="198000"/>
            <a:chOff x="4634378" y="738982"/>
            <a:chExt cx="266095" cy="271350"/>
          </a:xfrm>
        </p:grpSpPr>
        <p:sp>
          <p:nvSpPr>
            <p:cNvPr id="102" name="Ellipse 101">
              <a:extLst>
                <a:ext uri="{FF2B5EF4-FFF2-40B4-BE49-F238E27FC236}">
                  <a16:creationId xmlns:a16="http://schemas.microsoft.com/office/drawing/2014/main" id="{E22E2816-D93B-41EA-9E7C-DBB2C343DCDF}"/>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Textfeld 102">
              <a:extLst>
                <a:ext uri="{FF2B5EF4-FFF2-40B4-BE49-F238E27FC236}">
                  <a16:creationId xmlns:a16="http://schemas.microsoft.com/office/drawing/2014/main" id="{8F2AF161-B78C-4A81-9312-21C226C158F5}"/>
                </a:ext>
              </a:extLst>
            </p:cNvPr>
            <p:cNvSpPr txBox="1"/>
            <p:nvPr/>
          </p:nvSpPr>
          <p:spPr>
            <a:xfrm>
              <a:off x="4634378" y="738982"/>
              <a:ext cx="266095" cy="271350"/>
            </a:xfrm>
            <a:prstGeom prst="rect">
              <a:avLst/>
            </a:prstGeom>
            <a:noFill/>
          </p:spPr>
          <p:txBody>
            <a:bodyPr wrap="square" rtlCol="0" anchor="ctr" anchorCtr="0">
              <a:noAutofit/>
            </a:bodyPr>
            <a:lstStyle/>
            <a:p>
              <a:pPr algn="ctr"/>
              <a:r>
                <a:rPr lang="en-US" sz="900" dirty="0">
                  <a:solidFill>
                    <a:schemeClr val="bg1"/>
                  </a:solidFill>
                </a:rPr>
                <a:t>6</a:t>
              </a:r>
            </a:p>
          </p:txBody>
        </p:sp>
      </p:grpSp>
      <p:grpSp>
        <p:nvGrpSpPr>
          <p:cNvPr id="104" name="Gruppieren 103">
            <a:extLst>
              <a:ext uri="{FF2B5EF4-FFF2-40B4-BE49-F238E27FC236}">
                <a16:creationId xmlns:a16="http://schemas.microsoft.com/office/drawing/2014/main" id="{762A9F04-0768-4E92-9C1F-0A3C9CD8B672}"/>
              </a:ext>
            </a:extLst>
          </p:cNvPr>
          <p:cNvGrpSpPr/>
          <p:nvPr/>
        </p:nvGrpSpPr>
        <p:grpSpPr>
          <a:xfrm>
            <a:off x="6292134" y="2336797"/>
            <a:ext cx="198000" cy="198000"/>
            <a:chOff x="4631178" y="738982"/>
            <a:chExt cx="266095" cy="271350"/>
          </a:xfrm>
        </p:grpSpPr>
        <p:sp>
          <p:nvSpPr>
            <p:cNvPr id="105" name="Ellipse 104">
              <a:extLst>
                <a:ext uri="{FF2B5EF4-FFF2-40B4-BE49-F238E27FC236}">
                  <a16:creationId xmlns:a16="http://schemas.microsoft.com/office/drawing/2014/main" id="{5419CC6F-F351-4A00-8091-AAE8A76BF6B3}"/>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Textfeld 105">
              <a:extLst>
                <a:ext uri="{FF2B5EF4-FFF2-40B4-BE49-F238E27FC236}">
                  <a16:creationId xmlns:a16="http://schemas.microsoft.com/office/drawing/2014/main" id="{35D5F1D2-074B-4144-94D8-43843DADBA10}"/>
                </a:ext>
              </a:extLst>
            </p:cNvPr>
            <p:cNvSpPr txBox="1"/>
            <p:nvPr/>
          </p:nvSpPr>
          <p:spPr>
            <a:xfrm>
              <a:off x="4631178" y="738982"/>
              <a:ext cx="266095" cy="271350"/>
            </a:xfrm>
            <a:prstGeom prst="rect">
              <a:avLst/>
            </a:prstGeom>
            <a:noFill/>
          </p:spPr>
          <p:txBody>
            <a:bodyPr wrap="square" rtlCol="0" anchor="ctr" anchorCtr="0">
              <a:noAutofit/>
            </a:bodyPr>
            <a:lstStyle/>
            <a:p>
              <a:pPr algn="ctr"/>
              <a:r>
                <a:rPr lang="en-US" sz="900" dirty="0">
                  <a:solidFill>
                    <a:schemeClr val="bg1"/>
                  </a:solidFill>
                </a:rPr>
                <a:t>4</a:t>
              </a:r>
            </a:p>
          </p:txBody>
        </p:sp>
      </p:grpSp>
      <p:grpSp>
        <p:nvGrpSpPr>
          <p:cNvPr id="110" name="Gruppieren 109">
            <a:extLst>
              <a:ext uri="{FF2B5EF4-FFF2-40B4-BE49-F238E27FC236}">
                <a16:creationId xmlns:a16="http://schemas.microsoft.com/office/drawing/2014/main" id="{44102DCB-D616-42AB-8E99-90B4E903979C}"/>
              </a:ext>
            </a:extLst>
          </p:cNvPr>
          <p:cNvGrpSpPr/>
          <p:nvPr/>
        </p:nvGrpSpPr>
        <p:grpSpPr>
          <a:xfrm>
            <a:off x="5663530" y="1985544"/>
            <a:ext cx="198000" cy="198000"/>
            <a:chOff x="4640203" y="732226"/>
            <a:chExt cx="266095" cy="271350"/>
          </a:xfrm>
        </p:grpSpPr>
        <p:sp>
          <p:nvSpPr>
            <p:cNvPr id="111" name="Ellipse 110">
              <a:extLst>
                <a:ext uri="{FF2B5EF4-FFF2-40B4-BE49-F238E27FC236}">
                  <a16:creationId xmlns:a16="http://schemas.microsoft.com/office/drawing/2014/main" id="{61909C11-B037-468E-A946-020B512F2852}"/>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2" name="Textfeld 111">
              <a:extLst>
                <a:ext uri="{FF2B5EF4-FFF2-40B4-BE49-F238E27FC236}">
                  <a16:creationId xmlns:a16="http://schemas.microsoft.com/office/drawing/2014/main" id="{A640F363-7651-4DB6-BF5D-BA52C4952AB0}"/>
                </a:ext>
              </a:extLst>
            </p:cNvPr>
            <p:cNvSpPr txBox="1"/>
            <p:nvPr/>
          </p:nvSpPr>
          <p:spPr>
            <a:xfrm>
              <a:off x="4640203" y="732226"/>
              <a:ext cx="266095" cy="271350"/>
            </a:xfrm>
            <a:prstGeom prst="rect">
              <a:avLst/>
            </a:prstGeom>
            <a:noFill/>
          </p:spPr>
          <p:txBody>
            <a:bodyPr wrap="square" rtlCol="0" anchor="ctr" anchorCtr="0">
              <a:noAutofit/>
            </a:bodyPr>
            <a:lstStyle/>
            <a:p>
              <a:pPr algn="ctr"/>
              <a:r>
                <a:rPr lang="en-US" sz="900" dirty="0">
                  <a:solidFill>
                    <a:schemeClr val="bg1"/>
                  </a:solidFill>
                </a:rPr>
                <a:t>8</a:t>
              </a:r>
            </a:p>
          </p:txBody>
        </p:sp>
      </p:grpSp>
      <p:grpSp>
        <p:nvGrpSpPr>
          <p:cNvPr id="55" name="Gruppieren 54">
            <a:extLst>
              <a:ext uri="{FF2B5EF4-FFF2-40B4-BE49-F238E27FC236}">
                <a16:creationId xmlns:a16="http://schemas.microsoft.com/office/drawing/2014/main" id="{1A6B4324-2ADE-405C-BBFA-BF50519DA4C0}"/>
              </a:ext>
            </a:extLst>
          </p:cNvPr>
          <p:cNvGrpSpPr/>
          <p:nvPr/>
        </p:nvGrpSpPr>
        <p:grpSpPr>
          <a:xfrm>
            <a:off x="5492324" y="1759287"/>
            <a:ext cx="198000" cy="198000"/>
            <a:chOff x="4640203" y="738588"/>
            <a:chExt cx="266095" cy="271350"/>
          </a:xfrm>
        </p:grpSpPr>
        <p:sp>
          <p:nvSpPr>
            <p:cNvPr id="56" name="Ellipse 55">
              <a:extLst>
                <a:ext uri="{FF2B5EF4-FFF2-40B4-BE49-F238E27FC236}">
                  <a16:creationId xmlns:a16="http://schemas.microsoft.com/office/drawing/2014/main" id="{11D39450-949C-412D-96FD-7F839BFEADFD}"/>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feld 56">
              <a:extLst>
                <a:ext uri="{FF2B5EF4-FFF2-40B4-BE49-F238E27FC236}">
                  <a16:creationId xmlns:a16="http://schemas.microsoft.com/office/drawing/2014/main" id="{FAF55304-C403-4A67-B6A2-E4AB4D9295CA}"/>
                </a:ext>
              </a:extLst>
            </p:cNvPr>
            <p:cNvSpPr txBox="1"/>
            <p:nvPr/>
          </p:nvSpPr>
          <p:spPr>
            <a:xfrm>
              <a:off x="4640203" y="738588"/>
              <a:ext cx="266095" cy="271350"/>
            </a:xfrm>
            <a:prstGeom prst="rect">
              <a:avLst/>
            </a:prstGeom>
            <a:noFill/>
          </p:spPr>
          <p:txBody>
            <a:bodyPr wrap="square" rtlCol="0" anchor="ctr" anchorCtr="0">
              <a:noAutofit/>
            </a:bodyPr>
            <a:lstStyle/>
            <a:p>
              <a:pPr algn="ctr"/>
              <a:r>
                <a:rPr lang="en-US" sz="900" dirty="0">
                  <a:solidFill>
                    <a:schemeClr val="bg1"/>
                  </a:solidFill>
                </a:rPr>
                <a:t>7</a:t>
              </a:r>
            </a:p>
          </p:txBody>
        </p:sp>
      </p:grpSp>
      <p:grpSp>
        <p:nvGrpSpPr>
          <p:cNvPr id="58" name="Gruppieren 57">
            <a:extLst>
              <a:ext uri="{FF2B5EF4-FFF2-40B4-BE49-F238E27FC236}">
                <a16:creationId xmlns:a16="http://schemas.microsoft.com/office/drawing/2014/main" id="{20945FF0-808A-4247-99BD-05AC47538532}"/>
              </a:ext>
            </a:extLst>
          </p:cNvPr>
          <p:cNvGrpSpPr/>
          <p:nvPr/>
        </p:nvGrpSpPr>
        <p:grpSpPr>
          <a:xfrm>
            <a:off x="6906803" y="2690515"/>
            <a:ext cx="198000" cy="198000"/>
            <a:chOff x="4640203" y="732226"/>
            <a:chExt cx="266095" cy="271350"/>
          </a:xfrm>
        </p:grpSpPr>
        <p:sp>
          <p:nvSpPr>
            <p:cNvPr id="59" name="Ellipse 58">
              <a:extLst>
                <a:ext uri="{FF2B5EF4-FFF2-40B4-BE49-F238E27FC236}">
                  <a16:creationId xmlns:a16="http://schemas.microsoft.com/office/drawing/2014/main" id="{A98ABF4A-91CC-42CB-BD45-88AAA8E40F24}"/>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feld 60">
              <a:extLst>
                <a:ext uri="{FF2B5EF4-FFF2-40B4-BE49-F238E27FC236}">
                  <a16:creationId xmlns:a16="http://schemas.microsoft.com/office/drawing/2014/main" id="{87B5C716-74C7-4BFC-9B33-6D9C0ABC428F}"/>
                </a:ext>
              </a:extLst>
            </p:cNvPr>
            <p:cNvSpPr txBox="1"/>
            <p:nvPr/>
          </p:nvSpPr>
          <p:spPr>
            <a:xfrm>
              <a:off x="4640203" y="732226"/>
              <a:ext cx="266095" cy="271350"/>
            </a:xfrm>
            <a:prstGeom prst="rect">
              <a:avLst/>
            </a:prstGeom>
            <a:noFill/>
          </p:spPr>
          <p:txBody>
            <a:bodyPr wrap="square" rtlCol="0" anchor="ctr" anchorCtr="0">
              <a:noAutofit/>
            </a:bodyPr>
            <a:lstStyle/>
            <a:p>
              <a:pPr algn="ctr"/>
              <a:r>
                <a:rPr lang="en-US" sz="900" dirty="0">
                  <a:solidFill>
                    <a:schemeClr val="bg1"/>
                  </a:solidFill>
                </a:rPr>
                <a:t>9</a:t>
              </a:r>
            </a:p>
          </p:txBody>
        </p:sp>
      </p:grpSp>
      <p:grpSp>
        <p:nvGrpSpPr>
          <p:cNvPr id="71" name="Gruppieren 70">
            <a:extLst>
              <a:ext uri="{FF2B5EF4-FFF2-40B4-BE49-F238E27FC236}">
                <a16:creationId xmlns:a16="http://schemas.microsoft.com/office/drawing/2014/main" id="{8085EC21-36ED-473B-AEB1-07E0E6B4B93F}"/>
              </a:ext>
            </a:extLst>
          </p:cNvPr>
          <p:cNvGrpSpPr/>
          <p:nvPr/>
        </p:nvGrpSpPr>
        <p:grpSpPr>
          <a:xfrm>
            <a:off x="6677853" y="1730581"/>
            <a:ext cx="324000" cy="230832"/>
            <a:chOff x="4554259" y="723447"/>
            <a:chExt cx="435429" cy="296018"/>
          </a:xfrm>
        </p:grpSpPr>
        <p:sp>
          <p:nvSpPr>
            <p:cNvPr id="72" name="Ellipse 71">
              <a:extLst>
                <a:ext uri="{FF2B5EF4-FFF2-40B4-BE49-F238E27FC236}">
                  <a16:creationId xmlns:a16="http://schemas.microsoft.com/office/drawing/2014/main" id="{BA0AD65E-6AA7-4365-84A1-17E053D00918}"/>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Textfeld 72">
              <a:extLst>
                <a:ext uri="{FF2B5EF4-FFF2-40B4-BE49-F238E27FC236}">
                  <a16:creationId xmlns:a16="http://schemas.microsoft.com/office/drawing/2014/main" id="{CB5420DA-A5C9-4127-BA80-B6553117704B}"/>
                </a:ext>
              </a:extLst>
            </p:cNvPr>
            <p:cNvSpPr txBox="1"/>
            <p:nvPr/>
          </p:nvSpPr>
          <p:spPr>
            <a:xfrm>
              <a:off x="4554259" y="723447"/>
              <a:ext cx="435429" cy="296018"/>
            </a:xfrm>
            <a:prstGeom prst="rect">
              <a:avLst/>
            </a:prstGeom>
            <a:noFill/>
          </p:spPr>
          <p:txBody>
            <a:bodyPr wrap="square" rtlCol="0">
              <a:spAutoFit/>
            </a:bodyPr>
            <a:lstStyle/>
            <a:p>
              <a:pPr algn="ctr"/>
              <a:r>
                <a:rPr lang="en-US" sz="900" dirty="0">
                  <a:solidFill>
                    <a:schemeClr val="bg1"/>
                  </a:solidFill>
                </a:rPr>
                <a:t>10</a:t>
              </a:r>
            </a:p>
          </p:txBody>
        </p:sp>
      </p:grpSp>
      <p:grpSp>
        <p:nvGrpSpPr>
          <p:cNvPr id="80" name="Gruppieren 79">
            <a:extLst>
              <a:ext uri="{FF2B5EF4-FFF2-40B4-BE49-F238E27FC236}">
                <a16:creationId xmlns:a16="http://schemas.microsoft.com/office/drawing/2014/main" id="{B4356286-1553-49F2-B776-8556FB985B35}"/>
              </a:ext>
            </a:extLst>
          </p:cNvPr>
          <p:cNvGrpSpPr/>
          <p:nvPr/>
        </p:nvGrpSpPr>
        <p:grpSpPr>
          <a:xfrm>
            <a:off x="7286970" y="1529147"/>
            <a:ext cx="324000" cy="230832"/>
            <a:chOff x="4554259" y="723447"/>
            <a:chExt cx="435429" cy="296018"/>
          </a:xfrm>
        </p:grpSpPr>
        <p:sp>
          <p:nvSpPr>
            <p:cNvPr id="81" name="Ellipse 80">
              <a:extLst>
                <a:ext uri="{FF2B5EF4-FFF2-40B4-BE49-F238E27FC236}">
                  <a16:creationId xmlns:a16="http://schemas.microsoft.com/office/drawing/2014/main" id="{D88B7A44-A829-4D21-A3A5-DF5217AF4951}"/>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Textfeld 81">
              <a:extLst>
                <a:ext uri="{FF2B5EF4-FFF2-40B4-BE49-F238E27FC236}">
                  <a16:creationId xmlns:a16="http://schemas.microsoft.com/office/drawing/2014/main" id="{B633F9A9-4DBE-48C1-A091-870CA8D98B17}"/>
                </a:ext>
              </a:extLst>
            </p:cNvPr>
            <p:cNvSpPr txBox="1"/>
            <p:nvPr/>
          </p:nvSpPr>
          <p:spPr>
            <a:xfrm>
              <a:off x="4554259" y="723447"/>
              <a:ext cx="435429" cy="296018"/>
            </a:xfrm>
            <a:prstGeom prst="rect">
              <a:avLst/>
            </a:prstGeom>
            <a:noFill/>
          </p:spPr>
          <p:txBody>
            <a:bodyPr wrap="square" rtlCol="0">
              <a:spAutoFit/>
            </a:bodyPr>
            <a:lstStyle/>
            <a:p>
              <a:pPr algn="ctr"/>
              <a:r>
                <a:rPr lang="en-US" sz="900" dirty="0">
                  <a:solidFill>
                    <a:schemeClr val="bg1"/>
                  </a:solidFill>
                </a:rPr>
                <a:t>11</a:t>
              </a:r>
            </a:p>
          </p:txBody>
        </p:sp>
      </p:grpSp>
    </p:spTree>
    <p:extLst>
      <p:ext uri="{BB962C8B-B14F-4D97-AF65-F5344CB8AC3E}">
        <p14:creationId xmlns:p14="http://schemas.microsoft.com/office/powerpoint/2010/main" val="2193639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AD1B10B-2D8E-46B1-A4EB-B4C8E4B62D00}"/>
              </a:ext>
            </a:extLst>
          </p:cNvPr>
          <p:cNvSpPr/>
          <p:nvPr/>
        </p:nvSpPr>
        <p:spPr>
          <a:xfrm>
            <a:off x="268316"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4D38C41-4BB4-4579-9980-2C13BAF44635}"/>
              </a:ext>
            </a:extLst>
          </p:cNvPr>
          <p:cNvSpPr>
            <a:spLocks noGrp="1"/>
          </p:cNvSpPr>
          <p:nvPr>
            <p:ph type="title"/>
          </p:nvPr>
        </p:nvSpPr>
        <p:spPr/>
        <p:txBody>
          <a:bodyPr/>
          <a:lstStyle/>
          <a:p>
            <a:r>
              <a:rPr lang="en-US" dirty="0"/>
              <a:t>MAGNOS MFPS</a:t>
            </a:r>
          </a:p>
        </p:txBody>
      </p:sp>
      <p:sp>
        <p:nvSpPr>
          <p:cNvPr id="4" name="Fußzeilenplatzhalter 3">
            <a:extLst>
              <a:ext uri="{FF2B5EF4-FFF2-40B4-BE49-F238E27FC236}">
                <a16:creationId xmlns:a16="http://schemas.microsoft.com/office/drawing/2014/main" id="{281E213D-48C5-4B16-AE16-756970C25230}"/>
              </a:ext>
            </a:extLst>
          </p:cNvPr>
          <p:cNvSpPr>
            <a:spLocks noGrp="1"/>
          </p:cNvSpPr>
          <p:nvPr>
            <p:ph type="ftr" sz="quarter" idx="10"/>
          </p:nvPr>
        </p:nvSpPr>
        <p:spPr/>
        <p:txBody>
          <a:bodyPr/>
          <a:lstStyle/>
          <a:p>
            <a:r>
              <a:rPr lang="en-US" dirty="0"/>
              <a:t>MAGNOS MFPS</a:t>
            </a:r>
          </a:p>
        </p:txBody>
      </p:sp>
      <p:sp>
        <p:nvSpPr>
          <p:cNvPr id="12" name="Rechteck 11">
            <a:extLst>
              <a:ext uri="{FF2B5EF4-FFF2-40B4-BE49-F238E27FC236}">
                <a16:creationId xmlns:a16="http://schemas.microsoft.com/office/drawing/2014/main" id="{38F11716-6EF5-4893-A382-B44A6CFC3373}"/>
              </a:ext>
            </a:extLst>
          </p:cNvPr>
          <p:cNvSpPr/>
          <p:nvPr/>
        </p:nvSpPr>
        <p:spPr>
          <a:xfrm>
            <a:off x="183451" y="2746827"/>
            <a:ext cx="2951635" cy="1659429"/>
          </a:xfrm>
          <a:prstGeom prst="rect">
            <a:avLst/>
          </a:prstGeom>
        </p:spPr>
        <p:txBody>
          <a:bodyPr wrap="square">
            <a:spAutoFit/>
          </a:bodyPr>
          <a:lstStyle/>
          <a:p>
            <a:pPr>
              <a:spcBef>
                <a:spcPts val="100"/>
              </a:spcBef>
            </a:pPr>
            <a:r>
              <a:rPr lang="en-US" sz="1200" b="1" dirty="0">
                <a:solidFill>
                  <a:srgbClr val="00446B"/>
                </a:solidFill>
              </a:rPr>
              <a:t>Solid base body</a:t>
            </a:r>
          </a:p>
          <a:p>
            <a:pPr>
              <a:spcBef>
                <a:spcPts val="100"/>
              </a:spcBef>
            </a:pPr>
            <a:r>
              <a:rPr lang="en-US" sz="1200" dirty="0">
                <a:solidFill>
                  <a:srgbClr val="00446B"/>
                </a:solidFill>
              </a:rPr>
              <a:t>The stable base body is made in </a:t>
            </a:r>
            <a:r>
              <a:rPr lang="en-US" sz="1200" dirty="0" err="1">
                <a:solidFill>
                  <a:srgbClr val="00446B"/>
                </a:solidFill>
              </a:rPr>
              <a:t>monoblock</a:t>
            </a:r>
            <a:r>
              <a:rPr lang="en-US" sz="1200" dirty="0">
                <a:solidFill>
                  <a:srgbClr val="00446B"/>
                </a:solidFill>
              </a:rPr>
              <a:t> design in the latest machining centers. Its stability, rigidity and robustness prevent vibrations from forming in later operation, thus ensuring outstanding machining results, and a long service life.</a:t>
            </a:r>
          </a:p>
          <a:p>
            <a:pPr>
              <a:spcBef>
                <a:spcPts val="600"/>
              </a:spcBef>
            </a:pPr>
            <a:r>
              <a:rPr lang="en-US" sz="1200" dirty="0">
                <a:solidFill>
                  <a:srgbClr val="00446B"/>
                </a:solidFill>
              </a:rPr>
              <a:t>     Monoblock design of the base body</a:t>
            </a:r>
          </a:p>
        </p:txBody>
      </p:sp>
      <p:sp>
        <p:nvSpPr>
          <p:cNvPr id="15" name="Rechteck 14">
            <a:extLst>
              <a:ext uri="{FF2B5EF4-FFF2-40B4-BE49-F238E27FC236}">
                <a16:creationId xmlns:a16="http://schemas.microsoft.com/office/drawing/2014/main" id="{80DEA4F6-A192-4DB7-9083-3B8EBC5AC55D}"/>
              </a:ext>
            </a:extLst>
          </p:cNvPr>
          <p:cNvSpPr/>
          <p:nvPr/>
        </p:nvSpPr>
        <p:spPr>
          <a:xfrm>
            <a:off x="3133352"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hteck 16">
            <a:extLst>
              <a:ext uri="{FF2B5EF4-FFF2-40B4-BE49-F238E27FC236}">
                <a16:creationId xmlns:a16="http://schemas.microsoft.com/office/drawing/2014/main" id="{6B6D2FE1-1081-4089-8D3C-AAE6FFE0EF0A}"/>
              </a:ext>
            </a:extLst>
          </p:cNvPr>
          <p:cNvSpPr/>
          <p:nvPr/>
        </p:nvSpPr>
        <p:spPr>
          <a:xfrm>
            <a:off x="3052541" y="2748002"/>
            <a:ext cx="2951635" cy="1595309"/>
          </a:xfrm>
          <a:prstGeom prst="rect">
            <a:avLst/>
          </a:prstGeom>
        </p:spPr>
        <p:txBody>
          <a:bodyPr wrap="square">
            <a:spAutoFit/>
          </a:bodyPr>
          <a:lstStyle/>
          <a:p>
            <a:pPr>
              <a:spcBef>
                <a:spcPts val="100"/>
              </a:spcBef>
            </a:pPr>
            <a:r>
              <a:rPr lang="en-US" sz="1200" b="1" dirty="0">
                <a:solidFill>
                  <a:srgbClr val="00446B"/>
                </a:solidFill>
              </a:rPr>
              <a:t>Synthetic resin filling</a:t>
            </a:r>
          </a:p>
          <a:p>
            <a:pPr>
              <a:spcBef>
                <a:spcPts val="100"/>
              </a:spcBef>
            </a:pPr>
            <a:r>
              <a:rPr lang="en-US" sz="1200" dirty="0">
                <a:solidFill>
                  <a:srgbClr val="00446B"/>
                </a:solidFill>
              </a:rPr>
              <a:t>The synthetic resin filled under vacuum guarantees an unique insulation and magnetic life span of each plate. By means of this special high-end sealing process, the spaces between the poles are filled with high-strength synthetic resin. </a:t>
            </a:r>
          </a:p>
          <a:p>
            <a:pPr>
              <a:spcBef>
                <a:spcPts val="100"/>
              </a:spcBef>
            </a:pPr>
            <a:r>
              <a:rPr lang="en-US" sz="1200" dirty="0">
                <a:solidFill>
                  <a:srgbClr val="00446B"/>
                </a:solidFill>
                <a:sym typeface="Wingdings" panose="05000000000000000000" pitchFamily="2" charset="2"/>
              </a:rPr>
              <a:t> Protection from corrosion</a:t>
            </a:r>
            <a:endParaRPr lang="en-US" sz="1200" dirty="0">
              <a:solidFill>
                <a:srgbClr val="00446B"/>
              </a:solidFill>
            </a:endParaRPr>
          </a:p>
        </p:txBody>
      </p:sp>
      <p:sp>
        <p:nvSpPr>
          <p:cNvPr id="14" name="Textfeld 13">
            <a:extLst>
              <a:ext uri="{FF2B5EF4-FFF2-40B4-BE49-F238E27FC236}">
                <a16:creationId xmlns:a16="http://schemas.microsoft.com/office/drawing/2014/main" id="{68B339ED-DE7B-4C23-BF7D-44F930671220}"/>
              </a:ext>
            </a:extLst>
          </p:cNvPr>
          <p:cNvSpPr txBox="1"/>
          <p:nvPr/>
        </p:nvSpPr>
        <p:spPr>
          <a:xfrm>
            <a:off x="209550" y="718958"/>
            <a:ext cx="4911954" cy="338554"/>
          </a:xfrm>
          <a:prstGeom prst="rect">
            <a:avLst/>
          </a:prstGeom>
          <a:noFill/>
        </p:spPr>
        <p:txBody>
          <a:bodyPr wrap="square" rtlCol="0">
            <a:spAutoFit/>
          </a:bodyPr>
          <a:lstStyle/>
          <a:p>
            <a:r>
              <a:rPr lang="en-US" sz="1600" b="1" dirty="0">
                <a:solidFill>
                  <a:srgbClr val="00446B"/>
                </a:solidFill>
              </a:rPr>
              <a:t>Highlights</a:t>
            </a:r>
          </a:p>
        </p:txBody>
      </p:sp>
      <p:sp>
        <p:nvSpPr>
          <p:cNvPr id="23" name="Rechteck 22">
            <a:extLst>
              <a:ext uri="{FF2B5EF4-FFF2-40B4-BE49-F238E27FC236}">
                <a16:creationId xmlns:a16="http://schemas.microsoft.com/office/drawing/2014/main" id="{4FA13CA7-6866-4DDB-A883-3F870D00EFBD}"/>
              </a:ext>
            </a:extLst>
          </p:cNvPr>
          <p:cNvSpPr/>
          <p:nvPr/>
        </p:nvSpPr>
        <p:spPr>
          <a:xfrm>
            <a:off x="6015883" y="1127653"/>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hteck 23">
            <a:extLst>
              <a:ext uri="{FF2B5EF4-FFF2-40B4-BE49-F238E27FC236}">
                <a16:creationId xmlns:a16="http://schemas.microsoft.com/office/drawing/2014/main" id="{909602A0-07B6-47A9-9E33-5A241CDF6E00}"/>
              </a:ext>
            </a:extLst>
          </p:cNvPr>
          <p:cNvSpPr/>
          <p:nvPr/>
        </p:nvSpPr>
        <p:spPr>
          <a:xfrm>
            <a:off x="5935072" y="2750177"/>
            <a:ext cx="3137082" cy="1028487"/>
          </a:xfrm>
          <a:prstGeom prst="rect">
            <a:avLst/>
          </a:prstGeom>
        </p:spPr>
        <p:txBody>
          <a:bodyPr wrap="square">
            <a:spAutoFit/>
          </a:bodyPr>
          <a:lstStyle/>
          <a:p>
            <a:pPr>
              <a:spcBef>
                <a:spcPts val="100"/>
              </a:spcBef>
            </a:pPr>
            <a:r>
              <a:rPr lang="en-US" sz="1200" b="1" dirty="0">
                <a:solidFill>
                  <a:srgbClr val="00446B"/>
                </a:solidFill>
              </a:rPr>
              <a:t>Magnetic double cycle – DEMAG status</a:t>
            </a:r>
          </a:p>
          <a:p>
            <a:pPr>
              <a:spcBef>
                <a:spcPts val="100"/>
              </a:spcBef>
            </a:pPr>
            <a:r>
              <a:rPr lang="en-US" sz="1200" dirty="0">
                <a:solidFill>
                  <a:srgbClr val="00446B"/>
                </a:solidFill>
              </a:rPr>
              <a:t>The reversible-polarity magnets are reserved again by a further pulse. This „short-circuits“ the magnetic field inside the magnetic chuck and releases the workpiece.</a:t>
            </a:r>
          </a:p>
        </p:txBody>
      </p:sp>
      <p:pic>
        <p:nvPicPr>
          <p:cNvPr id="3074" name="Picture 2" descr="http://www.schunk.int/pimexport_stb2/IM0024914.JPG">
            <a:extLst>
              <a:ext uri="{FF2B5EF4-FFF2-40B4-BE49-F238E27FC236}">
                <a16:creationId xmlns:a16="http://schemas.microsoft.com/office/drawing/2014/main" id="{755BC54C-FC36-4220-AE66-FB9188D4F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23" y="1440872"/>
            <a:ext cx="1923143" cy="965444"/>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a:extLst>
              <a:ext uri="{FF2B5EF4-FFF2-40B4-BE49-F238E27FC236}">
                <a16:creationId xmlns:a16="http://schemas.microsoft.com/office/drawing/2014/main" id="{4723D803-3B38-497C-9FF9-66CED85ABDE7}"/>
              </a:ext>
            </a:extLst>
          </p:cNvPr>
          <p:cNvGrpSpPr/>
          <p:nvPr/>
        </p:nvGrpSpPr>
        <p:grpSpPr>
          <a:xfrm>
            <a:off x="1198549" y="1768346"/>
            <a:ext cx="198000" cy="198000"/>
            <a:chOff x="4645063" y="729193"/>
            <a:chExt cx="266095" cy="271350"/>
          </a:xfrm>
        </p:grpSpPr>
        <p:sp>
          <p:nvSpPr>
            <p:cNvPr id="18" name="Ellipse 17">
              <a:extLst>
                <a:ext uri="{FF2B5EF4-FFF2-40B4-BE49-F238E27FC236}">
                  <a16:creationId xmlns:a16="http://schemas.microsoft.com/office/drawing/2014/main" id="{6AD01496-89A5-442C-BD53-AA1C79110208}"/>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feld 18">
              <a:extLst>
                <a:ext uri="{FF2B5EF4-FFF2-40B4-BE49-F238E27FC236}">
                  <a16:creationId xmlns:a16="http://schemas.microsoft.com/office/drawing/2014/main" id="{A991670A-FF55-4FB6-8C11-2714F4965ECC}"/>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20" name="Gruppieren 19">
            <a:extLst>
              <a:ext uri="{FF2B5EF4-FFF2-40B4-BE49-F238E27FC236}">
                <a16:creationId xmlns:a16="http://schemas.microsoft.com/office/drawing/2014/main" id="{DB112B82-8C6D-458D-BED5-7C864B96F327}"/>
              </a:ext>
            </a:extLst>
          </p:cNvPr>
          <p:cNvGrpSpPr/>
          <p:nvPr/>
        </p:nvGrpSpPr>
        <p:grpSpPr>
          <a:xfrm>
            <a:off x="253238" y="4130520"/>
            <a:ext cx="198000" cy="198000"/>
            <a:chOff x="4645063" y="729193"/>
            <a:chExt cx="266095" cy="271350"/>
          </a:xfrm>
        </p:grpSpPr>
        <p:sp>
          <p:nvSpPr>
            <p:cNvPr id="21" name="Ellipse 20">
              <a:extLst>
                <a:ext uri="{FF2B5EF4-FFF2-40B4-BE49-F238E27FC236}">
                  <a16:creationId xmlns:a16="http://schemas.microsoft.com/office/drawing/2014/main" id="{C92258E2-F197-48A7-9544-81AA728143C9}"/>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feld 21">
              <a:extLst>
                <a:ext uri="{FF2B5EF4-FFF2-40B4-BE49-F238E27FC236}">
                  <a16:creationId xmlns:a16="http://schemas.microsoft.com/office/drawing/2014/main" id="{F6636A11-DFF2-44C2-8F18-2605D588F0DC}"/>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pic>
        <p:nvPicPr>
          <p:cNvPr id="3076" name="Picture 4" descr="http://www.schunk.int/pimexport_stb2/IM0024915.JPG">
            <a:extLst>
              <a:ext uri="{FF2B5EF4-FFF2-40B4-BE49-F238E27FC236}">
                <a16:creationId xmlns:a16="http://schemas.microsoft.com/office/drawing/2014/main" id="{B8EC7AA1-C43B-458D-B429-15979209D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270" y="1325825"/>
            <a:ext cx="1898293" cy="12154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schunk.int/pimexport_stb2/IM0024917.JPG">
            <a:extLst>
              <a:ext uri="{FF2B5EF4-FFF2-40B4-BE49-F238E27FC236}">
                <a16:creationId xmlns:a16="http://schemas.microsoft.com/office/drawing/2014/main" id="{21A2E614-8473-466C-9CF6-9E1DA76E52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3116" y="1286639"/>
            <a:ext cx="1688381" cy="132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78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AD1B10B-2D8E-46B1-A4EB-B4C8E4B62D00}"/>
              </a:ext>
            </a:extLst>
          </p:cNvPr>
          <p:cNvSpPr/>
          <p:nvPr/>
        </p:nvSpPr>
        <p:spPr>
          <a:xfrm>
            <a:off x="268316"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4D38C41-4BB4-4579-9980-2C13BAF44635}"/>
              </a:ext>
            </a:extLst>
          </p:cNvPr>
          <p:cNvSpPr>
            <a:spLocks noGrp="1"/>
          </p:cNvSpPr>
          <p:nvPr>
            <p:ph type="title"/>
          </p:nvPr>
        </p:nvSpPr>
        <p:spPr/>
        <p:txBody>
          <a:bodyPr/>
          <a:lstStyle/>
          <a:p>
            <a:r>
              <a:rPr lang="en-US" dirty="0"/>
              <a:t>MAGNOS MFPS</a:t>
            </a:r>
          </a:p>
        </p:txBody>
      </p:sp>
      <p:sp>
        <p:nvSpPr>
          <p:cNvPr id="4" name="Fußzeilenplatzhalter 3">
            <a:extLst>
              <a:ext uri="{FF2B5EF4-FFF2-40B4-BE49-F238E27FC236}">
                <a16:creationId xmlns:a16="http://schemas.microsoft.com/office/drawing/2014/main" id="{281E213D-48C5-4B16-AE16-756970C25230}"/>
              </a:ext>
            </a:extLst>
          </p:cNvPr>
          <p:cNvSpPr>
            <a:spLocks noGrp="1"/>
          </p:cNvSpPr>
          <p:nvPr>
            <p:ph type="ftr" sz="quarter" idx="10"/>
          </p:nvPr>
        </p:nvSpPr>
        <p:spPr/>
        <p:txBody>
          <a:bodyPr/>
          <a:lstStyle/>
          <a:p>
            <a:r>
              <a:rPr lang="en-US" dirty="0"/>
              <a:t>MAGNOS MFPS</a:t>
            </a:r>
          </a:p>
        </p:txBody>
      </p:sp>
      <p:sp>
        <p:nvSpPr>
          <p:cNvPr id="12" name="Rechteck 11">
            <a:extLst>
              <a:ext uri="{FF2B5EF4-FFF2-40B4-BE49-F238E27FC236}">
                <a16:creationId xmlns:a16="http://schemas.microsoft.com/office/drawing/2014/main" id="{38F11716-6EF5-4893-A382-B44A6CFC3373}"/>
              </a:ext>
            </a:extLst>
          </p:cNvPr>
          <p:cNvSpPr/>
          <p:nvPr/>
        </p:nvSpPr>
        <p:spPr>
          <a:xfrm>
            <a:off x="183451" y="2746827"/>
            <a:ext cx="2951635" cy="1897955"/>
          </a:xfrm>
          <a:prstGeom prst="rect">
            <a:avLst/>
          </a:prstGeom>
        </p:spPr>
        <p:txBody>
          <a:bodyPr wrap="square">
            <a:spAutoFit/>
          </a:bodyPr>
          <a:lstStyle/>
          <a:p>
            <a:pPr>
              <a:spcBef>
                <a:spcPts val="100"/>
              </a:spcBef>
            </a:pPr>
            <a:r>
              <a:rPr lang="en-US" sz="1200" b="1" dirty="0">
                <a:solidFill>
                  <a:srgbClr val="00446B"/>
                </a:solidFill>
              </a:rPr>
              <a:t>Magnetic double cycle – MAG status</a:t>
            </a:r>
          </a:p>
          <a:p>
            <a:pPr>
              <a:spcBef>
                <a:spcPts val="100"/>
              </a:spcBef>
            </a:pPr>
            <a:r>
              <a:rPr lang="en-US" sz="1200" dirty="0">
                <a:solidFill>
                  <a:srgbClr val="00446B"/>
                </a:solidFill>
              </a:rPr>
              <a:t>These are reversed by short-term generation of an electromechanical field resulting from the windings around the reversible-polarity magnet. As a result, the magnetic field is directed outward and the workpiece is clamped on the magnetic chuck.</a:t>
            </a:r>
          </a:p>
          <a:p>
            <a:pPr>
              <a:spcBef>
                <a:spcPts val="300"/>
              </a:spcBef>
            </a:pPr>
            <a:r>
              <a:rPr lang="en-US" sz="1200" dirty="0">
                <a:solidFill>
                  <a:srgbClr val="00446B"/>
                </a:solidFill>
                <a:sym typeface="Wingdings" panose="05000000000000000000" pitchFamily="2" charset="2"/>
              </a:rPr>
              <a:t>      Workpiece</a:t>
            </a:r>
          </a:p>
          <a:p>
            <a:pPr>
              <a:spcBef>
                <a:spcPts val="600"/>
              </a:spcBef>
            </a:pPr>
            <a:endParaRPr lang="en-US" sz="100" dirty="0">
              <a:solidFill>
                <a:srgbClr val="00446B"/>
              </a:solidFill>
            </a:endParaRPr>
          </a:p>
          <a:p>
            <a:r>
              <a:rPr lang="en-US" sz="1200" dirty="0">
                <a:solidFill>
                  <a:srgbClr val="00446B"/>
                </a:solidFill>
              </a:rPr>
              <a:t>		</a:t>
            </a:r>
          </a:p>
        </p:txBody>
      </p:sp>
      <p:sp>
        <p:nvSpPr>
          <p:cNvPr id="15" name="Rechteck 14">
            <a:extLst>
              <a:ext uri="{FF2B5EF4-FFF2-40B4-BE49-F238E27FC236}">
                <a16:creationId xmlns:a16="http://schemas.microsoft.com/office/drawing/2014/main" id="{80DEA4F6-A192-4DB7-9083-3B8EBC5AC55D}"/>
              </a:ext>
            </a:extLst>
          </p:cNvPr>
          <p:cNvSpPr/>
          <p:nvPr/>
        </p:nvSpPr>
        <p:spPr>
          <a:xfrm>
            <a:off x="3133352"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hteck 16">
            <a:extLst>
              <a:ext uri="{FF2B5EF4-FFF2-40B4-BE49-F238E27FC236}">
                <a16:creationId xmlns:a16="http://schemas.microsoft.com/office/drawing/2014/main" id="{6B6D2FE1-1081-4089-8D3C-AAE6FFE0EF0A}"/>
              </a:ext>
            </a:extLst>
          </p:cNvPr>
          <p:cNvSpPr/>
          <p:nvPr/>
        </p:nvSpPr>
        <p:spPr>
          <a:xfrm>
            <a:off x="3052542" y="2748002"/>
            <a:ext cx="2832276" cy="1015663"/>
          </a:xfrm>
          <a:prstGeom prst="rect">
            <a:avLst/>
          </a:prstGeom>
        </p:spPr>
        <p:txBody>
          <a:bodyPr wrap="square">
            <a:spAutoFit/>
          </a:bodyPr>
          <a:lstStyle/>
          <a:p>
            <a:r>
              <a:rPr lang="en-US" sz="1200" b="1" dirty="0">
                <a:solidFill>
                  <a:srgbClr val="00446B"/>
                </a:solidFill>
              </a:rPr>
              <a:t>Visual display – MAG status</a:t>
            </a:r>
          </a:p>
          <a:p>
            <a:r>
              <a:rPr lang="en-US" sz="1200" dirty="0">
                <a:solidFill>
                  <a:srgbClr val="00446B"/>
                </a:solidFill>
              </a:rPr>
              <a:t>The magnetic chuck in the MAG-Mode is green on the status display. That means that the workpiece is clamped and the machining may be started.</a:t>
            </a:r>
          </a:p>
        </p:txBody>
      </p:sp>
      <p:sp>
        <p:nvSpPr>
          <p:cNvPr id="14" name="Textfeld 13">
            <a:extLst>
              <a:ext uri="{FF2B5EF4-FFF2-40B4-BE49-F238E27FC236}">
                <a16:creationId xmlns:a16="http://schemas.microsoft.com/office/drawing/2014/main" id="{68B339ED-DE7B-4C23-BF7D-44F930671220}"/>
              </a:ext>
            </a:extLst>
          </p:cNvPr>
          <p:cNvSpPr txBox="1"/>
          <p:nvPr/>
        </p:nvSpPr>
        <p:spPr>
          <a:xfrm>
            <a:off x="209550" y="718958"/>
            <a:ext cx="4911954" cy="338554"/>
          </a:xfrm>
          <a:prstGeom prst="rect">
            <a:avLst/>
          </a:prstGeom>
          <a:noFill/>
        </p:spPr>
        <p:txBody>
          <a:bodyPr wrap="square" rtlCol="0">
            <a:spAutoFit/>
          </a:bodyPr>
          <a:lstStyle/>
          <a:p>
            <a:r>
              <a:rPr lang="en-US" sz="1600" b="1" dirty="0">
                <a:solidFill>
                  <a:srgbClr val="00446B"/>
                </a:solidFill>
              </a:rPr>
              <a:t>Highlights</a:t>
            </a:r>
          </a:p>
        </p:txBody>
      </p:sp>
      <p:sp>
        <p:nvSpPr>
          <p:cNvPr id="23" name="Rechteck 22">
            <a:extLst>
              <a:ext uri="{FF2B5EF4-FFF2-40B4-BE49-F238E27FC236}">
                <a16:creationId xmlns:a16="http://schemas.microsoft.com/office/drawing/2014/main" id="{4FA13CA7-6866-4DDB-A883-3F870D00EFBD}"/>
              </a:ext>
            </a:extLst>
          </p:cNvPr>
          <p:cNvSpPr/>
          <p:nvPr/>
        </p:nvSpPr>
        <p:spPr>
          <a:xfrm>
            <a:off x="6015883" y="1127653"/>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hteck 23">
            <a:extLst>
              <a:ext uri="{FF2B5EF4-FFF2-40B4-BE49-F238E27FC236}">
                <a16:creationId xmlns:a16="http://schemas.microsoft.com/office/drawing/2014/main" id="{909602A0-07B6-47A9-9E33-5A241CDF6E00}"/>
              </a:ext>
            </a:extLst>
          </p:cNvPr>
          <p:cNvSpPr/>
          <p:nvPr/>
        </p:nvSpPr>
        <p:spPr>
          <a:xfrm>
            <a:off x="5935072" y="2750177"/>
            <a:ext cx="3110957" cy="1028487"/>
          </a:xfrm>
          <a:prstGeom prst="rect">
            <a:avLst/>
          </a:prstGeom>
        </p:spPr>
        <p:txBody>
          <a:bodyPr wrap="square">
            <a:spAutoFit/>
          </a:bodyPr>
          <a:lstStyle/>
          <a:p>
            <a:pPr>
              <a:spcBef>
                <a:spcPts val="100"/>
              </a:spcBef>
            </a:pPr>
            <a:r>
              <a:rPr lang="en-US" sz="1200" b="1" dirty="0">
                <a:solidFill>
                  <a:srgbClr val="00446B"/>
                </a:solidFill>
              </a:rPr>
              <a:t>Visual display – DEMAG status</a:t>
            </a:r>
          </a:p>
          <a:p>
            <a:pPr>
              <a:spcBef>
                <a:spcPts val="100"/>
              </a:spcBef>
            </a:pPr>
            <a:r>
              <a:rPr lang="en-US" sz="1200" dirty="0">
                <a:solidFill>
                  <a:srgbClr val="00446B"/>
                </a:solidFill>
              </a:rPr>
              <a:t>The magnetic chuck in the DEMAG-Mode is red on the status display. That means that the workpiece is not clamped and the machining may not be started.</a:t>
            </a:r>
          </a:p>
        </p:txBody>
      </p:sp>
      <p:grpSp>
        <p:nvGrpSpPr>
          <p:cNvPr id="32" name="Gruppieren 31">
            <a:extLst>
              <a:ext uri="{FF2B5EF4-FFF2-40B4-BE49-F238E27FC236}">
                <a16:creationId xmlns:a16="http://schemas.microsoft.com/office/drawing/2014/main" id="{521D88AC-6DA8-43AB-B5D2-13F8B22EF970}"/>
              </a:ext>
            </a:extLst>
          </p:cNvPr>
          <p:cNvGrpSpPr/>
          <p:nvPr/>
        </p:nvGrpSpPr>
        <p:grpSpPr>
          <a:xfrm>
            <a:off x="255292" y="4101906"/>
            <a:ext cx="198000" cy="198000"/>
            <a:chOff x="4645063" y="729193"/>
            <a:chExt cx="266095" cy="271350"/>
          </a:xfrm>
        </p:grpSpPr>
        <p:sp>
          <p:nvSpPr>
            <p:cNvPr id="33" name="Ellipse 32">
              <a:extLst>
                <a:ext uri="{FF2B5EF4-FFF2-40B4-BE49-F238E27FC236}">
                  <a16:creationId xmlns:a16="http://schemas.microsoft.com/office/drawing/2014/main" id="{CF879105-F071-4584-91E9-C1A881194129}"/>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Textfeld 33">
              <a:extLst>
                <a:ext uri="{FF2B5EF4-FFF2-40B4-BE49-F238E27FC236}">
                  <a16:creationId xmlns:a16="http://schemas.microsoft.com/office/drawing/2014/main" id="{5C39DB4D-971A-4103-815A-33EF82E1FC98}"/>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pic>
        <p:nvPicPr>
          <p:cNvPr id="4098" name="Picture 2" descr="http://www.schunk.int/pimexport_stb2/IM0024916.JPG">
            <a:extLst>
              <a:ext uri="{FF2B5EF4-FFF2-40B4-BE49-F238E27FC236}">
                <a16:creationId xmlns:a16="http://schemas.microsoft.com/office/drawing/2014/main" id="{CFF74B80-5C12-4C32-B6AC-509D47975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97" y="1260958"/>
            <a:ext cx="1671147" cy="135940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uppieren 17">
            <a:extLst>
              <a:ext uri="{FF2B5EF4-FFF2-40B4-BE49-F238E27FC236}">
                <a16:creationId xmlns:a16="http://schemas.microsoft.com/office/drawing/2014/main" id="{462B7746-0527-4571-812A-8F3C2D519131}"/>
              </a:ext>
            </a:extLst>
          </p:cNvPr>
          <p:cNvGrpSpPr/>
          <p:nvPr/>
        </p:nvGrpSpPr>
        <p:grpSpPr>
          <a:xfrm>
            <a:off x="1032052" y="1412635"/>
            <a:ext cx="198000" cy="198000"/>
            <a:chOff x="4645063" y="729193"/>
            <a:chExt cx="266095" cy="271350"/>
          </a:xfrm>
        </p:grpSpPr>
        <p:sp>
          <p:nvSpPr>
            <p:cNvPr id="19" name="Ellipse 18">
              <a:extLst>
                <a:ext uri="{FF2B5EF4-FFF2-40B4-BE49-F238E27FC236}">
                  <a16:creationId xmlns:a16="http://schemas.microsoft.com/office/drawing/2014/main" id="{8D165D43-DE76-4D13-9B1F-DEBBED232395}"/>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feld 19">
              <a:extLst>
                <a:ext uri="{FF2B5EF4-FFF2-40B4-BE49-F238E27FC236}">
                  <a16:creationId xmlns:a16="http://schemas.microsoft.com/office/drawing/2014/main" id="{E64F32CC-9B51-4E0A-9F4D-F29EAD979E23}"/>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pic>
        <p:nvPicPr>
          <p:cNvPr id="4100" name="Picture 4" descr="http://www.schunk.int/pimexport_stb2/IM0024918.JPG">
            <a:extLst>
              <a:ext uri="{FF2B5EF4-FFF2-40B4-BE49-F238E27FC236}">
                <a16:creationId xmlns:a16="http://schemas.microsoft.com/office/drawing/2014/main" id="{6EBE4C09-DFB8-486E-BA93-278BB2252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784" y="1327423"/>
            <a:ext cx="1896291" cy="1247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schunk.int/pimexport_stb2/IM0024919.JPG">
            <a:extLst>
              <a:ext uri="{FF2B5EF4-FFF2-40B4-BE49-F238E27FC236}">
                <a16:creationId xmlns:a16="http://schemas.microsoft.com/office/drawing/2014/main" id="{B1ADD8AA-DC1C-4F01-BBBE-13F93195DC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019" y="1327423"/>
            <a:ext cx="1914978" cy="125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1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AD1B10B-2D8E-46B1-A4EB-B4C8E4B62D00}"/>
              </a:ext>
            </a:extLst>
          </p:cNvPr>
          <p:cNvSpPr/>
          <p:nvPr/>
        </p:nvSpPr>
        <p:spPr>
          <a:xfrm>
            <a:off x="268316"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4D38C41-4BB4-4579-9980-2C13BAF44635}"/>
              </a:ext>
            </a:extLst>
          </p:cNvPr>
          <p:cNvSpPr>
            <a:spLocks noGrp="1"/>
          </p:cNvSpPr>
          <p:nvPr>
            <p:ph type="title"/>
          </p:nvPr>
        </p:nvSpPr>
        <p:spPr/>
        <p:txBody>
          <a:bodyPr/>
          <a:lstStyle/>
          <a:p>
            <a:r>
              <a:rPr lang="en-US" dirty="0"/>
              <a:t>MAGNOS MFPS</a:t>
            </a:r>
          </a:p>
        </p:txBody>
      </p:sp>
      <p:sp>
        <p:nvSpPr>
          <p:cNvPr id="4" name="Fußzeilenplatzhalter 3">
            <a:extLst>
              <a:ext uri="{FF2B5EF4-FFF2-40B4-BE49-F238E27FC236}">
                <a16:creationId xmlns:a16="http://schemas.microsoft.com/office/drawing/2014/main" id="{281E213D-48C5-4B16-AE16-756970C25230}"/>
              </a:ext>
            </a:extLst>
          </p:cNvPr>
          <p:cNvSpPr>
            <a:spLocks noGrp="1"/>
          </p:cNvSpPr>
          <p:nvPr>
            <p:ph type="ftr" sz="quarter" idx="10"/>
          </p:nvPr>
        </p:nvSpPr>
        <p:spPr/>
        <p:txBody>
          <a:bodyPr/>
          <a:lstStyle/>
          <a:p>
            <a:r>
              <a:rPr lang="en-US" dirty="0"/>
              <a:t>MAGNOS MFPS</a:t>
            </a:r>
          </a:p>
        </p:txBody>
      </p:sp>
      <p:sp>
        <p:nvSpPr>
          <p:cNvPr id="12" name="Rechteck 11">
            <a:extLst>
              <a:ext uri="{FF2B5EF4-FFF2-40B4-BE49-F238E27FC236}">
                <a16:creationId xmlns:a16="http://schemas.microsoft.com/office/drawing/2014/main" id="{38F11716-6EF5-4893-A382-B44A6CFC3373}"/>
              </a:ext>
            </a:extLst>
          </p:cNvPr>
          <p:cNvSpPr/>
          <p:nvPr/>
        </p:nvSpPr>
        <p:spPr>
          <a:xfrm>
            <a:off x="183451" y="2746827"/>
            <a:ext cx="2951635" cy="1582484"/>
          </a:xfrm>
          <a:prstGeom prst="rect">
            <a:avLst/>
          </a:prstGeom>
        </p:spPr>
        <p:txBody>
          <a:bodyPr wrap="square">
            <a:spAutoFit/>
          </a:bodyPr>
          <a:lstStyle/>
          <a:p>
            <a:pPr>
              <a:spcBef>
                <a:spcPts val="100"/>
              </a:spcBef>
            </a:pPr>
            <a:r>
              <a:rPr lang="en-US" sz="1200" b="1" dirty="0">
                <a:solidFill>
                  <a:srgbClr val="00446B"/>
                </a:solidFill>
              </a:rPr>
              <a:t>Pole plates</a:t>
            </a:r>
          </a:p>
          <a:p>
            <a:pPr>
              <a:spcBef>
                <a:spcPts val="100"/>
              </a:spcBef>
            </a:pPr>
            <a:r>
              <a:rPr lang="en-US" sz="1200" dirty="0">
                <a:solidFill>
                  <a:srgbClr val="00446B"/>
                </a:solidFill>
              </a:rPr>
              <a:t>Pole plates are used for ensuring that the customer can mill the contours and special  shapes. This allows the magnetic chuck to be quickly and easily adjusted to new clamping tasks without causing and damage to the magnetic chuck itself.</a:t>
            </a:r>
            <a:endParaRPr lang="en-US" sz="100" dirty="0">
              <a:solidFill>
                <a:srgbClr val="00446B"/>
              </a:solidFill>
            </a:endParaRPr>
          </a:p>
          <a:p>
            <a:r>
              <a:rPr lang="en-US" sz="1200" dirty="0">
                <a:solidFill>
                  <a:srgbClr val="00446B"/>
                </a:solidFill>
              </a:rPr>
              <a:t>		</a:t>
            </a:r>
          </a:p>
        </p:txBody>
      </p:sp>
      <p:sp>
        <p:nvSpPr>
          <p:cNvPr id="15" name="Rechteck 14">
            <a:extLst>
              <a:ext uri="{FF2B5EF4-FFF2-40B4-BE49-F238E27FC236}">
                <a16:creationId xmlns:a16="http://schemas.microsoft.com/office/drawing/2014/main" id="{80DEA4F6-A192-4DB7-9083-3B8EBC5AC55D}"/>
              </a:ext>
            </a:extLst>
          </p:cNvPr>
          <p:cNvSpPr/>
          <p:nvPr/>
        </p:nvSpPr>
        <p:spPr>
          <a:xfrm>
            <a:off x="3133352"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hteck 16">
            <a:extLst>
              <a:ext uri="{FF2B5EF4-FFF2-40B4-BE49-F238E27FC236}">
                <a16:creationId xmlns:a16="http://schemas.microsoft.com/office/drawing/2014/main" id="{6B6D2FE1-1081-4089-8D3C-AAE6FFE0EF0A}"/>
              </a:ext>
            </a:extLst>
          </p:cNvPr>
          <p:cNvSpPr/>
          <p:nvPr/>
        </p:nvSpPr>
        <p:spPr>
          <a:xfrm>
            <a:off x="3052541" y="2748002"/>
            <a:ext cx="2951635" cy="1567096"/>
          </a:xfrm>
          <a:prstGeom prst="rect">
            <a:avLst/>
          </a:prstGeom>
        </p:spPr>
        <p:txBody>
          <a:bodyPr wrap="square">
            <a:spAutoFit/>
          </a:bodyPr>
          <a:lstStyle/>
          <a:p>
            <a:pPr>
              <a:spcBef>
                <a:spcPts val="100"/>
              </a:spcBef>
            </a:pPr>
            <a:r>
              <a:rPr lang="en-US" sz="1200" b="1" dirty="0">
                <a:solidFill>
                  <a:srgbClr val="00446B"/>
                </a:solidFill>
              </a:rPr>
              <a:t>Pole extensions – pole pairs</a:t>
            </a:r>
          </a:p>
          <a:p>
            <a:pPr>
              <a:spcBef>
                <a:spcPts val="100"/>
              </a:spcBef>
            </a:pPr>
            <a:r>
              <a:rPr lang="en-US" sz="1200" dirty="0">
                <a:solidFill>
                  <a:srgbClr val="00446B"/>
                </a:solidFill>
              </a:rPr>
              <a:t>Pole extensions ensure that the magnetic chuck locating surfaces are adapted naturally to the workpiece. </a:t>
            </a:r>
          </a:p>
          <a:p>
            <a:pPr>
              <a:spcBef>
                <a:spcPts val="600"/>
              </a:spcBef>
            </a:pPr>
            <a:endParaRPr lang="en-US" sz="800" dirty="0">
              <a:solidFill>
                <a:srgbClr val="00446B"/>
              </a:solidFill>
            </a:endParaRPr>
          </a:p>
          <a:p>
            <a:pPr>
              <a:spcBef>
                <a:spcPts val="600"/>
              </a:spcBef>
            </a:pPr>
            <a:r>
              <a:rPr lang="en-US" sz="1200" dirty="0">
                <a:solidFill>
                  <a:srgbClr val="00446B"/>
                </a:solidFill>
              </a:rPr>
              <a:t>      Fixed pole extensions</a:t>
            </a:r>
          </a:p>
          <a:p>
            <a:pPr>
              <a:spcBef>
                <a:spcPts val="600"/>
              </a:spcBef>
            </a:pPr>
            <a:r>
              <a:rPr lang="en-US" sz="1200" dirty="0">
                <a:solidFill>
                  <a:srgbClr val="00446B"/>
                </a:solidFill>
              </a:rPr>
              <a:t>      Flexible pole extensions</a:t>
            </a:r>
          </a:p>
        </p:txBody>
      </p:sp>
      <p:sp>
        <p:nvSpPr>
          <p:cNvPr id="14" name="Textfeld 13">
            <a:extLst>
              <a:ext uri="{FF2B5EF4-FFF2-40B4-BE49-F238E27FC236}">
                <a16:creationId xmlns:a16="http://schemas.microsoft.com/office/drawing/2014/main" id="{68B339ED-DE7B-4C23-BF7D-44F930671220}"/>
              </a:ext>
            </a:extLst>
          </p:cNvPr>
          <p:cNvSpPr txBox="1"/>
          <p:nvPr/>
        </p:nvSpPr>
        <p:spPr>
          <a:xfrm>
            <a:off x="209550" y="718958"/>
            <a:ext cx="4911954" cy="338554"/>
          </a:xfrm>
          <a:prstGeom prst="rect">
            <a:avLst/>
          </a:prstGeom>
          <a:noFill/>
        </p:spPr>
        <p:txBody>
          <a:bodyPr wrap="square" rtlCol="0">
            <a:spAutoFit/>
          </a:bodyPr>
          <a:lstStyle/>
          <a:p>
            <a:r>
              <a:rPr lang="en-US" sz="1600" b="1" dirty="0">
                <a:solidFill>
                  <a:srgbClr val="00446B"/>
                </a:solidFill>
              </a:rPr>
              <a:t>Highlights</a:t>
            </a:r>
          </a:p>
        </p:txBody>
      </p:sp>
      <p:sp>
        <p:nvSpPr>
          <p:cNvPr id="23" name="Rechteck 22">
            <a:extLst>
              <a:ext uri="{FF2B5EF4-FFF2-40B4-BE49-F238E27FC236}">
                <a16:creationId xmlns:a16="http://schemas.microsoft.com/office/drawing/2014/main" id="{4FA13CA7-6866-4DDB-A883-3F870D00EFBD}"/>
              </a:ext>
            </a:extLst>
          </p:cNvPr>
          <p:cNvSpPr/>
          <p:nvPr/>
        </p:nvSpPr>
        <p:spPr>
          <a:xfrm>
            <a:off x="6015883" y="1127653"/>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hteck 23">
            <a:extLst>
              <a:ext uri="{FF2B5EF4-FFF2-40B4-BE49-F238E27FC236}">
                <a16:creationId xmlns:a16="http://schemas.microsoft.com/office/drawing/2014/main" id="{909602A0-07B6-47A9-9E33-5A241CDF6E00}"/>
              </a:ext>
            </a:extLst>
          </p:cNvPr>
          <p:cNvSpPr/>
          <p:nvPr/>
        </p:nvSpPr>
        <p:spPr>
          <a:xfrm>
            <a:off x="5935071" y="2750177"/>
            <a:ext cx="3208929" cy="1028487"/>
          </a:xfrm>
          <a:prstGeom prst="rect">
            <a:avLst/>
          </a:prstGeom>
        </p:spPr>
        <p:txBody>
          <a:bodyPr wrap="square">
            <a:spAutoFit/>
          </a:bodyPr>
          <a:lstStyle/>
          <a:p>
            <a:pPr>
              <a:spcBef>
                <a:spcPts val="100"/>
              </a:spcBef>
            </a:pPr>
            <a:r>
              <a:rPr lang="en-US" sz="1200" b="1" dirty="0">
                <a:solidFill>
                  <a:srgbClr val="00446B"/>
                </a:solidFill>
              </a:rPr>
              <a:t>5-sided-workpiece machining in one set-up</a:t>
            </a:r>
          </a:p>
          <a:p>
            <a:pPr>
              <a:spcBef>
                <a:spcPts val="100"/>
              </a:spcBef>
            </a:pPr>
            <a:r>
              <a:rPr lang="en-US" sz="1200" dirty="0">
                <a:solidFill>
                  <a:srgbClr val="00446B"/>
                </a:solidFill>
              </a:rPr>
              <a:t>As the workpieces can be placed flat onto the MAGNOS magnetic chuck, all five sides of the workpiece can be easily accessed and machined in one single setup.</a:t>
            </a:r>
          </a:p>
        </p:txBody>
      </p:sp>
      <p:pic>
        <p:nvPicPr>
          <p:cNvPr id="5122" name="Picture 2" descr="http://www.schunk.int/pimexport_stb2/IM0024921.JPG">
            <a:extLst>
              <a:ext uri="{FF2B5EF4-FFF2-40B4-BE49-F238E27FC236}">
                <a16:creationId xmlns:a16="http://schemas.microsoft.com/office/drawing/2014/main" id="{0186FD93-81CA-41D5-8044-38AB68B4F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49" y="1403891"/>
            <a:ext cx="2011139" cy="1063609"/>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uppieren 20">
            <a:extLst>
              <a:ext uri="{FF2B5EF4-FFF2-40B4-BE49-F238E27FC236}">
                <a16:creationId xmlns:a16="http://schemas.microsoft.com/office/drawing/2014/main" id="{14953FBD-64BB-4965-9A93-F089FDC77D92}"/>
              </a:ext>
            </a:extLst>
          </p:cNvPr>
          <p:cNvGrpSpPr/>
          <p:nvPr/>
        </p:nvGrpSpPr>
        <p:grpSpPr>
          <a:xfrm>
            <a:off x="3161508" y="3800046"/>
            <a:ext cx="198000" cy="198000"/>
            <a:chOff x="4645063" y="729193"/>
            <a:chExt cx="266095" cy="271350"/>
          </a:xfrm>
        </p:grpSpPr>
        <p:sp>
          <p:nvSpPr>
            <p:cNvPr id="22" name="Ellipse 21">
              <a:extLst>
                <a:ext uri="{FF2B5EF4-FFF2-40B4-BE49-F238E27FC236}">
                  <a16:creationId xmlns:a16="http://schemas.microsoft.com/office/drawing/2014/main" id="{382897F1-DAC1-437B-AAAC-1E9CB1E2B7D8}"/>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feld 24">
              <a:extLst>
                <a:ext uri="{FF2B5EF4-FFF2-40B4-BE49-F238E27FC236}">
                  <a16:creationId xmlns:a16="http://schemas.microsoft.com/office/drawing/2014/main" id="{10753E38-29EC-4DA8-9BF8-EBD7DD424205}"/>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26" name="Gruppieren 25">
            <a:extLst>
              <a:ext uri="{FF2B5EF4-FFF2-40B4-BE49-F238E27FC236}">
                <a16:creationId xmlns:a16="http://schemas.microsoft.com/office/drawing/2014/main" id="{87135088-7D18-471C-815F-D2085BD7DD96}"/>
              </a:ext>
            </a:extLst>
          </p:cNvPr>
          <p:cNvGrpSpPr/>
          <p:nvPr/>
        </p:nvGrpSpPr>
        <p:grpSpPr>
          <a:xfrm>
            <a:off x="3161508" y="4041774"/>
            <a:ext cx="198000" cy="198000"/>
            <a:chOff x="4645063" y="732456"/>
            <a:chExt cx="266095" cy="271350"/>
          </a:xfrm>
        </p:grpSpPr>
        <p:sp>
          <p:nvSpPr>
            <p:cNvPr id="27" name="Ellipse 26">
              <a:extLst>
                <a:ext uri="{FF2B5EF4-FFF2-40B4-BE49-F238E27FC236}">
                  <a16:creationId xmlns:a16="http://schemas.microsoft.com/office/drawing/2014/main" id="{7F5A82C6-9DAA-4B6A-A9C6-1A14CCA66D63}"/>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feld 27">
              <a:extLst>
                <a:ext uri="{FF2B5EF4-FFF2-40B4-BE49-F238E27FC236}">
                  <a16:creationId xmlns:a16="http://schemas.microsoft.com/office/drawing/2014/main" id="{8118699B-1972-44B4-80FA-6C3ED025F3DD}"/>
                </a:ext>
              </a:extLst>
            </p:cNvPr>
            <p:cNvSpPr txBox="1"/>
            <p:nvPr/>
          </p:nvSpPr>
          <p:spPr>
            <a:xfrm>
              <a:off x="4645063" y="732456"/>
              <a:ext cx="266095" cy="271350"/>
            </a:xfrm>
            <a:prstGeom prst="rect">
              <a:avLst/>
            </a:prstGeom>
            <a:noFill/>
          </p:spPr>
          <p:txBody>
            <a:bodyPr wrap="square" rtlCol="0" anchor="ctr" anchorCtr="0">
              <a:noAutofit/>
            </a:bodyPr>
            <a:lstStyle/>
            <a:p>
              <a:pPr algn="ctr"/>
              <a:r>
                <a:rPr lang="en-US" sz="900" dirty="0">
                  <a:solidFill>
                    <a:schemeClr val="bg1"/>
                  </a:solidFill>
                </a:rPr>
                <a:t>2</a:t>
              </a:r>
            </a:p>
          </p:txBody>
        </p:sp>
      </p:grpSp>
      <p:pic>
        <p:nvPicPr>
          <p:cNvPr id="5124" name="Picture 4" descr="http://www.schunk.int/pimexport_stb2/IM0024920.JPG">
            <a:extLst>
              <a:ext uri="{FF2B5EF4-FFF2-40B4-BE49-F238E27FC236}">
                <a16:creationId xmlns:a16="http://schemas.microsoft.com/office/drawing/2014/main" id="{A86E6A4F-2E4D-4F59-82E8-C21CF94C88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830" y="1403891"/>
            <a:ext cx="1946124" cy="115983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uppieren 28">
            <a:extLst>
              <a:ext uri="{FF2B5EF4-FFF2-40B4-BE49-F238E27FC236}">
                <a16:creationId xmlns:a16="http://schemas.microsoft.com/office/drawing/2014/main" id="{055B2417-E46A-4169-8C4F-12376AF31DE4}"/>
              </a:ext>
            </a:extLst>
          </p:cNvPr>
          <p:cNvGrpSpPr/>
          <p:nvPr/>
        </p:nvGrpSpPr>
        <p:grpSpPr>
          <a:xfrm>
            <a:off x="3260508" y="1355428"/>
            <a:ext cx="198000" cy="198000"/>
            <a:chOff x="4645063" y="729193"/>
            <a:chExt cx="266095" cy="271350"/>
          </a:xfrm>
        </p:grpSpPr>
        <p:sp>
          <p:nvSpPr>
            <p:cNvPr id="30" name="Ellipse 29">
              <a:extLst>
                <a:ext uri="{FF2B5EF4-FFF2-40B4-BE49-F238E27FC236}">
                  <a16:creationId xmlns:a16="http://schemas.microsoft.com/office/drawing/2014/main" id="{C44B92B3-48DC-4389-A1F4-DF2A5228062B}"/>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feld 30">
              <a:extLst>
                <a:ext uri="{FF2B5EF4-FFF2-40B4-BE49-F238E27FC236}">
                  <a16:creationId xmlns:a16="http://schemas.microsoft.com/office/drawing/2014/main" id="{C2023C86-071B-496A-8810-70E932173543}"/>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35" name="Gruppieren 34">
            <a:extLst>
              <a:ext uri="{FF2B5EF4-FFF2-40B4-BE49-F238E27FC236}">
                <a16:creationId xmlns:a16="http://schemas.microsoft.com/office/drawing/2014/main" id="{DDE410AC-1442-4757-BD36-414AAB73D9BE}"/>
              </a:ext>
            </a:extLst>
          </p:cNvPr>
          <p:cNvGrpSpPr/>
          <p:nvPr/>
        </p:nvGrpSpPr>
        <p:grpSpPr>
          <a:xfrm>
            <a:off x="4528358" y="1589170"/>
            <a:ext cx="198000" cy="198000"/>
            <a:chOff x="4645063" y="732456"/>
            <a:chExt cx="266095" cy="271350"/>
          </a:xfrm>
        </p:grpSpPr>
        <p:sp>
          <p:nvSpPr>
            <p:cNvPr id="36" name="Ellipse 35">
              <a:extLst>
                <a:ext uri="{FF2B5EF4-FFF2-40B4-BE49-F238E27FC236}">
                  <a16:creationId xmlns:a16="http://schemas.microsoft.com/office/drawing/2014/main" id="{5C8FF8AE-74F6-47B9-964B-848F0A545EAA}"/>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feld 36">
              <a:extLst>
                <a:ext uri="{FF2B5EF4-FFF2-40B4-BE49-F238E27FC236}">
                  <a16:creationId xmlns:a16="http://schemas.microsoft.com/office/drawing/2014/main" id="{4D869AA8-B64C-4945-A18A-0488ADCD4F8D}"/>
                </a:ext>
              </a:extLst>
            </p:cNvPr>
            <p:cNvSpPr txBox="1"/>
            <p:nvPr/>
          </p:nvSpPr>
          <p:spPr>
            <a:xfrm>
              <a:off x="4645063" y="732456"/>
              <a:ext cx="266095" cy="271350"/>
            </a:xfrm>
            <a:prstGeom prst="rect">
              <a:avLst/>
            </a:prstGeom>
            <a:noFill/>
          </p:spPr>
          <p:txBody>
            <a:bodyPr wrap="square" rtlCol="0" anchor="ctr" anchorCtr="0">
              <a:noAutofit/>
            </a:bodyPr>
            <a:lstStyle/>
            <a:p>
              <a:pPr algn="ctr"/>
              <a:r>
                <a:rPr lang="en-US" sz="900" dirty="0">
                  <a:solidFill>
                    <a:schemeClr val="bg1"/>
                  </a:solidFill>
                </a:rPr>
                <a:t>2</a:t>
              </a:r>
            </a:p>
          </p:txBody>
        </p:sp>
      </p:grpSp>
      <p:pic>
        <p:nvPicPr>
          <p:cNvPr id="5126" name="Picture 6" descr="http://www.schunk.int/pimexport_stb2/IM0024922.JPG">
            <a:extLst>
              <a:ext uri="{FF2B5EF4-FFF2-40B4-BE49-F238E27FC236}">
                <a16:creationId xmlns:a16="http://schemas.microsoft.com/office/drawing/2014/main" id="{21FEB86E-DB57-45B5-9A93-CA67887829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6338" y="1428793"/>
            <a:ext cx="1894340" cy="102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545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BAD1B10B-2D8E-46B1-A4EB-B4C8E4B62D00}"/>
              </a:ext>
            </a:extLst>
          </p:cNvPr>
          <p:cNvSpPr/>
          <p:nvPr/>
        </p:nvSpPr>
        <p:spPr>
          <a:xfrm>
            <a:off x="268316"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4D38C41-4BB4-4579-9980-2C13BAF44635}"/>
              </a:ext>
            </a:extLst>
          </p:cNvPr>
          <p:cNvSpPr>
            <a:spLocks noGrp="1"/>
          </p:cNvSpPr>
          <p:nvPr>
            <p:ph type="title"/>
          </p:nvPr>
        </p:nvSpPr>
        <p:spPr/>
        <p:txBody>
          <a:bodyPr/>
          <a:lstStyle/>
          <a:p>
            <a:r>
              <a:rPr lang="en-US" dirty="0"/>
              <a:t>MAGNOS MFPS</a:t>
            </a:r>
          </a:p>
        </p:txBody>
      </p:sp>
      <p:sp>
        <p:nvSpPr>
          <p:cNvPr id="4" name="Fußzeilenplatzhalter 3">
            <a:extLst>
              <a:ext uri="{FF2B5EF4-FFF2-40B4-BE49-F238E27FC236}">
                <a16:creationId xmlns:a16="http://schemas.microsoft.com/office/drawing/2014/main" id="{281E213D-48C5-4B16-AE16-756970C25230}"/>
              </a:ext>
            </a:extLst>
          </p:cNvPr>
          <p:cNvSpPr>
            <a:spLocks noGrp="1"/>
          </p:cNvSpPr>
          <p:nvPr>
            <p:ph type="ftr" sz="quarter" idx="10"/>
          </p:nvPr>
        </p:nvSpPr>
        <p:spPr/>
        <p:txBody>
          <a:bodyPr/>
          <a:lstStyle/>
          <a:p>
            <a:r>
              <a:rPr lang="en-US" dirty="0"/>
              <a:t>MAGNOS MFPS</a:t>
            </a:r>
          </a:p>
        </p:txBody>
      </p:sp>
      <p:sp>
        <p:nvSpPr>
          <p:cNvPr id="12" name="Rechteck 11">
            <a:extLst>
              <a:ext uri="{FF2B5EF4-FFF2-40B4-BE49-F238E27FC236}">
                <a16:creationId xmlns:a16="http://schemas.microsoft.com/office/drawing/2014/main" id="{38F11716-6EF5-4893-A382-B44A6CFC3373}"/>
              </a:ext>
            </a:extLst>
          </p:cNvPr>
          <p:cNvSpPr/>
          <p:nvPr/>
        </p:nvSpPr>
        <p:spPr>
          <a:xfrm>
            <a:off x="183452" y="2746827"/>
            <a:ext cx="2736098" cy="1882567"/>
          </a:xfrm>
          <a:prstGeom prst="rect">
            <a:avLst/>
          </a:prstGeom>
        </p:spPr>
        <p:txBody>
          <a:bodyPr wrap="square">
            <a:spAutoFit/>
          </a:bodyPr>
          <a:lstStyle/>
          <a:p>
            <a:pPr>
              <a:spcBef>
                <a:spcPts val="100"/>
              </a:spcBef>
            </a:pPr>
            <a:r>
              <a:rPr lang="en-US" sz="1200" b="1" dirty="0">
                <a:solidFill>
                  <a:srgbClr val="00446B"/>
                </a:solidFill>
              </a:rPr>
              <a:t>Adapts perfectly to the contours </a:t>
            </a:r>
          </a:p>
          <a:p>
            <a:pPr>
              <a:spcBef>
                <a:spcPts val="100"/>
              </a:spcBef>
            </a:pPr>
            <a:r>
              <a:rPr lang="en-US" sz="1200" dirty="0">
                <a:solidFill>
                  <a:srgbClr val="00446B"/>
                </a:solidFill>
              </a:rPr>
              <a:t>Workpieces of any structure can be perfectly clamped with MAGNOS pole extensions. The pole extensions perfectly adapt to the workpiece contour.</a:t>
            </a:r>
          </a:p>
          <a:p>
            <a:pPr>
              <a:spcBef>
                <a:spcPts val="300"/>
              </a:spcBef>
            </a:pPr>
            <a:r>
              <a:rPr lang="en-US" sz="1200" dirty="0">
                <a:solidFill>
                  <a:srgbClr val="00446B"/>
                </a:solidFill>
                <a:sym typeface="Wingdings" panose="05000000000000000000" pitchFamily="2" charset="2"/>
              </a:rPr>
              <a:t> Workpiece has an underlay</a:t>
            </a:r>
          </a:p>
          <a:p>
            <a:pPr>
              <a:spcBef>
                <a:spcPts val="300"/>
              </a:spcBef>
            </a:pPr>
            <a:r>
              <a:rPr lang="en-US" sz="1200" dirty="0">
                <a:solidFill>
                  <a:srgbClr val="00446B"/>
                </a:solidFill>
                <a:sym typeface="Wingdings" panose="05000000000000000000" pitchFamily="2" charset="2"/>
              </a:rPr>
              <a:t> Stably positioned on the extensions</a:t>
            </a:r>
          </a:p>
          <a:p>
            <a:pPr>
              <a:spcBef>
                <a:spcPts val="300"/>
              </a:spcBef>
            </a:pPr>
            <a:r>
              <a:rPr lang="en-US" sz="1200" dirty="0">
                <a:solidFill>
                  <a:srgbClr val="00446B"/>
                </a:solidFill>
                <a:sym typeface="Wingdings" panose="05000000000000000000" pitchFamily="2" charset="2"/>
              </a:rPr>
              <a:t> </a:t>
            </a:r>
            <a:endParaRPr lang="en-US" sz="100" dirty="0">
              <a:solidFill>
                <a:srgbClr val="00446B"/>
              </a:solidFill>
            </a:endParaRPr>
          </a:p>
          <a:p>
            <a:r>
              <a:rPr lang="en-US" sz="1200" dirty="0">
                <a:solidFill>
                  <a:srgbClr val="00446B"/>
                </a:solidFill>
              </a:rPr>
              <a:t>		</a:t>
            </a:r>
          </a:p>
        </p:txBody>
      </p:sp>
      <p:sp>
        <p:nvSpPr>
          <p:cNvPr id="15" name="Rechteck 14">
            <a:extLst>
              <a:ext uri="{FF2B5EF4-FFF2-40B4-BE49-F238E27FC236}">
                <a16:creationId xmlns:a16="http://schemas.microsoft.com/office/drawing/2014/main" id="{80DEA4F6-A192-4DB7-9083-3B8EBC5AC55D}"/>
              </a:ext>
            </a:extLst>
          </p:cNvPr>
          <p:cNvSpPr/>
          <p:nvPr/>
        </p:nvSpPr>
        <p:spPr>
          <a:xfrm>
            <a:off x="3133352" y="1125478"/>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hteck 16">
            <a:extLst>
              <a:ext uri="{FF2B5EF4-FFF2-40B4-BE49-F238E27FC236}">
                <a16:creationId xmlns:a16="http://schemas.microsoft.com/office/drawing/2014/main" id="{6B6D2FE1-1081-4089-8D3C-AAE6FFE0EF0A}"/>
              </a:ext>
            </a:extLst>
          </p:cNvPr>
          <p:cNvSpPr/>
          <p:nvPr/>
        </p:nvSpPr>
        <p:spPr>
          <a:xfrm>
            <a:off x="3052541" y="2748002"/>
            <a:ext cx="2736099" cy="1859483"/>
          </a:xfrm>
          <a:prstGeom prst="rect">
            <a:avLst/>
          </a:prstGeom>
        </p:spPr>
        <p:txBody>
          <a:bodyPr wrap="square">
            <a:spAutoFit/>
          </a:bodyPr>
          <a:lstStyle/>
          <a:p>
            <a:pPr>
              <a:spcBef>
                <a:spcPts val="100"/>
              </a:spcBef>
            </a:pPr>
            <a:r>
              <a:rPr lang="en-US" sz="1200" b="1" dirty="0">
                <a:solidFill>
                  <a:srgbClr val="00446B"/>
                </a:solidFill>
              </a:rPr>
              <a:t>Covering poles</a:t>
            </a:r>
          </a:p>
          <a:p>
            <a:pPr>
              <a:spcBef>
                <a:spcPts val="100"/>
              </a:spcBef>
            </a:pPr>
            <a:r>
              <a:rPr lang="en-US" sz="1200" dirty="0">
                <a:solidFill>
                  <a:srgbClr val="00446B"/>
                </a:solidFill>
              </a:rPr>
              <a:t>In the lateral direction, the multiple, maximum covering for north and south poles generates a strong holding force to prevent the workpiece from being pulled off.</a:t>
            </a:r>
          </a:p>
          <a:p>
            <a:pPr>
              <a:spcBef>
                <a:spcPts val="600"/>
              </a:spcBef>
            </a:pPr>
            <a:r>
              <a:rPr lang="en-US" sz="1200" dirty="0">
                <a:solidFill>
                  <a:srgbClr val="00446B"/>
                </a:solidFill>
                <a:sym typeface="Wingdings" panose="05000000000000000000" pitchFamily="2" charset="2"/>
              </a:rPr>
              <a:t> A strong holding force in the cross direction</a:t>
            </a:r>
            <a:endParaRPr lang="en-US" sz="1200" dirty="0">
              <a:solidFill>
                <a:srgbClr val="00446B"/>
              </a:solidFill>
            </a:endParaRPr>
          </a:p>
          <a:p>
            <a:pPr>
              <a:spcBef>
                <a:spcPts val="600"/>
              </a:spcBef>
            </a:pPr>
            <a:endParaRPr lang="en-US" sz="800" dirty="0">
              <a:solidFill>
                <a:srgbClr val="00446B"/>
              </a:solidFill>
            </a:endParaRPr>
          </a:p>
        </p:txBody>
      </p:sp>
      <p:sp>
        <p:nvSpPr>
          <p:cNvPr id="14" name="Textfeld 13">
            <a:extLst>
              <a:ext uri="{FF2B5EF4-FFF2-40B4-BE49-F238E27FC236}">
                <a16:creationId xmlns:a16="http://schemas.microsoft.com/office/drawing/2014/main" id="{68B339ED-DE7B-4C23-BF7D-44F930671220}"/>
              </a:ext>
            </a:extLst>
          </p:cNvPr>
          <p:cNvSpPr txBox="1"/>
          <p:nvPr/>
        </p:nvSpPr>
        <p:spPr>
          <a:xfrm>
            <a:off x="209550" y="718958"/>
            <a:ext cx="4911954" cy="338554"/>
          </a:xfrm>
          <a:prstGeom prst="rect">
            <a:avLst/>
          </a:prstGeom>
          <a:noFill/>
        </p:spPr>
        <p:txBody>
          <a:bodyPr wrap="square" rtlCol="0">
            <a:spAutoFit/>
          </a:bodyPr>
          <a:lstStyle/>
          <a:p>
            <a:r>
              <a:rPr lang="en-US" sz="1600" b="1" dirty="0">
                <a:solidFill>
                  <a:srgbClr val="00446B"/>
                </a:solidFill>
              </a:rPr>
              <a:t>Highlights</a:t>
            </a:r>
          </a:p>
        </p:txBody>
      </p:sp>
      <p:sp>
        <p:nvSpPr>
          <p:cNvPr id="23" name="Rechteck 22">
            <a:extLst>
              <a:ext uri="{FF2B5EF4-FFF2-40B4-BE49-F238E27FC236}">
                <a16:creationId xmlns:a16="http://schemas.microsoft.com/office/drawing/2014/main" id="{4FA13CA7-6866-4DDB-A883-3F870D00EFBD}"/>
              </a:ext>
            </a:extLst>
          </p:cNvPr>
          <p:cNvSpPr/>
          <p:nvPr/>
        </p:nvSpPr>
        <p:spPr>
          <a:xfrm>
            <a:off x="6015883" y="1127653"/>
            <a:ext cx="2135251" cy="1616634"/>
          </a:xfrm>
          <a:prstGeom prst="rect">
            <a:avLst/>
          </a:prstGeom>
          <a:noFill/>
          <a:ln>
            <a:solidFill>
              <a:srgbClr val="003D6A"/>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hteck 23">
            <a:extLst>
              <a:ext uri="{FF2B5EF4-FFF2-40B4-BE49-F238E27FC236}">
                <a16:creationId xmlns:a16="http://schemas.microsoft.com/office/drawing/2014/main" id="{909602A0-07B6-47A9-9E33-5A241CDF6E00}"/>
              </a:ext>
            </a:extLst>
          </p:cNvPr>
          <p:cNvSpPr/>
          <p:nvPr/>
        </p:nvSpPr>
        <p:spPr>
          <a:xfrm>
            <a:off x="5935071" y="2750177"/>
            <a:ext cx="3208929" cy="1633781"/>
          </a:xfrm>
          <a:prstGeom prst="rect">
            <a:avLst/>
          </a:prstGeom>
        </p:spPr>
        <p:txBody>
          <a:bodyPr wrap="square">
            <a:spAutoFit/>
          </a:bodyPr>
          <a:lstStyle/>
          <a:p>
            <a:pPr>
              <a:spcBef>
                <a:spcPts val="100"/>
              </a:spcBef>
            </a:pPr>
            <a:r>
              <a:rPr lang="en-US" sz="1200" b="1" dirty="0">
                <a:solidFill>
                  <a:srgbClr val="00446B"/>
                </a:solidFill>
              </a:rPr>
              <a:t>Force field line concentration</a:t>
            </a:r>
          </a:p>
          <a:p>
            <a:pPr>
              <a:spcBef>
                <a:spcPts val="100"/>
              </a:spcBef>
            </a:pPr>
            <a:r>
              <a:rPr lang="en-US" sz="1200" dirty="0">
                <a:solidFill>
                  <a:srgbClr val="00446B"/>
                </a:solidFill>
              </a:rPr>
              <a:t>Due to the parallel pole technology, most force field lines of the magnetic field are passed through the workpiece to the other pole. </a:t>
            </a:r>
          </a:p>
          <a:p>
            <a:pPr>
              <a:spcBef>
                <a:spcPts val="100"/>
              </a:spcBef>
            </a:pPr>
            <a:endParaRPr lang="en-US" sz="1200" dirty="0">
              <a:solidFill>
                <a:srgbClr val="00446B"/>
              </a:solidFill>
            </a:endParaRPr>
          </a:p>
          <a:p>
            <a:pPr>
              <a:spcBef>
                <a:spcPts val="100"/>
              </a:spcBef>
            </a:pPr>
            <a:r>
              <a:rPr lang="en-US" sz="1200" dirty="0">
                <a:solidFill>
                  <a:srgbClr val="00446B"/>
                </a:solidFill>
                <a:sym typeface="Wingdings" panose="05000000000000000000" pitchFamily="2" charset="2"/>
              </a:rPr>
              <a:t>       Resulting in a high lateral holding force</a:t>
            </a:r>
          </a:p>
          <a:p>
            <a:pPr>
              <a:spcBef>
                <a:spcPts val="100"/>
              </a:spcBef>
            </a:pPr>
            <a:r>
              <a:rPr lang="en-US" sz="1200" dirty="0">
                <a:solidFill>
                  <a:srgbClr val="00446B"/>
                </a:solidFill>
                <a:sym typeface="Wingdings" panose="05000000000000000000" pitchFamily="2" charset="2"/>
              </a:rPr>
              <a:t>       Magnetic field lines</a:t>
            </a:r>
          </a:p>
          <a:p>
            <a:pPr>
              <a:spcBef>
                <a:spcPts val="100"/>
              </a:spcBef>
            </a:pPr>
            <a:r>
              <a:rPr lang="en-US" sz="1200" dirty="0">
                <a:solidFill>
                  <a:srgbClr val="00446B"/>
                </a:solidFill>
                <a:sym typeface="Wingdings" panose="05000000000000000000" pitchFamily="2" charset="2"/>
              </a:rPr>
              <a:t>       Magnetic flow direction</a:t>
            </a:r>
          </a:p>
        </p:txBody>
      </p:sp>
      <p:pic>
        <p:nvPicPr>
          <p:cNvPr id="6146" name="Picture 2" descr="http://www.schunk.int/pimexport_stb2/IM0024923.JPG">
            <a:extLst>
              <a:ext uri="{FF2B5EF4-FFF2-40B4-BE49-F238E27FC236}">
                <a16:creationId xmlns:a16="http://schemas.microsoft.com/office/drawing/2014/main" id="{3D0FF29E-B085-49A5-8D62-D3E1BB352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70" y="1395473"/>
            <a:ext cx="1927414" cy="10607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chunk.int/pimexport_stb2/IM0024924.JPG">
            <a:extLst>
              <a:ext uri="{FF2B5EF4-FFF2-40B4-BE49-F238E27FC236}">
                <a16:creationId xmlns:a16="http://schemas.microsoft.com/office/drawing/2014/main" id="{8583DF90-FC95-435F-BA2B-94158FB4E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562" y="1383991"/>
            <a:ext cx="2008326" cy="108368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schunk.int/pimexport_stb2/IM0024925.JPG">
            <a:extLst>
              <a:ext uri="{FF2B5EF4-FFF2-40B4-BE49-F238E27FC236}">
                <a16:creationId xmlns:a16="http://schemas.microsoft.com/office/drawing/2014/main" id="{C2369317-825C-482A-BA15-8753D56CE9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725" y="1641072"/>
            <a:ext cx="1961685" cy="56875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a:extLst>
              <a:ext uri="{FF2B5EF4-FFF2-40B4-BE49-F238E27FC236}">
                <a16:creationId xmlns:a16="http://schemas.microsoft.com/office/drawing/2014/main" id="{68F17ACC-BFAD-4F0A-9F54-D8FCE96A517C}"/>
              </a:ext>
            </a:extLst>
          </p:cNvPr>
          <p:cNvGrpSpPr/>
          <p:nvPr/>
        </p:nvGrpSpPr>
        <p:grpSpPr>
          <a:xfrm>
            <a:off x="6653424" y="1629051"/>
            <a:ext cx="198000" cy="198000"/>
            <a:chOff x="4645063" y="729193"/>
            <a:chExt cx="266095" cy="271350"/>
          </a:xfrm>
        </p:grpSpPr>
        <p:sp>
          <p:nvSpPr>
            <p:cNvPr id="18" name="Ellipse 17">
              <a:extLst>
                <a:ext uri="{FF2B5EF4-FFF2-40B4-BE49-F238E27FC236}">
                  <a16:creationId xmlns:a16="http://schemas.microsoft.com/office/drawing/2014/main" id="{E3DF5765-36C7-4EB9-B75B-0259EB23FF81}"/>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feld 18">
              <a:extLst>
                <a:ext uri="{FF2B5EF4-FFF2-40B4-BE49-F238E27FC236}">
                  <a16:creationId xmlns:a16="http://schemas.microsoft.com/office/drawing/2014/main" id="{DF7800AB-08A6-4B25-B1B3-CAEBF0C297FF}"/>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20" name="Gruppieren 19">
            <a:extLst>
              <a:ext uri="{FF2B5EF4-FFF2-40B4-BE49-F238E27FC236}">
                <a16:creationId xmlns:a16="http://schemas.microsoft.com/office/drawing/2014/main" id="{5685EFA1-9623-4D4A-9CA9-C082F3378965}"/>
              </a:ext>
            </a:extLst>
          </p:cNvPr>
          <p:cNvGrpSpPr/>
          <p:nvPr/>
        </p:nvGrpSpPr>
        <p:grpSpPr>
          <a:xfrm>
            <a:off x="6984508" y="1882800"/>
            <a:ext cx="198000" cy="198000"/>
            <a:chOff x="4645063" y="732456"/>
            <a:chExt cx="266095" cy="271350"/>
          </a:xfrm>
        </p:grpSpPr>
        <p:sp>
          <p:nvSpPr>
            <p:cNvPr id="21" name="Ellipse 20">
              <a:extLst>
                <a:ext uri="{FF2B5EF4-FFF2-40B4-BE49-F238E27FC236}">
                  <a16:creationId xmlns:a16="http://schemas.microsoft.com/office/drawing/2014/main" id="{B94E3025-E405-4412-A3C5-BCFC90044D82}"/>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feld 21">
              <a:extLst>
                <a:ext uri="{FF2B5EF4-FFF2-40B4-BE49-F238E27FC236}">
                  <a16:creationId xmlns:a16="http://schemas.microsoft.com/office/drawing/2014/main" id="{7A498120-18E0-47A1-85B9-310ED9898D60}"/>
                </a:ext>
              </a:extLst>
            </p:cNvPr>
            <p:cNvSpPr txBox="1"/>
            <p:nvPr/>
          </p:nvSpPr>
          <p:spPr>
            <a:xfrm>
              <a:off x="4645063" y="732456"/>
              <a:ext cx="266095" cy="271350"/>
            </a:xfrm>
            <a:prstGeom prst="rect">
              <a:avLst/>
            </a:prstGeom>
            <a:noFill/>
          </p:spPr>
          <p:txBody>
            <a:bodyPr wrap="square" rtlCol="0" anchor="ctr" anchorCtr="0">
              <a:noAutofit/>
            </a:bodyPr>
            <a:lstStyle/>
            <a:p>
              <a:pPr algn="ctr"/>
              <a:r>
                <a:rPr lang="en-US" sz="900" dirty="0">
                  <a:solidFill>
                    <a:schemeClr val="bg1"/>
                  </a:solidFill>
                </a:rPr>
                <a:t>2</a:t>
              </a:r>
            </a:p>
          </p:txBody>
        </p:sp>
      </p:grpSp>
      <p:grpSp>
        <p:nvGrpSpPr>
          <p:cNvPr id="25" name="Gruppieren 24">
            <a:extLst>
              <a:ext uri="{FF2B5EF4-FFF2-40B4-BE49-F238E27FC236}">
                <a16:creationId xmlns:a16="http://schemas.microsoft.com/office/drawing/2014/main" id="{73B10CBB-ED51-4D15-AA32-57CEED87212D}"/>
              </a:ext>
            </a:extLst>
          </p:cNvPr>
          <p:cNvGrpSpPr/>
          <p:nvPr/>
        </p:nvGrpSpPr>
        <p:grpSpPr>
          <a:xfrm>
            <a:off x="6982169" y="1572437"/>
            <a:ext cx="198000" cy="198000"/>
            <a:chOff x="4645063" y="729193"/>
            <a:chExt cx="266095" cy="271350"/>
          </a:xfrm>
        </p:grpSpPr>
        <p:sp>
          <p:nvSpPr>
            <p:cNvPr id="26" name="Ellipse 25">
              <a:extLst>
                <a:ext uri="{FF2B5EF4-FFF2-40B4-BE49-F238E27FC236}">
                  <a16:creationId xmlns:a16="http://schemas.microsoft.com/office/drawing/2014/main" id="{893FBBE0-BB7C-4942-B3F8-03C9FCDC8DF7}"/>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feld 26">
              <a:extLst>
                <a:ext uri="{FF2B5EF4-FFF2-40B4-BE49-F238E27FC236}">
                  <a16:creationId xmlns:a16="http://schemas.microsoft.com/office/drawing/2014/main" id="{50CA7110-D2A7-48D7-AB51-2FDE7B34B3EC}"/>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3</a:t>
              </a:r>
            </a:p>
          </p:txBody>
        </p:sp>
      </p:grpSp>
      <p:grpSp>
        <p:nvGrpSpPr>
          <p:cNvPr id="28" name="Gruppieren 27">
            <a:extLst>
              <a:ext uri="{FF2B5EF4-FFF2-40B4-BE49-F238E27FC236}">
                <a16:creationId xmlns:a16="http://schemas.microsoft.com/office/drawing/2014/main" id="{EC0E80AA-159C-48A9-8071-7D7AB17F0857}"/>
              </a:ext>
            </a:extLst>
          </p:cNvPr>
          <p:cNvGrpSpPr/>
          <p:nvPr/>
        </p:nvGrpSpPr>
        <p:grpSpPr>
          <a:xfrm>
            <a:off x="7304389" y="1620344"/>
            <a:ext cx="198000" cy="198000"/>
            <a:chOff x="4645063" y="729193"/>
            <a:chExt cx="266095" cy="271350"/>
          </a:xfrm>
        </p:grpSpPr>
        <p:sp>
          <p:nvSpPr>
            <p:cNvPr id="29" name="Ellipse 28">
              <a:extLst>
                <a:ext uri="{FF2B5EF4-FFF2-40B4-BE49-F238E27FC236}">
                  <a16:creationId xmlns:a16="http://schemas.microsoft.com/office/drawing/2014/main" id="{A8D60DFD-09B3-4934-A65B-97F3C75BA479}"/>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feld 29">
              <a:extLst>
                <a:ext uri="{FF2B5EF4-FFF2-40B4-BE49-F238E27FC236}">
                  <a16:creationId xmlns:a16="http://schemas.microsoft.com/office/drawing/2014/main" id="{4C70B9C9-72D9-4586-954E-E053274BD3BF}"/>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31" name="Gruppieren 30">
            <a:extLst>
              <a:ext uri="{FF2B5EF4-FFF2-40B4-BE49-F238E27FC236}">
                <a16:creationId xmlns:a16="http://schemas.microsoft.com/office/drawing/2014/main" id="{B563DD0B-5357-492D-A4AC-6C943B53AD2C}"/>
              </a:ext>
            </a:extLst>
          </p:cNvPr>
          <p:cNvGrpSpPr/>
          <p:nvPr/>
        </p:nvGrpSpPr>
        <p:grpSpPr>
          <a:xfrm>
            <a:off x="6015731" y="3734731"/>
            <a:ext cx="198000" cy="198000"/>
            <a:chOff x="4645063" y="729193"/>
            <a:chExt cx="266095" cy="271350"/>
          </a:xfrm>
        </p:grpSpPr>
        <p:sp>
          <p:nvSpPr>
            <p:cNvPr id="32" name="Ellipse 31">
              <a:extLst>
                <a:ext uri="{FF2B5EF4-FFF2-40B4-BE49-F238E27FC236}">
                  <a16:creationId xmlns:a16="http://schemas.microsoft.com/office/drawing/2014/main" id="{33645018-2FF2-47B5-9AF4-C21E5B1897DF}"/>
                </a:ext>
              </a:extLst>
            </p:cNvPr>
            <p:cNvSpPr/>
            <p:nvPr/>
          </p:nvSpPr>
          <p:spPr>
            <a:xfrm>
              <a:off x="4650377" y="757646"/>
              <a:ext cx="235133" cy="226422"/>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feld 32">
              <a:extLst>
                <a:ext uri="{FF2B5EF4-FFF2-40B4-BE49-F238E27FC236}">
                  <a16:creationId xmlns:a16="http://schemas.microsoft.com/office/drawing/2014/main" id="{4B45B0E4-FC71-41DB-A45E-82758BD65423}"/>
                </a:ext>
              </a:extLst>
            </p:cNvPr>
            <p:cNvSpPr txBox="1"/>
            <p:nvPr/>
          </p:nvSpPr>
          <p:spPr>
            <a:xfrm>
              <a:off x="4645063" y="729193"/>
              <a:ext cx="266095" cy="271350"/>
            </a:xfrm>
            <a:prstGeom prst="rect">
              <a:avLst/>
            </a:prstGeom>
            <a:noFill/>
          </p:spPr>
          <p:txBody>
            <a:bodyPr wrap="square" rtlCol="0" anchor="ctr" anchorCtr="0">
              <a:noAutofit/>
            </a:bodyPr>
            <a:lstStyle/>
            <a:p>
              <a:pPr algn="ctr"/>
              <a:r>
                <a:rPr lang="en-US" sz="900" dirty="0">
                  <a:solidFill>
                    <a:schemeClr val="bg1"/>
                  </a:solidFill>
                </a:rPr>
                <a:t>1</a:t>
              </a:r>
            </a:p>
          </p:txBody>
        </p:sp>
      </p:grpSp>
      <p:grpSp>
        <p:nvGrpSpPr>
          <p:cNvPr id="34" name="Gruppieren 33">
            <a:extLst>
              <a:ext uri="{FF2B5EF4-FFF2-40B4-BE49-F238E27FC236}">
                <a16:creationId xmlns:a16="http://schemas.microsoft.com/office/drawing/2014/main" id="{13C4FE40-1E7D-4F0E-B733-CD8EA369F5B5}"/>
              </a:ext>
            </a:extLst>
          </p:cNvPr>
          <p:cNvGrpSpPr/>
          <p:nvPr/>
        </p:nvGrpSpPr>
        <p:grpSpPr>
          <a:xfrm>
            <a:off x="6015731" y="3930742"/>
            <a:ext cx="198000" cy="198000"/>
            <a:chOff x="4645063" y="732456"/>
            <a:chExt cx="266095" cy="271350"/>
          </a:xfrm>
        </p:grpSpPr>
        <p:sp>
          <p:nvSpPr>
            <p:cNvPr id="35" name="Ellipse 34">
              <a:extLst>
                <a:ext uri="{FF2B5EF4-FFF2-40B4-BE49-F238E27FC236}">
                  <a16:creationId xmlns:a16="http://schemas.microsoft.com/office/drawing/2014/main" id="{E3C90376-CBFF-4BFF-961B-CC84CC611497}"/>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feld 35">
              <a:extLst>
                <a:ext uri="{FF2B5EF4-FFF2-40B4-BE49-F238E27FC236}">
                  <a16:creationId xmlns:a16="http://schemas.microsoft.com/office/drawing/2014/main" id="{D126DA20-FB91-46D7-BF05-BD30D013B1D4}"/>
                </a:ext>
              </a:extLst>
            </p:cNvPr>
            <p:cNvSpPr txBox="1"/>
            <p:nvPr/>
          </p:nvSpPr>
          <p:spPr>
            <a:xfrm>
              <a:off x="4645063" y="732456"/>
              <a:ext cx="266095" cy="271350"/>
            </a:xfrm>
            <a:prstGeom prst="rect">
              <a:avLst/>
            </a:prstGeom>
            <a:noFill/>
          </p:spPr>
          <p:txBody>
            <a:bodyPr wrap="square" rtlCol="0" anchor="ctr" anchorCtr="0">
              <a:noAutofit/>
            </a:bodyPr>
            <a:lstStyle/>
            <a:p>
              <a:pPr algn="ctr"/>
              <a:r>
                <a:rPr lang="en-US" sz="900" dirty="0">
                  <a:solidFill>
                    <a:schemeClr val="bg1"/>
                  </a:solidFill>
                </a:rPr>
                <a:t>2</a:t>
              </a:r>
            </a:p>
          </p:txBody>
        </p:sp>
      </p:grpSp>
      <p:grpSp>
        <p:nvGrpSpPr>
          <p:cNvPr id="37" name="Gruppieren 36">
            <a:extLst>
              <a:ext uri="{FF2B5EF4-FFF2-40B4-BE49-F238E27FC236}">
                <a16:creationId xmlns:a16="http://schemas.microsoft.com/office/drawing/2014/main" id="{20C94DC4-69D6-4DB5-9CE5-A43642E6B46E}"/>
              </a:ext>
            </a:extLst>
          </p:cNvPr>
          <p:cNvGrpSpPr/>
          <p:nvPr/>
        </p:nvGrpSpPr>
        <p:grpSpPr>
          <a:xfrm>
            <a:off x="6017911" y="4115805"/>
            <a:ext cx="198000" cy="198000"/>
            <a:chOff x="4645063" y="732456"/>
            <a:chExt cx="266095" cy="271350"/>
          </a:xfrm>
        </p:grpSpPr>
        <p:sp>
          <p:nvSpPr>
            <p:cNvPr id="38" name="Ellipse 37">
              <a:extLst>
                <a:ext uri="{FF2B5EF4-FFF2-40B4-BE49-F238E27FC236}">
                  <a16:creationId xmlns:a16="http://schemas.microsoft.com/office/drawing/2014/main" id="{8105F68D-1F16-49D2-943B-0884B8A15195}"/>
                </a:ext>
              </a:extLst>
            </p:cNvPr>
            <p:cNvSpPr/>
            <p:nvPr/>
          </p:nvSpPr>
          <p:spPr>
            <a:xfrm>
              <a:off x="4650377" y="757646"/>
              <a:ext cx="235132" cy="226423"/>
            </a:xfrm>
            <a:prstGeom prst="ellipse">
              <a:avLst/>
            </a:prstGeom>
            <a:solidFill>
              <a:srgbClr val="003D6A"/>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feld 38">
              <a:extLst>
                <a:ext uri="{FF2B5EF4-FFF2-40B4-BE49-F238E27FC236}">
                  <a16:creationId xmlns:a16="http://schemas.microsoft.com/office/drawing/2014/main" id="{5B9E839E-D562-4DF8-9FDB-1469D1C2D406}"/>
                </a:ext>
              </a:extLst>
            </p:cNvPr>
            <p:cNvSpPr txBox="1"/>
            <p:nvPr/>
          </p:nvSpPr>
          <p:spPr>
            <a:xfrm>
              <a:off x="4645063" y="732456"/>
              <a:ext cx="266095" cy="271350"/>
            </a:xfrm>
            <a:prstGeom prst="rect">
              <a:avLst/>
            </a:prstGeom>
            <a:noFill/>
          </p:spPr>
          <p:txBody>
            <a:bodyPr wrap="square" rtlCol="0" anchor="ctr" anchorCtr="0">
              <a:noAutofit/>
            </a:bodyPr>
            <a:lstStyle/>
            <a:p>
              <a:pPr algn="ctr"/>
              <a:r>
                <a:rPr lang="en-US" sz="900" dirty="0">
                  <a:solidFill>
                    <a:schemeClr val="bg1"/>
                  </a:solidFill>
                </a:rPr>
                <a:t>3</a:t>
              </a:r>
            </a:p>
          </p:txBody>
        </p:sp>
      </p:grpSp>
    </p:spTree>
    <p:extLst>
      <p:ext uri="{BB962C8B-B14F-4D97-AF65-F5344CB8AC3E}">
        <p14:creationId xmlns:p14="http://schemas.microsoft.com/office/powerpoint/2010/main" val="411302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1175536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CH_PPT_Vorlage_16-9_2301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SCH_PPT_Vorlage_16-9_230112</Template>
  <TotalTime>0</TotalTime>
  <Words>642</Words>
  <Application>Microsoft Office PowerPoint</Application>
  <PresentationFormat>Bildschirmpräsentation (16:9)</PresentationFormat>
  <Paragraphs>125</Paragraphs>
  <Slides>8</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Calibri</vt:lpstr>
      <vt:lpstr>Wingdings</vt:lpstr>
      <vt:lpstr>SCH_PPT_Vorlage_16-9_230112</vt:lpstr>
      <vt:lpstr>PowerPoint-Präsentation</vt:lpstr>
      <vt:lpstr>MAGNOS MFPS</vt:lpstr>
      <vt:lpstr>MAGNOS MFPS</vt:lpstr>
      <vt:lpstr>MAGNOS MFPS</vt:lpstr>
      <vt:lpstr>MAGNOS MFPS</vt:lpstr>
      <vt:lpstr>MAGNOS MFPS</vt:lpstr>
      <vt:lpstr>MAGNOS MFPS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Ludewig, Stephan</dc:creator>
  <cp:lastModifiedBy>Hensler, Sarah</cp:lastModifiedBy>
  <cp:revision>397</cp:revision>
  <cp:lastPrinted>2020-11-09T15:27:15Z</cp:lastPrinted>
  <dcterms:created xsi:type="dcterms:W3CDTF">2012-06-26T15:13:48Z</dcterms:created>
  <dcterms:modified xsi:type="dcterms:W3CDTF">2021-10-26T09:04:16Z</dcterms:modified>
</cp:coreProperties>
</file>