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30" r:id="rId2"/>
    <p:sldId id="294" r:id="rId3"/>
    <p:sldId id="414" r:id="rId4"/>
    <p:sldId id="415" r:id="rId5"/>
    <p:sldId id="425" r:id="rId6"/>
    <p:sldId id="426" r:id="rId7"/>
    <p:sldId id="427" r:id="rId8"/>
    <p:sldId id="428" r:id="rId9"/>
  </p:sldIdLst>
  <p:sldSz cx="9144000" cy="5143500" type="screen16x9"/>
  <p:notesSz cx="6797675" cy="9926638"/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 userDrawn="1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77" userDrawn="1">
          <p15:clr>
            <a:srgbClr val="A4A3A4"/>
          </p15:clr>
        </p15:guide>
        <p15:guide id="4" pos="5465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3833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17385F"/>
    <a:srgbClr val="003D6A"/>
    <a:srgbClr val="74EFFC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13" autoAdjust="0"/>
    <p:restoredTop sz="94591" autoAdjust="0"/>
  </p:normalViewPr>
  <p:slideViewPr>
    <p:cSldViewPr snapToGrid="0" snapToObjects="1">
      <p:cViewPr varScale="1">
        <p:scale>
          <a:sx n="132" d="100"/>
          <a:sy n="132" d="100"/>
        </p:scale>
        <p:origin x="120" y="204"/>
      </p:cViewPr>
      <p:guideLst>
        <p:guide orient="horz" pos="2436"/>
        <p:guide orient="horz" pos="356"/>
        <p:guide orient="horz" pos="577"/>
        <p:guide pos="5465"/>
        <p:guide pos="204"/>
        <p:guide pos="2831"/>
        <p:guide pos="3833"/>
        <p:guide pos="288"/>
        <p:guide pos="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26.10.2021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26.10.2021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49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4"/>
          <p:cNvSpPr txBox="1">
            <a:spLocks/>
          </p:cNvSpPr>
          <p:nvPr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MAGNOS MFPS</a:t>
            </a:r>
            <a:endParaRPr lang="de-DE" dirty="0"/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515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MAGNOS MFPS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1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MAGNOS MFPS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MAGNOS MFPS</a:t>
            </a:r>
            <a:endParaRPr lang="de-DE" dirty="0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96" y="1366745"/>
            <a:ext cx="3168000" cy="3777126"/>
          </a:xfrm>
          <a:prstGeom prst="rect">
            <a:avLst/>
          </a:prstGeom>
        </p:spPr>
      </p:pic>
      <p:pic>
        <p:nvPicPr>
          <p:cNvPr id="50" name="Grafik 49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" y="0"/>
            <a:ext cx="9136605" cy="5143500"/>
          </a:xfrm>
          <a:prstGeom prst="rect">
            <a:avLst/>
          </a:prstGeom>
        </p:spPr>
      </p:pic>
      <p:pic>
        <p:nvPicPr>
          <p:cNvPr id="80" name="Grafik 79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0792"/>
            <a:ext cx="9143245" cy="902133"/>
          </a:xfrm>
          <a:prstGeom prst="rect">
            <a:avLst/>
          </a:prstGeom>
        </p:spPr>
      </p:pic>
      <p:sp>
        <p:nvSpPr>
          <p:cNvPr id="9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2" y="3866334"/>
            <a:ext cx="823655" cy="915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6" y="3500370"/>
            <a:ext cx="825689" cy="1333285"/>
          </a:xfrm>
          <a:prstGeom prst="rect">
            <a:avLst/>
          </a:prstGeom>
        </p:spPr>
      </p:pic>
      <p:grpSp>
        <p:nvGrpSpPr>
          <p:cNvPr id="57" name="Gruppieren 56"/>
          <p:cNvGrpSpPr/>
          <p:nvPr userDrawn="1"/>
        </p:nvGrpSpPr>
        <p:grpSpPr>
          <a:xfrm>
            <a:off x="0" y="187341"/>
            <a:ext cx="9144000" cy="1055687"/>
            <a:chOff x="3175" y="4087813"/>
            <a:chExt cx="9144000" cy="1055687"/>
          </a:xfrm>
        </p:grpSpPr>
        <p:sp>
          <p:nvSpPr>
            <p:cNvPr id="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5" y="4087813"/>
              <a:ext cx="9144000" cy="105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46" y="4626382"/>
              <a:ext cx="1346200" cy="89566"/>
            </a:xfrm>
            <a:prstGeom prst="rect">
              <a:avLst/>
            </a:prstGeom>
          </p:spPr>
        </p:pic>
      </p:grpSp>
      <p:pic>
        <p:nvPicPr>
          <p:cNvPr id="74" name="Bild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697" y="187341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829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MAGNOS MFPS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2" r:id="rId3"/>
    <p:sldLayoutId id="2147483659" r:id="rId4"/>
    <p:sldLayoutId id="2147483655" r:id="rId5"/>
    <p:sldLayoutId id="2147483660" r:id="rId6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schwommene abstrakte hintergrund innenansicht blick auf in richtung zu  leeren büro lobby und eingangstüren und glas vorhang wand mit rahmen |  Kostenlose Foto">
            <a:extLst>
              <a:ext uri="{FF2B5EF4-FFF2-40B4-BE49-F238E27FC236}">
                <a16:creationId xmlns:a16="http://schemas.microsoft.com/office/drawing/2014/main" id="{2AFA6429-E8A8-4A05-905F-E575DE69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45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E71D5BF-60E5-4FD3-9BAC-6517617B68A4}"/>
              </a:ext>
            </a:extLst>
          </p:cNvPr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gradFill>
            <a:gsLst>
              <a:gs pos="0">
                <a:srgbClr val="003D6A"/>
              </a:gs>
              <a:gs pos="98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0" y="3346074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9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230150" y="3441577"/>
            <a:ext cx="8858637" cy="839335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MAGNOS MFPS</a:t>
            </a:r>
          </a:p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Calibri"/>
              </a:rPr>
              <a:t>Kraftvolle Magnetspannplatten für dünne und schmale Werkstücke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3"/>
            <a:ext cx="1346200" cy="89567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7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1"/>
            <a:ext cx="9144000" cy="749300"/>
          </a:xfrm>
          <a:prstGeom prst="rect">
            <a:avLst/>
          </a:prstGeom>
        </p:spPr>
      </p:pic>
      <p:pic>
        <p:nvPicPr>
          <p:cNvPr id="10" name="Picture 2" descr="http://www.schunk.int/pimexport_stb2/IM0026575.JPG">
            <a:extLst>
              <a:ext uri="{FF2B5EF4-FFF2-40B4-BE49-F238E27FC236}">
                <a16:creationId xmlns:a16="http://schemas.microsoft.com/office/drawing/2014/main" id="{47090B46-DE45-417B-8F08-7F49C8AB8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0" y="758430"/>
            <a:ext cx="3922380" cy="198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55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MAGNOS MFPS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5363619" cy="2854325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Gleichmäßig permanente Magnetspannkraft über das gesamte Werkstück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Vibrationsarmes Spannen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Deformationsfreies Spannen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Hohe seitliche Haltekräfte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Patentierte Statusanzeige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Monoblockbauweise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Spannen innerhalb weniger Sekunden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Einmalige Energiezuführung für MAG-/DEMAG-Vorgang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Steuereinheit kompatibel mit Maschinensteuerung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/>
              <a:t>MAGNOS MFPS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E11298-AE2F-4B2D-81C1-484AB6A7060D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Allgemeine Informationen</a:t>
            </a:r>
          </a:p>
        </p:txBody>
      </p:sp>
      <p:pic>
        <p:nvPicPr>
          <p:cNvPr id="1026" name="Picture 2" descr="http://www.schunk.int/pimexport_stb2/IM0026575.JPG">
            <a:extLst>
              <a:ext uri="{FF2B5EF4-FFF2-40B4-BE49-F238E27FC236}">
                <a16:creationId xmlns:a16="http://schemas.microsoft.com/office/drawing/2014/main" id="{2FE8F3B2-39D2-4880-B813-F0B39CACF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366" y="1360638"/>
            <a:ext cx="3922380" cy="198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0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F495A-4562-4EA9-9361-8708BD9A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MAGNOS MFPS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4EC049-3DF5-4618-9BF9-25DBF5564A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5335633" cy="3125439"/>
          </a:xfrm>
        </p:spPr>
        <p:txBody>
          <a:bodyPr>
            <a:normAutofit/>
          </a:bodyPr>
          <a:lstStyle/>
          <a:p>
            <a:pPr indent="268288"/>
            <a:r>
              <a:rPr lang="de-DE" sz="1400" dirty="0"/>
              <a:t>Stabiler Grundkörper</a:t>
            </a:r>
          </a:p>
          <a:p>
            <a:pPr indent="268288"/>
            <a:r>
              <a:rPr lang="de-DE" sz="1400" dirty="0"/>
              <a:t>Befestigungsnut</a:t>
            </a:r>
          </a:p>
          <a:p>
            <a:pPr indent="268288"/>
            <a:r>
              <a:rPr lang="de-DE" sz="1400" dirty="0"/>
              <a:t>Befestigungsbohrung</a:t>
            </a:r>
          </a:p>
          <a:p>
            <a:pPr indent="268288"/>
            <a:r>
              <a:rPr lang="de-DE" sz="1400" dirty="0"/>
              <a:t>Umpolbare AINiCo-Magnete</a:t>
            </a:r>
          </a:p>
          <a:p>
            <a:pPr indent="268288"/>
            <a:r>
              <a:rPr lang="de-DE" sz="1400" dirty="0"/>
              <a:t>Spulenkörper in isolierter Ausführung</a:t>
            </a:r>
          </a:p>
          <a:p>
            <a:pPr indent="268288"/>
            <a:r>
              <a:rPr lang="de-DE" sz="1400" dirty="0"/>
              <a:t>Stahlpol</a:t>
            </a:r>
          </a:p>
          <a:p>
            <a:pPr indent="268288"/>
            <a:r>
              <a:rPr lang="de-DE" sz="1400" dirty="0"/>
              <a:t>Kunstharzverguss</a:t>
            </a:r>
          </a:p>
          <a:p>
            <a:pPr indent="268288"/>
            <a:r>
              <a:rPr lang="de-DE" sz="1400" dirty="0"/>
              <a:t>Neodym-Magnete</a:t>
            </a:r>
          </a:p>
          <a:p>
            <a:pPr indent="268288"/>
            <a:r>
              <a:rPr lang="de-DE" sz="1400" dirty="0"/>
              <a:t>Anschlussgehäuse mit Statusanzeige</a:t>
            </a:r>
          </a:p>
          <a:p>
            <a:pPr indent="268288"/>
            <a:r>
              <a:rPr lang="de-DE" sz="1400" dirty="0"/>
              <a:t>Feste Polverlängerungspaare</a:t>
            </a:r>
          </a:p>
          <a:p>
            <a:pPr indent="268288"/>
            <a:r>
              <a:rPr lang="de-DE" sz="1400" dirty="0"/>
              <a:t>Flexible Polverlängerungspaare</a:t>
            </a:r>
          </a:p>
          <a:p>
            <a:pPr indent="268288"/>
            <a:endParaRPr lang="de-DE" sz="1400" dirty="0"/>
          </a:p>
          <a:p>
            <a:pPr indent="268288"/>
            <a:endParaRPr lang="de-DE" sz="1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14D380-2DD7-4092-B35C-956640713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MAGNOS MFPS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C1D759F-66F9-4C61-AA77-97E4EEF77EB0}"/>
              </a:ext>
            </a:extLst>
          </p:cNvPr>
          <p:cNvGrpSpPr/>
          <p:nvPr/>
        </p:nvGrpSpPr>
        <p:grpSpPr>
          <a:xfrm>
            <a:off x="297211" y="1167462"/>
            <a:ext cx="198000" cy="198000"/>
            <a:chOff x="4645063" y="729193"/>
            <a:chExt cx="266095" cy="27135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B9D62CB-385A-4AC1-A156-E91586891D3B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02168F2E-EE60-4F91-A60F-B6567C93631F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F2704DB-9485-4B98-8F93-216EB985AA41}"/>
              </a:ext>
            </a:extLst>
          </p:cNvPr>
          <p:cNvGrpSpPr/>
          <p:nvPr/>
        </p:nvGrpSpPr>
        <p:grpSpPr>
          <a:xfrm>
            <a:off x="297211" y="1409190"/>
            <a:ext cx="198000" cy="198000"/>
            <a:chOff x="4645063" y="732456"/>
            <a:chExt cx="266095" cy="27135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424E0913-1FA2-46F7-9C76-B488A2B11AA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337FA59-8175-4884-8DC4-F513AE6C8FD6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BB5CEBD-090A-4F91-BF9F-4C5349AFAE8C}"/>
              </a:ext>
            </a:extLst>
          </p:cNvPr>
          <p:cNvGrpSpPr/>
          <p:nvPr/>
        </p:nvGrpSpPr>
        <p:grpSpPr>
          <a:xfrm>
            <a:off x="297211" y="1650918"/>
            <a:ext cx="198000" cy="198000"/>
            <a:chOff x="4637578" y="732456"/>
            <a:chExt cx="266095" cy="27135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315BED3-9620-44DD-B92E-1B58E6033FA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84F6DB1-95FC-4AFC-857F-08BC3443EEF7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43BEC66-81AC-4E18-A588-399BD850CF68}"/>
              </a:ext>
            </a:extLst>
          </p:cNvPr>
          <p:cNvGrpSpPr/>
          <p:nvPr/>
        </p:nvGrpSpPr>
        <p:grpSpPr>
          <a:xfrm>
            <a:off x="297211" y="2153967"/>
            <a:ext cx="198000" cy="198000"/>
            <a:chOff x="4637578" y="738982"/>
            <a:chExt cx="266095" cy="27135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6DC23981-59B3-472E-B823-23C20C1505DB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CC26D51-3C11-494B-9D0C-6D9F092FA4C9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D03CAAF-0965-4680-A067-DBD3E11E30A2}"/>
              </a:ext>
            </a:extLst>
          </p:cNvPr>
          <p:cNvGrpSpPr/>
          <p:nvPr/>
        </p:nvGrpSpPr>
        <p:grpSpPr>
          <a:xfrm>
            <a:off x="297211" y="2421819"/>
            <a:ext cx="198000" cy="198000"/>
            <a:chOff x="4634378" y="738982"/>
            <a:chExt cx="266095" cy="27135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5692683-D9CD-47F5-98C8-CFF0222AC5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BB96F9AA-08FC-4092-9418-D375680E8151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154E6F2-238B-46E3-85E8-143754030618}"/>
              </a:ext>
            </a:extLst>
          </p:cNvPr>
          <p:cNvGrpSpPr/>
          <p:nvPr/>
        </p:nvGrpSpPr>
        <p:grpSpPr>
          <a:xfrm>
            <a:off x="297211" y="1905708"/>
            <a:ext cx="198000" cy="198000"/>
            <a:chOff x="4631178" y="738982"/>
            <a:chExt cx="266095" cy="27135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D3608BA-C3D4-4E82-872C-DB8C7A5BD93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7CFB165-4B79-4567-83BF-2BD65EC32C62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3437487-C71D-430B-A902-9E1E932E44B3}"/>
              </a:ext>
            </a:extLst>
          </p:cNvPr>
          <p:cNvGrpSpPr/>
          <p:nvPr/>
        </p:nvGrpSpPr>
        <p:grpSpPr>
          <a:xfrm>
            <a:off x="297211" y="2676609"/>
            <a:ext cx="198000" cy="198000"/>
            <a:chOff x="4640203" y="738588"/>
            <a:chExt cx="266095" cy="271350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29EDB21D-2709-4144-A792-F2D84D31D1E9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8D441BDA-3D6E-486D-B600-8E811F373A2D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F203838-77A9-4F83-8979-1D18039B011B}"/>
              </a:ext>
            </a:extLst>
          </p:cNvPr>
          <p:cNvGrpSpPr/>
          <p:nvPr/>
        </p:nvGrpSpPr>
        <p:grpSpPr>
          <a:xfrm>
            <a:off x="297211" y="2937931"/>
            <a:ext cx="198000" cy="198000"/>
            <a:chOff x="4640203" y="732226"/>
            <a:chExt cx="266095" cy="27135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EFD1C616-9D58-4E80-B241-C06D50888D20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11B912B9-C95E-4C4B-BB6A-1F5F8A7B0A9D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60" name="Textfeld 59">
            <a:extLst>
              <a:ext uri="{FF2B5EF4-FFF2-40B4-BE49-F238E27FC236}">
                <a16:creationId xmlns:a16="http://schemas.microsoft.com/office/drawing/2014/main" id="{C1A4AF60-29ED-4F4A-8723-EA6E1D2ACA9B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Funktionsschnittbild</a:t>
            </a: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53741D74-6019-4141-934B-370B8285BE85}"/>
              </a:ext>
            </a:extLst>
          </p:cNvPr>
          <p:cNvGrpSpPr/>
          <p:nvPr/>
        </p:nvGrpSpPr>
        <p:grpSpPr>
          <a:xfrm>
            <a:off x="299392" y="3201366"/>
            <a:ext cx="198000" cy="198000"/>
            <a:chOff x="4640203" y="732226"/>
            <a:chExt cx="266095" cy="271350"/>
          </a:xfrm>
        </p:grpSpPr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F26D565A-A231-4229-9873-E88C71E7E8D4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2C1873FE-22EC-46C6-94A3-EBA315144162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CBBFBA38-F0EC-4E7A-A09B-A8DF1A5E7EDD}"/>
              </a:ext>
            </a:extLst>
          </p:cNvPr>
          <p:cNvGrpSpPr/>
          <p:nvPr/>
        </p:nvGrpSpPr>
        <p:grpSpPr>
          <a:xfrm>
            <a:off x="237165" y="3432418"/>
            <a:ext cx="324000" cy="230832"/>
            <a:chOff x="4554259" y="723447"/>
            <a:chExt cx="435429" cy="296018"/>
          </a:xfrm>
        </p:grpSpPr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8132BFBC-CCDE-40A3-A625-B45DF16F19A2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00DA3973-C8FB-4466-8D10-CA39B491CB32}"/>
                </a:ext>
              </a:extLst>
            </p:cNvPr>
            <p:cNvSpPr txBox="1"/>
            <p:nvPr/>
          </p:nvSpPr>
          <p:spPr>
            <a:xfrm>
              <a:off x="4554259" y="723447"/>
              <a:ext cx="435429" cy="296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727C1D87-F86B-4164-BDAF-DDFDDBB37729}"/>
              </a:ext>
            </a:extLst>
          </p:cNvPr>
          <p:cNvGrpSpPr/>
          <p:nvPr/>
        </p:nvGrpSpPr>
        <p:grpSpPr>
          <a:xfrm>
            <a:off x="236059" y="3698286"/>
            <a:ext cx="324000" cy="230832"/>
            <a:chOff x="4554259" y="723447"/>
            <a:chExt cx="435429" cy="296018"/>
          </a:xfrm>
        </p:grpSpPr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6BD198ED-7561-4AD8-9923-F12FE24053A1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ECF57ACC-26BF-4625-8BC4-E0C33424A654}"/>
                </a:ext>
              </a:extLst>
            </p:cNvPr>
            <p:cNvSpPr txBox="1"/>
            <p:nvPr/>
          </p:nvSpPr>
          <p:spPr>
            <a:xfrm>
              <a:off x="4554259" y="723447"/>
              <a:ext cx="435429" cy="296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pic>
        <p:nvPicPr>
          <p:cNvPr id="2050" name="Picture 2" descr="http://www.schunk.int/pimexport_stb2/IM0024913.JPG">
            <a:extLst>
              <a:ext uri="{FF2B5EF4-FFF2-40B4-BE49-F238E27FC236}">
                <a16:creationId xmlns:a16="http://schemas.microsoft.com/office/drawing/2014/main" id="{A34E6A38-F082-46D8-8D44-C99FDA8EA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74" y="1117589"/>
            <a:ext cx="3821650" cy="19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52E2555-C34D-4064-AEB3-B1E6DD548743}"/>
              </a:ext>
            </a:extLst>
          </p:cNvPr>
          <p:cNvGrpSpPr/>
          <p:nvPr/>
        </p:nvGrpSpPr>
        <p:grpSpPr>
          <a:xfrm>
            <a:off x="4842774" y="1956835"/>
            <a:ext cx="198000" cy="198000"/>
            <a:chOff x="4645063" y="729193"/>
            <a:chExt cx="266095" cy="271350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3C7912A0-A971-4CDB-88D9-4FD9FBA24A79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3210AB5D-A07A-4B30-9E1B-A840B600DB52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BB76141F-3C1C-4D93-BA44-96A622846417}"/>
              </a:ext>
            </a:extLst>
          </p:cNvPr>
          <p:cNvGrpSpPr/>
          <p:nvPr/>
        </p:nvGrpSpPr>
        <p:grpSpPr>
          <a:xfrm>
            <a:off x="5845975" y="2625140"/>
            <a:ext cx="198000" cy="198000"/>
            <a:chOff x="4645063" y="732456"/>
            <a:chExt cx="266095" cy="271350"/>
          </a:xfrm>
        </p:grpSpPr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8B9070AF-CCB0-4955-9D29-0F2CFCD5BF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571DEDEC-79A9-4ED5-A03C-1F58DEDEEFCF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D2F2E4D5-9EB7-45BD-A0AF-8F56DEA2D8F4}"/>
              </a:ext>
            </a:extLst>
          </p:cNvPr>
          <p:cNvGrpSpPr/>
          <p:nvPr/>
        </p:nvGrpSpPr>
        <p:grpSpPr>
          <a:xfrm>
            <a:off x="5404887" y="2284653"/>
            <a:ext cx="198000" cy="198000"/>
            <a:chOff x="4637578" y="732456"/>
            <a:chExt cx="266095" cy="271350"/>
          </a:xfrm>
        </p:grpSpPr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AF348BB5-4CBB-45B8-B6F2-A460DE1D433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D2615E5C-C4E1-41B7-8061-B197535BB9CA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F3A9BCDC-A1EE-405E-BA22-FDAD53C38BA5}"/>
              </a:ext>
            </a:extLst>
          </p:cNvPr>
          <p:cNvGrpSpPr/>
          <p:nvPr/>
        </p:nvGrpSpPr>
        <p:grpSpPr>
          <a:xfrm>
            <a:off x="5935732" y="2270251"/>
            <a:ext cx="198000" cy="198000"/>
            <a:chOff x="4637578" y="738982"/>
            <a:chExt cx="266095" cy="271350"/>
          </a:xfrm>
        </p:grpSpPr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4C1F6AEB-8DBC-4FF1-AFB7-4A305C3773D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994F60DA-76D4-4B3D-AB26-66992F3935A2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3D2F8D11-00BA-4A09-AE0D-6A4A107935F9}"/>
              </a:ext>
            </a:extLst>
          </p:cNvPr>
          <p:cNvGrpSpPr/>
          <p:nvPr/>
        </p:nvGrpSpPr>
        <p:grpSpPr>
          <a:xfrm>
            <a:off x="6032736" y="1848918"/>
            <a:ext cx="198000" cy="198000"/>
            <a:chOff x="4634378" y="738982"/>
            <a:chExt cx="266095" cy="271350"/>
          </a:xfrm>
        </p:grpSpPr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E22E2816-D93B-41EA-9E7C-DBB2C343DCD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8F2AF161-B78C-4A81-9312-21C226C158F5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762A9F04-0768-4E92-9C1F-0A3C9CD8B672}"/>
              </a:ext>
            </a:extLst>
          </p:cNvPr>
          <p:cNvGrpSpPr/>
          <p:nvPr/>
        </p:nvGrpSpPr>
        <p:grpSpPr>
          <a:xfrm>
            <a:off x="6292134" y="2336797"/>
            <a:ext cx="198000" cy="198000"/>
            <a:chOff x="4631178" y="738982"/>
            <a:chExt cx="266095" cy="271350"/>
          </a:xfrm>
        </p:grpSpPr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5419CC6F-F351-4A00-8091-AAE8A76BF6B3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35D5F1D2-074B-4144-94D8-43843DADBA10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44102DCB-D616-42AB-8E99-90B4E903979C}"/>
              </a:ext>
            </a:extLst>
          </p:cNvPr>
          <p:cNvGrpSpPr/>
          <p:nvPr/>
        </p:nvGrpSpPr>
        <p:grpSpPr>
          <a:xfrm>
            <a:off x="5663530" y="1985544"/>
            <a:ext cx="198000" cy="198000"/>
            <a:chOff x="4640203" y="732226"/>
            <a:chExt cx="266095" cy="271350"/>
          </a:xfrm>
        </p:grpSpPr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61909C11-B037-468E-A946-020B512F2852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A640F363-7651-4DB6-BF5D-BA52C4952AB0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1A6B4324-2ADE-405C-BBFA-BF50519DA4C0}"/>
              </a:ext>
            </a:extLst>
          </p:cNvPr>
          <p:cNvGrpSpPr/>
          <p:nvPr/>
        </p:nvGrpSpPr>
        <p:grpSpPr>
          <a:xfrm>
            <a:off x="5492324" y="1759287"/>
            <a:ext cx="198000" cy="198000"/>
            <a:chOff x="4640203" y="738588"/>
            <a:chExt cx="266095" cy="271350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11D39450-949C-412D-96FD-7F839BFEADFD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FAF55304-C403-4A67-B6A2-E4AB4D9295CA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20945FF0-808A-4247-99BD-05AC47538532}"/>
              </a:ext>
            </a:extLst>
          </p:cNvPr>
          <p:cNvGrpSpPr/>
          <p:nvPr/>
        </p:nvGrpSpPr>
        <p:grpSpPr>
          <a:xfrm>
            <a:off x="6906803" y="2690515"/>
            <a:ext cx="198000" cy="198000"/>
            <a:chOff x="4640203" y="732226"/>
            <a:chExt cx="266095" cy="271350"/>
          </a:xfrm>
        </p:grpSpPr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A98ABF4A-91CC-42CB-BD45-88AAA8E40F24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87B5C716-74C7-4BFC-9B33-6D9C0ABC428F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8085EC21-36ED-473B-AEB1-07E0E6B4B93F}"/>
              </a:ext>
            </a:extLst>
          </p:cNvPr>
          <p:cNvGrpSpPr/>
          <p:nvPr/>
        </p:nvGrpSpPr>
        <p:grpSpPr>
          <a:xfrm>
            <a:off x="6677853" y="1730581"/>
            <a:ext cx="324000" cy="230832"/>
            <a:chOff x="4554259" y="723447"/>
            <a:chExt cx="435429" cy="296018"/>
          </a:xfrm>
        </p:grpSpPr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BA0AD65E-6AA7-4365-84A1-17E053D00918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CB5420DA-A5C9-4127-BA80-B6553117704B}"/>
                </a:ext>
              </a:extLst>
            </p:cNvPr>
            <p:cNvSpPr txBox="1"/>
            <p:nvPr/>
          </p:nvSpPr>
          <p:spPr>
            <a:xfrm>
              <a:off x="4554259" y="723447"/>
              <a:ext cx="435429" cy="296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B4356286-1553-49F2-B776-8556FB985B35}"/>
              </a:ext>
            </a:extLst>
          </p:cNvPr>
          <p:cNvGrpSpPr/>
          <p:nvPr/>
        </p:nvGrpSpPr>
        <p:grpSpPr>
          <a:xfrm>
            <a:off x="7286970" y="1529147"/>
            <a:ext cx="324000" cy="230832"/>
            <a:chOff x="4554259" y="723447"/>
            <a:chExt cx="435429" cy="296018"/>
          </a:xfrm>
        </p:grpSpPr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D88B7A44-A829-4D21-A3A5-DF5217AF4951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B633F9A9-4DBE-48C1-A091-870CA8D98B17}"/>
                </a:ext>
              </a:extLst>
            </p:cNvPr>
            <p:cNvSpPr txBox="1"/>
            <p:nvPr/>
          </p:nvSpPr>
          <p:spPr>
            <a:xfrm>
              <a:off x="4554259" y="723447"/>
              <a:ext cx="435429" cy="296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63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AD1B10B-2D8E-46B1-A4EB-B4C8E4B62D00}"/>
              </a:ext>
            </a:extLst>
          </p:cNvPr>
          <p:cNvSpPr/>
          <p:nvPr/>
        </p:nvSpPr>
        <p:spPr>
          <a:xfrm>
            <a:off x="268316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D38C41-4BB4-4579-9980-2C13BAF4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MAGNOS MFPS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1E213D-48C5-4B16-AE16-756970C252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MAGNOS MFPS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8F11716-6EF5-4893-A382-B44A6CFC3373}"/>
              </a:ext>
            </a:extLst>
          </p:cNvPr>
          <p:cNvSpPr/>
          <p:nvPr/>
        </p:nvSpPr>
        <p:spPr>
          <a:xfrm>
            <a:off x="183451" y="2746827"/>
            <a:ext cx="295163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de-DE" sz="1200" b="1" dirty="0">
                <a:solidFill>
                  <a:srgbClr val="00446B"/>
                </a:solidFill>
              </a:rPr>
              <a:t>Stabiler Grundkörper</a:t>
            </a:r>
          </a:p>
          <a:p>
            <a:pPr>
              <a:spcBef>
                <a:spcPts val="100"/>
              </a:spcBef>
            </a:pPr>
            <a:r>
              <a:rPr lang="de-DE" sz="1200" dirty="0">
                <a:solidFill>
                  <a:srgbClr val="00446B"/>
                </a:solidFill>
              </a:rPr>
              <a:t>Der stabile Grundkörper wird in Monoblockbauweise auf modernsten Bearbeitungszentren hergestellt. Seine Stabilität, Steifigkeit und Robustheit verhindern im späteren Betrieb die Vibrationsbildung.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     Grundkörper in Monoblockbauweise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0DEA4F6-A192-4DB7-9083-3B8EBC5AC55D}"/>
              </a:ext>
            </a:extLst>
          </p:cNvPr>
          <p:cNvSpPr/>
          <p:nvPr/>
        </p:nvSpPr>
        <p:spPr>
          <a:xfrm>
            <a:off x="3133352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B6D2FE1-1081-4089-8D3C-AAE6FFE0EF0A}"/>
              </a:ext>
            </a:extLst>
          </p:cNvPr>
          <p:cNvSpPr/>
          <p:nvPr/>
        </p:nvSpPr>
        <p:spPr>
          <a:xfrm>
            <a:off x="3052541" y="2748002"/>
            <a:ext cx="2951635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de-DE" sz="1200" b="1" dirty="0">
                <a:solidFill>
                  <a:srgbClr val="00446B"/>
                </a:solidFill>
              </a:rPr>
              <a:t>Kunstharzfüllung</a:t>
            </a:r>
          </a:p>
          <a:p>
            <a:pPr>
              <a:spcBef>
                <a:spcPts val="100"/>
              </a:spcBef>
            </a:pPr>
            <a:r>
              <a:rPr lang="de-DE" sz="1200" dirty="0">
                <a:solidFill>
                  <a:srgbClr val="00446B"/>
                </a:solidFill>
              </a:rPr>
              <a:t>Die unter Vakuum durchgeführte Kunstharzbefüllung garantiert eine einzigartige Isolierung und magnetische Lebensdauer jeder Platte. Harz schützt innenliegende Bauteile vor Korrosion.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8B339ED-DE7B-4C23-BF7D-44F930671220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Highlights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FA13CA7-6866-4DDB-A883-3F870D00EFBD}"/>
              </a:ext>
            </a:extLst>
          </p:cNvPr>
          <p:cNvSpPr/>
          <p:nvPr/>
        </p:nvSpPr>
        <p:spPr>
          <a:xfrm>
            <a:off x="6015883" y="1127653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09602A0-07B6-47A9-9E33-5A241CDF6E00}"/>
              </a:ext>
            </a:extLst>
          </p:cNvPr>
          <p:cNvSpPr/>
          <p:nvPr/>
        </p:nvSpPr>
        <p:spPr>
          <a:xfrm>
            <a:off x="5935072" y="2750177"/>
            <a:ext cx="3329068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de-DE" sz="1200" b="1" dirty="0">
                <a:solidFill>
                  <a:srgbClr val="00446B"/>
                </a:solidFill>
              </a:rPr>
              <a:t>Magnetischer Doppelzyklus – Status DEMAG</a:t>
            </a:r>
          </a:p>
          <a:p>
            <a:pPr>
              <a:spcBef>
                <a:spcPts val="100"/>
              </a:spcBef>
            </a:pPr>
            <a:r>
              <a:rPr lang="de-DE" sz="1200" dirty="0">
                <a:solidFill>
                  <a:srgbClr val="00446B"/>
                </a:solidFill>
              </a:rPr>
              <a:t>Durch einen weiteren Impuls werden die umpolbaren Magnete wieder umgepolt. Dadurch wird Magnetfeld im Inneren der Magnetspannplatte „kurzgeschlossen“ und das Werkstück gelöst.</a:t>
            </a:r>
          </a:p>
        </p:txBody>
      </p:sp>
      <p:pic>
        <p:nvPicPr>
          <p:cNvPr id="3074" name="Picture 2" descr="http://www.schunk.int/pimexport_stb2/IM0024914.JPG">
            <a:extLst>
              <a:ext uri="{FF2B5EF4-FFF2-40B4-BE49-F238E27FC236}">
                <a16:creationId xmlns:a16="http://schemas.microsoft.com/office/drawing/2014/main" id="{755BC54C-FC36-4220-AE66-FB9188D4F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3" y="1440872"/>
            <a:ext cx="1923143" cy="96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723D803-3B38-497C-9FF9-66CED85ABDE7}"/>
              </a:ext>
            </a:extLst>
          </p:cNvPr>
          <p:cNvGrpSpPr/>
          <p:nvPr/>
        </p:nvGrpSpPr>
        <p:grpSpPr>
          <a:xfrm>
            <a:off x="1198549" y="1768346"/>
            <a:ext cx="198000" cy="198000"/>
            <a:chOff x="4645063" y="729193"/>
            <a:chExt cx="266095" cy="271350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6AD01496-89A5-442C-BD53-AA1C79110208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A991670A-FF55-4FB6-8C11-2714F4965ECC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B112B82-8C6D-458D-BED5-7C864B96F327}"/>
              </a:ext>
            </a:extLst>
          </p:cNvPr>
          <p:cNvGrpSpPr/>
          <p:nvPr/>
        </p:nvGrpSpPr>
        <p:grpSpPr>
          <a:xfrm>
            <a:off x="253238" y="4130520"/>
            <a:ext cx="198000" cy="198000"/>
            <a:chOff x="4645063" y="729193"/>
            <a:chExt cx="266095" cy="271350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C92258E2-F197-48A7-9544-81AA728143C9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F6636A11-DFF2-44C2-8F18-2605D588F0DC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3076" name="Picture 4" descr="http://www.schunk.int/pimexport_stb2/IM0024915.JPG">
            <a:extLst>
              <a:ext uri="{FF2B5EF4-FFF2-40B4-BE49-F238E27FC236}">
                <a16:creationId xmlns:a16="http://schemas.microsoft.com/office/drawing/2014/main" id="{B8EC7AA1-C43B-458D-B429-15979209D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270" y="1325825"/>
            <a:ext cx="1898293" cy="121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chunk.int/pimexport_stb2/IM0024917.JPG">
            <a:extLst>
              <a:ext uri="{FF2B5EF4-FFF2-40B4-BE49-F238E27FC236}">
                <a16:creationId xmlns:a16="http://schemas.microsoft.com/office/drawing/2014/main" id="{21A2E614-8473-466C-9CF6-9E1DA76E5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16" y="1286639"/>
            <a:ext cx="1688381" cy="13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7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AD1B10B-2D8E-46B1-A4EB-B4C8E4B62D00}"/>
              </a:ext>
            </a:extLst>
          </p:cNvPr>
          <p:cNvSpPr/>
          <p:nvPr/>
        </p:nvSpPr>
        <p:spPr>
          <a:xfrm>
            <a:off x="268316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D38C41-4BB4-4579-9980-2C13BAF4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MAGNOS MFPS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1E213D-48C5-4B16-AE16-756970C252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MAGNOS MFPS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8F11716-6EF5-4893-A382-B44A6CFC3373}"/>
              </a:ext>
            </a:extLst>
          </p:cNvPr>
          <p:cNvSpPr/>
          <p:nvPr/>
        </p:nvSpPr>
        <p:spPr>
          <a:xfrm>
            <a:off x="183451" y="2746827"/>
            <a:ext cx="2951635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de-DE" sz="1200" b="1" dirty="0">
                <a:solidFill>
                  <a:srgbClr val="00446B"/>
                </a:solidFill>
              </a:rPr>
              <a:t>Magnetischer Doppelzyklus – Status MAG</a:t>
            </a:r>
          </a:p>
          <a:p>
            <a:pPr>
              <a:spcBef>
                <a:spcPts val="100"/>
              </a:spcBef>
            </a:pPr>
            <a:r>
              <a:rPr lang="de-DE" sz="1200" dirty="0">
                <a:solidFill>
                  <a:srgbClr val="00446B"/>
                </a:solidFill>
              </a:rPr>
              <a:t>Durch kurzzeitige Erzeugung eines elektromechanischen Felds durch die Wicklungen um die umpolbaren Magnete werden diese umgepolt. Magnetisches Feld wird nach außen geleitet </a:t>
            </a:r>
            <a:r>
              <a:rPr lang="de-DE" sz="1200" dirty="0">
                <a:solidFill>
                  <a:srgbClr val="00446B"/>
                </a:solidFill>
                <a:sym typeface="Wingdings" panose="05000000000000000000" pitchFamily="2" charset="2"/>
              </a:rPr>
              <a:t> </a:t>
            </a:r>
            <a:r>
              <a:rPr lang="de-DE" sz="1200" dirty="0">
                <a:solidFill>
                  <a:srgbClr val="00446B"/>
                </a:solidFill>
              </a:rPr>
              <a:t>Werkstück gespannt.</a:t>
            </a:r>
          </a:p>
          <a:p>
            <a:pPr>
              <a:spcBef>
                <a:spcPts val="300"/>
              </a:spcBef>
            </a:pPr>
            <a:r>
              <a:rPr lang="de-DE" sz="1200" dirty="0">
                <a:solidFill>
                  <a:srgbClr val="00446B"/>
                </a:solidFill>
                <a:sym typeface="Wingdings" panose="05000000000000000000" pitchFamily="2" charset="2"/>
              </a:rPr>
              <a:t>      Werkstück</a:t>
            </a:r>
          </a:p>
          <a:p>
            <a:pPr>
              <a:spcBef>
                <a:spcPts val="600"/>
              </a:spcBef>
            </a:pPr>
            <a:endParaRPr lang="de-DE" sz="100" dirty="0">
              <a:solidFill>
                <a:srgbClr val="00446B"/>
              </a:solidFill>
            </a:endParaRPr>
          </a:p>
          <a:p>
            <a:r>
              <a:rPr lang="de-DE" sz="1200" dirty="0">
                <a:solidFill>
                  <a:srgbClr val="00446B"/>
                </a:solidFill>
              </a:rPr>
              <a:t>		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0DEA4F6-A192-4DB7-9083-3B8EBC5AC55D}"/>
              </a:ext>
            </a:extLst>
          </p:cNvPr>
          <p:cNvSpPr/>
          <p:nvPr/>
        </p:nvSpPr>
        <p:spPr>
          <a:xfrm>
            <a:off x="3133352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B6D2FE1-1081-4089-8D3C-AAE6FFE0EF0A}"/>
              </a:ext>
            </a:extLst>
          </p:cNvPr>
          <p:cNvSpPr/>
          <p:nvPr/>
        </p:nvSpPr>
        <p:spPr>
          <a:xfrm>
            <a:off x="3052542" y="2748002"/>
            <a:ext cx="2832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00446B"/>
                </a:solidFill>
              </a:rPr>
              <a:t>Visuelle Anzeige – Status MAG</a:t>
            </a:r>
          </a:p>
          <a:p>
            <a:r>
              <a:rPr lang="de-DE" sz="1200" dirty="0">
                <a:solidFill>
                  <a:srgbClr val="00446B"/>
                </a:solidFill>
              </a:rPr>
              <a:t>Ist</a:t>
            </a:r>
            <a:r>
              <a:rPr lang="de-DE" sz="1200" b="1" dirty="0">
                <a:solidFill>
                  <a:srgbClr val="00446B"/>
                </a:solidFill>
              </a:rPr>
              <a:t> </a:t>
            </a:r>
            <a:r>
              <a:rPr lang="de-DE" sz="1200" dirty="0">
                <a:solidFill>
                  <a:srgbClr val="00446B"/>
                </a:solidFill>
              </a:rPr>
              <a:t>die Magnetspannplatte gespannt, d. h. im MAG-Modus, ist die Statusanzeige grün. Das bedeutet, das Werkstück ist gespannt und es kann mit der Bearbeitung gestartet werden.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8B339ED-DE7B-4C23-BF7D-44F930671220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Highlights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FA13CA7-6866-4DDB-A883-3F870D00EFBD}"/>
              </a:ext>
            </a:extLst>
          </p:cNvPr>
          <p:cNvSpPr/>
          <p:nvPr/>
        </p:nvSpPr>
        <p:spPr>
          <a:xfrm>
            <a:off x="6015883" y="1127653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09602A0-07B6-47A9-9E33-5A241CDF6E00}"/>
              </a:ext>
            </a:extLst>
          </p:cNvPr>
          <p:cNvSpPr/>
          <p:nvPr/>
        </p:nvSpPr>
        <p:spPr>
          <a:xfrm>
            <a:off x="5935072" y="2750177"/>
            <a:ext cx="3110957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de-DE" sz="1200" b="1" dirty="0">
                <a:solidFill>
                  <a:srgbClr val="00446B"/>
                </a:solidFill>
              </a:rPr>
              <a:t>Visuelle Anzeige – Status DEMAG</a:t>
            </a:r>
          </a:p>
          <a:p>
            <a:pPr>
              <a:spcBef>
                <a:spcPts val="100"/>
              </a:spcBef>
            </a:pPr>
            <a:r>
              <a:rPr lang="de-DE" sz="1200" dirty="0">
                <a:solidFill>
                  <a:srgbClr val="00446B"/>
                </a:solidFill>
              </a:rPr>
              <a:t>Ist die Magnetspannplatte nicht gespannt, d. h. im DEMAG-Modus, ist die Statusanzeige rot. Das bedeutet, das Werkstück ist nicht gespannt und es darf keine Bearbeitung durchgeführt werden. </a:t>
            </a: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521D88AC-6DA8-43AB-B5D2-13F8B22EF970}"/>
              </a:ext>
            </a:extLst>
          </p:cNvPr>
          <p:cNvGrpSpPr/>
          <p:nvPr/>
        </p:nvGrpSpPr>
        <p:grpSpPr>
          <a:xfrm>
            <a:off x="255292" y="4101906"/>
            <a:ext cx="198000" cy="198000"/>
            <a:chOff x="4645063" y="729193"/>
            <a:chExt cx="266095" cy="27135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CF879105-F071-4584-91E9-C1A881194129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5C39DB4D-971A-4103-815A-33EF82E1FC98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4098" name="Picture 2" descr="http://www.schunk.int/pimexport_stb2/IM0024916.JPG">
            <a:extLst>
              <a:ext uri="{FF2B5EF4-FFF2-40B4-BE49-F238E27FC236}">
                <a16:creationId xmlns:a16="http://schemas.microsoft.com/office/drawing/2014/main" id="{CFF74B80-5C12-4C32-B6AC-509D47975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97" y="1260958"/>
            <a:ext cx="1671147" cy="13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62B7746-0527-4571-812A-8F3C2D519131}"/>
              </a:ext>
            </a:extLst>
          </p:cNvPr>
          <p:cNvGrpSpPr/>
          <p:nvPr/>
        </p:nvGrpSpPr>
        <p:grpSpPr>
          <a:xfrm>
            <a:off x="1032052" y="1412635"/>
            <a:ext cx="198000" cy="198000"/>
            <a:chOff x="4645063" y="729193"/>
            <a:chExt cx="266095" cy="27135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8D165D43-DE76-4D13-9B1F-DEBBED232395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E64F32CC-9B51-4E0A-9F4D-F29EAD979E23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4100" name="Picture 4" descr="http://www.schunk.int/pimexport_stb2/IM0024918.JPG">
            <a:extLst>
              <a:ext uri="{FF2B5EF4-FFF2-40B4-BE49-F238E27FC236}">
                <a16:creationId xmlns:a16="http://schemas.microsoft.com/office/drawing/2014/main" id="{6EBE4C09-DFB8-486E-BA93-278BB2252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784" y="1327423"/>
            <a:ext cx="1896291" cy="124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chunk.int/pimexport_stb2/IM0024919.JPG">
            <a:extLst>
              <a:ext uri="{FF2B5EF4-FFF2-40B4-BE49-F238E27FC236}">
                <a16:creationId xmlns:a16="http://schemas.microsoft.com/office/drawing/2014/main" id="{B1ADD8AA-DC1C-4F01-BBBE-13F93195D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019" y="1327423"/>
            <a:ext cx="1914978" cy="125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01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AD1B10B-2D8E-46B1-A4EB-B4C8E4B62D00}"/>
              </a:ext>
            </a:extLst>
          </p:cNvPr>
          <p:cNvSpPr/>
          <p:nvPr/>
        </p:nvSpPr>
        <p:spPr>
          <a:xfrm>
            <a:off x="268316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D38C41-4BB4-4579-9980-2C13BAF4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MAGNOS MFPS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1E213D-48C5-4B16-AE16-756970C252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MAGNOS MFPS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8F11716-6EF5-4893-A382-B44A6CFC3373}"/>
              </a:ext>
            </a:extLst>
          </p:cNvPr>
          <p:cNvSpPr/>
          <p:nvPr/>
        </p:nvSpPr>
        <p:spPr>
          <a:xfrm>
            <a:off x="183451" y="2746827"/>
            <a:ext cx="2951635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de-DE" sz="1200" b="1" dirty="0">
                <a:solidFill>
                  <a:srgbClr val="00446B"/>
                </a:solidFill>
              </a:rPr>
              <a:t>Polplatten</a:t>
            </a:r>
          </a:p>
          <a:p>
            <a:pPr>
              <a:spcBef>
                <a:spcPts val="100"/>
              </a:spcBef>
            </a:pPr>
            <a:r>
              <a:rPr lang="de-DE" sz="1200" dirty="0">
                <a:solidFill>
                  <a:srgbClr val="00446B"/>
                </a:solidFill>
              </a:rPr>
              <a:t>Polplatten werden verwendet, um kundenseitig Konturen und Sonderformen einfräsen zu können. Magnetspannplatte kann schnell und einfach an neue Spannaufgaben angepasst werden </a:t>
            </a:r>
            <a:r>
              <a:rPr lang="de-DE" sz="1200" dirty="0">
                <a:solidFill>
                  <a:srgbClr val="00446B"/>
                </a:solidFill>
                <a:sym typeface="Wingdings" panose="05000000000000000000" pitchFamily="2" charset="2"/>
              </a:rPr>
              <a:t> Magnetspannplatte wird nicht beschädigt</a:t>
            </a:r>
            <a:endParaRPr lang="de-DE" sz="100" dirty="0">
              <a:solidFill>
                <a:srgbClr val="00446B"/>
              </a:solidFill>
            </a:endParaRPr>
          </a:p>
          <a:p>
            <a:r>
              <a:rPr lang="de-DE" sz="1200" dirty="0">
                <a:solidFill>
                  <a:srgbClr val="00446B"/>
                </a:solidFill>
              </a:rPr>
              <a:t>		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0DEA4F6-A192-4DB7-9083-3B8EBC5AC55D}"/>
              </a:ext>
            </a:extLst>
          </p:cNvPr>
          <p:cNvSpPr/>
          <p:nvPr/>
        </p:nvSpPr>
        <p:spPr>
          <a:xfrm>
            <a:off x="3133352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B6D2FE1-1081-4089-8D3C-AAE6FFE0EF0A}"/>
              </a:ext>
            </a:extLst>
          </p:cNvPr>
          <p:cNvSpPr/>
          <p:nvPr/>
        </p:nvSpPr>
        <p:spPr>
          <a:xfrm>
            <a:off x="3052541" y="2748002"/>
            <a:ext cx="2951635" cy="156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de-DE" sz="1200" b="1" dirty="0">
                <a:solidFill>
                  <a:srgbClr val="00446B"/>
                </a:solidFill>
              </a:rPr>
              <a:t>Polverlängerungen - Polpaare</a:t>
            </a:r>
          </a:p>
          <a:p>
            <a:pPr>
              <a:spcBef>
                <a:spcPts val="100"/>
              </a:spcBef>
            </a:pPr>
            <a:r>
              <a:rPr lang="de-DE" sz="1200" dirty="0">
                <a:solidFill>
                  <a:srgbClr val="00446B"/>
                </a:solidFill>
              </a:rPr>
              <a:t>Polverlängerungen gewährleisten eine Anpassung der Magnetspannplatten-Auflageflächen an das Werkstück. </a:t>
            </a:r>
          </a:p>
          <a:p>
            <a:pPr>
              <a:spcBef>
                <a:spcPts val="600"/>
              </a:spcBef>
            </a:pPr>
            <a:endParaRPr lang="de-DE" sz="800" dirty="0">
              <a:solidFill>
                <a:srgbClr val="00446B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      Feste Polverlängerungen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      Flexible Polverlängerungen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8B339ED-DE7B-4C23-BF7D-44F930671220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Highlights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FA13CA7-6866-4DDB-A883-3F870D00EFBD}"/>
              </a:ext>
            </a:extLst>
          </p:cNvPr>
          <p:cNvSpPr/>
          <p:nvPr/>
        </p:nvSpPr>
        <p:spPr>
          <a:xfrm>
            <a:off x="6015883" y="1127653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09602A0-07B6-47A9-9E33-5A241CDF6E00}"/>
              </a:ext>
            </a:extLst>
          </p:cNvPr>
          <p:cNvSpPr/>
          <p:nvPr/>
        </p:nvSpPr>
        <p:spPr>
          <a:xfrm>
            <a:off x="5935071" y="2750177"/>
            <a:ext cx="3208929" cy="1028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de-DE" sz="1200" b="1" dirty="0">
                <a:solidFill>
                  <a:srgbClr val="00446B"/>
                </a:solidFill>
              </a:rPr>
              <a:t>5-seitige Bearbeitung in einer Aufspannung</a:t>
            </a:r>
          </a:p>
          <a:p>
            <a:pPr>
              <a:spcBef>
                <a:spcPts val="100"/>
              </a:spcBef>
            </a:pPr>
            <a:r>
              <a:rPr lang="de-DE" sz="1200" dirty="0">
                <a:solidFill>
                  <a:srgbClr val="00446B"/>
                </a:solidFill>
              </a:rPr>
              <a:t>Durch die Planauflage der Werkstücke auf der MAGNOS Magnetspannplatte sind alle fünf Werkstückseiten frei zugänglich und können in einer Aufspannung rundum bearbeitet werden.</a:t>
            </a:r>
          </a:p>
        </p:txBody>
      </p:sp>
      <p:pic>
        <p:nvPicPr>
          <p:cNvPr id="5122" name="Picture 2" descr="http://www.schunk.int/pimexport_stb2/IM0024921.JPG">
            <a:extLst>
              <a:ext uri="{FF2B5EF4-FFF2-40B4-BE49-F238E27FC236}">
                <a16:creationId xmlns:a16="http://schemas.microsoft.com/office/drawing/2014/main" id="{0186FD93-81CA-41D5-8044-38AB68B4F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9" y="1403891"/>
            <a:ext cx="2011139" cy="106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4953FBD-64BB-4965-9A93-F089FDC77D92}"/>
              </a:ext>
            </a:extLst>
          </p:cNvPr>
          <p:cNvGrpSpPr/>
          <p:nvPr/>
        </p:nvGrpSpPr>
        <p:grpSpPr>
          <a:xfrm>
            <a:off x="3161508" y="3800046"/>
            <a:ext cx="198000" cy="198000"/>
            <a:chOff x="4645063" y="729193"/>
            <a:chExt cx="266095" cy="27135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382897F1-DAC1-437B-AAAC-1E9CB1E2B7D8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10753E38-29EC-4DA8-9BF8-EBD7DD424205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87135088-7D18-471C-815F-D2085BD7DD96}"/>
              </a:ext>
            </a:extLst>
          </p:cNvPr>
          <p:cNvGrpSpPr/>
          <p:nvPr/>
        </p:nvGrpSpPr>
        <p:grpSpPr>
          <a:xfrm>
            <a:off x="3161508" y="4041774"/>
            <a:ext cx="198000" cy="198000"/>
            <a:chOff x="4645063" y="732456"/>
            <a:chExt cx="266095" cy="27135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7F5A82C6-9DAA-4B6A-A9C6-1A14CCA66D63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8118699B-1972-44B4-80FA-6C3ED025F3DD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5124" name="Picture 4" descr="http://www.schunk.int/pimexport_stb2/IM0024920.JPG">
            <a:extLst>
              <a:ext uri="{FF2B5EF4-FFF2-40B4-BE49-F238E27FC236}">
                <a16:creationId xmlns:a16="http://schemas.microsoft.com/office/drawing/2014/main" id="{A86E6A4F-2E4D-4F59-82E8-C21CF94C8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30" y="1403891"/>
            <a:ext cx="1946124" cy="11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55B2417-E46A-4169-8C4F-12376AF31DE4}"/>
              </a:ext>
            </a:extLst>
          </p:cNvPr>
          <p:cNvGrpSpPr/>
          <p:nvPr/>
        </p:nvGrpSpPr>
        <p:grpSpPr>
          <a:xfrm>
            <a:off x="3260508" y="1355428"/>
            <a:ext cx="198000" cy="198000"/>
            <a:chOff x="4645063" y="729193"/>
            <a:chExt cx="266095" cy="27135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44B92B3-48DC-4389-A1F4-DF2A5228062B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C2023C86-071B-496A-8810-70E932173543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DDE410AC-1442-4757-BD36-414AAB73D9BE}"/>
              </a:ext>
            </a:extLst>
          </p:cNvPr>
          <p:cNvGrpSpPr/>
          <p:nvPr/>
        </p:nvGrpSpPr>
        <p:grpSpPr>
          <a:xfrm>
            <a:off x="4528358" y="1589170"/>
            <a:ext cx="198000" cy="198000"/>
            <a:chOff x="4645063" y="732456"/>
            <a:chExt cx="266095" cy="27135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5C8FF8AE-74F6-47B9-964B-848F0A545EAA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4D869AA8-B64C-4945-A18A-0488ADCD4F8D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5126" name="Picture 6" descr="http://www.schunk.int/pimexport_stb2/IM0024922.JPG">
            <a:extLst>
              <a:ext uri="{FF2B5EF4-FFF2-40B4-BE49-F238E27FC236}">
                <a16:creationId xmlns:a16="http://schemas.microsoft.com/office/drawing/2014/main" id="{21FEB86E-DB57-45B5-9A93-CA6788782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338" y="1428793"/>
            <a:ext cx="1894340" cy="102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4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AD1B10B-2D8E-46B1-A4EB-B4C8E4B62D00}"/>
              </a:ext>
            </a:extLst>
          </p:cNvPr>
          <p:cNvSpPr/>
          <p:nvPr/>
        </p:nvSpPr>
        <p:spPr>
          <a:xfrm>
            <a:off x="268316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D38C41-4BB4-4579-9980-2C13BAF4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MAGNOS MFPS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1E213D-48C5-4B16-AE16-756970C252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MAGNOS MFPS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8F11716-6EF5-4893-A382-B44A6CFC3373}"/>
              </a:ext>
            </a:extLst>
          </p:cNvPr>
          <p:cNvSpPr/>
          <p:nvPr/>
        </p:nvSpPr>
        <p:spPr>
          <a:xfrm>
            <a:off x="183451" y="2746827"/>
            <a:ext cx="295163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de-DE" sz="1200" b="1" dirty="0">
                <a:solidFill>
                  <a:srgbClr val="00446B"/>
                </a:solidFill>
              </a:rPr>
              <a:t>Perfekte Anpassung an Werkstückkontur</a:t>
            </a:r>
          </a:p>
          <a:p>
            <a:pPr>
              <a:spcBef>
                <a:spcPts val="100"/>
              </a:spcBef>
            </a:pPr>
            <a:r>
              <a:rPr lang="de-DE" sz="1200" dirty="0">
                <a:solidFill>
                  <a:srgbClr val="00446B"/>
                </a:solidFill>
              </a:rPr>
              <a:t>Werkstücke beliebiger Struktur lassen sich perfekt mit MAGNOS Polverlängerungen spannen. Polverlängerungen passen sich optimal der Werkstückkontur an.        </a:t>
            </a:r>
          </a:p>
          <a:p>
            <a:pPr>
              <a:spcBef>
                <a:spcPts val="300"/>
              </a:spcBef>
            </a:pPr>
            <a:r>
              <a:rPr lang="de-DE" sz="1200" dirty="0">
                <a:solidFill>
                  <a:srgbClr val="00446B"/>
                </a:solidFill>
                <a:sym typeface="Wingdings" panose="05000000000000000000" pitchFamily="2" charset="2"/>
              </a:rPr>
              <a:t> Werkstück ist unterfüttert </a:t>
            </a:r>
          </a:p>
          <a:p>
            <a:pPr>
              <a:spcBef>
                <a:spcPts val="300"/>
              </a:spcBef>
            </a:pPr>
            <a:r>
              <a:rPr lang="de-DE" sz="1200" dirty="0">
                <a:solidFill>
                  <a:srgbClr val="00446B"/>
                </a:solidFill>
                <a:sym typeface="Wingdings" panose="05000000000000000000" pitchFamily="2" charset="2"/>
              </a:rPr>
              <a:t> Liegt stabil auf den Verlängerungen</a:t>
            </a:r>
          </a:p>
          <a:p>
            <a:pPr>
              <a:spcBef>
                <a:spcPts val="300"/>
              </a:spcBef>
            </a:pPr>
            <a:r>
              <a:rPr lang="de-DE" sz="1200" dirty="0">
                <a:solidFill>
                  <a:srgbClr val="00446B"/>
                </a:solidFill>
                <a:sym typeface="Wingdings" panose="05000000000000000000" pitchFamily="2" charset="2"/>
              </a:rPr>
              <a:t> </a:t>
            </a:r>
            <a:endParaRPr lang="de-DE" sz="100" dirty="0">
              <a:solidFill>
                <a:srgbClr val="00446B"/>
              </a:solidFill>
            </a:endParaRPr>
          </a:p>
          <a:p>
            <a:r>
              <a:rPr lang="de-DE" sz="1200" dirty="0">
                <a:solidFill>
                  <a:srgbClr val="00446B"/>
                </a:solidFill>
              </a:rPr>
              <a:t>		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0DEA4F6-A192-4DB7-9083-3B8EBC5AC55D}"/>
              </a:ext>
            </a:extLst>
          </p:cNvPr>
          <p:cNvSpPr/>
          <p:nvPr/>
        </p:nvSpPr>
        <p:spPr>
          <a:xfrm>
            <a:off x="3133352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B6D2FE1-1081-4089-8D3C-AAE6FFE0EF0A}"/>
              </a:ext>
            </a:extLst>
          </p:cNvPr>
          <p:cNvSpPr/>
          <p:nvPr/>
        </p:nvSpPr>
        <p:spPr>
          <a:xfrm>
            <a:off x="3052541" y="2748002"/>
            <a:ext cx="2951635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de-DE" sz="1200" b="1" dirty="0">
                <a:solidFill>
                  <a:srgbClr val="00446B"/>
                </a:solidFill>
              </a:rPr>
              <a:t>Polüberdeckung</a:t>
            </a:r>
          </a:p>
          <a:p>
            <a:pPr>
              <a:spcBef>
                <a:spcPts val="100"/>
              </a:spcBef>
            </a:pPr>
            <a:r>
              <a:rPr lang="de-DE" sz="1200" dirty="0">
                <a:solidFill>
                  <a:srgbClr val="00446B"/>
                </a:solidFill>
              </a:rPr>
              <a:t>In Längsrichtung schafft eine mehrfache, maximale Überdeckung an Nord- und Südpolen eine gute Haltekraft gegen das Abziehen des Werkstücks.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  <a:sym typeface="Wingdings" panose="05000000000000000000" pitchFamily="2" charset="2"/>
              </a:rPr>
              <a:t> Gute Haltekraft in Querrichtung</a:t>
            </a:r>
            <a:endParaRPr lang="de-DE" sz="1200" dirty="0">
              <a:solidFill>
                <a:srgbClr val="00446B"/>
              </a:solidFill>
            </a:endParaRPr>
          </a:p>
          <a:p>
            <a:pPr>
              <a:spcBef>
                <a:spcPts val="600"/>
              </a:spcBef>
            </a:pPr>
            <a:endParaRPr lang="de-DE" sz="800" dirty="0">
              <a:solidFill>
                <a:srgbClr val="00446B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8B339ED-DE7B-4C23-BF7D-44F930671220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Highlights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FA13CA7-6866-4DDB-A883-3F870D00EFBD}"/>
              </a:ext>
            </a:extLst>
          </p:cNvPr>
          <p:cNvSpPr/>
          <p:nvPr/>
        </p:nvSpPr>
        <p:spPr>
          <a:xfrm>
            <a:off x="6015883" y="1127653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09602A0-07B6-47A9-9E33-5A241CDF6E00}"/>
              </a:ext>
            </a:extLst>
          </p:cNvPr>
          <p:cNvSpPr/>
          <p:nvPr/>
        </p:nvSpPr>
        <p:spPr>
          <a:xfrm>
            <a:off x="5935071" y="2750177"/>
            <a:ext cx="3208929" cy="162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de-DE" sz="1200" b="1" dirty="0">
                <a:solidFill>
                  <a:srgbClr val="00446B"/>
                </a:solidFill>
              </a:rPr>
              <a:t>Kraftfeldlinienkonzentration</a:t>
            </a:r>
          </a:p>
          <a:p>
            <a:pPr>
              <a:spcBef>
                <a:spcPts val="100"/>
              </a:spcBef>
            </a:pPr>
            <a:r>
              <a:rPr lang="de-DE" sz="1200" dirty="0">
                <a:solidFill>
                  <a:srgbClr val="00446B"/>
                </a:solidFill>
              </a:rPr>
              <a:t>Aufgrund der Parallelpoltechnik werden die meisten Kraftfeldlinien des Magnetfeldes durch das Werkstück hindurch zum anderen Pol geleitet. </a:t>
            </a:r>
          </a:p>
          <a:p>
            <a:pPr>
              <a:spcBef>
                <a:spcPts val="100"/>
              </a:spcBef>
            </a:pPr>
            <a:r>
              <a:rPr lang="de-DE" sz="1200" dirty="0">
                <a:solidFill>
                  <a:srgbClr val="00446B"/>
                </a:solidFill>
                <a:sym typeface="Wingdings" panose="05000000000000000000" pitchFamily="2" charset="2"/>
              </a:rPr>
              <a:t>       resultierende, hohe seitliche Haltekräfte</a:t>
            </a:r>
          </a:p>
          <a:p>
            <a:pPr>
              <a:spcBef>
                <a:spcPts val="100"/>
              </a:spcBef>
            </a:pPr>
            <a:r>
              <a:rPr lang="de-DE" sz="1200" dirty="0">
                <a:solidFill>
                  <a:srgbClr val="00446B"/>
                </a:solidFill>
                <a:sym typeface="Wingdings" panose="05000000000000000000" pitchFamily="2" charset="2"/>
              </a:rPr>
              <a:t>       Magnetfeldlinien</a:t>
            </a:r>
          </a:p>
          <a:p>
            <a:pPr>
              <a:spcBef>
                <a:spcPts val="100"/>
              </a:spcBef>
            </a:pPr>
            <a:r>
              <a:rPr lang="de-DE" sz="1200" dirty="0">
                <a:solidFill>
                  <a:srgbClr val="00446B"/>
                </a:solidFill>
                <a:sym typeface="Wingdings" panose="05000000000000000000" pitchFamily="2" charset="2"/>
              </a:rPr>
              <a:t>       Magnetflussrichtung</a:t>
            </a:r>
          </a:p>
        </p:txBody>
      </p:sp>
      <p:pic>
        <p:nvPicPr>
          <p:cNvPr id="6146" name="Picture 2" descr="http://www.schunk.int/pimexport_stb2/IM0024923.JPG">
            <a:extLst>
              <a:ext uri="{FF2B5EF4-FFF2-40B4-BE49-F238E27FC236}">
                <a16:creationId xmlns:a16="http://schemas.microsoft.com/office/drawing/2014/main" id="{3D0FF29E-B085-49A5-8D62-D3E1BB352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0" y="1395473"/>
            <a:ext cx="1927414" cy="106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chunk.int/pimexport_stb2/IM0024924.JPG">
            <a:extLst>
              <a:ext uri="{FF2B5EF4-FFF2-40B4-BE49-F238E27FC236}">
                <a16:creationId xmlns:a16="http://schemas.microsoft.com/office/drawing/2014/main" id="{8583DF90-FC95-435F-BA2B-94158FB4E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562" y="1383991"/>
            <a:ext cx="2008326" cy="108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schunk.int/pimexport_stb2/IM0024925.JPG">
            <a:extLst>
              <a:ext uri="{FF2B5EF4-FFF2-40B4-BE49-F238E27FC236}">
                <a16:creationId xmlns:a16="http://schemas.microsoft.com/office/drawing/2014/main" id="{C2369317-825C-482A-BA15-8753D56CE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725" y="1641072"/>
            <a:ext cx="1961685" cy="56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8F17ACC-BFAD-4F0A-9F54-D8FCE96A517C}"/>
              </a:ext>
            </a:extLst>
          </p:cNvPr>
          <p:cNvGrpSpPr/>
          <p:nvPr/>
        </p:nvGrpSpPr>
        <p:grpSpPr>
          <a:xfrm>
            <a:off x="6653424" y="1629051"/>
            <a:ext cx="198000" cy="198000"/>
            <a:chOff x="4645063" y="729193"/>
            <a:chExt cx="266095" cy="271350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E3DF5765-36C7-4EB9-B75B-0259EB23FF81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DF7800AB-08A6-4B25-B1B3-CAEBF0C297FF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685EFA1-9623-4D4A-9CA9-C082F3378965}"/>
              </a:ext>
            </a:extLst>
          </p:cNvPr>
          <p:cNvGrpSpPr/>
          <p:nvPr/>
        </p:nvGrpSpPr>
        <p:grpSpPr>
          <a:xfrm>
            <a:off x="6984508" y="1882800"/>
            <a:ext cx="198000" cy="198000"/>
            <a:chOff x="4645063" y="732456"/>
            <a:chExt cx="266095" cy="271350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B94E3025-E405-4412-A3C5-BCFC90044D82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7A498120-18E0-47A1-85B9-310ED9898D60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3B10CBB-ED51-4D15-AA32-57CEED87212D}"/>
              </a:ext>
            </a:extLst>
          </p:cNvPr>
          <p:cNvGrpSpPr/>
          <p:nvPr/>
        </p:nvGrpSpPr>
        <p:grpSpPr>
          <a:xfrm>
            <a:off x="6982169" y="1572437"/>
            <a:ext cx="198000" cy="198000"/>
            <a:chOff x="4645063" y="729193"/>
            <a:chExt cx="266095" cy="271350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893FBBE0-BB7C-4942-B3F8-03C9FCDC8DF7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0CA7110-D2A7-48D7-AB51-2FDE7B34B3EC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C0E80AA-159C-48A9-8071-7D7AB17F0857}"/>
              </a:ext>
            </a:extLst>
          </p:cNvPr>
          <p:cNvGrpSpPr/>
          <p:nvPr/>
        </p:nvGrpSpPr>
        <p:grpSpPr>
          <a:xfrm>
            <a:off x="7304389" y="1620344"/>
            <a:ext cx="198000" cy="198000"/>
            <a:chOff x="4645063" y="729193"/>
            <a:chExt cx="266095" cy="271350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A8D60DFD-09B3-4934-A65B-97F3C75BA479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4C70B9C9-72D9-4586-954E-E053274BD3BF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B563DD0B-5357-492D-A4AC-6C943B53AD2C}"/>
              </a:ext>
            </a:extLst>
          </p:cNvPr>
          <p:cNvGrpSpPr/>
          <p:nvPr/>
        </p:nvGrpSpPr>
        <p:grpSpPr>
          <a:xfrm>
            <a:off x="6015731" y="3734731"/>
            <a:ext cx="198000" cy="198000"/>
            <a:chOff x="4645063" y="729193"/>
            <a:chExt cx="266095" cy="271350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33645018-2FF2-47B5-9AF4-C21E5B1897DF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4B45B0E4-FC71-41DB-A45E-82758BD65423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13C4FE40-1E7D-4F0E-B733-CD8EA369F5B5}"/>
              </a:ext>
            </a:extLst>
          </p:cNvPr>
          <p:cNvGrpSpPr/>
          <p:nvPr/>
        </p:nvGrpSpPr>
        <p:grpSpPr>
          <a:xfrm>
            <a:off x="6015731" y="3930742"/>
            <a:ext cx="198000" cy="198000"/>
            <a:chOff x="4645063" y="732456"/>
            <a:chExt cx="266095" cy="271350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E3C90376-CBFF-4BFF-961B-CC84CC611497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D126DA20-FB91-46D7-BF05-BD30D013B1D4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0C94DC4-69D6-4DB5-9CE5-A43642E6B46E}"/>
              </a:ext>
            </a:extLst>
          </p:cNvPr>
          <p:cNvGrpSpPr/>
          <p:nvPr/>
        </p:nvGrpSpPr>
        <p:grpSpPr>
          <a:xfrm>
            <a:off x="6017911" y="4115805"/>
            <a:ext cx="198000" cy="198000"/>
            <a:chOff x="4645063" y="732456"/>
            <a:chExt cx="266095" cy="271350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8105F68D-1F16-49D2-943B-0884B8A15195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5B9E839E-D562-4DF8-9FDB-1469D1C2D406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302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55365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497</Words>
  <Application>Microsoft Office PowerPoint</Application>
  <PresentationFormat>Bildschirmpräsentation (16:9)</PresentationFormat>
  <Paragraphs>123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SCH_PPT_Vorlage_16-9_230112</vt:lpstr>
      <vt:lpstr>PowerPoint-Präsentation</vt:lpstr>
      <vt:lpstr>MAGNOS MFPS</vt:lpstr>
      <vt:lpstr>MAGNOS MFPS</vt:lpstr>
      <vt:lpstr>MAGNOS MFPS</vt:lpstr>
      <vt:lpstr>MAGNOS MFPS</vt:lpstr>
      <vt:lpstr>MAGNOS MFPS</vt:lpstr>
      <vt:lpstr>MAGNOS MFPS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Hensler, Sarah</cp:lastModifiedBy>
  <cp:revision>378</cp:revision>
  <cp:lastPrinted>2020-11-09T15:27:15Z</cp:lastPrinted>
  <dcterms:created xsi:type="dcterms:W3CDTF">2012-06-26T15:13:48Z</dcterms:created>
  <dcterms:modified xsi:type="dcterms:W3CDTF">2021-10-26T09:02:57Z</dcterms:modified>
</cp:coreProperties>
</file>