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0" r:id="rId2"/>
    <p:sldId id="294" r:id="rId3"/>
    <p:sldId id="414" r:id="rId4"/>
    <p:sldId id="415" r:id="rId5"/>
    <p:sldId id="425" r:id="rId6"/>
    <p:sldId id="426" r:id="rId7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20" y="204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9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VERO-S-E mini 90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VERO-S NSE-E mini 90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24 V-Technology with minimum Energy Requirements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Picture 2" descr="http://www.schunk.int/pimexport_stb2/IM0022631.JPG">
            <a:extLst>
              <a:ext uri="{FF2B5EF4-FFF2-40B4-BE49-F238E27FC236}">
                <a16:creationId xmlns:a16="http://schemas.microsoft.com/office/drawing/2014/main" id="{05B1D4D9-E370-40EB-BD73-4C7F236A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56" y="428953"/>
            <a:ext cx="2241087" cy="27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VERO-S NSE-E mini 90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4843291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SCHUNK modular 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Electromechanical drive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modules are operated with 24 V direct voltage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Positioning via short taper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Patented dual stroke 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Form-fit, self-retained locking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Corrosion-free stainless steel design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 consistent clamping pin size fits for all NSE-E mini-modules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Inductive clamping slide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en-US" dirty="0"/>
              <a:t>VERO-S-E mini 90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46B"/>
                </a:solidFill>
              </a:rPr>
              <a:t>General information</a:t>
            </a:r>
          </a:p>
        </p:txBody>
      </p:sp>
      <p:pic>
        <p:nvPicPr>
          <p:cNvPr id="2" name="Picture 2" descr="http://www.schunk.int/pimexport_stb2/IM0022631.JPG">
            <a:extLst>
              <a:ext uri="{FF2B5EF4-FFF2-40B4-BE49-F238E27FC236}">
                <a16:creationId xmlns:a16="http://schemas.microsoft.com/office/drawing/2014/main" id="{7436A004-2EF8-48C5-BB3B-E99BE521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09" y="1144587"/>
            <a:ext cx="2337199" cy="28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VERO-S NSE-E mini 90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en-US" sz="1400" dirty="0"/>
              <a:t>High-precision short taper centering</a:t>
            </a:r>
          </a:p>
          <a:p>
            <a:pPr indent="268288"/>
            <a:r>
              <a:rPr lang="en-US" sz="1400" dirty="0"/>
              <a:t>Patented dual stroke system</a:t>
            </a:r>
          </a:p>
          <a:p>
            <a:pPr indent="268288"/>
            <a:r>
              <a:rPr lang="en-US" sz="1400" dirty="0"/>
              <a:t>Large surfaces</a:t>
            </a:r>
          </a:p>
          <a:p>
            <a:pPr indent="268288"/>
            <a:r>
              <a:rPr lang="en-US" sz="1400" dirty="0"/>
              <a:t>Large flat surface</a:t>
            </a:r>
          </a:p>
          <a:p>
            <a:pPr indent="268288"/>
            <a:r>
              <a:rPr lang="en-US" sz="1400" dirty="0"/>
              <a:t>Cover caps for fastening screws</a:t>
            </a:r>
          </a:p>
          <a:p>
            <a:pPr indent="268288"/>
            <a:r>
              <a:rPr lang="en-US" sz="1400" dirty="0"/>
              <a:t>Gear</a:t>
            </a:r>
          </a:p>
          <a:p>
            <a:pPr indent="268288"/>
            <a:r>
              <a:rPr lang="en-US" sz="1400" dirty="0"/>
              <a:t>Electric motor</a:t>
            </a:r>
          </a:p>
          <a:p>
            <a:pPr indent="268288"/>
            <a:r>
              <a:rPr lang="en-US" sz="1400" dirty="0"/>
              <a:t>Integrated electronics</a:t>
            </a:r>
          </a:p>
          <a:p>
            <a:pPr indent="268288"/>
            <a:r>
              <a:rPr lang="en-US" sz="1400" dirty="0"/>
              <a:t>4-pin connection</a:t>
            </a:r>
          </a:p>
          <a:p>
            <a:pPr indent="268288"/>
            <a:r>
              <a:rPr lang="en-US" sz="1400" dirty="0"/>
              <a:t>Inductive proximity switches</a:t>
            </a:r>
          </a:p>
          <a:p>
            <a:pPr indent="268288"/>
            <a:endParaRPr lang="en-US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VERO-S-E mini 90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46B"/>
                </a:solidFill>
              </a:rPr>
              <a:t>Functional diagram </a:t>
            </a:r>
          </a:p>
        </p:txBody>
      </p:sp>
      <p:pic>
        <p:nvPicPr>
          <p:cNvPr id="3" name="Picture 2" descr="http://www.schunk.int/pimexport_stb2/IM0023492.JPG">
            <a:extLst>
              <a:ext uri="{FF2B5EF4-FFF2-40B4-BE49-F238E27FC236}">
                <a16:creationId xmlns:a16="http://schemas.microsoft.com/office/drawing/2014/main" id="{0C0AAB6F-53B7-46B3-A36D-A43A810D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07" y="743529"/>
            <a:ext cx="2121483" cy="30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484614" y="1334277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6425229" y="1685929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297748" y="1538465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6002772" y="1013838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6396748" y="2482653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7266372" y="1155441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6997130" y="2680653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108777" y="2841443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0945FF0-808A-4247-99BD-05AC47538532}"/>
              </a:ext>
            </a:extLst>
          </p:cNvPr>
          <p:cNvGrpSpPr/>
          <p:nvPr/>
        </p:nvGrpSpPr>
        <p:grpSpPr>
          <a:xfrm>
            <a:off x="7341700" y="2383653"/>
            <a:ext cx="198000" cy="198000"/>
            <a:chOff x="4640203" y="732226"/>
            <a:chExt cx="266095" cy="271350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A98ABF4A-91CC-42CB-BD45-88AAA8E40F2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7B5C716-74C7-4BFC-9B33-6D9C0ABC428F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085EC21-36ED-473B-AEB1-07E0E6B4B93F}"/>
              </a:ext>
            </a:extLst>
          </p:cNvPr>
          <p:cNvGrpSpPr/>
          <p:nvPr/>
        </p:nvGrpSpPr>
        <p:grpSpPr>
          <a:xfrm>
            <a:off x="5401322" y="1771256"/>
            <a:ext cx="324000" cy="230832"/>
            <a:chOff x="4554259" y="723447"/>
            <a:chExt cx="435429" cy="296018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BA0AD65E-6AA7-4365-84A1-17E053D0091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B5420DA-A5C9-4127-BA80-B6553117704B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53741D74-6019-4141-934B-370B8285BE85}"/>
              </a:ext>
            </a:extLst>
          </p:cNvPr>
          <p:cNvGrpSpPr/>
          <p:nvPr/>
        </p:nvGrpSpPr>
        <p:grpSpPr>
          <a:xfrm>
            <a:off x="299392" y="3201366"/>
            <a:ext cx="198000" cy="198000"/>
            <a:chOff x="4640203" y="732226"/>
            <a:chExt cx="266095" cy="271350"/>
          </a:xfrm>
        </p:grpSpPr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26D565A-A231-4229-9873-E88C71E7E8D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2C1873FE-22EC-46C6-94A3-EBA315144162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CBBFBA38-F0EC-4E7A-A09B-A8DF1A5E7EDD}"/>
              </a:ext>
            </a:extLst>
          </p:cNvPr>
          <p:cNvGrpSpPr/>
          <p:nvPr/>
        </p:nvGrpSpPr>
        <p:grpSpPr>
          <a:xfrm>
            <a:off x="237165" y="3432418"/>
            <a:ext cx="324000" cy="230832"/>
            <a:chOff x="4554259" y="723447"/>
            <a:chExt cx="435429" cy="296018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8132BFBC-CCDE-40A3-A625-B45DF16F19A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00DA3973-C8FB-4466-8D10-CA39B491CB32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VERO-S NSE-E mini 90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VERO-S-E mini 90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446B"/>
                </a:solidFill>
              </a:rPr>
              <a:t>Centering via short taper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446B"/>
                </a:solidFill>
              </a:rPr>
              <a:t>The precise short taper centering combined with the form-fit and self-retaining locking characterizes the SCHUNK quick-change pallet system.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446B"/>
                </a:solidFill>
              </a:rPr>
              <a:t>Locking via clamping slides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446B"/>
                </a:solidFill>
              </a:rPr>
              <a:t>Large contact surfaces between clamping slides and clamping pin ensure a low surface pressure, resulting in a long service life.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3290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446B"/>
                </a:solidFill>
              </a:rPr>
              <a:t>Simple joining – incredibly user-friendly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446B"/>
                </a:solidFill>
              </a:rPr>
              <a:t>Entry radii on the clamping pin enable quick and safe joining even at a tilt angle and eccentricity. </a:t>
            </a:r>
          </a:p>
          <a:p>
            <a:pPr>
              <a:spcBef>
                <a:spcPts val="600"/>
              </a:spcBef>
            </a:pPr>
            <a:r>
              <a:rPr lang="en-US" sz="1200" b="1" u="sng" dirty="0">
                <a:solidFill>
                  <a:srgbClr val="00446B"/>
                </a:solidFill>
              </a:rPr>
              <a:t>Benefit: </a:t>
            </a:r>
            <a:r>
              <a:rPr lang="en-US" sz="1200" dirty="0">
                <a:solidFill>
                  <a:srgbClr val="00446B"/>
                </a:solidFill>
              </a:rPr>
              <a:t>more user-friendly for manual and automated loading.</a:t>
            </a:r>
          </a:p>
        </p:txBody>
      </p:sp>
      <p:pic>
        <p:nvPicPr>
          <p:cNvPr id="3" name="Picture 2" descr="http://delfns0265/preview/SCHUNK/Image/IM0025469.jpg?1617094621078">
            <a:extLst>
              <a:ext uri="{FF2B5EF4-FFF2-40B4-BE49-F238E27FC236}">
                <a16:creationId xmlns:a16="http://schemas.microsoft.com/office/drawing/2014/main" id="{B0091B33-9FA6-44F0-8B60-357CD3E8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7" y="1202776"/>
            <a:ext cx="1204524" cy="15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elfns0265/preview/SCHUNK/Image/IM0025470.jpg?1617094680489">
            <a:extLst>
              <a:ext uri="{FF2B5EF4-FFF2-40B4-BE49-F238E27FC236}">
                <a16:creationId xmlns:a16="http://schemas.microsoft.com/office/drawing/2014/main" id="{5562C81D-7707-4434-8B1B-3A2F65BC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56" y="1220339"/>
            <a:ext cx="1179872" cy="14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lfns0265/preview/SCHUNK/Image/IM0025471.jpg?1617094724149">
            <a:extLst>
              <a:ext uri="{FF2B5EF4-FFF2-40B4-BE49-F238E27FC236}">
                <a16:creationId xmlns:a16="http://schemas.microsoft.com/office/drawing/2014/main" id="{201300DB-C7E8-4E15-AB6E-593EDF93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32" y="1264063"/>
            <a:ext cx="1862600" cy="13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VERO-S NSE-E mini 90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VERO-S-E mini 90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446B"/>
                </a:solidFill>
              </a:rPr>
              <a:t>Control of the quick-change pallet system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446B"/>
                </a:solidFill>
              </a:rPr>
              <a:t>The module is controlled via a 4-pin connection on the side. Using 24 V direct voltage, a brushless DC motor is actuated, which in a turn operates the module via a gear. </a:t>
            </a:r>
            <a:r>
              <a:rPr lang="en-US" sz="1200" dirty="0">
                <a:solidFill>
                  <a:srgbClr val="00446B"/>
                </a:solidFill>
                <a:sym typeface="Wingdings" panose="05000000000000000000" pitchFamily="2" charset="2"/>
              </a:rPr>
              <a:t> fluid-free actuation</a:t>
            </a:r>
          </a:p>
          <a:p>
            <a:pPr>
              <a:spcBef>
                <a:spcPts val="600"/>
              </a:spcBef>
            </a:pPr>
            <a:endParaRPr lang="en-US" sz="100" dirty="0">
              <a:solidFill>
                <a:srgbClr val="00446B"/>
              </a:solidFill>
            </a:endParaRPr>
          </a:p>
          <a:p>
            <a:r>
              <a:rPr lang="en-US" sz="1200" dirty="0">
                <a:solidFill>
                  <a:srgbClr val="00446B"/>
                </a:solidFill>
              </a:rPr>
              <a:t>    +24V		    Mass</a:t>
            </a:r>
          </a:p>
          <a:p>
            <a:r>
              <a:rPr lang="en-US" sz="1200" dirty="0">
                <a:solidFill>
                  <a:srgbClr val="00446B"/>
                </a:solidFill>
              </a:rPr>
              <a:t>    Open module	    Close module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446B"/>
                </a:solidFill>
              </a:rPr>
              <a:t>Monitoring of the clamping slide position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446B"/>
                </a:solidFill>
              </a:rPr>
              <a:t>For the IN-variants, the position of the clamping slide may be monitored via two inductive proximity switches. This monitoring ensures maximum process reliability with daily use of the NSE-E mini 90 modules.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3290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446B"/>
                </a:solidFill>
              </a:rPr>
              <a:t>Made of stainless steel – long service life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446B"/>
                </a:solidFill>
              </a:rPr>
              <a:t>All functional components are made of hardened stainless steel.</a:t>
            </a:r>
          </a:p>
        </p:txBody>
      </p:sp>
      <p:pic>
        <p:nvPicPr>
          <p:cNvPr id="2050" name="Picture 2" descr="http://delfns0265/preview/SCHUNK/Image/IM0025472.jpg?1617094919604">
            <a:extLst>
              <a:ext uri="{FF2B5EF4-FFF2-40B4-BE49-F238E27FC236}">
                <a16:creationId xmlns:a16="http://schemas.microsoft.com/office/drawing/2014/main" id="{DB24BEB3-BD5F-41B7-A686-EE1C3A56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5" y="1306902"/>
            <a:ext cx="1787129" cy="12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lfns0265/preview/SCHUNK/Image/IM0025473.jpg?1617094949200">
            <a:extLst>
              <a:ext uri="{FF2B5EF4-FFF2-40B4-BE49-F238E27FC236}">
                <a16:creationId xmlns:a16="http://schemas.microsoft.com/office/drawing/2014/main" id="{A198E277-16F2-422B-BCBF-BE47FBFB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04" y="1230667"/>
            <a:ext cx="1203892" cy="145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elfns0265/preview/SCHUNK/Image/IM0025474.jpg?1617095041050">
            <a:extLst>
              <a:ext uri="{FF2B5EF4-FFF2-40B4-BE49-F238E27FC236}">
                <a16:creationId xmlns:a16="http://schemas.microsoft.com/office/drawing/2014/main" id="{EA11F181-8010-4010-A4D2-947BFAD6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53" y="1263823"/>
            <a:ext cx="1965242" cy="14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62B7746-0527-4571-812A-8F3C2D519131}"/>
              </a:ext>
            </a:extLst>
          </p:cNvPr>
          <p:cNvGrpSpPr/>
          <p:nvPr/>
        </p:nvGrpSpPr>
        <p:grpSpPr>
          <a:xfrm>
            <a:off x="1613646" y="2170329"/>
            <a:ext cx="198000" cy="198000"/>
            <a:chOff x="4645063" y="729193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D165D43-DE76-4D13-9B1F-DEBBED232395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64F32CC-9B51-4E0A-9F4D-F29EAD979E23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E800E2-06D2-42B3-BAD7-75A881A19D41}"/>
              </a:ext>
            </a:extLst>
          </p:cNvPr>
          <p:cNvGrpSpPr/>
          <p:nvPr/>
        </p:nvGrpSpPr>
        <p:grpSpPr>
          <a:xfrm>
            <a:off x="1873372" y="2053604"/>
            <a:ext cx="198000" cy="198000"/>
            <a:chOff x="4645063" y="732456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FA2C63F-520E-47DB-BADB-18AF7433516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8055283-B6D7-4EAC-ADAF-1913BA3B27D4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CFD5C51-3085-4349-9B91-C0D9D75061F2}"/>
              </a:ext>
            </a:extLst>
          </p:cNvPr>
          <p:cNvGrpSpPr/>
          <p:nvPr/>
        </p:nvGrpSpPr>
        <p:grpSpPr>
          <a:xfrm>
            <a:off x="1545509" y="1867102"/>
            <a:ext cx="198000" cy="198000"/>
            <a:chOff x="4637578" y="732456"/>
            <a:chExt cx="266095" cy="27135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F59E0B5-160E-4A5D-B09F-317530D3D76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4008B96-34C7-4270-B913-EA9355B1751E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755FFD4-872F-4472-8448-29D9A9F217C0}"/>
              </a:ext>
            </a:extLst>
          </p:cNvPr>
          <p:cNvGrpSpPr/>
          <p:nvPr/>
        </p:nvGrpSpPr>
        <p:grpSpPr>
          <a:xfrm>
            <a:off x="1806634" y="1794604"/>
            <a:ext cx="198000" cy="198000"/>
            <a:chOff x="4631178" y="738982"/>
            <a:chExt cx="266095" cy="27135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1DAB283-D689-48DB-A851-093D846DC9A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88C6B8C-67BB-4DBA-94EB-3410712DF21D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21D88AC-6DA8-43AB-B5D2-13F8B22EF970}"/>
              </a:ext>
            </a:extLst>
          </p:cNvPr>
          <p:cNvGrpSpPr/>
          <p:nvPr/>
        </p:nvGrpSpPr>
        <p:grpSpPr>
          <a:xfrm>
            <a:off x="183451" y="4049656"/>
            <a:ext cx="198000" cy="198000"/>
            <a:chOff x="4645063" y="729193"/>
            <a:chExt cx="266095" cy="27135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F879105-F071-4584-91E9-C1A88119412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C39DB4D-971A-4103-815A-33EF82E1FC98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E4B387A-21B1-4C06-A95D-8D6686965BB9}"/>
              </a:ext>
            </a:extLst>
          </p:cNvPr>
          <p:cNvGrpSpPr/>
          <p:nvPr/>
        </p:nvGrpSpPr>
        <p:grpSpPr>
          <a:xfrm>
            <a:off x="1560038" y="4052453"/>
            <a:ext cx="198000" cy="198000"/>
            <a:chOff x="4645063" y="732456"/>
            <a:chExt cx="266095" cy="27135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7FDB890-81C4-4766-92CB-2C7CD86E3AA5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FE83139-E679-47E7-87ED-64DF6C0DF74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B91AD06-EDE1-407B-B6C3-CDFF7BD720D0}"/>
              </a:ext>
            </a:extLst>
          </p:cNvPr>
          <p:cNvGrpSpPr/>
          <p:nvPr/>
        </p:nvGrpSpPr>
        <p:grpSpPr>
          <a:xfrm>
            <a:off x="175914" y="4231186"/>
            <a:ext cx="198000" cy="198000"/>
            <a:chOff x="4637578" y="732456"/>
            <a:chExt cx="266095" cy="271350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6DDD67AE-EF47-4EAA-B9A7-C56ED357B11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047AB74-6A9B-4CF5-8C64-F56F4C8DE441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7C680B4-F438-4F83-ACFF-B67420576A94}"/>
              </a:ext>
            </a:extLst>
          </p:cNvPr>
          <p:cNvGrpSpPr/>
          <p:nvPr/>
        </p:nvGrpSpPr>
        <p:grpSpPr>
          <a:xfrm>
            <a:off x="1555033" y="4234615"/>
            <a:ext cx="198000" cy="198000"/>
            <a:chOff x="4631178" y="738982"/>
            <a:chExt cx="266095" cy="27135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27290D2B-CE0B-4773-9712-9289AF98DC9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C679AEF-C21D-40E3-A04E-540C2E721686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01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536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346</Words>
  <Application>Microsoft Office PowerPoint</Application>
  <PresentationFormat>Bildschirmpräsentation (16:9)</PresentationFormat>
  <Paragraphs>83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SCH_PPT_Vorlage_16-9_230112</vt:lpstr>
      <vt:lpstr>PowerPoint-Präsentation</vt:lpstr>
      <vt:lpstr>VERO-S NSE-E mini 90</vt:lpstr>
      <vt:lpstr>VERO-S NSE-E mini 90</vt:lpstr>
      <vt:lpstr>VERO-S NSE-E mini 90</vt:lpstr>
      <vt:lpstr>VERO-S NSE-E mini 90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351</cp:revision>
  <cp:lastPrinted>2020-11-09T15:27:15Z</cp:lastPrinted>
  <dcterms:created xsi:type="dcterms:W3CDTF">2012-06-26T15:13:48Z</dcterms:created>
  <dcterms:modified xsi:type="dcterms:W3CDTF">2021-09-28T06:51:48Z</dcterms:modified>
</cp:coreProperties>
</file>