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99" r:id="rId2"/>
    <p:sldId id="687" r:id="rId3"/>
    <p:sldId id="296" r:id="rId4"/>
    <p:sldId id="685" r:id="rId5"/>
    <p:sldId id="686" r:id="rId6"/>
    <p:sldId id="294" r:id="rId7"/>
    <p:sldId id="279" r:id="rId8"/>
  </p:sldIdLst>
  <p:sldSz cx="9144000" cy="5143500" type="screen16x9"/>
  <p:notesSz cx="6858000" cy="9144000"/>
  <p:custDataLst>
    <p:tags r:id="rId11"/>
  </p:custDataLst>
  <p:defaultTextStyle>
    <a:defPPr>
      <a:defRPr lang="de-DE"/>
    </a:defPPr>
    <a:lvl1pPr marL="0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0">
          <p15:clr>
            <a:srgbClr val="A4A3A4"/>
          </p15:clr>
        </p15:guide>
        <p15:guide id="2" orient="horz" pos="356">
          <p15:clr>
            <a:srgbClr val="A4A3A4"/>
          </p15:clr>
        </p15:guide>
        <p15:guide id="3" orient="horz" pos="590">
          <p15:clr>
            <a:srgbClr val="A4A3A4"/>
          </p15:clr>
        </p15:guide>
        <p15:guide id="4" pos="5472">
          <p15:clr>
            <a:srgbClr val="A4A3A4"/>
          </p15:clr>
        </p15:guide>
        <p15:guide id="5" pos="204" userDrawn="1">
          <p15:clr>
            <a:srgbClr val="A4A3A4"/>
          </p15:clr>
        </p15:guide>
        <p15:guide id="6" pos="2831">
          <p15:clr>
            <a:srgbClr val="A4A3A4"/>
          </p15:clr>
        </p15:guide>
        <p15:guide id="7" pos="1610" userDrawn="1">
          <p15:clr>
            <a:srgbClr val="A4A3A4"/>
          </p15:clr>
        </p15:guide>
        <p15:guide id="8" pos="288">
          <p15:clr>
            <a:srgbClr val="A4A3A4"/>
          </p15:clr>
        </p15:guide>
        <p15:guide id="9" pos="9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6A"/>
    <a:srgbClr val="EAF2F9"/>
    <a:srgbClr val="D7E2ED"/>
    <a:srgbClr val="84D0F0"/>
    <a:srgbClr val="00446B"/>
    <a:srgbClr val="17385F"/>
    <a:srgbClr val="009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92" autoAdjust="0"/>
    <p:restoredTop sz="94591" autoAdjust="0"/>
  </p:normalViewPr>
  <p:slideViewPr>
    <p:cSldViewPr snapToGrid="0" snapToObjects="1">
      <p:cViewPr varScale="1">
        <p:scale>
          <a:sx n="106" d="100"/>
          <a:sy n="106" d="100"/>
        </p:scale>
        <p:origin x="972" y="78"/>
      </p:cViewPr>
      <p:guideLst>
        <p:guide orient="horz" pos="2450"/>
        <p:guide orient="horz" pos="356"/>
        <p:guide orient="horz" pos="590"/>
        <p:guide pos="5472"/>
        <p:guide pos="204"/>
        <p:guide pos="2831"/>
        <p:guide pos="1610"/>
        <p:guide pos="288"/>
        <p:guide pos="9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5" d="100"/>
          <a:sy n="85" d="100"/>
        </p:scale>
        <p:origin x="-22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EF0E5-7573-904A-8AD2-3C4D4AB28462}" type="datetimeFigureOut">
              <a:rPr lang="de-DE" smtClean="0"/>
              <a:pPr/>
              <a:t>17.05.2021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9633C-3AFD-B14F-BF51-76C9B354F0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934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9C942-6DF7-4645-A323-1FB2403B0B5A}" type="datetimeFigureOut">
              <a:rPr lang="de-DE" smtClean="0"/>
              <a:pPr/>
              <a:t>17.05.2021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218C4-41A8-684B-AF4F-B9D499E35F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5679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218C4-41A8-684B-AF4F-B9D499E35F6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992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 userDrawn="1"/>
        </p:nvSpPr>
        <p:spPr>
          <a:xfrm>
            <a:off x="0" y="45058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3" name="Bild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04" y="4311880"/>
            <a:ext cx="9144000" cy="749300"/>
          </a:xfrm>
          <a:prstGeom prst="rect">
            <a:avLst/>
          </a:prstGeom>
        </p:spPr>
      </p:pic>
      <p:sp>
        <p:nvSpPr>
          <p:cNvPr id="29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Überschrift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>
          <a:xfrm>
            <a:off x="4673600" y="1112838"/>
            <a:ext cx="4171950" cy="2853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4374000" cy="285432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31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0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/>
              <a:t>Intermediate Sleeves GZB-S 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1113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2"/>
          <p:cNvSpPr/>
          <p:nvPr userDrawn="1"/>
        </p:nvSpPr>
        <p:spPr>
          <a:xfrm>
            <a:off x="0" y="45058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9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Überschrift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7886700" cy="285432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/>
              <a:t>Intermediate Sleeves GZB-S </a:t>
            </a:r>
            <a:endParaRPr lang="de-DE" dirty="0"/>
          </a:p>
        </p:txBody>
      </p:sp>
      <p:pic>
        <p:nvPicPr>
          <p:cNvPr id="11" name="Bild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6938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Intermediate Sleeves GZB-S 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3006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ags" Target="../tags/tag2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4"/>
          <p:cNvSpPr>
            <a:spLocks noGrp="1"/>
          </p:cNvSpPr>
          <p:nvPr>
            <p:ph type="title"/>
          </p:nvPr>
        </p:nvSpPr>
        <p:spPr>
          <a:xfrm>
            <a:off x="209550" y="160339"/>
            <a:ext cx="7886700" cy="804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819150" y="4668839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bg1"/>
                </a:solidFill>
              </a:defRPr>
            </a:lvl1pPr>
          </a:lstStyle>
          <a:p>
            <a:r>
              <a:rPr lang="de-DE"/>
              <a:t>Intermediate Sleeves GZB-S 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209550" y="1190627"/>
            <a:ext cx="4374000" cy="285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custDataLst>
      <p:tags r:id="rId5"/>
    </p:custDataLst>
    <p:extLst>
      <p:ext uri="{BB962C8B-B14F-4D97-AF65-F5344CB8AC3E}">
        <p14:creationId xmlns:p14="http://schemas.microsoft.com/office/powerpoint/2010/main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9" r:id="rId2"/>
    <p:sldLayoutId id="2147483660" r:id="rId3"/>
  </p:sldLayoutIdLst>
  <p:hf sldNum="0" hdr="0" ftr="0" dt="0"/>
  <p:txStyles>
    <p:titleStyle>
      <a:lvl1pPr algn="l" defTabSz="457171" rtl="0" eaLnBrk="1" latinLnBrk="0" hangingPunct="1">
        <a:spcBef>
          <a:spcPct val="0"/>
        </a:spcBef>
        <a:buNone/>
        <a:defRPr sz="2800" b="1" kern="1200">
          <a:solidFill>
            <a:srgbClr val="00446B"/>
          </a:solidFill>
          <a:latin typeface="+mj-lt"/>
          <a:ea typeface="+mj-ea"/>
          <a:cs typeface="+mj-cs"/>
        </a:defRPr>
      </a:lvl1pPr>
    </p:titleStyle>
    <p:bodyStyle>
      <a:lvl1pPr marL="0" indent="0" algn="l" defTabSz="457171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446B"/>
          </a:solidFill>
          <a:latin typeface="+mn-lt"/>
          <a:ea typeface="+mn-ea"/>
          <a:cs typeface="+mn-cs"/>
        </a:defRPr>
      </a:lvl1pPr>
      <a:lvl2pPr marL="457170" indent="0" algn="l" defTabSz="457171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446B"/>
          </a:solidFill>
          <a:latin typeface="+mn-lt"/>
          <a:ea typeface="+mn-ea"/>
          <a:cs typeface="+mn-cs"/>
        </a:defRPr>
      </a:lvl2pPr>
      <a:lvl3pPr marL="1142927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446B"/>
          </a:solidFill>
          <a:latin typeface="+mn-lt"/>
          <a:ea typeface="+mn-ea"/>
          <a:cs typeface="+mn-cs"/>
        </a:defRPr>
      </a:lvl3pPr>
      <a:lvl4pPr marL="1600098" indent="-228585" algn="l" defTabSz="457171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446B"/>
          </a:solidFill>
          <a:latin typeface="+mn-lt"/>
          <a:ea typeface="+mn-ea"/>
          <a:cs typeface="+mn-cs"/>
        </a:defRPr>
      </a:lvl4pPr>
      <a:lvl5pPr marL="2057268" indent="-228585" algn="l" defTabSz="457171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00446B"/>
          </a:solidFill>
          <a:latin typeface="+mn-lt"/>
          <a:ea typeface="+mn-ea"/>
          <a:cs typeface="+mn-cs"/>
        </a:defRPr>
      </a:lvl5pPr>
      <a:lvl6pPr marL="2514439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0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2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6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Haushaltsgerät, Computer, Frau, Laptop enthält.&#10;&#10;Automatisch generierte Beschreibung">
            <a:extLst>
              <a:ext uri="{FF2B5EF4-FFF2-40B4-BE49-F238E27FC236}">
                <a16:creationId xmlns:a16="http://schemas.microsoft.com/office/drawing/2014/main" id="{80D225CB-F252-4FB9-A51D-957862A03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4428744"/>
          </a:xfrm>
          <a:prstGeom prst="rect">
            <a:avLst/>
          </a:prstGeom>
        </p:spPr>
      </p:pic>
      <p:sp>
        <p:nvSpPr>
          <p:cNvPr id="50" name="Rechteck 49"/>
          <p:cNvSpPr/>
          <p:nvPr/>
        </p:nvSpPr>
        <p:spPr>
          <a:xfrm>
            <a:off x="0" y="3346073"/>
            <a:ext cx="9144000" cy="1081147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Titel 1"/>
          <p:cNvSpPr txBox="1">
            <a:spLocks/>
          </p:cNvSpPr>
          <p:nvPr/>
        </p:nvSpPr>
        <p:spPr>
          <a:xfrm>
            <a:off x="230149" y="3441577"/>
            <a:ext cx="8858637" cy="839334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defTabSz="457200">
              <a:spcBef>
                <a:spcPct val="0"/>
              </a:spcBef>
              <a:defRPr/>
            </a:pPr>
            <a:r>
              <a:rPr lang="de-DE" altLang="de-DE" sz="3000" b="1" dirty="0">
                <a:solidFill>
                  <a:srgbClr val="FFFFFF"/>
                </a:solidFill>
                <a:latin typeface="Calibri"/>
              </a:rPr>
              <a:t>Toolholding Systems</a:t>
            </a:r>
          </a:p>
          <a:p>
            <a:pPr marL="84138" defTabSz="457200">
              <a:spcBef>
                <a:spcPct val="0"/>
              </a:spcBef>
              <a:defRPr/>
            </a:pPr>
            <a:r>
              <a:rPr lang="de-DE" dirty="0">
                <a:solidFill>
                  <a:srgbClr val="FFFFFF"/>
                </a:solidFill>
                <a:latin typeface="Calibri"/>
              </a:rPr>
              <a:t>Intermediate </a:t>
            </a:r>
            <a:r>
              <a:rPr lang="de-DE" dirty="0" err="1">
                <a:solidFill>
                  <a:srgbClr val="FFFFFF"/>
                </a:solidFill>
                <a:latin typeface="Calibri"/>
              </a:rPr>
              <a:t>Sleeves</a:t>
            </a:r>
            <a:endParaRPr lang="de-DE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6"/>
          <a:srcRect l="38113" b="2500"/>
          <a:stretch/>
        </p:blipFill>
        <p:spPr>
          <a:xfrm>
            <a:off x="471268" y="4714856"/>
            <a:ext cx="207512" cy="222904"/>
          </a:xfrm>
          <a:prstGeom prst="rect">
            <a:avLst/>
          </a:prstGeom>
        </p:spPr>
      </p:pic>
      <p:pic>
        <p:nvPicPr>
          <p:cNvPr id="7" name="Bild 4">
            <a:extLst>
              <a:ext uri="{FF2B5EF4-FFF2-40B4-BE49-F238E27FC236}">
                <a16:creationId xmlns:a16="http://schemas.microsoft.com/office/drawing/2014/main" id="{FF2BE00B-75A5-427F-855A-AFBD37CAD0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2152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Product</a:t>
            </a:r>
            <a:r>
              <a:rPr lang="de-DE" dirty="0"/>
              <a:t> </a:t>
            </a:r>
            <a:r>
              <a:rPr lang="de-DE" dirty="0" err="1"/>
              <a:t>overview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7384B4A-03E1-4346-99D3-FE628F89B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816" y="28458"/>
            <a:ext cx="2145209" cy="43344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9475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2">
            <a:extLst>
              <a:ext uri="{FF2B5EF4-FFF2-40B4-BE49-F238E27FC236}">
                <a16:creationId xmlns:a16="http://schemas.microsoft.com/office/drawing/2014/main" id="{D6DBC654-F0AF-42AF-BC93-77A9F9267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160339"/>
            <a:ext cx="7886700" cy="864000"/>
          </a:xfrm>
        </p:spPr>
        <p:txBody>
          <a:bodyPr>
            <a:normAutofit/>
          </a:bodyPr>
          <a:lstStyle/>
          <a:p>
            <a:r>
              <a:rPr lang="de-DE" dirty="0"/>
              <a:t>Intermediate </a:t>
            </a:r>
            <a:r>
              <a:rPr lang="de-DE" dirty="0" err="1"/>
              <a:t>Sleeves</a:t>
            </a:r>
            <a:r>
              <a:rPr lang="de-DE" dirty="0"/>
              <a:t> GZB-S 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4F2FAF6B-9F77-43A2-B02D-62100DFD89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7886700" cy="2854325"/>
          </a:xfrm>
        </p:spPr>
        <p:txBody>
          <a:bodyPr/>
          <a:lstStyle/>
          <a:p>
            <a:r>
              <a:rPr lang="de-DE" altLang="de-DE" b="1" dirty="0" err="1"/>
              <a:t>One</a:t>
            </a:r>
            <a:r>
              <a:rPr lang="de-DE" altLang="de-DE" b="1" dirty="0"/>
              <a:t> </a:t>
            </a:r>
            <a:r>
              <a:rPr lang="de-DE" altLang="de-DE" b="1" dirty="0" err="1"/>
              <a:t>for</a:t>
            </a:r>
            <a:r>
              <a:rPr lang="de-DE" altLang="de-DE" b="1" dirty="0"/>
              <a:t> all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DB83BE7-92DD-49E3-9014-B52CEBEDB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531" y="837710"/>
            <a:ext cx="4734586" cy="351521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BFFA1EC4-9E01-44C4-9D40-365469061071}"/>
              </a:ext>
            </a:extLst>
          </p:cNvPr>
          <p:cNvSpPr txBox="1"/>
          <p:nvPr/>
        </p:nvSpPr>
        <p:spPr>
          <a:xfrm>
            <a:off x="5240637" y="160339"/>
            <a:ext cx="33859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446B"/>
                </a:solidFill>
              </a:rPr>
              <a:t>SCHUNK intermediate sleeves allow clamping of several different shank diameters with just one toolholder. The universal intermediate sleeves GZB-S are available in two versions: coolant-proof, tested and with innovative peripheral coolant channels. And both can be used in the SCHUNK toolholder systems TENDO, TRIBOS, SINO-R, and all standard hydraulic expansion toolholders</a:t>
            </a:r>
            <a:endParaRPr lang="de-DE" sz="1400" dirty="0">
              <a:solidFill>
                <a:srgbClr val="00446B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9934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EB9753-4187-45DF-BFA8-EC4B1E60E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4138" defTabSz="457200">
              <a:spcBef>
                <a:spcPct val="0"/>
              </a:spcBef>
              <a:defRPr/>
            </a:pPr>
            <a:r>
              <a:rPr lang="de-DE" dirty="0"/>
              <a:t>Intermediate </a:t>
            </a:r>
            <a:r>
              <a:rPr lang="de-DE" dirty="0" err="1"/>
              <a:t>Sleeves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EB61992-95B6-4039-8498-DE3CCC9CB4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500" b="1" dirty="0"/>
              <a:t>Universal intermediate </a:t>
            </a:r>
            <a:r>
              <a:rPr lang="de-DE" sz="1500" b="1" dirty="0" err="1"/>
              <a:t>Sleeves</a:t>
            </a:r>
            <a:r>
              <a:rPr lang="en-US" sz="1500" b="1" dirty="0"/>
              <a:t> GZB-S: a cool head for metal cutting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de-DE" sz="1500" b="1" dirty="0"/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1500" b="1" dirty="0" err="1"/>
              <a:t>Proven</a:t>
            </a:r>
            <a:r>
              <a:rPr lang="de-DE" sz="1500" b="1" dirty="0"/>
              <a:t> </a:t>
            </a:r>
            <a:r>
              <a:rPr lang="de-DE" sz="1500" b="1" dirty="0" err="1"/>
              <a:t>technology</a:t>
            </a:r>
            <a:r>
              <a:rPr lang="de-DE" sz="1500" b="1" dirty="0"/>
              <a:t>, </a:t>
            </a:r>
            <a:r>
              <a:rPr lang="de-DE" sz="1500" b="1" dirty="0" err="1"/>
              <a:t>new</a:t>
            </a:r>
            <a:r>
              <a:rPr lang="de-DE" sz="1500" b="1" dirty="0"/>
              <a:t> </a:t>
            </a:r>
            <a:r>
              <a:rPr lang="de-DE" sz="1500" b="1" dirty="0" err="1"/>
              <a:t>perspectives</a:t>
            </a:r>
            <a:endParaRPr lang="de-DE" sz="1500" b="1" dirty="0"/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de-DE" sz="1500" b="1" dirty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de-DE" sz="1500" dirty="0"/>
              <a:t>	</a:t>
            </a:r>
            <a:r>
              <a:rPr lang="en-US" sz="1500" dirty="0"/>
              <a:t> Universal intermediate </a:t>
            </a:r>
            <a:r>
              <a:rPr lang="de-DE" sz="1500" dirty="0" err="1"/>
              <a:t>Sleeves</a:t>
            </a:r>
            <a:r>
              <a:rPr lang="en-US" sz="1500" dirty="0"/>
              <a:t> GZB-S is available in two versions</a:t>
            </a:r>
            <a:r>
              <a:rPr lang="de-DE" sz="1500" dirty="0"/>
              <a:t>: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de-DE" sz="1500" dirty="0"/>
          </a:p>
          <a:p>
            <a:pPr marL="719138" indent="-269875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500" dirty="0" err="1"/>
              <a:t>Proven</a:t>
            </a:r>
            <a:r>
              <a:rPr lang="de-DE" sz="1500" dirty="0"/>
              <a:t> </a:t>
            </a:r>
            <a:r>
              <a:rPr lang="de-DE" sz="1600" dirty="0" err="1"/>
              <a:t>coolant-proof</a:t>
            </a:r>
            <a:r>
              <a:rPr lang="de-DE" sz="1600" dirty="0"/>
              <a:t> – KD (</a:t>
            </a:r>
            <a:r>
              <a:rPr lang="en-US" sz="1600" dirty="0"/>
              <a:t>Coolant-proof up to 80 bar)</a:t>
            </a:r>
          </a:p>
          <a:p>
            <a:pPr marL="1176308" lvl="1" indent="-269875">
              <a:buFont typeface="Arial" panose="020B0604020202020204" pitchFamily="34" charset="0"/>
              <a:buChar char="•"/>
              <a:defRPr/>
            </a:pPr>
            <a:r>
              <a:rPr lang="en-US" sz="1300" dirty="0"/>
              <a:t>available </a:t>
            </a:r>
            <a:r>
              <a:rPr lang="de-DE" sz="1300" dirty="0"/>
              <a:t>in Ø12, 20, 22, 25, 32, ½“, ¾“, 1 ¼“</a:t>
            </a:r>
          </a:p>
          <a:p>
            <a:pPr marL="719138" indent="-269875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1600" dirty="0" err="1"/>
              <a:t>w</a:t>
            </a:r>
            <a:r>
              <a:rPr lang="de-DE" sz="1600" dirty="0" err="1"/>
              <a:t>ith</a:t>
            </a:r>
            <a:r>
              <a:rPr lang="de-DE" sz="1600" dirty="0"/>
              <a:t> </a:t>
            </a:r>
            <a:r>
              <a:rPr lang="de-DE" sz="1600" dirty="0" err="1"/>
              <a:t>new</a:t>
            </a:r>
            <a:r>
              <a:rPr lang="de-DE" sz="1600" dirty="0"/>
              <a:t> innovative </a:t>
            </a:r>
            <a:r>
              <a:rPr lang="de-DE" sz="1600" dirty="0" err="1"/>
              <a:t>peripheral</a:t>
            </a:r>
            <a:r>
              <a:rPr lang="de-DE" sz="1600" dirty="0"/>
              <a:t> </a:t>
            </a:r>
            <a:r>
              <a:rPr lang="de-DE" sz="1600" dirty="0" err="1"/>
              <a:t>cooling</a:t>
            </a:r>
            <a:r>
              <a:rPr lang="de-DE" sz="1600" dirty="0"/>
              <a:t> – PK</a:t>
            </a:r>
          </a:p>
          <a:p>
            <a:pPr marL="1176308" lvl="1" indent="-269875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available </a:t>
            </a:r>
            <a:r>
              <a:rPr lang="de-DE" sz="1400" dirty="0"/>
              <a:t>in Ø8, 12, 20, 32, ½“, ¾“, 1 ¼“</a:t>
            </a:r>
          </a:p>
          <a:p>
            <a:pPr marL="1176308" lvl="1" indent="-269875">
              <a:buFont typeface="Arial" panose="020B0604020202020204" pitchFamily="34" charset="0"/>
              <a:buChar char="•"/>
              <a:defRPr/>
            </a:pPr>
            <a:endParaRPr lang="de-DE" sz="1400" dirty="0"/>
          </a:p>
          <a:p>
            <a:pPr marL="719138" indent="-269875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sz="1500" dirty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1500" dirty="0"/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de-DE" sz="2800" b="1" dirty="0"/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de-DE" sz="2800" b="1" dirty="0"/>
          </a:p>
          <a:p>
            <a:endParaRPr lang="en-US" dirty="0"/>
          </a:p>
        </p:txBody>
      </p:sp>
      <p:pic>
        <p:nvPicPr>
          <p:cNvPr id="5" name="Grafik 6" descr="_7003414_extracted_Retusche.jpg">
            <a:extLst>
              <a:ext uri="{FF2B5EF4-FFF2-40B4-BE49-F238E27FC236}">
                <a16:creationId xmlns:a16="http://schemas.microsoft.com/office/drawing/2014/main" id="{C40C58DF-4EC1-45E3-BE5E-4CA5EDCF3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657" y="1112838"/>
            <a:ext cx="2786744" cy="195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502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EB9753-4187-45DF-BFA8-EC4B1E60E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Advantages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dirty="0"/>
              <a:t>Intermediate </a:t>
            </a:r>
            <a:r>
              <a:rPr lang="de-DE" dirty="0" err="1"/>
              <a:t>Sleeves</a:t>
            </a:r>
            <a:r>
              <a:rPr lang="de-DE" dirty="0"/>
              <a:t> GZB-S 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EB61992-95B6-4039-8498-DE3CCC9CB4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7886700" cy="3393848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600" b="1" dirty="0"/>
              <a:t>Systematic cooling with peripheral cooling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de-DE" sz="1600" b="1" dirty="0"/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600" dirty="0"/>
              <a:t>Six </a:t>
            </a:r>
            <a:r>
              <a:rPr lang="de-DE" sz="1600" dirty="0" err="1"/>
              <a:t>coolant</a:t>
            </a:r>
            <a:r>
              <a:rPr lang="de-DE" sz="1600" dirty="0"/>
              <a:t> </a:t>
            </a:r>
            <a:r>
              <a:rPr lang="de-DE" sz="1600" dirty="0" err="1"/>
              <a:t>slots</a:t>
            </a:r>
            <a:r>
              <a:rPr lang="de-DE" sz="1600" dirty="0"/>
              <a:t> at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en-US" sz="1600" dirty="0"/>
              <a:t>peripheral cooling</a:t>
            </a:r>
            <a:endParaRPr lang="de-DE" sz="1600" dirty="0"/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600" dirty="0"/>
              <a:t>Special </a:t>
            </a:r>
            <a:r>
              <a:rPr lang="de-DE" sz="1600" dirty="0" err="1"/>
              <a:t>nozzle</a:t>
            </a:r>
            <a:r>
              <a:rPr lang="de-DE" sz="1600" dirty="0"/>
              <a:t> </a:t>
            </a:r>
            <a:r>
              <a:rPr lang="de-DE" sz="1600" dirty="0" err="1"/>
              <a:t>geometry</a:t>
            </a:r>
            <a:r>
              <a:rPr lang="de-DE" sz="1600" dirty="0"/>
              <a:t> 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500" dirty="0"/>
              <a:t>Optimal and directed supply of coolant or lubrication of the cutting edge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500" dirty="0" err="1"/>
              <a:t>tripple</a:t>
            </a:r>
            <a:r>
              <a:rPr lang="en-US" sz="1500" dirty="0"/>
              <a:t> </a:t>
            </a:r>
            <a:r>
              <a:rPr lang="en-US" sz="1600" dirty="0"/>
              <a:t>effect:</a:t>
            </a:r>
          </a:p>
          <a:p>
            <a:pPr marL="355600" indent="-87313">
              <a:buFont typeface="Symbol" panose="05050102010706020507" pitchFamily="18" charset="2"/>
              <a:buChar char="-"/>
              <a:defRPr/>
            </a:pPr>
            <a:r>
              <a:rPr lang="en-US" sz="1600" dirty="0"/>
              <a:t> significantly increase tool life</a:t>
            </a:r>
          </a:p>
          <a:p>
            <a:pPr marL="355600" indent="-87313">
              <a:buFont typeface="Symbol" panose="05050102010706020507" pitchFamily="18" charset="2"/>
              <a:buChar char="-"/>
              <a:defRPr/>
            </a:pPr>
            <a:r>
              <a:rPr lang="en-US" sz="1600" dirty="0"/>
              <a:t> optimum chip removal by means of systematic coolant/lubricant rinsing</a:t>
            </a:r>
          </a:p>
          <a:p>
            <a:pPr marL="355600" indent="-87313">
              <a:buFont typeface="Symbol" panose="05050102010706020507" pitchFamily="18" charset="2"/>
              <a:buChar char="-"/>
              <a:defRPr/>
            </a:pPr>
            <a:r>
              <a:rPr lang="en-US" sz="1600" dirty="0"/>
              <a:t> extremely improved machining results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Versatile length </a:t>
            </a:r>
            <a:r>
              <a:rPr lang="en-US" sz="1600" dirty="0" err="1"/>
              <a:t>preadjustment</a:t>
            </a:r>
            <a:r>
              <a:rPr lang="en-US" sz="1600" dirty="0"/>
              <a:t> due to adjustable intermediate stop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sz="1600" dirty="0" err="1"/>
              <a:t>Peripheral</a:t>
            </a:r>
            <a:r>
              <a:rPr lang="de-DE" sz="1600" dirty="0"/>
              <a:t> </a:t>
            </a:r>
            <a:r>
              <a:rPr lang="de-DE" sz="1600" dirty="0" err="1"/>
              <a:t>cooling</a:t>
            </a:r>
            <a:r>
              <a:rPr lang="de-DE" sz="1600" dirty="0"/>
              <a:t>:</a:t>
            </a:r>
          </a:p>
          <a:p>
            <a:pPr marL="355600" indent="-87313">
              <a:buFont typeface="Symbol" panose="05050102010706020507" pitchFamily="18" charset="2"/>
              <a:buChar char="-"/>
              <a:defRPr/>
            </a:pPr>
            <a:r>
              <a:rPr lang="de-DE" sz="1600" dirty="0"/>
              <a:t>	</a:t>
            </a:r>
            <a:r>
              <a:rPr lang="en-US" sz="1600" dirty="0"/>
              <a:t>optimized coolant emission</a:t>
            </a:r>
          </a:p>
          <a:p>
            <a:pPr marL="355600" indent="-87313">
              <a:buFont typeface="Symbol" panose="05050102010706020507" pitchFamily="18" charset="2"/>
              <a:buChar char="-"/>
              <a:defRPr/>
            </a:pPr>
            <a:r>
              <a:rPr lang="en-US" sz="1600" dirty="0"/>
              <a:t>   systematic coolant flow </a:t>
            </a:r>
          </a:p>
          <a:p>
            <a:pPr marL="355600" indent="-87313">
              <a:buFont typeface="Symbol" panose="05050102010706020507" pitchFamily="18" charset="2"/>
              <a:buChar char="-"/>
              <a:defRPr/>
            </a:pPr>
            <a:r>
              <a:rPr lang="en-US" sz="1600" dirty="0"/>
              <a:t>   increased tool service life</a:t>
            </a:r>
            <a:endParaRPr lang="de-DE" sz="1600" dirty="0"/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de-DE" sz="2800" b="1" dirty="0"/>
          </a:p>
          <a:p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F582517-FA3E-44B0-9214-449C4FA70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028" y="456537"/>
            <a:ext cx="1581371" cy="366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234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dirty="0">
                <a:latin typeface="Calibri" panose="020F0502020204030204" pitchFamily="34" charset="0"/>
                <a:cs typeface="Calibri" panose="020F0502020204030204" pitchFamily="34" charset="0"/>
              </a:rPr>
              <a:t>Advantages </a:t>
            </a:r>
            <a:r>
              <a:rPr lang="de-DE" alt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alt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/>
              <a:t>Intermediate </a:t>
            </a:r>
            <a:r>
              <a:rPr lang="de-DE" dirty="0" err="1"/>
              <a:t>Sleeves</a:t>
            </a:r>
            <a:r>
              <a:rPr lang="de-DE" dirty="0"/>
              <a:t> GZB-S 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  <a:defRPr/>
            </a:pPr>
            <a:endParaRPr lang="de-DE" altLang="de-DE" sz="1500" dirty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endParaRPr lang="de-DE" altLang="de-DE" sz="1400" dirty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The tool length “L” can be flexibly adjusted via a movable intermediate sleeve.</a:t>
            </a:r>
            <a:endParaRPr lang="de-DE" altLang="de-DE" sz="1400" dirty="0"/>
          </a:p>
          <a:p>
            <a:pPr marL="0" lvl="1">
              <a:defRPr/>
            </a:pPr>
            <a:endParaRPr lang="de-DE" altLang="de-DE" sz="1500" dirty="0"/>
          </a:p>
          <a:p>
            <a:pPr marL="0" lvl="1">
              <a:defRPr/>
            </a:pPr>
            <a:endParaRPr lang="de-DE" altLang="de-DE" sz="1400" dirty="0"/>
          </a:p>
          <a:p>
            <a:pPr marL="0" lvl="1">
              <a:defRPr/>
            </a:pPr>
            <a:r>
              <a:rPr lang="de-DE" altLang="de-DE" sz="1400" dirty="0"/>
              <a:t>1: </a:t>
            </a:r>
            <a:r>
              <a:rPr lang="de-DE" sz="1400" dirty="0"/>
              <a:t>GZB-S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coolant-proof</a:t>
            </a:r>
            <a:r>
              <a:rPr lang="de-DE" sz="1400" dirty="0"/>
              <a:t> (</a:t>
            </a:r>
            <a:r>
              <a:rPr lang="en-US" sz="1400" dirty="0"/>
              <a:t>Coolant-proof up to max. 80 bar)</a:t>
            </a:r>
            <a:endParaRPr lang="de-DE" altLang="de-DE" sz="1400" dirty="0"/>
          </a:p>
          <a:p>
            <a:pPr marL="0" lvl="1">
              <a:defRPr/>
            </a:pPr>
            <a:r>
              <a:rPr lang="de-DE" altLang="de-DE" sz="1400" dirty="0"/>
              <a:t>2: GZB-S </a:t>
            </a:r>
            <a:r>
              <a:rPr lang="de-DE" altLang="de-DE" sz="1400" dirty="0" err="1"/>
              <a:t>w</a:t>
            </a:r>
            <a:r>
              <a:rPr lang="de-DE" sz="1400" dirty="0" err="1"/>
              <a:t>ith</a:t>
            </a:r>
            <a:r>
              <a:rPr lang="de-DE" sz="1400" dirty="0"/>
              <a:t> </a:t>
            </a:r>
            <a:r>
              <a:rPr lang="de-DE" sz="1400" dirty="0" err="1"/>
              <a:t>peripheral</a:t>
            </a:r>
            <a:r>
              <a:rPr lang="de-DE" sz="1400" dirty="0"/>
              <a:t> </a:t>
            </a:r>
            <a:r>
              <a:rPr lang="de-DE" sz="1400" dirty="0" err="1"/>
              <a:t>cooling</a:t>
            </a:r>
            <a:r>
              <a:rPr lang="de-DE" sz="1400" dirty="0"/>
              <a:t> (</a:t>
            </a:r>
            <a:r>
              <a:rPr lang="en-US" sz="1400" dirty="0"/>
              <a:t>With peripheral cooling for optimized coolant emission, systematic coolant flow and increased tool service life)</a:t>
            </a:r>
            <a:endParaRPr lang="de-DE" sz="1400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2FCE1BD-7C92-4878-894A-5EAD04161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37" y="1024339"/>
            <a:ext cx="3363663" cy="315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6305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0"/>
  <p:tag name="ARTICULATE_DESIGN_ID_SCH_PPT_VORLAGE_16-9_230112" val="Yc1SrUJ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CH_PPT_Vorlage_16-9_2301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SCH_PPT_Vorlage_16-9_230112</Template>
  <TotalTime>0</TotalTime>
  <Words>289</Words>
  <Application>Microsoft Office PowerPoint</Application>
  <PresentationFormat>Bildschirmpräsentation (16:9)</PresentationFormat>
  <Paragraphs>45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Symbol</vt:lpstr>
      <vt:lpstr>Wingdings</vt:lpstr>
      <vt:lpstr>SCH_PPT_Vorlage_16-9_230112</vt:lpstr>
      <vt:lpstr>PowerPoint-Präsentation</vt:lpstr>
      <vt:lpstr>Product overview</vt:lpstr>
      <vt:lpstr>Intermediate Sleeves GZB-S </vt:lpstr>
      <vt:lpstr>Intermediate Sleeves</vt:lpstr>
      <vt:lpstr>Advantages of Intermediate Sleeves GZB-S </vt:lpstr>
      <vt:lpstr>Advantages of Intermediate Sleeves GZB-S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Ludewig, Stephan</dc:creator>
  <cp:lastModifiedBy>Bossert, Carsten</cp:lastModifiedBy>
  <cp:revision>165</cp:revision>
  <cp:lastPrinted>2014-06-25T16:59:27Z</cp:lastPrinted>
  <dcterms:created xsi:type="dcterms:W3CDTF">2012-06-26T15:13:48Z</dcterms:created>
  <dcterms:modified xsi:type="dcterms:W3CDTF">2021-05-17T12:07:11Z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BB168B60-77D4-4875-BE5F-2ECECB6BC60E</vt:lpwstr>
  </property>
  <property fmtid="{D5CDD505-2E9C-101B-9397-08002B2CF9AE}" pid="3" name="ArticulatePath">
    <vt:lpwstr>SCHUNK_PPT-Vorlage_16_9_0321_DE_inArbeit</vt:lpwstr>
  </property>
</Properties>
</file>