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99" r:id="rId2"/>
    <p:sldId id="682" r:id="rId3"/>
    <p:sldId id="685" r:id="rId4"/>
    <p:sldId id="684" r:id="rId5"/>
    <p:sldId id="683" r:id="rId6"/>
    <p:sldId id="688" r:id="rId7"/>
    <p:sldId id="686" r:id="rId8"/>
    <p:sldId id="690" r:id="rId9"/>
    <p:sldId id="691" r:id="rId10"/>
    <p:sldId id="692" r:id="rId11"/>
    <p:sldId id="693" r:id="rId12"/>
    <p:sldId id="694" r:id="rId13"/>
    <p:sldId id="687" r:id="rId14"/>
    <p:sldId id="689" r:id="rId15"/>
    <p:sldId id="695" r:id="rId16"/>
    <p:sldId id="279" r:id="rId17"/>
  </p:sldIdLst>
  <p:sldSz cx="9144000" cy="5143500" type="screen16x9"/>
  <p:notesSz cx="6858000" cy="9144000"/>
  <p:custDataLst>
    <p:tags r:id="rId20"/>
  </p:custDataLst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0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72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1610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0"/>
    <a:srgbClr val="84D0F0"/>
    <a:srgbClr val="D7E2ED"/>
    <a:srgbClr val="EAF2F9"/>
    <a:srgbClr val="003D6A"/>
    <a:srgbClr val="00446B"/>
    <a:srgbClr val="173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92" autoAdjust="0"/>
    <p:restoredTop sz="94591" autoAdjust="0"/>
  </p:normalViewPr>
  <p:slideViewPr>
    <p:cSldViewPr snapToGrid="0" snapToObjects="1">
      <p:cViewPr varScale="1">
        <p:scale>
          <a:sx n="132" d="100"/>
          <a:sy n="132" d="100"/>
        </p:scale>
        <p:origin x="522" y="96"/>
      </p:cViewPr>
      <p:guideLst>
        <p:guide orient="horz" pos="2450"/>
        <p:guide orient="horz" pos="356"/>
        <p:guide orient="horz" pos="590"/>
        <p:guide pos="5472"/>
        <p:guide pos="204"/>
        <p:guide pos="2831"/>
        <p:guide pos="1610"/>
        <p:guide pos="288"/>
        <p:guide pos="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05.05.2021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05.05.2021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99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2" name="Titelplatzhalter 4">
            <a:extLst>
              <a:ext uri="{FF2B5EF4-FFF2-40B4-BE49-F238E27FC236}">
                <a16:creationId xmlns:a16="http://schemas.microsoft.com/office/drawing/2014/main" id="{CF6B2F34-0888-42F9-97D8-A2F1D3E1B4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de-DE" dirty="0"/>
              <a:t>Headline – 28/32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DC0C6662-C958-49A3-9C51-F65FC3A1E8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9550" y="1112838"/>
            <a:ext cx="4374000" cy="285432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 dirty="0" err="1"/>
              <a:t>Subhead</a:t>
            </a:r>
            <a:r>
              <a:rPr lang="de-DE" dirty="0"/>
              <a:t> – 20 </a:t>
            </a:r>
            <a:r>
              <a:rPr lang="de-DE" dirty="0" err="1"/>
              <a:t>pt</a:t>
            </a:r>
            <a:endParaRPr lang="de-DE" dirty="0"/>
          </a:p>
          <a:p>
            <a:pPr lvl="0"/>
            <a:r>
              <a:rPr lang="de-DE" sz="1400" dirty="0"/>
              <a:t>Text – min. 14 </a:t>
            </a:r>
            <a:r>
              <a:rPr lang="de-DE" sz="1400" dirty="0" err="1"/>
              <a:t>pt</a:t>
            </a:r>
            <a:endParaRPr lang="de-DE" sz="1400" dirty="0"/>
          </a:p>
        </p:txBody>
      </p:sp>
      <p:sp>
        <p:nvSpPr>
          <p:cNvPr id="15" name="Fußzeilenplatzhalter 2">
            <a:extLst>
              <a:ext uri="{FF2B5EF4-FFF2-40B4-BE49-F238E27FC236}">
                <a16:creationId xmlns:a16="http://schemas.microsoft.com/office/drawing/2014/main" id="{C6B6D8F1-92D4-46BC-AD2B-016DD2B29D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5895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Author, Date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2" name="Titelplatzhalter 4">
            <a:extLst>
              <a:ext uri="{FF2B5EF4-FFF2-40B4-BE49-F238E27FC236}">
                <a16:creationId xmlns:a16="http://schemas.microsoft.com/office/drawing/2014/main" id="{A92CB0FA-39E8-4C29-9668-15F7C4818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Headline – 28/32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CC9F0E44-91AF-474E-A709-15D62A4ED9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9550" y="1112838"/>
            <a:ext cx="7886700" cy="285432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 dirty="0" err="1"/>
              <a:t>Subhead</a:t>
            </a:r>
            <a:r>
              <a:rPr lang="de-DE" dirty="0"/>
              <a:t> – 20 </a:t>
            </a:r>
            <a:r>
              <a:rPr lang="de-DE" dirty="0" err="1"/>
              <a:t>pt</a:t>
            </a:r>
            <a:endParaRPr lang="de-DE" dirty="0"/>
          </a:p>
          <a:p>
            <a:pPr lvl="0"/>
            <a:r>
              <a:rPr lang="de-DE" sz="1400" dirty="0"/>
              <a:t>Text – min. 14 </a:t>
            </a:r>
            <a:r>
              <a:rPr lang="de-DE" sz="1400" dirty="0" err="1"/>
              <a:t>pt</a:t>
            </a:r>
            <a:endParaRPr lang="de-DE" sz="1400" dirty="0"/>
          </a:p>
        </p:txBody>
      </p:sp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B0B6165C-9037-49EB-8898-B49148A339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5895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Author, Date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00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Titel, Verfasser, Datum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9" r:id="rId2"/>
    <p:sldLayoutId id="2147483660" r:id="rId3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aushaltsgerät, Computer, Frau, Laptop enthält.&#10;&#10;Automatisch generierte Beschreibung">
            <a:extLst>
              <a:ext uri="{FF2B5EF4-FFF2-40B4-BE49-F238E27FC236}">
                <a16:creationId xmlns:a16="http://schemas.microsoft.com/office/drawing/2014/main" id="{80D225CB-F252-4FB9-A51D-957862A03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428744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2"/>
            <a:ext cx="1346200" cy="8956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471268" y="4714856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8EEE543-6902-48C8-9F62-C2631C0F7CB1}"/>
              </a:ext>
            </a:extLst>
          </p:cNvPr>
          <p:cNvSpPr txBox="1">
            <a:spLocks/>
          </p:cNvSpPr>
          <p:nvPr/>
        </p:nvSpPr>
        <p:spPr>
          <a:xfrm>
            <a:off x="230149" y="3441577"/>
            <a:ext cx="8858637" cy="839334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200" b="1" dirty="0">
                <a:solidFill>
                  <a:srgbClr val="FFFFFF"/>
                </a:solidFill>
              </a:rPr>
              <a:t>TRIBOS Mini ER | Polygonal </a:t>
            </a:r>
            <a:r>
              <a:rPr lang="de-DE" sz="3200" b="1" dirty="0" err="1">
                <a:solidFill>
                  <a:srgbClr val="FFFFFF"/>
                </a:solidFill>
              </a:rPr>
              <a:t>clamping</a:t>
            </a:r>
            <a:r>
              <a:rPr lang="de-DE" sz="3200" b="1" dirty="0">
                <a:solidFill>
                  <a:srgbClr val="FFFFFF"/>
                </a:solidFill>
              </a:rPr>
              <a:t> </a:t>
            </a:r>
            <a:r>
              <a:rPr lang="de-DE" sz="3200" b="1" dirty="0" err="1">
                <a:solidFill>
                  <a:srgbClr val="FFFFFF"/>
                </a:solidFill>
              </a:rPr>
              <a:t>system</a:t>
            </a:r>
            <a:r>
              <a:rPr lang="de-DE" sz="3200" b="1" dirty="0">
                <a:solidFill>
                  <a:srgbClr val="FFFFFF"/>
                </a:solidFill>
              </a:rPr>
              <a:t> </a:t>
            </a:r>
            <a:r>
              <a:rPr lang="de-DE" sz="3200" b="1" dirty="0" err="1">
                <a:solidFill>
                  <a:srgbClr val="FFFFFF"/>
                </a:solidFill>
              </a:rPr>
              <a:t>for</a:t>
            </a:r>
            <a:r>
              <a:rPr lang="de-DE" sz="3200" b="1" dirty="0">
                <a:solidFill>
                  <a:srgbClr val="FFFFFF"/>
                </a:solidFill>
              </a:rPr>
              <a:t> </a:t>
            </a:r>
            <a:r>
              <a:rPr lang="de-DE" sz="3200" b="1" dirty="0" err="1">
                <a:solidFill>
                  <a:srgbClr val="FFFFFF"/>
                </a:solidFill>
              </a:rPr>
              <a:t>Turning</a:t>
            </a:r>
            <a:r>
              <a:rPr lang="de-DE" sz="3200" b="1" dirty="0">
                <a:solidFill>
                  <a:srgbClr val="FFFFFF"/>
                </a:solidFill>
              </a:rPr>
              <a:t> </a:t>
            </a:r>
            <a:r>
              <a:rPr lang="de-DE" sz="3200" b="1" dirty="0" err="1">
                <a:solidFill>
                  <a:srgbClr val="FFFFFF"/>
                </a:solidFill>
              </a:rPr>
              <a:t>applications</a:t>
            </a:r>
            <a:endParaRPr lang="de-DE" sz="3200" b="1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2152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445771-A41F-4FFD-AAC0-5253792D7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/>
              <a:t>Examples</a:t>
            </a:r>
            <a:r>
              <a:rPr lang="de-DE" sz="2800" dirty="0"/>
              <a:t>: </a:t>
            </a:r>
            <a:r>
              <a:rPr lang="de-DE" sz="2800" dirty="0" err="1"/>
              <a:t>Clamping</a:t>
            </a:r>
            <a:r>
              <a:rPr lang="de-DE" sz="2800" dirty="0"/>
              <a:t> </a:t>
            </a:r>
            <a:r>
              <a:rPr lang="de-DE" sz="2800" dirty="0" err="1"/>
              <a:t>nuts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8D9454-1A91-421C-8AC5-104F1ED6E6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" y="3621314"/>
            <a:ext cx="7022096" cy="476477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/>
              <a:t>Fits into any collet chucks of the most popular manufacturers</a:t>
            </a:r>
          </a:p>
          <a:p>
            <a:pPr algn="ctr"/>
            <a:r>
              <a:rPr lang="en-US" dirty="0"/>
              <a:t>through optimization of the interface (ER) and contact surfaces.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2CB483-5837-44C4-8D7B-7E3A72898C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Title, Author, Date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BF4001B-8F11-40C1-8A1B-639B1DD97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52" y="1112838"/>
            <a:ext cx="7022096" cy="18720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C266626-7EF0-4480-9E73-7E20B138C89C}"/>
              </a:ext>
            </a:extLst>
          </p:cNvPr>
          <p:cNvSpPr txBox="1"/>
          <p:nvPr/>
        </p:nvSpPr>
        <p:spPr>
          <a:xfrm rot="21024645">
            <a:off x="629885" y="1438842"/>
            <a:ext cx="679492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3200" b="1" dirty="0" err="1">
                <a:solidFill>
                  <a:srgbClr val="FF0000"/>
                </a:solidFill>
              </a:rPr>
              <a:t>No</a:t>
            </a:r>
            <a:r>
              <a:rPr lang="de-DE" sz="3200" b="1" dirty="0">
                <a:solidFill>
                  <a:srgbClr val="FF0000"/>
                </a:solidFill>
              </a:rPr>
              <a:t> </a:t>
            </a:r>
            <a:r>
              <a:rPr lang="de-DE" sz="3200" b="1" dirty="0" err="1">
                <a:solidFill>
                  <a:srgbClr val="FF0000"/>
                </a:solidFill>
              </a:rPr>
              <a:t>new</a:t>
            </a:r>
            <a:r>
              <a:rPr lang="de-DE" sz="3200" b="1" dirty="0">
                <a:solidFill>
                  <a:srgbClr val="FF0000"/>
                </a:solidFill>
              </a:rPr>
              <a:t> </a:t>
            </a:r>
            <a:r>
              <a:rPr lang="de-DE" sz="3200" b="1" dirty="0" err="1">
                <a:solidFill>
                  <a:srgbClr val="FF0000"/>
                </a:solidFill>
              </a:rPr>
              <a:t>chucks</a:t>
            </a:r>
            <a:r>
              <a:rPr lang="de-DE" sz="3200" b="1" dirty="0">
                <a:solidFill>
                  <a:srgbClr val="FF0000"/>
                </a:solidFill>
              </a:rPr>
              <a:t> </a:t>
            </a:r>
            <a:r>
              <a:rPr lang="de-DE" sz="3200" b="1" dirty="0" err="1">
                <a:solidFill>
                  <a:srgbClr val="FF0000"/>
                </a:solidFill>
              </a:rPr>
              <a:t>needed</a:t>
            </a:r>
            <a:r>
              <a:rPr lang="de-DE" sz="3200" b="1" dirty="0">
                <a:solidFill>
                  <a:srgbClr val="FF0000"/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308948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4BA06E-F20D-457F-AD0E-15896F8C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Machines and </a:t>
            </a:r>
            <a:r>
              <a:rPr lang="de-DE" sz="2800" dirty="0" err="1"/>
              <a:t>workspace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05F7269-8762-4760-9F7A-3D9777E1A3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1803" y="1024339"/>
            <a:ext cx="3086100" cy="3363077"/>
          </a:xfrm>
        </p:spPr>
        <p:txBody>
          <a:bodyPr>
            <a:normAutofit fontScale="32500" lnSpcReduction="20000"/>
          </a:bodyPr>
          <a:lstStyle/>
          <a:p>
            <a:r>
              <a:rPr lang="de-DE" sz="4400" u="sng" dirty="0" err="1"/>
              <a:t>Examples</a:t>
            </a:r>
            <a:r>
              <a:rPr lang="de-DE" sz="4400" u="sng" dirty="0"/>
              <a:t>: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de-DE" sz="4300" dirty="0"/>
              <a:t>Citizen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de-DE" sz="4300" dirty="0"/>
              <a:t>STAR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de-DE" sz="4300" dirty="0"/>
              <a:t>Index / Traub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de-DE" sz="4300" dirty="0" err="1"/>
              <a:t>Tornos</a:t>
            </a:r>
            <a:endParaRPr lang="de-DE" sz="4300" dirty="0"/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de-DE" sz="4300" dirty="0"/>
              <a:t>Maier</a:t>
            </a:r>
          </a:p>
          <a:p>
            <a:endParaRPr lang="de-DE" sz="4300" dirty="0"/>
          </a:p>
          <a:p>
            <a:r>
              <a:rPr lang="de-DE" sz="4300" dirty="0"/>
              <a:t>TRIBOS - Mini ER</a:t>
            </a:r>
          </a:p>
          <a:p>
            <a:r>
              <a:rPr lang="en-US" sz="4300" dirty="0"/>
              <a:t>For driven as well as fixed spindles</a:t>
            </a:r>
          </a:p>
          <a:p>
            <a:r>
              <a:rPr lang="en-US" sz="4300" dirty="0"/>
              <a:t>With ER interface</a:t>
            </a:r>
            <a:r>
              <a:rPr lang="de-DE" sz="43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300" dirty="0"/>
              <a:t>BAZ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300" dirty="0"/>
              <a:t>Robotics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300" dirty="0"/>
              <a:t>Swiss type lathe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300" dirty="0"/>
              <a:t>Lathes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300" dirty="0"/>
              <a:t>etc.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176C9F2-F7A0-4CFB-B9CA-7FEDA833C3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Title, Author, Date</a:t>
            </a:r>
            <a:endParaRPr lang="de-DE" dirty="0"/>
          </a:p>
        </p:txBody>
      </p:sp>
      <p:pic>
        <p:nvPicPr>
          <p:cNvPr id="5" name="Picture 4" descr="M:\1_Kraft\Bilder\Turning_Days\CIMG0481.JPG">
            <a:extLst>
              <a:ext uri="{FF2B5EF4-FFF2-40B4-BE49-F238E27FC236}">
                <a16:creationId xmlns:a16="http://schemas.microsoft.com/office/drawing/2014/main" id="{0BC1C6CB-831E-485D-9603-C0CB94C06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7032" y="2384433"/>
            <a:ext cx="2428742" cy="1821556"/>
          </a:xfrm>
          <a:prstGeom prst="rect">
            <a:avLst/>
          </a:prstGeom>
          <a:noFill/>
        </p:spPr>
      </p:pic>
      <p:pic>
        <p:nvPicPr>
          <p:cNvPr id="6" name="Picture 4" descr="sprint-20-8-linear-h1-jpg">
            <a:extLst>
              <a:ext uri="{FF2B5EF4-FFF2-40B4-BE49-F238E27FC236}">
                <a16:creationId xmlns:a16="http://schemas.microsoft.com/office/drawing/2014/main" id="{D3634B8B-F56B-45E9-BBBA-F17BB0B06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3690" y="160340"/>
            <a:ext cx="2542084" cy="2118404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38EED71-ADC5-4138-B650-096ACA713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213" y="893710"/>
            <a:ext cx="2087472" cy="158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sprint-20-8-linear-h3-jpg">
            <a:extLst>
              <a:ext uri="{FF2B5EF4-FFF2-40B4-BE49-F238E27FC236}">
                <a16:creationId xmlns:a16="http://schemas.microsoft.com/office/drawing/2014/main" id="{4860B127-2F60-4A7E-8688-049B90226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214" y="2571750"/>
            <a:ext cx="2087472" cy="17395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093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7D2C92-E5E3-428A-9E69-D4FFAE910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9" y="160339"/>
            <a:ext cx="8549821" cy="691167"/>
          </a:xfrm>
        </p:spPr>
        <p:txBody>
          <a:bodyPr anchor="ctr">
            <a:normAutofit fontScale="90000"/>
          </a:bodyPr>
          <a:lstStyle/>
          <a:p>
            <a:r>
              <a:rPr lang="en-US" sz="2800" dirty="0"/>
              <a:t>Unstable clamping of the tools for the purpose of accessibility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F5D68D-20FF-4C78-B514-F48911B04A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Title, Author, Date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6EA9F4A-3527-4FFF-B3E9-9A6B4A18DCFF}"/>
              </a:ext>
            </a:extLst>
          </p:cNvPr>
          <p:cNvSpPr txBox="1"/>
          <p:nvPr/>
        </p:nvSpPr>
        <p:spPr>
          <a:xfrm>
            <a:off x="4838330" y="1175050"/>
            <a:ext cx="2193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446B"/>
                </a:solidFill>
              </a:rPr>
              <a:t>Due to large mold relief</a:t>
            </a:r>
            <a:endParaRPr lang="de-DE" sz="1400" dirty="0">
              <a:solidFill>
                <a:srgbClr val="00446B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345297-DCC8-4DFA-9922-4AFB4B08A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371" y="1587289"/>
            <a:ext cx="3878485" cy="2585656"/>
          </a:xfrm>
          <a:prstGeom prst="rect">
            <a:avLst/>
          </a:prstGeom>
        </p:spPr>
      </p:pic>
      <p:sp>
        <p:nvSpPr>
          <p:cNvPr id="7" name="Flussdiagramm: Verbinder 6">
            <a:extLst>
              <a:ext uri="{FF2B5EF4-FFF2-40B4-BE49-F238E27FC236}">
                <a16:creationId xmlns:a16="http://schemas.microsoft.com/office/drawing/2014/main" id="{44CEA673-C2DF-4ECE-A719-FDE46D6C2823}"/>
              </a:ext>
            </a:extLst>
          </p:cNvPr>
          <p:cNvSpPr/>
          <p:nvPr/>
        </p:nvSpPr>
        <p:spPr>
          <a:xfrm>
            <a:off x="6636418" y="3298090"/>
            <a:ext cx="842104" cy="85791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C43F760-3F40-4F59-99F7-F5450B917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591" y="886712"/>
            <a:ext cx="2303157" cy="181012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62227B8-52EA-4245-B41B-BA41DB0C0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757" y="2748970"/>
            <a:ext cx="2166824" cy="1655453"/>
          </a:xfrm>
          <a:prstGeom prst="rect">
            <a:avLst/>
          </a:prstGeom>
        </p:spPr>
      </p:pic>
      <p:sp>
        <p:nvSpPr>
          <p:cNvPr id="10" name="Flussdiagramm: Verbinder 9">
            <a:extLst>
              <a:ext uri="{FF2B5EF4-FFF2-40B4-BE49-F238E27FC236}">
                <a16:creationId xmlns:a16="http://schemas.microsoft.com/office/drawing/2014/main" id="{391585BE-2017-454F-92B2-0154E0B51DBF}"/>
              </a:ext>
            </a:extLst>
          </p:cNvPr>
          <p:cNvSpPr/>
          <p:nvPr/>
        </p:nvSpPr>
        <p:spPr>
          <a:xfrm>
            <a:off x="2006361" y="1649623"/>
            <a:ext cx="453774" cy="40221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lussdiagramm: Verbinder 10">
            <a:extLst>
              <a:ext uri="{FF2B5EF4-FFF2-40B4-BE49-F238E27FC236}">
                <a16:creationId xmlns:a16="http://schemas.microsoft.com/office/drawing/2014/main" id="{93A6C506-7B55-48DE-A465-D6A2CA5C9B3D}"/>
              </a:ext>
            </a:extLst>
          </p:cNvPr>
          <p:cNvSpPr/>
          <p:nvPr/>
        </p:nvSpPr>
        <p:spPr>
          <a:xfrm>
            <a:off x="2989653" y="2076229"/>
            <a:ext cx="520618" cy="495521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lussdiagramm: Verbinder 11">
            <a:extLst>
              <a:ext uri="{FF2B5EF4-FFF2-40B4-BE49-F238E27FC236}">
                <a16:creationId xmlns:a16="http://schemas.microsoft.com/office/drawing/2014/main" id="{83C6728F-30E5-46EF-AE88-A572FEB7E272}"/>
              </a:ext>
            </a:extLst>
          </p:cNvPr>
          <p:cNvSpPr/>
          <p:nvPr/>
        </p:nvSpPr>
        <p:spPr>
          <a:xfrm>
            <a:off x="1449406" y="2862290"/>
            <a:ext cx="453774" cy="40221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23E79B3A-0105-45FE-A7B3-87DCAA1066F1}"/>
              </a:ext>
            </a:extLst>
          </p:cNvPr>
          <p:cNvSpPr/>
          <p:nvPr/>
        </p:nvSpPr>
        <p:spPr>
          <a:xfrm>
            <a:off x="1801158" y="3889784"/>
            <a:ext cx="453774" cy="40221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165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F0133AC-1F1B-4700-8884-4944ED3A0B5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Distance from spindle to turret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Short clamping of the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Stable clamping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Less interference contour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Less vibrations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 </a:t>
            </a:r>
            <a:r>
              <a:rPr lang="de-DE" dirty="0" err="1"/>
              <a:t>run</a:t>
            </a:r>
            <a:r>
              <a:rPr lang="de-DE" dirty="0"/>
              <a:t>-out </a:t>
            </a:r>
            <a:r>
              <a:rPr lang="de-DE" dirty="0" err="1"/>
              <a:t>properties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Repeat </a:t>
            </a:r>
            <a:r>
              <a:rPr lang="de-DE" dirty="0" err="1"/>
              <a:t>accuracy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service</a:t>
            </a:r>
            <a:r>
              <a:rPr lang="de-DE" dirty="0"/>
              <a:t> </a:t>
            </a:r>
            <a:r>
              <a:rPr lang="de-DE" dirty="0" err="1"/>
              <a:t>life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Universally</a:t>
            </a:r>
            <a:r>
              <a:rPr lang="de-DE" dirty="0"/>
              <a:t> </a:t>
            </a:r>
            <a:r>
              <a:rPr lang="de-DE" dirty="0" err="1"/>
              <a:t>applicable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Fast set-up times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Less machine downtime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 costs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2E0A6A-75D0-4B3E-9095-7C3A0EF26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Solution:		</a:t>
            </a:r>
            <a:r>
              <a:rPr lang="de-DE" sz="2800" b="1" dirty="0">
                <a:solidFill>
                  <a:schemeClr val="tx2">
                    <a:lumMod val="75000"/>
                  </a:schemeClr>
                </a:solidFill>
              </a:rPr>
              <a:t>TRIBOS - MINI ER</a:t>
            </a:r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5169DF7D-4248-47A3-9487-D7BE1F3607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5895"/>
            <a:ext cx="3086100" cy="274637"/>
          </a:xfrm>
        </p:spPr>
        <p:txBody>
          <a:bodyPr/>
          <a:lstStyle/>
          <a:p>
            <a:r>
              <a:rPr lang="en-US" dirty="0"/>
              <a:t>Title, Author, Date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C13546A-3067-4FF0-9A9B-FD294C035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857" y="863115"/>
            <a:ext cx="2780393" cy="3417269"/>
          </a:xfrm>
          <a:prstGeom prst="rect">
            <a:avLst/>
          </a:prstGeom>
        </p:spPr>
      </p:pic>
      <p:sp>
        <p:nvSpPr>
          <p:cNvPr id="7" name="Flussdiagramm: Verbinder 6">
            <a:extLst>
              <a:ext uri="{FF2B5EF4-FFF2-40B4-BE49-F238E27FC236}">
                <a16:creationId xmlns:a16="http://schemas.microsoft.com/office/drawing/2014/main" id="{4615CFBD-CA27-4533-B25C-6E5825CF7792}"/>
              </a:ext>
            </a:extLst>
          </p:cNvPr>
          <p:cNvSpPr/>
          <p:nvPr/>
        </p:nvSpPr>
        <p:spPr>
          <a:xfrm>
            <a:off x="1450077" y="1727116"/>
            <a:ext cx="483435" cy="554446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190B1E2D-4F34-43A9-9E30-54505DC2F0A6}"/>
              </a:ext>
            </a:extLst>
          </p:cNvPr>
          <p:cNvCxnSpPr>
            <a:cxnSpLocks/>
          </p:cNvCxnSpPr>
          <p:nvPr/>
        </p:nvCxnSpPr>
        <p:spPr>
          <a:xfrm>
            <a:off x="2433716" y="1994441"/>
            <a:ext cx="0" cy="57423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3E133CC-07BC-42EB-9E86-66EC56CC4FFD}"/>
              </a:ext>
            </a:extLst>
          </p:cNvPr>
          <p:cNvCxnSpPr>
            <a:cxnSpLocks/>
          </p:cNvCxnSpPr>
          <p:nvPr/>
        </p:nvCxnSpPr>
        <p:spPr>
          <a:xfrm>
            <a:off x="2132230" y="3414821"/>
            <a:ext cx="301486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91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3AF8E-46D2-4930-847D-38AE9496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Dimensions</a:t>
            </a:r>
            <a:r>
              <a:rPr lang="de-DE" dirty="0"/>
              <a:t> TRIBOS </a:t>
            </a:r>
            <a:r>
              <a:rPr lang="de-DE" sz="2800" dirty="0"/>
              <a:t>- Mini ER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9E937B-24F5-4861-A055-4E1D032827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Title, Author, Date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8FFA6A-5B36-480D-89D9-5F86BF267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2630697"/>
            <a:ext cx="2741796" cy="130609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BAA034C-1419-4545-A36A-5FF6B8768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50" y="1024339"/>
            <a:ext cx="2738834" cy="11586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80D1700-4656-4A0C-B277-5EDAD2EA9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114" y="160339"/>
            <a:ext cx="4246336" cy="406564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30CBE32-0D27-4CCF-ACF4-5FB41CCF723C}"/>
              </a:ext>
            </a:extLst>
          </p:cNvPr>
          <p:cNvSpPr txBox="1"/>
          <p:nvPr/>
        </p:nvSpPr>
        <p:spPr>
          <a:xfrm>
            <a:off x="4513943" y="421711"/>
            <a:ext cx="8128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8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ahoma" panose="020B0604030504040204" pitchFamily="34" charset="0"/>
              </a:rPr>
              <a:t>Mounting</a:t>
            </a:r>
            <a:endParaRPr lang="en-US" sz="900" b="1" dirty="0">
              <a:highlight>
                <a:srgbClr val="FFFF00"/>
              </a:highlight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8EE4428-F567-4368-9031-8657DC3D62C5}"/>
              </a:ext>
            </a:extLst>
          </p:cNvPr>
          <p:cNvSpPr txBox="1"/>
          <p:nvPr/>
        </p:nvSpPr>
        <p:spPr>
          <a:xfrm>
            <a:off x="5123544" y="284745"/>
            <a:ext cx="86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1" dirty="0" err="1">
                <a:solidFill>
                  <a:srgbClr val="000000"/>
                </a:solidFill>
                <a:highlight>
                  <a:srgbClr val="FFFF00"/>
                </a:highlight>
                <a:latin typeface="tahoma" panose="020B0604030504040204" pitchFamily="34" charset="0"/>
              </a:rPr>
              <a:t>Clamping</a:t>
            </a:r>
            <a:endParaRPr lang="de-DE" sz="700" b="1" dirty="0">
              <a:solidFill>
                <a:srgbClr val="000000"/>
              </a:solidFill>
              <a:highlight>
                <a:srgbClr val="FFFF00"/>
              </a:highlight>
              <a:latin typeface="tahoma" panose="020B0604030504040204" pitchFamily="34" charset="0"/>
            </a:endParaRPr>
          </a:p>
          <a:p>
            <a:r>
              <a:rPr lang="de-DE" sz="700" b="1" dirty="0" err="1">
                <a:solidFill>
                  <a:srgbClr val="000000"/>
                </a:solidFill>
                <a:highlight>
                  <a:srgbClr val="FFFF00"/>
                </a:highlight>
                <a:latin typeface="tahoma" panose="020B0604030504040204" pitchFamily="34" charset="0"/>
              </a:rPr>
              <a:t>diameter</a:t>
            </a:r>
            <a:endParaRPr lang="en-US" sz="800" b="1" dirty="0">
              <a:solidFill>
                <a:srgbClr val="000000"/>
              </a:solidFill>
              <a:highlight>
                <a:srgbClr val="FFFF00"/>
              </a:highlight>
              <a:latin typeface="tahoma" panose="020B060403050404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7B710F2-177D-440C-94C0-C17C056B2B3F}"/>
              </a:ext>
            </a:extLst>
          </p:cNvPr>
          <p:cNvSpPr txBox="1"/>
          <p:nvPr/>
        </p:nvSpPr>
        <p:spPr>
          <a:xfrm>
            <a:off x="7595507" y="404756"/>
            <a:ext cx="47171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1" dirty="0" err="1">
                <a:solidFill>
                  <a:srgbClr val="000000"/>
                </a:solidFill>
                <a:highlight>
                  <a:srgbClr val="FFFF00"/>
                </a:highlight>
                <a:latin typeface="tahoma" panose="020B0604030504040204" pitchFamily="34" charset="0"/>
              </a:rPr>
              <a:t>with</a:t>
            </a:r>
            <a:endParaRPr lang="en-US" sz="800" b="1" dirty="0">
              <a:solidFill>
                <a:srgbClr val="000000"/>
              </a:solidFill>
              <a:highlight>
                <a:srgbClr val="FFFF00"/>
              </a:highlight>
              <a:latin typeface="tahoma" panose="020B060403050404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0FA789F-9A86-4315-81E4-0ED5F271C89E}"/>
              </a:ext>
            </a:extLst>
          </p:cNvPr>
          <p:cNvSpPr txBox="1"/>
          <p:nvPr/>
        </p:nvSpPr>
        <p:spPr>
          <a:xfrm>
            <a:off x="7007679" y="411216"/>
            <a:ext cx="5588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1" dirty="0">
                <a:solidFill>
                  <a:srgbClr val="000000"/>
                </a:solidFill>
                <a:highlight>
                  <a:srgbClr val="FFFF00"/>
                </a:highlight>
                <a:latin typeface="tahoma" panose="020B0604030504040204" pitchFamily="34" charset="0"/>
              </a:rPr>
              <a:t>without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560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F0133AC-1F1B-4700-8884-4944ED3A0B5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ctr">
            <a:normAutofit/>
          </a:bodyPr>
          <a:lstStyle/>
          <a:p>
            <a:pPr marL="342900" indent="-342900">
              <a:buFontTx/>
              <a:buChar char="-"/>
            </a:pPr>
            <a:r>
              <a:rPr lang="en-US" sz="1400" dirty="0"/>
              <a:t>Prefabricated blanks in stock</a:t>
            </a:r>
          </a:p>
          <a:p>
            <a:pPr marL="342900" indent="-342900">
              <a:buFontTx/>
              <a:buChar char="-"/>
            </a:pPr>
            <a:r>
              <a:rPr lang="en-US" sz="1400" dirty="0"/>
              <a:t>Different interfaces in ER</a:t>
            </a:r>
          </a:p>
          <a:p>
            <a:pPr marL="342900" indent="-342900">
              <a:buFontTx/>
              <a:buChar char="-"/>
            </a:pPr>
            <a:r>
              <a:rPr lang="en-US" sz="1400" dirty="0"/>
              <a:t>Special diameters possible</a:t>
            </a:r>
          </a:p>
          <a:p>
            <a:pPr marL="342900" indent="-342900">
              <a:buFontTx/>
              <a:buChar char="-"/>
            </a:pPr>
            <a:r>
              <a:rPr lang="en-US" sz="1400" dirty="0"/>
              <a:t>Faster availability</a:t>
            </a:r>
          </a:p>
          <a:p>
            <a:pPr marL="342900" indent="-342900">
              <a:buFontTx/>
              <a:buChar char="-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2E0A6A-75D0-4B3E-9095-7C3A0EF26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TRIBOS-ER blank </a:t>
            </a:r>
            <a:r>
              <a:rPr lang="de-DE" dirty="0" err="1"/>
              <a:t>concept</a:t>
            </a:r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5169DF7D-4248-47A3-9487-D7BE1F3607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5895"/>
            <a:ext cx="3086100" cy="274637"/>
          </a:xfrm>
        </p:spPr>
        <p:txBody>
          <a:bodyPr/>
          <a:lstStyle/>
          <a:p>
            <a:r>
              <a:rPr lang="en-US" dirty="0"/>
              <a:t>Title, Author, Date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BAB1AED-3391-440D-941F-82091CCDB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364837">
            <a:off x="2239983" y="2105572"/>
            <a:ext cx="2158907" cy="115029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97FF766-F71B-4D1F-BF8B-AA138F5AD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78427" y="1703316"/>
            <a:ext cx="2723907" cy="14424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53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7" y="3569400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3AF8E-46D2-4930-847D-38AE9496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800" dirty="0"/>
              <a:t>TRIBOS - Mini ER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9E937B-24F5-4861-A055-4E1D032827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Title, Author, Date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EBDE38-8C25-4A40-8E2B-F293AA2E3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710" y="934511"/>
            <a:ext cx="1096830" cy="327447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F5AA33A-2979-4391-BBCB-BF02102E2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391382">
            <a:off x="5539353" y="2006516"/>
            <a:ext cx="2663962" cy="141939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93AFBFA-C2B7-4073-9D4A-2CCB41F12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590568">
            <a:off x="296946" y="1573102"/>
            <a:ext cx="3268181" cy="17403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6542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3AF8E-46D2-4930-847D-38AE9496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800" dirty="0"/>
              <a:t>The role of the toolholders in </a:t>
            </a:r>
            <a:r>
              <a:rPr lang="en-US" dirty="0"/>
              <a:t>the p</a:t>
            </a:r>
            <a:r>
              <a:rPr lang="de-DE" dirty="0" err="1"/>
              <a:t>roduction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9E937B-24F5-4861-A055-4E1D032827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Title, Author, Date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43543F1-0A25-4F4D-A52F-56C6CD6C4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209" y="931876"/>
            <a:ext cx="5278211" cy="345403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30D65A41-CFA3-4A67-94D9-D16C65F1DF92}"/>
              </a:ext>
            </a:extLst>
          </p:cNvPr>
          <p:cNvSpPr/>
          <p:nvPr/>
        </p:nvSpPr>
        <p:spPr>
          <a:xfrm>
            <a:off x="2845706" y="982579"/>
            <a:ext cx="921658" cy="519553"/>
          </a:xfrm>
          <a:prstGeom prst="rect">
            <a:avLst/>
          </a:prstGeom>
          <a:solidFill>
            <a:schemeClr val="bg1"/>
          </a:solidFill>
          <a:ln>
            <a:solidFill>
              <a:srgbClr val="009E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Machine</a:t>
            </a:r>
            <a:r>
              <a:rPr lang="de-DE" sz="1400" dirty="0">
                <a:solidFill>
                  <a:srgbClr val="003D6A"/>
                </a:solidFill>
                <a:latin typeface="Calibri" panose="020F0502020204030204" pitchFamily="34" charset="0"/>
              </a:rPr>
              <a:t> spindle</a:t>
            </a:r>
            <a:endParaRPr lang="en-US" sz="1400" dirty="0">
              <a:solidFill>
                <a:srgbClr val="003D6A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92153EC-7CE3-4B37-8CF7-5B64EBF48750}"/>
              </a:ext>
            </a:extLst>
          </p:cNvPr>
          <p:cNvSpPr/>
          <p:nvPr/>
        </p:nvSpPr>
        <p:spPr>
          <a:xfrm>
            <a:off x="2845706" y="2139338"/>
            <a:ext cx="1059544" cy="432412"/>
          </a:xfrm>
          <a:prstGeom prst="rect">
            <a:avLst/>
          </a:prstGeom>
          <a:solidFill>
            <a:schemeClr val="bg1"/>
          </a:solidFill>
          <a:ln>
            <a:solidFill>
              <a:srgbClr val="009E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003D6A"/>
                </a:solidFill>
                <a:latin typeface="Calibri" panose="020F0502020204030204" pitchFamily="34" charset="0"/>
              </a:rPr>
              <a:t>Toolholder</a:t>
            </a:r>
            <a:endParaRPr lang="en-US" sz="1400" dirty="0">
              <a:solidFill>
                <a:srgbClr val="003D6A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CD8BA70-2870-480D-BB7E-8B446E2BCE73}"/>
              </a:ext>
            </a:extLst>
          </p:cNvPr>
          <p:cNvSpPr/>
          <p:nvPr/>
        </p:nvSpPr>
        <p:spPr>
          <a:xfrm>
            <a:off x="2845706" y="3343287"/>
            <a:ext cx="921657" cy="256256"/>
          </a:xfrm>
          <a:prstGeom prst="rect">
            <a:avLst/>
          </a:prstGeom>
          <a:solidFill>
            <a:schemeClr val="bg1"/>
          </a:solidFill>
          <a:ln>
            <a:solidFill>
              <a:srgbClr val="009E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003D6A"/>
                </a:solidFill>
                <a:latin typeface="Calibri" panose="020F0502020204030204" pitchFamily="34" charset="0"/>
              </a:rPr>
              <a:t>Tool</a:t>
            </a:r>
            <a:endParaRPr lang="en-US" sz="1400" dirty="0">
              <a:solidFill>
                <a:srgbClr val="003D6A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855D948-2DA1-4EC5-9645-EF0E2011613E}"/>
              </a:ext>
            </a:extLst>
          </p:cNvPr>
          <p:cNvSpPr/>
          <p:nvPr/>
        </p:nvSpPr>
        <p:spPr>
          <a:xfrm>
            <a:off x="4053001" y="3988836"/>
            <a:ext cx="990713" cy="343678"/>
          </a:xfrm>
          <a:prstGeom prst="rect">
            <a:avLst/>
          </a:prstGeom>
          <a:solidFill>
            <a:srgbClr val="009EE0"/>
          </a:solidFill>
          <a:ln>
            <a:solidFill>
              <a:srgbClr val="009E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Workpiece</a:t>
            </a:r>
            <a:endParaRPr lang="en-US" sz="1400" dirty="0">
              <a:solidFill>
                <a:srgbClr val="003D6A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912785C-AB45-4466-B8FB-2723F8A06DE7}"/>
              </a:ext>
            </a:extLst>
          </p:cNvPr>
          <p:cNvSpPr/>
          <p:nvPr/>
        </p:nvSpPr>
        <p:spPr>
          <a:xfrm>
            <a:off x="1998209" y="931876"/>
            <a:ext cx="614362" cy="3400638"/>
          </a:xfrm>
          <a:prstGeom prst="rect">
            <a:avLst/>
          </a:prstGeom>
          <a:solidFill>
            <a:srgbClr val="009EE0"/>
          </a:solidFill>
          <a:ln>
            <a:solidFill>
              <a:srgbClr val="009E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dirty="0">
                <a:solidFill>
                  <a:srgbClr val="003D6A"/>
                </a:solidFill>
                <a:latin typeface="Calibri" panose="020F0502020204030204" pitchFamily="34" charset="0"/>
              </a:rPr>
              <a:t>Vibration system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5379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3AF8E-46D2-4930-847D-38AE9496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Funktionsprinzip</a:t>
            </a:r>
            <a:r>
              <a:rPr lang="de-DE" dirty="0"/>
              <a:t> </a:t>
            </a:r>
            <a:r>
              <a:rPr lang="de-DE" sz="3000" dirty="0"/>
              <a:t>TRIBOS</a:t>
            </a:r>
            <a:r>
              <a:rPr lang="de-DE" dirty="0"/>
              <a:t> </a:t>
            </a:r>
            <a:r>
              <a:rPr lang="de-DE" sz="2800" dirty="0"/>
              <a:t>Technologie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9E937B-24F5-4861-A055-4E1D032827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Title, Author, Date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F1EBE4E-47EC-4326-AC99-8636B5034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96" y="879196"/>
            <a:ext cx="6254088" cy="356217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2E32A29-8902-4FC7-979C-E538C04DA394}"/>
              </a:ext>
            </a:extLst>
          </p:cNvPr>
          <p:cNvSpPr/>
          <p:nvPr/>
        </p:nvSpPr>
        <p:spPr>
          <a:xfrm>
            <a:off x="819151" y="2226432"/>
            <a:ext cx="6387192" cy="2156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03D6A"/>
                </a:solidFill>
                <a:latin typeface="Calibri" panose="020F0502020204030204" pitchFamily="34" charset="0"/>
              </a:rPr>
              <a:t>1. </a:t>
            </a:r>
            <a:r>
              <a:rPr lang="de-DE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Clamping</a:t>
            </a:r>
            <a:r>
              <a:rPr lang="de-DE" sz="14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diameter</a:t>
            </a:r>
            <a:r>
              <a:rPr lang="de-DE" sz="1400" dirty="0">
                <a:solidFill>
                  <a:srgbClr val="003D6A"/>
                </a:solidFill>
                <a:latin typeface="Calibri" panose="020F0502020204030204" pitchFamily="34" charset="0"/>
              </a:rPr>
              <a:t> polygon-</a:t>
            </a:r>
            <a:r>
              <a:rPr lang="de-DE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similar</a:t>
            </a:r>
            <a:endParaRPr lang="en-US" sz="1400" dirty="0">
              <a:solidFill>
                <a:srgbClr val="003D6A"/>
              </a:solidFill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By using the TRIBOS SVP clamping devices and the matching pressure actuation, the polygonal clamping diameter of the toolholder becomes round.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3D6A"/>
                </a:solidFill>
                <a:latin typeface="Calibri" panose="020F0502020204030204" pitchFamily="34" charset="0"/>
              </a:rPr>
              <a:t>2. </a:t>
            </a:r>
            <a:r>
              <a:rPr lang="de-DE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Clamping</a:t>
            </a:r>
            <a:r>
              <a:rPr lang="de-DE" sz="14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diameter</a:t>
            </a:r>
            <a:r>
              <a:rPr lang="de-DE" sz="14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becomes</a:t>
            </a:r>
            <a:r>
              <a:rPr lang="de-DE" sz="14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round</a:t>
            </a:r>
            <a:endParaRPr lang="en-US" sz="1400" dirty="0">
              <a:solidFill>
                <a:srgbClr val="003D6A"/>
              </a:solidFill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The tool shank is now easy to insert.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3D6A"/>
                </a:solidFill>
                <a:latin typeface="Calibri" panose="020F0502020204030204" pitchFamily="34" charset="0"/>
              </a:rPr>
              <a:t>3. </a:t>
            </a:r>
            <a:r>
              <a:rPr lang="de-DE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Inserting</a:t>
            </a:r>
            <a:r>
              <a:rPr lang="de-DE" sz="14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the</a:t>
            </a:r>
            <a:r>
              <a:rPr lang="de-DE" sz="14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tool</a:t>
            </a:r>
            <a:r>
              <a:rPr lang="de-DE" sz="14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shank</a:t>
            </a:r>
            <a:endParaRPr lang="en-US" sz="1400" dirty="0">
              <a:solidFill>
                <a:srgbClr val="003D6A"/>
              </a:solidFill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If the pressure on the clamping diameter eases off, then it will assume its polygonal shape again.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3D6A"/>
                </a:solidFill>
                <a:latin typeface="Calibri" panose="020F0502020204030204" pitchFamily="34" charset="0"/>
              </a:rPr>
              <a:t>4. </a:t>
            </a:r>
            <a:r>
              <a:rPr lang="de-DE" sz="1400" dirty="0">
                <a:solidFill>
                  <a:srgbClr val="003D6A"/>
                </a:solidFill>
                <a:latin typeface="Calibri" panose="020F0502020204030204" pitchFamily="34" charset="0"/>
              </a:rPr>
              <a:t>Tool </a:t>
            </a:r>
            <a:r>
              <a:rPr lang="de-DE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clamped</a:t>
            </a:r>
            <a:endParaRPr lang="en-US" sz="1400" dirty="0">
              <a:solidFill>
                <a:srgbClr val="003D6A"/>
              </a:solidFill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The inserted tool shank is process-reliably clamped at a high repeat accuracy.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4312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87669349-12B3-4E17-990D-F6B498FB872C}"/>
              </a:ext>
            </a:extLst>
          </p:cNvPr>
          <p:cNvSpPr/>
          <p:nvPr/>
        </p:nvSpPr>
        <p:spPr>
          <a:xfrm>
            <a:off x="2461501" y="1112837"/>
            <a:ext cx="1936327" cy="3197905"/>
          </a:xfrm>
          <a:prstGeom prst="rect">
            <a:avLst/>
          </a:prstGeom>
          <a:solidFill>
            <a:srgbClr val="D7E2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 dirty="0">
              <a:solidFill>
                <a:srgbClr val="00446B"/>
              </a:solidFill>
            </a:endParaRP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F0133AC-1F1B-4700-8884-4944ED3A0B5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ctr"/>
          <a:lstStyle/>
          <a:p>
            <a:r>
              <a:rPr lang="en-US" dirty="0"/>
              <a:t>Patented TRIBOS polygonal clamping technology for your lathe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2E0A6A-75D0-4B3E-9095-7C3A0EF26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Polygonspanntechnik</a:t>
            </a:r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5169DF7D-4248-47A3-9487-D7BE1F3607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5895"/>
            <a:ext cx="3086100" cy="274637"/>
          </a:xfrm>
        </p:spPr>
        <p:txBody>
          <a:bodyPr/>
          <a:lstStyle/>
          <a:p>
            <a:r>
              <a:rPr lang="en-US" dirty="0"/>
              <a:t>Title, Author, Date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B2D5ECB-C3C6-4147-8353-26A4AEC9B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96" y="1112838"/>
            <a:ext cx="2935781" cy="319790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D8A4FA5E-4B1E-4B3C-81B3-A1DEA88A52B1}"/>
              </a:ext>
            </a:extLst>
          </p:cNvPr>
          <p:cNvSpPr/>
          <p:nvPr/>
        </p:nvSpPr>
        <p:spPr>
          <a:xfrm>
            <a:off x="2461502" y="1279286"/>
            <a:ext cx="1374775" cy="491698"/>
          </a:xfrm>
          <a:prstGeom prst="rect">
            <a:avLst/>
          </a:prstGeom>
          <a:solidFill>
            <a:srgbClr val="D7E2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rgbClr val="00446B"/>
                </a:solidFill>
              </a:rPr>
              <a:t>Process reliability</a:t>
            </a:r>
          </a:p>
          <a:p>
            <a:r>
              <a:rPr lang="en-US" sz="800" dirty="0">
                <a:solidFill>
                  <a:srgbClr val="00446B"/>
                </a:solidFill>
              </a:rPr>
              <a:t>direct clamping of smallest shanks.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82ACBBC-DA95-42A0-8055-8F2D64F6DB5E}"/>
              </a:ext>
            </a:extLst>
          </p:cNvPr>
          <p:cNvSpPr/>
          <p:nvPr/>
        </p:nvSpPr>
        <p:spPr>
          <a:xfrm>
            <a:off x="2461502" y="1970614"/>
            <a:ext cx="1936327" cy="491698"/>
          </a:xfrm>
          <a:prstGeom prst="rect">
            <a:avLst/>
          </a:prstGeom>
          <a:solidFill>
            <a:srgbClr val="D7E2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b="1" dirty="0">
                <a:solidFill>
                  <a:srgbClr val="00446B"/>
                </a:solidFill>
              </a:rPr>
              <a:t>Slim </a:t>
            </a:r>
            <a:r>
              <a:rPr lang="de-DE" sz="1100" b="1" dirty="0" err="1">
                <a:solidFill>
                  <a:srgbClr val="00446B"/>
                </a:solidFill>
              </a:rPr>
              <a:t>interfering</a:t>
            </a:r>
            <a:r>
              <a:rPr lang="de-DE" sz="1100" b="1" dirty="0">
                <a:solidFill>
                  <a:srgbClr val="00446B"/>
                </a:solidFill>
              </a:rPr>
              <a:t> </a:t>
            </a:r>
            <a:r>
              <a:rPr lang="de-DE" sz="1100" b="1" dirty="0" err="1">
                <a:solidFill>
                  <a:srgbClr val="00446B"/>
                </a:solidFill>
              </a:rPr>
              <a:t>contour</a:t>
            </a:r>
            <a:endParaRPr lang="de-DE" sz="1100" b="1" dirty="0">
              <a:solidFill>
                <a:srgbClr val="00446B"/>
              </a:solidFill>
            </a:endParaRPr>
          </a:p>
          <a:p>
            <a:r>
              <a:rPr lang="en-US" sz="800" dirty="0">
                <a:solidFill>
                  <a:srgbClr val="00446B"/>
                </a:solidFill>
              </a:rPr>
              <a:t>for machining in areas which are difficult to access.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EFDEE85-8ECE-4DDE-B576-8107C1F352DB}"/>
              </a:ext>
            </a:extLst>
          </p:cNvPr>
          <p:cNvSpPr/>
          <p:nvPr/>
        </p:nvSpPr>
        <p:spPr>
          <a:xfrm>
            <a:off x="2461502" y="2661941"/>
            <a:ext cx="1936326" cy="746645"/>
          </a:xfrm>
          <a:prstGeom prst="rect">
            <a:avLst/>
          </a:prstGeom>
          <a:solidFill>
            <a:srgbClr val="D7E2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100" b="1" dirty="0" err="1">
                <a:solidFill>
                  <a:srgbClr val="00446B"/>
                </a:solidFill>
              </a:rPr>
              <a:t>Rotationally</a:t>
            </a:r>
            <a:r>
              <a:rPr lang="de-DE" sz="1100" b="1" dirty="0">
                <a:solidFill>
                  <a:srgbClr val="00446B"/>
                </a:solidFill>
              </a:rPr>
              <a:t> </a:t>
            </a:r>
            <a:r>
              <a:rPr lang="de-DE" sz="1100" b="1" dirty="0" err="1">
                <a:solidFill>
                  <a:srgbClr val="00446B"/>
                </a:solidFill>
              </a:rPr>
              <a:t>symmetrical</a:t>
            </a:r>
            <a:r>
              <a:rPr lang="de-DE" sz="1100" b="1" dirty="0">
                <a:solidFill>
                  <a:srgbClr val="00446B"/>
                </a:solidFill>
              </a:rPr>
              <a:t> design</a:t>
            </a:r>
          </a:p>
          <a:p>
            <a:r>
              <a:rPr lang="en-US" sz="800" dirty="0">
                <a:solidFill>
                  <a:srgbClr val="00446B"/>
                </a:solidFill>
              </a:rPr>
              <a:t>for highest speeds and precise shape and position tolerances during filigree machining operations.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3BA12B3-E57C-462F-BB6D-BE45736AF0D7}"/>
              </a:ext>
            </a:extLst>
          </p:cNvPr>
          <p:cNvSpPr/>
          <p:nvPr/>
        </p:nvSpPr>
        <p:spPr>
          <a:xfrm>
            <a:off x="2461502" y="3555924"/>
            <a:ext cx="1936328" cy="555627"/>
          </a:xfrm>
          <a:prstGeom prst="rect">
            <a:avLst/>
          </a:prstGeom>
          <a:solidFill>
            <a:srgbClr val="D7E2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>
                <a:solidFill>
                  <a:srgbClr val="00446B"/>
                </a:solidFill>
              </a:rPr>
              <a:t>Maximum stability </a:t>
            </a:r>
          </a:p>
          <a:p>
            <a:r>
              <a:rPr lang="en-US" sz="800" dirty="0">
                <a:solidFill>
                  <a:srgbClr val="00446B"/>
                </a:solidFill>
              </a:rPr>
              <a:t>for longer service life of turning tools.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449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B87E2C3-B8ED-42C7-9E2F-78658964E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493" y="1024339"/>
            <a:ext cx="5473013" cy="34242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3E18803-542D-4DDE-971D-742A74B28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Run-out </a:t>
            </a:r>
            <a:r>
              <a:rPr lang="de-DE" dirty="0" err="1"/>
              <a:t>accuracy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ED8DCC-DE7F-4FBF-A115-7AAFC138F6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737074"/>
            <a:ext cx="7886700" cy="407697"/>
          </a:xfrm>
        </p:spPr>
        <p:txBody>
          <a:bodyPr/>
          <a:lstStyle/>
          <a:p>
            <a:r>
              <a:rPr lang="de-DE" b="1" dirty="0"/>
              <a:t>Absolute- &amp; Repeat </a:t>
            </a:r>
            <a:r>
              <a:rPr lang="de-DE" b="1" dirty="0" err="1"/>
              <a:t>accuracy</a:t>
            </a:r>
            <a:endParaRPr lang="en-US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43E62A-BDB7-45E3-9CDD-6C56C0EA33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Title, Author, Date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CCF1C63-E540-49A5-B71A-492CF94EA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808" y="0"/>
            <a:ext cx="1491192" cy="151219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FF7F80F-A3A4-4075-B49F-9BAFEF935587}"/>
              </a:ext>
            </a:extLst>
          </p:cNvPr>
          <p:cNvSpPr/>
          <p:nvPr/>
        </p:nvSpPr>
        <p:spPr>
          <a:xfrm>
            <a:off x="2362200" y="1106297"/>
            <a:ext cx="4611914" cy="425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446B"/>
                </a:solidFill>
              </a:rPr>
              <a:t>Maximum measured </a:t>
            </a:r>
            <a:r>
              <a:rPr lang="de-DE" sz="1200" b="1" dirty="0" err="1">
                <a:solidFill>
                  <a:srgbClr val="00446B"/>
                </a:solidFill>
              </a:rPr>
              <a:t>run</a:t>
            </a:r>
            <a:r>
              <a:rPr lang="de-DE" sz="1200" b="1" dirty="0">
                <a:solidFill>
                  <a:srgbClr val="00446B"/>
                </a:solidFill>
              </a:rPr>
              <a:t>-out </a:t>
            </a:r>
            <a:r>
              <a:rPr lang="de-DE" sz="1200" b="1" dirty="0" err="1">
                <a:solidFill>
                  <a:srgbClr val="00446B"/>
                </a:solidFill>
              </a:rPr>
              <a:t>errors</a:t>
            </a:r>
            <a:r>
              <a:rPr lang="en-US" sz="1200" b="1" dirty="0">
                <a:solidFill>
                  <a:srgbClr val="00446B"/>
                </a:solidFill>
              </a:rPr>
              <a:t> (bar) and span of individual measurements (line)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74857F5-D6FF-4749-B125-71624FB74648}"/>
              </a:ext>
            </a:extLst>
          </p:cNvPr>
          <p:cNvSpPr/>
          <p:nvPr/>
        </p:nvSpPr>
        <p:spPr>
          <a:xfrm>
            <a:off x="2510971" y="2093557"/>
            <a:ext cx="172479" cy="1616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b="1" dirty="0">
                <a:solidFill>
                  <a:srgbClr val="00446B"/>
                </a:solidFill>
              </a:rPr>
              <a:t>Concentricity deviation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1D51D12-D662-4B6D-9296-4497493E81A3}"/>
              </a:ext>
            </a:extLst>
          </p:cNvPr>
          <p:cNvSpPr/>
          <p:nvPr/>
        </p:nvSpPr>
        <p:spPr>
          <a:xfrm>
            <a:off x="1706961" y="3858655"/>
            <a:ext cx="5071210" cy="521012"/>
          </a:xfrm>
          <a:prstGeom prst="rect">
            <a:avLst/>
          </a:prstGeom>
          <a:solidFill>
            <a:srgbClr val="009EE0"/>
          </a:solidFill>
          <a:ln>
            <a:solidFill>
              <a:srgbClr val="009E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75% lower dispersion of run-out repeat accuracy with </a:t>
            </a:r>
          </a:p>
          <a:p>
            <a:r>
              <a:rPr lang="en-US" sz="1400" dirty="0"/>
              <a:t>30% lower absolute accuracy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857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3AF8E-46D2-4930-847D-38AE9496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Stability</a:t>
            </a:r>
            <a:r>
              <a:rPr lang="de-DE" dirty="0"/>
              <a:t> </a:t>
            </a:r>
            <a:r>
              <a:rPr lang="de-DE" dirty="0" err="1"/>
              <a:t>comparison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72AFB8-DACC-4E44-B900-A3CCACBFCF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3883490"/>
            <a:ext cx="7886700" cy="46681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Conclusion: </a:t>
            </a:r>
            <a:r>
              <a:rPr lang="en-US" dirty="0"/>
              <a:t>with the TRIBOS ER, the stable speeds are very clearly pronounced. In these areas, the productivity can be increased compared to the </a:t>
            </a:r>
            <a:r>
              <a:rPr lang="en-US" dirty="0">
                <a:highlight>
                  <a:srgbClr val="FFFF00"/>
                </a:highlight>
              </a:rPr>
              <a:t>conv. </a:t>
            </a:r>
            <a:r>
              <a:rPr lang="en-US" dirty="0"/>
              <a:t>By an increased infeed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9E937B-24F5-4861-A055-4E1D032827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Title, Author, Date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091D238-05B3-45EE-B697-9CE1EC5117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8" t="38055" r="16666" b="47222"/>
          <a:stretch/>
        </p:blipFill>
        <p:spPr>
          <a:xfrm rot="197582">
            <a:off x="1187085" y="2492562"/>
            <a:ext cx="2153246" cy="6813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9707E2D-48BB-4CD6-BC82-14E508AFFD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4" t="42361" r="26979" b="42500"/>
          <a:stretch/>
        </p:blipFill>
        <p:spPr>
          <a:xfrm rot="308623">
            <a:off x="1488656" y="1051459"/>
            <a:ext cx="1289182" cy="71694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5DBB0E6-C2C8-4C1E-BE77-1FD465A45A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" t="5333" r="11562" b="50000"/>
          <a:stretch/>
        </p:blipFill>
        <p:spPr>
          <a:xfrm>
            <a:off x="3766457" y="592119"/>
            <a:ext cx="4727500" cy="150556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FB8296E-730F-4160-B561-B8DDAB54FC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" t="5334" r="12186" b="49333"/>
          <a:stretch/>
        </p:blipFill>
        <p:spPr>
          <a:xfrm>
            <a:off x="3755828" y="2173618"/>
            <a:ext cx="4734687" cy="15389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1357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EF8E97-DD30-43BE-87EF-10C784F47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Set-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times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9850AC-8ADE-463B-87A0-9A10B12B57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Title, Author, Date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3695BA-914A-4EB6-A629-F1EE9321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166560"/>
            <a:ext cx="6692905" cy="414250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363C506-EA86-4B0C-B9FF-1723E3E2DCE3}"/>
              </a:ext>
            </a:extLst>
          </p:cNvPr>
          <p:cNvSpPr/>
          <p:nvPr/>
        </p:nvSpPr>
        <p:spPr>
          <a:xfrm>
            <a:off x="692155" y="1125466"/>
            <a:ext cx="2784016" cy="449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00446B"/>
                </a:solidFill>
              </a:rPr>
              <a:t>20 sec. parallel main time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00446B"/>
                </a:solidFill>
              </a:rPr>
              <a:t>    0,02mm </a:t>
            </a:r>
            <a:r>
              <a:rPr lang="de-DE" sz="1400" dirty="0" err="1">
                <a:solidFill>
                  <a:srgbClr val="00446B"/>
                </a:solidFill>
              </a:rPr>
              <a:t>unclamped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length</a:t>
            </a:r>
            <a:endParaRPr lang="en-US" sz="1400" dirty="0">
              <a:solidFill>
                <a:srgbClr val="00446B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73F91BF-EAE2-45B6-A63A-99B69750026D}"/>
              </a:ext>
            </a:extLst>
          </p:cNvPr>
          <p:cNvSpPr/>
          <p:nvPr/>
        </p:nvSpPr>
        <p:spPr>
          <a:xfrm>
            <a:off x="2362200" y="2006052"/>
            <a:ext cx="551542" cy="275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446B"/>
                </a:solidFill>
              </a:rPr>
              <a:t>vs.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399258B-757C-43AB-ADC4-6E2097623B6C}"/>
              </a:ext>
            </a:extLst>
          </p:cNvPr>
          <p:cNvSpPr/>
          <p:nvPr/>
        </p:nvSpPr>
        <p:spPr>
          <a:xfrm>
            <a:off x="209550" y="2599616"/>
            <a:ext cx="4493079" cy="662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de-DE" sz="1400" dirty="0">
                <a:solidFill>
                  <a:srgbClr val="00446B"/>
                </a:solidFill>
              </a:rPr>
              <a:t>Tool </a:t>
            </a:r>
            <a:r>
              <a:rPr lang="de-DE" sz="1400" dirty="0" err="1">
                <a:solidFill>
                  <a:srgbClr val="00446B"/>
                </a:solidFill>
              </a:rPr>
              <a:t>change</a:t>
            </a:r>
            <a:r>
              <a:rPr lang="de-DE" sz="1400" dirty="0">
                <a:solidFill>
                  <a:srgbClr val="00446B"/>
                </a:solidFill>
              </a:rPr>
              <a:t> in </a:t>
            </a:r>
            <a:r>
              <a:rPr lang="de-DE" sz="1400" dirty="0" err="1">
                <a:solidFill>
                  <a:srgbClr val="00446B"/>
                </a:solidFill>
              </a:rPr>
              <a:t>machine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room</a:t>
            </a:r>
            <a:r>
              <a:rPr lang="de-DE" sz="1400" dirty="0">
                <a:solidFill>
                  <a:srgbClr val="00446B"/>
                </a:solidFill>
              </a:rPr>
              <a:t> „</a:t>
            </a:r>
            <a:r>
              <a:rPr lang="de-DE" sz="1400" dirty="0" err="1">
                <a:solidFill>
                  <a:srgbClr val="00446B"/>
                </a:solidFill>
              </a:rPr>
              <a:t>under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oil</a:t>
            </a:r>
            <a:r>
              <a:rPr lang="de-DE" sz="1400" dirty="0">
                <a:solidFill>
                  <a:srgbClr val="00446B"/>
                </a:solidFill>
              </a:rPr>
              <a:t>“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00446B"/>
                </a:solidFill>
              </a:rPr>
              <a:t>Estimate the unclamping length with the caliper gauge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00446B"/>
                </a:solidFill>
              </a:rPr>
              <a:t>Clamping force = Depending on the type of man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E22654F-5AAC-4F29-A66F-0E525774D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27" r="19528"/>
          <a:stretch/>
        </p:blipFill>
        <p:spPr>
          <a:xfrm>
            <a:off x="1047750" y="1359195"/>
            <a:ext cx="174172" cy="2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53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77697-2680-4EB2-9874-00A9AF53B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Advantages </a:t>
            </a:r>
            <a:r>
              <a:rPr lang="de-DE" sz="2800" dirty="0" err="1"/>
              <a:t>of</a:t>
            </a:r>
            <a:r>
              <a:rPr lang="de-DE" sz="2800" dirty="0"/>
              <a:t> TRIBOS - Mini ER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1FD2AC-41FA-4670-95F4-D33CDAF182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3D6A"/>
                </a:solidFill>
                <a:latin typeface="Calibri" panose="020F0502020204030204" pitchFamily="34" charset="0"/>
              </a:rPr>
              <a:t>Run-out </a:t>
            </a:r>
            <a:r>
              <a:rPr lang="de-DE" dirty="0" err="1">
                <a:solidFill>
                  <a:srgbClr val="003D6A"/>
                </a:solidFill>
                <a:latin typeface="Calibri" panose="020F0502020204030204" pitchFamily="34" charset="0"/>
              </a:rPr>
              <a:t>accuracy</a:t>
            </a:r>
            <a:r>
              <a:rPr lang="de-DE" dirty="0">
                <a:solidFill>
                  <a:srgbClr val="003D6A"/>
                </a:solidFill>
                <a:latin typeface="Calibri" panose="020F0502020204030204" pitchFamily="34" charset="0"/>
              </a:rPr>
              <a:t> &lt; 0,01 </a:t>
            </a:r>
            <a:r>
              <a:rPr lang="de-DE" sz="2000" dirty="0">
                <a:solidFill>
                  <a:srgbClr val="003D6A"/>
                </a:solidFill>
                <a:latin typeface="Calibri" panose="020F0502020204030204" pitchFamily="34" charset="0"/>
              </a:rPr>
              <a:t>mm at 2,5 x D</a:t>
            </a:r>
          </a:p>
          <a:p>
            <a:pPr marL="342900" indent="-34290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D6A"/>
                </a:solidFill>
                <a:latin typeface="Calibri" panose="020F0502020204030204" pitchFamily="34" charset="0"/>
              </a:rPr>
              <a:t>Compatible with all conventional ER clamping nuts</a:t>
            </a:r>
          </a:p>
          <a:p>
            <a:pPr marL="342900" indent="-34290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endParaRPr lang="de-DE" dirty="0">
              <a:solidFill>
                <a:srgbClr val="003D6A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b="1" dirty="0">
                <a:solidFill>
                  <a:srgbClr val="003D6A"/>
                </a:solidFill>
                <a:latin typeface="Calibri" panose="020F0502020204030204" pitchFamily="34" charset="0"/>
              </a:rPr>
              <a:t>Advantages </a:t>
            </a:r>
            <a:r>
              <a:rPr lang="de-DE" b="1" dirty="0" err="1">
                <a:solidFill>
                  <a:srgbClr val="003D6A"/>
                </a:solidFill>
                <a:latin typeface="Calibri" panose="020F0502020204030204" pitchFamily="34" charset="0"/>
              </a:rPr>
              <a:t>opposite</a:t>
            </a:r>
            <a:r>
              <a:rPr lang="de-DE" b="1" dirty="0">
                <a:solidFill>
                  <a:srgbClr val="003D6A"/>
                </a:solidFill>
                <a:latin typeface="Calibri" panose="020F0502020204030204" pitchFamily="34" charset="0"/>
              </a:rPr>
              <a:t> ER </a:t>
            </a:r>
            <a:r>
              <a:rPr lang="de-DE" b="1" dirty="0" err="1">
                <a:solidFill>
                  <a:srgbClr val="003D6A"/>
                </a:solidFill>
                <a:latin typeface="Calibri" panose="020F0502020204030204" pitchFamily="34" charset="0"/>
              </a:rPr>
              <a:t>collet</a:t>
            </a:r>
            <a:r>
              <a:rPr lang="de-DE" b="1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003D6A"/>
                </a:solidFill>
                <a:latin typeface="Calibri" panose="020F0502020204030204" pitchFamily="34" charset="0"/>
              </a:rPr>
              <a:t>chucks</a:t>
            </a:r>
            <a:r>
              <a:rPr lang="de-DE" b="1" dirty="0">
                <a:solidFill>
                  <a:srgbClr val="003D6A"/>
                </a:solidFill>
                <a:latin typeface="Calibri" panose="020F050202020403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D6A"/>
                </a:solidFill>
                <a:latin typeface="Calibri" panose="020F0502020204030204" pitchFamily="34" charset="0"/>
              </a:rPr>
              <a:t>Higher stability</a:t>
            </a:r>
          </a:p>
          <a:p>
            <a:pPr marL="342900" indent="-34290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D6A"/>
                </a:solidFill>
                <a:latin typeface="Calibri" panose="020F0502020204030204" pitchFamily="34" charset="0"/>
              </a:rPr>
              <a:t>Higher tool change accuracy</a:t>
            </a:r>
          </a:p>
          <a:p>
            <a:pPr marL="342900" indent="-34290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D6A"/>
                </a:solidFill>
                <a:latin typeface="Calibri" panose="020F0502020204030204" pitchFamily="34" charset="0"/>
              </a:rPr>
              <a:t>Produced bore shape is more accurate</a:t>
            </a:r>
          </a:p>
          <a:p>
            <a:pPr marL="342900" indent="-34290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3D6A"/>
                </a:solidFill>
                <a:latin typeface="Calibri" panose="020F0502020204030204" pitchFamily="34" charset="0"/>
              </a:rPr>
              <a:t>Setting </a:t>
            </a:r>
            <a:r>
              <a:rPr lang="de-DE" dirty="0" err="1">
                <a:solidFill>
                  <a:srgbClr val="003D6A"/>
                </a:solidFill>
                <a:latin typeface="Calibri" panose="020F0502020204030204" pitchFamily="34" charset="0"/>
              </a:rPr>
              <a:t>times</a:t>
            </a:r>
            <a:r>
              <a:rPr lang="de-DE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rgbClr val="003D6A"/>
                </a:solidFill>
                <a:latin typeface="Calibri" panose="020F0502020204030204" pitchFamily="34" charset="0"/>
              </a:rPr>
              <a:t>/ ease of operation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96D6405-9067-4992-AFD7-B752D62733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Title, Author, 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26975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SCH_PPT_VORLAGE_16-9_230112" val="Yc1SrUJ7"/>
  <p:tag name="ARTICULATE_SLIDE_COUNT" val="1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555</Words>
  <Application>Microsoft Office PowerPoint</Application>
  <PresentationFormat>Bildschirmpräsentation (16:9)</PresentationFormat>
  <Paragraphs>112</Paragraphs>
  <Slides>16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tahoma</vt:lpstr>
      <vt:lpstr>Wingdings</vt:lpstr>
      <vt:lpstr>SCH_PPT_Vorlage_16-9_230112</vt:lpstr>
      <vt:lpstr>PowerPoint-Präsentation</vt:lpstr>
      <vt:lpstr>TRIBOS - Mini ER</vt:lpstr>
      <vt:lpstr>The role of the toolholders in the production process</vt:lpstr>
      <vt:lpstr>Funktionsprinzip TRIBOS Technologie</vt:lpstr>
      <vt:lpstr>Polygonspanntechnik</vt:lpstr>
      <vt:lpstr>Run-out accuracy</vt:lpstr>
      <vt:lpstr>Stability comparison</vt:lpstr>
      <vt:lpstr>Set-up times</vt:lpstr>
      <vt:lpstr>Advantages of TRIBOS - Mini ER</vt:lpstr>
      <vt:lpstr>Examples: Clamping nuts</vt:lpstr>
      <vt:lpstr>Machines and workspace</vt:lpstr>
      <vt:lpstr>Unstable clamping of the tools for the purpose of accessibility</vt:lpstr>
      <vt:lpstr>Solution:  TRIBOS - MINI ER</vt:lpstr>
      <vt:lpstr>Dimensions TRIBOS - Mini ER</vt:lpstr>
      <vt:lpstr>TRIBOS-ER blank concept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Schneider, Lara</cp:lastModifiedBy>
  <cp:revision>171</cp:revision>
  <cp:lastPrinted>2014-06-25T16:59:27Z</cp:lastPrinted>
  <dcterms:created xsi:type="dcterms:W3CDTF">2012-06-26T15:13:48Z</dcterms:created>
  <dcterms:modified xsi:type="dcterms:W3CDTF">2021-05-05T09:01:31Z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BB168B60-77D4-4875-BE5F-2ECECB6BC60E</vt:lpwstr>
  </property>
  <property fmtid="{D5CDD505-2E9C-101B-9397-08002B2CF9AE}" pid="3" name="ArticulatePath">
    <vt:lpwstr>SCHUNK_PPT-Vorlage_16_9_0321_DE_inArbeit</vt:lpwstr>
  </property>
</Properties>
</file>