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3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4.xml" ContentType="application/vnd.openxmlformats-officedocument.presentationml.notesSlide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99" r:id="rId2"/>
    <p:sldId id="296" r:id="rId3"/>
    <p:sldId id="294" r:id="rId4"/>
    <p:sldId id="682" r:id="rId5"/>
    <p:sldId id="683" r:id="rId6"/>
    <p:sldId id="684" r:id="rId7"/>
    <p:sldId id="685" r:id="rId8"/>
    <p:sldId id="687" r:id="rId9"/>
    <p:sldId id="688" r:id="rId10"/>
    <p:sldId id="689" r:id="rId11"/>
    <p:sldId id="690" r:id="rId12"/>
    <p:sldId id="691" r:id="rId13"/>
    <p:sldId id="692" r:id="rId14"/>
    <p:sldId id="693" r:id="rId15"/>
    <p:sldId id="680" r:id="rId16"/>
    <p:sldId id="694" r:id="rId17"/>
    <p:sldId id="695" r:id="rId18"/>
    <p:sldId id="696" r:id="rId19"/>
    <p:sldId id="697" r:id="rId20"/>
    <p:sldId id="699" r:id="rId21"/>
    <p:sldId id="700" r:id="rId22"/>
    <p:sldId id="701" r:id="rId23"/>
    <p:sldId id="698" r:id="rId24"/>
    <p:sldId id="702" r:id="rId25"/>
    <p:sldId id="703" r:id="rId26"/>
    <p:sldId id="704" r:id="rId27"/>
    <p:sldId id="705" r:id="rId28"/>
    <p:sldId id="706" r:id="rId29"/>
    <p:sldId id="707" r:id="rId30"/>
    <p:sldId id="708" r:id="rId31"/>
    <p:sldId id="709" r:id="rId32"/>
    <p:sldId id="711" r:id="rId33"/>
    <p:sldId id="712" r:id="rId34"/>
    <p:sldId id="279" r:id="rId35"/>
  </p:sldIdLst>
  <p:sldSz cx="9144000" cy="5143500" type="screen16x9"/>
  <p:notesSz cx="6858000" cy="9144000"/>
  <p:custDataLst>
    <p:tags r:id="rId38"/>
  </p:custDataLst>
  <p:defaultTextStyle>
    <a:defPPr>
      <a:defRPr lang="de-DE"/>
    </a:defPPr>
    <a:lvl1pPr marL="0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0">
          <p15:clr>
            <a:srgbClr val="A4A3A4"/>
          </p15:clr>
        </p15:guide>
        <p15:guide id="2" orient="horz" pos="356">
          <p15:clr>
            <a:srgbClr val="A4A3A4"/>
          </p15:clr>
        </p15:guide>
        <p15:guide id="3" orient="horz" pos="590">
          <p15:clr>
            <a:srgbClr val="A4A3A4"/>
          </p15:clr>
        </p15:guide>
        <p15:guide id="4" pos="5472">
          <p15:clr>
            <a:srgbClr val="A4A3A4"/>
          </p15:clr>
        </p15:guide>
        <p15:guide id="5" pos="204" userDrawn="1">
          <p15:clr>
            <a:srgbClr val="A4A3A4"/>
          </p15:clr>
        </p15:guide>
        <p15:guide id="6" pos="2831">
          <p15:clr>
            <a:srgbClr val="A4A3A4"/>
          </p15:clr>
        </p15:guide>
        <p15:guide id="7" pos="1610" userDrawn="1">
          <p15:clr>
            <a:srgbClr val="A4A3A4"/>
          </p15:clr>
        </p15:guide>
        <p15:guide id="8" pos="288">
          <p15:clr>
            <a:srgbClr val="A4A3A4"/>
          </p15:clr>
        </p15:guide>
        <p15:guide id="9" pos="9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E2ED"/>
    <a:srgbClr val="003D6A"/>
    <a:srgbClr val="EAF2F9"/>
    <a:srgbClr val="84D0F0"/>
    <a:srgbClr val="00446B"/>
    <a:srgbClr val="17385F"/>
    <a:srgbClr val="009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92" autoAdjust="0"/>
    <p:restoredTop sz="93910" autoAdjust="0"/>
  </p:normalViewPr>
  <p:slideViewPr>
    <p:cSldViewPr snapToGrid="0" snapToObjects="1">
      <p:cViewPr varScale="1">
        <p:scale>
          <a:sx n="80" d="100"/>
          <a:sy n="80" d="100"/>
        </p:scale>
        <p:origin x="108" y="1026"/>
      </p:cViewPr>
      <p:guideLst>
        <p:guide orient="horz" pos="2450"/>
        <p:guide orient="horz" pos="356"/>
        <p:guide orient="horz" pos="590"/>
        <p:guide pos="5472"/>
        <p:guide pos="204"/>
        <p:guide pos="2831"/>
        <p:guide pos="1610"/>
        <p:guide pos="288"/>
        <p:guide pos="9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-22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95FDC1-88D9-455C-AF65-F8AF7EDC882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49F0B59-68E9-4929-8488-A41CF0BC9EBA}">
      <dgm:prSet phldrT="[Text]" custT="1"/>
      <dgm:spPr>
        <a:solidFill>
          <a:srgbClr val="003D6A"/>
        </a:solidFill>
      </dgm:spPr>
      <dgm:t>
        <a:bodyPr/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Basics </a:t>
          </a:r>
          <a:r>
            <a:rPr lang="de-DE" sz="2000" b="1" kern="1200" dirty="0" err="1">
              <a:solidFill>
                <a:prstClr val="white"/>
              </a:solidFill>
              <a:latin typeface="Calibri"/>
              <a:ea typeface="+mn-ea"/>
              <a:cs typeface="+mn-cs"/>
            </a:rPr>
            <a:t>lathe</a:t>
          </a:r>
          <a:r>
            <a:rPr lang="de-DE" sz="20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 </a:t>
          </a:r>
          <a:r>
            <a:rPr lang="de-DE" sz="2000" b="1" kern="1200" dirty="0" err="1">
              <a:solidFill>
                <a:prstClr val="white"/>
              </a:solidFill>
              <a:latin typeface="Calibri"/>
              <a:ea typeface="+mn-ea"/>
              <a:cs typeface="+mn-cs"/>
            </a:rPr>
            <a:t>chucks</a:t>
          </a:r>
          <a:endParaRPr lang="de-DE" sz="2000" b="1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AEDD7F67-DE78-4959-93CC-62145B37DD7D}" type="parTrans" cxnId="{2E5A61CD-2856-4736-A5AF-FF4FF225C3CE}">
      <dgm:prSet/>
      <dgm:spPr/>
      <dgm:t>
        <a:bodyPr/>
        <a:lstStyle/>
        <a:p>
          <a:endParaRPr lang="de-DE"/>
        </a:p>
      </dgm:t>
    </dgm:pt>
    <dgm:pt modelId="{3F77685D-D175-41E3-95B1-FB4B2B9842CB}" type="sibTrans" cxnId="{2E5A61CD-2856-4736-A5AF-FF4FF225C3CE}">
      <dgm:prSet/>
      <dgm:spPr/>
      <dgm:t>
        <a:bodyPr/>
        <a:lstStyle/>
        <a:p>
          <a:endParaRPr lang="de-DE"/>
        </a:p>
      </dgm:t>
    </dgm:pt>
    <dgm:pt modelId="{DAD6FD10-8AC3-41E5-B078-BEF458C3EE7A}">
      <dgm:prSet custT="1"/>
      <dgm:spPr>
        <a:ln>
          <a:solidFill>
            <a:srgbClr val="009EE0"/>
          </a:solidFill>
        </a:ln>
      </dgm:spPr>
      <dgm:t>
        <a:bodyPr/>
        <a:lstStyle/>
        <a:p>
          <a:r>
            <a:rPr lang="de-DE" sz="1600" kern="1200" dirty="0" err="1">
              <a:solidFill>
                <a:srgbClr val="00446B"/>
              </a:solidFill>
              <a:latin typeface="+mn-lt"/>
              <a:ea typeface="+mn-ea"/>
              <a:cs typeface="+mn-cs"/>
            </a:rPr>
            <a:t>Overview</a:t>
          </a:r>
          <a:r>
            <a:rPr lang="de-DE" sz="1600" kern="1200" dirty="0">
              <a:solidFill>
                <a:srgbClr val="00446B"/>
              </a:solidFill>
              <a:latin typeface="+mn-lt"/>
              <a:ea typeface="+mn-ea"/>
              <a:cs typeface="+mn-cs"/>
            </a:rPr>
            <a:t> </a:t>
          </a:r>
          <a:r>
            <a:rPr lang="de-DE" sz="1600" kern="1200" dirty="0" err="1">
              <a:solidFill>
                <a:srgbClr val="00446B"/>
              </a:solidFill>
              <a:latin typeface="+mn-lt"/>
              <a:ea typeface="+mn-ea"/>
              <a:cs typeface="+mn-cs"/>
            </a:rPr>
            <a:t>lathe</a:t>
          </a:r>
          <a:r>
            <a:rPr lang="de-DE" sz="1600" kern="1200" dirty="0">
              <a:solidFill>
                <a:srgbClr val="00446B"/>
              </a:solidFill>
              <a:latin typeface="+mn-lt"/>
              <a:ea typeface="+mn-ea"/>
              <a:cs typeface="+mn-cs"/>
            </a:rPr>
            <a:t> </a:t>
          </a:r>
          <a:r>
            <a:rPr lang="de-DE" sz="1600" kern="1200" dirty="0" err="1">
              <a:solidFill>
                <a:srgbClr val="00446B"/>
              </a:solidFill>
              <a:latin typeface="+mn-lt"/>
              <a:ea typeface="+mn-ea"/>
              <a:cs typeface="+mn-cs"/>
            </a:rPr>
            <a:t>chucks</a:t>
          </a:r>
          <a:r>
            <a:rPr lang="de-DE" sz="1600" kern="1200" dirty="0">
              <a:solidFill>
                <a:srgbClr val="00446B"/>
              </a:solidFill>
              <a:latin typeface="+mn-lt"/>
              <a:ea typeface="+mn-ea"/>
              <a:cs typeface="+mn-cs"/>
            </a:rPr>
            <a:t>	</a:t>
          </a:r>
        </a:p>
      </dgm:t>
    </dgm:pt>
    <dgm:pt modelId="{2B21F9D1-1469-42A2-9ED8-A32516757A6B}" type="parTrans" cxnId="{E4A1391C-8742-4C1D-84C5-B50597133FDA}">
      <dgm:prSet/>
      <dgm:spPr/>
      <dgm:t>
        <a:bodyPr/>
        <a:lstStyle/>
        <a:p>
          <a:endParaRPr lang="de-DE"/>
        </a:p>
      </dgm:t>
    </dgm:pt>
    <dgm:pt modelId="{48847791-6588-4973-9CC7-712297C83F4B}" type="sibTrans" cxnId="{E4A1391C-8742-4C1D-84C5-B50597133FDA}">
      <dgm:prSet/>
      <dgm:spPr/>
      <dgm:t>
        <a:bodyPr/>
        <a:lstStyle/>
        <a:p>
          <a:endParaRPr lang="de-DE"/>
        </a:p>
      </dgm:t>
    </dgm:pt>
    <dgm:pt modelId="{902A2D1B-2062-4C4F-AE94-4150B619B933}">
      <dgm:prSet custT="1"/>
      <dgm:spPr>
        <a:ln>
          <a:solidFill>
            <a:srgbClr val="009EE0"/>
          </a:solidFill>
        </a:ln>
      </dgm:spPr>
      <dgm:t>
        <a:bodyPr/>
        <a:lstStyle/>
        <a:p>
          <a:r>
            <a:rPr lang="de-DE" sz="1600" kern="1200" dirty="0" err="1">
              <a:solidFill>
                <a:srgbClr val="00446B"/>
              </a:solidFill>
              <a:latin typeface="Calibri"/>
              <a:ea typeface="+mn-ea"/>
              <a:cs typeface="+mn-cs"/>
            </a:rPr>
            <a:t>Overview</a:t>
          </a: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 </a:t>
          </a:r>
          <a:r>
            <a:rPr lang="de-DE" sz="1600" kern="1200" dirty="0" err="1">
              <a:solidFill>
                <a:srgbClr val="00446B"/>
              </a:solidFill>
              <a:latin typeface="Calibri"/>
              <a:ea typeface="+mn-ea"/>
              <a:cs typeface="+mn-cs"/>
            </a:rPr>
            <a:t>chuck</a:t>
          </a: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 </a:t>
          </a:r>
          <a:r>
            <a:rPr lang="de-DE" sz="1600" kern="1200" dirty="0" err="1">
              <a:solidFill>
                <a:srgbClr val="00446B"/>
              </a:solidFill>
              <a:latin typeface="Calibri"/>
              <a:ea typeface="+mn-ea"/>
              <a:cs typeface="+mn-cs"/>
            </a:rPr>
            <a:t>jaws</a:t>
          </a:r>
          <a:endParaRPr lang="de-DE" sz="1600" kern="1200" dirty="0">
            <a:solidFill>
              <a:srgbClr val="00446B"/>
            </a:solidFill>
            <a:latin typeface="Calibri"/>
            <a:ea typeface="+mn-ea"/>
            <a:cs typeface="+mn-cs"/>
          </a:endParaRPr>
        </a:p>
      </dgm:t>
    </dgm:pt>
    <dgm:pt modelId="{D35C0700-A533-4FE9-902D-0CF2D28D02EA}">
      <dgm:prSet custT="1"/>
      <dgm:spPr>
        <a:ln>
          <a:solidFill>
            <a:srgbClr val="009EE0"/>
          </a:solidFill>
        </a:ln>
      </dgm:spPr>
      <dgm:t>
        <a:bodyPr/>
        <a:lstStyle/>
        <a:p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SCHUNK </a:t>
          </a:r>
          <a:r>
            <a:rPr lang="de-DE" sz="1600" kern="1200" dirty="0" err="1">
              <a:solidFill>
                <a:srgbClr val="00446B"/>
              </a:solidFill>
              <a:latin typeface="Calibri"/>
              <a:ea typeface="+mn-ea"/>
              <a:cs typeface="+mn-cs"/>
            </a:rPr>
            <a:t>range</a:t>
          </a: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 </a:t>
          </a:r>
          <a:r>
            <a:rPr lang="de-DE" sz="1600" kern="1200" dirty="0" err="1">
              <a:solidFill>
                <a:srgbClr val="00446B"/>
              </a:solidFill>
              <a:latin typeface="Calibri"/>
              <a:ea typeface="+mn-ea"/>
              <a:cs typeface="+mn-cs"/>
            </a:rPr>
            <a:t>of</a:t>
          </a: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 </a:t>
          </a:r>
          <a:r>
            <a:rPr lang="de-DE" sz="1600" kern="1200" dirty="0" err="1">
              <a:solidFill>
                <a:srgbClr val="00446B"/>
              </a:solidFill>
              <a:latin typeface="Calibri"/>
              <a:ea typeface="+mn-ea"/>
              <a:cs typeface="+mn-cs"/>
            </a:rPr>
            <a:t>chuck</a:t>
          </a: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 </a:t>
          </a:r>
          <a:r>
            <a:rPr lang="de-DE" sz="1600" kern="1200" dirty="0" err="1">
              <a:solidFill>
                <a:srgbClr val="00446B"/>
              </a:solidFill>
              <a:latin typeface="Calibri"/>
              <a:ea typeface="+mn-ea"/>
              <a:cs typeface="+mn-cs"/>
            </a:rPr>
            <a:t>jaws</a:t>
          </a: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- </a:t>
          </a:r>
          <a:r>
            <a:rPr lang="de-DE" sz="1600" kern="1200" dirty="0" err="1">
              <a:solidFill>
                <a:srgbClr val="00446B"/>
              </a:solidFill>
              <a:latin typeface="Calibri"/>
              <a:ea typeface="+mn-ea"/>
              <a:cs typeface="+mn-cs"/>
            </a:rPr>
            <a:t>Your</a:t>
          </a: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 </a:t>
          </a:r>
          <a:r>
            <a:rPr lang="de-DE" sz="1600" kern="1200" dirty="0" err="1">
              <a:solidFill>
                <a:srgbClr val="00446B"/>
              </a:solidFill>
              <a:latin typeface="Calibri"/>
              <a:ea typeface="+mn-ea"/>
              <a:cs typeface="+mn-cs"/>
            </a:rPr>
            <a:t>advantage</a:t>
          </a: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!</a:t>
          </a:r>
        </a:p>
      </dgm:t>
    </dgm:pt>
    <dgm:pt modelId="{9801930E-AF8C-4358-94C0-33E9F54F636D}">
      <dgm:prSet custT="1"/>
      <dgm:spPr>
        <a:ln>
          <a:solidFill>
            <a:srgbClr val="009EE0"/>
          </a:solidFill>
        </a:ln>
      </dgm:spPr>
      <dgm:t>
        <a:bodyPr/>
        <a:lstStyle/>
        <a:p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Differentiation </a:t>
          </a:r>
          <a:r>
            <a:rPr lang="de-DE" sz="1600" kern="1200" dirty="0" err="1">
              <a:solidFill>
                <a:srgbClr val="00446B"/>
              </a:solidFill>
              <a:latin typeface="Calibri"/>
              <a:ea typeface="+mn-ea"/>
              <a:cs typeface="+mn-cs"/>
            </a:rPr>
            <a:t>according</a:t>
          </a: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 </a:t>
          </a:r>
          <a:r>
            <a:rPr lang="de-DE" sz="1600" kern="1200" dirty="0" err="1">
              <a:solidFill>
                <a:srgbClr val="00446B"/>
              </a:solidFill>
              <a:latin typeface="Calibri"/>
              <a:ea typeface="+mn-ea"/>
              <a:cs typeface="+mn-cs"/>
            </a:rPr>
            <a:t>to</a:t>
          </a: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 </a:t>
          </a:r>
          <a:r>
            <a:rPr lang="de-DE" sz="1600" kern="1200" dirty="0" err="1">
              <a:solidFill>
                <a:srgbClr val="00446B"/>
              </a:solidFill>
              <a:latin typeface="Calibri"/>
              <a:ea typeface="+mn-ea"/>
              <a:cs typeface="+mn-cs"/>
            </a:rPr>
            <a:t>jaw</a:t>
          </a: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 </a:t>
          </a:r>
          <a:r>
            <a:rPr lang="de-DE" sz="1600" kern="1200" dirty="0" err="1">
              <a:solidFill>
                <a:srgbClr val="00446B"/>
              </a:solidFill>
              <a:latin typeface="Calibri"/>
              <a:ea typeface="+mn-ea"/>
              <a:cs typeface="+mn-cs"/>
            </a:rPr>
            <a:t>interfaces</a:t>
          </a:r>
          <a:endParaRPr lang="de-DE" sz="1600" kern="1200" dirty="0">
            <a:solidFill>
              <a:srgbClr val="00446B"/>
            </a:solidFill>
            <a:latin typeface="Calibri"/>
            <a:ea typeface="+mn-ea"/>
            <a:cs typeface="+mn-cs"/>
          </a:endParaRPr>
        </a:p>
      </dgm:t>
    </dgm:pt>
    <dgm:pt modelId="{A41082EC-BA57-4F13-95E9-1C69CBF7AD03}">
      <dgm:prSet custT="1"/>
      <dgm:spPr>
        <a:ln>
          <a:solidFill>
            <a:srgbClr val="009EE0"/>
          </a:solidFill>
        </a:ln>
      </dgm:spPr>
      <dgm:t>
        <a:bodyPr/>
        <a:lstStyle/>
        <a:p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Interfaces</a:t>
          </a:r>
        </a:p>
      </dgm:t>
    </dgm:pt>
    <dgm:pt modelId="{AD0FA8D3-68FE-499C-83DC-1950C508FD41}">
      <dgm:prSet custT="1"/>
      <dgm:spPr>
        <a:solidFill>
          <a:srgbClr val="003D6A"/>
        </a:solidFill>
      </dgm:spPr>
      <dgm:t>
        <a:bodyPr/>
        <a:lstStyle/>
        <a:p>
          <a:r>
            <a:rPr lang="de-DE" sz="2000" b="1" dirty="0">
              <a:solidFill>
                <a:prstClr val="white"/>
              </a:solidFill>
              <a:latin typeface="Calibri"/>
              <a:ea typeface="+mn-ea"/>
              <a:cs typeface="+mn-cs"/>
            </a:rPr>
            <a:t>Basics</a:t>
          </a:r>
          <a:r>
            <a:rPr lang="de-DE" sz="2000" b="1" dirty="0"/>
            <a:t> </a:t>
          </a:r>
          <a:r>
            <a:rPr lang="de-DE" sz="2000" b="1" dirty="0" err="1">
              <a:solidFill>
                <a:srgbClr val="FFFFFF"/>
              </a:solidFill>
              <a:latin typeface="+mn-lt"/>
            </a:rPr>
            <a:t>chuck</a:t>
          </a:r>
          <a:r>
            <a:rPr lang="de-DE" sz="2000" b="1" dirty="0">
              <a:solidFill>
                <a:srgbClr val="FFFFFF"/>
              </a:solidFill>
              <a:latin typeface="+mn-lt"/>
            </a:rPr>
            <a:t> </a:t>
          </a:r>
          <a:r>
            <a:rPr lang="de-DE" sz="2000" b="1" dirty="0" err="1">
              <a:solidFill>
                <a:srgbClr val="FFFFFF"/>
              </a:solidFill>
              <a:latin typeface="+mn-lt"/>
            </a:rPr>
            <a:t>jaw</a:t>
          </a:r>
          <a:r>
            <a:rPr lang="de-DE" sz="2000" b="1" dirty="0">
              <a:solidFill>
                <a:srgbClr val="FFFFFF"/>
              </a:solidFill>
              <a:latin typeface="+mn-lt"/>
            </a:rPr>
            <a:t> </a:t>
          </a:r>
          <a:endParaRPr lang="de-DE" sz="2000" dirty="0">
            <a:latin typeface="+mn-lt"/>
          </a:endParaRPr>
        </a:p>
      </dgm:t>
    </dgm:pt>
    <dgm:pt modelId="{89CF71FA-FE66-4F1B-9ECA-110F6CB76EF9}" type="sibTrans" cxnId="{0E76547B-FC2E-464A-B6A5-FAD518B2A6D6}">
      <dgm:prSet/>
      <dgm:spPr/>
      <dgm:t>
        <a:bodyPr/>
        <a:lstStyle/>
        <a:p>
          <a:endParaRPr lang="de-DE"/>
        </a:p>
      </dgm:t>
    </dgm:pt>
    <dgm:pt modelId="{B1CB6D55-AAB6-4C60-A9CF-CF4AE7FDA301}" type="parTrans" cxnId="{0E76547B-FC2E-464A-B6A5-FAD518B2A6D6}">
      <dgm:prSet/>
      <dgm:spPr/>
      <dgm:t>
        <a:bodyPr/>
        <a:lstStyle/>
        <a:p>
          <a:endParaRPr lang="de-DE"/>
        </a:p>
      </dgm:t>
    </dgm:pt>
    <dgm:pt modelId="{D612EB2A-B809-4FBE-9466-FCA9A09C70CF}" type="sibTrans" cxnId="{E2E1520C-8A0E-44BB-B1B3-0371FC1F2D4C}">
      <dgm:prSet/>
      <dgm:spPr/>
      <dgm:t>
        <a:bodyPr/>
        <a:lstStyle/>
        <a:p>
          <a:endParaRPr lang="de-DE"/>
        </a:p>
      </dgm:t>
    </dgm:pt>
    <dgm:pt modelId="{A9C4CD78-D4FD-4FF8-A855-AF5623D23E3A}" type="parTrans" cxnId="{E2E1520C-8A0E-44BB-B1B3-0371FC1F2D4C}">
      <dgm:prSet/>
      <dgm:spPr/>
      <dgm:t>
        <a:bodyPr/>
        <a:lstStyle/>
        <a:p>
          <a:endParaRPr lang="de-DE"/>
        </a:p>
      </dgm:t>
    </dgm:pt>
    <dgm:pt modelId="{3837FD5D-BC08-468E-9CBD-E63231A786B0}" type="sibTrans" cxnId="{5179BBD2-9736-4FD8-AB00-4BBF9977D1D4}">
      <dgm:prSet/>
      <dgm:spPr/>
      <dgm:t>
        <a:bodyPr/>
        <a:lstStyle/>
        <a:p>
          <a:endParaRPr lang="de-DE"/>
        </a:p>
      </dgm:t>
    </dgm:pt>
    <dgm:pt modelId="{205D6456-2364-49D0-9CF6-BF94FE6D649D}" type="parTrans" cxnId="{5179BBD2-9736-4FD8-AB00-4BBF9977D1D4}">
      <dgm:prSet/>
      <dgm:spPr/>
      <dgm:t>
        <a:bodyPr/>
        <a:lstStyle/>
        <a:p>
          <a:endParaRPr lang="de-DE"/>
        </a:p>
      </dgm:t>
    </dgm:pt>
    <dgm:pt modelId="{8EFBD3BA-3950-449D-B586-B39310B67B27}" type="sibTrans" cxnId="{790B19C6-51BC-424A-9576-1853C3A8B9C5}">
      <dgm:prSet/>
      <dgm:spPr/>
      <dgm:t>
        <a:bodyPr/>
        <a:lstStyle/>
        <a:p>
          <a:endParaRPr lang="de-DE"/>
        </a:p>
      </dgm:t>
    </dgm:pt>
    <dgm:pt modelId="{76B7A578-5EC1-4A23-81F9-2242953A877E}" type="parTrans" cxnId="{790B19C6-51BC-424A-9576-1853C3A8B9C5}">
      <dgm:prSet/>
      <dgm:spPr/>
      <dgm:t>
        <a:bodyPr/>
        <a:lstStyle/>
        <a:p>
          <a:endParaRPr lang="de-DE"/>
        </a:p>
      </dgm:t>
    </dgm:pt>
    <dgm:pt modelId="{20B7342B-291A-458D-8D3C-21D61394B194}" type="sibTrans" cxnId="{4CCF1F91-AF15-417E-A636-5886C3E5D599}">
      <dgm:prSet/>
      <dgm:spPr/>
      <dgm:t>
        <a:bodyPr/>
        <a:lstStyle/>
        <a:p>
          <a:endParaRPr lang="de-DE"/>
        </a:p>
      </dgm:t>
    </dgm:pt>
    <dgm:pt modelId="{2F83FC7A-1B97-418E-BF3D-4178185FBE17}" type="parTrans" cxnId="{4CCF1F91-AF15-417E-A636-5886C3E5D599}">
      <dgm:prSet/>
      <dgm:spPr/>
      <dgm:t>
        <a:bodyPr/>
        <a:lstStyle/>
        <a:p>
          <a:endParaRPr lang="de-DE"/>
        </a:p>
      </dgm:t>
    </dgm:pt>
    <dgm:pt modelId="{79CC7503-EF75-4262-B74B-460D7F4425EE}">
      <dgm:prSet custT="1"/>
      <dgm:spPr/>
      <dgm:t>
        <a:bodyPr/>
        <a:lstStyle/>
        <a:p>
          <a:r>
            <a:rPr lang="en-US" sz="1600" kern="1200" dirty="0">
              <a:solidFill>
                <a:srgbClr val="00446B"/>
              </a:solidFill>
              <a:latin typeface="+mn-lt"/>
              <a:ea typeface="+mn-ea"/>
              <a:cs typeface="+mn-cs"/>
            </a:rPr>
            <a:t>Functional </a:t>
          </a:r>
          <a:r>
            <a:rPr lang="en-US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principles of lathe chucks</a:t>
          </a:r>
          <a:endParaRPr lang="de-DE" sz="1400" kern="1200" dirty="0">
            <a:solidFill>
              <a:srgbClr val="00446B"/>
            </a:solidFill>
            <a:latin typeface="Calibri"/>
            <a:ea typeface="+mn-ea"/>
            <a:cs typeface="+mn-cs"/>
          </a:endParaRPr>
        </a:p>
      </dgm:t>
    </dgm:pt>
    <dgm:pt modelId="{4A908C43-A250-4D96-8267-DBCA0009B8F1}" type="parTrans" cxnId="{39B5C4E4-2081-4B63-82FA-1895D99E18FE}">
      <dgm:prSet/>
      <dgm:spPr/>
      <dgm:t>
        <a:bodyPr/>
        <a:lstStyle/>
        <a:p>
          <a:endParaRPr lang="de-DE"/>
        </a:p>
      </dgm:t>
    </dgm:pt>
    <dgm:pt modelId="{4DC36617-778A-4B55-9BBD-94AD3926B12D}" type="sibTrans" cxnId="{39B5C4E4-2081-4B63-82FA-1895D99E18FE}">
      <dgm:prSet/>
      <dgm:spPr/>
      <dgm:t>
        <a:bodyPr/>
        <a:lstStyle/>
        <a:p>
          <a:endParaRPr lang="de-DE"/>
        </a:p>
      </dgm:t>
    </dgm:pt>
    <dgm:pt modelId="{EA6CD0C1-A697-4A6F-A3BA-AAB068F06DE9}" type="pres">
      <dgm:prSet presAssocID="{A195FDC1-88D9-455C-AF65-F8AF7EDC882A}" presName="linear" presStyleCnt="0">
        <dgm:presLayoutVars>
          <dgm:dir/>
          <dgm:animLvl val="lvl"/>
          <dgm:resizeHandles val="exact"/>
        </dgm:presLayoutVars>
      </dgm:prSet>
      <dgm:spPr/>
    </dgm:pt>
    <dgm:pt modelId="{5F2C0C89-8B2A-4DFD-AD34-43E4B80F04A3}" type="pres">
      <dgm:prSet presAssocID="{A49F0B59-68E9-4929-8488-A41CF0BC9EBA}" presName="parentLin" presStyleCnt="0"/>
      <dgm:spPr/>
    </dgm:pt>
    <dgm:pt modelId="{975D88CE-153E-47F9-A15D-129C7C42441B}" type="pres">
      <dgm:prSet presAssocID="{A49F0B59-68E9-4929-8488-A41CF0BC9EBA}" presName="parentLeftMargin" presStyleLbl="node1" presStyleIdx="0" presStyleCnt="2"/>
      <dgm:spPr/>
    </dgm:pt>
    <dgm:pt modelId="{E2712A01-A71E-454B-988A-D8A8B4F43DE4}" type="pres">
      <dgm:prSet presAssocID="{A49F0B59-68E9-4929-8488-A41CF0BC9EB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653911C-B8A5-4240-B411-FFF0FA6043BA}" type="pres">
      <dgm:prSet presAssocID="{A49F0B59-68E9-4929-8488-A41CF0BC9EBA}" presName="negativeSpace" presStyleCnt="0"/>
      <dgm:spPr/>
    </dgm:pt>
    <dgm:pt modelId="{2990FE65-9238-41A7-9B42-F6A1F89EB152}" type="pres">
      <dgm:prSet presAssocID="{A49F0B59-68E9-4929-8488-A41CF0BC9EBA}" presName="childText" presStyleLbl="conFgAcc1" presStyleIdx="0" presStyleCnt="2">
        <dgm:presLayoutVars>
          <dgm:bulletEnabled val="1"/>
        </dgm:presLayoutVars>
      </dgm:prSet>
      <dgm:spPr/>
    </dgm:pt>
    <dgm:pt modelId="{D2FC0518-534F-4A4D-8C21-1E4D4BA13BAB}" type="pres">
      <dgm:prSet presAssocID="{3F77685D-D175-41E3-95B1-FB4B2B9842CB}" presName="spaceBetweenRectangles" presStyleCnt="0"/>
      <dgm:spPr/>
    </dgm:pt>
    <dgm:pt modelId="{9B19068E-CECB-4956-88BC-006A5A3696CE}" type="pres">
      <dgm:prSet presAssocID="{AD0FA8D3-68FE-499C-83DC-1950C508FD41}" presName="parentLin" presStyleCnt="0"/>
      <dgm:spPr/>
    </dgm:pt>
    <dgm:pt modelId="{36CB73F9-FDD2-4F9E-BA80-DB4FA759A7D0}" type="pres">
      <dgm:prSet presAssocID="{AD0FA8D3-68FE-499C-83DC-1950C508FD41}" presName="parentLeftMargin" presStyleLbl="node1" presStyleIdx="0" presStyleCnt="2"/>
      <dgm:spPr/>
    </dgm:pt>
    <dgm:pt modelId="{92E23B38-8BFD-4EE0-BAD5-9BC02F6EC589}" type="pres">
      <dgm:prSet presAssocID="{AD0FA8D3-68FE-499C-83DC-1950C508FD4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78A9853-7B13-44CA-805A-2B59BE10E29E}" type="pres">
      <dgm:prSet presAssocID="{AD0FA8D3-68FE-499C-83DC-1950C508FD41}" presName="negativeSpace" presStyleCnt="0"/>
      <dgm:spPr/>
    </dgm:pt>
    <dgm:pt modelId="{7905BFC3-00EB-43FE-B620-540AA2BC7DCB}" type="pres">
      <dgm:prSet presAssocID="{AD0FA8D3-68FE-499C-83DC-1950C508FD4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C0A7109-EB35-4EED-A7A9-D4DD4C090AC7}" type="presOf" srcId="{79CC7503-EF75-4262-B74B-460D7F4425EE}" destId="{2990FE65-9238-41A7-9B42-F6A1F89EB152}" srcOrd="0" destOrd="1" presId="urn:microsoft.com/office/officeart/2005/8/layout/list1"/>
    <dgm:cxn modelId="{E2E1520C-8A0E-44BB-B1B3-0371FC1F2D4C}" srcId="{AD0FA8D3-68FE-499C-83DC-1950C508FD41}" destId="{902A2D1B-2062-4C4F-AE94-4150B619B933}" srcOrd="3" destOrd="0" parTransId="{A9C4CD78-D4FD-4FF8-A855-AF5623D23E3A}" sibTransId="{D612EB2A-B809-4FBE-9466-FCA9A09C70CF}"/>
    <dgm:cxn modelId="{E4A1391C-8742-4C1D-84C5-B50597133FDA}" srcId="{A49F0B59-68E9-4929-8488-A41CF0BC9EBA}" destId="{DAD6FD10-8AC3-41E5-B078-BEF458C3EE7A}" srcOrd="0" destOrd="0" parTransId="{2B21F9D1-1469-42A2-9ED8-A32516757A6B}" sibTransId="{48847791-6588-4973-9CC7-712297C83F4B}"/>
    <dgm:cxn modelId="{7C158228-16B6-43BC-82C7-602F6256EB90}" type="presOf" srcId="{A49F0B59-68E9-4929-8488-A41CF0BC9EBA}" destId="{975D88CE-153E-47F9-A15D-129C7C42441B}" srcOrd="0" destOrd="0" presId="urn:microsoft.com/office/officeart/2005/8/layout/list1"/>
    <dgm:cxn modelId="{A8310B3E-CC7F-4720-B7DA-D4AB7AD124A5}" type="presOf" srcId="{D35C0700-A533-4FE9-902D-0CF2D28D02EA}" destId="{7905BFC3-00EB-43FE-B620-540AA2BC7DCB}" srcOrd="0" destOrd="2" presId="urn:microsoft.com/office/officeart/2005/8/layout/list1"/>
    <dgm:cxn modelId="{D754805E-EC78-45BB-9EAB-A5A82C9963A6}" type="presOf" srcId="{A195FDC1-88D9-455C-AF65-F8AF7EDC882A}" destId="{EA6CD0C1-A697-4A6F-A3BA-AAB068F06DE9}" srcOrd="0" destOrd="0" presId="urn:microsoft.com/office/officeart/2005/8/layout/list1"/>
    <dgm:cxn modelId="{F8B7F66C-4CBC-47A2-AC41-749EDB9C786E}" type="presOf" srcId="{A49F0B59-68E9-4929-8488-A41CF0BC9EBA}" destId="{E2712A01-A71E-454B-988A-D8A8B4F43DE4}" srcOrd="1" destOrd="0" presId="urn:microsoft.com/office/officeart/2005/8/layout/list1"/>
    <dgm:cxn modelId="{0E76547B-FC2E-464A-B6A5-FAD518B2A6D6}" srcId="{A195FDC1-88D9-455C-AF65-F8AF7EDC882A}" destId="{AD0FA8D3-68FE-499C-83DC-1950C508FD41}" srcOrd="1" destOrd="0" parTransId="{B1CB6D55-AAB6-4C60-A9CF-CF4AE7FDA301}" sibTransId="{89CF71FA-FE66-4F1B-9ECA-110F6CB76EF9}"/>
    <dgm:cxn modelId="{4CCF1F91-AF15-417E-A636-5886C3E5D599}" srcId="{AD0FA8D3-68FE-499C-83DC-1950C508FD41}" destId="{A41082EC-BA57-4F13-95E9-1C69CBF7AD03}" srcOrd="0" destOrd="0" parTransId="{2F83FC7A-1B97-418E-BF3D-4178185FBE17}" sibTransId="{20B7342B-291A-458D-8D3C-21D61394B194}"/>
    <dgm:cxn modelId="{D54823B5-812B-4D59-BBCF-502309DBF51D}" type="presOf" srcId="{902A2D1B-2062-4C4F-AE94-4150B619B933}" destId="{7905BFC3-00EB-43FE-B620-540AA2BC7DCB}" srcOrd="0" destOrd="3" presId="urn:microsoft.com/office/officeart/2005/8/layout/list1"/>
    <dgm:cxn modelId="{66D7B3B8-0D2B-498C-8498-9F86FE02EEFF}" type="presOf" srcId="{AD0FA8D3-68FE-499C-83DC-1950C508FD41}" destId="{92E23B38-8BFD-4EE0-BAD5-9BC02F6EC589}" srcOrd="1" destOrd="0" presId="urn:microsoft.com/office/officeart/2005/8/layout/list1"/>
    <dgm:cxn modelId="{790B19C6-51BC-424A-9576-1853C3A8B9C5}" srcId="{AD0FA8D3-68FE-499C-83DC-1950C508FD41}" destId="{9801930E-AF8C-4358-94C0-33E9F54F636D}" srcOrd="1" destOrd="0" parTransId="{76B7A578-5EC1-4A23-81F9-2242953A877E}" sibTransId="{8EFBD3BA-3950-449D-B586-B39310B67B27}"/>
    <dgm:cxn modelId="{6A416FC7-ABDE-4937-B3CA-5EA984DB281A}" type="presOf" srcId="{DAD6FD10-8AC3-41E5-B078-BEF458C3EE7A}" destId="{2990FE65-9238-41A7-9B42-F6A1F89EB152}" srcOrd="0" destOrd="0" presId="urn:microsoft.com/office/officeart/2005/8/layout/list1"/>
    <dgm:cxn modelId="{2E5A61CD-2856-4736-A5AF-FF4FF225C3CE}" srcId="{A195FDC1-88D9-455C-AF65-F8AF7EDC882A}" destId="{A49F0B59-68E9-4929-8488-A41CF0BC9EBA}" srcOrd="0" destOrd="0" parTransId="{AEDD7F67-DE78-4959-93CC-62145B37DD7D}" sibTransId="{3F77685D-D175-41E3-95B1-FB4B2B9842CB}"/>
    <dgm:cxn modelId="{5179BBD2-9736-4FD8-AB00-4BBF9977D1D4}" srcId="{AD0FA8D3-68FE-499C-83DC-1950C508FD41}" destId="{D35C0700-A533-4FE9-902D-0CF2D28D02EA}" srcOrd="2" destOrd="0" parTransId="{205D6456-2364-49D0-9CF6-BF94FE6D649D}" sibTransId="{3837FD5D-BC08-468E-9CBD-E63231A786B0}"/>
    <dgm:cxn modelId="{FC7C91DD-A2F7-4042-AB26-FC48D5644AA3}" type="presOf" srcId="{9801930E-AF8C-4358-94C0-33E9F54F636D}" destId="{7905BFC3-00EB-43FE-B620-540AA2BC7DCB}" srcOrd="0" destOrd="1" presId="urn:microsoft.com/office/officeart/2005/8/layout/list1"/>
    <dgm:cxn modelId="{39B5C4E4-2081-4B63-82FA-1895D99E18FE}" srcId="{A49F0B59-68E9-4929-8488-A41CF0BC9EBA}" destId="{79CC7503-EF75-4262-B74B-460D7F4425EE}" srcOrd="1" destOrd="0" parTransId="{4A908C43-A250-4D96-8267-DBCA0009B8F1}" sibTransId="{4DC36617-778A-4B55-9BBD-94AD3926B12D}"/>
    <dgm:cxn modelId="{D54887EC-C09E-4F93-B8F9-1EFD89F6C040}" type="presOf" srcId="{AD0FA8D3-68FE-499C-83DC-1950C508FD41}" destId="{36CB73F9-FDD2-4F9E-BA80-DB4FA759A7D0}" srcOrd="0" destOrd="0" presId="urn:microsoft.com/office/officeart/2005/8/layout/list1"/>
    <dgm:cxn modelId="{8E9354FA-C883-4E45-93C6-4D4468921088}" type="presOf" srcId="{A41082EC-BA57-4F13-95E9-1C69CBF7AD03}" destId="{7905BFC3-00EB-43FE-B620-540AA2BC7DCB}" srcOrd="0" destOrd="0" presId="urn:microsoft.com/office/officeart/2005/8/layout/list1"/>
    <dgm:cxn modelId="{630E9C1D-EAFA-48C8-81B2-B5D659234D0A}" type="presParOf" srcId="{EA6CD0C1-A697-4A6F-A3BA-AAB068F06DE9}" destId="{5F2C0C89-8B2A-4DFD-AD34-43E4B80F04A3}" srcOrd="0" destOrd="0" presId="urn:microsoft.com/office/officeart/2005/8/layout/list1"/>
    <dgm:cxn modelId="{89541F7F-B63A-4711-BBBF-E22465185D24}" type="presParOf" srcId="{5F2C0C89-8B2A-4DFD-AD34-43E4B80F04A3}" destId="{975D88CE-153E-47F9-A15D-129C7C42441B}" srcOrd="0" destOrd="0" presId="urn:microsoft.com/office/officeart/2005/8/layout/list1"/>
    <dgm:cxn modelId="{AC5776BD-F558-434B-9F10-14C536B3519B}" type="presParOf" srcId="{5F2C0C89-8B2A-4DFD-AD34-43E4B80F04A3}" destId="{E2712A01-A71E-454B-988A-D8A8B4F43DE4}" srcOrd="1" destOrd="0" presId="urn:microsoft.com/office/officeart/2005/8/layout/list1"/>
    <dgm:cxn modelId="{8E03B17D-327C-4780-9C68-B778834730E1}" type="presParOf" srcId="{EA6CD0C1-A697-4A6F-A3BA-AAB068F06DE9}" destId="{E653911C-B8A5-4240-B411-FFF0FA6043BA}" srcOrd="1" destOrd="0" presId="urn:microsoft.com/office/officeart/2005/8/layout/list1"/>
    <dgm:cxn modelId="{3FBB4092-3C87-45C1-AEE2-3B4A952CAC2B}" type="presParOf" srcId="{EA6CD0C1-A697-4A6F-A3BA-AAB068F06DE9}" destId="{2990FE65-9238-41A7-9B42-F6A1F89EB152}" srcOrd="2" destOrd="0" presId="urn:microsoft.com/office/officeart/2005/8/layout/list1"/>
    <dgm:cxn modelId="{5D93E949-B53A-4319-AAD2-86E598ADA35A}" type="presParOf" srcId="{EA6CD0C1-A697-4A6F-A3BA-AAB068F06DE9}" destId="{D2FC0518-534F-4A4D-8C21-1E4D4BA13BAB}" srcOrd="3" destOrd="0" presId="urn:microsoft.com/office/officeart/2005/8/layout/list1"/>
    <dgm:cxn modelId="{0104F3AE-A445-4801-ACDE-FBE4262EC860}" type="presParOf" srcId="{EA6CD0C1-A697-4A6F-A3BA-AAB068F06DE9}" destId="{9B19068E-CECB-4956-88BC-006A5A3696CE}" srcOrd="4" destOrd="0" presId="urn:microsoft.com/office/officeart/2005/8/layout/list1"/>
    <dgm:cxn modelId="{31110EF9-3359-44B9-9BA3-A88651F222CD}" type="presParOf" srcId="{9B19068E-CECB-4956-88BC-006A5A3696CE}" destId="{36CB73F9-FDD2-4F9E-BA80-DB4FA759A7D0}" srcOrd="0" destOrd="0" presId="urn:microsoft.com/office/officeart/2005/8/layout/list1"/>
    <dgm:cxn modelId="{56A80BC7-8ECF-4601-8685-1FA7333E65CE}" type="presParOf" srcId="{9B19068E-CECB-4956-88BC-006A5A3696CE}" destId="{92E23B38-8BFD-4EE0-BAD5-9BC02F6EC589}" srcOrd="1" destOrd="0" presId="urn:microsoft.com/office/officeart/2005/8/layout/list1"/>
    <dgm:cxn modelId="{636BF4A1-B126-4758-A7D8-ACB2AB64A7F9}" type="presParOf" srcId="{EA6CD0C1-A697-4A6F-A3BA-AAB068F06DE9}" destId="{878A9853-7B13-44CA-805A-2B59BE10E29E}" srcOrd="5" destOrd="0" presId="urn:microsoft.com/office/officeart/2005/8/layout/list1"/>
    <dgm:cxn modelId="{1C3E1FDB-117C-42BB-94FB-F9E26731FB62}" type="presParOf" srcId="{EA6CD0C1-A697-4A6F-A3BA-AAB068F06DE9}" destId="{7905BFC3-00EB-43FE-B620-540AA2BC7DC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90FE65-9238-41A7-9B42-F6A1F89EB152}">
      <dsp:nvSpPr>
        <dsp:cNvPr id="0" name=""/>
        <dsp:cNvSpPr/>
      </dsp:nvSpPr>
      <dsp:spPr>
        <a:xfrm>
          <a:off x="0" y="349103"/>
          <a:ext cx="5474590" cy="1086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9EE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889" tIns="479044" rIns="42488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 err="1">
              <a:solidFill>
                <a:srgbClr val="00446B"/>
              </a:solidFill>
              <a:latin typeface="+mn-lt"/>
              <a:ea typeface="+mn-ea"/>
              <a:cs typeface="+mn-cs"/>
            </a:rPr>
            <a:t>Overview</a:t>
          </a:r>
          <a:r>
            <a:rPr lang="de-DE" sz="1600" kern="1200" dirty="0">
              <a:solidFill>
                <a:srgbClr val="00446B"/>
              </a:solidFill>
              <a:latin typeface="+mn-lt"/>
              <a:ea typeface="+mn-ea"/>
              <a:cs typeface="+mn-cs"/>
            </a:rPr>
            <a:t> </a:t>
          </a:r>
          <a:r>
            <a:rPr lang="de-DE" sz="1600" kern="1200" dirty="0" err="1">
              <a:solidFill>
                <a:srgbClr val="00446B"/>
              </a:solidFill>
              <a:latin typeface="+mn-lt"/>
              <a:ea typeface="+mn-ea"/>
              <a:cs typeface="+mn-cs"/>
            </a:rPr>
            <a:t>lathe</a:t>
          </a:r>
          <a:r>
            <a:rPr lang="de-DE" sz="1600" kern="1200" dirty="0">
              <a:solidFill>
                <a:srgbClr val="00446B"/>
              </a:solidFill>
              <a:latin typeface="+mn-lt"/>
              <a:ea typeface="+mn-ea"/>
              <a:cs typeface="+mn-cs"/>
            </a:rPr>
            <a:t> </a:t>
          </a:r>
          <a:r>
            <a:rPr lang="de-DE" sz="1600" kern="1200" dirty="0" err="1">
              <a:solidFill>
                <a:srgbClr val="00446B"/>
              </a:solidFill>
              <a:latin typeface="+mn-lt"/>
              <a:ea typeface="+mn-ea"/>
              <a:cs typeface="+mn-cs"/>
            </a:rPr>
            <a:t>chucks</a:t>
          </a:r>
          <a:r>
            <a:rPr lang="de-DE" sz="1600" kern="1200" dirty="0">
              <a:solidFill>
                <a:srgbClr val="00446B"/>
              </a:solidFill>
              <a:latin typeface="+mn-lt"/>
              <a:ea typeface="+mn-ea"/>
              <a:cs typeface="+mn-cs"/>
            </a:rPr>
            <a:t>	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rgbClr val="00446B"/>
              </a:solidFill>
              <a:latin typeface="+mn-lt"/>
              <a:ea typeface="+mn-ea"/>
              <a:cs typeface="+mn-cs"/>
            </a:rPr>
            <a:t>Functional </a:t>
          </a:r>
          <a:r>
            <a:rPr lang="en-US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principles of lathe chucks</a:t>
          </a:r>
          <a:endParaRPr lang="de-DE" sz="1400" kern="1200" dirty="0">
            <a:solidFill>
              <a:srgbClr val="00446B"/>
            </a:solidFill>
            <a:latin typeface="Calibri"/>
            <a:ea typeface="+mn-ea"/>
            <a:cs typeface="+mn-cs"/>
          </a:endParaRPr>
        </a:p>
      </dsp:txBody>
      <dsp:txXfrm>
        <a:off x="0" y="349103"/>
        <a:ext cx="5474590" cy="1086750"/>
      </dsp:txXfrm>
    </dsp:sp>
    <dsp:sp modelId="{E2712A01-A71E-454B-988A-D8A8B4F43DE4}">
      <dsp:nvSpPr>
        <dsp:cNvPr id="0" name=""/>
        <dsp:cNvSpPr/>
      </dsp:nvSpPr>
      <dsp:spPr>
        <a:xfrm>
          <a:off x="273729" y="9623"/>
          <a:ext cx="3832213" cy="678960"/>
        </a:xfrm>
        <a:prstGeom prst="roundRect">
          <a:avLst/>
        </a:prstGeom>
        <a:solidFill>
          <a:srgbClr val="003D6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849" tIns="0" rIns="144849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Basics </a:t>
          </a:r>
          <a:r>
            <a:rPr lang="de-DE" sz="2000" b="1" kern="1200" dirty="0" err="1">
              <a:solidFill>
                <a:prstClr val="white"/>
              </a:solidFill>
              <a:latin typeface="Calibri"/>
              <a:ea typeface="+mn-ea"/>
              <a:cs typeface="+mn-cs"/>
            </a:rPr>
            <a:t>lathe</a:t>
          </a:r>
          <a:r>
            <a:rPr lang="de-DE" sz="20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 </a:t>
          </a:r>
          <a:r>
            <a:rPr lang="de-DE" sz="2000" b="1" kern="1200" dirty="0" err="1">
              <a:solidFill>
                <a:prstClr val="white"/>
              </a:solidFill>
              <a:latin typeface="Calibri"/>
              <a:ea typeface="+mn-ea"/>
              <a:cs typeface="+mn-cs"/>
            </a:rPr>
            <a:t>chucks</a:t>
          </a:r>
          <a:endParaRPr lang="de-DE" sz="2000" b="1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>
        <a:off x="306873" y="42767"/>
        <a:ext cx="3765925" cy="612672"/>
      </dsp:txXfrm>
    </dsp:sp>
    <dsp:sp modelId="{7905BFC3-00EB-43FE-B620-540AA2BC7DCB}">
      <dsp:nvSpPr>
        <dsp:cNvPr id="0" name=""/>
        <dsp:cNvSpPr/>
      </dsp:nvSpPr>
      <dsp:spPr>
        <a:xfrm>
          <a:off x="0" y="1899533"/>
          <a:ext cx="5474590" cy="1630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9EE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889" tIns="479044" rIns="42488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Interfaces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Differentiation </a:t>
          </a:r>
          <a:r>
            <a:rPr lang="de-DE" sz="1600" kern="1200" dirty="0" err="1">
              <a:solidFill>
                <a:srgbClr val="00446B"/>
              </a:solidFill>
              <a:latin typeface="Calibri"/>
              <a:ea typeface="+mn-ea"/>
              <a:cs typeface="+mn-cs"/>
            </a:rPr>
            <a:t>according</a:t>
          </a: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 </a:t>
          </a:r>
          <a:r>
            <a:rPr lang="de-DE" sz="1600" kern="1200" dirty="0" err="1">
              <a:solidFill>
                <a:srgbClr val="00446B"/>
              </a:solidFill>
              <a:latin typeface="Calibri"/>
              <a:ea typeface="+mn-ea"/>
              <a:cs typeface="+mn-cs"/>
            </a:rPr>
            <a:t>to</a:t>
          </a: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 </a:t>
          </a:r>
          <a:r>
            <a:rPr lang="de-DE" sz="1600" kern="1200" dirty="0" err="1">
              <a:solidFill>
                <a:srgbClr val="00446B"/>
              </a:solidFill>
              <a:latin typeface="Calibri"/>
              <a:ea typeface="+mn-ea"/>
              <a:cs typeface="+mn-cs"/>
            </a:rPr>
            <a:t>jaw</a:t>
          </a: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 </a:t>
          </a:r>
          <a:r>
            <a:rPr lang="de-DE" sz="1600" kern="1200" dirty="0" err="1">
              <a:solidFill>
                <a:srgbClr val="00446B"/>
              </a:solidFill>
              <a:latin typeface="Calibri"/>
              <a:ea typeface="+mn-ea"/>
              <a:cs typeface="+mn-cs"/>
            </a:rPr>
            <a:t>interfaces</a:t>
          </a:r>
          <a:endParaRPr lang="de-DE" sz="1600" kern="1200" dirty="0">
            <a:solidFill>
              <a:srgbClr val="00446B"/>
            </a:solidFill>
            <a:latin typeface="Calibri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SCHUNK </a:t>
          </a:r>
          <a:r>
            <a:rPr lang="de-DE" sz="1600" kern="1200" dirty="0" err="1">
              <a:solidFill>
                <a:srgbClr val="00446B"/>
              </a:solidFill>
              <a:latin typeface="Calibri"/>
              <a:ea typeface="+mn-ea"/>
              <a:cs typeface="+mn-cs"/>
            </a:rPr>
            <a:t>range</a:t>
          </a: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 </a:t>
          </a:r>
          <a:r>
            <a:rPr lang="de-DE" sz="1600" kern="1200" dirty="0" err="1">
              <a:solidFill>
                <a:srgbClr val="00446B"/>
              </a:solidFill>
              <a:latin typeface="Calibri"/>
              <a:ea typeface="+mn-ea"/>
              <a:cs typeface="+mn-cs"/>
            </a:rPr>
            <a:t>of</a:t>
          </a: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 </a:t>
          </a:r>
          <a:r>
            <a:rPr lang="de-DE" sz="1600" kern="1200" dirty="0" err="1">
              <a:solidFill>
                <a:srgbClr val="00446B"/>
              </a:solidFill>
              <a:latin typeface="Calibri"/>
              <a:ea typeface="+mn-ea"/>
              <a:cs typeface="+mn-cs"/>
            </a:rPr>
            <a:t>chuck</a:t>
          </a: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 </a:t>
          </a:r>
          <a:r>
            <a:rPr lang="de-DE" sz="1600" kern="1200" dirty="0" err="1">
              <a:solidFill>
                <a:srgbClr val="00446B"/>
              </a:solidFill>
              <a:latin typeface="Calibri"/>
              <a:ea typeface="+mn-ea"/>
              <a:cs typeface="+mn-cs"/>
            </a:rPr>
            <a:t>jaws</a:t>
          </a: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- </a:t>
          </a:r>
          <a:r>
            <a:rPr lang="de-DE" sz="1600" kern="1200" dirty="0" err="1">
              <a:solidFill>
                <a:srgbClr val="00446B"/>
              </a:solidFill>
              <a:latin typeface="Calibri"/>
              <a:ea typeface="+mn-ea"/>
              <a:cs typeface="+mn-cs"/>
            </a:rPr>
            <a:t>Your</a:t>
          </a: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 </a:t>
          </a:r>
          <a:r>
            <a:rPr lang="de-DE" sz="1600" kern="1200" dirty="0" err="1">
              <a:solidFill>
                <a:srgbClr val="00446B"/>
              </a:solidFill>
              <a:latin typeface="Calibri"/>
              <a:ea typeface="+mn-ea"/>
              <a:cs typeface="+mn-cs"/>
            </a:rPr>
            <a:t>advantage</a:t>
          </a: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!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 err="1">
              <a:solidFill>
                <a:srgbClr val="00446B"/>
              </a:solidFill>
              <a:latin typeface="Calibri"/>
              <a:ea typeface="+mn-ea"/>
              <a:cs typeface="+mn-cs"/>
            </a:rPr>
            <a:t>Overview</a:t>
          </a: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 </a:t>
          </a:r>
          <a:r>
            <a:rPr lang="de-DE" sz="1600" kern="1200" dirty="0" err="1">
              <a:solidFill>
                <a:srgbClr val="00446B"/>
              </a:solidFill>
              <a:latin typeface="Calibri"/>
              <a:ea typeface="+mn-ea"/>
              <a:cs typeface="+mn-cs"/>
            </a:rPr>
            <a:t>chuck</a:t>
          </a:r>
          <a:r>
            <a:rPr lang="de-DE" sz="1600" kern="1200" dirty="0">
              <a:solidFill>
                <a:srgbClr val="00446B"/>
              </a:solidFill>
              <a:latin typeface="Calibri"/>
              <a:ea typeface="+mn-ea"/>
              <a:cs typeface="+mn-cs"/>
            </a:rPr>
            <a:t> </a:t>
          </a:r>
          <a:r>
            <a:rPr lang="de-DE" sz="1600" kern="1200" dirty="0" err="1">
              <a:solidFill>
                <a:srgbClr val="00446B"/>
              </a:solidFill>
              <a:latin typeface="Calibri"/>
              <a:ea typeface="+mn-ea"/>
              <a:cs typeface="+mn-cs"/>
            </a:rPr>
            <a:t>jaws</a:t>
          </a:r>
          <a:endParaRPr lang="de-DE" sz="1600" kern="1200" dirty="0">
            <a:solidFill>
              <a:srgbClr val="00446B"/>
            </a:solidFill>
            <a:latin typeface="Calibri"/>
            <a:ea typeface="+mn-ea"/>
            <a:cs typeface="+mn-cs"/>
          </a:endParaRPr>
        </a:p>
      </dsp:txBody>
      <dsp:txXfrm>
        <a:off x="0" y="1899533"/>
        <a:ext cx="5474590" cy="1630125"/>
      </dsp:txXfrm>
    </dsp:sp>
    <dsp:sp modelId="{92E23B38-8BFD-4EE0-BAD5-9BC02F6EC589}">
      <dsp:nvSpPr>
        <dsp:cNvPr id="0" name=""/>
        <dsp:cNvSpPr/>
      </dsp:nvSpPr>
      <dsp:spPr>
        <a:xfrm>
          <a:off x="273729" y="1560053"/>
          <a:ext cx="3832213" cy="678960"/>
        </a:xfrm>
        <a:prstGeom prst="roundRect">
          <a:avLst/>
        </a:prstGeom>
        <a:solidFill>
          <a:srgbClr val="003D6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849" tIns="0" rIns="14484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Basics</a:t>
          </a:r>
          <a:r>
            <a:rPr lang="de-DE" sz="2000" b="1" kern="1200" dirty="0"/>
            <a:t> </a:t>
          </a:r>
          <a:r>
            <a:rPr lang="de-DE" sz="2000" b="1" kern="1200" dirty="0" err="1">
              <a:solidFill>
                <a:srgbClr val="FFFFFF"/>
              </a:solidFill>
              <a:latin typeface="+mn-lt"/>
            </a:rPr>
            <a:t>chuck</a:t>
          </a:r>
          <a:r>
            <a:rPr lang="de-DE" sz="2000" b="1" kern="1200" dirty="0">
              <a:solidFill>
                <a:srgbClr val="FFFFFF"/>
              </a:solidFill>
              <a:latin typeface="+mn-lt"/>
            </a:rPr>
            <a:t> </a:t>
          </a:r>
          <a:r>
            <a:rPr lang="de-DE" sz="2000" b="1" kern="1200" dirty="0" err="1">
              <a:solidFill>
                <a:srgbClr val="FFFFFF"/>
              </a:solidFill>
              <a:latin typeface="+mn-lt"/>
            </a:rPr>
            <a:t>jaw</a:t>
          </a:r>
          <a:r>
            <a:rPr lang="de-DE" sz="2000" b="1" kern="1200" dirty="0">
              <a:solidFill>
                <a:srgbClr val="FFFFFF"/>
              </a:solidFill>
              <a:latin typeface="+mn-lt"/>
            </a:rPr>
            <a:t> </a:t>
          </a:r>
          <a:endParaRPr lang="de-DE" sz="2000" kern="1200" dirty="0">
            <a:latin typeface="+mn-lt"/>
          </a:endParaRPr>
        </a:p>
      </dsp:txBody>
      <dsp:txXfrm>
        <a:off x="306873" y="1593197"/>
        <a:ext cx="3765925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Relationship Id="rId4" Type="http://schemas.openxmlformats.org/officeDocument/2006/relationships/image" Target="../media/image8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12.05.2021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12.05.2021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99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2328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3323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6223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4" y="4311880"/>
            <a:ext cx="9144000" cy="749300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40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693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00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ags" Target="../tags/tag2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0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819150" y="466883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de-DE"/>
              <a:t>Titel, Verfasser, Datum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09550" y="1190627"/>
            <a:ext cx="4374000" cy="285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custDataLst>
      <p:tags r:id="rId5"/>
    </p:custDataLst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9" r:id="rId2"/>
    <p:sldLayoutId id="2147483660" r:id="rId3"/>
  </p:sldLayoutIdLst>
  <p:hf sldNum="0" hdr="0" dt="0"/>
  <p:txStyles>
    <p:titleStyle>
      <a:lvl1pPr algn="l" defTabSz="457171" rtl="0" eaLnBrk="1" latinLnBrk="0" hangingPunct="1">
        <a:spcBef>
          <a:spcPct val="0"/>
        </a:spcBef>
        <a:buNone/>
        <a:defRPr sz="2800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457171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446B"/>
          </a:solidFill>
          <a:latin typeface="+mn-lt"/>
          <a:ea typeface="+mn-ea"/>
          <a:cs typeface="+mn-cs"/>
        </a:defRPr>
      </a:lvl1pPr>
      <a:lvl2pPr marL="457170" indent="0" algn="l" defTabSz="457171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446B"/>
          </a:solidFill>
          <a:latin typeface="+mn-lt"/>
          <a:ea typeface="+mn-ea"/>
          <a:cs typeface="+mn-cs"/>
        </a:defRPr>
      </a:lvl2pPr>
      <a:lvl3pPr marL="1142927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446B"/>
          </a:solidFill>
          <a:latin typeface="+mn-lt"/>
          <a:ea typeface="+mn-ea"/>
          <a:cs typeface="+mn-cs"/>
        </a:defRPr>
      </a:lvl3pPr>
      <a:lvl4pPr marL="1600098" indent="-228585" algn="l" defTabSz="457171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446B"/>
          </a:solidFill>
          <a:latin typeface="+mn-lt"/>
          <a:ea typeface="+mn-ea"/>
          <a:cs typeface="+mn-cs"/>
        </a:defRPr>
      </a:lvl4pPr>
      <a:lvl5pPr marL="2057268" indent="-228585" algn="l" defTabSz="457171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446B"/>
          </a:solidFill>
          <a:latin typeface="+mn-lt"/>
          <a:ea typeface="+mn-ea"/>
          <a:cs typeface="+mn-cs"/>
        </a:defRPr>
      </a:lvl5pPr>
      <a:lvl6pPr marL="251443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1" Type="http://schemas.openxmlformats.org/officeDocument/2006/relationships/tags" Target="../tags/tag19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31" Type="http://schemas.openxmlformats.org/officeDocument/2006/relationships/image" Target="../media/image53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.bin"/><Relationship Id="rId2" Type="http://schemas.openxmlformats.org/officeDocument/2006/relationships/tags" Target="../tags/tag2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2.png"/><Relationship Id="rId12" Type="http://schemas.openxmlformats.org/officeDocument/2006/relationships/oleObject" Target="../embeddings/oleObject5.bin"/><Relationship Id="rId2" Type="http://schemas.openxmlformats.org/officeDocument/2006/relationships/tags" Target="../tags/tag2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83.png"/><Relationship Id="rId5" Type="http://schemas.openxmlformats.org/officeDocument/2006/relationships/image" Target="../media/image81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86.png"/><Relationship Id="rId14" Type="http://schemas.openxmlformats.org/officeDocument/2006/relationships/image" Target="../media/image8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aushaltsgerät, Computer, Frau, Laptop enthält.&#10;&#10;Automatisch generierte Beschreibung">
            <a:extLst>
              <a:ext uri="{FF2B5EF4-FFF2-40B4-BE49-F238E27FC236}">
                <a16:creationId xmlns:a16="http://schemas.microsoft.com/office/drawing/2014/main" id="{80D225CB-F252-4FB9-A51D-957862A03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428744"/>
          </a:xfrm>
          <a:prstGeom prst="rect">
            <a:avLst/>
          </a:prstGeom>
        </p:spPr>
      </p:pic>
      <p:sp>
        <p:nvSpPr>
          <p:cNvPr id="50" name="Rechteck 49"/>
          <p:cNvSpPr/>
          <p:nvPr/>
        </p:nvSpPr>
        <p:spPr>
          <a:xfrm>
            <a:off x="0" y="3346073"/>
            <a:ext cx="9144000" cy="1081147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230149" y="3441577"/>
            <a:ext cx="8858637" cy="839334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000" b="1" dirty="0">
                <a:solidFill>
                  <a:srgbClr val="FFFFFF"/>
                </a:solidFill>
                <a:latin typeface="Arial" charset="0"/>
              </a:rPr>
              <a:t>SCHUNK </a:t>
            </a:r>
            <a:r>
              <a:rPr lang="de-DE" sz="3000" b="1" dirty="0" err="1">
                <a:solidFill>
                  <a:srgbClr val="FFFFFF"/>
                </a:solidFill>
                <a:latin typeface="Arial" charset="0"/>
              </a:rPr>
              <a:t>chuck</a:t>
            </a:r>
            <a:r>
              <a:rPr lang="de-DE" sz="30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de-DE" sz="3000" b="1" dirty="0" err="1">
                <a:solidFill>
                  <a:srgbClr val="FFFFFF"/>
                </a:solidFill>
                <a:latin typeface="Arial" charset="0"/>
              </a:rPr>
              <a:t>jaw</a:t>
            </a:r>
            <a:r>
              <a:rPr lang="de-DE" sz="3000" b="1" dirty="0">
                <a:solidFill>
                  <a:srgbClr val="FFFFFF"/>
                </a:solidFill>
                <a:latin typeface="Arial" charset="0"/>
              </a:rPr>
              <a:t> - </a:t>
            </a:r>
            <a:r>
              <a:rPr lang="de-DE" sz="3000" b="1" dirty="0" err="1">
                <a:solidFill>
                  <a:srgbClr val="FFFFFF"/>
                </a:solidFill>
                <a:latin typeface="Arial" charset="0"/>
              </a:rPr>
              <a:t>basics</a:t>
            </a:r>
            <a:endParaRPr lang="de-DE" sz="300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07" y="4872302"/>
            <a:ext cx="1346200" cy="8956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/>
          <a:srcRect l="38113" b="2500"/>
          <a:stretch/>
        </p:blipFill>
        <p:spPr>
          <a:xfrm>
            <a:off x="471268" y="4714856"/>
            <a:ext cx="207512" cy="222904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2152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/>
              <a:t>Interfaces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382380"/>
          </a:xfrm>
        </p:spPr>
        <p:txBody>
          <a:bodyPr>
            <a:normAutofit fontScale="47500" lnSpcReduction="2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de-DE" altLang="de-DE" sz="4200" dirty="0" err="1"/>
              <a:t>Characteristics</a:t>
            </a:r>
            <a:r>
              <a:rPr lang="de-DE" altLang="de-DE" sz="4200" dirty="0"/>
              <a:t> </a:t>
            </a:r>
            <a:r>
              <a:rPr lang="de-DE" altLang="de-DE" sz="4200" dirty="0" err="1"/>
              <a:t>of</a:t>
            </a:r>
            <a:r>
              <a:rPr lang="de-DE" altLang="de-DE" sz="4200" dirty="0"/>
              <a:t> </a:t>
            </a:r>
            <a:r>
              <a:rPr lang="de-DE" altLang="de-DE" sz="4200" dirty="0" err="1"/>
              <a:t>the</a:t>
            </a:r>
            <a:r>
              <a:rPr lang="de-DE" altLang="de-DE" sz="4200" dirty="0"/>
              <a:t> </a:t>
            </a:r>
            <a:r>
              <a:rPr lang="de-DE" altLang="de-DE" sz="4200" dirty="0" err="1"/>
              <a:t>interfaces</a:t>
            </a:r>
            <a:r>
              <a:rPr lang="de-DE" altLang="de-DE" sz="4200" dirty="0"/>
              <a:t>:</a:t>
            </a:r>
          </a:p>
          <a:p>
            <a:endParaRPr lang="de-DE" sz="1400" dirty="0"/>
          </a:p>
          <a:p>
            <a:r>
              <a:rPr lang="de-DE" sz="2900" dirty="0" err="1"/>
              <a:t>Tongue</a:t>
            </a:r>
            <a:r>
              <a:rPr lang="de-DE" sz="2900" dirty="0"/>
              <a:t> and groove: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de-DE" altLang="de-DE" sz="2900" dirty="0"/>
          </a:p>
          <a:p>
            <a:pPr marL="742920" lvl="1" indent="-285750" eaLnBrk="1" hangingPunct="1">
              <a:buFont typeface="Arial" panose="020B0604020202020204" pitchFamily="34" charset="0"/>
              <a:buChar char="•"/>
            </a:pPr>
            <a:r>
              <a:rPr lang="en-US" altLang="de-DE" sz="2900" dirty="0"/>
              <a:t>Higher reproducibility and thereby higher accuracy than, for example, with </a:t>
            </a:r>
            <a:r>
              <a:rPr lang="de-DE" altLang="de-DE" sz="2900" dirty="0" err="1"/>
              <a:t>f</a:t>
            </a:r>
            <a:r>
              <a:rPr lang="de-DE" sz="2900" dirty="0" err="1"/>
              <a:t>ine</a:t>
            </a:r>
            <a:r>
              <a:rPr lang="de-DE" sz="2900" dirty="0"/>
              <a:t> </a:t>
            </a:r>
            <a:r>
              <a:rPr lang="de-DE" sz="2900" dirty="0" err="1"/>
              <a:t>serration</a:t>
            </a:r>
            <a:endParaRPr lang="en-US" altLang="de-DE" sz="2900" dirty="0"/>
          </a:p>
          <a:p>
            <a:pPr marL="742920" lvl="1" indent="-285750" eaLnBrk="1" hangingPunct="1">
              <a:buFont typeface="Arial" panose="020B0604020202020204" pitchFamily="34" charset="0"/>
              <a:buChar char="•"/>
            </a:pPr>
            <a:r>
              <a:rPr lang="en-US" altLang="de-DE" sz="2900" dirty="0"/>
              <a:t>Only two options for positioning the top jaw on the base jaw, which limits the application/diameter range </a:t>
            </a:r>
          </a:p>
          <a:p>
            <a:pPr marL="742920" lvl="1" indent="-285750" eaLnBrk="1" hangingPunct="1">
              <a:buFont typeface="Arial" panose="020B0604020202020204" pitchFamily="34" charset="0"/>
              <a:buChar char="•"/>
            </a:pPr>
            <a:r>
              <a:rPr lang="en-US" altLang="de-DE" sz="2900" dirty="0"/>
              <a:t>Therefore, base jaws with tongue and groove are usually used on wedge bar chucks where the base jaws are easily displaceable.</a:t>
            </a:r>
          </a:p>
          <a:p>
            <a:pPr marL="742920" lvl="1" indent="-285750" eaLnBrk="1" hangingPunct="1">
              <a:buFont typeface="Arial" panose="020B0604020202020204" pitchFamily="34" charset="0"/>
              <a:buChar char="•"/>
            </a:pPr>
            <a:endParaRPr lang="de-DE" altLang="de-DE" sz="29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DE" sz="2900" dirty="0"/>
              <a:t>Fine </a:t>
            </a:r>
            <a:r>
              <a:rPr lang="de-DE" sz="2900" dirty="0" err="1"/>
              <a:t>serration</a:t>
            </a:r>
            <a:r>
              <a:rPr lang="de-DE" altLang="de-DE" sz="2900" dirty="0"/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de-DE" altLang="de-DE" sz="2900" dirty="0"/>
          </a:p>
          <a:p>
            <a:pPr marL="742920" lvl="1" indent="-285750" eaLnBrk="1" hangingPunct="1">
              <a:buFont typeface="Arial" panose="020B0604020202020204" pitchFamily="34" charset="0"/>
              <a:buChar char="•"/>
            </a:pPr>
            <a:r>
              <a:rPr lang="en-US" altLang="de-DE" sz="2900" dirty="0"/>
              <a:t>Higher forces can be transmitted due to the many teeth </a:t>
            </a:r>
            <a:r>
              <a:rPr lang="de-DE" altLang="de-DE" sz="2900" dirty="0"/>
              <a:t>(</a:t>
            </a:r>
            <a:r>
              <a:rPr lang="de-DE" sz="2900" dirty="0"/>
              <a:t>Form fit)</a:t>
            </a:r>
            <a:endParaRPr lang="de-DE" altLang="de-DE" sz="2900" dirty="0"/>
          </a:p>
          <a:p>
            <a:pPr marL="742920" lvl="1" indent="-285750" eaLnBrk="1" hangingPunct="1">
              <a:buFont typeface="Arial" panose="020B0604020202020204" pitchFamily="34" charset="0"/>
              <a:buChar char="•"/>
            </a:pPr>
            <a:r>
              <a:rPr lang="en-US" altLang="de-DE" sz="2900" dirty="0"/>
              <a:t>To set different diameters, the top jaws can be offset on the base jaws in many steps </a:t>
            </a:r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9623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en-US" altLang="de-DE" dirty="0"/>
              <a:t>Differentiation according to jaw interface</a:t>
            </a:r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F247F9B0-2EEE-4E92-8887-1C7D3268B0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162573"/>
              </p:ext>
            </p:extLst>
          </p:nvPr>
        </p:nvGraphicFramePr>
        <p:xfrm>
          <a:off x="1353311" y="842957"/>
          <a:ext cx="6912382" cy="31898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4997">
                  <a:extLst>
                    <a:ext uri="{9D8B030D-6E8A-4147-A177-3AD203B41FA5}">
                      <a16:colId xmlns:a16="http://schemas.microsoft.com/office/drawing/2014/main" val="3839468769"/>
                    </a:ext>
                  </a:extLst>
                </a:gridCol>
                <a:gridCol w="1468773">
                  <a:extLst>
                    <a:ext uri="{9D8B030D-6E8A-4147-A177-3AD203B41FA5}">
                      <a16:colId xmlns:a16="http://schemas.microsoft.com/office/drawing/2014/main" val="3443795568"/>
                    </a:ext>
                  </a:extLst>
                </a:gridCol>
                <a:gridCol w="1846968">
                  <a:extLst>
                    <a:ext uri="{9D8B030D-6E8A-4147-A177-3AD203B41FA5}">
                      <a16:colId xmlns:a16="http://schemas.microsoft.com/office/drawing/2014/main" val="3045429987"/>
                    </a:ext>
                  </a:extLst>
                </a:gridCol>
                <a:gridCol w="1631644">
                  <a:extLst>
                    <a:ext uri="{9D8B030D-6E8A-4147-A177-3AD203B41FA5}">
                      <a16:colId xmlns:a16="http://schemas.microsoft.com/office/drawing/2014/main" val="2244654616"/>
                    </a:ext>
                  </a:extLst>
                </a:gridCol>
              </a:tblGrid>
              <a:tr h="61465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de-DE" sz="800" b="1" dirty="0">
                        <a:solidFill>
                          <a:schemeClr val="tx1"/>
                        </a:solidFill>
                      </a:endParaRPr>
                    </a:p>
                  </a:txBody>
                  <a:tcPr marL="92014" marR="92014" marT="46007" marB="46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1400" kern="1200" dirty="0">
                          <a:solidFill>
                            <a:srgbClr val="00446B"/>
                          </a:solidFill>
                          <a:latin typeface="+mn-lt"/>
                          <a:ea typeface="+mn-ea"/>
                          <a:cs typeface="+mn-cs"/>
                        </a:rPr>
                        <a:t>Smooth </a:t>
                      </a:r>
                      <a:r>
                        <a:rPr lang="de-DE" sz="1400" kern="1200" dirty="0" err="1">
                          <a:solidFill>
                            <a:srgbClr val="00446B"/>
                          </a:solidFill>
                          <a:latin typeface="+mn-lt"/>
                          <a:ea typeface="+mn-ea"/>
                          <a:cs typeface="+mn-cs"/>
                        </a:rPr>
                        <a:t>jaw</a:t>
                      </a:r>
                      <a:endParaRPr lang="de-DE" sz="1400" kern="1200" dirty="0">
                        <a:solidFill>
                          <a:srgbClr val="00446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4" marR="92014" marT="46007" marB="46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1400" b="1" kern="1200" dirty="0">
                          <a:solidFill>
                            <a:srgbClr val="00446B"/>
                          </a:solidFill>
                          <a:latin typeface="+mn-lt"/>
                          <a:ea typeface="+mn-ea"/>
                          <a:cs typeface="+mn-cs"/>
                        </a:rPr>
                        <a:t>Diamond </a:t>
                      </a:r>
                      <a:r>
                        <a:rPr lang="de-DE" sz="1400" b="1" kern="1200" dirty="0" err="1">
                          <a:solidFill>
                            <a:srgbClr val="00446B"/>
                          </a:solidFill>
                          <a:latin typeface="+mn-lt"/>
                          <a:ea typeface="+mn-ea"/>
                          <a:cs typeface="+mn-cs"/>
                        </a:rPr>
                        <a:t>serrated</a:t>
                      </a:r>
                      <a:r>
                        <a:rPr lang="de-DE" sz="1400" b="1" kern="1200" dirty="0">
                          <a:solidFill>
                            <a:srgbClr val="00446B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b="1" kern="1200" dirty="0" err="1">
                          <a:solidFill>
                            <a:srgbClr val="00446B"/>
                          </a:solidFill>
                          <a:latin typeface="+mn-lt"/>
                          <a:ea typeface="+mn-ea"/>
                          <a:cs typeface="+mn-cs"/>
                        </a:rPr>
                        <a:t>jaw</a:t>
                      </a:r>
                      <a:endParaRPr lang="de-DE" sz="1400" b="1" kern="1200" dirty="0">
                        <a:solidFill>
                          <a:srgbClr val="00446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4" marR="92014" marT="46007" marB="46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de-DE" sz="1400" b="1" kern="1200" dirty="0" err="1">
                          <a:solidFill>
                            <a:srgbClr val="00446B"/>
                          </a:solidFill>
                          <a:latin typeface="+mn-lt"/>
                          <a:ea typeface="+mn-ea"/>
                          <a:cs typeface="+mn-cs"/>
                        </a:rPr>
                        <a:t>Claw</a:t>
                      </a:r>
                      <a:r>
                        <a:rPr lang="de-DE" sz="1400" b="1" kern="1200" dirty="0">
                          <a:solidFill>
                            <a:srgbClr val="00446B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b="1" kern="1200" dirty="0" err="1">
                          <a:solidFill>
                            <a:srgbClr val="00446B"/>
                          </a:solidFill>
                          <a:latin typeface="+mn-lt"/>
                          <a:ea typeface="+mn-ea"/>
                          <a:cs typeface="+mn-cs"/>
                        </a:rPr>
                        <a:t>jaw</a:t>
                      </a:r>
                      <a:endParaRPr lang="de-DE" sz="1400" b="1" kern="1200" dirty="0">
                        <a:solidFill>
                          <a:srgbClr val="00446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4" marR="92014" marT="46007" marB="460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D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862555"/>
                  </a:ext>
                </a:extLst>
              </a:tr>
              <a:tr h="121243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de-DE" sz="800" dirty="0"/>
                    </a:p>
                    <a:p>
                      <a:pPr marL="0" algn="ctr" defTabSz="457171" rtl="0" eaLnBrk="1" latinLnBrk="0" hangingPunct="1">
                        <a:lnSpc>
                          <a:spcPct val="200000"/>
                        </a:lnSpc>
                      </a:pPr>
                      <a:r>
                        <a:rPr lang="de-DE" sz="1400" b="1" kern="1200" dirty="0" err="1">
                          <a:solidFill>
                            <a:srgbClr val="00446B"/>
                          </a:solidFill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lang="de-DE" sz="1400" b="1" kern="1200" dirty="0">
                          <a:solidFill>
                            <a:srgbClr val="00446B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b="1" kern="1200" dirty="0" err="1">
                          <a:solidFill>
                            <a:srgbClr val="00446B"/>
                          </a:solidFill>
                          <a:latin typeface="+mn-lt"/>
                          <a:ea typeface="+mn-ea"/>
                          <a:cs typeface="+mn-cs"/>
                        </a:rPr>
                        <a:t>fine</a:t>
                      </a:r>
                      <a:r>
                        <a:rPr lang="de-DE" sz="1400" b="1" kern="1200" dirty="0">
                          <a:solidFill>
                            <a:srgbClr val="00446B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b="1" kern="1200" dirty="0" err="1">
                          <a:solidFill>
                            <a:srgbClr val="00446B"/>
                          </a:solidFill>
                          <a:latin typeface="+mn-lt"/>
                          <a:ea typeface="+mn-ea"/>
                          <a:cs typeface="+mn-cs"/>
                        </a:rPr>
                        <a:t>serration</a:t>
                      </a:r>
                      <a:endParaRPr lang="de-DE" sz="1400" b="1" kern="1200" dirty="0">
                        <a:solidFill>
                          <a:srgbClr val="00446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014" marR="92014" marT="46007" marB="46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de-DE" sz="800" dirty="0"/>
                    </a:p>
                    <a:p>
                      <a:pPr algn="ctr">
                        <a:lnSpc>
                          <a:spcPct val="200000"/>
                        </a:lnSpc>
                      </a:pPr>
                      <a:endParaRPr lang="de-DE" sz="800" dirty="0"/>
                    </a:p>
                    <a:p>
                      <a:pPr algn="ctr">
                        <a:lnSpc>
                          <a:spcPct val="200000"/>
                        </a:lnSpc>
                      </a:pPr>
                      <a:endParaRPr lang="de-DE" sz="800" dirty="0"/>
                    </a:p>
                    <a:p>
                      <a:pPr algn="ctr">
                        <a:lnSpc>
                          <a:spcPct val="200000"/>
                        </a:lnSpc>
                      </a:pPr>
                      <a:endParaRPr lang="de-DE" sz="800" dirty="0"/>
                    </a:p>
                    <a:p>
                      <a:pPr marL="0" marR="0" lvl="0" indent="0" algn="l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800" dirty="0"/>
                    </a:p>
                  </a:txBody>
                  <a:tcPr marL="92014" marR="92014" marT="46007" marB="46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92014" marR="92014" marT="46007" marB="46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92014" marR="92014" marT="46007" marB="46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8920135"/>
                  </a:ext>
                </a:extLst>
              </a:tr>
              <a:tr h="136271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de-DE" sz="800" dirty="0"/>
                    </a:p>
                    <a:p>
                      <a:pPr marL="0" algn="ctr" defTabSz="457171" rtl="0" eaLnBrk="1" latinLnBrk="0" hangingPunct="1">
                        <a:lnSpc>
                          <a:spcPct val="200000"/>
                        </a:lnSpc>
                      </a:pPr>
                      <a:r>
                        <a:rPr lang="de-DE" sz="1400" b="1" kern="1200" dirty="0" err="1">
                          <a:solidFill>
                            <a:srgbClr val="00446B"/>
                          </a:solidFill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lang="de-DE" sz="1400" b="1" kern="1200" dirty="0">
                          <a:solidFill>
                            <a:srgbClr val="00446B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b="1" kern="1200" dirty="0" err="1">
                          <a:solidFill>
                            <a:srgbClr val="00446B"/>
                          </a:solidFill>
                          <a:latin typeface="+mn-lt"/>
                          <a:ea typeface="+mn-ea"/>
                          <a:cs typeface="+mn-cs"/>
                        </a:rPr>
                        <a:t>tongue</a:t>
                      </a:r>
                      <a:r>
                        <a:rPr lang="de-DE" sz="1400" b="1" kern="1200" dirty="0">
                          <a:solidFill>
                            <a:srgbClr val="00446B"/>
                          </a:solidFill>
                          <a:latin typeface="+mn-lt"/>
                          <a:ea typeface="+mn-ea"/>
                          <a:cs typeface="+mn-cs"/>
                        </a:rPr>
                        <a:t> and groove</a:t>
                      </a:r>
                    </a:p>
                    <a:p>
                      <a:pPr algn="ctr">
                        <a:lnSpc>
                          <a:spcPct val="200000"/>
                        </a:lnSpc>
                      </a:pPr>
                      <a:endParaRPr lang="de-DE" sz="800" dirty="0"/>
                    </a:p>
                    <a:p>
                      <a:pPr algn="ctr"/>
                      <a:endParaRPr lang="de-DE" sz="800" dirty="0"/>
                    </a:p>
                  </a:txBody>
                  <a:tcPr marL="92014" marR="92014" marT="46007" marB="46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800" dirty="0"/>
                    </a:p>
                  </a:txBody>
                  <a:tcPr marL="92014" marR="92014" marT="46007" marB="46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92014" marR="92014" marT="46007" marB="46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92014" marR="92014" marT="46007" marB="46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085283"/>
                  </a:ext>
                </a:extLst>
              </a:tr>
            </a:tbl>
          </a:graphicData>
        </a:graphic>
      </p:graphicFrame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D65C94E0-DE0D-4067-B1A0-277E852C3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579" y="1485087"/>
            <a:ext cx="1199411" cy="1160511"/>
          </a:xfrm>
          <a:prstGeom prst="rect">
            <a:avLst/>
          </a:prstGeom>
        </p:spPr>
      </p:pic>
      <p:pic>
        <p:nvPicPr>
          <p:cNvPr id="3" name="Grafik 2" descr="Ein Bild, das Lautsprecher enthält.&#10;&#10;Automatisch generierte Beschreibung">
            <a:extLst>
              <a:ext uri="{FF2B5EF4-FFF2-40B4-BE49-F238E27FC236}">
                <a16:creationId xmlns:a16="http://schemas.microsoft.com/office/drawing/2014/main" id="{BD8F9226-82BE-4C0A-A089-47A97B0902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6" r="3050" b="5235"/>
          <a:stretch/>
        </p:blipFill>
        <p:spPr>
          <a:xfrm>
            <a:off x="3476905" y="2758528"/>
            <a:ext cx="1244472" cy="1173612"/>
          </a:xfrm>
          <a:prstGeom prst="rect">
            <a:avLst/>
          </a:prstGeom>
        </p:spPr>
      </p:pic>
      <p:pic>
        <p:nvPicPr>
          <p:cNvPr id="6" name="Grafik 5" descr="Ein Bild, das Zahnrad enthält.&#10;&#10;Automatisch generierte Beschreibung">
            <a:extLst>
              <a:ext uri="{FF2B5EF4-FFF2-40B4-BE49-F238E27FC236}">
                <a16:creationId xmlns:a16="http://schemas.microsoft.com/office/drawing/2014/main" id="{E67E52C2-1439-42F0-BD0D-5DA27BC35C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53" r="7634"/>
          <a:stretch/>
        </p:blipFill>
        <p:spPr>
          <a:xfrm>
            <a:off x="5104880" y="1480401"/>
            <a:ext cx="1124884" cy="1121289"/>
          </a:xfrm>
          <a:prstGeom prst="rect">
            <a:avLst/>
          </a:prstGeom>
        </p:spPr>
      </p:pic>
      <p:pic>
        <p:nvPicPr>
          <p:cNvPr id="9" name="Grafik 8" descr="Ein Bild, das Zahnrad enthält.&#10;&#10;Automatisch generierte Beschreibung">
            <a:extLst>
              <a:ext uri="{FF2B5EF4-FFF2-40B4-BE49-F238E27FC236}">
                <a16:creationId xmlns:a16="http://schemas.microsoft.com/office/drawing/2014/main" id="{618C0789-7932-4D5F-A498-E1D12A2611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21" t="3969" r="8001" b="1296"/>
          <a:stretch/>
        </p:blipFill>
        <p:spPr>
          <a:xfrm>
            <a:off x="5036911" y="2726844"/>
            <a:ext cx="1341835" cy="1280556"/>
          </a:xfrm>
          <a:prstGeom prst="rect">
            <a:avLst/>
          </a:prstGeom>
        </p:spPr>
      </p:pic>
      <p:pic>
        <p:nvPicPr>
          <p:cNvPr id="13" name="Grafik 12" descr="Ein Bild, das Buchse enthält.&#10;&#10;Automatisch generierte Beschreibung">
            <a:extLst>
              <a:ext uri="{FF2B5EF4-FFF2-40B4-BE49-F238E27FC236}">
                <a16:creationId xmlns:a16="http://schemas.microsoft.com/office/drawing/2014/main" id="{DA6858AB-79E9-466A-A64E-47628104BD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97" t="3388" r="8799" b="437"/>
          <a:stretch/>
        </p:blipFill>
        <p:spPr>
          <a:xfrm>
            <a:off x="6777885" y="1485088"/>
            <a:ext cx="1124885" cy="113936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B633659-CD22-4E84-A3D3-91D7FA6C2AC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68" r="7710" b="3735"/>
          <a:stretch/>
        </p:blipFill>
        <p:spPr>
          <a:xfrm>
            <a:off x="6759939" y="2726844"/>
            <a:ext cx="1313331" cy="12805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4061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en-US" altLang="de-DE" dirty="0"/>
              <a:t>Differentiation according to jaw interface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110154"/>
          </a:xfrm>
        </p:spPr>
        <p:txBody>
          <a:bodyPr>
            <a:normAutofit/>
          </a:bodyPr>
          <a:lstStyle/>
          <a:p>
            <a:r>
              <a:rPr lang="en-US" dirty="0"/>
              <a:t>Base jaw/ </a:t>
            </a:r>
            <a:r>
              <a:rPr lang="de-DE" dirty="0"/>
              <a:t>Top </a:t>
            </a:r>
            <a:r>
              <a:rPr lang="de-DE" dirty="0" err="1"/>
              <a:t>jaw</a:t>
            </a:r>
            <a:r>
              <a:rPr lang="en-US" dirty="0"/>
              <a:t> </a:t>
            </a:r>
          </a:p>
          <a:p>
            <a:r>
              <a:rPr lang="en-US" dirty="0"/>
              <a:t>with tongue and groove</a:t>
            </a:r>
            <a:endParaRPr lang="de-DE" dirty="0"/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52B2D25-3384-4B1C-958C-C19D8E427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41" y="2133623"/>
            <a:ext cx="2096635" cy="197083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FCDF559-E2B5-4DC0-8CE9-2AE707E9F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439" y="871518"/>
            <a:ext cx="1968248" cy="340046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3B310F3-6AFF-46F8-BF3C-55226CA48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250" y="1977757"/>
            <a:ext cx="1768614" cy="2282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8781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en-US" altLang="de-DE" dirty="0"/>
              <a:t>Differentiation according to jaw interface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110154"/>
          </a:xfrm>
        </p:spPr>
        <p:txBody>
          <a:bodyPr>
            <a:normAutofit/>
          </a:bodyPr>
          <a:lstStyle/>
          <a:p>
            <a:r>
              <a:rPr lang="en-US" dirty="0"/>
              <a:t>Base jaw/ </a:t>
            </a:r>
            <a:r>
              <a:rPr lang="de-DE" dirty="0"/>
              <a:t>Top </a:t>
            </a:r>
            <a:r>
              <a:rPr lang="de-DE" dirty="0" err="1"/>
              <a:t>jaw</a:t>
            </a:r>
            <a:r>
              <a:rPr lang="en-US" dirty="0"/>
              <a:t> </a:t>
            </a:r>
          </a:p>
          <a:p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fine</a:t>
            </a:r>
            <a:r>
              <a:rPr lang="de-DE" dirty="0"/>
              <a:t> </a:t>
            </a:r>
            <a:r>
              <a:rPr lang="de-DE" dirty="0" err="1"/>
              <a:t>serration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950D059-4505-4EC8-A72B-E44014AF7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81" y="2397407"/>
            <a:ext cx="1876763" cy="169145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3F877C3-9B59-4DAD-A5BF-DB6743B49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412" y="1024339"/>
            <a:ext cx="2002407" cy="328546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D5479FF-BC3A-482F-B48B-583F8C23D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561" y="2056189"/>
            <a:ext cx="1746702" cy="22606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910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SCHUNK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jaws</a:t>
            </a:r>
            <a:r>
              <a:rPr lang="de-DE" dirty="0"/>
              <a:t>-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advantage</a:t>
            </a:r>
            <a:r>
              <a:rPr lang="de-DE" dirty="0"/>
              <a:t>!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3068273"/>
          </a:xfrm>
        </p:spPr>
        <p:txBody>
          <a:bodyPr>
            <a:normAutofit fontScale="25000" lnSpcReduction="20000"/>
          </a:bodyPr>
          <a:lstStyle/>
          <a:p>
            <a:pPr eaLnBrk="1" hangingPunct="1"/>
            <a:r>
              <a:rPr lang="en-US" altLang="de-DE" sz="4800" dirty="0"/>
              <a:t>SCHUNK offers the world's largest </a:t>
            </a:r>
          </a:p>
          <a:p>
            <a:pPr eaLnBrk="1" hangingPunct="1"/>
            <a:r>
              <a:rPr lang="en-US" altLang="de-DE" sz="4800" dirty="0"/>
              <a:t>chuck jaw program for lathe chucks </a:t>
            </a:r>
          </a:p>
          <a:p>
            <a:pPr eaLnBrk="1" hangingPunct="1"/>
            <a:endParaRPr lang="de-DE" altLang="de-DE" sz="4800" b="1" dirty="0"/>
          </a:p>
          <a:p>
            <a:pPr eaLnBrk="1" hangingPunct="1"/>
            <a:r>
              <a:rPr lang="en-US" altLang="de-DE" sz="5600" b="1" dirty="0"/>
              <a:t>Over </a:t>
            </a:r>
            <a:r>
              <a:rPr lang="en-US" altLang="de-DE" sz="5600" b="1" dirty="0">
                <a:solidFill>
                  <a:srgbClr val="00B0F0"/>
                </a:solidFill>
              </a:rPr>
              <a:t>1200 </a:t>
            </a:r>
          </a:p>
          <a:p>
            <a:pPr eaLnBrk="1" hangingPunct="1"/>
            <a:r>
              <a:rPr lang="en-US" altLang="de-DE" sz="5600" b="1" dirty="0"/>
              <a:t>different variants of</a:t>
            </a:r>
          </a:p>
          <a:p>
            <a:pPr eaLnBrk="1" hangingPunct="1"/>
            <a:r>
              <a:rPr lang="en-US" altLang="de-DE" sz="5600" b="1" dirty="0">
                <a:solidFill>
                  <a:srgbClr val="00B0F0"/>
                </a:solidFill>
              </a:rPr>
              <a:t>Standard-clamping jaws</a:t>
            </a:r>
            <a:r>
              <a:rPr lang="de-DE" altLang="de-DE" sz="5600" b="1" dirty="0">
                <a:solidFill>
                  <a:srgbClr val="00B0F0"/>
                </a:solidFill>
              </a:rPr>
              <a:t>!</a:t>
            </a:r>
          </a:p>
          <a:p>
            <a:pPr eaLnBrk="1" hangingPunct="1"/>
            <a:endParaRPr lang="en-US" altLang="de-DE" sz="4800" dirty="0"/>
          </a:p>
          <a:p>
            <a:pPr eaLnBrk="1" hangingPunct="1"/>
            <a:r>
              <a:rPr lang="en-US" altLang="de-DE" sz="4800" dirty="0"/>
              <a:t>SCHUNK is the first manufacturer of chuck jaws, </a:t>
            </a:r>
          </a:p>
          <a:p>
            <a:pPr eaLnBrk="1" hangingPunct="1"/>
            <a:r>
              <a:rPr lang="en-US" altLang="de-DE" sz="4800" dirty="0"/>
              <a:t>that grinds </a:t>
            </a:r>
            <a:r>
              <a:rPr lang="de-DE" altLang="de-DE" sz="4800" dirty="0" err="1"/>
              <a:t>n</a:t>
            </a:r>
            <a:r>
              <a:rPr lang="de-DE" sz="4800" dirty="0" err="1"/>
              <a:t>ut</a:t>
            </a:r>
            <a:r>
              <a:rPr lang="de-DE" sz="4800" dirty="0"/>
              <a:t> and </a:t>
            </a:r>
            <a:r>
              <a:rPr lang="de-DE" sz="4800" dirty="0" err="1"/>
              <a:t>serration</a:t>
            </a:r>
            <a:endParaRPr lang="de-DE" sz="4800" dirty="0"/>
          </a:p>
          <a:p>
            <a:pPr eaLnBrk="1" hangingPunct="1"/>
            <a:endParaRPr lang="de-DE" altLang="de-DE" sz="4800" dirty="0"/>
          </a:p>
          <a:p>
            <a:pPr eaLnBrk="1" hangingPunct="1"/>
            <a:r>
              <a:rPr lang="en-US" altLang="de-DE" sz="4800" dirty="0"/>
              <a:t>SCHUNK produces in Germany with </a:t>
            </a:r>
          </a:p>
          <a:p>
            <a:pPr eaLnBrk="1" hangingPunct="1"/>
            <a:r>
              <a:rPr lang="en-US" altLang="de-DE" sz="4800" dirty="0"/>
              <a:t>skilled personnel and the most modern </a:t>
            </a:r>
          </a:p>
          <a:p>
            <a:pPr eaLnBrk="1" hangingPunct="1"/>
            <a:r>
              <a:rPr lang="en-US" altLang="de-DE" sz="4800" dirty="0"/>
              <a:t>CNC machines</a:t>
            </a:r>
          </a:p>
          <a:p>
            <a:pPr eaLnBrk="1" hangingPunct="1"/>
            <a:endParaRPr lang="de-DE" altLang="de-DE" sz="4800" dirty="0"/>
          </a:p>
          <a:p>
            <a:pPr eaLnBrk="1" hangingPunct="1"/>
            <a:r>
              <a:rPr lang="en-US" altLang="de-DE" sz="4800" dirty="0"/>
              <a:t>SCHUNK offers 24-hour delivery service for all</a:t>
            </a:r>
          </a:p>
          <a:p>
            <a:pPr eaLnBrk="1" hangingPunct="1"/>
            <a:r>
              <a:rPr lang="en-US" altLang="de-DE" sz="4800" dirty="0"/>
              <a:t>standard jaws in stock</a:t>
            </a:r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56FF864-EF5A-4F54-A66F-87F025C77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844" y="996844"/>
            <a:ext cx="2184788" cy="3300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0980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AFB48DE-043A-4C12-9775-44FC48C6D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/>
          <a:lstStyle/>
          <a:p>
            <a:r>
              <a:rPr lang="de-DE" altLang="de-DE" dirty="0"/>
              <a:t>Übersicht Spannbacken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D8B60A3-2F37-4FBE-B096-9228172CA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02" y="865395"/>
            <a:ext cx="818599" cy="3562352"/>
          </a:xfrm>
          <a:prstGeom prst="rect">
            <a:avLst/>
          </a:prstGeom>
        </p:spPr>
      </p:pic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63CD74AF-E81D-4840-98BB-AEE2759BA3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A0600BF-857C-4379-8214-9238D12CD789}"/>
              </a:ext>
            </a:extLst>
          </p:cNvPr>
          <p:cNvSpPr txBox="1"/>
          <p:nvPr/>
        </p:nvSpPr>
        <p:spPr>
          <a:xfrm>
            <a:off x="26760" y="890205"/>
            <a:ext cx="1262681" cy="428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 defTabSz="1096963">
              <a:lnSpc>
                <a:spcPct val="80000"/>
              </a:lnSpc>
              <a:spcBef>
                <a:spcPct val="20000"/>
              </a:spcBef>
            </a:pPr>
            <a:r>
              <a:rPr lang="de-DE" sz="1200" dirty="0">
                <a:solidFill>
                  <a:srgbClr val="00446B"/>
                </a:solidFill>
              </a:rPr>
              <a:t>Top </a:t>
            </a:r>
            <a:r>
              <a:rPr lang="de-DE" sz="1200" dirty="0" err="1">
                <a:solidFill>
                  <a:srgbClr val="00446B"/>
                </a:solidFill>
              </a:rPr>
              <a:t>jaws</a:t>
            </a:r>
            <a:r>
              <a:rPr lang="de-DE" sz="1200" dirty="0">
                <a:solidFill>
                  <a:srgbClr val="00446B"/>
                </a:solidFill>
              </a:rPr>
              <a:t>,</a:t>
            </a:r>
            <a:r>
              <a:rPr lang="de-DE" altLang="de-DE" sz="1200" dirty="0">
                <a:solidFill>
                  <a:srgbClr val="00446B"/>
                </a:solidFill>
              </a:rPr>
              <a:t> </a:t>
            </a:r>
          </a:p>
          <a:p>
            <a:pPr marL="0" lvl="1" algn="ctr" defTabSz="1096963">
              <a:lnSpc>
                <a:spcPct val="80000"/>
              </a:lnSpc>
              <a:spcBef>
                <a:spcPct val="20000"/>
              </a:spcBef>
            </a:pPr>
            <a:r>
              <a:rPr lang="de-DE" sz="1200" dirty="0">
                <a:solidFill>
                  <a:srgbClr val="00446B"/>
                </a:solidFill>
              </a:rPr>
              <a:t>soft</a:t>
            </a:r>
            <a:endParaRPr lang="de-DE" altLang="de-DE" sz="1200" dirty="0">
              <a:solidFill>
                <a:srgbClr val="00446B"/>
              </a:solidFill>
            </a:endParaRPr>
          </a:p>
        </p:txBody>
      </p:sp>
      <p:pic>
        <p:nvPicPr>
          <p:cNvPr id="9" name="Picture 1031" descr="N:\DATEN\Marketing\PowerPoint\Backen\Backen\sbm.gif">
            <a:extLst>
              <a:ext uri="{FF2B5EF4-FFF2-40B4-BE49-F238E27FC236}">
                <a16:creationId xmlns:a16="http://schemas.microsoft.com/office/drawing/2014/main" id="{72ED2B60-9595-4E39-9892-0C94043ED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59" y="1736456"/>
            <a:ext cx="576632" cy="52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33" descr="N:\DATEN\Marketing\PowerPoint\Backen\Backen\SWBL.gif">
            <a:extLst>
              <a:ext uri="{FF2B5EF4-FFF2-40B4-BE49-F238E27FC236}">
                <a16:creationId xmlns:a16="http://schemas.microsoft.com/office/drawing/2014/main" id="{8CB6D68C-8352-45A8-879A-E664D62A7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2" y="2392824"/>
            <a:ext cx="576632" cy="54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32" descr="N:\DATEN\Marketing\PowerPoint\Backen\Backen\sfa.gif">
            <a:extLst>
              <a:ext uri="{FF2B5EF4-FFF2-40B4-BE49-F238E27FC236}">
                <a16:creationId xmlns:a16="http://schemas.microsoft.com/office/drawing/2014/main" id="{47AB6FDF-6784-41F1-A37E-BE8566E83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2" y="3093592"/>
            <a:ext cx="585330" cy="54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081">
            <a:extLst>
              <a:ext uri="{FF2B5EF4-FFF2-40B4-BE49-F238E27FC236}">
                <a16:creationId xmlns:a16="http://schemas.microsoft.com/office/drawing/2014/main" id="{070E0B5B-F9C6-41F7-87BD-91A48CF4BD98}"/>
              </a:ext>
            </a:extLst>
          </p:cNvPr>
          <p:cNvGrpSpPr>
            <a:grpSpLocks/>
          </p:cNvGrpSpPr>
          <p:nvPr/>
        </p:nvGrpSpPr>
        <p:grpSpPr bwMode="auto">
          <a:xfrm>
            <a:off x="1168954" y="827530"/>
            <a:ext cx="1021626" cy="3492783"/>
            <a:chOff x="747" y="606"/>
            <a:chExt cx="687" cy="3413"/>
          </a:xfrm>
        </p:grpSpPr>
        <p:pic>
          <p:nvPicPr>
            <p:cNvPr id="14" name="Picture 1036" descr="N:\DATEN\Marketing\PowerPoint\Backen\Bilder\verlauf2.TIF">
              <a:extLst>
                <a:ext uri="{FF2B5EF4-FFF2-40B4-BE49-F238E27FC236}">
                  <a16:creationId xmlns:a16="http://schemas.microsoft.com/office/drawing/2014/main" id="{9D0142F7-2B19-4612-A368-1277933A7A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09"/>
            <a:stretch>
              <a:fillRect/>
            </a:stretch>
          </p:blipFill>
          <p:spPr bwMode="auto">
            <a:xfrm>
              <a:off x="837" y="643"/>
              <a:ext cx="511" cy="3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37" descr="N:\DATEN\Marketing\PowerPoint\Backen\Backen\PNS.gif">
              <a:extLst>
                <a:ext uri="{FF2B5EF4-FFF2-40B4-BE49-F238E27FC236}">
                  <a16:creationId xmlns:a16="http://schemas.microsoft.com/office/drawing/2014/main" id="{E438ED34-813A-49EE-9C96-202A468CA9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" y="2793"/>
              <a:ext cx="479" cy="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038" descr="N:\DATEN\Marketing\PowerPoint\Backen\Backen\quentes.gif">
              <a:extLst>
                <a:ext uri="{FF2B5EF4-FFF2-40B4-BE49-F238E27FC236}">
                  <a16:creationId xmlns:a16="http://schemas.microsoft.com/office/drawing/2014/main" id="{09A48DDE-DB54-40E2-B400-7F2939231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" y="3463"/>
              <a:ext cx="479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039" descr="N:\DATEN\Marketing\PowerPoint\Backen\Backen\sfa-sm.gif">
              <a:extLst>
                <a:ext uri="{FF2B5EF4-FFF2-40B4-BE49-F238E27FC236}">
                  <a16:creationId xmlns:a16="http://schemas.microsoft.com/office/drawing/2014/main" id="{CE3C0B1B-7C9A-4839-9B38-9C99692DF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" y="2168"/>
              <a:ext cx="479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040" descr="N:\DATEN\Marketing\PowerPoint\Backen\Backen\SWB-SM.gif">
              <a:extLst>
                <a:ext uri="{FF2B5EF4-FFF2-40B4-BE49-F238E27FC236}">
                  <a16:creationId xmlns:a16="http://schemas.microsoft.com/office/drawing/2014/main" id="{5CD3FD1B-199F-4C1C-B894-71A1CC894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" y="1617"/>
              <a:ext cx="479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1041">
              <a:extLst>
                <a:ext uri="{FF2B5EF4-FFF2-40B4-BE49-F238E27FC236}">
                  <a16:creationId xmlns:a16="http://schemas.microsoft.com/office/drawing/2014/main" id="{B8B25219-E777-4C4F-B4AC-23DBD0B4A1F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747" y="606"/>
              <a:ext cx="687" cy="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9728" tIns="54864" rIns="109728" bIns="54864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sz="1200" dirty="0" err="1">
                  <a:solidFill>
                    <a:srgbClr val="00446B"/>
                  </a:solidFill>
                  <a:latin typeface="+mn-lt"/>
                </a:rPr>
                <a:t>Full</a:t>
              </a:r>
              <a:r>
                <a:rPr lang="de-DE" sz="1200" dirty="0">
                  <a:solidFill>
                    <a:srgbClr val="00446B"/>
                  </a:solidFill>
                  <a:latin typeface="+mn-lt"/>
                </a:rPr>
                <a:t> Grip- Top- a</a:t>
              </a:r>
              <a:r>
                <a:rPr lang="de-DE" altLang="de-DE" sz="1200" dirty="0">
                  <a:solidFill>
                    <a:srgbClr val="00446B"/>
                  </a:solidFill>
                  <a:latin typeface="+mn-lt"/>
                </a:rPr>
                <a:t>nd </a:t>
              </a:r>
              <a:r>
                <a:rPr lang="de-DE" sz="1200" dirty="0" err="1">
                  <a:solidFill>
                    <a:srgbClr val="00446B"/>
                  </a:solidFill>
                  <a:latin typeface="+mn-lt"/>
                </a:rPr>
                <a:t>Pendulum</a:t>
              </a:r>
              <a:r>
                <a:rPr lang="de-DE" sz="1200" dirty="0">
                  <a:solidFill>
                    <a:srgbClr val="00446B"/>
                  </a:solidFill>
                  <a:latin typeface="+mn-lt"/>
                </a:rPr>
                <a:t> </a:t>
              </a:r>
              <a:r>
                <a:rPr lang="de-DE" sz="1200" dirty="0" err="1">
                  <a:solidFill>
                    <a:srgbClr val="00446B"/>
                  </a:solidFill>
                  <a:latin typeface="+mn-lt"/>
                </a:rPr>
                <a:t>jaws</a:t>
              </a:r>
              <a:endParaRPr lang="de-DE" altLang="de-DE" sz="1200" dirty="0">
                <a:solidFill>
                  <a:srgbClr val="00446B"/>
                </a:solidFill>
                <a:latin typeface="+mn-lt"/>
              </a:endParaRPr>
            </a:p>
          </p:txBody>
        </p:sp>
      </p:grpSp>
      <p:grpSp>
        <p:nvGrpSpPr>
          <p:cNvPr id="20" name="Group 1042">
            <a:extLst>
              <a:ext uri="{FF2B5EF4-FFF2-40B4-BE49-F238E27FC236}">
                <a16:creationId xmlns:a16="http://schemas.microsoft.com/office/drawing/2014/main" id="{B4746187-343C-44C1-AD68-52F9900D25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44180" y="972829"/>
            <a:ext cx="898949" cy="3454918"/>
            <a:chOff x="1174" y="0"/>
            <a:chExt cx="624" cy="3585"/>
          </a:xfrm>
        </p:grpSpPr>
        <p:pic>
          <p:nvPicPr>
            <p:cNvPr id="21" name="Picture 1043" descr="N:\DATEN\Marketing\PowerPoint\Backen\Bilder\verlauf.TIF">
              <a:extLst>
                <a:ext uri="{FF2B5EF4-FFF2-40B4-BE49-F238E27FC236}">
                  <a16:creationId xmlns:a16="http://schemas.microsoft.com/office/drawing/2014/main" id="{E32FF8BC-6251-4091-93C2-43261C2DF2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"/>
            <a:stretch>
              <a:fillRect/>
            </a:stretch>
          </p:blipFill>
          <p:spPr bwMode="auto">
            <a:xfrm>
              <a:off x="1212" y="0"/>
              <a:ext cx="531" cy="3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044" descr="N:\DATEN\Marketing\PowerPoint\Backen\Backen\system.gif">
              <a:extLst>
                <a:ext uri="{FF2B5EF4-FFF2-40B4-BE49-F238E27FC236}">
                  <a16:creationId xmlns:a16="http://schemas.microsoft.com/office/drawing/2014/main" id="{34DA9594-7C31-49BA-AFB9-56E555F6C5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2" y="2283"/>
              <a:ext cx="499" cy="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045" descr="N:\DATEN\Marketing\PowerPoint\Backen\Backen\sza.gif">
              <a:extLst>
                <a:ext uri="{FF2B5EF4-FFF2-40B4-BE49-F238E27FC236}">
                  <a16:creationId xmlns:a16="http://schemas.microsoft.com/office/drawing/2014/main" id="{A8F8ABAC-1A54-474D-8342-801BAFE348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" y="1631"/>
              <a:ext cx="499" cy="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046" descr="N:\DATEN\Marketing\PowerPoint\Backen\Backen\szka-st.gif">
              <a:extLst>
                <a:ext uri="{FF2B5EF4-FFF2-40B4-BE49-F238E27FC236}">
                  <a16:creationId xmlns:a16="http://schemas.microsoft.com/office/drawing/2014/main" id="{1DC60765-DC09-427A-A504-6F358E6D27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6" y="950"/>
              <a:ext cx="499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1047">
              <a:extLst>
                <a:ext uri="{FF2B5EF4-FFF2-40B4-BE49-F238E27FC236}">
                  <a16:creationId xmlns:a16="http://schemas.microsoft.com/office/drawing/2014/main" id="{62D3F485-0F19-4BF9-B310-658D6688E80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174" y="0"/>
              <a:ext cx="624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9728" tIns="54864" rIns="109728" bIns="54864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sz="1200" dirty="0" err="1">
                  <a:solidFill>
                    <a:srgbClr val="00446B"/>
                  </a:solidFill>
                  <a:latin typeface="+mn-lt"/>
                </a:rPr>
                <a:t>Claw</a:t>
              </a:r>
              <a:r>
                <a:rPr lang="de-DE" sz="1200" dirty="0">
                  <a:solidFill>
                    <a:srgbClr val="00446B"/>
                  </a:solidFill>
                  <a:latin typeface="+mn-lt"/>
                </a:rPr>
                <a:t> </a:t>
              </a:r>
              <a:r>
                <a:rPr lang="de-DE" sz="1200" dirty="0" err="1">
                  <a:solidFill>
                    <a:srgbClr val="00446B"/>
                  </a:solidFill>
                  <a:latin typeface="+mn-lt"/>
                </a:rPr>
                <a:t>jaws</a:t>
              </a:r>
              <a:endParaRPr lang="de-DE" altLang="de-DE" sz="1200" dirty="0">
                <a:solidFill>
                  <a:srgbClr val="00446B"/>
                </a:solidFill>
                <a:latin typeface="+mn-lt"/>
              </a:endParaRPr>
            </a:p>
          </p:txBody>
        </p:sp>
      </p:grpSp>
      <p:grpSp>
        <p:nvGrpSpPr>
          <p:cNvPr id="26" name="Group 1048">
            <a:extLst>
              <a:ext uri="{FF2B5EF4-FFF2-40B4-BE49-F238E27FC236}">
                <a16:creationId xmlns:a16="http://schemas.microsoft.com/office/drawing/2014/main" id="{73263571-09AC-4725-BD38-C12A3378801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24263" y="885139"/>
            <a:ext cx="891779" cy="3454918"/>
            <a:chOff x="1776" y="0"/>
            <a:chExt cx="624" cy="3573"/>
          </a:xfrm>
        </p:grpSpPr>
        <p:pic>
          <p:nvPicPr>
            <p:cNvPr id="27" name="Picture 1049" descr="N:\DATEN\Marketing\PowerPoint\Backen\Bilder\verlauf2.TIF">
              <a:extLst>
                <a:ext uri="{FF2B5EF4-FFF2-40B4-BE49-F238E27FC236}">
                  <a16:creationId xmlns:a16="http://schemas.microsoft.com/office/drawing/2014/main" id="{712844F8-FD3E-40F4-A336-7783511817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" b="899"/>
            <a:stretch>
              <a:fillRect/>
            </a:stretch>
          </p:blipFill>
          <p:spPr bwMode="auto">
            <a:xfrm>
              <a:off x="1815" y="14"/>
              <a:ext cx="531" cy="3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050" descr="N:\DATEN\Marketing\PowerPoint\Backen\Backen\shb.gif">
              <a:extLst>
                <a:ext uri="{FF2B5EF4-FFF2-40B4-BE49-F238E27FC236}">
                  <a16:creationId xmlns:a16="http://schemas.microsoft.com/office/drawing/2014/main" id="{AACEE944-A845-4441-AE35-47DB0DC16D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" y="911"/>
              <a:ext cx="499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051" descr="N:\DATEN\Marketing\PowerPoint\Backen\Backen\SHF.gif">
              <a:extLst>
                <a:ext uri="{FF2B5EF4-FFF2-40B4-BE49-F238E27FC236}">
                  <a16:creationId xmlns:a16="http://schemas.microsoft.com/office/drawing/2014/main" id="{4DD9E388-930F-492B-9C49-0AC3F9C94C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" y="1646"/>
              <a:ext cx="499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 Box 1052">
              <a:extLst>
                <a:ext uri="{FF2B5EF4-FFF2-40B4-BE49-F238E27FC236}">
                  <a16:creationId xmlns:a16="http://schemas.microsoft.com/office/drawing/2014/main" id="{F712809C-385C-4EA5-A6C9-60C65FB86F8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776" y="0"/>
              <a:ext cx="624" cy="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9728" tIns="54864" rIns="109728" bIns="54864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sz="1200" dirty="0">
                  <a:solidFill>
                    <a:srgbClr val="00446B"/>
                  </a:solidFill>
                  <a:latin typeface="+mn-lt"/>
                </a:rPr>
                <a:t>Top </a:t>
              </a:r>
              <a:r>
                <a:rPr lang="de-DE" sz="1200" dirty="0" err="1">
                  <a:solidFill>
                    <a:srgbClr val="00446B"/>
                  </a:solidFill>
                  <a:latin typeface="+mn-lt"/>
                </a:rPr>
                <a:t>jaws</a:t>
              </a:r>
              <a:r>
                <a:rPr lang="de-DE" altLang="de-DE" sz="1200" dirty="0">
                  <a:solidFill>
                    <a:srgbClr val="00446B"/>
                  </a:solidFill>
                  <a:latin typeface="+mn-lt"/>
                </a:rPr>
                <a:t>, </a:t>
              </a:r>
              <a:r>
                <a:rPr lang="de-DE" sz="1200" dirty="0" err="1">
                  <a:solidFill>
                    <a:srgbClr val="00446B"/>
                  </a:solidFill>
                  <a:latin typeface="+mn-lt"/>
                </a:rPr>
                <a:t>hard</a:t>
              </a:r>
              <a:endParaRPr lang="de-DE" altLang="de-DE" sz="1200" dirty="0">
                <a:solidFill>
                  <a:srgbClr val="00446B"/>
                </a:solidFill>
                <a:latin typeface="+mn-lt"/>
              </a:endParaRPr>
            </a:p>
          </p:txBody>
        </p:sp>
      </p:grpSp>
      <p:grpSp>
        <p:nvGrpSpPr>
          <p:cNvPr id="31" name="Group 1080">
            <a:extLst>
              <a:ext uri="{FF2B5EF4-FFF2-40B4-BE49-F238E27FC236}">
                <a16:creationId xmlns:a16="http://schemas.microsoft.com/office/drawing/2014/main" id="{A7D58F7B-ADCD-49B1-B0FF-A20836680DE9}"/>
              </a:ext>
            </a:extLst>
          </p:cNvPr>
          <p:cNvGrpSpPr>
            <a:grpSpLocks/>
          </p:cNvGrpSpPr>
          <p:nvPr/>
        </p:nvGrpSpPr>
        <p:grpSpPr bwMode="auto">
          <a:xfrm>
            <a:off x="4050352" y="881741"/>
            <a:ext cx="1070351" cy="3546958"/>
            <a:chOff x="2879" y="624"/>
            <a:chExt cx="719" cy="3474"/>
          </a:xfrm>
        </p:grpSpPr>
        <p:pic>
          <p:nvPicPr>
            <p:cNvPr id="32" name="Picture 1054" descr="N:\DATEN\Marketing\PowerPoint\Backen\Bilder\verlauf.TIF">
              <a:extLst>
                <a:ext uri="{FF2B5EF4-FFF2-40B4-BE49-F238E27FC236}">
                  <a16:creationId xmlns:a16="http://schemas.microsoft.com/office/drawing/2014/main" id="{D86973E0-04F8-492B-B499-2396500A70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" y="648"/>
              <a:ext cx="508" cy="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055" descr="N:\DATEN\Marketing\PowerPoint\Backen\Backen\smb.gif">
              <a:extLst>
                <a:ext uri="{FF2B5EF4-FFF2-40B4-BE49-F238E27FC236}">
                  <a16:creationId xmlns:a16="http://schemas.microsoft.com/office/drawing/2014/main" id="{A2FD8736-CC5D-4134-8C2F-4D70E2D450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5" y="1540"/>
              <a:ext cx="421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056" descr="N:\DATEN\Marketing\PowerPoint\Backen\Backen\stf.gif">
              <a:extLst>
                <a:ext uri="{FF2B5EF4-FFF2-40B4-BE49-F238E27FC236}">
                  <a16:creationId xmlns:a16="http://schemas.microsoft.com/office/drawing/2014/main" id="{80F41643-2F1E-4E81-BF5D-DD6FAAF78F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" y="2259"/>
              <a:ext cx="478" cy="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 Box 1057">
              <a:extLst>
                <a:ext uri="{FF2B5EF4-FFF2-40B4-BE49-F238E27FC236}">
                  <a16:creationId xmlns:a16="http://schemas.microsoft.com/office/drawing/2014/main" id="{59F5C9F1-432F-4D9F-82B8-07EA2189889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879" y="624"/>
              <a:ext cx="719" cy="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9728" tIns="54864" rIns="109728" bIns="54864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sz="1200" dirty="0">
                  <a:solidFill>
                    <a:srgbClr val="00446B"/>
                  </a:solidFill>
                  <a:latin typeface="+mn-lt"/>
                </a:rPr>
                <a:t>Monoblock-</a:t>
              </a:r>
            </a:p>
            <a:p>
              <a:pPr algn="ctr" eaLnBrk="1" hangingPunct="1"/>
              <a:r>
                <a:rPr lang="de-DE" sz="1200" dirty="0">
                  <a:solidFill>
                    <a:srgbClr val="00446B"/>
                  </a:solidFill>
                  <a:latin typeface="+mn-lt"/>
                </a:rPr>
                <a:t>and</a:t>
              </a:r>
            </a:p>
            <a:p>
              <a:pPr algn="ctr" eaLnBrk="1" hangingPunct="1"/>
              <a:r>
                <a:rPr lang="de-DE" sz="1200" dirty="0" err="1">
                  <a:solidFill>
                    <a:srgbClr val="00446B"/>
                  </a:solidFill>
                  <a:latin typeface="+mn-lt"/>
                </a:rPr>
                <a:t>Stepped</a:t>
              </a:r>
              <a:r>
                <a:rPr lang="de-DE" sz="1200" dirty="0">
                  <a:solidFill>
                    <a:srgbClr val="00446B"/>
                  </a:solidFill>
                  <a:latin typeface="+mn-lt"/>
                </a:rPr>
                <a:t> block </a:t>
              </a:r>
              <a:r>
                <a:rPr lang="de-DE" sz="1200" dirty="0" err="1">
                  <a:solidFill>
                    <a:srgbClr val="00446B"/>
                  </a:solidFill>
                  <a:latin typeface="+mn-lt"/>
                </a:rPr>
                <a:t>jaws</a:t>
              </a:r>
              <a:endParaRPr lang="de-DE" altLang="de-DE" sz="1200" dirty="0">
                <a:solidFill>
                  <a:srgbClr val="00446B"/>
                </a:solidFill>
                <a:latin typeface="+mn-lt"/>
              </a:endParaRPr>
            </a:p>
          </p:txBody>
        </p:sp>
      </p:grpSp>
      <p:grpSp>
        <p:nvGrpSpPr>
          <p:cNvPr id="36" name="Group 1058">
            <a:extLst>
              <a:ext uri="{FF2B5EF4-FFF2-40B4-BE49-F238E27FC236}">
                <a16:creationId xmlns:a16="http://schemas.microsoft.com/office/drawing/2014/main" id="{F9D7A59F-47A2-4E02-B710-DCFE1958C0B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02546" y="876710"/>
            <a:ext cx="899120" cy="3549391"/>
            <a:chOff x="2976" y="0"/>
            <a:chExt cx="624" cy="3577"/>
          </a:xfrm>
        </p:grpSpPr>
        <p:pic>
          <p:nvPicPr>
            <p:cNvPr id="37" name="Picture 1059" descr="N:\DATEN\Marketing\PowerPoint\Backen\Bilder\verlauf2.TIF">
              <a:extLst>
                <a:ext uri="{FF2B5EF4-FFF2-40B4-BE49-F238E27FC236}">
                  <a16:creationId xmlns:a16="http://schemas.microsoft.com/office/drawing/2014/main" id="{38F24FD7-D642-42EE-9D81-00CEC68B90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5"/>
            <a:stretch>
              <a:fillRect/>
            </a:stretch>
          </p:blipFill>
          <p:spPr bwMode="auto">
            <a:xfrm>
              <a:off x="3024" y="15"/>
              <a:ext cx="531" cy="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060" descr="N:\DATEN\Marketing\PowerPoint\Backen\Backen\sfg.gif">
              <a:extLst>
                <a:ext uri="{FF2B5EF4-FFF2-40B4-BE49-F238E27FC236}">
                  <a16:creationId xmlns:a16="http://schemas.microsoft.com/office/drawing/2014/main" id="{361E2234-A23A-4BE8-97C6-719889769D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" y="926"/>
              <a:ext cx="499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061" descr="N:\DATEN\Marketing\PowerPoint\Backen\Backen\stb.gif">
              <a:extLst>
                <a:ext uri="{FF2B5EF4-FFF2-40B4-BE49-F238E27FC236}">
                  <a16:creationId xmlns:a16="http://schemas.microsoft.com/office/drawing/2014/main" id="{5EB18B05-2EC9-41A5-8D6C-B828819A52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6" y="2301"/>
              <a:ext cx="501" cy="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062" descr="N:\DATEN\Marketing\PowerPoint\Backen\Backen\stn.gif">
              <a:extLst>
                <a:ext uri="{FF2B5EF4-FFF2-40B4-BE49-F238E27FC236}">
                  <a16:creationId xmlns:a16="http://schemas.microsoft.com/office/drawing/2014/main" id="{E64D7C57-C9DC-406A-B861-D4428971A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" y="1663"/>
              <a:ext cx="499" cy="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 Box 1063">
              <a:extLst>
                <a:ext uri="{FF2B5EF4-FFF2-40B4-BE49-F238E27FC236}">
                  <a16:creationId xmlns:a16="http://schemas.microsoft.com/office/drawing/2014/main" id="{6E307442-773E-4888-8DB0-0A279CC47B0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976" y="0"/>
              <a:ext cx="624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9728" tIns="54864" rIns="109728" bIns="54864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sz="1200" dirty="0">
                  <a:solidFill>
                    <a:srgbClr val="00446B"/>
                  </a:solidFill>
                  <a:latin typeface="+mn-lt"/>
                </a:rPr>
                <a:t>Base </a:t>
              </a:r>
              <a:r>
                <a:rPr lang="de-DE" sz="1200" dirty="0" err="1">
                  <a:solidFill>
                    <a:srgbClr val="00446B"/>
                  </a:solidFill>
                  <a:latin typeface="+mn-lt"/>
                </a:rPr>
                <a:t>jaws</a:t>
              </a:r>
              <a:endParaRPr lang="de-DE" altLang="de-DE" sz="1200" dirty="0">
                <a:solidFill>
                  <a:srgbClr val="00446B"/>
                </a:solidFill>
                <a:latin typeface="+mn-lt"/>
              </a:endParaRPr>
            </a:p>
          </p:txBody>
        </p:sp>
      </p:grpSp>
      <p:grpSp>
        <p:nvGrpSpPr>
          <p:cNvPr id="42" name="Group 1064">
            <a:extLst>
              <a:ext uri="{FF2B5EF4-FFF2-40B4-BE49-F238E27FC236}">
                <a16:creationId xmlns:a16="http://schemas.microsoft.com/office/drawing/2014/main" id="{C1236C38-C17A-4932-B02A-FB47157D6B8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70429" y="897576"/>
            <a:ext cx="902218" cy="3534507"/>
            <a:chOff x="3600" y="0"/>
            <a:chExt cx="624" cy="3600"/>
          </a:xfrm>
        </p:grpSpPr>
        <p:pic>
          <p:nvPicPr>
            <p:cNvPr id="43" name="Picture 1065" descr="N:\DATEN\Marketing\PowerPoint\Backen\Bilder\verlauf.TIF">
              <a:extLst>
                <a:ext uri="{FF2B5EF4-FFF2-40B4-BE49-F238E27FC236}">
                  <a16:creationId xmlns:a16="http://schemas.microsoft.com/office/drawing/2014/main" id="{4347EE38-54B6-4A51-A212-88BB2190C8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1" y="0"/>
              <a:ext cx="531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066" descr="N:\DATEN\Marketing\PowerPoint\Backen\Backen\bnt.gif">
              <a:extLst>
                <a:ext uri="{FF2B5EF4-FFF2-40B4-BE49-F238E27FC236}">
                  <a16:creationId xmlns:a16="http://schemas.microsoft.com/office/drawing/2014/main" id="{669E812B-C9FE-453C-8D79-96360302D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4" y="2364"/>
              <a:ext cx="21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1067" descr="N:\DATEN\Marketing\PowerPoint\Backen\Backen\nk.gif">
              <a:extLst>
                <a:ext uri="{FF2B5EF4-FFF2-40B4-BE49-F238E27FC236}">
                  <a16:creationId xmlns:a16="http://schemas.microsoft.com/office/drawing/2014/main" id="{482999AF-F179-4FAA-A1BE-9730FA7CA5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7" y="1669"/>
              <a:ext cx="368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1068" descr="N:\DATEN\Marketing\PowerPoint\Backen\Backen\ns.gif">
              <a:extLst>
                <a:ext uri="{FF2B5EF4-FFF2-40B4-BE49-F238E27FC236}">
                  <a16:creationId xmlns:a16="http://schemas.microsoft.com/office/drawing/2014/main" id="{B71455EF-396E-4295-9902-3083B5DFEB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5" y="890"/>
              <a:ext cx="255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 Box 1069">
              <a:extLst>
                <a:ext uri="{FF2B5EF4-FFF2-40B4-BE49-F238E27FC236}">
                  <a16:creationId xmlns:a16="http://schemas.microsoft.com/office/drawing/2014/main" id="{AF58EEE6-78DE-400F-A5DF-C1F6B5E9C65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600" y="0"/>
              <a:ext cx="624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9728" tIns="54864" rIns="109728" bIns="54864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sz="1200" dirty="0">
                  <a:solidFill>
                    <a:srgbClr val="00446B"/>
                  </a:solidFill>
                  <a:latin typeface="+mn-lt"/>
                </a:rPr>
                <a:t>T-</a:t>
              </a:r>
              <a:r>
                <a:rPr lang="de-DE" sz="1200" dirty="0" err="1">
                  <a:solidFill>
                    <a:srgbClr val="00446B"/>
                  </a:solidFill>
                  <a:latin typeface="+mn-lt"/>
                </a:rPr>
                <a:t>nuts</a:t>
              </a:r>
              <a:endParaRPr lang="de-DE" altLang="de-DE" sz="1200" dirty="0">
                <a:solidFill>
                  <a:srgbClr val="00446B"/>
                </a:solidFill>
                <a:latin typeface="+mn-lt"/>
              </a:endParaRPr>
            </a:p>
          </p:txBody>
        </p:sp>
      </p:grpSp>
      <p:grpSp>
        <p:nvGrpSpPr>
          <p:cNvPr id="48" name="Group 1070">
            <a:extLst>
              <a:ext uri="{FF2B5EF4-FFF2-40B4-BE49-F238E27FC236}">
                <a16:creationId xmlns:a16="http://schemas.microsoft.com/office/drawing/2014/main" id="{34B73DC4-2B59-4063-9BF8-62DE611A38A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94210" y="876600"/>
            <a:ext cx="949325" cy="3551177"/>
            <a:chOff x="4129" y="-9"/>
            <a:chExt cx="624" cy="3743"/>
          </a:xfrm>
        </p:grpSpPr>
        <p:pic>
          <p:nvPicPr>
            <p:cNvPr id="49" name="Picture 1071" descr="N:\DATEN\Marketing\PowerPoint\Backen\Bilder\verlauf2.TIF">
              <a:extLst>
                <a:ext uri="{FF2B5EF4-FFF2-40B4-BE49-F238E27FC236}">
                  <a16:creationId xmlns:a16="http://schemas.microsoft.com/office/drawing/2014/main" id="{6B66223E-48B4-480B-A0D9-BDE163811C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" b="731"/>
            <a:stretch>
              <a:fillRect/>
            </a:stretch>
          </p:blipFill>
          <p:spPr bwMode="auto">
            <a:xfrm>
              <a:off x="4181" y="8"/>
              <a:ext cx="531" cy="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1072" descr="N:\DATEN\Marketing\PowerPoint\Backen\Backen\ab.gif">
              <a:extLst>
                <a:ext uri="{FF2B5EF4-FFF2-40B4-BE49-F238E27FC236}">
                  <a16:creationId xmlns:a16="http://schemas.microsoft.com/office/drawing/2014/main" id="{0E555A49-42F3-4ACF-92FC-B458B5D56B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3" y="2984"/>
              <a:ext cx="43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074" descr="N:\DATEN\Marketing\PowerPoint\Backen\Backen\bsa.gif">
              <a:extLst>
                <a:ext uri="{FF2B5EF4-FFF2-40B4-BE49-F238E27FC236}">
                  <a16:creationId xmlns:a16="http://schemas.microsoft.com/office/drawing/2014/main" id="{EA117DC6-299C-4021-A8D5-DFD9E5CE50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" y="1261"/>
              <a:ext cx="366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075" descr="N:\DATEN\Marketing\PowerPoint\Backen\Backen\f.gif">
              <a:extLst>
                <a:ext uri="{FF2B5EF4-FFF2-40B4-BE49-F238E27FC236}">
                  <a16:creationId xmlns:a16="http://schemas.microsoft.com/office/drawing/2014/main" id="{C81CD492-83A7-4947-876D-CB02DB3A78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6" y="668"/>
              <a:ext cx="200" cy="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1076" descr="N:\DATEN\Marketing\PowerPoint\Backen\Backen\hm.gif">
              <a:extLst>
                <a:ext uri="{FF2B5EF4-FFF2-40B4-BE49-F238E27FC236}">
                  <a16:creationId xmlns:a16="http://schemas.microsoft.com/office/drawing/2014/main" id="{26064D7C-9A5D-4A5F-A841-1D759CCC7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4" y="2427"/>
              <a:ext cx="256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1077" descr="N:\DATEN\Marketing\PowerPoint\Backen\Backen\hs.gif">
              <a:extLst>
                <a:ext uri="{FF2B5EF4-FFF2-40B4-BE49-F238E27FC236}">
                  <a16:creationId xmlns:a16="http://schemas.microsoft.com/office/drawing/2014/main" id="{59EF8717-159C-4D1B-B5C9-F0A90F79AC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" y="2438"/>
              <a:ext cx="225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1078" descr="N:\DATEN\Marketing\PowerPoint\Backen\Backen\srp.gif">
              <a:extLst>
                <a:ext uri="{FF2B5EF4-FFF2-40B4-BE49-F238E27FC236}">
                  <a16:creationId xmlns:a16="http://schemas.microsoft.com/office/drawing/2014/main" id="{3D067A35-2A6A-445A-A9E4-BA5E5D97B5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4" y="1869"/>
              <a:ext cx="508" cy="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Text Box 1079">
              <a:extLst>
                <a:ext uri="{FF2B5EF4-FFF2-40B4-BE49-F238E27FC236}">
                  <a16:creationId xmlns:a16="http://schemas.microsoft.com/office/drawing/2014/main" id="{56F026AB-7892-4E47-8982-BC259DBA084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129" y="-9"/>
              <a:ext cx="624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9728" tIns="54864" rIns="109728" bIns="54864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sz="1200" dirty="0" err="1">
                  <a:solidFill>
                    <a:srgbClr val="00446B"/>
                  </a:solidFill>
                  <a:latin typeface="+mn-lt"/>
                </a:rPr>
                <a:t>Accessories</a:t>
              </a:r>
              <a:endParaRPr lang="de-DE" altLang="de-DE" sz="1200" dirty="0">
                <a:solidFill>
                  <a:srgbClr val="00446B"/>
                </a:solidFill>
                <a:latin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34040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pPr lvl="0"/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jaws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110154"/>
          </a:xfrm>
        </p:spPr>
        <p:txBody>
          <a:bodyPr>
            <a:normAutofit/>
          </a:bodyPr>
          <a:lstStyle/>
          <a:p>
            <a:endParaRPr lang="de-DE" sz="1400" dirty="0"/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pic>
        <p:nvPicPr>
          <p:cNvPr id="10" name="Picture 1081">
            <a:extLst>
              <a:ext uri="{FF2B5EF4-FFF2-40B4-BE49-F238E27FC236}">
                <a16:creationId xmlns:a16="http://schemas.microsoft.com/office/drawing/2014/main" id="{55C49CD5-EBDA-41BC-A2B8-6019487F8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816" y="641606"/>
            <a:ext cx="1582707" cy="149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83">
            <a:extLst>
              <a:ext uri="{FF2B5EF4-FFF2-40B4-BE49-F238E27FC236}">
                <a16:creationId xmlns:a16="http://schemas.microsoft.com/office/drawing/2014/main" id="{1EA4196B-3D7A-4520-8DDA-196210720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560" y="510299"/>
            <a:ext cx="1768719" cy="157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BBFF304-DF1E-4E54-A4B8-D3B15C4ADBDA}"/>
              </a:ext>
            </a:extLst>
          </p:cNvPr>
          <p:cNvSpPr txBox="1"/>
          <p:nvPr/>
        </p:nvSpPr>
        <p:spPr>
          <a:xfrm>
            <a:off x="1445506" y="2048145"/>
            <a:ext cx="1603017" cy="484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1096963">
              <a:lnSpc>
                <a:spcPct val="80000"/>
              </a:lnSpc>
              <a:spcBef>
                <a:spcPct val="20000"/>
              </a:spcBef>
            </a:pPr>
            <a:r>
              <a:rPr lang="de-DE" sz="1400" b="1" dirty="0">
                <a:solidFill>
                  <a:srgbClr val="00446B"/>
                </a:solidFill>
              </a:rPr>
              <a:t>Soft Top </a:t>
            </a:r>
            <a:r>
              <a:rPr lang="de-DE" sz="1400" b="1" dirty="0" err="1">
                <a:solidFill>
                  <a:srgbClr val="00446B"/>
                </a:solidFill>
              </a:rPr>
              <a:t>jaws</a:t>
            </a:r>
            <a:r>
              <a:rPr lang="de-DE" sz="1400" b="1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with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</a:p>
          <a:p>
            <a:pPr marL="0" lvl="1" defTabSz="1096963">
              <a:lnSpc>
                <a:spcPct val="80000"/>
              </a:lnSpc>
              <a:spcBef>
                <a:spcPct val="20000"/>
              </a:spcBef>
            </a:pPr>
            <a:r>
              <a:rPr lang="de-DE" sz="1400" dirty="0" err="1">
                <a:solidFill>
                  <a:srgbClr val="00446B"/>
                </a:solidFill>
              </a:rPr>
              <a:t>fine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serration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altLang="de-DE" sz="1400" dirty="0">
                <a:solidFill>
                  <a:srgbClr val="00446B"/>
                </a:solidFill>
              </a:rPr>
              <a:t>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61F5613-23A1-4B8E-BC3E-52EB32DA4BA6}"/>
              </a:ext>
            </a:extLst>
          </p:cNvPr>
          <p:cNvSpPr txBox="1"/>
          <p:nvPr/>
        </p:nvSpPr>
        <p:spPr>
          <a:xfrm>
            <a:off x="5889847" y="1991235"/>
            <a:ext cx="13972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blanks</a:t>
            </a:r>
            <a:endParaRPr lang="de-DE" altLang="de-DE" sz="1400" dirty="0">
              <a:solidFill>
                <a:srgbClr val="00446B"/>
              </a:solidFill>
            </a:endParaRPr>
          </a:p>
        </p:txBody>
      </p:sp>
      <p:pic>
        <p:nvPicPr>
          <p:cNvPr id="15" name="Picture 1082">
            <a:extLst>
              <a:ext uri="{FF2B5EF4-FFF2-40B4-BE49-F238E27FC236}">
                <a16:creationId xmlns:a16="http://schemas.microsoft.com/office/drawing/2014/main" id="{E031D4DC-16BA-4CF0-B56C-4E13F0C4D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038" y="2497813"/>
            <a:ext cx="1518310" cy="137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84">
            <a:extLst>
              <a:ext uri="{FF2B5EF4-FFF2-40B4-BE49-F238E27FC236}">
                <a16:creationId xmlns:a16="http://schemas.microsoft.com/office/drawing/2014/main" id="{F9C80CAC-5C41-4C2B-B3BF-DF288A8D0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479" y="2324098"/>
            <a:ext cx="1976406" cy="146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D31B3CE-D0F7-4DC0-BFF7-31EB315B9F5B}"/>
              </a:ext>
            </a:extLst>
          </p:cNvPr>
          <p:cNvSpPr txBox="1"/>
          <p:nvPr/>
        </p:nvSpPr>
        <p:spPr>
          <a:xfrm>
            <a:off x="1411875" y="3820554"/>
            <a:ext cx="160301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400" b="1" dirty="0">
                <a:solidFill>
                  <a:srgbClr val="00446B"/>
                </a:solidFill>
              </a:rPr>
              <a:t>Soft Top </a:t>
            </a:r>
            <a:r>
              <a:rPr lang="de-DE" sz="1400" b="1" dirty="0" err="1">
                <a:solidFill>
                  <a:srgbClr val="00446B"/>
                </a:solidFill>
              </a:rPr>
              <a:t>jaws</a:t>
            </a:r>
            <a:r>
              <a:rPr lang="de-DE" sz="1400" b="1" dirty="0">
                <a:solidFill>
                  <a:srgbClr val="00446B"/>
                </a:solidFill>
              </a:rPr>
              <a:t> </a:t>
            </a:r>
            <a:r>
              <a:rPr lang="en-US" sz="1400" dirty="0">
                <a:solidFill>
                  <a:srgbClr val="00446B"/>
                </a:solidFill>
              </a:rPr>
              <a:t>with </a:t>
            </a:r>
          </a:p>
          <a:p>
            <a:pPr algn="ctr"/>
            <a:r>
              <a:rPr lang="en-US" sz="1400" dirty="0">
                <a:solidFill>
                  <a:srgbClr val="00446B"/>
                </a:solidFill>
              </a:rPr>
              <a:t>tongue and groove</a:t>
            </a:r>
            <a:endParaRPr lang="de-DE" sz="1400" dirty="0">
              <a:solidFill>
                <a:srgbClr val="00446B"/>
              </a:solidFill>
            </a:endParaRPr>
          </a:p>
          <a:p>
            <a:pPr eaLnBrk="1" hangingPunct="1"/>
            <a:endParaRPr lang="de-DE" altLang="de-DE" sz="1400" dirty="0">
              <a:solidFill>
                <a:srgbClr val="00446B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FC37A6A-47A0-48F9-9C85-FFAC422E5202}"/>
              </a:ext>
            </a:extLst>
          </p:cNvPr>
          <p:cNvSpPr txBox="1"/>
          <p:nvPr/>
        </p:nvSpPr>
        <p:spPr>
          <a:xfrm>
            <a:off x="5832560" y="3742177"/>
            <a:ext cx="24981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1400" dirty="0">
                <a:solidFill>
                  <a:srgbClr val="00446B"/>
                </a:solidFill>
              </a:rPr>
              <a:t>BWT/BWW-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</a:p>
          <a:p>
            <a:pPr eaLnBrk="1" hangingPunct="1"/>
            <a:r>
              <a:rPr lang="de-DE" sz="1400" dirty="0">
                <a:solidFill>
                  <a:srgbClr val="00446B"/>
                </a:solidFill>
              </a:rPr>
              <a:t>Quick-change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r>
              <a:rPr lang="de-DE" altLang="de-DE" sz="1400" dirty="0">
                <a:solidFill>
                  <a:srgbClr val="00446B"/>
                </a:solidFill>
              </a:rPr>
              <a:t> </a:t>
            </a:r>
            <a:r>
              <a:rPr lang="de-DE" altLang="de-DE" sz="1400" dirty="0" err="1">
                <a:solidFill>
                  <a:srgbClr val="00446B"/>
                </a:solidFill>
              </a:rPr>
              <a:t>with</a:t>
            </a:r>
            <a:endParaRPr lang="de-DE" altLang="de-DE" sz="1400" dirty="0">
              <a:solidFill>
                <a:srgbClr val="00446B"/>
              </a:solidFill>
            </a:endParaRPr>
          </a:p>
          <a:p>
            <a:pPr eaLnBrk="1" hangingPunct="1"/>
            <a:r>
              <a:rPr lang="de-DE" sz="1400" dirty="0">
                <a:solidFill>
                  <a:srgbClr val="00446B"/>
                </a:solidFill>
              </a:rPr>
              <a:t>soft Top </a:t>
            </a:r>
            <a:r>
              <a:rPr lang="de-DE" sz="1400" dirty="0" err="1">
                <a:solidFill>
                  <a:srgbClr val="00446B"/>
                </a:solidFill>
              </a:rPr>
              <a:t>jaws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endParaRPr lang="de-DE" altLang="de-DE" sz="1400" dirty="0">
              <a:solidFill>
                <a:srgbClr val="00446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7361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jaws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110154"/>
          </a:xfrm>
        </p:spPr>
        <p:txBody>
          <a:bodyPr>
            <a:normAutofit/>
          </a:bodyPr>
          <a:lstStyle/>
          <a:p>
            <a:endParaRPr lang="de-DE" sz="1400" dirty="0"/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BBFF304-DF1E-4E54-A4B8-D3B15C4ADBDA}"/>
              </a:ext>
            </a:extLst>
          </p:cNvPr>
          <p:cNvSpPr txBox="1"/>
          <p:nvPr/>
        </p:nvSpPr>
        <p:spPr>
          <a:xfrm>
            <a:off x="2120799" y="2016637"/>
            <a:ext cx="26224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1400" b="1" dirty="0">
                <a:solidFill>
                  <a:srgbClr val="00446B"/>
                </a:solidFill>
              </a:rPr>
              <a:t>Soft </a:t>
            </a:r>
            <a:r>
              <a:rPr lang="de-DE" sz="1400" b="1" dirty="0" err="1">
                <a:solidFill>
                  <a:srgbClr val="00446B"/>
                </a:solidFill>
                <a:latin typeface="+mn-lt"/>
              </a:rPr>
              <a:t>Full</a:t>
            </a:r>
            <a:r>
              <a:rPr lang="de-DE" sz="1400" b="1" dirty="0">
                <a:solidFill>
                  <a:srgbClr val="00446B"/>
                </a:solidFill>
                <a:latin typeface="+mn-lt"/>
              </a:rPr>
              <a:t> Grip-</a:t>
            </a:r>
          </a:p>
          <a:p>
            <a:pPr eaLnBrk="1" hangingPunct="1"/>
            <a:r>
              <a:rPr lang="de-DE" sz="1400" b="1" dirty="0">
                <a:solidFill>
                  <a:srgbClr val="00446B"/>
                </a:solidFill>
                <a:latin typeface="+mn-lt"/>
              </a:rPr>
              <a:t>Top </a:t>
            </a:r>
            <a:r>
              <a:rPr lang="de-DE" sz="1400" b="1" dirty="0" err="1">
                <a:solidFill>
                  <a:srgbClr val="00446B"/>
                </a:solidFill>
                <a:latin typeface="+mn-lt"/>
              </a:rPr>
              <a:t>jaw</a:t>
            </a:r>
            <a:r>
              <a:rPr lang="de-DE" sz="1400" dirty="0">
                <a:solidFill>
                  <a:srgbClr val="00446B"/>
                </a:solidFill>
                <a:latin typeface="+mn-lt"/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with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</a:p>
          <a:p>
            <a:pPr marL="0" lvl="1" defTabSz="1096963">
              <a:lnSpc>
                <a:spcPct val="80000"/>
              </a:lnSpc>
              <a:spcBef>
                <a:spcPct val="20000"/>
              </a:spcBef>
            </a:pPr>
            <a:r>
              <a:rPr lang="de-DE" sz="1400" dirty="0" err="1">
                <a:solidFill>
                  <a:srgbClr val="00446B"/>
                </a:solidFill>
              </a:rPr>
              <a:t>fine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serration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altLang="de-DE" sz="1400" dirty="0">
                <a:solidFill>
                  <a:srgbClr val="00446B"/>
                </a:solidFill>
              </a:rPr>
              <a:t> </a:t>
            </a:r>
          </a:p>
          <a:p>
            <a:pPr eaLnBrk="1" hangingPunct="1"/>
            <a:endParaRPr lang="de-DE" altLang="de-DE" sz="1400" dirty="0">
              <a:solidFill>
                <a:srgbClr val="00446B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61F5613-23A1-4B8E-BC3E-52EB32DA4BA6}"/>
              </a:ext>
            </a:extLst>
          </p:cNvPr>
          <p:cNvSpPr txBox="1"/>
          <p:nvPr/>
        </p:nvSpPr>
        <p:spPr>
          <a:xfrm>
            <a:off x="6058097" y="2020697"/>
            <a:ext cx="16589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1400" b="1" dirty="0">
                <a:solidFill>
                  <a:srgbClr val="00446B"/>
                </a:solidFill>
              </a:rPr>
              <a:t>Soft </a:t>
            </a:r>
            <a:r>
              <a:rPr lang="de-DE" sz="1400" b="1" dirty="0" err="1">
                <a:solidFill>
                  <a:srgbClr val="00446B"/>
                </a:solidFill>
                <a:latin typeface="+mn-lt"/>
              </a:rPr>
              <a:t>Full</a:t>
            </a:r>
            <a:r>
              <a:rPr lang="de-DE" sz="1400" b="1" dirty="0">
                <a:solidFill>
                  <a:srgbClr val="00446B"/>
                </a:solidFill>
                <a:latin typeface="+mn-lt"/>
              </a:rPr>
              <a:t> Grip-</a:t>
            </a:r>
          </a:p>
          <a:p>
            <a:pPr eaLnBrk="1" hangingPunct="1"/>
            <a:r>
              <a:rPr lang="de-DE" sz="1400" b="1" dirty="0">
                <a:solidFill>
                  <a:srgbClr val="00446B"/>
                </a:solidFill>
                <a:latin typeface="+mn-lt"/>
              </a:rPr>
              <a:t>Top </a:t>
            </a:r>
            <a:r>
              <a:rPr lang="de-DE" sz="1400" b="1" dirty="0" err="1">
                <a:solidFill>
                  <a:srgbClr val="00446B"/>
                </a:solidFill>
                <a:latin typeface="+mn-lt"/>
              </a:rPr>
              <a:t>jaw</a:t>
            </a:r>
            <a:r>
              <a:rPr lang="de-DE" sz="1400" dirty="0">
                <a:solidFill>
                  <a:srgbClr val="00446B"/>
                </a:solidFill>
                <a:latin typeface="+mn-lt"/>
              </a:rPr>
              <a:t> </a:t>
            </a:r>
            <a:r>
              <a:rPr lang="en-US" sz="1400" dirty="0">
                <a:solidFill>
                  <a:srgbClr val="00446B"/>
                </a:solidFill>
              </a:rPr>
              <a:t>with </a:t>
            </a:r>
          </a:p>
          <a:p>
            <a:pPr algn="ctr"/>
            <a:r>
              <a:rPr lang="en-US" sz="1400" dirty="0">
                <a:solidFill>
                  <a:srgbClr val="00446B"/>
                </a:solidFill>
              </a:rPr>
              <a:t>tongue and groove</a:t>
            </a:r>
            <a:endParaRPr lang="de-DE" sz="1400" dirty="0">
              <a:solidFill>
                <a:srgbClr val="00446B"/>
              </a:solidFill>
            </a:endParaRPr>
          </a:p>
          <a:p>
            <a:endParaRPr lang="de-DE" altLang="de-DE" sz="1400" dirty="0">
              <a:solidFill>
                <a:srgbClr val="00446B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D31B3CE-D0F7-4DC0-BFF7-31EB315B9F5B}"/>
              </a:ext>
            </a:extLst>
          </p:cNvPr>
          <p:cNvSpPr txBox="1"/>
          <p:nvPr/>
        </p:nvSpPr>
        <p:spPr>
          <a:xfrm>
            <a:off x="2264506" y="4114611"/>
            <a:ext cx="25639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400" dirty="0">
                <a:solidFill>
                  <a:srgbClr val="00446B"/>
                </a:solidFill>
              </a:rPr>
              <a:t>Quentes 20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FC37A6A-47A0-48F9-9C85-FFAC422E5202}"/>
              </a:ext>
            </a:extLst>
          </p:cNvPr>
          <p:cNvSpPr txBox="1"/>
          <p:nvPr/>
        </p:nvSpPr>
        <p:spPr>
          <a:xfrm>
            <a:off x="6058097" y="4113352"/>
            <a:ext cx="24981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sz="1400" dirty="0" err="1">
                <a:solidFill>
                  <a:srgbClr val="00446B"/>
                </a:solidFill>
              </a:rPr>
              <a:t>Pendulum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altLang="de-DE" sz="1400" dirty="0">
                <a:solidFill>
                  <a:srgbClr val="00446B"/>
                </a:solidFill>
              </a:rPr>
              <a:t> PNS </a:t>
            </a:r>
          </a:p>
        </p:txBody>
      </p:sp>
      <p:pic>
        <p:nvPicPr>
          <p:cNvPr id="18" name="Picture 15">
            <a:extLst>
              <a:ext uri="{FF2B5EF4-FFF2-40B4-BE49-F238E27FC236}">
                <a16:creationId xmlns:a16="http://schemas.microsoft.com/office/drawing/2014/main" id="{E458CD46-0E64-4B37-AB5B-CCA8FFD1B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9"/>
          <a:stretch/>
        </p:blipFill>
        <p:spPr bwMode="auto">
          <a:xfrm>
            <a:off x="2120799" y="732443"/>
            <a:ext cx="1881399" cy="134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1CD23DA4-821C-40F6-AAF8-3DF366A65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221" y="2390973"/>
            <a:ext cx="1846264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7">
            <a:extLst>
              <a:ext uri="{FF2B5EF4-FFF2-40B4-BE49-F238E27FC236}">
                <a16:creationId xmlns:a16="http://schemas.microsoft.com/office/drawing/2014/main" id="{3FD0B8C6-3A31-46A6-8E13-A09289ED8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5" b="6780"/>
          <a:stretch/>
        </p:blipFill>
        <p:spPr bwMode="auto">
          <a:xfrm>
            <a:off x="5991480" y="2759361"/>
            <a:ext cx="1653112" cy="135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4859E28D-AA45-45A1-9852-CA7B1B553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47" y="732443"/>
            <a:ext cx="1731145" cy="130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1552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jaws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110154"/>
          </a:xfrm>
        </p:spPr>
        <p:txBody>
          <a:bodyPr>
            <a:normAutofit/>
          </a:bodyPr>
          <a:lstStyle/>
          <a:p>
            <a:endParaRPr lang="de-DE" sz="1400" dirty="0"/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BBFF304-DF1E-4E54-A4B8-D3B15C4ADBDA}"/>
              </a:ext>
            </a:extLst>
          </p:cNvPr>
          <p:cNvSpPr txBox="1"/>
          <p:nvPr/>
        </p:nvSpPr>
        <p:spPr>
          <a:xfrm>
            <a:off x="1982278" y="2048530"/>
            <a:ext cx="26224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 err="1">
                <a:solidFill>
                  <a:srgbClr val="00446B"/>
                </a:solidFill>
                <a:latin typeface="+mn-lt"/>
              </a:rPr>
              <a:t>Claw</a:t>
            </a:r>
            <a:r>
              <a:rPr lang="de-DE" sz="1400" b="1" dirty="0">
                <a:solidFill>
                  <a:srgbClr val="00446B"/>
                </a:solidFill>
                <a:latin typeface="+mn-lt"/>
              </a:rPr>
              <a:t> </a:t>
            </a:r>
            <a:r>
              <a:rPr lang="de-DE" sz="1400" b="1" dirty="0" err="1">
                <a:solidFill>
                  <a:srgbClr val="00446B"/>
                </a:solidFill>
                <a:latin typeface="+mn-lt"/>
              </a:rPr>
              <a:t>jaws</a:t>
            </a:r>
            <a:endParaRPr lang="de-DE" altLang="de-DE" sz="1400" b="1" dirty="0">
              <a:solidFill>
                <a:srgbClr val="00446B"/>
              </a:solidFill>
              <a:latin typeface="+mn-lt"/>
            </a:endParaRPr>
          </a:p>
          <a:p>
            <a:pPr eaLnBrk="1" hangingPunct="1"/>
            <a:r>
              <a:rPr lang="de-DE" sz="1400" dirty="0" err="1">
                <a:solidFill>
                  <a:srgbClr val="00446B"/>
                </a:solidFill>
              </a:rPr>
              <a:t>for</a:t>
            </a:r>
            <a:r>
              <a:rPr lang="de-DE" sz="1400" dirty="0">
                <a:solidFill>
                  <a:srgbClr val="00446B"/>
                </a:solidFill>
              </a:rPr>
              <a:t> O.D. </a:t>
            </a:r>
            <a:r>
              <a:rPr lang="de-DE" sz="1400" dirty="0" err="1">
                <a:solidFill>
                  <a:srgbClr val="00446B"/>
                </a:solidFill>
              </a:rPr>
              <a:t>clamping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endParaRPr lang="de-DE" altLang="de-DE" sz="1400" dirty="0">
              <a:solidFill>
                <a:srgbClr val="00446B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61F5613-23A1-4B8E-BC3E-52EB32DA4BA6}"/>
              </a:ext>
            </a:extLst>
          </p:cNvPr>
          <p:cNvSpPr txBox="1"/>
          <p:nvPr/>
        </p:nvSpPr>
        <p:spPr>
          <a:xfrm>
            <a:off x="5816549" y="2048530"/>
            <a:ext cx="21423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 err="1">
                <a:solidFill>
                  <a:srgbClr val="00446B"/>
                </a:solidFill>
                <a:latin typeface="+mn-lt"/>
              </a:rPr>
              <a:t>Claw</a:t>
            </a:r>
            <a:r>
              <a:rPr lang="de-DE" sz="1400" b="1" dirty="0">
                <a:solidFill>
                  <a:srgbClr val="00446B"/>
                </a:solidFill>
                <a:latin typeface="+mn-lt"/>
              </a:rPr>
              <a:t> </a:t>
            </a:r>
            <a:r>
              <a:rPr lang="de-DE" sz="1400" b="1" dirty="0" err="1">
                <a:solidFill>
                  <a:srgbClr val="00446B"/>
                </a:solidFill>
                <a:latin typeface="+mn-lt"/>
              </a:rPr>
              <a:t>jaws</a:t>
            </a:r>
            <a:endParaRPr lang="de-DE" altLang="de-DE" sz="1400" b="1" dirty="0">
              <a:solidFill>
                <a:srgbClr val="00446B"/>
              </a:solidFill>
              <a:latin typeface="+mn-lt"/>
            </a:endParaRPr>
          </a:p>
          <a:p>
            <a:r>
              <a:rPr lang="de-DE" sz="1400" dirty="0" err="1">
                <a:solidFill>
                  <a:srgbClr val="00446B"/>
                </a:solidFill>
              </a:rPr>
              <a:t>for</a:t>
            </a:r>
            <a:r>
              <a:rPr lang="de-DE" sz="1400" dirty="0">
                <a:solidFill>
                  <a:srgbClr val="00446B"/>
                </a:solidFill>
              </a:rPr>
              <a:t> bar </a:t>
            </a:r>
            <a:r>
              <a:rPr lang="de-DE" sz="1400" dirty="0" err="1">
                <a:solidFill>
                  <a:srgbClr val="00446B"/>
                </a:solidFill>
              </a:rPr>
              <a:t>clamping</a:t>
            </a:r>
            <a:endParaRPr lang="de-DE" altLang="de-DE" sz="1400" dirty="0">
              <a:solidFill>
                <a:srgbClr val="00446B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D31B3CE-D0F7-4DC0-BFF7-31EB315B9F5B}"/>
              </a:ext>
            </a:extLst>
          </p:cNvPr>
          <p:cNvSpPr txBox="1"/>
          <p:nvPr/>
        </p:nvSpPr>
        <p:spPr>
          <a:xfrm>
            <a:off x="1885838" y="3961382"/>
            <a:ext cx="25639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 err="1">
                <a:solidFill>
                  <a:srgbClr val="00446B"/>
                </a:solidFill>
                <a:latin typeface="+mn-lt"/>
              </a:rPr>
              <a:t>Claw</a:t>
            </a:r>
            <a:r>
              <a:rPr lang="de-DE" sz="1400" b="1" dirty="0">
                <a:solidFill>
                  <a:srgbClr val="00446B"/>
                </a:solidFill>
                <a:latin typeface="+mn-lt"/>
              </a:rPr>
              <a:t> </a:t>
            </a:r>
            <a:r>
              <a:rPr lang="de-DE" sz="1400" b="1" dirty="0" err="1">
                <a:solidFill>
                  <a:srgbClr val="00446B"/>
                </a:solidFill>
                <a:latin typeface="+mn-lt"/>
              </a:rPr>
              <a:t>jaws</a:t>
            </a:r>
            <a:endParaRPr lang="de-DE" altLang="de-DE" sz="1400" b="1" dirty="0">
              <a:solidFill>
                <a:srgbClr val="00446B"/>
              </a:solidFill>
              <a:latin typeface="+mn-lt"/>
            </a:endParaRPr>
          </a:p>
          <a:p>
            <a:r>
              <a:rPr lang="de-DE" altLang="de-DE" sz="1400" dirty="0" err="1">
                <a:solidFill>
                  <a:srgbClr val="00446B"/>
                </a:solidFill>
              </a:rPr>
              <a:t>for</a:t>
            </a:r>
            <a:r>
              <a:rPr lang="de-DE" altLang="de-DE" sz="1400" dirty="0">
                <a:solidFill>
                  <a:srgbClr val="00446B"/>
                </a:solidFill>
              </a:rPr>
              <a:t> </a:t>
            </a:r>
            <a:r>
              <a:rPr lang="de-DE" sz="1400" dirty="0">
                <a:solidFill>
                  <a:srgbClr val="00446B"/>
                </a:solidFill>
              </a:rPr>
              <a:t>I.D. </a:t>
            </a:r>
            <a:r>
              <a:rPr lang="de-DE" sz="1400" dirty="0" err="1">
                <a:solidFill>
                  <a:srgbClr val="00446B"/>
                </a:solidFill>
              </a:rPr>
              <a:t>clamping</a:t>
            </a:r>
            <a:r>
              <a:rPr lang="de-DE" sz="1400" dirty="0">
                <a:solidFill>
                  <a:srgbClr val="00446B"/>
                </a:solidFill>
              </a:rPr>
              <a:t>.</a:t>
            </a:r>
            <a:endParaRPr lang="de-DE" altLang="de-DE" sz="1400" dirty="0">
              <a:solidFill>
                <a:srgbClr val="00446B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FC37A6A-47A0-48F9-9C85-FFAC422E5202}"/>
              </a:ext>
            </a:extLst>
          </p:cNvPr>
          <p:cNvSpPr txBox="1"/>
          <p:nvPr/>
        </p:nvSpPr>
        <p:spPr>
          <a:xfrm>
            <a:off x="5794750" y="3961382"/>
            <a:ext cx="2498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400" dirty="0">
                <a:solidFill>
                  <a:srgbClr val="00446B"/>
                </a:solidFill>
              </a:rPr>
              <a:t>S</a:t>
            </a:r>
            <a:r>
              <a:rPr lang="de-DE" sz="1400" dirty="0">
                <a:solidFill>
                  <a:srgbClr val="00446B"/>
                </a:solidFill>
              </a:rPr>
              <a:t>ystem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altLang="de-DE" sz="1400" dirty="0">
                <a:solidFill>
                  <a:srgbClr val="00446B"/>
                </a:solidFill>
              </a:rPr>
              <a:t> SG mit </a:t>
            </a:r>
            <a:r>
              <a:rPr lang="de-DE" altLang="de-DE" sz="1400" dirty="0" err="1">
                <a:solidFill>
                  <a:srgbClr val="00446B"/>
                </a:solidFill>
              </a:rPr>
              <a:t>with</a:t>
            </a:r>
            <a:r>
              <a:rPr lang="de-DE" sz="1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changeable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altLang="de-DE" sz="1400" dirty="0" err="1">
                <a:solidFill>
                  <a:srgbClr val="00446B"/>
                </a:solidFill>
              </a:rPr>
              <a:t>clamping</a:t>
            </a:r>
            <a:r>
              <a:rPr lang="de-DE" altLang="de-DE" sz="1400" dirty="0">
                <a:solidFill>
                  <a:srgbClr val="00446B"/>
                </a:solidFill>
              </a:rPr>
              <a:t> </a:t>
            </a:r>
            <a:r>
              <a:rPr lang="de-DE" altLang="de-DE" sz="1400" dirty="0" err="1">
                <a:solidFill>
                  <a:srgbClr val="00446B"/>
                </a:solidFill>
              </a:rPr>
              <a:t>insert</a:t>
            </a:r>
            <a:endParaRPr lang="de-DE" altLang="de-DE" sz="1400" dirty="0">
              <a:solidFill>
                <a:srgbClr val="00446B"/>
              </a:solidFill>
            </a:endParaRPr>
          </a:p>
        </p:txBody>
      </p:sp>
      <p:pic>
        <p:nvPicPr>
          <p:cNvPr id="15" name="Picture 13">
            <a:extLst>
              <a:ext uri="{FF2B5EF4-FFF2-40B4-BE49-F238E27FC236}">
                <a16:creationId xmlns:a16="http://schemas.microsoft.com/office/drawing/2014/main" id="{6537F907-B762-48E5-B843-CCCFADAFA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039" y="754589"/>
            <a:ext cx="1448409" cy="136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2">
            <a:extLst>
              <a:ext uri="{FF2B5EF4-FFF2-40B4-BE49-F238E27FC236}">
                <a16:creationId xmlns:a16="http://schemas.microsoft.com/office/drawing/2014/main" id="{6B09BA18-FA09-43F0-9A3B-B3C6DAC98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278" y="2646198"/>
            <a:ext cx="1452675" cy="14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2BAE45D8-3267-4117-AE00-F60DB0F1A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106" y="460260"/>
            <a:ext cx="2018098" cy="165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" name="Object 15">
            <a:extLst>
              <a:ext uri="{FF2B5EF4-FFF2-40B4-BE49-F238E27FC236}">
                <a16:creationId xmlns:a16="http://schemas.microsoft.com/office/drawing/2014/main" id="{047E964D-7A78-4271-A7F9-1CF921EEAF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9728089"/>
              </p:ext>
            </p:extLst>
          </p:nvPr>
        </p:nvGraphicFramePr>
        <p:xfrm>
          <a:off x="5874106" y="2529277"/>
          <a:ext cx="1543823" cy="1526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hoto Editor Photo" r:id="rId7" imgW="11619048" imgH="11009524" progId="">
                  <p:embed/>
                </p:oleObj>
              </mc:Choice>
              <mc:Fallback>
                <p:oleObj name="Photo Editor Photo" r:id="rId7" imgW="11619048" imgH="11009524" progId="">
                  <p:embed/>
                  <p:pic>
                    <p:nvPicPr>
                      <p:cNvPr id="1026" name="Object 15">
                        <a:extLst>
                          <a:ext uri="{FF2B5EF4-FFF2-40B4-BE49-F238E27FC236}">
                            <a16:creationId xmlns:a16="http://schemas.microsoft.com/office/drawing/2014/main" id="{431B376E-8139-493D-9344-A19213DD22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4106" y="2529277"/>
                        <a:ext cx="1543823" cy="15267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429230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jaws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110154"/>
          </a:xfrm>
        </p:spPr>
        <p:txBody>
          <a:bodyPr>
            <a:normAutofit/>
          </a:bodyPr>
          <a:lstStyle/>
          <a:p>
            <a:endParaRPr lang="de-DE" sz="1400" dirty="0"/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A3A2A60-8350-4FDE-A519-AE7261EC7307}"/>
              </a:ext>
            </a:extLst>
          </p:cNvPr>
          <p:cNvSpPr txBox="1"/>
          <p:nvPr/>
        </p:nvSpPr>
        <p:spPr>
          <a:xfrm>
            <a:off x="209550" y="1170704"/>
            <a:ext cx="46158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de-DE" sz="2000" dirty="0" err="1">
                <a:solidFill>
                  <a:srgbClr val="00446B"/>
                </a:solidFill>
              </a:rPr>
              <a:t>Claw</a:t>
            </a:r>
            <a:r>
              <a:rPr lang="de-DE" sz="2000" dirty="0">
                <a:solidFill>
                  <a:srgbClr val="00446B"/>
                </a:solidFill>
              </a:rPr>
              <a:t> </a:t>
            </a:r>
            <a:r>
              <a:rPr lang="de-DE" sz="2000" dirty="0" err="1">
                <a:solidFill>
                  <a:srgbClr val="00446B"/>
                </a:solidFill>
              </a:rPr>
              <a:t>jaws</a:t>
            </a:r>
            <a:r>
              <a:rPr lang="de-DE" altLang="de-DE" sz="2000" dirty="0">
                <a:solidFill>
                  <a:srgbClr val="00446B"/>
                </a:solidFill>
              </a:rPr>
              <a:t> type SZA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06383D9A-A97C-4BFD-B4C7-B5BEC29EA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" y="1720563"/>
            <a:ext cx="1971218" cy="185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M:\ALLGEMEI\SCHULUNG\BACKEN\BABACKEN\GREIFERB.TIF">
            <a:extLst>
              <a:ext uri="{FF2B5EF4-FFF2-40B4-BE49-F238E27FC236}">
                <a16:creationId xmlns:a16="http://schemas.microsoft.com/office/drawing/2014/main" id="{7B8AB70B-A17B-441F-ABCF-B56008970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06" y="982383"/>
            <a:ext cx="3213156" cy="31787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M:\ALLGEMEI\SCHULUNG\BACKEN\BABACKEN\ZAEHNE2.TIF">
            <a:extLst>
              <a:ext uri="{FF2B5EF4-FFF2-40B4-BE49-F238E27FC236}">
                <a16:creationId xmlns:a16="http://schemas.microsoft.com/office/drawing/2014/main" id="{CAF20431-4784-4000-9DFA-0C886D00F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2" t="12787" r="19705" b="10718"/>
          <a:stretch>
            <a:fillRect/>
          </a:stretch>
        </p:blipFill>
        <p:spPr bwMode="auto">
          <a:xfrm>
            <a:off x="2929733" y="1784752"/>
            <a:ext cx="2446333" cy="17237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198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/>
              <a:t>Content</a:t>
            </a:r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33C9A33F-6B22-4FF3-89E9-D3B8C13906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919300"/>
              </p:ext>
            </p:extLst>
          </p:nvPr>
        </p:nvGraphicFramePr>
        <p:xfrm>
          <a:off x="1834705" y="802109"/>
          <a:ext cx="5474590" cy="3539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59934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jaws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>
          <a:xfrm>
            <a:off x="4673600" y="1433377"/>
            <a:ext cx="4171950" cy="2619564"/>
          </a:xfrm>
        </p:spPr>
        <p:txBody>
          <a:bodyPr>
            <a:normAutofit fontScale="85000" lnSpcReduction="20000"/>
          </a:bodyPr>
          <a:lstStyle/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sz="1400" b="1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sz="1400" b="1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sz="1400" b="1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sz="1400" b="1" dirty="0">
              <a:latin typeface="Calibri" panose="020F050202020403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de-DE" sz="1600" b="1" dirty="0" err="1">
                <a:latin typeface="Calibri" panose="020F0502020204030204" pitchFamily="34" charset="0"/>
              </a:rPr>
              <a:t>Stepped</a:t>
            </a:r>
            <a:r>
              <a:rPr lang="de-DE" sz="1600" b="1" dirty="0">
                <a:latin typeface="Calibri" panose="020F0502020204030204" pitchFamily="34" charset="0"/>
              </a:rPr>
              <a:t> top </a:t>
            </a:r>
            <a:r>
              <a:rPr lang="de-DE" sz="1600" b="1" dirty="0" err="1">
                <a:latin typeface="Calibri" panose="020F0502020204030204" pitchFamily="34" charset="0"/>
              </a:rPr>
              <a:t>jaws</a:t>
            </a:r>
            <a:r>
              <a:rPr lang="de-DE" altLang="de-DE" sz="1600" b="1" dirty="0">
                <a:latin typeface="Calibri" panose="020F0502020204030204" pitchFamily="34" charset="0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de-DE" sz="1600" dirty="0" err="1">
                <a:latin typeface="Calibri" panose="020F0502020204030204" pitchFamily="34" charset="0"/>
              </a:rPr>
              <a:t>with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tongue</a:t>
            </a:r>
            <a:r>
              <a:rPr lang="de-DE" sz="1600" dirty="0">
                <a:latin typeface="Calibri" panose="020F0502020204030204" pitchFamily="34" charset="0"/>
              </a:rPr>
              <a:t> and groove</a:t>
            </a:r>
          </a:p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433377"/>
            <a:ext cx="4374000" cy="2619994"/>
          </a:xfrm>
        </p:spPr>
        <p:txBody>
          <a:bodyPr>
            <a:normAutofit fontScale="85000" lnSpcReduction="20000"/>
          </a:bodyPr>
          <a:lstStyle/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algn="ctr"/>
            <a:endParaRPr lang="de-DE" sz="1500" b="1" dirty="0">
              <a:latin typeface="Calibri" panose="020F0502020204030204" pitchFamily="34" charset="0"/>
            </a:endParaRPr>
          </a:p>
          <a:p>
            <a:pPr algn="ctr"/>
            <a:endParaRPr lang="de-DE" sz="1500" b="1" dirty="0">
              <a:latin typeface="Calibri" panose="020F0502020204030204" pitchFamily="34" charset="0"/>
            </a:endParaRPr>
          </a:p>
          <a:p>
            <a:pPr algn="ctr"/>
            <a:endParaRPr lang="de-DE" sz="1500" b="1" dirty="0">
              <a:latin typeface="Calibri" panose="020F0502020204030204" pitchFamily="34" charset="0"/>
            </a:endParaRPr>
          </a:p>
          <a:p>
            <a:pPr algn="ctr"/>
            <a:r>
              <a:rPr lang="de-DE" sz="1600" b="1" dirty="0" err="1">
                <a:latin typeface="Calibri" panose="020F0502020204030204" pitchFamily="34" charset="0"/>
              </a:rPr>
              <a:t>Stepped</a:t>
            </a:r>
            <a:r>
              <a:rPr lang="de-DE" sz="1600" b="1" dirty="0">
                <a:latin typeface="Calibri" panose="020F0502020204030204" pitchFamily="34" charset="0"/>
              </a:rPr>
              <a:t> top </a:t>
            </a:r>
            <a:r>
              <a:rPr lang="de-DE" sz="1600" b="1" dirty="0" err="1">
                <a:latin typeface="Calibri" panose="020F0502020204030204" pitchFamily="34" charset="0"/>
              </a:rPr>
              <a:t>jaws</a:t>
            </a:r>
            <a:r>
              <a:rPr lang="de-DE" sz="1600" b="1" dirty="0"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de-DE" sz="1600" dirty="0" err="1">
                <a:latin typeface="Calibri" panose="020F0502020204030204" pitchFamily="34" charset="0"/>
              </a:rPr>
              <a:t>with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fine</a:t>
            </a:r>
            <a:r>
              <a:rPr lang="de-DE" sz="1600" dirty="0">
                <a:latin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</a:rPr>
              <a:t>serration</a:t>
            </a:r>
            <a:endParaRPr lang="de-DE" sz="1600" dirty="0">
              <a:latin typeface="Calibri" panose="020F0502020204030204" pitchFamily="34" charset="0"/>
            </a:endParaRPr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0675DCF8-5119-4656-9384-AB68B5AB6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973118"/>
            <a:ext cx="2489680" cy="239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F1902DE5-8B48-4216-800D-BCF3F0A1D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590" y="938295"/>
            <a:ext cx="2337969" cy="242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837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jaws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>
          <a:xfrm>
            <a:off x="4673600" y="1433377"/>
            <a:ext cx="4171950" cy="2619564"/>
          </a:xfrm>
        </p:spPr>
        <p:txBody>
          <a:bodyPr>
            <a:normAutofit fontScale="92500" lnSpcReduction="10000"/>
          </a:bodyPr>
          <a:lstStyle/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sz="1400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sz="1400" dirty="0">
              <a:latin typeface="Calibri" panose="020F0502020204030204" pitchFamily="34" charset="0"/>
            </a:endParaRPr>
          </a:p>
          <a:p>
            <a:pPr algn="ctr"/>
            <a:r>
              <a:rPr lang="de-DE" sz="1500" dirty="0">
                <a:latin typeface="Calibri" panose="020F0502020204030204" pitchFamily="34" charset="0"/>
              </a:rPr>
              <a:t>Hard </a:t>
            </a:r>
            <a:r>
              <a:rPr lang="de-DE" sz="1500" b="1" dirty="0" err="1">
                <a:latin typeface="Calibri" panose="020F0502020204030204" pitchFamily="34" charset="0"/>
              </a:rPr>
              <a:t>stepped</a:t>
            </a:r>
            <a:r>
              <a:rPr lang="de-DE" sz="1500" b="1" dirty="0">
                <a:latin typeface="Calibri" panose="020F0502020204030204" pitchFamily="34" charset="0"/>
              </a:rPr>
              <a:t> block </a:t>
            </a:r>
            <a:r>
              <a:rPr lang="de-DE" sz="1500" b="1" dirty="0" err="1">
                <a:latin typeface="Calibri" panose="020F0502020204030204" pitchFamily="34" charset="0"/>
              </a:rPr>
              <a:t>jaw</a:t>
            </a:r>
            <a:endParaRPr lang="de-DE" sz="1500" b="1" dirty="0">
              <a:latin typeface="Calibri" panose="020F0502020204030204" pitchFamily="34" charset="0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433377"/>
            <a:ext cx="4374000" cy="2619994"/>
          </a:xfrm>
        </p:spPr>
        <p:txBody>
          <a:bodyPr>
            <a:normAutofit fontScale="92500" lnSpcReduction="10000"/>
          </a:bodyPr>
          <a:lstStyle/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b="1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sz="1400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sz="1400" dirty="0">
              <a:latin typeface="Calibri" panose="020F0502020204030204" pitchFamily="34" charset="0"/>
            </a:endParaRPr>
          </a:p>
          <a:p>
            <a:pPr algn="ctr" eaLnBrk="1" hangingPunct="1"/>
            <a:r>
              <a:rPr lang="de-DE" sz="1500" dirty="0">
                <a:latin typeface="Calibri" panose="020F0502020204030204" pitchFamily="34" charset="0"/>
              </a:rPr>
              <a:t>Soft </a:t>
            </a:r>
            <a:r>
              <a:rPr lang="de-DE" sz="1500" b="1" dirty="0">
                <a:latin typeface="Calibri" panose="020F0502020204030204" pitchFamily="34" charset="0"/>
              </a:rPr>
              <a:t>block </a:t>
            </a:r>
            <a:r>
              <a:rPr lang="de-DE" sz="1500" b="1" dirty="0" err="1">
                <a:latin typeface="Calibri" panose="020F0502020204030204" pitchFamily="34" charset="0"/>
              </a:rPr>
              <a:t>jaw</a:t>
            </a:r>
            <a:endParaRPr lang="de-DE" sz="1500" b="1" dirty="0">
              <a:latin typeface="Calibri" panose="020F0502020204030204" pitchFamily="34" charset="0"/>
            </a:endParaRP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3A31B4AA-09A7-432A-AA66-AA336A73E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63" y="1024339"/>
            <a:ext cx="2685437" cy="277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44E27BCC-9EFF-4876-80CA-0E2F0C63C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745" y="1258214"/>
            <a:ext cx="2508612" cy="238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5207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jaws</a:t>
            </a:r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5719EEE3-3AD9-448B-B370-D3C7B8D8A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58" y="835939"/>
            <a:ext cx="1838979" cy="163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C1E8AE85-834B-4217-854B-13D815868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406" y="1719461"/>
            <a:ext cx="1689113" cy="180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EB274B78-9E8F-48B2-BFB2-6F6D4E0CC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875" y="664981"/>
            <a:ext cx="1743278" cy="180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1C1AA398-E234-4AB0-8697-EDEA47DB8A40}"/>
              </a:ext>
            </a:extLst>
          </p:cNvPr>
          <p:cNvSpPr txBox="1"/>
          <p:nvPr/>
        </p:nvSpPr>
        <p:spPr>
          <a:xfrm>
            <a:off x="209550" y="2359144"/>
            <a:ext cx="335295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00446B"/>
                </a:solidFill>
                <a:latin typeface="Calibri" panose="020F0502020204030204" pitchFamily="34" charset="0"/>
              </a:rPr>
              <a:t>Base </a:t>
            </a:r>
            <a:r>
              <a:rPr lang="de-DE" sz="1400" b="1" dirty="0" err="1">
                <a:solidFill>
                  <a:srgbClr val="00446B"/>
                </a:solidFill>
                <a:latin typeface="Calibri" panose="020F0502020204030204" pitchFamily="34" charset="0"/>
              </a:rPr>
              <a:t>Jaw</a:t>
            </a:r>
            <a:r>
              <a:rPr lang="de-DE" altLang="de-DE" sz="1400" b="1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with</a:t>
            </a:r>
            <a:r>
              <a:rPr 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tongue</a:t>
            </a:r>
            <a:r>
              <a:rPr 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and groove</a:t>
            </a:r>
          </a:p>
          <a:p>
            <a:pPr eaLnBrk="1" hangingPunct="1"/>
            <a:r>
              <a:rPr lang="de-DE" alt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Available</a:t>
            </a: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versions</a:t>
            </a: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: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standard</a:t>
            </a: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/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(</a:t>
            </a:r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straight</a:t>
            </a:r>
            <a:r>
              <a:rPr 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or</a:t>
            </a: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angled</a:t>
            </a:r>
            <a:r>
              <a:rPr 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serration</a:t>
            </a:r>
            <a:endParaRPr lang="de-DE" altLang="de-DE" sz="1400" dirty="0">
              <a:solidFill>
                <a:srgbClr val="00446B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Chuck</a:t>
            </a: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interface)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with</a:t>
            </a: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1/2-t</a:t>
            </a:r>
            <a:r>
              <a:rPr 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ooth pitch</a:t>
            </a:r>
            <a:endParaRPr lang="de-DE" altLang="de-DE" sz="1400" dirty="0">
              <a:solidFill>
                <a:srgbClr val="00446B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s</a:t>
            </a:r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hortened</a:t>
            </a: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Version</a:t>
            </a:r>
            <a:endParaRPr lang="de-DE" altLang="de-DE" sz="1400" dirty="0">
              <a:solidFill>
                <a:srgbClr val="00446B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e</a:t>
            </a:r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xtended</a:t>
            </a: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Version</a:t>
            </a:r>
            <a:endParaRPr lang="de-DE" altLang="de-DE" sz="1400" dirty="0">
              <a:solidFill>
                <a:srgbClr val="00446B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wide</a:t>
            </a: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b</a:t>
            </a:r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ase</a:t>
            </a:r>
            <a:r>
              <a:rPr 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jaw</a:t>
            </a: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8093692-0EAC-460D-ACFA-15A6F7C46BAE}"/>
              </a:ext>
            </a:extLst>
          </p:cNvPr>
          <p:cNvSpPr txBox="1"/>
          <p:nvPr/>
        </p:nvSpPr>
        <p:spPr>
          <a:xfrm>
            <a:off x="3311214" y="3520344"/>
            <a:ext cx="27395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sz="1400" b="1" dirty="0">
                <a:solidFill>
                  <a:srgbClr val="00446B"/>
                </a:solidFill>
                <a:latin typeface="Calibri" panose="020F0502020204030204" pitchFamily="34" charset="0"/>
              </a:rPr>
              <a:t>Base </a:t>
            </a:r>
            <a:r>
              <a:rPr lang="de-DE" sz="1400" b="1" dirty="0" err="1">
                <a:solidFill>
                  <a:srgbClr val="00446B"/>
                </a:solidFill>
                <a:latin typeface="Calibri" panose="020F0502020204030204" pitchFamily="34" charset="0"/>
              </a:rPr>
              <a:t>jaw</a:t>
            </a:r>
            <a:r>
              <a:rPr lang="de-DE" altLang="de-DE" sz="1400" b="1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with</a:t>
            </a: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Nut and </a:t>
            </a:r>
          </a:p>
          <a:p>
            <a:pPr eaLnBrk="1" hangingPunct="1"/>
            <a:r>
              <a:rPr lang="de-DE" alt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f</a:t>
            </a:r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ine</a:t>
            </a:r>
            <a:r>
              <a:rPr 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serration</a:t>
            </a: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1/16“ x 90°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95FE4A7-1C18-4320-B4F1-F1256BFDC974}"/>
              </a:ext>
            </a:extLst>
          </p:cNvPr>
          <p:cNvSpPr txBox="1"/>
          <p:nvPr/>
        </p:nvSpPr>
        <p:spPr>
          <a:xfrm>
            <a:off x="6438188" y="2358293"/>
            <a:ext cx="2022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sz="1400" b="1" dirty="0">
                <a:solidFill>
                  <a:srgbClr val="00446B"/>
                </a:solidFill>
                <a:latin typeface="Calibri" panose="020F0502020204030204" pitchFamily="34" charset="0"/>
              </a:rPr>
              <a:t>Base </a:t>
            </a:r>
            <a:r>
              <a:rPr lang="de-DE" sz="1400" b="1" dirty="0" err="1">
                <a:solidFill>
                  <a:srgbClr val="00446B"/>
                </a:solidFill>
                <a:latin typeface="Calibri" panose="020F0502020204030204" pitchFamily="34" charset="0"/>
              </a:rPr>
              <a:t>jaw</a:t>
            </a:r>
            <a:r>
              <a:rPr lang="de-DE" altLang="de-DE" sz="1400" b="1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with</a:t>
            </a: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T-slot</a:t>
            </a: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and </a:t>
            </a:r>
            <a:r>
              <a:rPr lang="de-DE" alt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f</a:t>
            </a:r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ine</a:t>
            </a:r>
            <a:r>
              <a:rPr 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serration</a:t>
            </a: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90°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168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 err="1"/>
              <a:t>Overview</a:t>
            </a:r>
            <a:r>
              <a:rPr lang="de-DE" dirty="0"/>
              <a:t> T-</a:t>
            </a:r>
            <a:r>
              <a:rPr lang="de-DE" dirty="0" err="1"/>
              <a:t>nuts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110154"/>
          </a:xfrm>
        </p:spPr>
        <p:txBody>
          <a:bodyPr>
            <a:normAutofit/>
          </a:bodyPr>
          <a:lstStyle/>
          <a:p>
            <a:endParaRPr lang="de-DE" altLang="de-DE" dirty="0"/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676C5CCD-7E4A-41D4-85FB-60ADC9F2E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87" y="1581980"/>
            <a:ext cx="9207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E2E140A2-E3A1-4D0C-AA8C-2E5C05EAF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100" y="1517625"/>
            <a:ext cx="10683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857BAA45-1156-458F-B1BF-3DE51FA07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225" y="1670025"/>
            <a:ext cx="136048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E730BB0E-8DA7-4F65-93EC-DC4048429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194" y="1667612"/>
            <a:ext cx="109378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C6B56A4-CF39-4051-825F-871F4A8972DF}"/>
              </a:ext>
            </a:extLst>
          </p:cNvPr>
          <p:cNvSpPr txBox="1"/>
          <p:nvPr/>
        </p:nvSpPr>
        <p:spPr>
          <a:xfrm>
            <a:off x="819150" y="3466564"/>
            <a:ext cx="7986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type NS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0171791-ACE8-4A76-A49A-080CE4A876F3}"/>
              </a:ext>
            </a:extLst>
          </p:cNvPr>
          <p:cNvSpPr txBox="1"/>
          <p:nvPr/>
        </p:nvSpPr>
        <p:spPr>
          <a:xfrm>
            <a:off x="2768331" y="3468472"/>
            <a:ext cx="9912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type NJ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8910C93-2B42-4369-A0E3-4A44214A63D4}"/>
              </a:ext>
            </a:extLst>
          </p:cNvPr>
          <p:cNvSpPr txBox="1"/>
          <p:nvPr/>
        </p:nvSpPr>
        <p:spPr>
          <a:xfrm>
            <a:off x="4650278" y="3465723"/>
            <a:ext cx="13560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type TS / TM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839C3E4-5F91-4F31-9094-ECD7ED35780D}"/>
              </a:ext>
            </a:extLst>
          </p:cNvPr>
          <p:cNvSpPr txBox="1"/>
          <p:nvPr/>
        </p:nvSpPr>
        <p:spPr>
          <a:xfrm>
            <a:off x="6510086" y="3468472"/>
            <a:ext cx="20315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stepped</a:t>
            </a:r>
            <a:r>
              <a:rPr 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slot</a:t>
            </a:r>
            <a:r>
              <a:rPr 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nuts</a:t>
            </a: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, </a:t>
            </a:r>
          </a:p>
          <a:p>
            <a:pPr eaLnBrk="1" hangingPunct="1"/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such </a:t>
            </a:r>
            <a:r>
              <a:rPr lang="de-DE" alt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as</a:t>
            </a: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the</a:t>
            </a: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NS 17 / 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3902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/>
              <a:t>Chuck</a:t>
            </a:r>
            <a:r>
              <a:rPr lang="de-DE" altLang="de-DE" dirty="0"/>
              <a:t> </a:t>
            </a:r>
            <a:r>
              <a:rPr lang="de-DE" altLang="de-DE" dirty="0" err="1"/>
              <a:t>jaws</a:t>
            </a:r>
            <a:r>
              <a:rPr lang="de-DE" altLang="de-DE" dirty="0"/>
              <a:t> </a:t>
            </a:r>
            <a:r>
              <a:rPr lang="de-DE" altLang="de-DE" dirty="0" err="1"/>
              <a:t>accessories</a:t>
            </a:r>
            <a:r>
              <a:rPr lang="de-DE" altLang="de-DE" dirty="0"/>
              <a:t> </a:t>
            </a:r>
            <a:r>
              <a:rPr lang="de-DE" altLang="de-DE" dirty="0" err="1"/>
              <a:t>from</a:t>
            </a:r>
            <a:r>
              <a:rPr lang="de-DE" altLang="de-DE" dirty="0"/>
              <a:t> von SCHUNK</a:t>
            </a:r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graphicFrame>
        <p:nvGraphicFramePr>
          <p:cNvPr id="17" name="Object 1043">
            <a:extLst>
              <a:ext uri="{FF2B5EF4-FFF2-40B4-BE49-F238E27FC236}">
                <a16:creationId xmlns:a16="http://schemas.microsoft.com/office/drawing/2014/main" id="{2F9365D0-7A58-48C0-8179-1231D188B7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0778470"/>
              </p:ext>
            </p:extLst>
          </p:nvPr>
        </p:nvGraphicFramePr>
        <p:xfrm>
          <a:off x="6497296" y="786014"/>
          <a:ext cx="1271587" cy="139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Photo Editor Photo" r:id="rId4" imgW="6114286" imgH="6714286" progId="">
                  <p:embed/>
                </p:oleObj>
              </mc:Choice>
              <mc:Fallback>
                <p:oleObj name="Photo Editor Photo" r:id="rId4" imgW="6114286" imgH="6714286" progId="">
                  <p:embed/>
                  <p:pic>
                    <p:nvPicPr>
                      <p:cNvPr id="2050" name="Object 1043">
                        <a:extLst>
                          <a:ext uri="{FF2B5EF4-FFF2-40B4-BE49-F238E27FC236}">
                            <a16:creationId xmlns:a16="http://schemas.microsoft.com/office/drawing/2014/main" id="{2D6FCB4B-1550-4CDB-A70B-8029EE9271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7296" y="786014"/>
                        <a:ext cx="1271587" cy="1397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044">
            <a:extLst>
              <a:ext uri="{FF2B5EF4-FFF2-40B4-BE49-F238E27FC236}">
                <a16:creationId xmlns:a16="http://schemas.microsoft.com/office/drawing/2014/main" id="{D6037000-BC2F-41A9-A7D0-9B5CDFE42F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0722051"/>
              </p:ext>
            </p:extLst>
          </p:nvPr>
        </p:nvGraphicFramePr>
        <p:xfrm>
          <a:off x="3970077" y="852731"/>
          <a:ext cx="674687" cy="1335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Photo Editor Photo" r:id="rId6" imgW="3580952" imgH="7085714" progId="">
                  <p:embed/>
                </p:oleObj>
              </mc:Choice>
              <mc:Fallback>
                <p:oleObj name="Photo Editor Photo" r:id="rId6" imgW="3580952" imgH="7085714" progId="">
                  <p:embed/>
                  <p:pic>
                    <p:nvPicPr>
                      <p:cNvPr id="2051" name="Object 1044">
                        <a:extLst>
                          <a:ext uri="{FF2B5EF4-FFF2-40B4-BE49-F238E27FC236}">
                            <a16:creationId xmlns:a16="http://schemas.microsoft.com/office/drawing/2014/main" id="{A991CA91-574D-4572-9B1A-78736351F7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0077" y="852731"/>
                        <a:ext cx="674687" cy="13350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1041">
            <a:extLst>
              <a:ext uri="{FF2B5EF4-FFF2-40B4-BE49-F238E27FC236}">
                <a16:creationId xmlns:a16="http://schemas.microsoft.com/office/drawing/2014/main" id="{D193E794-DB4C-487A-B880-A2296EFC2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283" y="2555822"/>
            <a:ext cx="1245528" cy="145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42">
            <a:extLst>
              <a:ext uri="{FF2B5EF4-FFF2-40B4-BE49-F238E27FC236}">
                <a16:creationId xmlns:a16="http://schemas.microsoft.com/office/drawing/2014/main" id="{3BB6330E-9177-4EB1-9371-D09B86D82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28" y="2614115"/>
            <a:ext cx="1371600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" name="Object 1045">
            <a:extLst>
              <a:ext uri="{FF2B5EF4-FFF2-40B4-BE49-F238E27FC236}">
                <a16:creationId xmlns:a16="http://schemas.microsoft.com/office/drawing/2014/main" id="{30549FDA-4FDE-4A55-9247-F37173C9A0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6305469"/>
              </p:ext>
            </p:extLst>
          </p:nvPr>
        </p:nvGraphicFramePr>
        <p:xfrm>
          <a:off x="986198" y="1213146"/>
          <a:ext cx="76041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Photo Editor Photo" r:id="rId10" imgW="2352381" imgH="2591162" progId="">
                  <p:embed/>
                </p:oleObj>
              </mc:Choice>
              <mc:Fallback>
                <p:oleObj name="Photo Editor Photo" r:id="rId10" imgW="2352381" imgH="2591162" progId="">
                  <p:embed/>
                  <p:pic>
                    <p:nvPicPr>
                      <p:cNvPr id="2052" name="Object 1045">
                        <a:extLst>
                          <a:ext uri="{FF2B5EF4-FFF2-40B4-BE49-F238E27FC236}">
                            <a16:creationId xmlns:a16="http://schemas.microsoft.com/office/drawing/2014/main" id="{DA478CF5-BF29-4C9F-9200-10CD803D37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6198" y="1213146"/>
                        <a:ext cx="760413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046">
            <a:extLst>
              <a:ext uri="{FF2B5EF4-FFF2-40B4-BE49-F238E27FC236}">
                <a16:creationId xmlns:a16="http://schemas.microsoft.com/office/drawing/2014/main" id="{6FD70AD1-2860-434A-B0E4-BBA7CD0C8E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639951"/>
              </p:ext>
            </p:extLst>
          </p:nvPr>
        </p:nvGraphicFramePr>
        <p:xfrm>
          <a:off x="1764028" y="1177316"/>
          <a:ext cx="76835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Photo Editor Photo" r:id="rId12" imgW="3858164" imgH="4590476" progId="">
                  <p:embed/>
                </p:oleObj>
              </mc:Choice>
              <mc:Fallback>
                <p:oleObj name="Photo Editor Photo" r:id="rId12" imgW="3858164" imgH="4590476" progId="">
                  <p:embed/>
                  <p:pic>
                    <p:nvPicPr>
                      <p:cNvPr id="2053" name="Object 1046">
                        <a:extLst>
                          <a:ext uri="{FF2B5EF4-FFF2-40B4-BE49-F238E27FC236}">
                            <a16:creationId xmlns:a16="http://schemas.microsoft.com/office/drawing/2014/main" id="{A89517BC-A4FE-4735-B029-73595BAF19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4028" y="1177316"/>
                        <a:ext cx="76835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feld 25">
            <a:extLst>
              <a:ext uri="{FF2B5EF4-FFF2-40B4-BE49-F238E27FC236}">
                <a16:creationId xmlns:a16="http://schemas.microsoft.com/office/drawing/2014/main" id="{42FFC3EF-A6F9-4646-83D7-75D85EC3EF64}"/>
              </a:ext>
            </a:extLst>
          </p:cNvPr>
          <p:cNvSpPr txBox="1"/>
          <p:nvPr/>
        </p:nvSpPr>
        <p:spPr>
          <a:xfrm>
            <a:off x="495200" y="2091716"/>
            <a:ext cx="2715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clamping</a:t>
            </a:r>
            <a:r>
              <a:rPr 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inserts</a:t>
            </a: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and </a:t>
            </a:r>
            <a:r>
              <a:rPr lang="de-DE" alt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chuck</a:t>
            </a:r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tips</a:t>
            </a:r>
            <a:endParaRPr lang="de-DE" altLang="de-DE" sz="1400" dirty="0">
              <a:solidFill>
                <a:srgbClr val="00446B"/>
              </a:solidFill>
              <a:latin typeface="Calibri" panose="020F0502020204030204" pitchFamily="34" charset="0"/>
            </a:endParaRPr>
          </a:p>
          <a:p>
            <a:pPr eaLnBrk="1" hangingPunct="1"/>
            <a:endParaRPr lang="de-DE" altLang="de-DE" sz="1400" dirty="0">
              <a:solidFill>
                <a:srgbClr val="00446B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408945F-25EB-4579-AB37-633C0B2B2B24}"/>
              </a:ext>
            </a:extLst>
          </p:cNvPr>
          <p:cNvSpPr txBox="1"/>
          <p:nvPr/>
        </p:nvSpPr>
        <p:spPr>
          <a:xfrm>
            <a:off x="3621621" y="2091715"/>
            <a:ext cx="1371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spare </a:t>
            </a:r>
            <a:r>
              <a:rPr lang="de-DE" alt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screws</a:t>
            </a:r>
            <a:endParaRPr lang="de-DE" altLang="de-DE" sz="1400" dirty="0">
              <a:solidFill>
                <a:srgbClr val="00446B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148C5D8D-BD83-497D-9AC0-079CE5BDDC57}"/>
              </a:ext>
            </a:extLst>
          </p:cNvPr>
          <p:cNvSpPr txBox="1"/>
          <p:nvPr/>
        </p:nvSpPr>
        <p:spPr>
          <a:xfrm>
            <a:off x="6497296" y="2091714"/>
            <a:ext cx="1437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workpiece</a:t>
            </a:r>
            <a:r>
              <a:rPr 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stop</a:t>
            </a:r>
            <a:endParaRPr lang="de-DE" altLang="de-DE" sz="1400" dirty="0">
              <a:solidFill>
                <a:srgbClr val="00446B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AEED207C-86FE-4A01-BD3A-DE7FA30E9859}"/>
              </a:ext>
            </a:extLst>
          </p:cNvPr>
          <p:cNvSpPr txBox="1"/>
          <p:nvPr/>
        </p:nvSpPr>
        <p:spPr>
          <a:xfrm>
            <a:off x="473008" y="3965078"/>
            <a:ext cx="29882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dress</a:t>
            </a:r>
            <a:r>
              <a:rPr 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- and </a:t>
            </a:r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cleaning</a:t>
            </a:r>
            <a:r>
              <a:rPr 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plate</a:t>
            </a:r>
            <a:endParaRPr lang="de-DE" altLang="de-DE" sz="1400" dirty="0">
              <a:solidFill>
                <a:srgbClr val="00446B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6E34C7D-8682-4C06-A038-B7AAA551D897}"/>
              </a:ext>
            </a:extLst>
          </p:cNvPr>
          <p:cNvSpPr txBox="1"/>
          <p:nvPr/>
        </p:nvSpPr>
        <p:spPr>
          <a:xfrm>
            <a:off x="3319272" y="3965075"/>
            <a:ext cx="25054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jaw</a:t>
            </a:r>
            <a:r>
              <a:rPr 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turning</a:t>
            </a:r>
            <a:r>
              <a:rPr 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fixture</a:t>
            </a:r>
            <a:endParaRPr lang="de-DE" altLang="de-DE" sz="1400" dirty="0">
              <a:solidFill>
                <a:srgbClr val="00446B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DAB008DD-7385-4541-868A-C56AF4379729}"/>
              </a:ext>
            </a:extLst>
          </p:cNvPr>
          <p:cNvSpPr txBox="1"/>
          <p:nvPr/>
        </p:nvSpPr>
        <p:spPr>
          <a:xfrm>
            <a:off x="6496356" y="3965076"/>
            <a:ext cx="21899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jaw</a:t>
            </a:r>
            <a:r>
              <a:rPr 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00446B"/>
                </a:solidFill>
                <a:latin typeface="Calibri" panose="020F0502020204030204" pitchFamily="34" charset="0"/>
              </a:rPr>
              <a:t>turning</a:t>
            </a:r>
            <a:r>
              <a:rPr lang="de-DE" sz="1400" dirty="0">
                <a:solidFill>
                  <a:srgbClr val="00446B"/>
                </a:solidFill>
                <a:latin typeface="Calibri" panose="020F0502020204030204" pitchFamily="34" charset="0"/>
              </a:rPr>
              <a:t> rings</a:t>
            </a:r>
            <a:endParaRPr lang="de-DE" altLang="de-DE" sz="1400" dirty="0">
              <a:solidFill>
                <a:srgbClr val="00446B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0A78F2A-141C-4FBF-AC14-440C51D2EF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22464" y="2421715"/>
            <a:ext cx="1120359" cy="15891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117476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D9B277-2992-4D81-8218-79D8E1FC7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Universal top </a:t>
            </a:r>
            <a:r>
              <a:rPr lang="de-DE" dirty="0" err="1"/>
              <a:t>jaws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31A2F8B-CA16-441F-B080-86686783D0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2D6B3815-37DF-495A-AE89-B72B971AB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1984350"/>
            <a:ext cx="2743200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7503169C-29A9-49E1-8173-13F3CB043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40000" contrast="-3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" t="2431" r="4518" b="1736"/>
          <a:stretch>
            <a:fillRect/>
          </a:stretch>
        </p:blipFill>
        <p:spPr bwMode="auto">
          <a:xfrm>
            <a:off x="4703674" y="622500"/>
            <a:ext cx="4032250" cy="36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425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5A0653B-5AAD-4F3B-ACB7-FEC2703AE4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636422"/>
            <a:ext cx="7886700" cy="3330741"/>
          </a:xfrm>
        </p:spPr>
        <p:txBody>
          <a:bodyPr/>
          <a:lstStyle/>
          <a:p>
            <a:r>
              <a:rPr lang="de-DE" altLang="de-DE" b="1" dirty="0"/>
              <a:t>System </a:t>
            </a:r>
            <a:r>
              <a:rPr lang="de-DE" altLang="de-DE" b="1" dirty="0" err="1"/>
              <a:t>claw</a:t>
            </a:r>
            <a:r>
              <a:rPr lang="de-DE" altLang="de-DE" b="1" dirty="0"/>
              <a:t> </a:t>
            </a:r>
            <a:r>
              <a:rPr lang="de-DE" altLang="de-DE" b="1" dirty="0" err="1"/>
              <a:t>jaw</a:t>
            </a:r>
            <a:r>
              <a:rPr lang="de-DE" altLang="de-DE" b="1" dirty="0"/>
              <a:t> type SG</a:t>
            </a:r>
            <a:endParaRPr lang="de-DE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176B532-F5B1-40E8-A07C-01C99A5C42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pic>
        <p:nvPicPr>
          <p:cNvPr id="5" name="Picture 1032">
            <a:extLst>
              <a:ext uri="{FF2B5EF4-FFF2-40B4-BE49-F238E27FC236}">
                <a16:creationId xmlns:a16="http://schemas.microsoft.com/office/drawing/2014/main" id="{EFFD14E5-52BD-4637-9A8B-E76BB7BC6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616" y="1176337"/>
            <a:ext cx="3308768" cy="306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438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48ECCB0-E608-4E8A-AE37-CDEEA2F7C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6000"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956" y="592339"/>
            <a:ext cx="4341694" cy="365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2A04CB-A028-42C6-9B7E-8CF7D38B9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System </a:t>
            </a:r>
            <a:r>
              <a:rPr lang="de-DE" altLang="de-DE" dirty="0" err="1"/>
              <a:t>claw</a:t>
            </a:r>
            <a:r>
              <a:rPr lang="de-DE" altLang="de-DE" dirty="0"/>
              <a:t> </a:t>
            </a:r>
            <a:r>
              <a:rPr lang="de-DE" altLang="de-DE" dirty="0" err="1"/>
              <a:t>jaw</a:t>
            </a:r>
            <a:r>
              <a:rPr lang="de-DE" altLang="de-DE" dirty="0"/>
              <a:t> Type SG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B9357CD-8539-4CDB-85A2-89ADB9B81F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500" dirty="0"/>
              <a:t>consisting of supporting jaw with clamping inserts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1500" dirty="0"/>
              <a:t>for clamping rough and finished parts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de-DE" sz="1500" dirty="0" err="1"/>
              <a:t>standard</a:t>
            </a:r>
            <a:r>
              <a:rPr lang="de-DE" sz="1500" dirty="0"/>
              <a:t> </a:t>
            </a:r>
            <a:r>
              <a:rPr lang="de-DE" sz="1500" dirty="0" err="1"/>
              <a:t>clamping</a:t>
            </a:r>
            <a:r>
              <a:rPr lang="de-DE" sz="1500" dirty="0"/>
              <a:t> </a:t>
            </a:r>
            <a:r>
              <a:rPr lang="de-DE" sz="1500" dirty="0" err="1"/>
              <a:t>inserts</a:t>
            </a:r>
            <a:r>
              <a:rPr lang="de-DE" sz="1500" dirty="0"/>
              <a:t>:</a:t>
            </a:r>
            <a:endParaRPr lang="de-DE" altLang="de-DE" sz="1500" dirty="0"/>
          </a:p>
          <a:p>
            <a:pPr lvl="1" eaLnBrk="1" hangingPunct="1">
              <a:buFontTx/>
              <a:buChar char="•"/>
            </a:pPr>
            <a:r>
              <a:rPr lang="de-DE" altLang="de-DE" sz="1500" dirty="0"/>
              <a:t> </a:t>
            </a:r>
            <a:r>
              <a:rPr lang="de-DE" sz="1500" dirty="0" err="1"/>
              <a:t>hard</a:t>
            </a:r>
            <a:r>
              <a:rPr lang="de-DE" sz="1500" dirty="0"/>
              <a:t> </a:t>
            </a:r>
            <a:r>
              <a:rPr lang="de-DE" sz="1500" dirty="0" err="1"/>
              <a:t>claw</a:t>
            </a:r>
            <a:r>
              <a:rPr lang="de-DE" sz="1500" dirty="0"/>
              <a:t> </a:t>
            </a:r>
            <a:r>
              <a:rPr lang="de-DE" sz="1500" dirty="0" err="1"/>
              <a:t>inserts</a:t>
            </a:r>
            <a:r>
              <a:rPr lang="de-DE" sz="1500" dirty="0"/>
              <a:t> </a:t>
            </a:r>
            <a:r>
              <a:rPr lang="de-DE" altLang="de-DE" sz="1500" dirty="0" err="1"/>
              <a:t>for</a:t>
            </a:r>
            <a:r>
              <a:rPr lang="de-DE" altLang="de-DE" sz="1500" dirty="0"/>
              <a:t> </a:t>
            </a:r>
            <a:r>
              <a:rPr lang="en-US" sz="1500" dirty="0"/>
              <a:t>I.D. and O.D. clamping</a:t>
            </a:r>
            <a:endParaRPr lang="de-DE" altLang="de-DE" sz="1500" dirty="0"/>
          </a:p>
          <a:p>
            <a:pPr lvl="1" eaLnBrk="1" hangingPunct="1">
              <a:buFontTx/>
              <a:buChar char="•"/>
            </a:pPr>
            <a:r>
              <a:rPr lang="de-DE" altLang="de-DE" sz="1500" dirty="0"/>
              <a:t> soft </a:t>
            </a:r>
            <a:r>
              <a:rPr lang="de-DE" sz="1500" dirty="0" err="1"/>
              <a:t>clamping</a:t>
            </a:r>
            <a:r>
              <a:rPr lang="de-DE" sz="1500" dirty="0"/>
              <a:t> </a:t>
            </a:r>
            <a:r>
              <a:rPr lang="de-DE" sz="1500" dirty="0" err="1"/>
              <a:t>inserts</a:t>
            </a:r>
            <a:r>
              <a:rPr lang="de-DE" sz="1500" dirty="0"/>
              <a:t> </a:t>
            </a:r>
            <a:r>
              <a:rPr lang="de-DE" altLang="de-DE" sz="1500" dirty="0"/>
              <a:t>in </a:t>
            </a:r>
            <a:r>
              <a:rPr lang="de-DE" altLang="de-DE" sz="1500" dirty="0" err="1"/>
              <a:t>two</a:t>
            </a:r>
            <a:r>
              <a:rPr lang="de-DE" altLang="de-DE" sz="1500" dirty="0"/>
              <a:t> different </a:t>
            </a:r>
            <a:r>
              <a:rPr lang="de-DE" altLang="de-DE" sz="1500" dirty="0" err="1"/>
              <a:t>widths</a:t>
            </a:r>
            <a:r>
              <a:rPr lang="de-DE" altLang="de-DE" sz="15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500" dirty="0" err="1"/>
              <a:t>lower</a:t>
            </a:r>
            <a:r>
              <a:rPr lang="de-DE" sz="1500" dirty="0"/>
              <a:t> </a:t>
            </a:r>
            <a:r>
              <a:rPr lang="de-DE" sz="1500" dirty="0" err="1"/>
              <a:t>weight</a:t>
            </a:r>
            <a:r>
              <a:rPr lang="de-DE" sz="1500" dirty="0"/>
              <a:t> </a:t>
            </a:r>
            <a:r>
              <a:rPr lang="de-DE" altLang="de-DE" sz="1500" dirty="0" err="1"/>
              <a:t>as</a:t>
            </a:r>
            <a:r>
              <a:rPr lang="de-DE" altLang="de-DE" sz="1500" dirty="0"/>
              <a:t> </a:t>
            </a:r>
            <a:r>
              <a:rPr lang="de-DE" altLang="de-DE" sz="1500" dirty="0" err="1"/>
              <a:t>system</a:t>
            </a:r>
            <a:r>
              <a:rPr lang="de-DE" altLang="de-DE" sz="1500" dirty="0"/>
              <a:t> </a:t>
            </a:r>
            <a:r>
              <a:rPr lang="de-DE" altLang="de-DE" sz="1500" dirty="0" err="1"/>
              <a:t>of</a:t>
            </a:r>
            <a:r>
              <a:rPr lang="de-DE" altLang="de-DE" sz="1500" dirty="0"/>
              <a:t> </a:t>
            </a:r>
            <a:r>
              <a:rPr lang="de-DE" altLang="de-DE" sz="1500" dirty="0" err="1"/>
              <a:t>s</a:t>
            </a:r>
            <a:r>
              <a:rPr lang="de-DE" sz="1500" dirty="0" err="1"/>
              <a:t>upporting</a:t>
            </a:r>
            <a:r>
              <a:rPr lang="de-DE" sz="1500" dirty="0"/>
              <a:t> </a:t>
            </a:r>
            <a:r>
              <a:rPr lang="de-DE" sz="1500" dirty="0" err="1"/>
              <a:t>jaw</a:t>
            </a:r>
            <a:r>
              <a:rPr lang="de-DE" altLang="de-DE" sz="1500" dirty="0"/>
              <a:t>/ t</a:t>
            </a:r>
            <a:r>
              <a:rPr lang="de-DE" sz="1500" dirty="0"/>
              <a:t>op </a:t>
            </a:r>
            <a:r>
              <a:rPr lang="de-DE" sz="1500" dirty="0" err="1"/>
              <a:t>jaw</a:t>
            </a:r>
            <a:endParaRPr lang="de-DE" altLang="de-DE" sz="1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1500" dirty="0" err="1"/>
              <a:t>for</a:t>
            </a:r>
            <a:r>
              <a:rPr lang="de-DE" altLang="de-DE" sz="1500" dirty="0"/>
              <a:t> </a:t>
            </a:r>
            <a:r>
              <a:rPr lang="de-DE" altLang="de-DE" sz="1500" dirty="0" err="1"/>
              <a:t>straight</a:t>
            </a:r>
            <a:r>
              <a:rPr lang="de-DE" altLang="de-DE" sz="1500" dirty="0"/>
              <a:t> </a:t>
            </a:r>
            <a:r>
              <a:rPr lang="de-DE" altLang="de-DE" sz="1500" dirty="0" err="1"/>
              <a:t>or</a:t>
            </a:r>
            <a:r>
              <a:rPr lang="de-DE" altLang="de-DE" sz="1500" dirty="0"/>
              <a:t> </a:t>
            </a:r>
            <a:r>
              <a:rPr lang="de-DE" sz="1500" dirty="0" err="1"/>
              <a:t>angled</a:t>
            </a:r>
            <a:r>
              <a:rPr lang="de-DE" sz="1500" dirty="0"/>
              <a:t> </a:t>
            </a:r>
            <a:r>
              <a:rPr lang="de-DE" altLang="de-DE" sz="1500" dirty="0" err="1"/>
              <a:t>wedge</a:t>
            </a:r>
            <a:r>
              <a:rPr lang="de-DE" altLang="de-DE" sz="1500" dirty="0"/>
              <a:t> bar </a:t>
            </a:r>
            <a:r>
              <a:rPr lang="de-DE" altLang="de-DE" sz="1500" dirty="0" err="1"/>
              <a:t>serration</a:t>
            </a:r>
            <a:endParaRPr lang="de-DE" altLang="de-DE" sz="15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altLang="de-DE" sz="1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1500" dirty="0" err="1"/>
              <a:t>available</a:t>
            </a:r>
            <a:r>
              <a:rPr lang="de-DE" altLang="de-DE" sz="1500" dirty="0"/>
              <a:t> </a:t>
            </a:r>
            <a:r>
              <a:rPr lang="de-DE" altLang="de-DE" sz="1500" dirty="0" err="1"/>
              <a:t>as</a:t>
            </a:r>
            <a:r>
              <a:rPr lang="de-DE" altLang="de-DE" sz="1500" dirty="0"/>
              <a:t> </a:t>
            </a:r>
            <a:r>
              <a:rPr lang="de-DE" altLang="de-DE" sz="1500" dirty="0" err="1"/>
              <a:t>standard</a:t>
            </a:r>
            <a:r>
              <a:rPr lang="de-DE" altLang="de-DE" sz="1500" dirty="0"/>
              <a:t> </a:t>
            </a:r>
            <a:r>
              <a:rPr lang="de-DE" altLang="de-DE" sz="1500" dirty="0" err="1"/>
              <a:t>for</a:t>
            </a:r>
            <a:r>
              <a:rPr lang="de-DE" altLang="de-DE" sz="1500" dirty="0"/>
              <a:t>:</a:t>
            </a:r>
          </a:p>
          <a:p>
            <a:pPr lvl="1" eaLnBrk="1" hangingPunct="1">
              <a:buFontTx/>
              <a:buChar char="•"/>
            </a:pPr>
            <a:r>
              <a:rPr lang="de-DE" altLang="de-DE" sz="1500" dirty="0"/>
              <a:t> SMW/AUTOBLOK, FORKARDT, RÖHM and SCHUNK</a:t>
            </a:r>
          </a:p>
          <a:p>
            <a:pPr lvl="1" eaLnBrk="1" hangingPunct="1">
              <a:buFontTx/>
              <a:buChar char="•"/>
            </a:pPr>
            <a:r>
              <a:rPr lang="de-DE" altLang="de-DE" sz="1500" dirty="0"/>
              <a:t> </a:t>
            </a:r>
            <a:r>
              <a:rPr lang="de-DE" sz="1500" dirty="0" err="1"/>
              <a:t>chuck</a:t>
            </a:r>
            <a:r>
              <a:rPr lang="de-DE" sz="1500" dirty="0"/>
              <a:t> </a:t>
            </a:r>
            <a:r>
              <a:rPr lang="de-DE" sz="1500" dirty="0" err="1"/>
              <a:t>sizes</a:t>
            </a:r>
            <a:r>
              <a:rPr lang="de-DE" altLang="de-DE" sz="1500" dirty="0"/>
              <a:t>: 160 - 500 mm </a:t>
            </a:r>
          </a:p>
          <a:p>
            <a:pPr eaLnBrk="1" hangingPunct="1">
              <a:buFontTx/>
              <a:buChar char="•"/>
            </a:pPr>
            <a:endParaRPr lang="de-DE" altLang="de-DE" dirty="0"/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53DBE58-9280-42CC-BC80-1ACCC3D225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9781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B739A-635B-43D3-90E8-AEBBE5F70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QUENTES - </a:t>
            </a:r>
            <a:r>
              <a:rPr lang="de-DE" dirty="0" err="1"/>
              <a:t>fiberglass</a:t>
            </a:r>
            <a:r>
              <a:rPr lang="de-DE" dirty="0"/>
              <a:t> </a:t>
            </a:r>
            <a:r>
              <a:rPr lang="de-DE" dirty="0" err="1"/>
              <a:t>jaws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394762-B441-4FA7-B222-6ACE47FA31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pic>
        <p:nvPicPr>
          <p:cNvPr id="5" name="Picture 10" descr="M:\ALLGEMEI\SCHULUNG\BACKEN\bilder\BACKEN\quentes.tif">
            <a:extLst>
              <a:ext uri="{FF2B5EF4-FFF2-40B4-BE49-F238E27FC236}">
                <a16:creationId xmlns:a16="http://schemas.microsoft.com/office/drawing/2014/main" id="{D9C314E3-3E75-44BD-B118-935CA87A7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82" y="1283500"/>
            <a:ext cx="2833021" cy="264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1C1DCEBD-CB09-4D6E-886E-56319E2B9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518" y="1024339"/>
            <a:ext cx="4137482" cy="303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778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68CCF7-3EB1-4728-99CE-7A7710B5D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QUENTES - </a:t>
            </a:r>
            <a:r>
              <a:rPr lang="de-DE" dirty="0" err="1"/>
              <a:t>fiberglass</a:t>
            </a:r>
            <a:r>
              <a:rPr lang="de-DE" dirty="0"/>
              <a:t> </a:t>
            </a:r>
            <a:r>
              <a:rPr lang="de-DE" dirty="0" err="1"/>
              <a:t>jaws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C8BABA5-3FB4-4B37-AB76-0EAA5E7641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lnSpc>
                <a:spcPct val="90000"/>
              </a:lnSpc>
              <a:buFontTx/>
              <a:buChar char="•"/>
            </a:pPr>
            <a:r>
              <a:rPr lang="de-DE" dirty="0" err="1"/>
              <a:t>advantage</a:t>
            </a:r>
            <a:r>
              <a:rPr lang="de-DE" altLang="de-DE" dirty="0"/>
              <a:t>:</a:t>
            </a:r>
          </a:p>
          <a:p>
            <a:pPr marL="742920" lvl="1" indent="-285750">
              <a:lnSpc>
                <a:spcPct val="90000"/>
              </a:lnSpc>
              <a:buFont typeface="Symbol" panose="05050102010706020507" pitchFamily="18" charset="2"/>
              <a:buChar char="-"/>
            </a:pPr>
            <a:r>
              <a:rPr lang="en-US" sz="1400" dirty="0"/>
              <a:t>high friction coefficient (of approx. 0.3 - 0.4) </a:t>
            </a:r>
          </a:p>
          <a:p>
            <a:pPr marL="742920" lvl="1" indent="-285750">
              <a:lnSpc>
                <a:spcPct val="90000"/>
              </a:lnSpc>
              <a:buFont typeface="Symbol" panose="05050102010706020507" pitchFamily="18" charset="2"/>
              <a:buChar char="-"/>
            </a:pPr>
            <a:r>
              <a:rPr lang="de-DE" altLang="de-DE" sz="1400" dirty="0" err="1"/>
              <a:t>no</a:t>
            </a:r>
            <a:r>
              <a:rPr lang="de-DE" altLang="de-DE" sz="1400" dirty="0"/>
              <a:t> </a:t>
            </a:r>
            <a:r>
              <a:rPr lang="de-DE" altLang="de-DE" sz="1400" dirty="0" err="1"/>
              <a:t>clamping</a:t>
            </a:r>
            <a:r>
              <a:rPr lang="de-DE" altLang="de-DE" sz="1400" dirty="0"/>
              <a:t> </a:t>
            </a:r>
            <a:r>
              <a:rPr lang="de-DE" altLang="de-DE" sz="1400" dirty="0" err="1"/>
              <a:t>marks</a:t>
            </a:r>
            <a:endParaRPr lang="de-DE" altLang="de-DE" sz="1400" dirty="0"/>
          </a:p>
          <a:p>
            <a:pPr marL="742920" lvl="1" indent="-285750">
              <a:lnSpc>
                <a:spcPct val="90000"/>
              </a:lnSpc>
              <a:buFont typeface="Symbol" panose="05050102010706020507" pitchFamily="18" charset="2"/>
              <a:buChar char="-"/>
            </a:pPr>
            <a:r>
              <a:rPr lang="de-DE" altLang="de-DE" sz="1400" dirty="0"/>
              <a:t>light  and </a:t>
            </a:r>
            <a:r>
              <a:rPr lang="de-DE" altLang="de-DE" sz="1400" dirty="0" err="1"/>
              <a:t>stable</a:t>
            </a:r>
            <a:r>
              <a:rPr lang="de-DE" altLang="de-DE" sz="1400" dirty="0"/>
              <a:t> </a:t>
            </a:r>
            <a:r>
              <a:rPr lang="de-DE" altLang="de-DE" sz="1400" dirty="0" err="1"/>
              <a:t>version</a:t>
            </a:r>
            <a:r>
              <a:rPr lang="de-DE" altLang="de-DE" sz="1400" dirty="0"/>
              <a:t> </a:t>
            </a:r>
          </a:p>
          <a:p>
            <a:pPr marL="742920" lvl="1" indent="-285750">
              <a:lnSpc>
                <a:spcPct val="90000"/>
              </a:lnSpc>
              <a:buFont typeface="Symbol" panose="05050102010706020507" pitchFamily="18" charset="2"/>
              <a:buChar char="-"/>
            </a:pPr>
            <a:r>
              <a:rPr lang="de-DE" sz="1400" dirty="0" err="1"/>
              <a:t>complete</a:t>
            </a:r>
            <a:r>
              <a:rPr lang="de-DE" sz="1400" dirty="0"/>
              <a:t> </a:t>
            </a:r>
            <a:r>
              <a:rPr lang="de-DE" sz="1400" dirty="0" err="1"/>
              <a:t>workpiece</a:t>
            </a:r>
            <a:r>
              <a:rPr lang="de-DE" sz="1400" dirty="0"/>
              <a:t> </a:t>
            </a:r>
            <a:r>
              <a:rPr lang="de-DE" sz="1400" dirty="0" err="1"/>
              <a:t>contact</a:t>
            </a:r>
            <a:endParaRPr lang="de-DE" sz="1400" dirty="0"/>
          </a:p>
          <a:p>
            <a:pPr marL="742920" lvl="1" indent="-285750">
              <a:lnSpc>
                <a:spcPct val="90000"/>
              </a:lnSpc>
              <a:buFont typeface="Symbol" panose="05050102010706020507" pitchFamily="18" charset="2"/>
              <a:buChar char="-"/>
            </a:pPr>
            <a:r>
              <a:rPr lang="de-DE" altLang="de-DE" sz="1400" dirty="0" err="1"/>
              <a:t>standard</a:t>
            </a:r>
            <a:r>
              <a:rPr lang="de-DE" altLang="de-DE" sz="1400" dirty="0"/>
              <a:t> </a:t>
            </a:r>
            <a:r>
              <a:rPr lang="de-DE" altLang="de-DE" sz="1400" dirty="0" err="1"/>
              <a:t>types</a:t>
            </a:r>
            <a:r>
              <a:rPr lang="de-DE" altLang="de-DE" sz="1400" dirty="0"/>
              <a:t>: </a:t>
            </a:r>
          </a:p>
          <a:p>
            <a:pPr lvl="2">
              <a:lnSpc>
                <a:spcPct val="90000"/>
              </a:lnSpc>
            </a:pPr>
            <a:r>
              <a:rPr lang="de-DE" altLang="de-DE" sz="1400" dirty="0"/>
              <a:t>Quentes 10 and Quentes 20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4E3FCE0-27DE-47AE-ACF0-DE6EF5EF53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86E1B6D2-5A38-46CA-BD8E-DAEE2A382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427" y="1107148"/>
            <a:ext cx="3641705" cy="269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467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lathe</a:t>
            </a:r>
            <a:r>
              <a:rPr lang="de-DE" dirty="0"/>
              <a:t> </a:t>
            </a:r>
            <a:r>
              <a:rPr lang="de-DE" dirty="0" err="1"/>
              <a:t>chucks</a:t>
            </a:r>
            <a:r>
              <a:rPr lang="de-DE" dirty="0"/>
              <a:t>	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>
          <a:xfrm>
            <a:off x="4673600" y="1433377"/>
            <a:ext cx="4171950" cy="2619564"/>
          </a:xfrm>
        </p:spPr>
        <p:txBody>
          <a:bodyPr/>
          <a:lstStyle/>
          <a:p>
            <a:pPr algn="ctr"/>
            <a:r>
              <a:rPr lang="de-DE" dirty="0" err="1">
                <a:latin typeface="Calibri" panose="020F0502020204030204" pitchFamily="34" charset="0"/>
              </a:rPr>
              <a:t>manual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lathe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chucks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433377"/>
            <a:ext cx="4374000" cy="2619994"/>
          </a:xfrm>
        </p:spPr>
        <p:txBody>
          <a:bodyPr/>
          <a:lstStyle/>
          <a:p>
            <a:pPr algn="ctr" eaLnBrk="1" hangingPunct="1"/>
            <a:r>
              <a:rPr lang="de-DE" dirty="0">
                <a:latin typeface="Calibri" panose="020F0502020204030204" pitchFamily="34" charset="0"/>
              </a:rPr>
              <a:t>power </a:t>
            </a:r>
            <a:r>
              <a:rPr lang="de-DE" dirty="0" err="1">
                <a:latin typeface="Calibri" panose="020F0502020204030204" pitchFamily="34" charset="0"/>
              </a:rPr>
              <a:t>chuck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C3868CA-8061-4B74-B51C-6C547CAE4E24}"/>
              </a:ext>
            </a:extLst>
          </p:cNvPr>
          <p:cNvSpPr txBox="1"/>
          <p:nvPr/>
        </p:nvSpPr>
        <p:spPr>
          <a:xfrm>
            <a:off x="209550" y="897871"/>
            <a:ext cx="8636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de-DE" sz="2000" dirty="0" err="1">
                <a:solidFill>
                  <a:srgbClr val="00446B"/>
                </a:solidFill>
              </a:rPr>
              <a:t>basic</a:t>
            </a:r>
            <a:r>
              <a:rPr lang="de-DE" altLang="de-DE" sz="2000" dirty="0">
                <a:solidFill>
                  <a:srgbClr val="00446B"/>
                </a:solidFill>
              </a:rPr>
              <a:t> </a:t>
            </a:r>
            <a:r>
              <a:rPr lang="de-DE" altLang="de-DE" sz="2000" dirty="0" err="1">
                <a:solidFill>
                  <a:srgbClr val="00446B"/>
                </a:solidFill>
              </a:rPr>
              <a:t>distinction</a:t>
            </a:r>
            <a:endParaRPr lang="de-DE" altLang="de-DE" sz="2000" dirty="0">
              <a:solidFill>
                <a:srgbClr val="00446B"/>
              </a:solidFill>
            </a:endParaRPr>
          </a:p>
          <a:p>
            <a:pPr algn="ctr"/>
            <a:endParaRPr lang="de-DE" dirty="0"/>
          </a:p>
        </p:txBody>
      </p:sp>
      <p:pic>
        <p:nvPicPr>
          <p:cNvPr id="8" name="Picture 21" descr="M:\STANDARD\Bilder-Fotos\Futter\Anwendungsbeispiele\THW-210-52F_mit_Werkstück_erste_Aufspannung-640x480.JPG">
            <a:extLst>
              <a:ext uri="{FF2B5EF4-FFF2-40B4-BE49-F238E27FC236}">
                <a16:creationId xmlns:a16="http://schemas.microsoft.com/office/drawing/2014/main" id="{5DF185AD-F657-474E-8A8E-6C0C7C58D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48" y="1864110"/>
            <a:ext cx="3178353" cy="23815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M:\STANDARD\Bilder-Fotos\Futter\Anwendungsbeispiele\Handspannfutter_fest_im_Griff-640x480.JPG">
            <a:extLst>
              <a:ext uri="{FF2B5EF4-FFF2-40B4-BE49-F238E27FC236}">
                <a16:creationId xmlns:a16="http://schemas.microsoft.com/office/drawing/2014/main" id="{DEE34783-EC70-4DE7-8550-F7671C5FB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398" y="1864109"/>
            <a:ext cx="3178354" cy="2381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6305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B739A-635B-43D3-90E8-AEBBE5F70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P</a:t>
            </a:r>
            <a:r>
              <a:rPr lang="de-DE" dirty="0" err="1"/>
              <a:t>endulum</a:t>
            </a:r>
            <a:r>
              <a:rPr lang="de-DE" dirty="0"/>
              <a:t> </a:t>
            </a:r>
            <a:r>
              <a:rPr lang="de-DE" dirty="0" err="1"/>
              <a:t>jaws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394762-B441-4FA7-B222-6ACE47FA31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E83D85-E57D-4C34-A0E6-0FF35C0C3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979812"/>
            <a:ext cx="1820520" cy="183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7E742BDD-6325-4B24-BD53-5742FEE95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877" y="284716"/>
            <a:ext cx="3027922" cy="222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CAA28D01-10DD-4C4E-9103-3FBF6C6A6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343" y="2510460"/>
            <a:ext cx="1719986" cy="171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059C76F8-BC07-469C-B0B8-734A477CC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814" y="2571750"/>
            <a:ext cx="1833570" cy="159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791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EE455D-5792-4590-B88B-60151588C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P</a:t>
            </a:r>
            <a:r>
              <a:rPr lang="de-DE" dirty="0" err="1"/>
              <a:t>endulum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altLang="de-DE" dirty="0"/>
              <a:t> PNS/PNK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D6CAD3-85FF-4E62-BA90-C01561D7BA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grpSp>
        <p:nvGrpSpPr>
          <p:cNvPr id="5" name="Group 26">
            <a:extLst>
              <a:ext uri="{FF2B5EF4-FFF2-40B4-BE49-F238E27FC236}">
                <a16:creationId xmlns:a16="http://schemas.microsoft.com/office/drawing/2014/main" id="{97C6EE39-D610-4DF3-BEE3-70AC443FB790}"/>
              </a:ext>
            </a:extLst>
          </p:cNvPr>
          <p:cNvGrpSpPr>
            <a:grpSpLocks/>
          </p:cNvGrpSpPr>
          <p:nvPr/>
        </p:nvGrpSpPr>
        <p:grpSpPr bwMode="auto">
          <a:xfrm>
            <a:off x="394790" y="1041788"/>
            <a:ext cx="4074797" cy="3296383"/>
            <a:chOff x="-246" y="1302"/>
            <a:chExt cx="3810" cy="2958"/>
          </a:xfrm>
        </p:grpSpPr>
        <p:pic>
          <p:nvPicPr>
            <p:cNvPr id="6" name="Picture 4" descr="M:\RENDER\Pendelbacken\PNS_gew.tif">
              <a:extLst>
                <a:ext uri="{FF2B5EF4-FFF2-40B4-BE49-F238E27FC236}">
                  <a16:creationId xmlns:a16="http://schemas.microsoft.com/office/drawing/2014/main" id="{6F92325E-AFC4-45A0-BB67-1387FA6C2D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" y="1302"/>
              <a:ext cx="1744" cy="2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FE262E2A-9E1D-4442-8036-8CFEF14323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2" y="1456"/>
              <a:ext cx="1442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72000" rIns="90000" bIns="72000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sz="1400" dirty="0" err="1">
                  <a:solidFill>
                    <a:srgbClr val="00446B"/>
                  </a:solidFill>
                  <a:latin typeface="+mn-lt"/>
                </a:rPr>
                <a:t>bearing</a:t>
              </a:r>
              <a:r>
                <a:rPr lang="de-DE" sz="1400" dirty="0">
                  <a:solidFill>
                    <a:srgbClr val="00446B"/>
                  </a:solidFill>
                  <a:latin typeface="+mn-lt"/>
                </a:rPr>
                <a:t> </a:t>
              </a:r>
              <a:r>
                <a:rPr lang="de-DE" sz="1400" dirty="0" err="1">
                  <a:solidFill>
                    <a:srgbClr val="00446B"/>
                  </a:solidFill>
                  <a:latin typeface="+mn-lt"/>
                </a:rPr>
                <a:t>bolt</a:t>
              </a:r>
              <a:endParaRPr lang="de-DE" altLang="de-DE" sz="1400" dirty="0">
                <a:solidFill>
                  <a:srgbClr val="00446B"/>
                </a:solidFill>
                <a:latin typeface="+mn-lt"/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03D469AA-6F5B-468B-AF5F-A40AC408A8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46" y="1822"/>
              <a:ext cx="1308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72000" rIns="90000" bIns="72000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sz="1400" dirty="0" err="1">
                  <a:solidFill>
                    <a:srgbClr val="00446B"/>
                  </a:solidFill>
                  <a:latin typeface="+mn-lt"/>
                </a:rPr>
                <a:t>Pendulum</a:t>
              </a:r>
              <a:r>
                <a:rPr lang="de-DE" sz="1400" dirty="0">
                  <a:solidFill>
                    <a:srgbClr val="00446B"/>
                  </a:solidFill>
                  <a:latin typeface="+mn-lt"/>
                </a:rPr>
                <a:t> </a:t>
              </a:r>
              <a:r>
                <a:rPr lang="de-DE" sz="1400" dirty="0" err="1">
                  <a:solidFill>
                    <a:srgbClr val="00446B"/>
                  </a:solidFill>
                  <a:latin typeface="+mn-lt"/>
                </a:rPr>
                <a:t>body</a:t>
              </a:r>
              <a:endParaRPr lang="de-DE" altLang="de-DE" sz="1400" dirty="0">
                <a:solidFill>
                  <a:srgbClr val="00446B"/>
                </a:solidFill>
                <a:latin typeface="+mn-lt"/>
              </a:endParaRPr>
            </a:p>
          </p:txBody>
        </p:sp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A5024A64-FE7A-43BC-B83B-F2B76139BF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" y="3363"/>
              <a:ext cx="1052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72000" rIns="90000" bIns="72000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sz="1400" dirty="0">
                  <a:solidFill>
                    <a:srgbClr val="00446B"/>
                  </a:solidFill>
                  <a:latin typeface="+mn-lt"/>
                </a:rPr>
                <a:t>T-</a:t>
              </a:r>
              <a:r>
                <a:rPr lang="de-DE" sz="1400" dirty="0" err="1">
                  <a:solidFill>
                    <a:srgbClr val="00446B"/>
                  </a:solidFill>
                  <a:latin typeface="+mn-lt"/>
                </a:rPr>
                <a:t>nuts</a:t>
              </a:r>
              <a:endParaRPr lang="de-DE" altLang="de-DE" sz="1400" dirty="0">
                <a:solidFill>
                  <a:srgbClr val="00446B"/>
                </a:solidFill>
                <a:latin typeface="+mn-lt"/>
              </a:endParaRPr>
            </a:p>
          </p:txBody>
        </p:sp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id="{7D3C7B5C-FC57-4DB3-8FD1-4D8EB18DBE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4" y="3052"/>
              <a:ext cx="1300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72000" rIns="90000" bIns="72000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sz="1400" dirty="0" err="1">
                  <a:solidFill>
                    <a:srgbClr val="00446B"/>
                  </a:solidFill>
                  <a:latin typeface="+mn-lt"/>
                </a:rPr>
                <a:t>Clamping</a:t>
              </a:r>
              <a:r>
                <a:rPr lang="de-DE" sz="1400" dirty="0">
                  <a:solidFill>
                    <a:srgbClr val="00446B"/>
                  </a:solidFill>
                  <a:latin typeface="+mn-lt"/>
                </a:rPr>
                <a:t> </a:t>
              </a:r>
              <a:r>
                <a:rPr lang="de-DE" sz="1400" dirty="0" err="1">
                  <a:solidFill>
                    <a:srgbClr val="00446B"/>
                  </a:solidFill>
                  <a:latin typeface="+mn-lt"/>
                </a:rPr>
                <a:t>insert</a:t>
              </a:r>
              <a:endParaRPr lang="de-DE" altLang="de-DE" sz="1400" dirty="0">
                <a:solidFill>
                  <a:srgbClr val="00446B"/>
                </a:solidFill>
                <a:latin typeface="+mn-lt"/>
              </a:endParaRPr>
            </a:p>
          </p:txBody>
        </p: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CA30F924-6A1F-463A-890A-F188F80536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2" y="3662"/>
              <a:ext cx="1282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72000" rIns="90000" bIns="72000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sz="1400" dirty="0" err="1">
                  <a:solidFill>
                    <a:srgbClr val="00446B"/>
                  </a:solidFill>
                  <a:latin typeface="+mn-lt"/>
                </a:rPr>
                <a:t>Supporting</a:t>
              </a:r>
              <a:r>
                <a:rPr lang="de-DE" sz="1400" dirty="0">
                  <a:solidFill>
                    <a:srgbClr val="00446B"/>
                  </a:solidFill>
                  <a:latin typeface="+mn-lt"/>
                </a:rPr>
                <a:t> </a:t>
              </a:r>
              <a:r>
                <a:rPr lang="de-DE" sz="1400" dirty="0" err="1">
                  <a:solidFill>
                    <a:srgbClr val="00446B"/>
                  </a:solidFill>
                  <a:latin typeface="+mn-lt"/>
                </a:rPr>
                <a:t>jaw</a:t>
              </a:r>
              <a:endParaRPr lang="de-DE" altLang="de-DE" sz="1400" dirty="0">
                <a:solidFill>
                  <a:srgbClr val="00446B"/>
                </a:solidFill>
                <a:latin typeface="+mn-lt"/>
              </a:endParaRP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87B7FDF8-DB16-4F58-9FA7-4D6D2061BF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93" y="2385"/>
              <a:ext cx="1164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72000" rIns="90000" bIns="72000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sz="1400" dirty="0" err="1">
                  <a:solidFill>
                    <a:srgbClr val="00446B"/>
                  </a:solidFill>
                  <a:latin typeface="+mn-lt"/>
                </a:rPr>
                <a:t>Cylindrical</a:t>
              </a:r>
              <a:r>
                <a:rPr lang="de-DE" sz="1400" dirty="0">
                  <a:solidFill>
                    <a:srgbClr val="00446B"/>
                  </a:solidFill>
                  <a:latin typeface="+mn-lt"/>
                </a:rPr>
                <a:t> </a:t>
              </a:r>
              <a:r>
                <a:rPr lang="de-DE" sz="1400" dirty="0" err="1">
                  <a:solidFill>
                    <a:srgbClr val="00446B"/>
                  </a:solidFill>
                  <a:latin typeface="+mn-lt"/>
                </a:rPr>
                <a:t>pin</a:t>
              </a:r>
              <a:endParaRPr lang="de-DE" altLang="de-DE" sz="1400" dirty="0">
                <a:solidFill>
                  <a:srgbClr val="00446B"/>
                </a:solidFill>
                <a:latin typeface="+mn-lt"/>
              </a:endParaRP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5D94CEDD-A9F6-45B4-A17F-9CAC3D59D2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" y="2680"/>
              <a:ext cx="649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72000" rIns="90000" bIns="72000">
              <a:spAutoFit/>
            </a:bodyPr>
            <a:lstStyle>
              <a:lvl1pPr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69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sz="1400" dirty="0">
                  <a:solidFill>
                    <a:srgbClr val="00446B"/>
                  </a:solidFill>
                  <a:latin typeface="+mn-lt"/>
                </a:rPr>
                <a:t>O-ring</a:t>
              </a:r>
              <a:endParaRPr lang="de-DE" altLang="de-DE" sz="1400" dirty="0">
                <a:solidFill>
                  <a:srgbClr val="00446B"/>
                </a:solidFill>
                <a:latin typeface="+mn-lt"/>
              </a:endParaRPr>
            </a:p>
          </p:txBody>
        </p:sp>
        <p:sp>
          <p:nvSpPr>
            <p:cNvPr id="14" name="Line 12">
              <a:extLst>
                <a:ext uri="{FF2B5EF4-FFF2-40B4-BE49-F238E27FC236}">
                  <a16:creationId xmlns:a16="http://schemas.microsoft.com/office/drawing/2014/main" id="{BB81432F-3E00-46AC-AA8A-3EC7A294E9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2" y="2024"/>
              <a:ext cx="625" cy="3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72000" rIns="90000" bIns="72000">
              <a:spAutoFit/>
            </a:bodyPr>
            <a:lstStyle/>
            <a:p>
              <a:endParaRPr lang="de-DE"/>
            </a:p>
          </p:txBody>
        </p:sp>
        <p:sp>
          <p:nvSpPr>
            <p:cNvPr id="15" name="Line 14">
              <a:extLst>
                <a:ext uri="{FF2B5EF4-FFF2-40B4-BE49-F238E27FC236}">
                  <a16:creationId xmlns:a16="http://schemas.microsoft.com/office/drawing/2014/main" id="{24B5793E-72C4-4373-8CE3-2A35965B24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4" y="2874"/>
              <a:ext cx="1065" cy="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72000" rIns="90000" bIns="72000">
              <a:spAutoFit/>
            </a:bodyPr>
            <a:lstStyle/>
            <a:p>
              <a:endParaRPr lang="de-DE"/>
            </a:p>
          </p:txBody>
        </p:sp>
        <p:sp>
          <p:nvSpPr>
            <p:cNvPr id="16" name="Line 15">
              <a:extLst>
                <a:ext uri="{FF2B5EF4-FFF2-40B4-BE49-F238E27FC236}">
                  <a16:creationId xmlns:a16="http://schemas.microsoft.com/office/drawing/2014/main" id="{7E152764-F31A-4C4E-9381-2067FCAA70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5" y="3563"/>
              <a:ext cx="735" cy="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72000" rIns="90000" bIns="72000">
              <a:spAutoFit/>
            </a:bodyPr>
            <a:lstStyle/>
            <a:p>
              <a:endParaRPr lang="de-DE"/>
            </a:p>
          </p:txBody>
        </p:sp>
        <p:sp>
          <p:nvSpPr>
            <p:cNvPr id="17" name="Line 16">
              <a:extLst>
                <a:ext uri="{FF2B5EF4-FFF2-40B4-BE49-F238E27FC236}">
                  <a16:creationId xmlns:a16="http://schemas.microsoft.com/office/drawing/2014/main" id="{1C71F298-9993-4F65-B8BC-ED89360E78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7" y="1659"/>
              <a:ext cx="448" cy="1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72000" rIns="90000" bIns="72000">
              <a:spAutoFit/>
            </a:bodyPr>
            <a:lstStyle/>
            <a:p>
              <a:endParaRPr lang="de-DE"/>
            </a:p>
          </p:txBody>
        </p:sp>
        <p:sp>
          <p:nvSpPr>
            <p:cNvPr id="18" name="Line 17">
              <a:extLst>
                <a:ext uri="{FF2B5EF4-FFF2-40B4-BE49-F238E27FC236}">
                  <a16:creationId xmlns:a16="http://schemas.microsoft.com/office/drawing/2014/main" id="{8374282E-A8D7-4C6E-853D-A07F94B812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42" y="2915"/>
              <a:ext cx="51" cy="1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72000" rIns="90000" bIns="72000">
              <a:spAutoFit/>
            </a:bodyPr>
            <a:lstStyle/>
            <a:p>
              <a:endParaRPr lang="de-DE"/>
            </a:p>
          </p:txBody>
        </p:sp>
        <p:sp>
          <p:nvSpPr>
            <p:cNvPr id="19" name="Line 18">
              <a:extLst>
                <a:ext uri="{FF2B5EF4-FFF2-40B4-BE49-F238E27FC236}">
                  <a16:creationId xmlns:a16="http://schemas.microsoft.com/office/drawing/2014/main" id="{30E9E9DA-5DBA-48CA-8E31-264C79D590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63" y="3498"/>
              <a:ext cx="325" cy="1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72000" rIns="90000" bIns="72000">
              <a:spAutoFit/>
            </a:bodyPr>
            <a:lstStyle/>
            <a:p>
              <a:endParaRPr lang="de-DE"/>
            </a:p>
          </p:txBody>
        </p:sp>
        <p:sp>
          <p:nvSpPr>
            <p:cNvPr id="20" name="Text Box 25">
              <a:extLst>
                <a:ext uri="{FF2B5EF4-FFF2-40B4-BE49-F238E27FC236}">
                  <a16:creationId xmlns:a16="http://schemas.microsoft.com/office/drawing/2014/main" id="{B2E33268-D533-49CD-9A45-DB425C7F77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" y="3967"/>
              <a:ext cx="1680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9728" tIns="54864" rIns="109728" bIns="5486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96963" eaLnBrk="1" hangingPunct="1"/>
              <a:r>
                <a:rPr lang="de-DE" altLang="de-DE" sz="1400" b="1" dirty="0">
                  <a:solidFill>
                    <a:srgbClr val="00446B"/>
                  </a:solidFill>
                  <a:latin typeface="+mn-lt"/>
                </a:rPr>
                <a:t>PNS</a:t>
              </a:r>
            </a:p>
          </p:txBody>
        </p:sp>
      </p:grpSp>
      <p:sp>
        <p:nvSpPr>
          <p:cNvPr id="21" name="Line 13">
            <a:extLst>
              <a:ext uri="{FF2B5EF4-FFF2-40B4-BE49-F238E27FC236}">
                <a16:creationId xmlns:a16="http://schemas.microsoft.com/office/drawing/2014/main" id="{15BFC4A9-8F95-4867-BAC3-DB58657F3F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883" y="2501647"/>
            <a:ext cx="358281" cy="1036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90000" tIns="72000" rIns="90000" bIns="72000">
            <a:spAutoFit/>
          </a:bodyPr>
          <a:lstStyle/>
          <a:p>
            <a:endParaRPr lang="de-DE"/>
          </a:p>
        </p:txBody>
      </p:sp>
      <p:pic>
        <p:nvPicPr>
          <p:cNvPr id="22" name="Picture 23" descr="M:\RENDER\Pendelbacken\PNK_gew.tif">
            <a:extLst>
              <a:ext uri="{FF2B5EF4-FFF2-40B4-BE49-F238E27FC236}">
                <a16:creationId xmlns:a16="http://schemas.microsoft.com/office/drawing/2014/main" id="{70A50951-53D4-4159-875B-62B90198D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310" y="380681"/>
            <a:ext cx="1913770" cy="366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157933ED-3881-46F3-9DFE-C30326D5EA55}"/>
              </a:ext>
            </a:extLst>
          </p:cNvPr>
          <p:cNvSpPr txBox="1"/>
          <p:nvPr/>
        </p:nvSpPr>
        <p:spPr>
          <a:xfrm>
            <a:off x="6119310" y="4030394"/>
            <a:ext cx="24025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1400" b="1" dirty="0">
                <a:solidFill>
                  <a:srgbClr val="00446B"/>
                </a:solidFill>
              </a:rPr>
              <a:t>PNK-</a:t>
            </a:r>
            <a:r>
              <a:rPr lang="de-DE" altLang="de-DE" sz="1400" b="1" dirty="0" err="1">
                <a:solidFill>
                  <a:srgbClr val="00446B"/>
                </a:solidFill>
              </a:rPr>
              <a:t>for</a:t>
            </a:r>
            <a:r>
              <a:rPr lang="de-DE" altLang="de-DE" sz="1400" b="1" dirty="0">
                <a:solidFill>
                  <a:srgbClr val="00446B"/>
                </a:solidFill>
              </a:rPr>
              <a:t> </a:t>
            </a:r>
            <a:r>
              <a:rPr lang="de-DE" sz="1400" b="1" dirty="0">
                <a:solidFill>
                  <a:srgbClr val="00446B"/>
                </a:solidFill>
              </a:rPr>
              <a:t>quick-change </a:t>
            </a:r>
            <a:r>
              <a:rPr lang="de-DE" sz="1400" b="1" dirty="0" err="1">
                <a:solidFill>
                  <a:srgbClr val="00446B"/>
                </a:solidFill>
              </a:rPr>
              <a:t>chuck</a:t>
            </a:r>
            <a:r>
              <a:rPr lang="de-DE" sz="1400" b="1" dirty="0">
                <a:solidFill>
                  <a:srgbClr val="00446B"/>
                </a:solidFill>
              </a:rPr>
              <a:t> </a:t>
            </a:r>
            <a:endParaRPr lang="de-DE" altLang="de-DE" sz="1400" b="1" dirty="0">
              <a:solidFill>
                <a:srgbClr val="0044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444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6D1A5D-E9D1-4BCC-9FC1-28EC05B2C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Application</a:t>
            </a:r>
            <a:r>
              <a:rPr lang="de-DE" altLang="de-DE" dirty="0"/>
              <a:t> </a:t>
            </a:r>
            <a:r>
              <a:rPr lang="de-DE" altLang="de-DE" dirty="0" err="1"/>
              <a:t>example</a:t>
            </a:r>
            <a:r>
              <a:rPr lang="de-DE" altLang="de-DE" dirty="0"/>
              <a:t> </a:t>
            </a:r>
            <a:r>
              <a:rPr lang="de-DE" altLang="de-DE" dirty="0" err="1"/>
              <a:t>pendulum</a:t>
            </a:r>
            <a:r>
              <a:rPr lang="de-DE" altLang="de-DE" dirty="0"/>
              <a:t> </a:t>
            </a:r>
            <a:r>
              <a:rPr lang="de-DE" altLang="de-DE" dirty="0" err="1"/>
              <a:t>jaws</a:t>
            </a:r>
            <a:endParaRPr lang="de-DE" altLang="de-DE" dirty="0"/>
          </a:p>
        </p:txBody>
      </p:sp>
      <p:pic>
        <p:nvPicPr>
          <p:cNvPr id="5" name="Picture 6" descr="M:\ALLGEMEI\SCHULUNG\BACKEN\BABACKEN\PENDULUM.TIF">
            <a:extLst>
              <a:ext uri="{FF2B5EF4-FFF2-40B4-BE49-F238E27FC236}">
                <a16:creationId xmlns:a16="http://schemas.microsoft.com/office/drawing/2014/main" id="{CE243CD3-CD05-4822-BC34-CD99E050D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1" r="12685" b="2666"/>
          <a:stretch>
            <a:fillRect/>
          </a:stretch>
        </p:blipFill>
        <p:spPr bwMode="auto">
          <a:xfrm>
            <a:off x="668271" y="1112838"/>
            <a:ext cx="3421536" cy="285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0F77C02-5BE2-4EA2-BBA4-B224410FB726}"/>
              </a:ext>
            </a:extLst>
          </p:cNvPr>
          <p:cNvSpPr>
            <a:spLocks noGrp="1" noChangeArrowheads="1"/>
          </p:cNvSpPr>
          <p:nvPr>
            <p:ph sz="quarter" idx="11"/>
          </p:nvPr>
        </p:nvSpPr>
        <p:spPr bwMode="auto">
          <a:xfrm>
            <a:off x="4673600" y="1112838"/>
            <a:ext cx="4171950" cy="2893100"/>
          </a:xfrm>
          <a:prstGeom prst="rect">
            <a:avLst/>
          </a:prstGeom>
          <a:solidFill>
            <a:srgbClr val="99CC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400" u="sng" dirty="0" err="1">
                <a:solidFill>
                  <a:srgbClr val="00446B"/>
                </a:solidFill>
                <a:latin typeface="+mn-lt"/>
              </a:rPr>
              <a:t>technical</a:t>
            </a:r>
            <a:r>
              <a:rPr lang="de-DE" altLang="de-DE" sz="1400" u="sng" dirty="0">
                <a:solidFill>
                  <a:srgbClr val="00446B"/>
                </a:solidFill>
                <a:latin typeface="+mn-lt"/>
              </a:rPr>
              <a:t> </a:t>
            </a:r>
            <a:r>
              <a:rPr lang="de-DE" altLang="de-DE" sz="1400" u="sng" dirty="0" err="1">
                <a:solidFill>
                  <a:srgbClr val="00446B"/>
                </a:solidFill>
                <a:latin typeface="+mn-lt"/>
              </a:rPr>
              <a:t>data</a:t>
            </a:r>
            <a:r>
              <a:rPr lang="de-DE" altLang="de-DE" sz="1400" u="sng" dirty="0">
                <a:solidFill>
                  <a:srgbClr val="00446B"/>
                </a:solidFill>
                <a:latin typeface="+mn-lt"/>
              </a:rPr>
              <a:t>:</a:t>
            </a:r>
          </a:p>
          <a:p>
            <a:pPr eaLnBrk="1" hangingPunct="1"/>
            <a:r>
              <a:rPr lang="de-DE" sz="1400" dirty="0" err="1">
                <a:solidFill>
                  <a:srgbClr val="00446B"/>
                </a:solidFill>
                <a:latin typeface="+mn-lt"/>
              </a:rPr>
              <a:t>jaw</a:t>
            </a:r>
            <a:r>
              <a:rPr lang="de-DE" altLang="de-DE" sz="1400" dirty="0">
                <a:solidFill>
                  <a:srgbClr val="00446B"/>
                </a:solidFill>
                <a:latin typeface="+mn-lt"/>
              </a:rPr>
              <a:t>:			</a:t>
            </a:r>
            <a:r>
              <a:rPr lang="de-DE" altLang="de-DE" sz="1400" b="1" dirty="0">
                <a:solidFill>
                  <a:srgbClr val="00446B"/>
                </a:solidFill>
                <a:latin typeface="+mn-lt"/>
              </a:rPr>
              <a:t>PNS-F 400-2</a:t>
            </a:r>
          </a:p>
          <a:p>
            <a:pPr eaLnBrk="1" hangingPunct="1"/>
            <a:r>
              <a:rPr lang="de-DE" sz="1400" dirty="0" err="1">
                <a:solidFill>
                  <a:srgbClr val="00446B"/>
                </a:solidFill>
                <a:latin typeface="+mn-lt"/>
              </a:rPr>
              <a:t>chuck</a:t>
            </a:r>
            <a:r>
              <a:rPr lang="de-DE" altLang="de-DE" sz="1400" dirty="0">
                <a:solidFill>
                  <a:srgbClr val="00446B"/>
                </a:solidFill>
                <a:latin typeface="+mn-lt"/>
              </a:rPr>
              <a:t>:		3 NHF 400</a:t>
            </a:r>
          </a:p>
          <a:p>
            <a:pPr eaLnBrk="1" hangingPunct="1"/>
            <a:r>
              <a:rPr lang="de-DE" sz="1400" dirty="0" err="1">
                <a:solidFill>
                  <a:srgbClr val="00446B"/>
                </a:solidFill>
                <a:latin typeface="+mn-lt"/>
              </a:rPr>
              <a:t>clamping</a:t>
            </a:r>
            <a:r>
              <a:rPr lang="de-DE" sz="1400" dirty="0">
                <a:solidFill>
                  <a:srgbClr val="00446B"/>
                </a:solidFill>
                <a:latin typeface="+mn-lt"/>
              </a:rPr>
              <a:t> </a:t>
            </a:r>
            <a:r>
              <a:rPr lang="de-DE" sz="1400" dirty="0" err="1">
                <a:solidFill>
                  <a:srgbClr val="00446B"/>
                </a:solidFill>
                <a:latin typeface="+mn-lt"/>
              </a:rPr>
              <a:t>force</a:t>
            </a:r>
            <a:r>
              <a:rPr lang="de-DE" altLang="de-DE" sz="1400" dirty="0">
                <a:solidFill>
                  <a:srgbClr val="00446B"/>
                </a:solidFill>
                <a:latin typeface="+mn-lt"/>
              </a:rPr>
              <a:t>:	100 kN</a:t>
            </a:r>
          </a:p>
          <a:p>
            <a:pPr eaLnBrk="1" hangingPunct="1"/>
            <a:r>
              <a:rPr lang="en-US" sz="1400" dirty="0">
                <a:solidFill>
                  <a:srgbClr val="00446B"/>
                </a:solidFill>
                <a:latin typeface="+mn-lt"/>
              </a:rPr>
              <a:t>workpiece</a:t>
            </a:r>
            <a:r>
              <a:rPr lang="de-DE" altLang="de-DE" sz="1400" dirty="0">
                <a:solidFill>
                  <a:srgbClr val="00446B"/>
                </a:solidFill>
                <a:latin typeface="+mn-lt"/>
              </a:rPr>
              <a:t>:		Rotguss, </a:t>
            </a:r>
          </a:p>
          <a:p>
            <a:pPr eaLnBrk="1" hangingPunct="1"/>
            <a:r>
              <a:rPr lang="de-DE" altLang="de-DE" sz="1400" dirty="0">
                <a:solidFill>
                  <a:srgbClr val="00446B"/>
                </a:solidFill>
                <a:latin typeface="+mn-lt"/>
              </a:rPr>
              <a:t>	      		ca. 220 mm x 180 mm x 50 mm</a:t>
            </a:r>
          </a:p>
          <a:p>
            <a:pPr eaLnBrk="1" hangingPunct="1"/>
            <a:r>
              <a:rPr lang="de-DE" sz="1400" dirty="0" err="1">
                <a:solidFill>
                  <a:srgbClr val="00446B"/>
                </a:solidFill>
                <a:latin typeface="+mn-lt"/>
              </a:rPr>
              <a:t>speed</a:t>
            </a:r>
            <a:r>
              <a:rPr lang="de-DE" sz="1400" dirty="0">
                <a:solidFill>
                  <a:srgbClr val="00446B"/>
                </a:solidFill>
                <a:latin typeface="+mn-lt"/>
              </a:rPr>
              <a:t>:</a:t>
            </a:r>
            <a:r>
              <a:rPr lang="de-DE" altLang="de-DE" sz="1400" dirty="0">
                <a:solidFill>
                  <a:srgbClr val="00446B"/>
                </a:solidFill>
                <a:latin typeface="+mn-lt"/>
              </a:rPr>
              <a:t>		1320 U/min</a:t>
            </a:r>
          </a:p>
          <a:p>
            <a:pPr eaLnBrk="1" hangingPunct="1"/>
            <a:r>
              <a:rPr lang="de-DE" sz="1400" dirty="0" err="1">
                <a:solidFill>
                  <a:srgbClr val="00446B"/>
                </a:solidFill>
                <a:latin typeface="+mn-lt"/>
              </a:rPr>
              <a:t>adjustment</a:t>
            </a:r>
            <a:r>
              <a:rPr lang="de-DE" altLang="de-DE" sz="1400" dirty="0">
                <a:solidFill>
                  <a:srgbClr val="00446B"/>
                </a:solidFill>
                <a:latin typeface="+mn-lt"/>
              </a:rPr>
              <a:t>:		0,3 mm</a:t>
            </a:r>
          </a:p>
          <a:p>
            <a:pPr eaLnBrk="1" hangingPunct="1"/>
            <a:r>
              <a:rPr lang="de-DE" sz="1400" dirty="0" err="1">
                <a:solidFill>
                  <a:srgbClr val="00446B"/>
                </a:solidFill>
                <a:latin typeface="+mn-lt"/>
              </a:rPr>
              <a:t>clamping</a:t>
            </a:r>
            <a:r>
              <a:rPr lang="de-DE" sz="1400" dirty="0">
                <a:solidFill>
                  <a:srgbClr val="00446B"/>
                </a:solidFill>
                <a:latin typeface="+mn-lt"/>
              </a:rPr>
              <a:t> </a:t>
            </a:r>
            <a:r>
              <a:rPr lang="de-DE" sz="1400" dirty="0" err="1">
                <a:solidFill>
                  <a:srgbClr val="00446B"/>
                </a:solidFill>
                <a:latin typeface="+mn-lt"/>
              </a:rPr>
              <a:t>depth</a:t>
            </a:r>
            <a:r>
              <a:rPr lang="de-DE" altLang="de-DE" sz="1400" dirty="0">
                <a:solidFill>
                  <a:srgbClr val="00446B"/>
                </a:solidFill>
                <a:latin typeface="+mn-lt"/>
              </a:rPr>
              <a:t>:	3 - 4 mm</a:t>
            </a:r>
          </a:p>
          <a:p>
            <a:pPr eaLnBrk="1" hangingPunct="1"/>
            <a:endParaRPr lang="de-DE" altLang="de-DE" sz="1400" dirty="0">
              <a:solidFill>
                <a:srgbClr val="00446B"/>
              </a:solidFill>
              <a:latin typeface="+mn-lt"/>
            </a:endParaRPr>
          </a:p>
          <a:p>
            <a:pPr eaLnBrk="1" hangingPunct="1"/>
            <a:r>
              <a:rPr lang="de-DE" altLang="de-DE" sz="1400" u="sng" dirty="0" err="1">
                <a:solidFill>
                  <a:srgbClr val="00446B"/>
                </a:solidFill>
                <a:latin typeface="+mn-lt"/>
              </a:rPr>
              <a:t>roundness</a:t>
            </a:r>
            <a:r>
              <a:rPr lang="de-DE" altLang="de-DE" sz="1400" u="sng" dirty="0">
                <a:solidFill>
                  <a:srgbClr val="00446B"/>
                </a:solidFill>
                <a:latin typeface="+mn-lt"/>
              </a:rPr>
              <a:t> after </a:t>
            </a:r>
            <a:r>
              <a:rPr lang="de-DE" altLang="de-DE" sz="1400" u="sng" dirty="0" err="1">
                <a:solidFill>
                  <a:srgbClr val="00446B"/>
                </a:solidFill>
                <a:latin typeface="+mn-lt"/>
              </a:rPr>
              <a:t>unclamping</a:t>
            </a:r>
            <a:r>
              <a:rPr lang="de-DE" altLang="de-DE" sz="1400" u="sng" dirty="0">
                <a:solidFill>
                  <a:srgbClr val="00446B"/>
                </a:solidFill>
                <a:latin typeface="+mn-lt"/>
              </a:rPr>
              <a:t>:</a:t>
            </a:r>
            <a:r>
              <a:rPr lang="de-DE" altLang="de-DE" sz="1400" dirty="0">
                <a:solidFill>
                  <a:srgbClr val="00446B"/>
                </a:solidFill>
                <a:latin typeface="+mn-lt"/>
              </a:rPr>
              <a:t> </a:t>
            </a:r>
            <a:r>
              <a:rPr lang="de-DE" altLang="de-DE" sz="1400" b="1" dirty="0">
                <a:solidFill>
                  <a:srgbClr val="00446B"/>
                </a:solidFill>
                <a:latin typeface="+mn-lt"/>
              </a:rPr>
              <a:t>0,02 mm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517A68D4-800F-44E3-84A0-D044617DB0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60244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7005FB-3156-4F7C-9E42-0D2DB7FF2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Wedge-hook</a:t>
            </a:r>
            <a:r>
              <a:rPr lang="de-DE" altLang="de-DE" dirty="0"/>
              <a:t>- and </a:t>
            </a:r>
            <a:r>
              <a:rPr lang="de-DE" altLang="de-DE" dirty="0" err="1"/>
              <a:t>w</a:t>
            </a:r>
            <a:r>
              <a:rPr lang="de-DE" dirty="0" err="1"/>
              <a:t>edge</a:t>
            </a:r>
            <a:r>
              <a:rPr lang="de-DE" dirty="0"/>
              <a:t>-bar power </a:t>
            </a:r>
            <a:r>
              <a:rPr lang="de-DE" dirty="0" err="1"/>
              <a:t>chuck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250BD7-5151-4FE1-BA92-7319892519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altLang="de-DE" sz="2000" dirty="0"/>
              <a:t>		</a:t>
            </a:r>
            <a:r>
              <a:rPr lang="de-DE" altLang="de-DE" sz="2000" dirty="0" err="1"/>
              <a:t>w</a:t>
            </a:r>
            <a:r>
              <a:rPr lang="de-DE" dirty="0" err="1"/>
              <a:t>edge</a:t>
            </a:r>
            <a:r>
              <a:rPr lang="de-DE" dirty="0"/>
              <a:t>-hook-</a:t>
            </a:r>
            <a:r>
              <a:rPr lang="de-DE" altLang="de-DE" sz="2000" dirty="0"/>
              <a:t>system			</a:t>
            </a:r>
            <a:r>
              <a:rPr lang="de-DE" altLang="de-DE" dirty="0"/>
              <a:t>	 </a:t>
            </a:r>
            <a:r>
              <a:rPr lang="de-DE" altLang="de-DE" dirty="0" err="1"/>
              <a:t>w</a:t>
            </a:r>
            <a:r>
              <a:rPr lang="de-DE" dirty="0" err="1"/>
              <a:t>edge</a:t>
            </a:r>
            <a:r>
              <a:rPr lang="de-DE" dirty="0"/>
              <a:t>-bar power</a:t>
            </a:r>
            <a:r>
              <a:rPr lang="de-DE" altLang="de-DE" sz="2000" dirty="0"/>
              <a:t>-system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AEFAC54-898D-4E4D-9F43-C2B26F1E8C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191F29-2525-4F33-A980-CB0A0D97B20B}"/>
              </a:ext>
            </a:extLst>
          </p:cNvPr>
          <p:cNvGrpSpPr>
            <a:grpSpLocks/>
          </p:cNvGrpSpPr>
          <p:nvPr/>
        </p:nvGrpSpPr>
        <p:grpSpPr bwMode="auto">
          <a:xfrm>
            <a:off x="819150" y="1537507"/>
            <a:ext cx="2938158" cy="2359025"/>
            <a:chOff x="240" y="709"/>
            <a:chExt cx="3552" cy="25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ED4BFF-A0B0-4134-B83F-751FB1A4F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816"/>
              <a:ext cx="3552" cy="23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pic>
          <p:nvPicPr>
            <p:cNvPr id="10" name="Picture 9" descr="M:\PowerPoint\Futter\Ncf_2_12.gif">
              <a:extLst>
                <a:ext uri="{FF2B5EF4-FFF2-40B4-BE49-F238E27FC236}">
                  <a16:creationId xmlns:a16="http://schemas.microsoft.com/office/drawing/2014/main" id="{8F205488-31AA-4BBE-87B4-460EBB186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" y="709"/>
              <a:ext cx="3546" cy="25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5" descr="M:\PowerPoint\Futter\ROTANCW\keil_treib.tif">
            <a:extLst>
              <a:ext uri="{FF2B5EF4-FFF2-40B4-BE49-F238E27FC236}">
                <a16:creationId xmlns:a16="http://schemas.microsoft.com/office/drawing/2014/main" id="{62C252F8-458B-4BE5-BC31-1F03A0F13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 r="10585"/>
          <a:stretch>
            <a:fillRect/>
          </a:stretch>
        </p:blipFill>
        <p:spPr bwMode="auto">
          <a:xfrm>
            <a:off x="4763897" y="1720766"/>
            <a:ext cx="3982568" cy="217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4768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7" y="3569400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43CC06-1C19-4452-9981-60BF5A356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/>
              <a:t>Functional principles of lathe chucks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4D996E-65DF-4076-AA5B-AF55366B65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de-DE" altLang="de-DE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de-DE" sz="1400" dirty="0"/>
              <a:t>The </a:t>
            </a:r>
            <a:r>
              <a:rPr lang="en-US" altLang="de-DE" sz="1400" b="1" dirty="0"/>
              <a:t>functional principle of the lathe chuck </a:t>
            </a:r>
            <a:r>
              <a:rPr lang="en-US" altLang="de-DE" sz="1400" dirty="0"/>
              <a:t>usually provides information about the types of chuck jaws that can be used.</a:t>
            </a:r>
          </a:p>
          <a:p>
            <a:pPr eaLnBrk="1" hangingPunct="1"/>
            <a:endParaRPr lang="de-DE" altLang="de-DE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de-DE" sz="1400" dirty="0"/>
              <a:t>Different base jaw types are installed in manual chucks and power chucks. These usually have different interfaces for top jaws</a:t>
            </a:r>
            <a:r>
              <a:rPr lang="de-DE" altLang="de-DE" sz="1400" dirty="0"/>
              <a:t>.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FFBA9EC-5C97-494C-8566-34346F2B1E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96D73C9-D171-40D2-8D88-F4962363B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735" y="2222941"/>
            <a:ext cx="2432515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6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en-US" altLang="de-DE" dirty="0"/>
              <a:t>Functional principles of lathe chucks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361440"/>
          </a:xfrm>
        </p:spPr>
        <p:txBody>
          <a:bodyPr>
            <a:normAutofit fontScale="25000" lnSpcReduction="20000"/>
          </a:bodyPr>
          <a:lstStyle/>
          <a:p>
            <a:r>
              <a:rPr lang="en-US" altLang="de-DE" sz="8000" dirty="0"/>
              <a:t>Functional </a:t>
            </a:r>
            <a:r>
              <a:rPr lang="de-DE" altLang="de-DE" sz="8000" dirty="0" err="1"/>
              <a:t>principle</a:t>
            </a:r>
            <a:r>
              <a:rPr lang="de-DE" altLang="de-DE" sz="8000" dirty="0"/>
              <a:t> power </a:t>
            </a:r>
            <a:r>
              <a:rPr lang="de-DE" altLang="de-DE" sz="8000" dirty="0" err="1"/>
              <a:t>chuck</a:t>
            </a:r>
            <a:endParaRPr lang="de-DE" altLang="de-DE" sz="8000" dirty="0"/>
          </a:p>
          <a:p>
            <a:endParaRPr lang="de-DE" altLang="de-DE" sz="5600" dirty="0"/>
          </a:p>
          <a:p>
            <a:r>
              <a:rPr lang="de-DE" sz="5600" dirty="0"/>
              <a:t>Wedge-hook </a:t>
            </a:r>
            <a:r>
              <a:rPr lang="de-DE" sz="5600" dirty="0" err="1"/>
              <a:t>chuck</a:t>
            </a:r>
            <a:r>
              <a:rPr lang="de-DE" sz="5600" dirty="0"/>
              <a:t> </a:t>
            </a:r>
            <a:r>
              <a:rPr lang="en-US" altLang="de-DE" sz="5600" dirty="0"/>
              <a:t>or wedge-bar chuck </a:t>
            </a:r>
            <a:r>
              <a:rPr lang="de-DE" altLang="de-DE" sz="5600" dirty="0"/>
              <a:t>(„</a:t>
            </a:r>
            <a:r>
              <a:rPr lang="de-DE" sz="5600" dirty="0"/>
              <a:t>quick-change </a:t>
            </a:r>
            <a:r>
              <a:rPr lang="de-DE" sz="5600" dirty="0" err="1"/>
              <a:t>chuck</a:t>
            </a:r>
            <a:r>
              <a:rPr lang="de-DE" sz="5600" dirty="0"/>
              <a:t> </a:t>
            </a:r>
            <a:r>
              <a:rPr lang="de-DE" altLang="de-DE" sz="5600" dirty="0"/>
              <a:t>“)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de-DE" altLang="de-DE" sz="4800" dirty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de-DE" altLang="de-DE" sz="4800" dirty="0" err="1"/>
              <a:t>Lathe</a:t>
            </a:r>
            <a:r>
              <a:rPr lang="de-DE" altLang="de-DE" sz="4800" dirty="0"/>
              <a:t> </a:t>
            </a:r>
            <a:r>
              <a:rPr lang="de-DE" altLang="de-DE" sz="4800" dirty="0" err="1"/>
              <a:t>chuck</a:t>
            </a:r>
            <a:r>
              <a:rPr lang="de-DE" altLang="de-DE" sz="4800" dirty="0"/>
              <a:t> </a:t>
            </a:r>
            <a:r>
              <a:rPr lang="de-DE" altLang="de-DE" sz="4800" dirty="0" err="1"/>
              <a:t>actuation</a:t>
            </a:r>
            <a:r>
              <a:rPr lang="de-DE" altLang="de-DE" sz="4800" dirty="0"/>
              <a:t>: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de-DE" altLang="de-DE" sz="4800" dirty="0"/>
              <a:t> </a:t>
            </a:r>
            <a:r>
              <a:rPr lang="de-DE" sz="4800" dirty="0" err="1"/>
              <a:t>Hydraulic</a:t>
            </a:r>
            <a:r>
              <a:rPr lang="de-DE" sz="4800" dirty="0"/>
              <a:t> </a:t>
            </a:r>
            <a:r>
              <a:rPr lang="de-DE" altLang="de-DE" sz="4800" dirty="0" err="1"/>
              <a:t>or</a:t>
            </a:r>
            <a:endParaRPr lang="de-DE" altLang="de-DE" sz="4800" dirty="0"/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de-DE" altLang="de-DE" sz="4800" dirty="0"/>
              <a:t> </a:t>
            </a:r>
            <a:r>
              <a:rPr lang="de-DE" sz="4800" dirty="0" err="1"/>
              <a:t>Pneumatic</a:t>
            </a:r>
            <a:endParaRPr lang="de-DE" altLang="de-DE" sz="4800" dirty="0"/>
          </a:p>
          <a:p>
            <a:pPr lvl="1" eaLnBrk="1" hangingPunct="1">
              <a:buFont typeface="Wingdings" panose="05000000000000000000" pitchFamily="2" charset="2"/>
              <a:buNone/>
            </a:pPr>
            <a:endParaRPr lang="de-DE" altLang="de-DE" sz="4800" dirty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de-DE" sz="4800" dirty="0"/>
              <a:t>Interface between lathe chuck and chuck jaws</a:t>
            </a:r>
            <a:r>
              <a:rPr lang="de-DE" altLang="de-DE" sz="4800" dirty="0"/>
              <a:t>: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de-DE" altLang="de-DE" sz="4800" dirty="0"/>
              <a:t> </a:t>
            </a:r>
            <a:r>
              <a:rPr lang="de-DE" sz="4800" dirty="0"/>
              <a:t>Wedge-hook </a:t>
            </a:r>
            <a:r>
              <a:rPr lang="de-DE" sz="4800" dirty="0" err="1"/>
              <a:t>chuck</a:t>
            </a:r>
            <a:r>
              <a:rPr lang="de-DE" altLang="de-DE" sz="4800" dirty="0"/>
              <a:t>: </a:t>
            </a:r>
          </a:p>
          <a:p>
            <a:pPr lvl="2"/>
            <a:r>
              <a:rPr lang="en-US" altLang="de-DE" sz="4800" dirty="0"/>
              <a:t>Base jaws integrated in the lathe chuck, which are provided with guideways for the t-nuts</a:t>
            </a:r>
          </a:p>
          <a:p>
            <a:pPr lvl="2"/>
            <a:r>
              <a:rPr lang="en-US" altLang="de-DE" sz="4800" dirty="0"/>
              <a:t>Mounting of the top jaw on the base jaw with t-nuts</a:t>
            </a:r>
          </a:p>
          <a:p>
            <a:pPr marL="914342" lvl="2" indent="0">
              <a:buNone/>
            </a:pPr>
            <a:endParaRPr lang="de-DE" altLang="de-DE" sz="4800" dirty="0"/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de-DE" altLang="de-DE" sz="4800" dirty="0"/>
              <a:t> </a:t>
            </a:r>
            <a:r>
              <a:rPr lang="en-US" altLang="de-DE" sz="4800" dirty="0"/>
              <a:t>Wedge-bar chuck</a:t>
            </a:r>
            <a:r>
              <a:rPr lang="de-DE" altLang="de-DE" sz="4800" dirty="0"/>
              <a:t>:</a:t>
            </a:r>
          </a:p>
          <a:p>
            <a:pPr lvl="2" eaLnBrk="1" hangingPunct="1"/>
            <a:r>
              <a:rPr lang="de-DE" altLang="de-DE" sz="4800" dirty="0"/>
              <a:t>(</a:t>
            </a:r>
            <a:r>
              <a:rPr lang="de-DE" sz="4800" dirty="0" err="1"/>
              <a:t>One</a:t>
            </a:r>
            <a:r>
              <a:rPr lang="de-DE" sz="4800" dirty="0"/>
              <a:t>-piece)</a:t>
            </a:r>
            <a:r>
              <a:rPr lang="de-DE" altLang="de-DE" sz="4800" dirty="0"/>
              <a:t> </a:t>
            </a:r>
            <a:r>
              <a:rPr lang="de-DE" altLang="de-DE" sz="4800" dirty="0" err="1"/>
              <a:t>m</a:t>
            </a:r>
            <a:r>
              <a:rPr lang="de-DE" sz="4800" dirty="0" err="1"/>
              <a:t>onoblock</a:t>
            </a:r>
            <a:r>
              <a:rPr lang="de-DE" sz="4800" dirty="0"/>
              <a:t> </a:t>
            </a:r>
            <a:r>
              <a:rPr lang="de-DE" sz="4800" dirty="0" err="1"/>
              <a:t>jaws</a:t>
            </a:r>
            <a:r>
              <a:rPr lang="de-DE" sz="4800" dirty="0"/>
              <a:t> </a:t>
            </a:r>
            <a:r>
              <a:rPr lang="de-DE" altLang="de-DE" sz="4800" dirty="0" err="1"/>
              <a:t>or</a:t>
            </a:r>
            <a:r>
              <a:rPr lang="de-DE" altLang="de-DE" sz="4800" dirty="0"/>
              <a:t> </a:t>
            </a:r>
          </a:p>
          <a:p>
            <a:pPr lvl="2" eaLnBrk="1" hangingPunct="1"/>
            <a:r>
              <a:rPr lang="en-US" altLang="de-DE" sz="4800" dirty="0"/>
              <a:t>Combination of base jaw + top jaw</a:t>
            </a:r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769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en-US" altLang="de-DE" dirty="0"/>
              <a:t>Functional principles of lathe chucks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/>
          <a:p>
            <a:r>
              <a:rPr lang="en-US" altLang="de-DE" dirty="0"/>
              <a:t>Functional principles</a:t>
            </a:r>
            <a:r>
              <a:rPr lang="de-DE" altLang="de-DE" dirty="0"/>
              <a:t> </a:t>
            </a:r>
            <a:r>
              <a:rPr lang="de-DE" dirty="0"/>
              <a:t>Wedge-bar power </a:t>
            </a:r>
            <a:r>
              <a:rPr lang="de-DE" dirty="0" err="1"/>
              <a:t>chuck</a:t>
            </a:r>
            <a:endParaRPr lang="de-DE" altLang="de-DE" dirty="0"/>
          </a:p>
          <a:p>
            <a:endParaRPr lang="de-DE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sz="1400" dirty="0"/>
              <a:t>Wedge-bar power </a:t>
            </a:r>
            <a:r>
              <a:rPr lang="de-DE" sz="1400" dirty="0" err="1"/>
              <a:t>chuck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jaw</a:t>
            </a:r>
            <a:r>
              <a:rPr lang="de-DE" sz="1400" dirty="0"/>
              <a:t> quick-change</a:t>
            </a:r>
            <a:endParaRPr lang="de-DE" altLang="de-DE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de-DE" sz="1400" dirty="0"/>
              <a:t>Lathe chuck operation: manual, with tool key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sz="1400" dirty="0" err="1"/>
              <a:t>Usable</a:t>
            </a:r>
            <a:r>
              <a:rPr lang="de-DE" altLang="de-DE" sz="1400" dirty="0"/>
              <a:t> </a:t>
            </a:r>
            <a:r>
              <a:rPr lang="de-DE" altLang="de-DE" sz="1400" dirty="0" err="1"/>
              <a:t>clamping</a:t>
            </a:r>
            <a:r>
              <a:rPr lang="de-DE" altLang="de-DE" sz="1400" dirty="0"/>
              <a:t> </a:t>
            </a:r>
            <a:r>
              <a:rPr lang="de-DE" altLang="de-DE" sz="1400" dirty="0" err="1"/>
              <a:t>jaw</a:t>
            </a:r>
            <a:r>
              <a:rPr lang="de-DE" altLang="de-DE" sz="1400" dirty="0"/>
              <a:t> </a:t>
            </a:r>
            <a:r>
              <a:rPr lang="de-DE" altLang="de-DE" sz="1400" dirty="0" err="1"/>
              <a:t>types</a:t>
            </a:r>
            <a:r>
              <a:rPr lang="de-DE" altLang="de-DE" sz="1400" dirty="0"/>
              <a:t>:</a:t>
            </a:r>
          </a:p>
          <a:p>
            <a:pPr marL="742920" lvl="1" indent="-285750" eaLnBrk="1" hangingPunct="1">
              <a:buFont typeface="Arial" panose="020B0604020202020204" pitchFamily="34" charset="0"/>
              <a:buChar char="•"/>
            </a:pPr>
            <a:r>
              <a:rPr lang="de-DE" altLang="de-DE" sz="1400" dirty="0"/>
              <a:t>(</a:t>
            </a:r>
            <a:r>
              <a:rPr lang="de-DE" sz="1400" dirty="0" err="1"/>
              <a:t>One</a:t>
            </a:r>
            <a:r>
              <a:rPr lang="de-DE" sz="1400" dirty="0"/>
              <a:t>-piece</a:t>
            </a:r>
            <a:r>
              <a:rPr lang="de-DE" altLang="de-DE" sz="1400" dirty="0"/>
              <a:t>) </a:t>
            </a:r>
            <a:r>
              <a:rPr lang="de-DE" sz="1400" dirty="0"/>
              <a:t>Monoblock </a:t>
            </a:r>
            <a:r>
              <a:rPr lang="de-DE" sz="1400" dirty="0" err="1"/>
              <a:t>jaws</a:t>
            </a:r>
            <a:r>
              <a:rPr lang="de-DE" altLang="de-DE" sz="1400" dirty="0"/>
              <a:t> </a:t>
            </a:r>
            <a:r>
              <a:rPr lang="de-DE" altLang="de-DE" sz="1400" dirty="0" err="1"/>
              <a:t>or</a:t>
            </a:r>
            <a:r>
              <a:rPr lang="de-DE" altLang="de-DE" sz="1400" dirty="0"/>
              <a:t> </a:t>
            </a:r>
          </a:p>
          <a:p>
            <a:pPr marL="742920" lvl="1" indent="-285750" eaLnBrk="1" hangingPunct="1">
              <a:buFont typeface="Arial" panose="020B0604020202020204" pitchFamily="34" charset="0"/>
              <a:buChar char="•"/>
            </a:pPr>
            <a:r>
              <a:rPr lang="en-US" altLang="de-DE" sz="1400" dirty="0"/>
              <a:t>Combination of base jaw + top jaw</a:t>
            </a:r>
            <a:endParaRPr lang="de-DE" sz="1600" dirty="0"/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6D80714-96BC-4644-922A-936EE1E9B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537" y="2021001"/>
            <a:ext cx="3722457" cy="20346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463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en-US" altLang="de-DE" dirty="0"/>
              <a:t>Functional principles of lathe chucks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/>
          <a:p>
            <a:r>
              <a:rPr lang="en-US" altLang="de-DE" dirty="0"/>
              <a:t>Functional principles</a:t>
            </a:r>
            <a:r>
              <a:rPr lang="de-DE" dirty="0"/>
              <a:t> </a:t>
            </a:r>
            <a:r>
              <a:rPr lang="en-US" altLang="de-DE" sz="2000" dirty="0"/>
              <a:t>wedge-bar chuck </a:t>
            </a:r>
          </a:p>
          <a:p>
            <a:endParaRPr lang="de-DE" sz="1400" dirty="0"/>
          </a:p>
          <a:p>
            <a:pPr marL="57150" indent="-28575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sz="1400" dirty="0" err="1"/>
              <a:t>Lathe</a:t>
            </a:r>
            <a:r>
              <a:rPr lang="de-DE" altLang="de-DE" sz="1400" dirty="0"/>
              <a:t> </a:t>
            </a:r>
            <a:r>
              <a:rPr lang="de-DE" altLang="de-DE" sz="1400" dirty="0" err="1"/>
              <a:t>chuck</a:t>
            </a:r>
            <a:r>
              <a:rPr lang="de-DE" altLang="de-DE" sz="1400" dirty="0"/>
              <a:t> </a:t>
            </a:r>
            <a:r>
              <a:rPr lang="de-DE" altLang="de-DE" sz="1400" dirty="0" err="1"/>
              <a:t>actuation</a:t>
            </a:r>
            <a:r>
              <a:rPr lang="de-DE" sz="1400" dirty="0"/>
              <a:t>: </a:t>
            </a: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 err="1"/>
              <a:t>cylinder</a:t>
            </a:r>
            <a:endParaRPr lang="de-DE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sz="1400" dirty="0" err="1"/>
              <a:t>Usable</a:t>
            </a:r>
            <a:r>
              <a:rPr lang="de-DE" altLang="de-DE" sz="1400" dirty="0"/>
              <a:t> </a:t>
            </a:r>
            <a:r>
              <a:rPr lang="de-DE" altLang="de-DE" sz="1400" dirty="0" err="1"/>
              <a:t>chuck</a:t>
            </a:r>
            <a:r>
              <a:rPr lang="de-DE" altLang="de-DE" sz="1400" dirty="0"/>
              <a:t> </a:t>
            </a:r>
            <a:r>
              <a:rPr lang="de-DE" altLang="de-DE" sz="1400" dirty="0" err="1"/>
              <a:t>jaw</a:t>
            </a:r>
            <a:r>
              <a:rPr lang="de-DE" altLang="de-DE" sz="1400" dirty="0"/>
              <a:t> </a:t>
            </a:r>
            <a:r>
              <a:rPr lang="de-DE" altLang="de-DE" sz="1400" dirty="0" err="1"/>
              <a:t>types</a:t>
            </a:r>
            <a:r>
              <a:rPr lang="de-DE" altLang="de-DE" sz="1400" dirty="0"/>
              <a:t>:</a:t>
            </a:r>
          </a:p>
          <a:p>
            <a:pPr marL="51432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 Top </a:t>
            </a:r>
            <a:r>
              <a:rPr lang="de-DE" sz="1400" dirty="0" err="1"/>
              <a:t>jaw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fine</a:t>
            </a:r>
            <a:r>
              <a:rPr lang="de-DE" sz="1400" dirty="0"/>
              <a:t> </a:t>
            </a:r>
            <a:r>
              <a:rPr lang="de-DE" sz="1400" dirty="0" err="1"/>
              <a:t>serration</a:t>
            </a:r>
            <a:endParaRPr lang="de-DE" sz="1400" dirty="0"/>
          </a:p>
          <a:p>
            <a:pPr marL="51432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 Top </a:t>
            </a:r>
            <a:r>
              <a:rPr lang="de-DE" sz="1400" dirty="0" err="1"/>
              <a:t>jaw</a:t>
            </a:r>
            <a:r>
              <a:rPr lang="en-US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tongue</a:t>
            </a:r>
            <a:r>
              <a:rPr lang="de-DE" sz="1400" dirty="0"/>
              <a:t> and groove</a:t>
            </a:r>
          </a:p>
          <a:p>
            <a:pPr marL="228570" lvl="1" fontAlgn="auto">
              <a:lnSpc>
                <a:spcPct val="150000"/>
              </a:lnSpc>
              <a:spcAft>
                <a:spcPts val="0"/>
              </a:spcAft>
              <a:defRPr/>
            </a:pPr>
            <a:endParaRPr lang="de-DE" sz="1400" dirty="0"/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9510C10-A8F0-4DC0-B426-72FD81D8B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944" y="1398076"/>
            <a:ext cx="2870193" cy="2657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1588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Interfaces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eaLnBrk="1" hangingPunct="1"/>
            <a:endParaRPr lang="de-DE" altLang="de-DE" sz="1400" dirty="0"/>
          </a:p>
          <a:p>
            <a:pPr eaLnBrk="1" hangingPunct="1"/>
            <a:endParaRPr lang="de-DE" altLang="de-DE" sz="1400" dirty="0"/>
          </a:p>
          <a:p>
            <a:pPr eaLnBrk="1" hangingPunct="1"/>
            <a:endParaRPr lang="de-DE" altLang="de-DE" sz="1400" dirty="0"/>
          </a:p>
          <a:p>
            <a:pPr eaLnBrk="1" hangingPunct="1"/>
            <a:endParaRPr lang="de-DE" altLang="de-DE" sz="1400" dirty="0"/>
          </a:p>
          <a:p>
            <a:pPr eaLnBrk="1" hangingPunct="1"/>
            <a:r>
              <a:rPr lang="en-US" altLang="de-DE" sz="1400" dirty="0"/>
              <a:t>To be considered with wedge-bar chucks:</a:t>
            </a:r>
          </a:p>
          <a:p>
            <a:pPr eaLnBrk="1" hangingPunct="1"/>
            <a:r>
              <a:rPr lang="en-US" altLang="de-DE" sz="1400" b="1" dirty="0"/>
              <a:t>Interface on the chuck side</a:t>
            </a:r>
            <a:endParaRPr lang="de-DE" b="1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pic>
        <p:nvPicPr>
          <p:cNvPr id="8" name="Picture 1030" descr="C:\Dokumente und Einstellungen\All Users\Dokumente\Eigene Bilder\Nikon-Coolpix-990\Schunk\Futter_und_Backen\Backen\Schnellwechselbacken-gerade-schräg-verzahnt-480x640.JPG">
            <a:extLst>
              <a:ext uri="{FF2B5EF4-FFF2-40B4-BE49-F238E27FC236}">
                <a16:creationId xmlns:a16="http://schemas.microsoft.com/office/drawing/2014/main" id="{F955CF31-0CA6-4E92-82A9-052756775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935923"/>
            <a:ext cx="2489534" cy="331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743C58A-7EB3-41E5-BE41-8FD507D20A6C}"/>
              </a:ext>
            </a:extLst>
          </p:cNvPr>
          <p:cNvSpPr/>
          <p:nvPr/>
        </p:nvSpPr>
        <p:spPr>
          <a:xfrm>
            <a:off x="1066101" y="3970563"/>
            <a:ext cx="2459151" cy="3763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rgbClr val="00446B"/>
                </a:solidFill>
              </a:rPr>
              <a:t>quick-change </a:t>
            </a:r>
            <a:r>
              <a:rPr lang="de-DE" sz="1400" b="1" dirty="0" err="1">
                <a:solidFill>
                  <a:srgbClr val="00446B"/>
                </a:solidFill>
              </a:rPr>
              <a:t>jaw</a:t>
            </a:r>
            <a:endParaRPr lang="de-DE" sz="1400" b="1" dirty="0">
              <a:solidFill>
                <a:srgbClr val="00446B"/>
              </a:solidFill>
            </a:endParaRPr>
          </a:p>
          <a:p>
            <a:pPr algn="ctr"/>
            <a:r>
              <a:rPr lang="de-DE" sz="1200" dirty="0" err="1">
                <a:solidFill>
                  <a:srgbClr val="00446B"/>
                </a:solidFill>
              </a:rPr>
              <a:t>angled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serration</a:t>
            </a:r>
            <a:r>
              <a:rPr lang="en-US" sz="1200" dirty="0">
                <a:solidFill>
                  <a:srgbClr val="00446B"/>
                </a:solidFill>
              </a:rPr>
              <a:t>    </a:t>
            </a:r>
            <a:r>
              <a:rPr lang="de-DE" sz="1200" dirty="0" err="1">
                <a:solidFill>
                  <a:srgbClr val="00446B"/>
                </a:solidFill>
              </a:rPr>
              <a:t>straight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serration</a:t>
            </a:r>
            <a:endParaRPr lang="en-US" sz="1200" dirty="0">
              <a:solidFill>
                <a:srgbClr val="00446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7501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Interfaces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eaLnBrk="1" hangingPunct="1"/>
            <a:endParaRPr lang="de-DE" altLang="de-DE" sz="1400" dirty="0"/>
          </a:p>
          <a:p>
            <a:pPr eaLnBrk="1" hangingPunct="1"/>
            <a:endParaRPr lang="de-DE" altLang="de-DE" sz="1400" dirty="0"/>
          </a:p>
          <a:p>
            <a:pPr eaLnBrk="1" hangingPunct="1"/>
            <a:endParaRPr lang="de-DE" altLang="de-DE" sz="1400" dirty="0"/>
          </a:p>
          <a:p>
            <a:pPr eaLnBrk="1" hangingPunct="1"/>
            <a:endParaRPr lang="de-DE" altLang="de-DE" sz="1400" dirty="0"/>
          </a:p>
          <a:p>
            <a:r>
              <a:rPr lang="en-US" altLang="de-DE" sz="1400" dirty="0"/>
              <a:t>To be considered for all chucks:</a:t>
            </a:r>
          </a:p>
          <a:p>
            <a:pPr eaLnBrk="1" hangingPunct="1"/>
            <a:r>
              <a:rPr lang="en-US" altLang="de-DE" sz="1400" b="1" dirty="0"/>
              <a:t>Jaw interfaces for the top jaws</a:t>
            </a:r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pPr marL="84138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SCHUNK </a:t>
            </a:r>
            <a:r>
              <a:rPr lang="de-DE" dirty="0" err="1"/>
              <a:t>chuck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- </a:t>
            </a:r>
            <a:r>
              <a:rPr lang="de-DE" dirty="0" err="1"/>
              <a:t>basics</a:t>
            </a:r>
            <a:endParaRPr lang="de-DE" dirty="0"/>
          </a:p>
        </p:txBody>
      </p:sp>
      <p:pic>
        <p:nvPicPr>
          <p:cNvPr id="9" name="Picture 5" descr="C:\Dokumente und Einstellungen\All Users\Dokumente\Eigene Bilder\Nikon-Coolpix-990\Schunk\Futter_und_Backen\Backen\Kreuzversatz-Spitzverzahnung-640x480.JPG">
            <a:extLst>
              <a:ext uri="{FF2B5EF4-FFF2-40B4-BE49-F238E27FC236}">
                <a16:creationId xmlns:a16="http://schemas.microsoft.com/office/drawing/2014/main" id="{97639A62-AC6A-4456-8D51-F4AE2D3D1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r="11584" b="502"/>
          <a:stretch/>
        </p:blipFill>
        <p:spPr bwMode="auto">
          <a:xfrm>
            <a:off x="819150" y="1024339"/>
            <a:ext cx="2933549" cy="291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ED3AAED7-AD2B-4664-BF39-4C5E62477559}"/>
              </a:ext>
            </a:extLst>
          </p:cNvPr>
          <p:cNvSpPr/>
          <p:nvPr/>
        </p:nvSpPr>
        <p:spPr>
          <a:xfrm>
            <a:off x="819151" y="3942163"/>
            <a:ext cx="2933548" cy="3763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b="1" dirty="0" err="1">
                <a:solidFill>
                  <a:srgbClr val="00446B"/>
                </a:solidFill>
              </a:rPr>
              <a:t>Tongue</a:t>
            </a:r>
            <a:r>
              <a:rPr lang="de-DE" sz="1400" b="1" dirty="0">
                <a:solidFill>
                  <a:srgbClr val="00446B"/>
                </a:solidFill>
              </a:rPr>
              <a:t> and groove        Fine </a:t>
            </a:r>
            <a:r>
              <a:rPr lang="de-DE" sz="1400" b="1" dirty="0" err="1">
                <a:solidFill>
                  <a:srgbClr val="00446B"/>
                </a:solidFill>
              </a:rPr>
              <a:t>serration</a:t>
            </a:r>
            <a:endParaRPr lang="en-US" sz="1400" b="1" dirty="0">
              <a:solidFill>
                <a:srgbClr val="00446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84732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0"/>
  <p:tag name="ARTICULATE_DESIGN_ID_SCH_PPT_VORLAGE_16-9_230112" val="Yc1SrUJ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SCH_PPT_Vorlage_16-9_230112</Template>
  <TotalTime>0</TotalTime>
  <Words>1164</Words>
  <Application>Microsoft Office PowerPoint</Application>
  <PresentationFormat>Bildschirmpräsentation (16:9)</PresentationFormat>
  <Paragraphs>307</Paragraphs>
  <Slides>34</Slides>
  <Notes>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1" baseType="lpstr">
      <vt:lpstr>Arial</vt:lpstr>
      <vt:lpstr>Calibri</vt:lpstr>
      <vt:lpstr>Symbol</vt:lpstr>
      <vt:lpstr>tahoma</vt:lpstr>
      <vt:lpstr>Wingdings</vt:lpstr>
      <vt:lpstr>SCH_PPT_Vorlage_16-9_230112</vt:lpstr>
      <vt:lpstr>Photo Editor Photo</vt:lpstr>
      <vt:lpstr>PowerPoint-Präsentation</vt:lpstr>
      <vt:lpstr>Content</vt:lpstr>
      <vt:lpstr>Overview lathe chucks </vt:lpstr>
      <vt:lpstr>Functional principles of lathe chucks</vt:lpstr>
      <vt:lpstr>Functional principles of lathe chucks</vt:lpstr>
      <vt:lpstr>Functional principles of lathe chucks</vt:lpstr>
      <vt:lpstr>Functional principles of lathe chucks</vt:lpstr>
      <vt:lpstr>Interfaces</vt:lpstr>
      <vt:lpstr>Interfaces</vt:lpstr>
      <vt:lpstr>Interfaces</vt:lpstr>
      <vt:lpstr>Differentiation according to jaw interface</vt:lpstr>
      <vt:lpstr>Differentiation according to jaw interface</vt:lpstr>
      <vt:lpstr>Differentiation according to jaw interface</vt:lpstr>
      <vt:lpstr>SCHUNK range of chuck jaws- Your advantage!</vt:lpstr>
      <vt:lpstr>Übersicht Spannbacken</vt:lpstr>
      <vt:lpstr>Overview chuck jaws</vt:lpstr>
      <vt:lpstr>Overview chuck jaws</vt:lpstr>
      <vt:lpstr>Overview chuck jaws</vt:lpstr>
      <vt:lpstr>Overview chuck jaws</vt:lpstr>
      <vt:lpstr>Overview chuck jaws</vt:lpstr>
      <vt:lpstr>Overview chuck jaws</vt:lpstr>
      <vt:lpstr>Overview chuck jaws</vt:lpstr>
      <vt:lpstr>Overview T-nuts</vt:lpstr>
      <vt:lpstr>Chuck jaws accessories from von SCHUNK</vt:lpstr>
      <vt:lpstr>Universal top jaws</vt:lpstr>
      <vt:lpstr>PowerPoint-Präsentation</vt:lpstr>
      <vt:lpstr>System claw jaw Type SG</vt:lpstr>
      <vt:lpstr>QUENTES - fiberglass jaws</vt:lpstr>
      <vt:lpstr>QUENTES - fiberglass jaws</vt:lpstr>
      <vt:lpstr>Pendulum jaws</vt:lpstr>
      <vt:lpstr>Pendulum jaw PNS/PNK</vt:lpstr>
      <vt:lpstr>Application example pendulum jaws</vt:lpstr>
      <vt:lpstr>Wedge-hook- and wedge-bar power chuck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Stephan</dc:creator>
  <cp:lastModifiedBy>Stahl, Anja</cp:lastModifiedBy>
  <cp:revision>203</cp:revision>
  <cp:lastPrinted>2014-06-25T16:59:27Z</cp:lastPrinted>
  <dcterms:created xsi:type="dcterms:W3CDTF">2012-06-26T15:13:48Z</dcterms:created>
  <dcterms:modified xsi:type="dcterms:W3CDTF">2021-05-12T08:55:34Z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BB168B60-77D4-4875-BE5F-2ECECB6BC60E</vt:lpwstr>
  </property>
  <property fmtid="{D5CDD505-2E9C-101B-9397-08002B2CF9AE}" pid="3" name="ArticulatePath">
    <vt:lpwstr>SCHUNK_PPT-Vorlage_16_9_0321_DE_inArbeit</vt:lpwstr>
  </property>
</Properties>
</file>