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9" r:id="rId2"/>
    <p:sldId id="294" r:id="rId3"/>
    <p:sldId id="418" r:id="rId4"/>
    <p:sldId id="414" r:id="rId5"/>
    <p:sldId id="419" r:id="rId6"/>
    <p:sldId id="420" r:id="rId7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58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1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 TPS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Pneumatic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front-end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chuck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stationary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hunk.int/pimexport_stb2/IM0011401.JPG">
            <a:extLst>
              <a:ext uri="{FF2B5EF4-FFF2-40B4-BE49-F238E27FC236}">
                <a16:creationId xmlns:a16="http://schemas.microsoft.com/office/drawing/2014/main" id="{6C0547F5-E969-41DE-B289-310F0901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77" y="535577"/>
            <a:ext cx="3365299" cy="32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ROTA TPS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8" y="1112838"/>
            <a:ext cx="5841208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Precision </a:t>
            </a:r>
            <a:r>
              <a:rPr lang="de-DE" sz="1400" dirty="0" err="1"/>
              <a:t>wedge</a:t>
            </a:r>
            <a:r>
              <a:rPr lang="de-DE" sz="1400" dirty="0"/>
              <a:t> hook </a:t>
            </a:r>
            <a:r>
              <a:rPr lang="de-DE" sz="1400" dirty="0" err="1"/>
              <a:t>pneumatic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highest</a:t>
            </a:r>
            <a:r>
              <a:rPr lang="de-DE" sz="1400" dirty="0"/>
              <a:t> top-quality </a:t>
            </a:r>
            <a:r>
              <a:rPr lang="de-DE" sz="1400" dirty="0" err="1"/>
              <a:t>demands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Large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bore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High </a:t>
            </a:r>
            <a:r>
              <a:rPr lang="de-DE" sz="1400" dirty="0" err="1"/>
              <a:t>degree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efficiency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wedge</a:t>
            </a:r>
            <a:r>
              <a:rPr lang="de-DE" sz="1400" dirty="0"/>
              <a:t> hook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Optimized</a:t>
            </a:r>
            <a:r>
              <a:rPr lang="de-DE" sz="1400" dirty="0"/>
              <a:t> </a:t>
            </a:r>
            <a:r>
              <a:rPr lang="de-DE" sz="1400" dirty="0" err="1"/>
              <a:t>lubrication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High </a:t>
            </a:r>
            <a:r>
              <a:rPr lang="de-DE" sz="1400" dirty="0" err="1"/>
              <a:t>clamping</a:t>
            </a:r>
            <a:r>
              <a:rPr lang="de-DE" sz="1400" dirty="0"/>
              <a:t> </a:t>
            </a:r>
            <a:r>
              <a:rPr lang="de-DE" sz="1400" dirty="0" err="1"/>
              <a:t>forces</a:t>
            </a:r>
            <a:r>
              <a:rPr lang="de-DE" sz="1400" dirty="0"/>
              <a:t> at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pressure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 </a:t>
            </a:r>
            <a:r>
              <a:rPr lang="de-DE" sz="1400" dirty="0" err="1"/>
              <a:t>sides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functional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ground</a:t>
            </a:r>
            <a:r>
              <a:rPr lang="de-DE" sz="1400" dirty="0"/>
              <a:t> and </a:t>
            </a:r>
            <a:r>
              <a:rPr lang="de-DE" sz="1400" dirty="0" err="1"/>
              <a:t>hardened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Advantages – </a:t>
            </a:r>
            <a:r>
              <a:rPr lang="de-DE" sz="1600" b="1" dirty="0" err="1">
                <a:solidFill>
                  <a:srgbClr val="00446B"/>
                </a:solidFill>
              </a:rPr>
              <a:t>Your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benefits</a:t>
            </a:r>
            <a:endParaRPr lang="de-DE" sz="1600" b="1" dirty="0">
              <a:solidFill>
                <a:srgbClr val="004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E83D-1E5F-4DA2-8830-F4D4A4A0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TPS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02813B-F35E-4D93-BD0B-4A6C9A7A87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3970564" cy="2854325"/>
          </a:xfrm>
        </p:spPr>
        <p:txBody>
          <a:bodyPr>
            <a:normAutofit/>
          </a:bodyPr>
          <a:lstStyle/>
          <a:p>
            <a:r>
              <a:rPr lang="de-DE" sz="1400" b="1" u="sng" dirty="0"/>
              <a:t>Spannmittel:</a:t>
            </a:r>
          </a:p>
          <a:p>
            <a:endParaRPr lang="de-DE" sz="1400" dirty="0"/>
          </a:p>
          <a:p>
            <a:r>
              <a:rPr lang="de-DE" sz="1400" b="1" u="sng" dirty="0"/>
              <a:t>Merkmale/Anwendung: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C427B-2BD5-4AF7-BB84-14D4F63D6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2A40D6-F369-4D2B-BA7D-3C5DDC2033B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Anwendungsbeispiel</a:t>
            </a:r>
          </a:p>
        </p:txBody>
      </p:sp>
    </p:spTree>
    <p:extLst>
      <p:ext uri="{BB962C8B-B14F-4D97-AF65-F5344CB8AC3E}">
        <p14:creationId xmlns:p14="http://schemas.microsoft.com/office/powerpoint/2010/main" val="148466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TPS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Wedge hook </a:t>
            </a:r>
            <a:r>
              <a:rPr lang="de-DE" sz="1400" dirty="0" err="1"/>
              <a:t>drive</a:t>
            </a:r>
            <a:endParaRPr lang="de-DE" sz="1400" dirty="0"/>
          </a:p>
          <a:p>
            <a:pPr indent="268288"/>
            <a:r>
              <a:rPr lang="de-DE" sz="1400" dirty="0" err="1"/>
              <a:t>Hardened</a:t>
            </a:r>
            <a:r>
              <a:rPr lang="de-DE" sz="1400" dirty="0"/>
              <a:t> and </a:t>
            </a:r>
            <a:r>
              <a:rPr lang="de-DE" sz="1400" dirty="0" err="1"/>
              <a:t>extremely</a:t>
            </a:r>
            <a:r>
              <a:rPr lang="de-DE" sz="1400" dirty="0"/>
              <a:t> rigid </a:t>
            </a:r>
            <a:r>
              <a:rPr lang="de-DE" sz="1400" dirty="0" err="1"/>
              <a:t>base</a:t>
            </a:r>
            <a:r>
              <a:rPr lang="de-DE" sz="1400" dirty="0"/>
              <a:t> </a:t>
            </a:r>
            <a:r>
              <a:rPr lang="de-DE" sz="1400" dirty="0" err="1"/>
              <a:t>body</a:t>
            </a:r>
            <a:endParaRPr lang="de-DE" sz="1400" dirty="0"/>
          </a:p>
          <a:p>
            <a:pPr indent="268288"/>
            <a:r>
              <a:rPr lang="de-DE" sz="1400" dirty="0"/>
              <a:t>Large </a:t>
            </a:r>
            <a:r>
              <a:rPr lang="de-DE" sz="1400" dirty="0" err="1"/>
              <a:t>through</a:t>
            </a:r>
            <a:r>
              <a:rPr lang="de-DE" sz="1400" dirty="0"/>
              <a:t>-hole</a:t>
            </a:r>
          </a:p>
          <a:p>
            <a:pPr indent="268288"/>
            <a:r>
              <a:rPr lang="de-DE" sz="1400" dirty="0" err="1"/>
              <a:t>Optimized</a:t>
            </a:r>
            <a:r>
              <a:rPr lang="de-DE" sz="1400" dirty="0"/>
              <a:t> </a:t>
            </a:r>
            <a:r>
              <a:rPr lang="de-DE" sz="1400" dirty="0" err="1"/>
              <a:t>lubrication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indent="268288"/>
            <a:r>
              <a:rPr lang="de-DE" sz="1400" dirty="0"/>
              <a:t>Low </a:t>
            </a:r>
            <a:r>
              <a:rPr lang="de-DE" sz="1400" dirty="0" err="1"/>
              <a:t>height</a:t>
            </a:r>
            <a:endParaRPr lang="de-DE" sz="1400" dirty="0"/>
          </a:p>
          <a:p>
            <a:pPr indent="268288"/>
            <a:r>
              <a:rPr lang="de-DE" sz="1400" dirty="0"/>
              <a:t>Standard </a:t>
            </a:r>
            <a:r>
              <a:rPr lang="de-DE" sz="1400" dirty="0" err="1"/>
              <a:t>jaw</a:t>
            </a:r>
            <a:r>
              <a:rPr lang="de-DE" sz="1400" dirty="0"/>
              <a:t> interface</a:t>
            </a:r>
          </a:p>
          <a:p>
            <a:pPr indent="268288"/>
            <a:r>
              <a:rPr lang="de-DE" sz="1400" dirty="0"/>
              <a:t>Adaptation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machine</a:t>
            </a:r>
            <a:r>
              <a:rPr lang="de-DE" sz="1400" dirty="0"/>
              <a:t> </a:t>
            </a:r>
            <a:r>
              <a:rPr lang="de-DE" sz="1400" dirty="0" err="1"/>
              <a:t>table</a:t>
            </a:r>
            <a:endParaRPr lang="de-DE" sz="1400" dirty="0"/>
          </a:p>
          <a:p>
            <a:pPr indent="268288"/>
            <a:r>
              <a:rPr lang="de-DE" sz="1400" dirty="0" err="1"/>
              <a:t>Improved</a:t>
            </a:r>
            <a:r>
              <a:rPr lang="de-DE" sz="1400" dirty="0"/>
              <a:t> design </a:t>
            </a:r>
            <a:r>
              <a:rPr lang="de-DE" sz="1400" dirty="0" err="1"/>
              <a:t>which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insensitive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dirt</a:t>
            </a:r>
            <a:endParaRPr lang="de-DE" sz="1400" dirty="0"/>
          </a:p>
          <a:p>
            <a:pPr indent="268288"/>
            <a:r>
              <a:rPr lang="de-DE" sz="1400" dirty="0" err="1"/>
              <a:t>Pneumatic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12382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Functional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diagram</a:t>
            </a:r>
            <a:endParaRPr lang="de-DE" sz="1600" b="1" dirty="0">
              <a:solidFill>
                <a:srgbClr val="00446B"/>
              </a:solidFill>
            </a:endParaRP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4FA6F20-E7FA-4C14-B4C7-AB7827B66EEA}"/>
              </a:ext>
            </a:extLst>
          </p:cNvPr>
          <p:cNvGrpSpPr/>
          <p:nvPr/>
        </p:nvGrpSpPr>
        <p:grpSpPr>
          <a:xfrm>
            <a:off x="296101" y="3197117"/>
            <a:ext cx="198000" cy="198000"/>
            <a:chOff x="4640203" y="732226"/>
            <a:chExt cx="266095" cy="27135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23397C3-6669-42C8-B66B-11A1934031A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52FA549-91ED-446D-B615-D29568C16E6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3074" name="Picture 2" descr="http://www.schunk.int/pimexport_stb2/IM0011403.JPG">
            <a:extLst>
              <a:ext uri="{FF2B5EF4-FFF2-40B4-BE49-F238E27FC236}">
                <a16:creationId xmlns:a16="http://schemas.microsoft.com/office/drawing/2014/main" id="{75EB3612-FEFA-45D3-AAA1-A0590B13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33" y="791308"/>
            <a:ext cx="4111852" cy="29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6977759" y="925339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7690033" y="1252376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A3FC88A-628E-4FE2-96BD-7D38F1F23228}"/>
              </a:ext>
            </a:extLst>
          </p:cNvPr>
          <p:cNvGrpSpPr/>
          <p:nvPr/>
        </p:nvGrpSpPr>
        <p:grpSpPr>
          <a:xfrm>
            <a:off x="7549693" y="2600395"/>
            <a:ext cx="198000" cy="198000"/>
            <a:chOff x="4640203" y="732226"/>
            <a:chExt cx="266095" cy="271350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EA868CF-CB12-418C-8391-23FBD629B62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25D2ED97-AC0F-458A-8F67-F7D94A1571C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5925256" y="2288650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6659159" y="1376020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5628590" y="1957222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989664" y="1905708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5360542" y="1288959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8603431" y="2768877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628C8-1637-4726-91D8-F5A9356F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TPS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16C1F-1F11-479D-B192-3149CEAE9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78DE1-166B-4C1C-A2FD-A6274BA79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B1F033-ED75-461E-8494-18418A1DD00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Variants</a:t>
            </a:r>
            <a:endParaRPr lang="de-DE" sz="1600" b="1" dirty="0">
              <a:solidFill>
                <a:srgbClr val="00446B"/>
              </a:solidFill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C9FEFA3-7FD1-460A-AD1D-091E2293E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05166"/>
              </p:ext>
            </p:extLst>
          </p:nvPr>
        </p:nvGraphicFramePr>
        <p:xfrm>
          <a:off x="203741" y="1788685"/>
          <a:ext cx="8387127" cy="13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4657">
                <a:tc>
                  <a:txBody>
                    <a:bodyPr/>
                    <a:lstStyle/>
                    <a:p>
                      <a:r>
                        <a:rPr lang="de-DE" sz="1200" dirty="0"/>
                        <a:t>Technical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data</a:t>
                      </a:r>
                      <a:endParaRPr lang="de-DE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ROTA TPS 125-26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ROTA TPS 160-38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TPS 200-52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TPS 250-68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TPS 315-90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TPS 315-105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Max.</a:t>
                      </a:r>
                      <a:r>
                        <a:rPr lang="de-DE" sz="1200" b="0" baseline="0" dirty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03D6A"/>
                          </a:solidFill>
                        </a:rPr>
                        <a:t>clamping</a:t>
                      </a:r>
                      <a:r>
                        <a:rPr lang="de-DE" sz="1200" b="0" baseline="0" dirty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03D6A"/>
                          </a:solidFill>
                        </a:rPr>
                        <a:t>force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 [kN]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68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140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err="1">
                          <a:solidFill>
                            <a:srgbClr val="003D6A"/>
                          </a:solidFill>
                        </a:rPr>
                        <a:t>Stroke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/</a:t>
                      </a:r>
                      <a:r>
                        <a:rPr lang="de-DE" sz="1200" b="0" dirty="0" err="1">
                          <a:solidFill>
                            <a:srgbClr val="003D6A"/>
                          </a:solidFill>
                        </a:rPr>
                        <a:t>jaw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 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200" b="0" dirty="0" err="1">
                          <a:solidFill>
                            <a:srgbClr val="003D6A"/>
                          </a:solidFill>
                        </a:rPr>
                        <a:t>Weight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 [kg]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60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82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72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72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185</Words>
  <Application>Microsoft Office PowerPoint</Application>
  <PresentationFormat>Bildschirmpräsentation (16:9)</PresentationFormat>
  <Paragraphs>86</Paragraphs>
  <Slides>6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SCH_PPT_Vorlage_16-9_230112</vt:lpstr>
      <vt:lpstr>PowerPoint-Präsentation</vt:lpstr>
      <vt:lpstr>ROTA TPS</vt:lpstr>
      <vt:lpstr>ROTA TPS</vt:lpstr>
      <vt:lpstr>ROTA TPS</vt:lpstr>
      <vt:lpstr>ROTA TPS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375</cp:revision>
  <cp:lastPrinted>2020-11-09T15:27:15Z</cp:lastPrinted>
  <dcterms:created xsi:type="dcterms:W3CDTF">2012-06-26T15:13:48Z</dcterms:created>
  <dcterms:modified xsi:type="dcterms:W3CDTF">2021-10-06T13:59:55Z</dcterms:modified>
</cp:coreProperties>
</file>