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9" r:id="rId2"/>
    <p:sldId id="294" r:id="rId3"/>
    <p:sldId id="418" r:id="rId4"/>
    <p:sldId id="414" r:id="rId5"/>
    <p:sldId id="416" r:id="rId6"/>
    <p:sldId id="419" r:id="rId7"/>
    <p:sldId id="279" r:id="rId8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91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 NCK-S plus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srgbClr val="FFFFFF"/>
                </a:solidFill>
                <a:latin typeface="Calibri"/>
              </a:rPr>
              <a:t>Hydraulic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power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chuck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for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stationary</a:t>
            </a:r>
            <a:r>
              <a:rPr lang="de-DE" dirty="0">
                <a:solidFill>
                  <a:srgbClr val="FFFFFF"/>
                </a:solidFill>
                <a:latin typeface="Calibri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use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ROTA NCK-S plus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8" y="1112838"/>
            <a:ext cx="5690667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Precision </a:t>
            </a:r>
            <a:r>
              <a:rPr lang="de-DE" sz="1400" dirty="0" err="1"/>
              <a:t>wedge</a:t>
            </a:r>
            <a:r>
              <a:rPr lang="de-DE" sz="1400" dirty="0"/>
              <a:t> hook power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highest</a:t>
            </a:r>
            <a:r>
              <a:rPr lang="de-DE" sz="1400" dirty="0"/>
              <a:t> </a:t>
            </a:r>
            <a:r>
              <a:rPr lang="de-DE" sz="1400" dirty="0" err="1"/>
              <a:t>quality</a:t>
            </a:r>
            <a:r>
              <a:rPr lang="de-DE" sz="1400" dirty="0"/>
              <a:t> </a:t>
            </a:r>
            <a:r>
              <a:rPr lang="de-DE" sz="1400" dirty="0" err="1"/>
              <a:t>requirements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Excellent</a:t>
            </a:r>
            <a:r>
              <a:rPr lang="de-DE" sz="1400" dirty="0"/>
              <a:t> </a:t>
            </a:r>
            <a:r>
              <a:rPr lang="de-DE" sz="1400" dirty="0" err="1"/>
              <a:t>cost</a:t>
            </a:r>
            <a:r>
              <a:rPr lang="de-DE" sz="1400" dirty="0"/>
              <a:t>-performance </a:t>
            </a:r>
            <a:r>
              <a:rPr lang="de-DE" sz="1400" dirty="0" err="1"/>
              <a:t>ratio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High </a:t>
            </a:r>
            <a:r>
              <a:rPr lang="de-DE" sz="1400" dirty="0" err="1"/>
              <a:t>degree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efficiency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wedge</a:t>
            </a:r>
            <a:r>
              <a:rPr lang="de-DE" sz="1400" dirty="0"/>
              <a:t> hook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lubrication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Integrated </a:t>
            </a:r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cylinders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Base </a:t>
            </a:r>
            <a:r>
              <a:rPr lang="de-DE" sz="1400" dirty="0" err="1"/>
              <a:t>jaws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fine</a:t>
            </a:r>
            <a:r>
              <a:rPr lang="de-DE" sz="1400" dirty="0"/>
              <a:t> </a:t>
            </a:r>
            <a:r>
              <a:rPr lang="de-DE" sz="1400" dirty="0" err="1"/>
              <a:t>serration</a:t>
            </a:r>
            <a:r>
              <a:rPr lang="de-DE" sz="1400" dirty="0"/>
              <a:t> 1.5 mm x 60° and 1/16“ x 90°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Low </a:t>
            </a:r>
            <a:r>
              <a:rPr lang="de-DE" sz="1400" dirty="0" err="1"/>
              <a:t>height</a:t>
            </a:r>
            <a:r>
              <a:rPr lang="de-DE" sz="1400" dirty="0"/>
              <a:t> 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 </a:t>
            </a:r>
            <a:r>
              <a:rPr lang="de-DE" sz="1400" dirty="0" err="1"/>
              <a:t>sides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functional</a:t>
            </a:r>
            <a:r>
              <a:rPr lang="de-DE" sz="1400" dirty="0"/>
              <a:t> </a:t>
            </a:r>
            <a:r>
              <a:rPr lang="de-DE" sz="1400" dirty="0" err="1"/>
              <a:t>parts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ground</a:t>
            </a:r>
            <a:r>
              <a:rPr lang="de-DE" sz="1400" dirty="0"/>
              <a:t> and </a:t>
            </a:r>
            <a:r>
              <a:rPr lang="de-DE" sz="1400" dirty="0" err="1"/>
              <a:t>hardened</a:t>
            </a:r>
            <a:endParaRPr lang="de-DE" sz="1400" dirty="0"/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Advantages – </a:t>
            </a:r>
            <a:r>
              <a:rPr lang="de-DE" sz="1600" b="1" dirty="0" err="1">
                <a:solidFill>
                  <a:srgbClr val="00446B"/>
                </a:solidFill>
              </a:rPr>
              <a:t>Your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benefits</a:t>
            </a:r>
            <a:endParaRPr lang="de-DE" sz="1600" b="1" dirty="0">
              <a:solidFill>
                <a:srgbClr val="00446B"/>
              </a:solidFill>
            </a:endParaRPr>
          </a:p>
        </p:txBody>
      </p:sp>
      <p:pic>
        <p:nvPicPr>
          <p:cNvPr id="1028" name="Picture 4" descr="http://www.schunk.int/pimexport_stb2/IM0011399.JPG">
            <a:extLst>
              <a:ext uri="{FF2B5EF4-FFF2-40B4-BE49-F238E27FC236}">
                <a16:creationId xmlns:a16="http://schemas.microsoft.com/office/drawing/2014/main" id="{6CD55264-8612-46E5-9C91-B714EF28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15" y="592339"/>
            <a:ext cx="2816285" cy="32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E83D-1E5F-4DA2-8830-F4D4A4A0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2813B-F35E-4D93-BD0B-4A6C9A7A8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70564" cy="2854325"/>
          </a:xfrm>
        </p:spPr>
        <p:txBody>
          <a:bodyPr>
            <a:normAutofit/>
          </a:bodyPr>
          <a:lstStyle/>
          <a:p>
            <a:r>
              <a:rPr lang="de-DE" sz="1400" b="1" u="sng" dirty="0" err="1"/>
              <a:t>Clamping</a:t>
            </a:r>
            <a:r>
              <a:rPr lang="de-DE" sz="1400" b="1" u="sng" dirty="0"/>
              <a:t> </a:t>
            </a:r>
            <a:r>
              <a:rPr lang="de-DE" sz="1400" b="1" u="sng" dirty="0" err="1"/>
              <a:t>device</a:t>
            </a:r>
            <a:r>
              <a:rPr lang="de-DE" sz="1400" b="1" u="sng" dirty="0"/>
              <a:t>:</a:t>
            </a:r>
          </a:p>
          <a:p>
            <a:r>
              <a:rPr lang="de-DE" sz="1400" dirty="0"/>
              <a:t>ROTA NCK-S plus 315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stationary</a:t>
            </a:r>
            <a:r>
              <a:rPr lang="de-DE" sz="1400" dirty="0"/>
              <a:t> </a:t>
            </a:r>
            <a:r>
              <a:rPr lang="de-DE" sz="1400" dirty="0" err="1"/>
              <a:t>application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b="1" u="sng" dirty="0"/>
              <a:t>Features/</a:t>
            </a:r>
            <a:r>
              <a:rPr lang="de-DE" sz="1400" b="1" u="sng" dirty="0" err="1"/>
              <a:t>Application</a:t>
            </a:r>
            <a:r>
              <a:rPr lang="de-DE" sz="1400" b="1" u="sng" dirty="0"/>
              <a:t>:</a:t>
            </a:r>
          </a:p>
          <a:p>
            <a:r>
              <a:rPr lang="de-DE" sz="1400" dirty="0" err="1"/>
              <a:t>Lathe</a:t>
            </a:r>
            <a:r>
              <a:rPr lang="de-DE" sz="1400" dirty="0"/>
              <a:t> </a:t>
            </a:r>
            <a:r>
              <a:rPr lang="de-DE" sz="1400" dirty="0" err="1"/>
              <a:t>chuck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integrated</a:t>
            </a:r>
            <a:r>
              <a:rPr lang="de-DE" sz="1400" dirty="0"/>
              <a:t> </a:t>
            </a:r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cylinder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automated</a:t>
            </a:r>
            <a:r>
              <a:rPr lang="de-DE" sz="1400" dirty="0"/>
              <a:t> </a:t>
            </a:r>
            <a:r>
              <a:rPr lang="de-DE" sz="1400" dirty="0" err="1"/>
              <a:t>manufacturing</a:t>
            </a:r>
            <a:r>
              <a:rPr lang="de-DE" sz="1400" dirty="0"/>
              <a:t> in </a:t>
            </a:r>
            <a:r>
              <a:rPr lang="de-DE" sz="1400" dirty="0" err="1"/>
              <a:t>milling</a:t>
            </a:r>
            <a:r>
              <a:rPr lang="de-DE" sz="1400" dirty="0"/>
              <a:t> </a:t>
            </a:r>
            <a:r>
              <a:rPr lang="de-DE" sz="1400" dirty="0" err="1"/>
              <a:t>centers</a:t>
            </a:r>
            <a:r>
              <a:rPr lang="de-DE" sz="140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C427B-2BD5-4AF7-BB84-14D4F63D6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546E82-F0B9-453F-BD5B-8DBF01405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1"/>
          <a:stretch/>
        </p:blipFill>
        <p:spPr>
          <a:xfrm>
            <a:off x="4193918" y="1112838"/>
            <a:ext cx="4072148" cy="285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C2A40D6-F369-4D2B-BA7D-3C5DDC2033B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Example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of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application</a:t>
            </a:r>
            <a:endParaRPr lang="de-DE" sz="1600" b="1" dirty="0">
              <a:solidFill>
                <a:srgbClr val="004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6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Wedge hook </a:t>
            </a:r>
            <a:r>
              <a:rPr lang="de-DE" sz="1400" dirty="0" err="1"/>
              <a:t>drive</a:t>
            </a:r>
            <a:endParaRPr lang="de-DE" sz="1400" dirty="0"/>
          </a:p>
          <a:p>
            <a:pPr indent="268288"/>
            <a:r>
              <a:rPr lang="de-DE" sz="1400" dirty="0" err="1"/>
              <a:t>Hardened</a:t>
            </a:r>
            <a:r>
              <a:rPr lang="de-DE" sz="1400" dirty="0"/>
              <a:t> and </a:t>
            </a:r>
            <a:r>
              <a:rPr lang="de-DE" sz="1400" dirty="0" err="1"/>
              <a:t>extremely</a:t>
            </a:r>
            <a:r>
              <a:rPr lang="de-DE" sz="1400" dirty="0"/>
              <a:t> rigid </a:t>
            </a:r>
            <a:r>
              <a:rPr lang="de-DE" sz="1400" dirty="0" err="1"/>
              <a:t>base</a:t>
            </a:r>
            <a:r>
              <a:rPr lang="de-DE" sz="1400" dirty="0"/>
              <a:t> </a:t>
            </a:r>
            <a:r>
              <a:rPr lang="de-DE" sz="1400" dirty="0" err="1"/>
              <a:t>body</a:t>
            </a:r>
            <a:endParaRPr lang="de-DE" sz="1400" dirty="0"/>
          </a:p>
          <a:p>
            <a:pPr indent="268288"/>
            <a:r>
              <a:rPr lang="de-DE" sz="1400" dirty="0"/>
              <a:t>Long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guidance</a:t>
            </a:r>
            <a:endParaRPr lang="de-DE" sz="1400" dirty="0"/>
          </a:p>
          <a:p>
            <a:pPr indent="268288"/>
            <a:r>
              <a:rPr lang="de-DE" sz="1400" dirty="0" err="1"/>
              <a:t>Optimized</a:t>
            </a:r>
            <a:r>
              <a:rPr lang="de-DE" sz="1400" dirty="0"/>
              <a:t> </a:t>
            </a:r>
            <a:r>
              <a:rPr lang="de-DE" sz="1400" dirty="0" err="1"/>
              <a:t>lubrication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  <a:p>
            <a:pPr indent="268288"/>
            <a:r>
              <a:rPr lang="de-DE" sz="1400" dirty="0" err="1"/>
              <a:t>Mounting</a:t>
            </a:r>
            <a:r>
              <a:rPr lang="de-DE" sz="1400" dirty="0"/>
              <a:t> </a:t>
            </a:r>
            <a:r>
              <a:rPr lang="de-DE" sz="1400" dirty="0" err="1"/>
              <a:t>thread</a:t>
            </a:r>
            <a:endParaRPr lang="de-DE" sz="1400" dirty="0"/>
          </a:p>
          <a:p>
            <a:pPr indent="268288"/>
            <a:r>
              <a:rPr lang="de-DE" sz="1400" dirty="0"/>
              <a:t>Base </a:t>
            </a:r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serration</a:t>
            </a:r>
            <a:endParaRPr lang="de-DE" sz="1400" dirty="0"/>
          </a:p>
          <a:p>
            <a:pPr indent="268288"/>
            <a:r>
              <a:rPr lang="de-DE" sz="1400" dirty="0" err="1"/>
              <a:t>Jaw</a:t>
            </a:r>
            <a:r>
              <a:rPr lang="de-DE" sz="1400" dirty="0"/>
              <a:t> </a:t>
            </a:r>
            <a:r>
              <a:rPr lang="de-DE" sz="1400" dirty="0" err="1"/>
              <a:t>stroke</a:t>
            </a:r>
            <a:r>
              <a:rPr lang="de-DE" sz="1400" dirty="0"/>
              <a:t> </a:t>
            </a:r>
            <a:r>
              <a:rPr lang="de-DE" sz="1400" dirty="0" err="1"/>
              <a:t>display</a:t>
            </a:r>
            <a:endParaRPr lang="de-DE" sz="1400" dirty="0"/>
          </a:p>
          <a:p>
            <a:pPr indent="268288"/>
            <a:r>
              <a:rPr lang="de-DE" sz="1400" dirty="0"/>
              <a:t>Low </a:t>
            </a:r>
            <a:r>
              <a:rPr lang="de-DE" sz="1400" dirty="0" err="1"/>
              <a:t>height</a:t>
            </a:r>
            <a:endParaRPr lang="de-DE" sz="1400" dirty="0"/>
          </a:p>
          <a:p>
            <a:pPr indent="268288"/>
            <a:r>
              <a:rPr lang="de-DE" sz="1400" dirty="0" err="1"/>
              <a:t>Hydraulic</a:t>
            </a:r>
            <a:r>
              <a:rPr lang="de-DE" sz="1400" dirty="0"/>
              <a:t> </a:t>
            </a:r>
            <a:r>
              <a:rPr lang="de-DE" sz="1400" dirty="0" err="1"/>
              <a:t>system</a:t>
            </a:r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Functional</a:t>
            </a:r>
            <a:r>
              <a:rPr lang="de-DE" sz="1600" b="1" dirty="0">
                <a:solidFill>
                  <a:srgbClr val="00446B"/>
                </a:solidFill>
              </a:rPr>
              <a:t> </a:t>
            </a:r>
            <a:r>
              <a:rPr lang="de-DE" sz="1600" b="1" dirty="0" err="1">
                <a:solidFill>
                  <a:srgbClr val="00446B"/>
                </a:solidFill>
              </a:rPr>
              <a:t>diagram</a:t>
            </a:r>
            <a:endParaRPr lang="de-DE" sz="1600" b="1" dirty="0">
              <a:solidFill>
                <a:srgbClr val="00446B"/>
              </a:solidFill>
            </a:endParaRP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4FA6F20-E7FA-4C14-B4C7-AB7827B66EEA}"/>
              </a:ext>
            </a:extLst>
          </p:cNvPr>
          <p:cNvGrpSpPr/>
          <p:nvPr/>
        </p:nvGrpSpPr>
        <p:grpSpPr>
          <a:xfrm>
            <a:off x="296101" y="3197117"/>
            <a:ext cx="198000" cy="198000"/>
            <a:chOff x="4640203" y="732226"/>
            <a:chExt cx="266095" cy="27135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23397C3-6669-42C8-B66B-11A1934031A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52FA549-91ED-446D-B615-D29568C16E6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2050" name="Picture 2" descr="http://www.schunk.int/pimexport_stb2/IM0011405.JPG">
            <a:extLst>
              <a:ext uri="{FF2B5EF4-FFF2-40B4-BE49-F238E27FC236}">
                <a16:creationId xmlns:a16="http://schemas.microsoft.com/office/drawing/2014/main" id="{223E35DE-8693-44D7-976C-AC4702FC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77" y="649779"/>
            <a:ext cx="3910972" cy="33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303065" y="837129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7622385" y="1089224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7898969" y="1493788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7997969" y="2515629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040438" y="2151194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5347182" y="2492515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A3FC88A-628E-4FE2-96BD-7D38F1F23228}"/>
              </a:ext>
            </a:extLst>
          </p:cNvPr>
          <p:cNvGrpSpPr/>
          <p:nvPr/>
        </p:nvGrpSpPr>
        <p:grpSpPr>
          <a:xfrm>
            <a:off x="6629355" y="1952003"/>
            <a:ext cx="198000" cy="198000"/>
            <a:chOff x="4640203" y="732226"/>
            <a:chExt cx="266095" cy="27135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EA868CF-CB12-418C-8391-23FBD629B62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5D2ED97-AC0F-458A-8F67-F7D94A1571C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038587" y="2373750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7575965" y="2179750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 err="1">
                <a:solidFill>
                  <a:srgbClr val="00446B"/>
                </a:solidFill>
              </a:rPr>
              <a:t>Jaw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stroke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display</a:t>
            </a:r>
            <a:endParaRPr lang="de-DE" sz="12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The </a:t>
            </a:r>
            <a:r>
              <a:rPr lang="de-DE" sz="1200" dirty="0" err="1">
                <a:solidFill>
                  <a:srgbClr val="00446B"/>
                </a:solidFill>
              </a:rPr>
              <a:t>jaw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stroke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control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is</a:t>
            </a:r>
            <a:r>
              <a:rPr lang="de-DE" sz="1200" dirty="0">
                <a:solidFill>
                  <a:srgbClr val="00446B"/>
                </a:solidFill>
              </a:rPr>
              <a:t> an additional </a:t>
            </a:r>
            <a:r>
              <a:rPr lang="de-DE" sz="1200" dirty="0" err="1">
                <a:solidFill>
                  <a:srgbClr val="00446B"/>
                </a:solidFill>
              </a:rPr>
              <a:t>safety</a:t>
            </a:r>
            <a:r>
              <a:rPr lang="de-DE" sz="1200" dirty="0">
                <a:solidFill>
                  <a:srgbClr val="00446B"/>
                </a:solidFill>
              </a:rPr>
              <a:t> feature, </a:t>
            </a:r>
            <a:r>
              <a:rPr lang="de-DE" sz="1200" dirty="0" err="1">
                <a:solidFill>
                  <a:srgbClr val="00446B"/>
                </a:solidFill>
              </a:rPr>
              <a:t>which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ensures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safe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workpiece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clamping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simplifies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use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of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the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chuck</a:t>
            </a:r>
            <a:r>
              <a:rPr lang="de-DE" sz="1200" dirty="0">
                <a:solidFill>
                  <a:srgbClr val="00446B"/>
                </a:solidFill>
              </a:rPr>
              <a:t>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Long and </a:t>
            </a:r>
            <a:r>
              <a:rPr lang="de-DE" sz="1200" b="1" dirty="0" err="1">
                <a:solidFill>
                  <a:srgbClr val="00446B"/>
                </a:solidFill>
              </a:rPr>
              <a:t>precise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piston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guidance</a:t>
            </a:r>
            <a:endParaRPr lang="de-DE" sz="1200" b="1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 err="1">
                <a:solidFill>
                  <a:srgbClr val="00446B"/>
                </a:solidFill>
              </a:rPr>
              <a:t>For</a:t>
            </a:r>
            <a:r>
              <a:rPr lang="de-DE" sz="1200" dirty="0">
                <a:solidFill>
                  <a:srgbClr val="00446B"/>
                </a:solidFill>
              </a:rPr>
              <a:t> high </a:t>
            </a:r>
            <a:r>
              <a:rPr lang="de-DE" sz="1200" dirty="0" err="1">
                <a:solidFill>
                  <a:srgbClr val="00446B"/>
                </a:solidFill>
              </a:rPr>
              <a:t>clamping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repeatability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long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service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life</a:t>
            </a:r>
            <a:r>
              <a:rPr lang="de-DE" sz="1200" dirty="0">
                <a:solidFill>
                  <a:srgbClr val="00446B"/>
                </a:solidFill>
              </a:rPr>
              <a:t>. All </a:t>
            </a:r>
            <a:r>
              <a:rPr lang="de-DE" sz="1200" dirty="0" err="1">
                <a:solidFill>
                  <a:srgbClr val="00446B"/>
                </a:solidFill>
              </a:rPr>
              <a:t>functional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components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used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for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force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transmission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are</a:t>
            </a:r>
            <a:r>
              <a:rPr lang="de-DE" sz="1200" dirty="0">
                <a:solidFill>
                  <a:srgbClr val="00446B"/>
                </a:solidFill>
              </a:rPr>
              <a:t> </a:t>
            </a:r>
            <a:r>
              <a:rPr lang="de-DE" sz="1200" dirty="0" err="1">
                <a:solidFill>
                  <a:srgbClr val="00446B"/>
                </a:solidFill>
              </a:rPr>
              <a:t>hardened</a:t>
            </a:r>
            <a:r>
              <a:rPr lang="de-DE" sz="1200" dirty="0">
                <a:solidFill>
                  <a:srgbClr val="00446B"/>
                </a:solidFill>
              </a:rPr>
              <a:t> and </a:t>
            </a:r>
            <a:r>
              <a:rPr lang="de-DE" sz="1200" dirty="0" err="1">
                <a:solidFill>
                  <a:srgbClr val="00446B"/>
                </a:solidFill>
              </a:rPr>
              <a:t>ground</a:t>
            </a:r>
            <a:r>
              <a:rPr lang="de-DE" sz="1200" dirty="0">
                <a:solidFill>
                  <a:srgbClr val="00446B"/>
                </a:solidFill>
              </a:rPr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pic>
        <p:nvPicPr>
          <p:cNvPr id="3074" name="Picture 2" descr="http://www.schunk.int/pimexport_stb2/IM0011463.JPG">
            <a:extLst>
              <a:ext uri="{FF2B5EF4-FFF2-40B4-BE49-F238E27FC236}">
                <a16:creationId xmlns:a16="http://schemas.microsoft.com/office/drawing/2014/main" id="{F631411C-714D-46D5-930B-678AB9CC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7" y="1269236"/>
            <a:ext cx="1887055" cy="13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hunk.int/pimexport_stb2/IM0011751.JPG">
            <a:extLst>
              <a:ext uri="{FF2B5EF4-FFF2-40B4-BE49-F238E27FC236}">
                <a16:creationId xmlns:a16="http://schemas.microsoft.com/office/drawing/2014/main" id="{345C8A0B-8CD9-497C-A723-A61ABC77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07" y="1252970"/>
            <a:ext cx="1881012" cy="13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28C8-1637-4726-91D8-F5A9356F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16C1F-1F11-479D-B192-3149CEAE9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78DE1-166B-4C1C-A2FD-A6274BA79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B1F033-ED75-461E-8494-18418A1DD00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446B"/>
                </a:solidFill>
              </a:rPr>
              <a:t>Variants</a:t>
            </a:r>
            <a:endParaRPr lang="de-DE" sz="1600" b="1" dirty="0">
              <a:solidFill>
                <a:srgbClr val="00446B"/>
              </a:solidFill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4160C4F-AEFB-4530-8A00-A9F6C192B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2925"/>
              </p:ext>
            </p:extLst>
          </p:nvPr>
        </p:nvGraphicFramePr>
        <p:xfrm>
          <a:off x="202017" y="1853699"/>
          <a:ext cx="8243579" cy="142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657">
                <a:tc>
                  <a:txBody>
                    <a:bodyPr/>
                    <a:lstStyle/>
                    <a:p>
                      <a:r>
                        <a:rPr lang="de-DE" sz="1200" dirty="0"/>
                        <a:t>Technical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data</a:t>
                      </a:r>
                      <a:endParaRPr lang="de-DE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ROTA NCK-S plus 165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NCK-S plus 210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NCK-S plus 250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NCK-S plus 315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err="1">
                          <a:solidFill>
                            <a:srgbClr val="003D6A"/>
                          </a:solidFill>
                        </a:rPr>
                        <a:t>Actuation</a:t>
                      </a:r>
                      <a:r>
                        <a:rPr lang="de-DE" sz="1200" b="0" baseline="0" dirty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03D6A"/>
                          </a:solidFill>
                        </a:rPr>
                        <a:t>pressure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[bar]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195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195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Max.</a:t>
                      </a:r>
                      <a:r>
                        <a:rPr lang="de-DE" sz="1200" b="0" baseline="0" dirty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03D6A"/>
                          </a:solidFill>
                        </a:rPr>
                        <a:t>clamping</a:t>
                      </a:r>
                      <a:r>
                        <a:rPr lang="de-DE" sz="1200" b="0" baseline="0" dirty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200" b="0" baseline="0" dirty="0" err="1">
                          <a:solidFill>
                            <a:srgbClr val="003D6A"/>
                          </a:solidFill>
                        </a:rPr>
                        <a:t>force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84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144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200" b="0" dirty="0" err="1">
                          <a:solidFill>
                            <a:srgbClr val="003D6A"/>
                          </a:solidFill>
                        </a:rPr>
                        <a:t>Stroke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/</a:t>
                      </a:r>
                      <a:r>
                        <a:rPr lang="de-DE" sz="1200" b="0" dirty="0" err="1">
                          <a:solidFill>
                            <a:srgbClr val="003D6A"/>
                          </a:solidFill>
                        </a:rPr>
                        <a:t>jaw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2.75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err="1">
                          <a:solidFill>
                            <a:srgbClr val="003D6A"/>
                          </a:solidFill>
                        </a:rPr>
                        <a:t>Weight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[kg]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20.1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31.2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47.6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72.4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289</Words>
  <Application>Microsoft Office PowerPoint</Application>
  <PresentationFormat>Bildschirmpräsentation (16:9)</PresentationFormat>
  <Paragraphs>92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SCH_PPT_Vorlage_16-9_230112</vt:lpstr>
      <vt:lpstr>PowerPoint-Präsentation</vt:lpstr>
      <vt:lpstr>ROTA NCK-S plus</vt:lpstr>
      <vt:lpstr>ROTA NCK-S plus</vt:lpstr>
      <vt:lpstr>ROTA NCK-S plus</vt:lpstr>
      <vt:lpstr>ROTA NCK-S plus</vt:lpstr>
      <vt:lpstr>ROTA NCK-S plus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374</cp:revision>
  <cp:lastPrinted>2020-11-09T15:27:15Z</cp:lastPrinted>
  <dcterms:created xsi:type="dcterms:W3CDTF">2012-06-26T15:13:48Z</dcterms:created>
  <dcterms:modified xsi:type="dcterms:W3CDTF">2021-10-06T14:02:08Z</dcterms:modified>
</cp:coreProperties>
</file>