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9" r:id="rId2"/>
    <p:sldId id="294" r:id="rId3"/>
    <p:sldId id="418" r:id="rId4"/>
    <p:sldId id="414" r:id="rId5"/>
    <p:sldId id="416" r:id="rId6"/>
    <p:sldId id="419" r:id="rId7"/>
    <p:sldId id="279" r:id="rId8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3833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74EFFC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3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108" y="258"/>
      </p:cViewPr>
      <p:guideLst>
        <p:guide orient="horz" pos="2436"/>
        <p:guide orient="horz" pos="356"/>
        <p:guide orient="horz" pos="577"/>
        <p:guide pos="5465"/>
        <p:guide pos="204"/>
        <p:guide pos="2831"/>
        <p:guide pos="3833"/>
        <p:guide pos="288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06.10.2021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455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ROTA NCK-S plus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  <p:sldLayoutId id="2147483660" r:id="rId6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ROTA NCK-S plus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Calibri"/>
              </a:rPr>
              <a:t>Hydraulisches Kraftspannfutter für den stationären Einsatz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15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ROTA NCK-S plus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48" y="1112838"/>
            <a:ext cx="5690667" cy="285432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Präzisions-Keilhaken-Kraftspannfutter für höchste Qualitätsansprüche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Ausgezeichnetes Preis-/Leistungsverhältnis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Hoher Wirkungsgrad des Keilhakensystems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Optimiertes Schmiersystem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Integrierter Hydraulikzylinder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Grundbacken mit Spitzverzahnung zoll oder metrisch als Standard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Geringe Bauhöhe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Allseitig gehärtete und geschliffene Funktionsteile</a:t>
            </a:r>
          </a:p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E11298-AE2F-4B2D-81C1-484AB6A7060D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Vorteile – Ihr Nutzen</a:t>
            </a:r>
          </a:p>
        </p:txBody>
      </p:sp>
      <p:pic>
        <p:nvPicPr>
          <p:cNvPr id="1028" name="Picture 4" descr="http://www.schunk.int/pimexport_stb2/IM0011399.JPG">
            <a:extLst>
              <a:ext uri="{FF2B5EF4-FFF2-40B4-BE49-F238E27FC236}">
                <a16:creationId xmlns:a16="http://schemas.microsoft.com/office/drawing/2014/main" id="{6CD55264-8612-46E5-9C91-B714EF289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15" y="592339"/>
            <a:ext cx="2816285" cy="32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8E83D-1E5F-4DA2-8830-F4D4A4A0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NCK-S plus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02813B-F35E-4D93-BD0B-4A6C9A7A87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3970564" cy="2854325"/>
          </a:xfrm>
        </p:spPr>
        <p:txBody>
          <a:bodyPr>
            <a:normAutofit/>
          </a:bodyPr>
          <a:lstStyle/>
          <a:p>
            <a:r>
              <a:rPr lang="de-DE" sz="1400" b="1" u="sng" dirty="0"/>
              <a:t>Spannmittel:</a:t>
            </a:r>
          </a:p>
          <a:p>
            <a:r>
              <a:rPr lang="de-DE" sz="1400" dirty="0"/>
              <a:t>ROTA NCK-S plus 315 für stationäre Anwendung.</a:t>
            </a:r>
          </a:p>
          <a:p>
            <a:endParaRPr lang="de-DE" sz="1400" dirty="0"/>
          </a:p>
          <a:p>
            <a:r>
              <a:rPr lang="de-DE" sz="1400" b="1" u="sng" dirty="0"/>
              <a:t>Merkmale/Anwendung:</a:t>
            </a:r>
          </a:p>
          <a:p>
            <a:r>
              <a:rPr lang="de-DE" sz="1400" dirty="0"/>
              <a:t>Drehfutter mit integriertem Hydraulikzylinder zur automatisierten Fertigung in Fräszentren.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C427B-2BD5-4AF7-BB84-14D4F63D6B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546E82-F0B9-453F-BD5B-8DBF01405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1"/>
          <a:stretch/>
        </p:blipFill>
        <p:spPr>
          <a:xfrm>
            <a:off x="4193918" y="1112838"/>
            <a:ext cx="4072148" cy="2854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C2A40D6-F369-4D2B-BA7D-3C5DDC2033B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Anwendungsbeispiel</a:t>
            </a:r>
          </a:p>
        </p:txBody>
      </p:sp>
    </p:spTree>
    <p:extLst>
      <p:ext uri="{BB962C8B-B14F-4D97-AF65-F5344CB8AC3E}">
        <p14:creationId xmlns:p14="http://schemas.microsoft.com/office/powerpoint/2010/main" val="148466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F495A-4562-4EA9-9361-8708BD9A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NCK-S plus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EC049-3DF5-4618-9BF9-25DBF5564A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35633" cy="2854325"/>
          </a:xfrm>
        </p:spPr>
        <p:txBody>
          <a:bodyPr>
            <a:normAutofit/>
          </a:bodyPr>
          <a:lstStyle/>
          <a:p>
            <a:pPr indent="268288"/>
            <a:r>
              <a:rPr lang="de-DE" sz="1400" dirty="0"/>
              <a:t>Keilhakenantrieb</a:t>
            </a:r>
          </a:p>
          <a:p>
            <a:pPr indent="268288"/>
            <a:r>
              <a:rPr lang="de-DE" sz="1400" dirty="0"/>
              <a:t>Gehärteter und extrem steifer Grundkörper</a:t>
            </a:r>
          </a:p>
          <a:p>
            <a:pPr indent="268288"/>
            <a:r>
              <a:rPr lang="de-DE" sz="1400" dirty="0"/>
              <a:t>Lange Backenführung</a:t>
            </a:r>
          </a:p>
          <a:p>
            <a:pPr indent="268288"/>
            <a:r>
              <a:rPr lang="de-DE" sz="1400" dirty="0"/>
              <a:t>Optimiertes Schmiersystem</a:t>
            </a:r>
          </a:p>
          <a:p>
            <a:pPr indent="268288"/>
            <a:r>
              <a:rPr lang="de-DE" sz="1400" dirty="0"/>
              <a:t>Befestigungsgewinde</a:t>
            </a:r>
          </a:p>
          <a:p>
            <a:pPr indent="268288"/>
            <a:r>
              <a:rPr lang="de-DE" sz="1400" dirty="0"/>
              <a:t>Verzahnung der Grundbacken</a:t>
            </a:r>
          </a:p>
          <a:p>
            <a:pPr indent="268288"/>
            <a:r>
              <a:rPr lang="de-DE" sz="1400" dirty="0"/>
              <a:t>Backenhubanzeige</a:t>
            </a:r>
          </a:p>
          <a:p>
            <a:pPr indent="268288"/>
            <a:r>
              <a:rPr lang="de-DE" sz="1400" dirty="0"/>
              <a:t>Geringe Bauhöhe</a:t>
            </a:r>
          </a:p>
          <a:p>
            <a:pPr indent="268288"/>
            <a:r>
              <a:rPr lang="de-DE" sz="1400" dirty="0"/>
              <a:t>Hydraulisches System</a:t>
            </a:r>
          </a:p>
          <a:p>
            <a:pPr indent="268288"/>
            <a:endParaRPr lang="de-DE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4D380-2DD7-4092-B35C-956640713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D759F-66F9-4C61-AA77-97E4EEF77EB0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B9D62CB-385A-4AC1-A156-E91586891D3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2168F2E-EE60-4F91-A60F-B6567C93631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2704DB-9485-4B98-8F93-216EB985AA41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24E0913-1FA2-46F7-9C76-B488A2B11AA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37FA59-8175-4884-8DC4-F513AE6C8FD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BB5CEBD-090A-4F91-BF9F-4C5349AFAE8C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315BED3-9620-44DD-B92E-1B58E6033FA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84F6DB1-95FC-4AFC-857F-08BC3443EEF7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3BEC66-81AC-4E18-A588-399BD850CF68}"/>
              </a:ext>
            </a:extLst>
          </p:cNvPr>
          <p:cNvGrpSpPr/>
          <p:nvPr/>
        </p:nvGrpSpPr>
        <p:grpSpPr>
          <a:xfrm>
            <a:off x="297211" y="2153967"/>
            <a:ext cx="198000" cy="198000"/>
            <a:chOff x="4637578" y="738982"/>
            <a:chExt cx="266095" cy="27135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DC23981-59B3-472E-B823-23C20C1505DB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CC26D51-3C11-494B-9D0C-6D9F092FA4C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D03CAAF-0965-4680-A067-DBD3E11E30A2}"/>
              </a:ext>
            </a:extLst>
          </p:cNvPr>
          <p:cNvGrpSpPr/>
          <p:nvPr/>
        </p:nvGrpSpPr>
        <p:grpSpPr>
          <a:xfrm>
            <a:off x="297211" y="2421819"/>
            <a:ext cx="198000" cy="198000"/>
            <a:chOff x="4634378" y="738982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692683-D9CD-47F5-98C8-CFF0222AC5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B96F9AA-08FC-4092-9418-D375680E8151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54E6F2-238B-46E3-85E8-143754030618}"/>
              </a:ext>
            </a:extLst>
          </p:cNvPr>
          <p:cNvGrpSpPr/>
          <p:nvPr/>
        </p:nvGrpSpPr>
        <p:grpSpPr>
          <a:xfrm>
            <a:off x="297211" y="1905708"/>
            <a:ext cx="198000" cy="198000"/>
            <a:chOff x="4631178" y="738982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D3608BA-C3D4-4E82-872C-DB8C7A5BD93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CFB165-4B79-4567-83BF-2BD65EC32C62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3437487-C71D-430B-A902-9E1E932E44B3}"/>
              </a:ext>
            </a:extLst>
          </p:cNvPr>
          <p:cNvGrpSpPr/>
          <p:nvPr/>
        </p:nvGrpSpPr>
        <p:grpSpPr>
          <a:xfrm>
            <a:off x="297211" y="2676609"/>
            <a:ext cx="198000" cy="198000"/>
            <a:chOff x="4640203" y="738588"/>
            <a:chExt cx="266095" cy="27135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9EDB21D-2709-4144-A792-F2D84D31D1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D441BDA-3D6E-486D-B600-8E811F373A2D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203838-77A9-4F83-8979-1D18039B011B}"/>
              </a:ext>
            </a:extLst>
          </p:cNvPr>
          <p:cNvGrpSpPr/>
          <p:nvPr/>
        </p:nvGrpSpPr>
        <p:grpSpPr>
          <a:xfrm>
            <a:off x="297211" y="2937931"/>
            <a:ext cx="198000" cy="198000"/>
            <a:chOff x="4640203" y="732226"/>
            <a:chExt cx="266095" cy="27135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FD1C616-9D58-4E80-B241-C06D50888D2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B912B9-C95E-4C4B-BB6A-1F5F8A7B0A9D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C1A4AF60-29ED-4F4A-8723-EA6E1D2ACA9B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Funktionsschnittbild</a:t>
            </a:r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54FA6F20-E7FA-4C14-B4C7-AB7827B66EEA}"/>
              </a:ext>
            </a:extLst>
          </p:cNvPr>
          <p:cNvGrpSpPr/>
          <p:nvPr/>
        </p:nvGrpSpPr>
        <p:grpSpPr>
          <a:xfrm>
            <a:off x="296101" y="3197117"/>
            <a:ext cx="198000" cy="198000"/>
            <a:chOff x="4640203" y="732226"/>
            <a:chExt cx="266095" cy="27135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623397C3-6669-42C8-B66B-11A1934031A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D52FA549-91ED-446D-B615-D29568C16E66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pic>
        <p:nvPicPr>
          <p:cNvPr id="2050" name="Picture 2" descr="http://www.schunk.int/pimexport_stb2/IM0011405.JPG">
            <a:extLst>
              <a:ext uri="{FF2B5EF4-FFF2-40B4-BE49-F238E27FC236}">
                <a16:creationId xmlns:a16="http://schemas.microsoft.com/office/drawing/2014/main" id="{223E35DE-8693-44D7-976C-AC4702FC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77" y="649779"/>
            <a:ext cx="3910972" cy="33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6B4324-2ADE-405C-BBFA-BF50519DA4C0}"/>
              </a:ext>
            </a:extLst>
          </p:cNvPr>
          <p:cNvGrpSpPr/>
          <p:nvPr/>
        </p:nvGrpSpPr>
        <p:grpSpPr>
          <a:xfrm>
            <a:off x="6303065" y="837129"/>
            <a:ext cx="198000" cy="198000"/>
            <a:chOff x="4640203" y="738588"/>
            <a:chExt cx="266095" cy="27135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1D39450-949C-412D-96FD-7F839BFEADF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FAF55304-C403-4A67-B6A2-E4AB4D9295CA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3A9BCDC-A1EE-405E-BA22-FDAD53C38BA5}"/>
              </a:ext>
            </a:extLst>
          </p:cNvPr>
          <p:cNvGrpSpPr/>
          <p:nvPr/>
        </p:nvGrpSpPr>
        <p:grpSpPr>
          <a:xfrm>
            <a:off x="7622385" y="1089224"/>
            <a:ext cx="198000" cy="198000"/>
            <a:chOff x="4637578" y="738982"/>
            <a:chExt cx="266095" cy="27135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4C1F6AEB-8DBC-4FF1-AFB7-4A305C3773D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994F60DA-76D4-4B3D-AB26-66992F3935A2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D2F8D11-00BA-4A09-AE0D-6A4A107935F9}"/>
              </a:ext>
            </a:extLst>
          </p:cNvPr>
          <p:cNvGrpSpPr/>
          <p:nvPr/>
        </p:nvGrpSpPr>
        <p:grpSpPr>
          <a:xfrm>
            <a:off x="7898969" y="1493788"/>
            <a:ext cx="198000" cy="198000"/>
            <a:chOff x="4634378" y="738982"/>
            <a:chExt cx="266095" cy="271350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E22E2816-D93B-41EA-9E7C-DBB2C343DCD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8F2AF161-B78C-4A81-9312-21C226C158F5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4102DCB-D616-42AB-8E99-90B4E903979C}"/>
              </a:ext>
            </a:extLst>
          </p:cNvPr>
          <p:cNvGrpSpPr/>
          <p:nvPr/>
        </p:nvGrpSpPr>
        <p:grpSpPr>
          <a:xfrm>
            <a:off x="7997969" y="2515629"/>
            <a:ext cx="198000" cy="198000"/>
            <a:chOff x="4640203" y="732226"/>
            <a:chExt cx="266095" cy="27135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1909C11-B037-468E-A946-020B512F285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A640F363-7651-4DB6-BF5D-BA52C4952AB0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62A9F04-0768-4E92-9C1F-0A3C9CD8B672}"/>
              </a:ext>
            </a:extLst>
          </p:cNvPr>
          <p:cNvGrpSpPr/>
          <p:nvPr/>
        </p:nvGrpSpPr>
        <p:grpSpPr>
          <a:xfrm>
            <a:off x="5040438" y="2151194"/>
            <a:ext cx="198000" cy="198000"/>
            <a:chOff x="4631178" y="738982"/>
            <a:chExt cx="266095" cy="271350"/>
          </a:xfrm>
        </p:grpSpPr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5419CC6F-F351-4A00-8091-AAE8A76BF6B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35D5F1D2-074B-4144-94D8-43843DADBA10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B76141F-3C1C-4D93-BA44-96A622846417}"/>
              </a:ext>
            </a:extLst>
          </p:cNvPr>
          <p:cNvGrpSpPr/>
          <p:nvPr/>
        </p:nvGrpSpPr>
        <p:grpSpPr>
          <a:xfrm>
            <a:off x="5347182" y="2492515"/>
            <a:ext cx="198000" cy="198000"/>
            <a:chOff x="4645063" y="732456"/>
            <a:chExt cx="266095" cy="27135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B9070AF-CCB0-4955-9D29-0F2CFCD5BF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571DEDEC-79A9-4ED5-A03C-1F58DEDEEFCF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9A3FC88A-628E-4FE2-96BD-7D38F1F23228}"/>
              </a:ext>
            </a:extLst>
          </p:cNvPr>
          <p:cNvGrpSpPr/>
          <p:nvPr/>
        </p:nvGrpSpPr>
        <p:grpSpPr>
          <a:xfrm>
            <a:off x="6629355" y="1952003"/>
            <a:ext cx="198000" cy="198000"/>
            <a:chOff x="4640203" y="732226"/>
            <a:chExt cx="266095" cy="271350"/>
          </a:xfrm>
        </p:grpSpPr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DEA868CF-CB12-418C-8391-23FBD629B628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25D2ED97-AC0F-458A-8F67-F7D94A1571C6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52E2555-C34D-4064-AEB3-B1E6DD548743}"/>
              </a:ext>
            </a:extLst>
          </p:cNvPr>
          <p:cNvGrpSpPr/>
          <p:nvPr/>
        </p:nvGrpSpPr>
        <p:grpSpPr>
          <a:xfrm>
            <a:off x="6038587" y="2373750"/>
            <a:ext cx="198000" cy="198000"/>
            <a:chOff x="4645063" y="729193"/>
            <a:chExt cx="266095" cy="27135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3C7912A0-A971-4CDB-88D9-4FD9FBA24A7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3210AB5D-A07A-4B30-9E1B-A840B600DB52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F2E4D5-9EB7-45BD-A0AF-8F56DEA2D8F4}"/>
              </a:ext>
            </a:extLst>
          </p:cNvPr>
          <p:cNvGrpSpPr/>
          <p:nvPr/>
        </p:nvGrpSpPr>
        <p:grpSpPr>
          <a:xfrm>
            <a:off x="7575965" y="2179750"/>
            <a:ext cx="198000" cy="198000"/>
            <a:chOff x="4637578" y="732456"/>
            <a:chExt cx="266095" cy="271350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AF348BB5-4CBB-45B8-B6F2-A460DE1D433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D2615E5C-C4E1-41B7-8061-B197535BB9CA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3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AD1B10B-2D8E-46B1-A4EB-B4C8E4B62D00}"/>
              </a:ext>
            </a:extLst>
          </p:cNvPr>
          <p:cNvSpPr/>
          <p:nvPr/>
        </p:nvSpPr>
        <p:spPr>
          <a:xfrm>
            <a:off x="268316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D38C41-4BB4-4579-9980-2C13BAF4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NCK-S plus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1E213D-48C5-4B16-AE16-756970C25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F11716-6EF5-4893-A382-B44A6CFC3373}"/>
              </a:ext>
            </a:extLst>
          </p:cNvPr>
          <p:cNvSpPr/>
          <p:nvPr/>
        </p:nvSpPr>
        <p:spPr>
          <a:xfrm>
            <a:off x="183451" y="2746827"/>
            <a:ext cx="295163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Backenhubanzeige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Die Backenhubanzeige ist eine zusätzliche Sicherheitseinrichtung, um Werkstücke kontrolliert sicher zu spannen und so dem Anwender im täglichen Einsatz die Arbeit mit dem Drehfutter zu erleichtern.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DEA4F6-A192-4DB7-9083-3B8EBC5AC55D}"/>
              </a:ext>
            </a:extLst>
          </p:cNvPr>
          <p:cNvSpPr/>
          <p:nvPr/>
        </p:nvSpPr>
        <p:spPr>
          <a:xfrm>
            <a:off x="3133352" y="1125478"/>
            <a:ext cx="2135251" cy="1616634"/>
          </a:xfrm>
          <a:prstGeom prst="rect">
            <a:avLst/>
          </a:prstGeom>
          <a:noFill/>
          <a:ln>
            <a:solidFill>
              <a:srgbClr val="003D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6D2FE1-1081-4089-8D3C-AAE6FFE0EF0A}"/>
              </a:ext>
            </a:extLst>
          </p:cNvPr>
          <p:cNvSpPr/>
          <p:nvPr/>
        </p:nvSpPr>
        <p:spPr>
          <a:xfrm>
            <a:off x="3052541" y="2748002"/>
            <a:ext cx="295163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200" b="1" dirty="0">
                <a:solidFill>
                  <a:srgbClr val="00446B"/>
                </a:solidFill>
              </a:rPr>
              <a:t>Lange und präzise Kolbenführung</a:t>
            </a:r>
          </a:p>
          <a:p>
            <a:pPr>
              <a:spcBef>
                <a:spcPts val="600"/>
              </a:spcBef>
            </a:pPr>
            <a:r>
              <a:rPr lang="de-DE" sz="1200" dirty="0">
                <a:solidFill>
                  <a:srgbClr val="00446B"/>
                </a:solidFill>
              </a:rPr>
              <a:t>Für eine hohe Spanngenauigkeit und lange Lebensdauer. Alle Funktionsteile zur Kraftübertragung sind gehärtet und geschliffen.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8B339ED-DE7B-4C23-BF7D-44F930671220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Highlights</a:t>
            </a:r>
          </a:p>
        </p:txBody>
      </p:sp>
      <p:pic>
        <p:nvPicPr>
          <p:cNvPr id="3074" name="Picture 2" descr="http://www.schunk.int/pimexport_stb2/IM0011463.JPG">
            <a:extLst>
              <a:ext uri="{FF2B5EF4-FFF2-40B4-BE49-F238E27FC236}">
                <a16:creationId xmlns:a16="http://schemas.microsoft.com/office/drawing/2014/main" id="{F631411C-714D-46D5-930B-678AB9CCE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67" y="1269236"/>
            <a:ext cx="1887055" cy="13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hunk.int/pimexport_stb2/IM0011751.JPG">
            <a:extLst>
              <a:ext uri="{FF2B5EF4-FFF2-40B4-BE49-F238E27FC236}">
                <a16:creationId xmlns:a16="http://schemas.microsoft.com/office/drawing/2014/main" id="{345C8A0B-8CD9-497C-A723-A61ABC77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07" y="1252970"/>
            <a:ext cx="1881012" cy="13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7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628C8-1637-4726-91D8-F5A9356F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ROTA NCK-S plus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916C1F-1F11-479D-B192-3149CEAE9D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578DE1-166B-4C1C-A2FD-A6274BA795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ROTA NCK-S plus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B1F033-ED75-461E-8494-18418A1DD003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Baureihen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2F757B2-3281-4BC6-B568-B6C8CA47C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621175"/>
              </p:ext>
            </p:extLst>
          </p:nvPr>
        </p:nvGraphicFramePr>
        <p:xfrm>
          <a:off x="215089" y="1807975"/>
          <a:ext cx="8187360" cy="142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9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4657">
                <a:tc>
                  <a:txBody>
                    <a:bodyPr/>
                    <a:lstStyle/>
                    <a:p>
                      <a:r>
                        <a:rPr lang="de-DE" sz="1200" dirty="0"/>
                        <a:t>Technische Daten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ROTA NCK-S plus 165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ROTA NCK-S plus 210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ROTA NCK-S plus 250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ROTA NCK-S plus 315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Betätigungsdruck [bar]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195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195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Max.</a:t>
                      </a:r>
                      <a:r>
                        <a:rPr lang="de-DE" sz="1200" b="0" baseline="0" dirty="0">
                          <a:solidFill>
                            <a:srgbClr val="003D6A"/>
                          </a:solidFill>
                        </a:rPr>
                        <a:t> Spannkraft</a:t>
                      </a: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 [kN]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84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144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Hub/Backe [mm]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2.75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3.7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4.4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5.3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solidFill>
                            <a:srgbClr val="003D6A"/>
                          </a:solidFill>
                        </a:rPr>
                        <a:t>Gewicht [kg]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20.1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31.2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47.6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003D6A"/>
                          </a:solidFill>
                        </a:rPr>
                        <a:t>72.4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8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8" y="3569402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5" tIns="45717" rIns="91435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437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244</Words>
  <Application>Microsoft Office PowerPoint</Application>
  <PresentationFormat>Bildschirmpräsentation (16:9)</PresentationFormat>
  <Paragraphs>92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SCH_PPT_Vorlage_16-9_230112</vt:lpstr>
      <vt:lpstr>PowerPoint-Präsentation</vt:lpstr>
      <vt:lpstr>ROTA NCK-S plus</vt:lpstr>
      <vt:lpstr>ROTA NCK-S plus</vt:lpstr>
      <vt:lpstr>ROTA NCK-S plus</vt:lpstr>
      <vt:lpstr>ROTA NCK-S plus</vt:lpstr>
      <vt:lpstr>ROTA NCK-S plus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Hensler, Sarah</cp:lastModifiedBy>
  <cp:revision>366</cp:revision>
  <cp:lastPrinted>2020-11-09T15:27:15Z</cp:lastPrinted>
  <dcterms:created xsi:type="dcterms:W3CDTF">2012-06-26T15:13:48Z</dcterms:created>
  <dcterms:modified xsi:type="dcterms:W3CDTF">2021-10-06T14:02:57Z</dcterms:modified>
</cp:coreProperties>
</file>