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30" r:id="rId2"/>
    <p:sldId id="294" r:id="rId3"/>
    <p:sldId id="414" r:id="rId4"/>
    <p:sldId id="415" r:id="rId5"/>
  </p:sldIdLst>
  <p:sldSz cx="9144000" cy="5143500" type="screen16x9"/>
  <p:notesSz cx="6797675" cy="9926638"/>
  <p:defaultTextStyle>
    <a:defPPr>
      <a:defRPr lang="de-DE"/>
    </a:defPPr>
    <a:lvl1pPr marL="0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6" userDrawn="1">
          <p15:clr>
            <a:srgbClr val="A4A3A4"/>
          </p15:clr>
        </p15:guide>
        <p15:guide id="2" orient="horz" pos="356">
          <p15:clr>
            <a:srgbClr val="A4A3A4"/>
          </p15:clr>
        </p15:guide>
        <p15:guide id="3" orient="horz" pos="577" userDrawn="1">
          <p15:clr>
            <a:srgbClr val="A4A3A4"/>
          </p15:clr>
        </p15:guide>
        <p15:guide id="4" pos="5465" userDrawn="1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pos="2831">
          <p15:clr>
            <a:srgbClr val="A4A3A4"/>
          </p15:clr>
        </p15:guide>
        <p15:guide id="7" pos="3833" userDrawn="1">
          <p15:clr>
            <a:srgbClr val="A4A3A4"/>
          </p15:clr>
        </p15:guide>
        <p15:guide id="8" pos="288">
          <p15:clr>
            <a:srgbClr val="A4A3A4"/>
          </p15:clr>
        </p15:guide>
        <p15:guide id="9" pos="9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17385F"/>
    <a:srgbClr val="003D6A"/>
    <a:srgbClr val="74EFFC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13" autoAdjust="0"/>
    <p:restoredTop sz="94591" autoAdjust="0"/>
  </p:normalViewPr>
  <p:slideViewPr>
    <p:cSldViewPr snapToGrid="0" snapToObjects="1">
      <p:cViewPr varScale="1">
        <p:scale>
          <a:sx n="132" d="100"/>
          <a:sy n="132" d="100"/>
        </p:scale>
        <p:origin x="108" y="204"/>
      </p:cViewPr>
      <p:guideLst>
        <p:guide orient="horz" pos="2436"/>
        <p:guide orient="horz" pos="356"/>
        <p:guide orient="horz" pos="577"/>
        <p:guide pos="5465"/>
        <p:guide pos="204"/>
        <p:guide pos="2831"/>
        <p:guide pos="3833"/>
        <p:guide pos="288"/>
        <p:guide pos="9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225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28.09.2021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28.09.2021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218C4-41A8-684B-AF4F-B9D499E35F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49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ußzeilenplatzhalter 4"/>
          <p:cNvSpPr txBox="1">
            <a:spLocks/>
          </p:cNvSpPr>
          <p:nvPr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6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VERO-S NSE-S3</a:t>
            </a:r>
            <a:endParaRPr lang="de-DE" dirty="0"/>
          </a:p>
        </p:txBody>
      </p:sp>
      <p:sp>
        <p:nvSpPr>
          <p:cNvPr id="24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28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5150" cy="285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6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uer Hintergrund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  <p:sp>
        <p:nvSpPr>
          <p:cNvPr id="26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4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8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VERO-S NSE-S3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012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04" y="4311880"/>
            <a:ext cx="9144000" cy="749300"/>
          </a:xfrm>
          <a:prstGeom prst="rect">
            <a:avLst/>
          </a:prstGeom>
        </p:spPr>
      </p:pic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43740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VERO-S NSE-S3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2854325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3086100" cy="274637"/>
          </a:xfrm>
        </p:spPr>
        <p:txBody>
          <a:bodyPr/>
          <a:lstStyle/>
          <a:p>
            <a:r>
              <a:rPr lang="de-DE"/>
              <a:t>VERO-S NSE-S3</a:t>
            </a:r>
            <a:endParaRPr lang="de-DE" dirty="0"/>
          </a:p>
        </p:txBody>
      </p:sp>
      <p:pic>
        <p:nvPicPr>
          <p:cNvPr id="11" name="Bild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3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eite">
    <p:bg>
      <p:bgPr>
        <a:solidFill>
          <a:srgbClr val="003D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96" y="1366745"/>
            <a:ext cx="3168000" cy="3777126"/>
          </a:xfrm>
          <a:prstGeom prst="rect">
            <a:avLst/>
          </a:prstGeom>
        </p:spPr>
      </p:pic>
      <p:pic>
        <p:nvPicPr>
          <p:cNvPr id="50" name="Grafik 49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" y="0"/>
            <a:ext cx="9136605" cy="5143500"/>
          </a:xfrm>
          <a:prstGeom prst="rect">
            <a:avLst/>
          </a:prstGeom>
        </p:spPr>
      </p:pic>
      <p:pic>
        <p:nvPicPr>
          <p:cNvPr id="80" name="Grafik 79" hidden="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0792"/>
            <a:ext cx="9143245" cy="902133"/>
          </a:xfrm>
          <a:prstGeom prst="rect">
            <a:avLst/>
          </a:prstGeom>
        </p:spPr>
      </p:pic>
      <p:sp>
        <p:nvSpPr>
          <p:cNvPr id="9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52" y="3866334"/>
            <a:ext cx="823655" cy="9150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56" y="3500370"/>
            <a:ext cx="825689" cy="1333285"/>
          </a:xfrm>
          <a:prstGeom prst="rect">
            <a:avLst/>
          </a:prstGeom>
        </p:spPr>
      </p:pic>
      <p:grpSp>
        <p:nvGrpSpPr>
          <p:cNvPr id="57" name="Gruppieren 56"/>
          <p:cNvGrpSpPr/>
          <p:nvPr userDrawn="1"/>
        </p:nvGrpSpPr>
        <p:grpSpPr>
          <a:xfrm>
            <a:off x="0" y="187341"/>
            <a:ext cx="9144000" cy="1055687"/>
            <a:chOff x="3175" y="4087813"/>
            <a:chExt cx="9144000" cy="1055687"/>
          </a:xfrm>
        </p:grpSpPr>
        <p:sp>
          <p:nvSpPr>
            <p:cNvPr id="60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75" y="4087813"/>
              <a:ext cx="9144000" cy="1055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pic>
          <p:nvPicPr>
            <p:cNvPr id="59" name="Grafik 5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546" y="4626382"/>
              <a:ext cx="1346200" cy="89566"/>
            </a:xfrm>
            <a:prstGeom prst="rect">
              <a:avLst/>
            </a:prstGeom>
          </p:spPr>
        </p:pic>
      </p:grpSp>
      <p:pic>
        <p:nvPicPr>
          <p:cNvPr id="74" name="Bild 4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3697" y="187341"/>
            <a:ext cx="9144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4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619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0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819150" y="466883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r>
              <a:rPr lang="de-DE"/>
              <a:t>VERO-S NSE-S3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209550" y="1190627"/>
            <a:ext cx="4374000" cy="285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2" r:id="rId3"/>
    <p:sldLayoutId id="2147483659" r:id="rId4"/>
    <p:sldLayoutId id="2147483655" r:id="rId5"/>
    <p:sldLayoutId id="2147483660" r:id="rId6"/>
  </p:sldLayoutIdLst>
  <p:hf sldNum="0" hdr="0" dt="0"/>
  <p:txStyles>
    <p:titleStyle>
      <a:lvl1pPr algn="l" defTabSz="457171" rtl="0" eaLnBrk="1" latinLnBrk="0" hangingPunct="1">
        <a:spcBef>
          <a:spcPct val="0"/>
        </a:spcBef>
        <a:buNone/>
        <a:defRPr sz="2800" b="1" kern="1200">
          <a:solidFill>
            <a:srgbClr val="00446B"/>
          </a:solidFill>
          <a:latin typeface="+mj-lt"/>
          <a:ea typeface="+mj-ea"/>
          <a:cs typeface="+mj-cs"/>
        </a:defRPr>
      </a:lvl1pPr>
    </p:titleStyle>
    <p:bodyStyle>
      <a:lvl1pPr marL="0" indent="0" algn="l" defTabSz="457171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446B"/>
          </a:solidFill>
          <a:latin typeface="+mn-lt"/>
          <a:ea typeface="+mn-ea"/>
          <a:cs typeface="+mn-cs"/>
        </a:defRPr>
      </a:lvl1pPr>
      <a:lvl2pPr marL="457170" indent="0" algn="l" defTabSz="457171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446B"/>
          </a:solidFill>
          <a:latin typeface="+mn-lt"/>
          <a:ea typeface="+mn-ea"/>
          <a:cs typeface="+mn-cs"/>
        </a:defRPr>
      </a:lvl2pPr>
      <a:lvl3pPr marL="1142927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446B"/>
          </a:solidFill>
          <a:latin typeface="+mn-lt"/>
          <a:ea typeface="+mn-ea"/>
          <a:cs typeface="+mn-cs"/>
        </a:defRPr>
      </a:lvl3pPr>
      <a:lvl4pPr marL="1600098" indent="-228585" algn="l" defTabSz="457171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446B"/>
          </a:solidFill>
          <a:latin typeface="+mn-lt"/>
          <a:ea typeface="+mn-ea"/>
          <a:cs typeface="+mn-cs"/>
        </a:defRPr>
      </a:lvl4pPr>
      <a:lvl5pPr marL="2057268" indent="-228585" algn="l" defTabSz="457171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446B"/>
          </a:solidFill>
          <a:latin typeface="+mn-lt"/>
          <a:ea typeface="+mn-ea"/>
          <a:cs typeface="+mn-cs"/>
        </a:defRPr>
      </a:lvl5pPr>
      <a:lvl6pPr marL="251443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7.emf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rschwommene abstrakte hintergrund innenansicht blick auf in richtung zu  leeren büro lobby und eingangstüren und glas vorhang wand mit rahmen |  Kostenlose Foto">
            <a:extLst>
              <a:ext uri="{FF2B5EF4-FFF2-40B4-BE49-F238E27FC236}">
                <a16:creationId xmlns:a16="http://schemas.microsoft.com/office/drawing/2014/main" id="{2AFA6429-E8A8-4A05-905F-E575DE69C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445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2E71D5BF-60E5-4FD3-9BAC-6517617B68A4}"/>
              </a:ext>
            </a:extLst>
          </p:cNvPr>
          <p:cNvSpPr/>
          <p:nvPr/>
        </p:nvSpPr>
        <p:spPr>
          <a:xfrm>
            <a:off x="0" y="3346073"/>
            <a:ext cx="9144000" cy="1081147"/>
          </a:xfrm>
          <a:prstGeom prst="rect">
            <a:avLst/>
          </a:prstGeom>
          <a:gradFill>
            <a:gsLst>
              <a:gs pos="0">
                <a:srgbClr val="003D6A"/>
              </a:gs>
              <a:gs pos="98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0" y="3346074"/>
            <a:ext cx="9144000" cy="1081147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59">
              <a:defRPr/>
            </a:pPr>
            <a:endParaRPr lang="de-DE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Titel 1"/>
          <p:cNvSpPr txBox="1">
            <a:spLocks/>
          </p:cNvSpPr>
          <p:nvPr/>
        </p:nvSpPr>
        <p:spPr>
          <a:xfrm>
            <a:off x="230150" y="3441577"/>
            <a:ext cx="8858637" cy="839335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VERO-S NSE-S3</a:t>
            </a:r>
          </a:p>
          <a:p>
            <a:pPr marL="84138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olidFill>
                  <a:srgbClr val="FFFFFF"/>
                </a:solidFill>
                <a:latin typeface="Calibri"/>
              </a:rPr>
              <a:t>Sensorisches Nullpunktspannmodul für erhöhte Prozesstransparenz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3"/>
            <a:ext cx="1346200" cy="89567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6"/>
          <a:srcRect l="38113" b="2500"/>
          <a:stretch/>
        </p:blipFill>
        <p:spPr>
          <a:xfrm>
            <a:off x="471268" y="4714857"/>
            <a:ext cx="207512" cy="222904"/>
          </a:xfrm>
          <a:prstGeom prst="rect">
            <a:avLst/>
          </a:prstGeom>
        </p:spPr>
      </p:pic>
      <p:pic>
        <p:nvPicPr>
          <p:cNvPr id="7" name="Bild 4">
            <a:extLst>
              <a:ext uri="{FF2B5EF4-FFF2-40B4-BE49-F238E27FC236}">
                <a16:creationId xmlns:a16="http://schemas.microsoft.com/office/drawing/2014/main" id="{FF2BE00B-75A5-427F-855A-AFBD37CAD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11871"/>
            <a:ext cx="9144000" cy="749300"/>
          </a:xfrm>
          <a:prstGeom prst="rect">
            <a:avLst/>
          </a:prstGeom>
        </p:spPr>
      </p:pic>
      <p:pic>
        <p:nvPicPr>
          <p:cNvPr id="10" name="Picture 2" descr="http://www.schunk.int/pimexport_stb2/IM0026703.JPG">
            <a:extLst>
              <a:ext uri="{FF2B5EF4-FFF2-40B4-BE49-F238E27FC236}">
                <a16:creationId xmlns:a16="http://schemas.microsoft.com/office/drawing/2014/main" id="{F376BC14-D31C-4716-8C15-CD31BBD8D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358" y="676394"/>
            <a:ext cx="3100219" cy="235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2551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VERO-S NSE-S3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209549" y="1112838"/>
            <a:ext cx="5310223" cy="2854325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55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SCHUNK-Baukastensystem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Einzugskraftmessung über Dehnungsmessstreifen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Integrierte elektrische Abfragen der Spannschieberstellungen sowie der </a:t>
            </a:r>
            <a:r>
              <a:rPr lang="de-DE" sz="1400" dirty="0" err="1"/>
              <a:t>Palettenanwesenheit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Optionaler </a:t>
            </a:r>
            <a:r>
              <a:rPr lang="de-DE" sz="1400" dirty="0" err="1"/>
              <a:t>Konusverschluss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Positionierung über Kurzkegel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Patentierter Eil- und </a:t>
            </a:r>
            <a:r>
              <a:rPr lang="de-DE" sz="1400" dirty="0" err="1"/>
              <a:t>Spannhub</a:t>
            </a:r>
            <a:r>
              <a:rPr lang="de-DE" sz="1400" dirty="0"/>
              <a:t> für höchste Einzugskräfte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Turbo im Standard integriert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Formschlüssige, selbsthemmende Verriegelung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Module rostfrei und komplett abgedichtet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Alle Module können mit 6 bar Systemdruck betrieben werden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endParaRPr lang="de-DE" dirty="0"/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/>
              <a:t>VERO-S NSE-S3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0E11298-AE2F-4B2D-81C1-484AB6A7060D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Vorteile – Ihr Nutzen</a:t>
            </a:r>
          </a:p>
        </p:txBody>
      </p:sp>
      <p:pic>
        <p:nvPicPr>
          <p:cNvPr id="1026" name="Picture 2" descr="http://www.schunk.int/pimexport_stb2/IM0026703.JPG">
            <a:extLst>
              <a:ext uri="{FF2B5EF4-FFF2-40B4-BE49-F238E27FC236}">
                <a16:creationId xmlns:a16="http://schemas.microsoft.com/office/drawing/2014/main" id="{927E9F6E-5293-47D6-8896-E24F1F353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238" y="1206193"/>
            <a:ext cx="3100219" cy="235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305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F495A-4562-4EA9-9361-8708BD9AA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VERO-S NSE-S3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E4EC049-3DF5-4618-9BF9-25DBF5564A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49" y="1112838"/>
            <a:ext cx="5335633" cy="2854325"/>
          </a:xfrm>
        </p:spPr>
        <p:txBody>
          <a:bodyPr>
            <a:normAutofit/>
          </a:bodyPr>
          <a:lstStyle/>
          <a:p>
            <a:pPr indent="268288"/>
            <a:r>
              <a:rPr lang="de-DE" sz="1400" dirty="0"/>
              <a:t>Hochgenaue Kurzkegelzentrierung</a:t>
            </a:r>
          </a:p>
          <a:p>
            <a:pPr indent="268288"/>
            <a:r>
              <a:rPr lang="de-DE" sz="1400" dirty="0"/>
              <a:t>Große Planflächen</a:t>
            </a:r>
          </a:p>
          <a:p>
            <a:pPr indent="268288"/>
            <a:r>
              <a:rPr lang="de-DE" sz="1400" dirty="0"/>
              <a:t>Abdeckkappen für Befestigungsschrauben</a:t>
            </a:r>
          </a:p>
          <a:p>
            <a:pPr indent="268288"/>
            <a:r>
              <a:rPr lang="de-DE" sz="1400" dirty="0"/>
              <a:t>Integrierte Elektronik</a:t>
            </a:r>
          </a:p>
          <a:p>
            <a:pPr indent="268288"/>
            <a:r>
              <a:rPr lang="de-DE" sz="1400" dirty="0"/>
              <a:t>Hochauflösender Dehnungsmessstreifen</a:t>
            </a:r>
          </a:p>
          <a:p>
            <a:pPr indent="268288"/>
            <a:r>
              <a:rPr lang="de-DE" sz="1400" dirty="0"/>
              <a:t>Induktiver Analogsensor</a:t>
            </a:r>
          </a:p>
          <a:p>
            <a:pPr indent="268288"/>
            <a:r>
              <a:rPr lang="de-DE" sz="1400" dirty="0"/>
              <a:t>Induktiver Näherungsschalter</a:t>
            </a:r>
          </a:p>
          <a:p>
            <a:pPr indent="268288"/>
            <a:r>
              <a:rPr lang="de-DE" sz="1400" dirty="0"/>
              <a:t>Federkontakte</a:t>
            </a:r>
          </a:p>
          <a:p>
            <a:pPr indent="268288"/>
            <a:endParaRPr lang="de-DE" sz="1400" dirty="0"/>
          </a:p>
          <a:p>
            <a:pPr indent="268288"/>
            <a:endParaRPr lang="de-DE" sz="14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14D380-2DD7-4092-B35C-956640713D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VERO-S NSE-S3</a:t>
            </a:r>
            <a:endParaRPr lang="de-DE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C1D759F-66F9-4C61-AA77-97E4EEF77EB0}"/>
              </a:ext>
            </a:extLst>
          </p:cNvPr>
          <p:cNvGrpSpPr/>
          <p:nvPr/>
        </p:nvGrpSpPr>
        <p:grpSpPr>
          <a:xfrm>
            <a:off x="297211" y="1167462"/>
            <a:ext cx="198000" cy="198000"/>
            <a:chOff x="4645063" y="729193"/>
            <a:chExt cx="266095" cy="271350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CB9D62CB-385A-4AC1-A156-E91586891D3B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02168F2E-EE60-4F91-A60F-B6567C93631F}"/>
                </a:ext>
              </a:extLst>
            </p:cNvPr>
            <p:cNvSpPr txBox="1"/>
            <p:nvPr/>
          </p:nvSpPr>
          <p:spPr>
            <a:xfrm>
              <a:off x="4645063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F2704DB-9485-4B98-8F93-216EB985AA41}"/>
              </a:ext>
            </a:extLst>
          </p:cNvPr>
          <p:cNvGrpSpPr/>
          <p:nvPr/>
        </p:nvGrpSpPr>
        <p:grpSpPr>
          <a:xfrm>
            <a:off x="297211" y="1409190"/>
            <a:ext cx="198000" cy="198000"/>
            <a:chOff x="4645063" y="732456"/>
            <a:chExt cx="266095" cy="271350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424E0913-1FA2-46F7-9C76-B488A2B11AA6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9337FA59-8175-4884-8DC4-F513AE6C8FD6}"/>
                </a:ext>
              </a:extLst>
            </p:cNvPr>
            <p:cNvSpPr txBox="1"/>
            <p:nvPr/>
          </p:nvSpPr>
          <p:spPr>
            <a:xfrm>
              <a:off x="4645063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BB5CEBD-090A-4F91-BF9F-4C5349AFAE8C}"/>
              </a:ext>
            </a:extLst>
          </p:cNvPr>
          <p:cNvGrpSpPr/>
          <p:nvPr/>
        </p:nvGrpSpPr>
        <p:grpSpPr>
          <a:xfrm>
            <a:off x="297211" y="1650918"/>
            <a:ext cx="198000" cy="198000"/>
            <a:chOff x="4637578" y="732456"/>
            <a:chExt cx="266095" cy="271350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6315BED3-9620-44DD-B92E-1B58E6033FAF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784F6DB1-95FC-4AFC-857F-08BC3443EEF7}"/>
                </a:ext>
              </a:extLst>
            </p:cNvPr>
            <p:cNvSpPr txBox="1"/>
            <p:nvPr/>
          </p:nvSpPr>
          <p:spPr>
            <a:xfrm>
              <a:off x="4637578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43BEC66-81AC-4E18-A588-399BD850CF68}"/>
              </a:ext>
            </a:extLst>
          </p:cNvPr>
          <p:cNvGrpSpPr/>
          <p:nvPr/>
        </p:nvGrpSpPr>
        <p:grpSpPr>
          <a:xfrm>
            <a:off x="297211" y="2153967"/>
            <a:ext cx="198000" cy="198000"/>
            <a:chOff x="4637578" y="738982"/>
            <a:chExt cx="266095" cy="271350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6DC23981-59B3-472E-B823-23C20C1505DB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7CC26D51-3C11-494B-9D0C-6D9F092FA4C9}"/>
                </a:ext>
              </a:extLst>
            </p:cNvPr>
            <p:cNvSpPr txBox="1"/>
            <p:nvPr/>
          </p:nvSpPr>
          <p:spPr>
            <a:xfrm>
              <a:off x="46375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BD03CAAF-0965-4680-A067-DBD3E11E30A2}"/>
              </a:ext>
            </a:extLst>
          </p:cNvPr>
          <p:cNvGrpSpPr/>
          <p:nvPr/>
        </p:nvGrpSpPr>
        <p:grpSpPr>
          <a:xfrm>
            <a:off x="297211" y="2421819"/>
            <a:ext cx="198000" cy="198000"/>
            <a:chOff x="4634378" y="738982"/>
            <a:chExt cx="266095" cy="271350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75692683-D9CD-47F5-98C8-CFF0222AC5CE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BB96F9AA-08FC-4092-9418-D375680E8151}"/>
                </a:ext>
              </a:extLst>
            </p:cNvPr>
            <p:cNvSpPr txBox="1"/>
            <p:nvPr/>
          </p:nvSpPr>
          <p:spPr>
            <a:xfrm>
              <a:off x="46343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1154E6F2-238B-46E3-85E8-143754030618}"/>
              </a:ext>
            </a:extLst>
          </p:cNvPr>
          <p:cNvGrpSpPr/>
          <p:nvPr/>
        </p:nvGrpSpPr>
        <p:grpSpPr>
          <a:xfrm>
            <a:off x="297211" y="1905708"/>
            <a:ext cx="198000" cy="198000"/>
            <a:chOff x="4631178" y="738982"/>
            <a:chExt cx="266095" cy="271350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1D3608BA-C3D4-4E82-872C-DB8C7A5BD93E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F7CFB165-4B79-4567-83BF-2BD65EC32C62}"/>
                </a:ext>
              </a:extLst>
            </p:cNvPr>
            <p:cNvSpPr txBox="1"/>
            <p:nvPr/>
          </p:nvSpPr>
          <p:spPr>
            <a:xfrm>
              <a:off x="46311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93437487-C71D-430B-A902-9E1E932E44B3}"/>
              </a:ext>
            </a:extLst>
          </p:cNvPr>
          <p:cNvGrpSpPr/>
          <p:nvPr/>
        </p:nvGrpSpPr>
        <p:grpSpPr>
          <a:xfrm>
            <a:off x="297211" y="2676609"/>
            <a:ext cx="198000" cy="198000"/>
            <a:chOff x="4640203" y="738588"/>
            <a:chExt cx="266095" cy="271350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29EDB21D-2709-4144-A792-F2D84D31D1E9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8D441BDA-3D6E-486D-B600-8E811F373A2D}"/>
                </a:ext>
              </a:extLst>
            </p:cNvPr>
            <p:cNvSpPr txBox="1"/>
            <p:nvPr/>
          </p:nvSpPr>
          <p:spPr>
            <a:xfrm>
              <a:off x="4640203" y="738588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0F203838-77A9-4F83-8979-1D18039B011B}"/>
              </a:ext>
            </a:extLst>
          </p:cNvPr>
          <p:cNvGrpSpPr/>
          <p:nvPr/>
        </p:nvGrpSpPr>
        <p:grpSpPr>
          <a:xfrm>
            <a:off x="297211" y="2937931"/>
            <a:ext cx="198000" cy="198000"/>
            <a:chOff x="4640203" y="732226"/>
            <a:chExt cx="266095" cy="271350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EFD1C616-9D58-4E80-B241-C06D50888D20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11B912B9-C95E-4C4B-BB6A-1F5F8A7B0A9D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sp>
        <p:nvSpPr>
          <p:cNvPr id="60" name="Textfeld 59">
            <a:extLst>
              <a:ext uri="{FF2B5EF4-FFF2-40B4-BE49-F238E27FC236}">
                <a16:creationId xmlns:a16="http://schemas.microsoft.com/office/drawing/2014/main" id="{C1A4AF60-29ED-4F4A-8723-EA6E1D2ACA9B}"/>
              </a:ext>
            </a:extLst>
          </p:cNvPr>
          <p:cNvSpPr txBox="1"/>
          <p:nvPr/>
        </p:nvSpPr>
        <p:spPr>
          <a:xfrm>
            <a:off x="209550" y="718958"/>
            <a:ext cx="4911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446B"/>
                </a:solidFill>
              </a:rPr>
              <a:t>Funktionsschnittbild</a:t>
            </a:r>
          </a:p>
        </p:txBody>
      </p:sp>
      <p:pic>
        <p:nvPicPr>
          <p:cNvPr id="2050" name="Picture 2" descr="http://www.schunk.int/pimexport_stb2/IM0026704.JPG">
            <a:extLst>
              <a:ext uri="{FF2B5EF4-FFF2-40B4-BE49-F238E27FC236}">
                <a16:creationId xmlns:a16="http://schemas.microsoft.com/office/drawing/2014/main" id="{32EEDE58-E2E1-4DA2-836A-B2598C4F8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222" y="956202"/>
            <a:ext cx="3320287" cy="242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A52E2555-C34D-4064-AEB3-B1E6DD548743}"/>
              </a:ext>
            </a:extLst>
          </p:cNvPr>
          <p:cNvGrpSpPr/>
          <p:nvPr/>
        </p:nvGrpSpPr>
        <p:grpSpPr>
          <a:xfrm>
            <a:off x="6721568" y="1457846"/>
            <a:ext cx="198000" cy="198000"/>
            <a:chOff x="4645063" y="729193"/>
            <a:chExt cx="266095" cy="271350"/>
          </a:xfrm>
        </p:grpSpPr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3C7912A0-A971-4CDB-88D9-4FD9FBA24A79}"/>
                </a:ext>
              </a:extLst>
            </p:cNvPr>
            <p:cNvSpPr/>
            <p:nvPr/>
          </p:nvSpPr>
          <p:spPr>
            <a:xfrm>
              <a:off x="4650377" y="757646"/>
              <a:ext cx="235133" cy="226422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3210AB5D-A07A-4B30-9E1B-A840B600DB52}"/>
                </a:ext>
              </a:extLst>
            </p:cNvPr>
            <p:cNvSpPr txBox="1"/>
            <p:nvPr/>
          </p:nvSpPr>
          <p:spPr>
            <a:xfrm>
              <a:off x="4645063" y="729193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BB76141F-3C1C-4D93-BA44-96A622846417}"/>
              </a:ext>
            </a:extLst>
          </p:cNvPr>
          <p:cNvGrpSpPr/>
          <p:nvPr/>
        </p:nvGrpSpPr>
        <p:grpSpPr>
          <a:xfrm>
            <a:off x="7520475" y="1053473"/>
            <a:ext cx="198000" cy="198000"/>
            <a:chOff x="4645063" y="732456"/>
            <a:chExt cx="266095" cy="271350"/>
          </a:xfrm>
        </p:grpSpPr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8B9070AF-CCB0-4955-9D29-0F2CFCD5BFCE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Textfeld 93">
              <a:extLst>
                <a:ext uri="{FF2B5EF4-FFF2-40B4-BE49-F238E27FC236}">
                  <a16:creationId xmlns:a16="http://schemas.microsoft.com/office/drawing/2014/main" id="{571DEDEC-79A9-4ED5-A03C-1F58DEDEEFCF}"/>
                </a:ext>
              </a:extLst>
            </p:cNvPr>
            <p:cNvSpPr txBox="1"/>
            <p:nvPr/>
          </p:nvSpPr>
          <p:spPr>
            <a:xfrm>
              <a:off x="4645063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D2F2E4D5-9EB7-45BD-A0AF-8F56DEA2D8F4}"/>
              </a:ext>
            </a:extLst>
          </p:cNvPr>
          <p:cNvGrpSpPr/>
          <p:nvPr/>
        </p:nvGrpSpPr>
        <p:grpSpPr>
          <a:xfrm>
            <a:off x="5554706" y="1171016"/>
            <a:ext cx="198000" cy="198000"/>
            <a:chOff x="4637578" y="732456"/>
            <a:chExt cx="266095" cy="271350"/>
          </a:xfrm>
        </p:grpSpPr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AF348BB5-4CBB-45B8-B6F2-A460DE1D433F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Textfeld 96">
              <a:extLst>
                <a:ext uri="{FF2B5EF4-FFF2-40B4-BE49-F238E27FC236}">
                  <a16:creationId xmlns:a16="http://schemas.microsoft.com/office/drawing/2014/main" id="{D2615E5C-C4E1-41B7-8061-B197535BB9CA}"/>
                </a:ext>
              </a:extLst>
            </p:cNvPr>
            <p:cNvSpPr txBox="1"/>
            <p:nvPr/>
          </p:nvSpPr>
          <p:spPr>
            <a:xfrm>
              <a:off x="4637578" y="73245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F3A9BCDC-A1EE-405E-BA22-FDAD53C38BA5}"/>
              </a:ext>
            </a:extLst>
          </p:cNvPr>
          <p:cNvGrpSpPr/>
          <p:nvPr/>
        </p:nvGrpSpPr>
        <p:grpSpPr>
          <a:xfrm>
            <a:off x="7210840" y="1963506"/>
            <a:ext cx="198000" cy="198000"/>
            <a:chOff x="4637578" y="738982"/>
            <a:chExt cx="266095" cy="271350"/>
          </a:xfrm>
        </p:grpSpPr>
        <p:sp>
          <p:nvSpPr>
            <p:cNvPr id="99" name="Ellipse 98">
              <a:extLst>
                <a:ext uri="{FF2B5EF4-FFF2-40B4-BE49-F238E27FC236}">
                  <a16:creationId xmlns:a16="http://schemas.microsoft.com/office/drawing/2014/main" id="{4C1F6AEB-8DBC-4FF1-AFB7-4A305C3773D6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0" name="Textfeld 99">
              <a:extLst>
                <a:ext uri="{FF2B5EF4-FFF2-40B4-BE49-F238E27FC236}">
                  <a16:creationId xmlns:a16="http://schemas.microsoft.com/office/drawing/2014/main" id="{994F60DA-76D4-4B3D-AB26-66992F3935A2}"/>
                </a:ext>
              </a:extLst>
            </p:cNvPr>
            <p:cNvSpPr txBox="1"/>
            <p:nvPr/>
          </p:nvSpPr>
          <p:spPr>
            <a:xfrm>
              <a:off x="46375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3D2F8D11-00BA-4A09-AE0D-6A4A107935F9}"/>
              </a:ext>
            </a:extLst>
          </p:cNvPr>
          <p:cNvGrpSpPr/>
          <p:nvPr/>
        </p:nvGrpSpPr>
        <p:grpSpPr>
          <a:xfrm>
            <a:off x="7206828" y="2699202"/>
            <a:ext cx="198000" cy="198000"/>
            <a:chOff x="4634378" y="738982"/>
            <a:chExt cx="266095" cy="271350"/>
          </a:xfrm>
        </p:grpSpPr>
        <p:sp>
          <p:nvSpPr>
            <p:cNvPr id="102" name="Ellipse 101">
              <a:extLst>
                <a:ext uri="{FF2B5EF4-FFF2-40B4-BE49-F238E27FC236}">
                  <a16:creationId xmlns:a16="http://schemas.microsoft.com/office/drawing/2014/main" id="{E22E2816-D93B-41EA-9E7C-DBB2C343DCDF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3" name="Textfeld 102">
              <a:extLst>
                <a:ext uri="{FF2B5EF4-FFF2-40B4-BE49-F238E27FC236}">
                  <a16:creationId xmlns:a16="http://schemas.microsoft.com/office/drawing/2014/main" id="{8F2AF161-B78C-4A81-9312-21C226C158F5}"/>
                </a:ext>
              </a:extLst>
            </p:cNvPr>
            <p:cNvSpPr txBox="1"/>
            <p:nvPr/>
          </p:nvSpPr>
          <p:spPr>
            <a:xfrm>
              <a:off x="46343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762A9F04-0768-4E92-9C1F-0A3C9CD8B672}"/>
              </a:ext>
            </a:extLst>
          </p:cNvPr>
          <p:cNvGrpSpPr/>
          <p:nvPr/>
        </p:nvGrpSpPr>
        <p:grpSpPr>
          <a:xfrm>
            <a:off x="5873575" y="2577609"/>
            <a:ext cx="198000" cy="198000"/>
            <a:chOff x="4631178" y="738982"/>
            <a:chExt cx="266095" cy="271350"/>
          </a:xfrm>
        </p:grpSpPr>
        <p:sp>
          <p:nvSpPr>
            <p:cNvPr id="105" name="Ellipse 104">
              <a:extLst>
                <a:ext uri="{FF2B5EF4-FFF2-40B4-BE49-F238E27FC236}">
                  <a16:creationId xmlns:a16="http://schemas.microsoft.com/office/drawing/2014/main" id="{5419CC6F-F351-4A00-8091-AAE8A76BF6B3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6" name="Textfeld 105">
              <a:extLst>
                <a:ext uri="{FF2B5EF4-FFF2-40B4-BE49-F238E27FC236}">
                  <a16:creationId xmlns:a16="http://schemas.microsoft.com/office/drawing/2014/main" id="{35D5F1D2-074B-4144-94D8-43843DADBA10}"/>
                </a:ext>
              </a:extLst>
            </p:cNvPr>
            <p:cNvSpPr txBox="1"/>
            <p:nvPr/>
          </p:nvSpPr>
          <p:spPr>
            <a:xfrm>
              <a:off x="46311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44102DCB-D616-42AB-8E99-90B4E903979C}"/>
              </a:ext>
            </a:extLst>
          </p:cNvPr>
          <p:cNvGrpSpPr/>
          <p:nvPr/>
        </p:nvGrpSpPr>
        <p:grpSpPr>
          <a:xfrm>
            <a:off x="6082866" y="2956480"/>
            <a:ext cx="198000" cy="198000"/>
            <a:chOff x="4640203" y="732226"/>
            <a:chExt cx="266095" cy="271350"/>
          </a:xfrm>
        </p:grpSpPr>
        <p:sp>
          <p:nvSpPr>
            <p:cNvPr id="111" name="Ellipse 110">
              <a:extLst>
                <a:ext uri="{FF2B5EF4-FFF2-40B4-BE49-F238E27FC236}">
                  <a16:creationId xmlns:a16="http://schemas.microsoft.com/office/drawing/2014/main" id="{61909C11-B037-468E-A946-020B512F2852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Textfeld 111">
              <a:extLst>
                <a:ext uri="{FF2B5EF4-FFF2-40B4-BE49-F238E27FC236}">
                  <a16:creationId xmlns:a16="http://schemas.microsoft.com/office/drawing/2014/main" id="{A640F363-7651-4DB6-BF5D-BA52C4952AB0}"/>
                </a:ext>
              </a:extLst>
            </p:cNvPr>
            <p:cNvSpPr txBox="1"/>
            <p:nvPr/>
          </p:nvSpPr>
          <p:spPr>
            <a:xfrm>
              <a:off x="4640203" y="732226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1A6B4324-2ADE-405C-BBFA-BF50519DA4C0}"/>
              </a:ext>
            </a:extLst>
          </p:cNvPr>
          <p:cNvGrpSpPr/>
          <p:nvPr/>
        </p:nvGrpSpPr>
        <p:grpSpPr>
          <a:xfrm>
            <a:off x="5653706" y="2048600"/>
            <a:ext cx="198000" cy="198000"/>
            <a:chOff x="4640203" y="738588"/>
            <a:chExt cx="266095" cy="271350"/>
          </a:xfrm>
        </p:grpSpPr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11D39450-949C-412D-96FD-7F839BFEADFD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FAF55304-C403-4A67-B6A2-E4AB4D9295CA}"/>
                </a:ext>
              </a:extLst>
            </p:cNvPr>
            <p:cNvSpPr txBox="1"/>
            <p:nvPr/>
          </p:nvSpPr>
          <p:spPr>
            <a:xfrm>
              <a:off x="4640203" y="738588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7472D9BB-0311-417B-8A40-82004C3C2C2E}"/>
              </a:ext>
            </a:extLst>
          </p:cNvPr>
          <p:cNvGrpSpPr/>
          <p:nvPr/>
        </p:nvGrpSpPr>
        <p:grpSpPr>
          <a:xfrm>
            <a:off x="7592187" y="1556846"/>
            <a:ext cx="198000" cy="198000"/>
            <a:chOff x="4637578" y="738982"/>
            <a:chExt cx="266095" cy="271350"/>
          </a:xfrm>
        </p:grpSpPr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57561E76-42F7-485F-988C-65B0F58145F5}"/>
                </a:ext>
              </a:extLst>
            </p:cNvPr>
            <p:cNvSpPr/>
            <p:nvPr/>
          </p:nvSpPr>
          <p:spPr>
            <a:xfrm>
              <a:off x="4650377" y="757646"/>
              <a:ext cx="235132" cy="226423"/>
            </a:xfrm>
            <a:prstGeom prst="ellipse">
              <a:avLst/>
            </a:prstGeom>
            <a:solidFill>
              <a:srgbClr val="003D6A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B0794CB4-1C1A-4AF2-A43D-8B12CB577C7F}"/>
                </a:ext>
              </a:extLst>
            </p:cNvPr>
            <p:cNvSpPr txBox="1"/>
            <p:nvPr/>
          </p:nvSpPr>
          <p:spPr>
            <a:xfrm>
              <a:off x="4637578" y="738982"/>
              <a:ext cx="266095" cy="27135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900" dirty="0">
                  <a:solidFill>
                    <a:schemeClr val="bg1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3639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8" y="3569402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5" tIns="45717" rIns="91435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437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76675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CH_PPT_Vorlage_16-9_2301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SCH_PPT_Vorlage_16-9_230112</Template>
  <TotalTime>0</TotalTime>
  <Words>100</Words>
  <Application>Microsoft Office PowerPoint</Application>
  <PresentationFormat>Bildschirmpräsentation (16:9)</PresentationFormat>
  <Paragraphs>48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SCH_PPT_Vorlage_16-9_230112</vt:lpstr>
      <vt:lpstr>PowerPoint-Präsentation</vt:lpstr>
      <vt:lpstr>VERO-S NSE-S3</vt:lpstr>
      <vt:lpstr>VERO-S NSE-S3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Ludewig, Stephan</dc:creator>
  <cp:lastModifiedBy>Hensler, Sarah</cp:lastModifiedBy>
  <cp:revision>342</cp:revision>
  <cp:lastPrinted>2020-11-09T15:27:15Z</cp:lastPrinted>
  <dcterms:created xsi:type="dcterms:W3CDTF">2012-06-26T15:13:48Z</dcterms:created>
  <dcterms:modified xsi:type="dcterms:W3CDTF">2021-09-28T05:58:50Z</dcterms:modified>
</cp:coreProperties>
</file>