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ags/tag1.xml" ContentType="application/vnd.openxmlformats-officedocument.presentationml.tags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330" r:id="rId2"/>
    <p:sldId id="294" r:id="rId3"/>
    <p:sldId id="414" r:id="rId4"/>
    <p:sldId id="415" r:id="rId5"/>
    <p:sldId id="419" r:id="rId6"/>
    <p:sldId id="420" r:id="rId7"/>
    <p:sldId id="421" r:id="rId8"/>
    <p:sldId id="422" r:id="rId9"/>
    <p:sldId id="423" r:id="rId10"/>
    <p:sldId id="424" r:id="rId11"/>
    <p:sldId id="425" r:id="rId12"/>
  </p:sldIdLst>
  <p:sldSz cx="9144000" cy="5143500" type="screen16x9"/>
  <p:notesSz cx="6797675" cy="9926638"/>
  <p:defaultTextStyle>
    <a:defPPr>
      <a:defRPr lang="de-DE"/>
    </a:defPPr>
    <a:lvl1pPr marL="0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71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41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512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683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854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024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195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366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36" userDrawn="1">
          <p15:clr>
            <a:srgbClr val="A4A3A4"/>
          </p15:clr>
        </p15:guide>
        <p15:guide id="2" orient="horz" pos="356">
          <p15:clr>
            <a:srgbClr val="A4A3A4"/>
          </p15:clr>
        </p15:guide>
        <p15:guide id="3" orient="horz" pos="577" userDrawn="1">
          <p15:clr>
            <a:srgbClr val="A4A3A4"/>
          </p15:clr>
        </p15:guide>
        <p15:guide id="4" pos="5465" userDrawn="1">
          <p15:clr>
            <a:srgbClr val="A4A3A4"/>
          </p15:clr>
        </p15:guide>
        <p15:guide id="5" pos="204" userDrawn="1">
          <p15:clr>
            <a:srgbClr val="A4A3A4"/>
          </p15:clr>
        </p15:guide>
        <p15:guide id="6" pos="2831">
          <p15:clr>
            <a:srgbClr val="A4A3A4"/>
          </p15:clr>
        </p15:guide>
        <p15:guide id="7" pos="3833" userDrawn="1">
          <p15:clr>
            <a:srgbClr val="A4A3A4"/>
          </p15:clr>
        </p15:guide>
        <p15:guide id="8" pos="288">
          <p15:clr>
            <a:srgbClr val="A4A3A4"/>
          </p15:clr>
        </p15:guide>
        <p15:guide id="9" pos="95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446B"/>
    <a:srgbClr val="17385F"/>
    <a:srgbClr val="003D6A"/>
    <a:srgbClr val="74EFFC"/>
    <a:srgbClr val="009E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713" autoAdjust="0"/>
    <p:restoredTop sz="94591" autoAdjust="0"/>
  </p:normalViewPr>
  <p:slideViewPr>
    <p:cSldViewPr snapToGrid="0" snapToObjects="1">
      <p:cViewPr varScale="1">
        <p:scale>
          <a:sx n="132" d="100"/>
          <a:sy n="132" d="100"/>
        </p:scale>
        <p:origin x="120" y="204"/>
      </p:cViewPr>
      <p:guideLst>
        <p:guide orient="horz" pos="2436"/>
        <p:guide orient="horz" pos="356"/>
        <p:guide orient="horz" pos="577"/>
        <p:guide pos="5465"/>
        <p:guide pos="204"/>
        <p:guide pos="2831"/>
        <p:guide pos="3833"/>
        <p:guide pos="288"/>
        <p:guide pos="952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 showGuides="1">
      <p:cViewPr varScale="1">
        <p:scale>
          <a:sx n="85" d="100"/>
          <a:sy n="85" d="100"/>
        </p:scale>
        <p:origin x="-2250" y="-9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5EF0E5-7573-904A-8AD2-3C4D4AB28462}" type="datetimeFigureOut">
              <a:rPr lang="de-DE" smtClean="0"/>
              <a:pPr/>
              <a:t>28.09.2021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D9633C-3AFD-B14F-BF51-76C9B354F05A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7993495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9C942-6DF7-4645-A323-1FB2403B0B5A}" type="datetimeFigureOut">
              <a:rPr lang="de-DE" smtClean="0"/>
              <a:pPr/>
              <a:t>28.09.2021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E218C4-41A8-684B-AF4F-B9D499E35F6B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9567962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171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341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512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683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5854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024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195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366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1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2E218C4-41A8-684B-AF4F-B9D499E35F6B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1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de-DE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814996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emf"/><Relationship Id="rId3" Type="http://schemas.openxmlformats.org/officeDocument/2006/relationships/image" Target="../media/image3.emf"/><Relationship Id="rId7" Type="http://schemas.openxmlformats.org/officeDocument/2006/relationships/image" Target="../media/image7.emf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uer Hintergrund">
    <p:bg>
      <p:bgPr>
        <a:solidFill>
          <a:srgbClr val="003D6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ußzeilenplatzhalter 4"/>
          <p:cNvSpPr txBox="1">
            <a:spLocks/>
          </p:cNvSpPr>
          <p:nvPr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6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de-DE"/>
              <a:t>VERO-S NSE-A3</a:t>
            </a:r>
            <a:endParaRPr lang="de-DE" dirty="0"/>
          </a:p>
        </p:txBody>
      </p:sp>
      <p:sp>
        <p:nvSpPr>
          <p:cNvPr id="24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Überschrift</a:t>
            </a:r>
          </a:p>
        </p:txBody>
      </p:sp>
      <p:sp>
        <p:nvSpPr>
          <p:cNvPr id="28" name="Inhaltsplatzhalter 3"/>
          <p:cNvSpPr>
            <a:spLocks noGrp="1"/>
          </p:cNvSpPr>
          <p:nvPr>
            <p:ph sz="quarter" idx="11"/>
          </p:nvPr>
        </p:nvSpPr>
        <p:spPr>
          <a:xfrm>
            <a:off x="4673600" y="1112838"/>
            <a:ext cx="4171950" cy="2853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pPr lvl="0"/>
            <a:endParaRPr lang="de-DE" dirty="0"/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375150" cy="28543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pic>
        <p:nvPicPr>
          <p:cNvPr id="9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1695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uer Hintergrund">
    <p:bg>
      <p:bgPr>
        <a:solidFill>
          <a:srgbClr val="003D6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  <p:sp>
        <p:nvSpPr>
          <p:cNvPr id="26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4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Überschrift</a:t>
            </a:r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886700" cy="28543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8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9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de-DE"/>
              <a:t>VERO-S NSE-A3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5901235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hteck 31"/>
          <p:cNvSpPr/>
          <p:nvPr userDrawn="1"/>
        </p:nvSpPr>
        <p:spPr>
          <a:xfrm>
            <a:off x="0" y="4505859"/>
            <a:ext cx="9143696" cy="637641"/>
          </a:xfrm>
          <a:prstGeom prst="rect">
            <a:avLst/>
          </a:prstGeom>
          <a:solidFill>
            <a:srgbClr val="003D6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33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304" y="4311880"/>
            <a:ext cx="9144000" cy="749300"/>
          </a:xfrm>
          <a:prstGeom prst="rect">
            <a:avLst/>
          </a:prstGeom>
        </p:spPr>
      </p:pic>
      <p:sp>
        <p:nvSpPr>
          <p:cNvPr id="29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Überschrift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quarter" idx="11"/>
          </p:nvPr>
        </p:nvSpPr>
        <p:spPr>
          <a:xfrm>
            <a:off x="4673600" y="1112838"/>
            <a:ext cx="4171950" cy="2853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de-DE" dirty="0"/>
          </a:p>
        </p:txBody>
      </p:sp>
      <p:sp>
        <p:nvSpPr>
          <p:cNvPr id="6" name="Textplatzhalter 5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374000" cy="2854325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31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10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11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de-DE"/>
              <a:t>VERO-S NSE-A3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831113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hteck 32"/>
          <p:cNvSpPr/>
          <p:nvPr userDrawn="1"/>
        </p:nvSpPr>
        <p:spPr>
          <a:xfrm>
            <a:off x="0" y="4505859"/>
            <a:ext cx="9143696" cy="637641"/>
          </a:xfrm>
          <a:prstGeom prst="rect">
            <a:avLst/>
          </a:prstGeom>
          <a:solidFill>
            <a:srgbClr val="003D6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1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9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Überschrift</a:t>
            </a:r>
          </a:p>
        </p:txBody>
      </p:sp>
      <p:sp>
        <p:nvSpPr>
          <p:cNvPr id="6" name="Textplatzhalter 5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886700" cy="2854325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9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10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de-DE"/>
              <a:t>VERO-S NSE-A3</a:t>
            </a:r>
            <a:endParaRPr lang="de-DE" dirty="0"/>
          </a:p>
        </p:txBody>
      </p:sp>
      <p:pic>
        <p:nvPicPr>
          <p:cNvPr id="11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9386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elseite">
    <p:bg>
      <p:bgPr>
        <a:solidFill>
          <a:srgbClr val="003D6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rafik 1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1896" y="1366745"/>
            <a:ext cx="3168000" cy="3777126"/>
          </a:xfrm>
          <a:prstGeom prst="rect">
            <a:avLst/>
          </a:prstGeom>
        </p:spPr>
      </p:pic>
      <p:pic>
        <p:nvPicPr>
          <p:cNvPr id="50" name="Grafik 49" hidden="1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8" y="0"/>
            <a:ext cx="9136605" cy="5143500"/>
          </a:xfrm>
          <a:prstGeom prst="rect">
            <a:avLst/>
          </a:prstGeom>
        </p:spPr>
      </p:pic>
      <p:pic>
        <p:nvPicPr>
          <p:cNvPr id="80" name="Grafik 79" hidden="1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" y="280792"/>
            <a:ext cx="9143245" cy="902133"/>
          </a:xfrm>
          <a:prstGeom prst="rect">
            <a:avLst/>
          </a:prstGeom>
        </p:spPr>
      </p:pic>
      <p:sp>
        <p:nvSpPr>
          <p:cNvPr id="9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pic>
        <p:nvPicPr>
          <p:cNvPr id="4" name="Grafik 3"/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552" y="3866334"/>
            <a:ext cx="823655" cy="915000"/>
          </a:xfrm>
          <a:prstGeom prst="rect">
            <a:avLst/>
          </a:prstGeom>
        </p:spPr>
      </p:pic>
      <p:pic>
        <p:nvPicPr>
          <p:cNvPr id="6" name="Grafik 5"/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356" y="3500370"/>
            <a:ext cx="825689" cy="1333285"/>
          </a:xfrm>
          <a:prstGeom prst="rect">
            <a:avLst/>
          </a:prstGeom>
        </p:spPr>
      </p:pic>
      <p:grpSp>
        <p:nvGrpSpPr>
          <p:cNvPr id="57" name="Gruppieren 56"/>
          <p:cNvGrpSpPr/>
          <p:nvPr userDrawn="1"/>
        </p:nvGrpSpPr>
        <p:grpSpPr>
          <a:xfrm>
            <a:off x="0" y="187341"/>
            <a:ext cx="9144000" cy="1055687"/>
            <a:chOff x="3175" y="4087813"/>
            <a:chExt cx="9144000" cy="1055687"/>
          </a:xfrm>
        </p:grpSpPr>
        <p:sp>
          <p:nvSpPr>
            <p:cNvPr id="60" name="AutoShape 3"/>
            <p:cNvSpPr>
              <a:spLocks noChangeAspect="1" noChangeArrowheads="1" noTextEdit="1"/>
            </p:cNvSpPr>
            <p:nvPr/>
          </p:nvSpPr>
          <p:spPr bwMode="auto">
            <a:xfrm>
              <a:off x="3175" y="4087813"/>
              <a:ext cx="9144000" cy="10556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de-DE"/>
            </a:p>
          </p:txBody>
        </p:sp>
        <p:pic>
          <p:nvPicPr>
            <p:cNvPr id="59" name="Grafik 58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96546" y="4626382"/>
              <a:ext cx="1346200" cy="89566"/>
            </a:xfrm>
            <a:prstGeom prst="rect">
              <a:avLst/>
            </a:prstGeom>
          </p:spPr>
        </p:pic>
      </p:grpSp>
      <p:pic>
        <p:nvPicPr>
          <p:cNvPr id="74" name="Bild 4"/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-3697" y="187341"/>
            <a:ext cx="9144000" cy="74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3402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etzte Se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AC7BC19C-A1E6-4489-9BC3-C001F2DEFA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168D64DD-5E52-4094-B64C-864F594052A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Titel, Verfasser, Datum</a:t>
            </a:r>
            <a:endParaRPr lang="de-DE" dirty="0"/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2CCAC922-7B04-487C-B885-EC290EAE34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-1" y="0"/>
            <a:ext cx="9184821" cy="5143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48923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platzhalter 4"/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048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Titelmasterformat</a:t>
            </a:r>
            <a:br>
              <a:rPr lang="de-DE" dirty="0"/>
            </a:br>
            <a:r>
              <a:rPr lang="de-DE" dirty="0"/>
              <a:t>durch Klicken bearbeiten</a:t>
            </a:r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3"/>
          </p:nvPr>
        </p:nvSpPr>
        <p:spPr>
          <a:xfrm>
            <a:off x="819150" y="4668839"/>
            <a:ext cx="30861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0">
                <a:solidFill>
                  <a:schemeClr val="bg1"/>
                </a:solidFill>
              </a:defRPr>
            </a:lvl1pPr>
          </a:lstStyle>
          <a:p>
            <a:r>
              <a:rPr lang="de-DE"/>
              <a:t>VERO-S NSE-A3</a:t>
            </a:r>
            <a:endParaRPr lang="de-DE" dirty="0"/>
          </a:p>
        </p:txBody>
      </p:sp>
      <p:sp>
        <p:nvSpPr>
          <p:cNvPr id="8" name="Textplatzhalter 7"/>
          <p:cNvSpPr>
            <a:spLocks noGrp="1"/>
          </p:cNvSpPr>
          <p:nvPr>
            <p:ph type="body" idx="1"/>
          </p:nvPr>
        </p:nvSpPr>
        <p:spPr>
          <a:xfrm>
            <a:off x="209550" y="1190627"/>
            <a:ext cx="4374000" cy="285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</p:spTree>
    <p:extLst>
      <p:ext uri="{BB962C8B-B14F-4D97-AF65-F5344CB8AC3E}">
        <p14:creationId xmlns:p14="http://schemas.microsoft.com/office/powerpoint/2010/main" val="3202786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58" r:id="rId2"/>
    <p:sldLayoutId id="2147483652" r:id="rId3"/>
    <p:sldLayoutId id="2147483659" r:id="rId4"/>
    <p:sldLayoutId id="2147483655" r:id="rId5"/>
    <p:sldLayoutId id="2147483660" r:id="rId6"/>
  </p:sldLayoutIdLst>
  <p:hf sldNum="0" hdr="0" dt="0"/>
  <p:txStyles>
    <p:titleStyle>
      <a:lvl1pPr algn="l" defTabSz="457171" rtl="0" eaLnBrk="1" latinLnBrk="0" hangingPunct="1">
        <a:spcBef>
          <a:spcPct val="0"/>
        </a:spcBef>
        <a:buNone/>
        <a:defRPr sz="2800" b="1" kern="1200">
          <a:solidFill>
            <a:srgbClr val="00446B"/>
          </a:solidFill>
          <a:latin typeface="+mj-lt"/>
          <a:ea typeface="+mj-ea"/>
          <a:cs typeface="+mj-cs"/>
        </a:defRPr>
      </a:lvl1pPr>
    </p:titleStyle>
    <p:bodyStyle>
      <a:lvl1pPr marL="0" indent="0" algn="l" defTabSz="457171" rtl="0" eaLnBrk="1" latinLnBrk="0" hangingPunct="1">
        <a:spcBef>
          <a:spcPct val="20000"/>
        </a:spcBef>
        <a:buFont typeface="Arial"/>
        <a:buNone/>
        <a:defRPr sz="2000" kern="1200">
          <a:solidFill>
            <a:srgbClr val="00446B"/>
          </a:solidFill>
          <a:latin typeface="+mn-lt"/>
          <a:ea typeface="+mn-ea"/>
          <a:cs typeface="+mn-cs"/>
        </a:defRPr>
      </a:lvl1pPr>
      <a:lvl2pPr marL="457170" indent="0" algn="l" defTabSz="457171" rtl="0" eaLnBrk="1" latinLnBrk="0" hangingPunct="1">
        <a:spcBef>
          <a:spcPct val="20000"/>
        </a:spcBef>
        <a:buFont typeface="Arial"/>
        <a:buNone/>
        <a:defRPr sz="1800" kern="1200">
          <a:solidFill>
            <a:srgbClr val="00446B"/>
          </a:solidFill>
          <a:latin typeface="+mn-lt"/>
          <a:ea typeface="+mn-ea"/>
          <a:cs typeface="+mn-cs"/>
        </a:defRPr>
      </a:lvl2pPr>
      <a:lvl3pPr marL="1142927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rgbClr val="00446B"/>
          </a:solidFill>
          <a:latin typeface="+mn-lt"/>
          <a:ea typeface="+mn-ea"/>
          <a:cs typeface="+mn-cs"/>
        </a:defRPr>
      </a:lvl3pPr>
      <a:lvl4pPr marL="1600098" indent="-228585" algn="l" defTabSz="457171" rtl="0" eaLnBrk="1" latinLnBrk="0" hangingPunct="1">
        <a:spcBef>
          <a:spcPct val="20000"/>
        </a:spcBef>
        <a:buFont typeface="Arial"/>
        <a:buChar char="–"/>
        <a:defRPr sz="1800" kern="1200">
          <a:solidFill>
            <a:srgbClr val="00446B"/>
          </a:solidFill>
          <a:latin typeface="+mn-lt"/>
          <a:ea typeface="+mn-ea"/>
          <a:cs typeface="+mn-cs"/>
        </a:defRPr>
      </a:lvl4pPr>
      <a:lvl5pPr marL="2057268" indent="-228585" algn="l" defTabSz="457171" rtl="0" eaLnBrk="1" latinLnBrk="0" hangingPunct="1">
        <a:spcBef>
          <a:spcPct val="20000"/>
        </a:spcBef>
        <a:buFont typeface="Arial"/>
        <a:buChar char="»"/>
        <a:defRPr sz="1800" kern="1200">
          <a:solidFill>
            <a:srgbClr val="00446B"/>
          </a:solidFill>
          <a:latin typeface="+mn-lt"/>
          <a:ea typeface="+mn-ea"/>
          <a:cs typeface="+mn-cs"/>
        </a:defRPr>
      </a:lvl5pPr>
      <a:lvl6pPr marL="2514439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10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781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951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71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41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12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83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54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24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195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366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notesSlide" Target="../notesSlides/notesSlide1.xml"/><Relationship Id="rId7" Type="http://schemas.openxmlformats.org/officeDocument/2006/relationships/image" Target="../media/image1.emf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Relationship Id="rId6" Type="http://schemas.openxmlformats.org/officeDocument/2006/relationships/image" Target="../media/image10.png"/><Relationship Id="rId5" Type="http://schemas.openxmlformats.org/officeDocument/2006/relationships/image" Target="../media/image7.emf"/><Relationship Id="rId4" Type="http://schemas.openxmlformats.org/officeDocument/2006/relationships/image" Target="../media/image9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.xml"/><Relationship Id="rId1" Type="http://schemas.openxmlformats.org/officeDocument/2006/relationships/tags" Target="../tags/tag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Verschwommene abstrakte hintergrund innenansicht blick auf in richtung zu  leeren büro lobby und eingangstüren und glas vorhang wand mit rahmen |  Kostenlose Foto">
            <a:extLst>
              <a:ext uri="{FF2B5EF4-FFF2-40B4-BE49-F238E27FC236}">
                <a16:creationId xmlns:a16="http://schemas.microsoft.com/office/drawing/2014/main" id="{2AFA6429-E8A8-4A05-905F-E575DE69CE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44000" cy="4458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hteck 1">
            <a:extLst>
              <a:ext uri="{FF2B5EF4-FFF2-40B4-BE49-F238E27FC236}">
                <a16:creationId xmlns:a16="http://schemas.microsoft.com/office/drawing/2014/main" id="{2E71D5BF-60E5-4FD3-9BAC-6517617B68A4}"/>
              </a:ext>
            </a:extLst>
          </p:cNvPr>
          <p:cNvSpPr/>
          <p:nvPr/>
        </p:nvSpPr>
        <p:spPr>
          <a:xfrm>
            <a:off x="0" y="3346073"/>
            <a:ext cx="9144000" cy="1081147"/>
          </a:xfrm>
          <a:prstGeom prst="rect">
            <a:avLst/>
          </a:prstGeom>
          <a:gradFill>
            <a:gsLst>
              <a:gs pos="0">
                <a:srgbClr val="003D6A"/>
              </a:gs>
              <a:gs pos="98000">
                <a:schemeClr val="accent1">
                  <a:tint val="50000"/>
                  <a:shade val="100000"/>
                  <a:satMod val="350000"/>
                </a:schemeClr>
              </a:gs>
            </a:gsLst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0" name="Rechteck 49"/>
          <p:cNvSpPr/>
          <p:nvPr/>
        </p:nvSpPr>
        <p:spPr>
          <a:xfrm>
            <a:off x="0" y="3346074"/>
            <a:ext cx="9144000" cy="1081147"/>
          </a:xfrm>
          <a:prstGeom prst="rect">
            <a:avLst/>
          </a:prstGeom>
          <a:solidFill>
            <a:srgbClr val="003D6A">
              <a:alpha val="6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159">
              <a:defRPr/>
            </a:pPr>
            <a:endParaRPr lang="de-DE">
              <a:solidFill>
                <a:prstClr val="white"/>
              </a:solidFill>
              <a:latin typeface="Calibri"/>
            </a:endParaRPr>
          </a:p>
        </p:txBody>
      </p:sp>
      <p:sp>
        <p:nvSpPr>
          <p:cNvPr id="49" name="Titel 1"/>
          <p:cNvSpPr txBox="1">
            <a:spLocks/>
          </p:cNvSpPr>
          <p:nvPr/>
        </p:nvSpPr>
        <p:spPr>
          <a:xfrm>
            <a:off x="230150" y="3441577"/>
            <a:ext cx="8858637" cy="839335"/>
          </a:xfrm>
          <a:prstGeom prst="rect">
            <a:avLst/>
          </a:prstGeom>
          <a:noFill/>
          <a:ln>
            <a:noFill/>
          </a:ln>
          <a:effectLst>
            <a:outerShdw blurRad="431800" dist="38100" dir="2700000">
              <a:srgbClr val="000000">
                <a:alpha val="43000"/>
              </a:srgbClr>
            </a:outerShdw>
          </a:effectLst>
        </p:spPr>
        <p:txBody>
          <a:bodyPr wrap="square" anchor="ctr" anchorCtr="0">
            <a:noAutofit/>
          </a:bodyPr>
          <a:lstStyle/>
          <a:p>
            <a:pPr marL="84138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3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VERO-S NSE-A3</a:t>
            </a:r>
          </a:p>
          <a:p>
            <a:pPr marL="84138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rgbClr val="FFFFFF"/>
                </a:solidFill>
                <a:latin typeface="Calibri"/>
              </a:rPr>
              <a:t>Versatile clamping module for automated machine loading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2" name="Grafik 2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2807" y="4872303"/>
            <a:ext cx="1346200" cy="89567"/>
          </a:xfrm>
          <a:prstGeom prst="rect">
            <a:avLst/>
          </a:prstGeom>
        </p:spPr>
      </p:pic>
      <p:pic>
        <p:nvPicPr>
          <p:cNvPr id="23" name="Grafik 22"/>
          <p:cNvPicPr>
            <a:picLocks noChangeAspect="1"/>
          </p:cNvPicPr>
          <p:nvPr/>
        </p:nvPicPr>
        <p:blipFill rotWithShape="1">
          <a:blip r:embed="rId6"/>
          <a:srcRect l="38113" b="2500"/>
          <a:stretch/>
        </p:blipFill>
        <p:spPr>
          <a:xfrm>
            <a:off x="471268" y="4714857"/>
            <a:ext cx="207512" cy="222904"/>
          </a:xfrm>
          <a:prstGeom prst="rect">
            <a:avLst/>
          </a:prstGeom>
        </p:spPr>
      </p:pic>
      <p:pic>
        <p:nvPicPr>
          <p:cNvPr id="7" name="Bild 4">
            <a:extLst>
              <a:ext uri="{FF2B5EF4-FFF2-40B4-BE49-F238E27FC236}">
                <a16:creationId xmlns:a16="http://schemas.microsoft.com/office/drawing/2014/main" id="{FF2BE00B-75A5-427F-855A-AFBD37CAD0A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4311871"/>
            <a:ext cx="9144000" cy="749300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84559CDA-E8F3-4EF7-9CB8-891CD4396ED8}"/>
              </a:ext>
            </a:extLst>
          </p:cNvPr>
          <p:cNvPicPr>
            <a:picLocks noChangeAspect="1"/>
          </p:cNvPicPr>
          <p:nvPr/>
        </p:nvPicPr>
        <p:blipFill>
          <a:blip r:embed="rId8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939093" y="530003"/>
            <a:ext cx="3265813" cy="249768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925519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VERO-S NSE-A3</a:t>
            </a:r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12"/>
          </p:nvPr>
        </p:nvSpPr>
        <p:spPr>
          <a:xfrm>
            <a:off x="209549" y="1112838"/>
            <a:ext cx="4843291" cy="3052020"/>
          </a:xfrm>
        </p:spPr>
        <p:txBody>
          <a:bodyPr>
            <a:normAutofit lnSpcReduction="10000"/>
          </a:bodyPr>
          <a:lstStyle/>
          <a:p>
            <a:pPr marL="285750" indent="-285750">
              <a:spcBef>
                <a:spcPts val="550"/>
              </a:spcBef>
              <a:buFont typeface="Arial" panose="020B0604020202020204" pitchFamily="34" charset="0"/>
              <a:buChar char="•"/>
            </a:pPr>
            <a:r>
              <a:rPr lang="en-US" sz="1400" dirty="0"/>
              <a:t>Integrated cone seal by default</a:t>
            </a:r>
          </a:p>
          <a:p>
            <a:pPr marL="285750" indent="-285750">
              <a:spcBef>
                <a:spcPts val="550"/>
              </a:spcBef>
              <a:buFont typeface="Arial" panose="020B0604020202020204" pitchFamily="34" charset="0"/>
              <a:buChar char="•"/>
            </a:pPr>
            <a:r>
              <a:rPr lang="en-US" sz="1400" dirty="0"/>
              <a:t>Integrated monitoring</a:t>
            </a:r>
          </a:p>
          <a:p>
            <a:pPr marL="285750" indent="-285750">
              <a:spcBef>
                <a:spcPts val="550"/>
              </a:spcBef>
              <a:buFont typeface="Arial" panose="020B0604020202020204" pitchFamily="34" charset="0"/>
              <a:buChar char="•"/>
            </a:pPr>
            <a:r>
              <a:rPr lang="en-US" sz="1400" dirty="0"/>
              <a:t>Integrated media transfer</a:t>
            </a:r>
          </a:p>
          <a:p>
            <a:pPr marL="285750" indent="-285750">
              <a:spcBef>
                <a:spcPts val="550"/>
              </a:spcBef>
              <a:buFont typeface="Arial" panose="020B0604020202020204" pitchFamily="34" charset="0"/>
              <a:buChar char="•"/>
            </a:pPr>
            <a:r>
              <a:rPr lang="en-US" sz="1400" dirty="0"/>
              <a:t>Integrated cleaning function</a:t>
            </a:r>
          </a:p>
          <a:p>
            <a:pPr marL="285750" indent="-285750">
              <a:spcBef>
                <a:spcPts val="550"/>
              </a:spcBef>
              <a:buFont typeface="Arial" panose="020B0604020202020204" pitchFamily="34" charset="0"/>
              <a:buChar char="•"/>
            </a:pPr>
            <a:r>
              <a:rPr lang="en-US" sz="1400" dirty="0"/>
              <a:t>Stepped flat surfaces</a:t>
            </a:r>
          </a:p>
          <a:p>
            <a:pPr marL="285750" indent="-285750">
              <a:spcBef>
                <a:spcPts val="550"/>
              </a:spcBef>
              <a:buFont typeface="Arial" panose="020B0604020202020204" pitchFamily="34" charset="0"/>
              <a:buChar char="•"/>
            </a:pPr>
            <a:r>
              <a:rPr lang="en-US" sz="1400" dirty="0"/>
              <a:t>Positioning via short taper</a:t>
            </a:r>
          </a:p>
          <a:p>
            <a:pPr marL="285750" indent="-285750">
              <a:spcBef>
                <a:spcPts val="550"/>
              </a:spcBef>
              <a:buFont typeface="Arial" panose="020B0604020202020204" pitchFamily="34" charset="0"/>
              <a:buChar char="•"/>
            </a:pPr>
            <a:r>
              <a:rPr lang="en-US" sz="1400" dirty="0"/>
              <a:t>Patented dual stroke system for highest pull-down forces</a:t>
            </a:r>
          </a:p>
          <a:p>
            <a:pPr marL="285750" indent="-285750">
              <a:spcBef>
                <a:spcPts val="550"/>
              </a:spcBef>
              <a:buFont typeface="Arial" panose="020B0604020202020204" pitchFamily="34" charset="0"/>
              <a:buChar char="•"/>
            </a:pPr>
            <a:r>
              <a:rPr lang="en-US" sz="1400" dirty="0"/>
              <a:t>Turbo integrated by default</a:t>
            </a:r>
          </a:p>
          <a:p>
            <a:pPr marL="285750" indent="-285750">
              <a:spcBef>
                <a:spcPts val="550"/>
              </a:spcBef>
              <a:buFont typeface="Arial" panose="020B0604020202020204" pitchFamily="34" charset="0"/>
              <a:buChar char="•"/>
            </a:pPr>
            <a:r>
              <a:rPr lang="en-US" sz="1400" dirty="0"/>
              <a:t>Form-fit, self-retained locking</a:t>
            </a:r>
          </a:p>
          <a:p>
            <a:pPr marL="285750" indent="-285750">
              <a:spcBef>
                <a:spcPts val="550"/>
              </a:spcBef>
              <a:buFont typeface="Arial" panose="020B0604020202020204" pitchFamily="34" charset="0"/>
              <a:buChar char="•"/>
            </a:pPr>
            <a:r>
              <a:rPr lang="en-US" sz="1400" dirty="0"/>
              <a:t>The modules are stainless and completely sealed</a:t>
            </a:r>
          </a:p>
          <a:p>
            <a:pPr marL="285750" indent="-285750">
              <a:spcBef>
                <a:spcPts val="550"/>
              </a:spcBef>
              <a:buFont typeface="Arial" panose="020B0604020202020204" pitchFamily="34" charset="0"/>
              <a:buChar char="•"/>
            </a:pPr>
            <a:r>
              <a:rPr lang="en-US" sz="1400" dirty="0"/>
              <a:t>All modules can be operated with a system pressure of 6 bar</a:t>
            </a:r>
          </a:p>
          <a:p>
            <a:pPr marL="285750" indent="-285750">
              <a:spcBef>
                <a:spcPts val="550"/>
              </a:spcBef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/>
          </a:p>
          <a:p>
            <a:endParaRPr lang="en-US" dirty="0"/>
          </a:p>
        </p:txBody>
      </p:sp>
      <p:sp>
        <p:nvSpPr>
          <p:cNvPr id="7" name="Fußzeilenplatzhalter 1">
            <a:extLst>
              <a:ext uri="{FF2B5EF4-FFF2-40B4-BE49-F238E27FC236}">
                <a16:creationId xmlns:a16="http://schemas.microsoft.com/office/drawing/2014/main" id="{B17E4379-CA32-412B-A690-736A98942B6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5231606" cy="274637"/>
          </a:xfrm>
        </p:spPr>
        <p:txBody>
          <a:bodyPr/>
          <a:lstStyle/>
          <a:p>
            <a:r>
              <a:rPr lang="de-DE"/>
              <a:t>VERO-S NSE-A3</a:t>
            </a:r>
            <a:endParaRPr lang="de-DE" dirty="0"/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20E11298-AE2F-4B2D-81C1-484AB6A7060D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00446B"/>
                </a:solidFill>
              </a:rPr>
              <a:t>General information</a:t>
            </a:r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441FFEEA-027B-478F-AE60-C1F82E5406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9398" y="1225771"/>
            <a:ext cx="3564159" cy="2725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63058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590F495A-4562-4EA9-9361-8708BD9AA8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VERO-S NSE-A3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8E4EC049-3DF5-4618-9BF9-25DBF5564A9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49" y="1112838"/>
            <a:ext cx="5335633" cy="2854325"/>
          </a:xfrm>
        </p:spPr>
        <p:txBody>
          <a:bodyPr>
            <a:normAutofit/>
          </a:bodyPr>
          <a:lstStyle/>
          <a:p>
            <a:pPr indent="268288"/>
            <a:r>
              <a:rPr lang="en-US" sz="1400"/>
              <a:t>Standard cone seal</a:t>
            </a:r>
          </a:p>
          <a:p>
            <a:pPr indent="268288"/>
            <a:r>
              <a:rPr lang="en-US" sz="1400"/>
              <a:t>Anti-twist protection V4</a:t>
            </a:r>
          </a:p>
          <a:p>
            <a:pPr indent="268288"/>
            <a:r>
              <a:rPr lang="en-US" sz="1400"/>
              <a:t>Patented dual stroke system</a:t>
            </a:r>
          </a:p>
          <a:p>
            <a:pPr indent="268288"/>
            <a:r>
              <a:rPr lang="en-US" sz="1400"/>
              <a:t>Turbo function</a:t>
            </a:r>
          </a:p>
          <a:p>
            <a:pPr indent="268288"/>
            <a:r>
              <a:rPr lang="en-US" sz="1400"/>
              <a:t>Completely sealed system</a:t>
            </a:r>
          </a:p>
          <a:p>
            <a:pPr marL="268288"/>
            <a:r>
              <a:rPr lang="en-US" sz="1400"/>
              <a:t>Monitoring of the clamping slide position „open condition“ and „locked condition“</a:t>
            </a:r>
          </a:p>
          <a:p>
            <a:pPr indent="268288"/>
            <a:r>
              <a:rPr lang="en-US" sz="1400"/>
              <a:t>Stepped flat surfaces</a:t>
            </a:r>
          </a:p>
          <a:p>
            <a:pPr indent="268288"/>
            <a:r>
              <a:rPr lang="en-US" sz="1400"/>
              <a:t>Integrated media transfer</a:t>
            </a:r>
          </a:p>
          <a:p>
            <a:pPr indent="268288"/>
            <a:endParaRPr lang="en-US" sz="1400"/>
          </a:p>
          <a:p>
            <a:pPr indent="268288"/>
            <a:endParaRPr lang="en-US" sz="140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2314D380-2DD7-4092-B35C-956640713DC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VERO-S NSE-A3</a:t>
            </a:r>
            <a:endParaRPr lang="de-DE" dirty="0"/>
          </a:p>
        </p:txBody>
      </p:sp>
      <p:grpSp>
        <p:nvGrpSpPr>
          <p:cNvPr id="6" name="Gruppieren 5">
            <a:extLst>
              <a:ext uri="{FF2B5EF4-FFF2-40B4-BE49-F238E27FC236}">
                <a16:creationId xmlns:a16="http://schemas.microsoft.com/office/drawing/2014/main" id="{8C1D759F-66F9-4C61-AA77-97E4EEF77EB0}"/>
              </a:ext>
            </a:extLst>
          </p:cNvPr>
          <p:cNvGrpSpPr/>
          <p:nvPr/>
        </p:nvGrpSpPr>
        <p:grpSpPr>
          <a:xfrm>
            <a:off x="297211" y="1167462"/>
            <a:ext cx="198000" cy="198000"/>
            <a:chOff x="4645063" y="729193"/>
            <a:chExt cx="266095" cy="271350"/>
          </a:xfrm>
        </p:grpSpPr>
        <p:sp>
          <p:nvSpPr>
            <p:cNvPr id="7" name="Ellipse 6">
              <a:extLst>
                <a:ext uri="{FF2B5EF4-FFF2-40B4-BE49-F238E27FC236}">
                  <a16:creationId xmlns:a16="http://schemas.microsoft.com/office/drawing/2014/main" id="{CB9D62CB-385A-4AC1-A156-E91586891D3B}"/>
                </a:ext>
              </a:extLst>
            </p:cNvPr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" name="Textfeld 7">
              <a:extLst>
                <a:ext uri="{FF2B5EF4-FFF2-40B4-BE49-F238E27FC236}">
                  <a16:creationId xmlns:a16="http://schemas.microsoft.com/office/drawing/2014/main" id="{02168F2E-EE60-4F91-A60F-B6567C93631F}"/>
                </a:ext>
              </a:extLst>
            </p:cNvPr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9" name="Gruppieren 8">
            <a:extLst>
              <a:ext uri="{FF2B5EF4-FFF2-40B4-BE49-F238E27FC236}">
                <a16:creationId xmlns:a16="http://schemas.microsoft.com/office/drawing/2014/main" id="{CF2704DB-9485-4B98-8F93-216EB985AA41}"/>
              </a:ext>
            </a:extLst>
          </p:cNvPr>
          <p:cNvGrpSpPr/>
          <p:nvPr/>
        </p:nvGrpSpPr>
        <p:grpSpPr>
          <a:xfrm>
            <a:off x="297211" y="1409190"/>
            <a:ext cx="198000" cy="198000"/>
            <a:chOff x="4645063" y="732456"/>
            <a:chExt cx="266095" cy="271350"/>
          </a:xfrm>
        </p:grpSpPr>
        <p:sp>
          <p:nvSpPr>
            <p:cNvPr id="10" name="Ellipse 9">
              <a:extLst>
                <a:ext uri="{FF2B5EF4-FFF2-40B4-BE49-F238E27FC236}">
                  <a16:creationId xmlns:a16="http://schemas.microsoft.com/office/drawing/2014/main" id="{424E0913-1FA2-46F7-9C76-B488A2B11AA6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Textfeld 10">
              <a:extLst>
                <a:ext uri="{FF2B5EF4-FFF2-40B4-BE49-F238E27FC236}">
                  <a16:creationId xmlns:a16="http://schemas.microsoft.com/office/drawing/2014/main" id="{9337FA59-8175-4884-8DC4-F513AE6C8FD6}"/>
                </a:ext>
              </a:extLst>
            </p:cNvPr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12" name="Gruppieren 11">
            <a:extLst>
              <a:ext uri="{FF2B5EF4-FFF2-40B4-BE49-F238E27FC236}">
                <a16:creationId xmlns:a16="http://schemas.microsoft.com/office/drawing/2014/main" id="{CBB5CEBD-090A-4F91-BF9F-4C5349AFAE8C}"/>
              </a:ext>
            </a:extLst>
          </p:cNvPr>
          <p:cNvGrpSpPr/>
          <p:nvPr/>
        </p:nvGrpSpPr>
        <p:grpSpPr>
          <a:xfrm>
            <a:off x="297211" y="1650918"/>
            <a:ext cx="198000" cy="198000"/>
            <a:chOff x="4637578" y="732456"/>
            <a:chExt cx="266095" cy="271350"/>
          </a:xfrm>
        </p:grpSpPr>
        <p:sp>
          <p:nvSpPr>
            <p:cNvPr id="13" name="Ellipse 12">
              <a:extLst>
                <a:ext uri="{FF2B5EF4-FFF2-40B4-BE49-F238E27FC236}">
                  <a16:creationId xmlns:a16="http://schemas.microsoft.com/office/drawing/2014/main" id="{6315BED3-9620-44DD-B92E-1B58E6033FAF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4" name="Textfeld 13">
              <a:extLst>
                <a:ext uri="{FF2B5EF4-FFF2-40B4-BE49-F238E27FC236}">
                  <a16:creationId xmlns:a16="http://schemas.microsoft.com/office/drawing/2014/main" id="{784F6DB1-95FC-4AFC-857F-08BC3443EEF7}"/>
                </a:ext>
              </a:extLst>
            </p:cNvPr>
            <p:cNvSpPr txBox="1"/>
            <p:nvPr/>
          </p:nvSpPr>
          <p:spPr>
            <a:xfrm>
              <a:off x="4637578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15" name="Gruppieren 14">
            <a:extLst>
              <a:ext uri="{FF2B5EF4-FFF2-40B4-BE49-F238E27FC236}">
                <a16:creationId xmlns:a16="http://schemas.microsoft.com/office/drawing/2014/main" id="{443BEC66-81AC-4E18-A588-399BD850CF68}"/>
              </a:ext>
            </a:extLst>
          </p:cNvPr>
          <p:cNvGrpSpPr/>
          <p:nvPr/>
        </p:nvGrpSpPr>
        <p:grpSpPr>
          <a:xfrm>
            <a:off x="297211" y="2153967"/>
            <a:ext cx="198000" cy="198000"/>
            <a:chOff x="4637578" y="738982"/>
            <a:chExt cx="266095" cy="271350"/>
          </a:xfrm>
        </p:grpSpPr>
        <p:sp>
          <p:nvSpPr>
            <p:cNvPr id="16" name="Ellipse 15">
              <a:extLst>
                <a:ext uri="{FF2B5EF4-FFF2-40B4-BE49-F238E27FC236}">
                  <a16:creationId xmlns:a16="http://schemas.microsoft.com/office/drawing/2014/main" id="{6DC23981-59B3-472E-B823-23C20C1505DB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7" name="Textfeld 16">
              <a:extLst>
                <a:ext uri="{FF2B5EF4-FFF2-40B4-BE49-F238E27FC236}">
                  <a16:creationId xmlns:a16="http://schemas.microsoft.com/office/drawing/2014/main" id="{7CC26D51-3C11-494B-9D0C-6D9F092FA4C9}"/>
                </a:ext>
              </a:extLst>
            </p:cNvPr>
            <p:cNvSpPr txBox="1"/>
            <p:nvPr/>
          </p:nvSpPr>
          <p:spPr>
            <a:xfrm>
              <a:off x="46375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18" name="Gruppieren 17">
            <a:extLst>
              <a:ext uri="{FF2B5EF4-FFF2-40B4-BE49-F238E27FC236}">
                <a16:creationId xmlns:a16="http://schemas.microsoft.com/office/drawing/2014/main" id="{BD03CAAF-0965-4680-A067-DBD3E11E30A2}"/>
              </a:ext>
            </a:extLst>
          </p:cNvPr>
          <p:cNvGrpSpPr/>
          <p:nvPr/>
        </p:nvGrpSpPr>
        <p:grpSpPr>
          <a:xfrm>
            <a:off x="297211" y="2421819"/>
            <a:ext cx="198000" cy="198000"/>
            <a:chOff x="4634378" y="738982"/>
            <a:chExt cx="266095" cy="271350"/>
          </a:xfrm>
        </p:grpSpPr>
        <p:sp>
          <p:nvSpPr>
            <p:cNvPr id="19" name="Ellipse 18">
              <a:extLst>
                <a:ext uri="{FF2B5EF4-FFF2-40B4-BE49-F238E27FC236}">
                  <a16:creationId xmlns:a16="http://schemas.microsoft.com/office/drawing/2014/main" id="{75692683-D9CD-47F5-98C8-CFF0222AC5CE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0" name="Textfeld 19">
              <a:extLst>
                <a:ext uri="{FF2B5EF4-FFF2-40B4-BE49-F238E27FC236}">
                  <a16:creationId xmlns:a16="http://schemas.microsoft.com/office/drawing/2014/main" id="{BB96F9AA-08FC-4092-9418-D375680E8151}"/>
                </a:ext>
              </a:extLst>
            </p:cNvPr>
            <p:cNvSpPr txBox="1"/>
            <p:nvPr/>
          </p:nvSpPr>
          <p:spPr>
            <a:xfrm>
              <a:off x="46343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21" name="Gruppieren 20">
            <a:extLst>
              <a:ext uri="{FF2B5EF4-FFF2-40B4-BE49-F238E27FC236}">
                <a16:creationId xmlns:a16="http://schemas.microsoft.com/office/drawing/2014/main" id="{1154E6F2-238B-46E3-85E8-143754030618}"/>
              </a:ext>
            </a:extLst>
          </p:cNvPr>
          <p:cNvGrpSpPr/>
          <p:nvPr/>
        </p:nvGrpSpPr>
        <p:grpSpPr>
          <a:xfrm>
            <a:off x="297211" y="1905708"/>
            <a:ext cx="198000" cy="198000"/>
            <a:chOff x="4631178" y="738982"/>
            <a:chExt cx="266095" cy="271350"/>
          </a:xfrm>
        </p:grpSpPr>
        <p:sp>
          <p:nvSpPr>
            <p:cNvPr id="22" name="Ellipse 21">
              <a:extLst>
                <a:ext uri="{FF2B5EF4-FFF2-40B4-BE49-F238E27FC236}">
                  <a16:creationId xmlns:a16="http://schemas.microsoft.com/office/drawing/2014/main" id="{1D3608BA-C3D4-4E82-872C-DB8C7A5BD93E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3" name="Textfeld 22">
              <a:extLst>
                <a:ext uri="{FF2B5EF4-FFF2-40B4-BE49-F238E27FC236}">
                  <a16:creationId xmlns:a16="http://schemas.microsoft.com/office/drawing/2014/main" id="{F7CFB165-4B79-4567-83BF-2BD65EC32C62}"/>
                </a:ext>
              </a:extLst>
            </p:cNvPr>
            <p:cNvSpPr txBox="1"/>
            <p:nvPr/>
          </p:nvSpPr>
          <p:spPr>
            <a:xfrm>
              <a:off x="46311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4</a:t>
              </a:r>
            </a:p>
          </p:txBody>
        </p:sp>
      </p:grpSp>
      <p:grpSp>
        <p:nvGrpSpPr>
          <p:cNvPr id="24" name="Gruppieren 23">
            <a:extLst>
              <a:ext uri="{FF2B5EF4-FFF2-40B4-BE49-F238E27FC236}">
                <a16:creationId xmlns:a16="http://schemas.microsoft.com/office/drawing/2014/main" id="{93437487-C71D-430B-A902-9E1E932E44B3}"/>
              </a:ext>
            </a:extLst>
          </p:cNvPr>
          <p:cNvGrpSpPr/>
          <p:nvPr/>
        </p:nvGrpSpPr>
        <p:grpSpPr>
          <a:xfrm>
            <a:off x="297211" y="2931328"/>
            <a:ext cx="198000" cy="198000"/>
            <a:chOff x="4640203" y="738588"/>
            <a:chExt cx="266095" cy="271350"/>
          </a:xfrm>
        </p:grpSpPr>
        <p:sp>
          <p:nvSpPr>
            <p:cNvPr id="25" name="Ellipse 24">
              <a:extLst>
                <a:ext uri="{FF2B5EF4-FFF2-40B4-BE49-F238E27FC236}">
                  <a16:creationId xmlns:a16="http://schemas.microsoft.com/office/drawing/2014/main" id="{29EDB21D-2709-4144-A792-F2D84D31D1E9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6" name="Textfeld 25">
              <a:extLst>
                <a:ext uri="{FF2B5EF4-FFF2-40B4-BE49-F238E27FC236}">
                  <a16:creationId xmlns:a16="http://schemas.microsoft.com/office/drawing/2014/main" id="{8D441BDA-3D6E-486D-B600-8E811F373A2D}"/>
                </a:ext>
              </a:extLst>
            </p:cNvPr>
            <p:cNvSpPr txBox="1"/>
            <p:nvPr/>
          </p:nvSpPr>
          <p:spPr>
            <a:xfrm>
              <a:off x="4640203" y="738588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7</a:t>
              </a:r>
            </a:p>
          </p:txBody>
        </p:sp>
      </p:grpSp>
      <p:grpSp>
        <p:nvGrpSpPr>
          <p:cNvPr id="27" name="Gruppieren 26">
            <a:extLst>
              <a:ext uri="{FF2B5EF4-FFF2-40B4-BE49-F238E27FC236}">
                <a16:creationId xmlns:a16="http://schemas.microsoft.com/office/drawing/2014/main" id="{0F203838-77A9-4F83-8979-1D18039B011B}"/>
              </a:ext>
            </a:extLst>
          </p:cNvPr>
          <p:cNvGrpSpPr/>
          <p:nvPr/>
        </p:nvGrpSpPr>
        <p:grpSpPr>
          <a:xfrm>
            <a:off x="297211" y="3185976"/>
            <a:ext cx="198000" cy="198000"/>
            <a:chOff x="4640203" y="732226"/>
            <a:chExt cx="266095" cy="271350"/>
          </a:xfrm>
        </p:grpSpPr>
        <p:sp>
          <p:nvSpPr>
            <p:cNvPr id="28" name="Ellipse 27">
              <a:extLst>
                <a:ext uri="{FF2B5EF4-FFF2-40B4-BE49-F238E27FC236}">
                  <a16:creationId xmlns:a16="http://schemas.microsoft.com/office/drawing/2014/main" id="{EFD1C616-9D58-4E80-B241-C06D50888D20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9" name="Textfeld 28">
              <a:extLst>
                <a:ext uri="{FF2B5EF4-FFF2-40B4-BE49-F238E27FC236}">
                  <a16:creationId xmlns:a16="http://schemas.microsoft.com/office/drawing/2014/main" id="{11B912B9-C95E-4C4B-BB6A-1F5F8A7B0A9D}"/>
                </a:ext>
              </a:extLst>
            </p:cNvPr>
            <p:cNvSpPr txBox="1"/>
            <p:nvPr/>
          </p:nvSpPr>
          <p:spPr>
            <a:xfrm>
              <a:off x="4640203" y="73222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8</a:t>
              </a:r>
            </a:p>
          </p:txBody>
        </p:sp>
      </p:grpSp>
      <p:sp>
        <p:nvSpPr>
          <p:cNvPr id="60" name="Textfeld 59">
            <a:extLst>
              <a:ext uri="{FF2B5EF4-FFF2-40B4-BE49-F238E27FC236}">
                <a16:creationId xmlns:a16="http://schemas.microsoft.com/office/drawing/2014/main" id="{C1A4AF60-29ED-4F4A-8723-EA6E1D2ACA9B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>
                <a:solidFill>
                  <a:srgbClr val="00446B"/>
                </a:solidFill>
              </a:rPr>
              <a:t>Functional diagram </a:t>
            </a:r>
          </a:p>
        </p:txBody>
      </p:sp>
      <p:pic>
        <p:nvPicPr>
          <p:cNvPr id="71" name="Grafik 70">
            <a:extLst>
              <a:ext uri="{FF2B5EF4-FFF2-40B4-BE49-F238E27FC236}">
                <a16:creationId xmlns:a16="http://schemas.microsoft.com/office/drawing/2014/main" id="{A3C44479-0FDA-448F-AF60-15DD616D46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4245" y="1111960"/>
            <a:ext cx="3478880" cy="2551599"/>
          </a:xfrm>
          <a:prstGeom prst="rect">
            <a:avLst/>
          </a:prstGeom>
        </p:spPr>
      </p:pic>
      <p:grpSp>
        <p:nvGrpSpPr>
          <p:cNvPr id="72" name="Gruppieren 71">
            <a:extLst>
              <a:ext uri="{FF2B5EF4-FFF2-40B4-BE49-F238E27FC236}">
                <a16:creationId xmlns:a16="http://schemas.microsoft.com/office/drawing/2014/main" id="{F47E388E-7B78-4F74-85D2-B7B4E16772D1}"/>
              </a:ext>
            </a:extLst>
          </p:cNvPr>
          <p:cNvGrpSpPr/>
          <p:nvPr/>
        </p:nvGrpSpPr>
        <p:grpSpPr>
          <a:xfrm>
            <a:off x="6292321" y="1769106"/>
            <a:ext cx="198000" cy="198000"/>
            <a:chOff x="4640203" y="738588"/>
            <a:chExt cx="266095" cy="271350"/>
          </a:xfrm>
        </p:grpSpPr>
        <p:sp>
          <p:nvSpPr>
            <p:cNvPr id="73" name="Ellipse 72">
              <a:extLst>
                <a:ext uri="{FF2B5EF4-FFF2-40B4-BE49-F238E27FC236}">
                  <a16:creationId xmlns:a16="http://schemas.microsoft.com/office/drawing/2014/main" id="{F91F8717-4C63-4F3D-8EB7-E8073046276A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4" name="Textfeld 73">
              <a:extLst>
                <a:ext uri="{FF2B5EF4-FFF2-40B4-BE49-F238E27FC236}">
                  <a16:creationId xmlns:a16="http://schemas.microsoft.com/office/drawing/2014/main" id="{8B53F652-DE33-4465-8A72-0895C9489F3E}"/>
                </a:ext>
              </a:extLst>
            </p:cNvPr>
            <p:cNvSpPr txBox="1"/>
            <p:nvPr/>
          </p:nvSpPr>
          <p:spPr>
            <a:xfrm>
              <a:off x="4640203" y="738588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7</a:t>
              </a:r>
            </a:p>
          </p:txBody>
        </p:sp>
      </p:grpSp>
      <p:grpSp>
        <p:nvGrpSpPr>
          <p:cNvPr id="75" name="Gruppieren 74">
            <a:extLst>
              <a:ext uri="{FF2B5EF4-FFF2-40B4-BE49-F238E27FC236}">
                <a16:creationId xmlns:a16="http://schemas.microsoft.com/office/drawing/2014/main" id="{C1DA38C1-BE8A-480E-89D2-11BCE9A0525C}"/>
              </a:ext>
            </a:extLst>
          </p:cNvPr>
          <p:cNvGrpSpPr/>
          <p:nvPr/>
        </p:nvGrpSpPr>
        <p:grpSpPr>
          <a:xfrm>
            <a:off x="6689226" y="1783071"/>
            <a:ext cx="198000" cy="198000"/>
            <a:chOff x="4645063" y="729193"/>
            <a:chExt cx="266095" cy="271350"/>
          </a:xfrm>
        </p:grpSpPr>
        <p:sp>
          <p:nvSpPr>
            <p:cNvPr id="76" name="Ellipse 75">
              <a:extLst>
                <a:ext uri="{FF2B5EF4-FFF2-40B4-BE49-F238E27FC236}">
                  <a16:creationId xmlns:a16="http://schemas.microsoft.com/office/drawing/2014/main" id="{B2EC024B-8344-417E-8AA5-DF3DB97CDD79}"/>
                </a:ext>
              </a:extLst>
            </p:cNvPr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7" name="Textfeld 76">
              <a:extLst>
                <a:ext uri="{FF2B5EF4-FFF2-40B4-BE49-F238E27FC236}">
                  <a16:creationId xmlns:a16="http://schemas.microsoft.com/office/drawing/2014/main" id="{E332A237-77A4-4CDD-9B35-2AA1CB644F7F}"/>
                </a:ext>
              </a:extLst>
            </p:cNvPr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78" name="Gruppieren 77">
            <a:extLst>
              <a:ext uri="{FF2B5EF4-FFF2-40B4-BE49-F238E27FC236}">
                <a16:creationId xmlns:a16="http://schemas.microsoft.com/office/drawing/2014/main" id="{7E866D68-A7A2-474C-8AD1-18F9C5E6DA4B}"/>
              </a:ext>
            </a:extLst>
          </p:cNvPr>
          <p:cNvGrpSpPr/>
          <p:nvPr/>
        </p:nvGrpSpPr>
        <p:grpSpPr>
          <a:xfrm>
            <a:off x="7025587" y="3366141"/>
            <a:ext cx="198000" cy="198000"/>
            <a:chOff x="4631178" y="738982"/>
            <a:chExt cx="266095" cy="271350"/>
          </a:xfrm>
        </p:grpSpPr>
        <p:sp>
          <p:nvSpPr>
            <p:cNvPr id="79" name="Ellipse 78">
              <a:extLst>
                <a:ext uri="{FF2B5EF4-FFF2-40B4-BE49-F238E27FC236}">
                  <a16:creationId xmlns:a16="http://schemas.microsoft.com/office/drawing/2014/main" id="{3F5771EA-B365-4B1C-9146-04BE084051E3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0" name="Textfeld 79">
              <a:extLst>
                <a:ext uri="{FF2B5EF4-FFF2-40B4-BE49-F238E27FC236}">
                  <a16:creationId xmlns:a16="http://schemas.microsoft.com/office/drawing/2014/main" id="{F599FCCE-DC12-4656-AA5A-53FABC7A4301}"/>
                </a:ext>
              </a:extLst>
            </p:cNvPr>
            <p:cNvSpPr txBox="1"/>
            <p:nvPr/>
          </p:nvSpPr>
          <p:spPr>
            <a:xfrm>
              <a:off x="46311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4</a:t>
              </a:r>
            </a:p>
          </p:txBody>
        </p:sp>
      </p:grpSp>
      <p:grpSp>
        <p:nvGrpSpPr>
          <p:cNvPr id="81" name="Gruppieren 80">
            <a:extLst>
              <a:ext uri="{FF2B5EF4-FFF2-40B4-BE49-F238E27FC236}">
                <a16:creationId xmlns:a16="http://schemas.microsoft.com/office/drawing/2014/main" id="{8791DBCB-A7B4-4B57-9D7A-826022DB966F}"/>
              </a:ext>
            </a:extLst>
          </p:cNvPr>
          <p:cNvGrpSpPr/>
          <p:nvPr/>
        </p:nvGrpSpPr>
        <p:grpSpPr>
          <a:xfrm>
            <a:off x="7328497" y="1925119"/>
            <a:ext cx="198000" cy="198000"/>
            <a:chOff x="4637578" y="738982"/>
            <a:chExt cx="266095" cy="271350"/>
          </a:xfrm>
        </p:grpSpPr>
        <p:sp>
          <p:nvSpPr>
            <p:cNvPr id="82" name="Ellipse 81">
              <a:extLst>
                <a:ext uri="{FF2B5EF4-FFF2-40B4-BE49-F238E27FC236}">
                  <a16:creationId xmlns:a16="http://schemas.microsoft.com/office/drawing/2014/main" id="{FB618EFB-C62F-4C20-8F74-6306FF40EF4C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3" name="Textfeld 82">
              <a:extLst>
                <a:ext uri="{FF2B5EF4-FFF2-40B4-BE49-F238E27FC236}">
                  <a16:creationId xmlns:a16="http://schemas.microsoft.com/office/drawing/2014/main" id="{290AC7EA-F618-402E-A391-AABCA56B6430}"/>
                </a:ext>
              </a:extLst>
            </p:cNvPr>
            <p:cNvSpPr txBox="1"/>
            <p:nvPr/>
          </p:nvSpPr>
          <p:spPr>
            <a:xfrm>
              <a:off x="46375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84" name="Gruppieren 83">
            <a:extLst>
              <a:ext uri="{FF2B5EF4-FFF2-40B4-BE49-F238E27FC236}">
                <a16:creationId xmlns:a16="http://schemas.microsoft.com/office/drawing/2014/main" id="{0EE4B14E-9F89-4DE9-9675-DFEAAB6CE57A}"/>
              </a:ext>
            </a:extLst>
          </p:cNvPr>
          <p:cNvGrpSpPr/>
          <p:nvPr/>
        </p:nvGrpSpPr>
        <p:grpSpPr>
          <a:xfrm>
            <a:off x="7492813" y="2520343"/>
            <a:ext cx="198000" cy="198000"/>
            <a:chOff x="4637578" y="732456"/>
            <a:chExt cx="266095" cy="271350"/>
          </a:xfrm>
        </p:grpSpPr>
        <p:sp>
          <p:nvSpPr>
            <p:cNvPr id="85" name="Ellipse 84">
              <a:extLst>
                <a:ext uri="{FF2B5EF4-FFF2-40B4-BE49-F238E27FC236}">
                  <a16:creationId xmlns:a16="http://schemas.microsoft.com/office/drawing/2014/main" id="{C22FDF7A-157C-4A55-8D7A-D94BAA732089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6" name="Textfeld 85">
              <a:extLst>
                <a:ext uri="{FF2B5EF4-FFF2-40B4-BE49-F238E27FC236}">
                  <a16:creationId xmlns:a16="http://schemas.microsoft.com/office/drawing/2014/main" id="{1679A8F8-3B15-4266-85A6-221C860BBDD5}"/>
                </a:ext>
              </a:extLst>
            </p:cNvPr>
            <p:cNvSpPr txBox="1"/>
            <p:nvPr/>
          </p:nvSpPr>
          <p:spPr>
            <a:xfrm>
              <a:off x="4637578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87" name="Gruppieren 86">
            <a:extLst>
              <a:ext uri="{FF2B5EF4-FFF2-40B4-BE49-F238E27FC236}">
                <a16:creationId xmlns:a16="http://schemas.microsoft.com/office/drawing/2014/main" id="{DFD59FFC-ED59-4BFA-9001-6FF0CFFE3DB4}"/>
              </a:ext>
            </a:extLst>
          </p:cNvPr>
          <p:cNvGrpSpPr/>
          <p:nvPr/>
        </p:nvGrpSpPr>
        <p:grpSpPr>
          <a:xfrm>
            <a:off x="8340829" y="2912451"/>
            <a:ext cx="198000" cy="198000"/>
            <a:chOff x="4634378" y="738982"/>
            <a:chExt cx="266095" cy="271350"/>
          </a:xfrm>
        </p:grpSpPr>
        <p:sp>
          <p:nvSpPr>
            <p:cNvPr id="88" name="Ellipse 87">
              <a:extLst>
                <a:ext uri="{FF2B5EF4-FFF2-40B4-BE49-F238E27FC236}">
                  <a16:creationId xmlns:a16="http://schemas.microsoft.com/office/drawing/2014/main" id="{416A382D-967D-4B43-BEAC-B3C25EDE303D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9" name="Textfeld 88">
              <a:extLst>
                <a:ext uri="{FF2B5EF4-FFF2-40B4-BE49-F238E27FC236}">
                  <a16:creationId xmlns:a16="http://schemas.microsoft.com/office/drawing/2014/main" id="{7C8006B8-C5D7-44C6-9253-C82C08D1E1D0}"/>
                </a:ext>
              </a:extLst>
            </p:cNvPr>
            <p:cNvSpPr txBox="1"/>
            <p:nvPr/>
          </p:nvSpPr>
          <p:spPr>
            <a:xfrm>
              <a:off x="46343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90" name="Gruppieren 89">
            <a:extLst>
              <a:ext uri="{FF2B5EF4-FFF2-40B4-BE49-F238E27FC236}">
                <a16:creationId xmlns:a16="http://schemas.microsoft.com/office/drawing/2014/main" id="{9EF7A916-51F1-4AB3-B887-579C2F35280E}"/>
              </a:ext>
            </a:extLst>
          </p:cNvPr>
          <p:cNvGrpSpPr/>
          <p:nvPr/>
        </p:nvGrpSpPr>
        <p:grpSpPr>
          <a:xfrm>
            <a:off x="8241829" y="1505080"/>
            <a:ext cx="198000" cy="198000"/>
            <a:chOff x="4640203" y="738588"/>
            <a:chExt cx="266095" cy="271350"/>
          </a:xfrm>
        </p:grpSpPr>
        <p:sp>
          <p:nvSpPr>
            <p:cNvPr id="91" name="Ellipse 90">
              <a:extLst>
                <a:ext uri="{FF2B5EF4-FFF2-40B4-BE49-F238E27FC236}">
                  <a16:creationId xmlns:a16="http://schemas.microsoft.com/office/drawing/2014/main" id="{F0E52D09-70D6-466E-81FE-834BEFC60386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3" name="Textfeld 112">
              <a:extLst>
                <a:ext uri="{FF2B5EF4-FFF2-40B4-BE49-F238E27FC236}">
                  <a16:creationId xmlns:a16="http://schemas.microsoft.com/office/drawing/2014/main" id="{C973C49E-14ED-4786-A1EC-490A3B3E2735}"/>
                </a:ext>
              </a:extLst>
            </p:cNvPr>
            <p:cNvSpPr txBox="1"/>
            <p:nvPr/>
          </p:nvSpPr>
          <p:spPr>
            <a:xfrm>
              <a:off x="4640203" y="738588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7</a:t>
              </a:r>
            </a:p>
          </p:txBody>
        </p:sp>
      </p:grpSp>
      <p:grpSp>
        <p:nvGrpSpPr>
          <p:cNvPr id="114" name="Gruppieren 113">
            <a:extLst>
              <a:ext uri="{FF2B5EF4-FFF2-40B4-BE49-F238E27FC236}">
                <a16:creationId xmlns:a16="http://schemas.microsoft.com/office/drawing/2014/main" id="{28930DBC-924A-400C-9E0E-89FEBA916F3A}"/>
              </a:ext>
            </a:extLst>
          </p:cNvPr>
          <p:cNvGrpSpPr/>
          <p:nvPr/>
        </p:nvGrpSpPr>
        <p:grpSpPr>
          <a:xfrm>
            <a:off x="8299298" y="2024119"/>
            <a:ext cx="198000" cy="198000"/>
            <a:chOff x="4645063" y="732456"/>
            <a:chExt cx="266095" cy="271350"/>
          </a:xfrm>
        </p:grpSpPr>
        <p:sp>
          <p:nvSpPr>
            <p:cNvPr id="115" name="Ellipse 114">
              <a:extLst>
                <a:ext uri="{FF2B5EF4-FFF2-40B4-BE49-F238E27FC236}">
                  <a16:creationId xmlns:a16="http://schemas.microsoft.com/office/drawing/2014/main" id="{052CBB56-F2D4-4087-807A-046B7449377C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6" name="Textfeld 115">
              <a:extLst>
                <a:ext uri="{FF2B5EF4-FFF2-40B4-BE49-F238E27FC236}">
                  <a16:creationId xmlns:a16="http://schemas.microsoft.com/office/drawing/2014/main" id="{BC464273-6807-42CC-A21C-56E2FFD34191}"/>
                </a:ext>
              </a:extLst>
            </p:cNvPr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117" name="Gruppieren 116">
            <a:extLst>
              <a:ext uri="{FF2B5EF4-FFF2-40B4-BE49-F238E27FC236}">
                <a16:creationId xmlns:a16="http://schemas.microsoft.com/office/drawing/2014/main" id="{1428C218-7742-4A52-94CF-39326F65C112}"/>
              </a:ext>
            </a:extLst>
          </p:cNvPr>
          <p:cNvGrpSpPr/>
          <p:nvPr/>
        </p:nvGrpSpPr>
        <p:grpSpPr>
          <a:xfrm>
            <a:off x="8077429" y="2294331"/>
            <a:ext cx="198000" cy="198000"/>
            <a:chOff x="4637578" y="738982"/>
            <a:chExt cx="266095" cy="271350"/>
          </a:xfrm>
        </p:grpSpPr>
        <p:sp>
          <p:nvSpPr>
            <p:cNvPr id="118" name="Ellipse 117">
              <a:extLst>
                <a:ext uri="{FF2B5EF4-FFF2-40B4-BE49-F238E27FC236}">
                  <a16:creationId xmlns:a16="http://schemas.microsoft.com/office/drawing/2014/main" id="{B803F26A-AC6D-450C-801E-D0B2E62E86CC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9" name="Textfeld 118">
              <a:extLst>
                <a:ext uri="{FF2B5EF4-FFF2-40B4-BE49-F238E27FC236}">
                  <a16:creationId xmlns:a16="http://schemas.microsoft.com/office/drawing/2014/main" id="{983ED4E7-2567-4E22-A903-34AA8AE3CB11}"/>
                </a:ext>
              </a:extLst>
            </p:cNvPr>
            <p:cNvSpPr txBox="1"/>
            <p:nvPr/>
          </p:nvSpPr>
          <p:spPr>
            <a:xfrm>
              <a:off x="46375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120" name="Gruppieren 119">
            <a:extLst>
              <a:ext uri="{FF2B5EF4-FFF2-40B4-BE49-F238E27FC236}">
                <a16:creationId xmlns:a16="http://schemas.microsoft.com/office/drawing/2014/main" id="{2831031B-2E51-4669-B5E1-AA66CC4001C3}"/>
              </a:ext>
            </a:extLst>
          </p:cNvPr>
          <p:cNvGrpSpPr/>
          <p:nvPr/>
        </p:nvGrpSpPr>
        <p:grpSpPr>
          <a:xfrm>
            <a:off x="7987953" y="3264368"/>
            <a:ext cx="198000" cy="198000"/>
            <a:chOff x="4637578" y="738982"/>
            <a:chExt cx="266095" cy="271350"/>
          </a:xfrm>
        </p:grpSpPr>
        <p:sp>
          <p:nvSpPr>
            <p:cNvPr id="121" name="Ellipse 120">
              <a:extLst>
                <a:ext uri="{FF2B5EF4-FFF2-40B4-BE49-F238E27FC236}">
                  <a16:creationId xmlns:a16="http://schemas.microsoft.com/office/drawing/2014/main" id="{60A0AD44-348E-4339-9652-A0D753430A76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2" name="Textfeld 121">
              <a:extLst>
                <a:ext uri="{FF2B5EF4-FFF2-40B4-BE49-F238E27FC236}">
                  <a16:creationId xmlns:a16="http://schemas.microsoft.com/office/drawing/2014/main" id="{3AB12665-FD74-455A-A8E9-14FD589CEA16}"/>
                </a:ext>
              </a:extLst>
            </p:cNvPr>
            <p:cNvSpPr txBox="1"/>
            <p:nvPr/>
          </p:nvSpPr>
          <p:spPr>
            <a:xfrm>
              <a:off x="46375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123" name="Gruppieren 122">
            <a:extLst>
              <a:ext uri="{FF2B5EF4-FFF2-40B4-BE49-F238E27FC236}">
                <a16:creationId xmlns:a16="http://schemas.microsoft.com/office/drawing/2014/main" id="{1C2BF6F3-A848-4B7E-89A3-EC70FFFB089A}"/>
              </a:ext>
            </a:extLst>
          </p:cNvPr>
          <p:cNvGrpSpPr/>
          <p:nvPr/>
        </p:nvGrpSpPr>
        <p:grpSpPr>
          <a:xfrm>
            <a:off x="5945018" y="2237368"/>
            <a:ext cx="198000" cy="198000"/>
            <a:chOff x="4640203" y="732226"/>
            <a:chExt cx="266095" cy="271350"/>
          </a:xfrm>
        </p:grpSpPr>
        <p:sp>
          <p:nvSpPr>
            <p:cNvPr id="124" name="Ellipse 123">
              <a:extLst>
                <a:ext uri="{FF2B5EF4-FFF2-40B4-BE49-F238E27FC236}">
                  <a16:creationId xmlns:a16="http://schemas.microsoft.com/office/drawing/2014/main" id="{A381CD41-63CA-40D6-BDAD-6050182C6081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5" name="Textfeld 124">
              <a:extLst>
                <a:ext uri="{FF2B5EF4-FFF2-40B4-BE49-F238E27FC236}">
                  <a16:creationId xmlns:a16="http://schemas.microsoft.com/office/drawing/2014/main" id="{98AB0976-2681-48F8-8036-EF66F90F24B8}"/>
                </a:ext>
              </a:extLst>
            </p:cNvPr>
            <p:cNvSpPr txBox="1"/>
            <p:nvPr/>
          </p:nvSpPr>
          <p:spPr>
            <a:xfrm>
              <a:off x="4640203" y="73222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8</a:t>
              </a:r>
            </a:p>
          </p:txBody>
        </p:sp>
      </p:grpSp>
      <p:grpSp>
        <p:nvGrpSpPr>
          <p:cNvPr id="126" name="Gruppieren 125">
            <a:extLst>
              <a:ext uri="{FF2B5EF4-FFF2-40B4-BE49-F238E27FC236}">
                <a16:creationId xmlns:a16="http://schemas.microsoft.com/office/drawing/2014/main" id="{BB11A6F7-64FF-4ED1-BB77-F6D98BAF2CB4}"/>
              </a:ext>
            </a:extLst>
          </p:cNvPr>
          <p:cNvGrpSpPr/>
          <p:nvPr/>
        </p:nvGrpSpPr>
        <p:grpSpPr>
          <a:xfrm>
            <a:off x="7799477" y="1254441"/>
            <a:ext cx="198000" cy="198000"/>
            <a:chOff x="4640203" y="732226"/>
            <a:chExt cx="266095" cy="271350"/>
          </a:xfrm>
        </p:grpSpPr>
        <p:sp>
          <p:nvSpPr>
            <p:cNvPr id="127" name="Ellipse 126">
              <a:extLst>
                <a:ext uri="{FF2B5EF4-FFF2-40B4-BE49-F238E27FC236}">
                  <a16:creationId xmlns:a16="http://schemas.microsoft.com/office/drawing/2014/main" id="{D533C730-3141-4EAC-AD58-DA5DE09E71BC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8" name="Textfeld 127">
              <a:extLst>
                <a:ext uri="{FF2B5EF4-FFF2-40B4-BE49-F238E27FC236}">
                  <a16:creationId xmlns:a16="http://schemas.microsoft.com/office/drawing/2014/main" id="{0CD0B114-96E2-4975-B5CC-6339E6DC5EE7}"/>
                </a:ext>
              </a:extLst>
            </p:cNvPr>
            <p:cNvSpPr txBox="1"/>
            <p:nvPr/>
          </p:nvSpPr>
          <p:spPr>
            <a:xfrm>
              <a:off x="4640203" y="73222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8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936398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hteck 5">
            <a:extLst>
              <a:ext uri="{FF2B5EF4-FFF2-40B4-BE49-F238E27FC236}">
                <a16:creationId xmlns:a16="http://schemas.microsoft.com/office/drawing/2014/main" id="{BAD1B10B-2D8E-46B1-A4EB-B4C8E4B62D00}"/>
              </a:ext>
            </a:extLst>
          </p:cNvPr>
          <p:cNvSpPr/>
          <p:nvPr/>
        </p:nvSpPr>
        <p:spPr>
          <a:xfrm>
            <a:off x="268316" y="1125478"/>
            <a:ext cx="2135251" cy="1616634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94D38C41-4BB4-4579-9980-2C13BAF446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VERO-S NSE-A3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281E213D-48C5-4B16-AE16-756970C2523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VERO-S NSE-A3</a:t>
            </a:r>
            <a:endParaRPr lang="de-DE" dirty="0"/>
          </a:p>
        </p:txBody>
      </p:sp>
      <p:sp>
        <p:nvSpPr>
          <p:cNvPr id="12" name="Rechteck 11">
            <a:extLst>
              <a:ext uri="{FF2B5EF4-FFF2-40B4-BE49-F238E27FC236}">
                <a16:creationId xmlns:a16="http://schemas.microsoft.com/office/drawing/2014/main" id="{38F11716-6EF5-4893-A382-B44A6CFC3373}"/>
              </a:ext>
            </a:extLst>
          </p:cNvPr>
          <p:cNvSpPr/>
          <p:nvPr/>
        </p:nvSpPr>
        <p:spPr>
          <a:xfrm>
            <a:off x="183451" y="2746827"/>
            <a:ext cx="2951635" cy="10926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de-DE" sz="1200" b="1" dirty="0" err="1">
                <a:solidFill>
                  <a:srgbClr val="00446B"/>
                </a:solidFill>
              </a:rPr>
              <a:t>Centering</a:t>
            </a:r>
            <a:r>
              <a:rPr lang="de-DE" sz="1200" b="1" dirty="0">
                <a:solidFill>
                  <a:srgbClr val="00446B"/>
                </a:solidFill>
              </a:rPr>
              <a:t> via </a:t>
            </a:r>
            <a:r>
              <a:rPr lang="de-DE" sz="1200" b="1" dirty="0" err="1">
                <a:solidFill>
                  <a:srgbClr val="00446B"/>
                </a:solidFill>
              </a:rPr>
              <a:t>short</a:t>
            </a:r>
            <a:r>
              <a:rPr lang="de-DE" sz="1200" b="1" dirty="0">
                <a:solidFill>
                  <a:srgbClr val="00446B"/>
                </a:solidFill>
              </a:rPr>
              <a:t> </a:t>
            </a:r>
            <a:r>
              <a:rPr lang="de-DE" sz="1200" b="1" dirty="0" err="1">
                <a:solidFill>
                  <a:srgbClr val="00446B"/>
                </a:solidFill>
              </a:rPr>
              <a:t>taper</a:t>
            </a:r>
            <a:endParaRPr lang="de-DE" sz="1200" b="1" dirty="0">
              <a:solidFill>
                <a:srgbClr val="00446B"/>
              </a:solidFill>
            </a:endParaRPr>
          </a:p>
          <a:p>
            <a:pPr>
              <a:spcBef>
                <a:spcPts val="600"/>
              </a:spcBef>
            </a:pPr>
            <a:r>
              <a:rPr lang="de-DE" sz="1200" dirty="0">
                <a:solidFill>
                  <a:srgbClr val="00446B"/>
                </a:solidFill>
              </a:rPr>
              <a:t>The </a:t>
            </a:r>
            <a:r>
              <a:rPr lang="de-DE" sz="1200" dirty="0" err="1">
                <a:solidFill>
                  <a:srgbClr val="00446B"/>
                </a:solidFill>
              </a:rPr>
              <a:t>precise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short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taper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centering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combined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with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the</a:t>
            </a:r>
            <a:r>
              <a:rPr lang="de-DE" sz="1200" dirty="0">
                <a:solidFill>
                  <a:srgbClr val="00446B"/>
                </a:solidFill>
              </a:rPr>
              <a:t> form-fit and </a:t>
            </a:r>
            <a:r>
              <a:rPr lang="de-DE" sz="1200" dirty="0" err="1">
                <a:solidFill>
                  <a:srgbClr val="00446B"/>
                </a:solidFill>
              </a:rPr>
              <a:t>self-retaining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locking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characterizes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the</a:t>
            </a:r>
            <a:r>
              <a:rPr lang="de-DE" sz="1200" dirty="0">
                <a:solidFill>
                  <a:srgbClr val="00446B"/>
                </a:solidFill>
              </a:rPr>
              <a:t> SCHUNK quick-change </a:t>
            </a:r>
            <a:r>
              <a:rPr lang="de-DE" sz="1200" dirty="0" err="1">
                <a:solidFill>
                  <a:srgbClr val="00446B"/>
                </a:solidFill>
              </a:rPr>
              <a:t>pallet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system</a:t>
            </a:r>
            <a:r>
              <a:rPr lang="de-DE" sz="1200" dirty="0">
                <a:solidFill>
                  <a:srgbClr val="00446B"/>
                </a:solidFill>
              </a:rPr>
              <a:t>.</a:t>
            </a:r>
          </a:p>
        </p:txBody>
      </p:sp>
      <p:sp>
        <p:nvSpPr>
          <p:cNvPr id="15" name="Rechteck 14">
            <a:extLst>
              <a:ext uri="{FF2B5EF4-FFF2-40B4-BE49-F238E27FC236}">
                <a16:creationId xmlns:a16="http://schemas.microsoft.com/office/drawing/2014/main" id="{80DEA4F6-A192-4DB7-9083-3B8EBC5AC55D}"/>
              </a:ext>
            </a:extLst>
          </p:cNvPr>
          <p:cNvSpPr/>
          <p:nvPr/>
        </p:nvSpPr>
        <p:spPr>
          <a:xfrm>
            <a:off x="3133352" y="1125478"/>
            <a:ext cx="2135251" cy="1616634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Rechteck 16">
            <a:extLst>
              <a:ext uri="{FF2B5EF4-FFF2-40B4-BE49-F238E27FC236}">
                <a16:creationId xmlns:a16="http://schemas.microsoft.com/office/drawing/2014/main" id="{6B6D2FE1-1081-4089-8D3C-AAE6FFE0EF0A}"/>
              </a:ext>
            </a:extLst>
          </p:cNvPr>
          <p:cNvSpPr/>
          <p:nvPr/>
        </p:nvSpPr>
        <p:spPr>
          <a:xfrm>
            <a:off x="3052541" y="2748002"/>
            <a:ext cx="2951635" cy="9079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de-DE" sz="1200" b="1" dirty="0" err="1">
                <a:solidFill>
                  <a:srgbClr val="00446B"/>
                </a:solidFill>
              </a:rPr>
              <a:t>Locking</a:t>
            </a:r>
            <a:r>
              <a:rPr lang="de-DE" sz="1200" b="1" dirty="0">
                <a:solidFill>
                  <a:srgbClr val="00446B"/>
                </a:solidFill>
              </a:rPr>
              <a:t> via </a:t>
            </a:r>
            <a:r>
              <a:rPr lang="de-DE" sz="1200" b="1" dirty="0" err="1">
                <a:solidFill>
                  <a:srgbClr val="00446B"/>
                </a:solidFill>
              </a:rPr>
              <a:t>clamping</a:t>
            </a:r>
            <a:r>
              <a:rPr lang="de-DE" sz="1200" b="1" dirty="0">
                <a:solidFill>
                  <a:srgbClr val="00446B"/>
                </a:solidFill>
              </a:rPr>
              <a:t> </a:t>
            </a:r>
            <a:r>
              <a:rPr lang="de-DE" sz="1200" b="1" dirty="0" err="1">
                <a:solidFill>
                  <a:srgbClr val="00446B"/>
                </a:solidFill>
              </a:rPr>
              <a:t>slides</a:t>
            </a:r>
            <a:endParaRPr lang="de-DE" sz="1200" b="1" dirty="0">
              <a:solidFill>
                <a:srgbClr val="00446B"/>
              </a:solidFill>
            </a:endParaRPr>
          </a:p>
          <a:p>
            <a:pPr>
              <a:spcBef>
                <a:spcPts val="600"/>
              </a:spcBef>
            </a:pPr>
            <a:r>
              <a:rPr lang="de-DE" sz="1200" dirty="0">
                <a:solidFill>
                  <a:srgbClr val="00446B"/>
                </a:solidFill>
              </a:rPr>
              <a:t>Large </a:t>
            </a:r>
            <a:r>
              <a:rPr lang="de-DE" sz="1200" dirty="0" err="1">
                <a:solidFill>
                  <a:srgbClr val="00446B"/>
                </a:solidFill>
              </a:rPr>
              <a:t>contact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surfaces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between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clamping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slides</a:t>
            </a:r>
            <a:r>
              <a:rPr lang="de-DE" sz="1200" dirty="0">
                <a:solidFill>
                  <a:srgbClr val="00446B"/>
                </a:solidFill>
              </a:rPr>
              <a:t> and </a:t>
            </a:r>
            <a:r>
              <a:rPr lang="de-DE" sz="1200" dirty="0" err="1">
                <a:solidFill>
                  <a:srgbClr val="00446B"/>
                </a:solidFill>
              </a:rPr>
              <a:t>clamping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pin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ensure</a:t>
            </a:r>
            <a:r>
              <a:rPr lang="de-DE" sz="1200" dirty="0">
                <a:solidFill>
                  <a:srgbClr val="00446B"/>
                </a:solidFill>
              </a:rPr>
              <a:t> a </a:t>
            </a:r>
            <a:r>
              <a:rPr lang="de-DE" sz="1200" dirty="0" err="1">
                <a:solidFill>
                  <a:srgbClr val="00446B"/>
                </a:solidFill>
              </a:rPr>
              <a:t>low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surface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pressure</a:t>
            </a:r>
            <a:r>
              <a:rPr lang="de-DE" sz="1200" dirty="0">
                <a:solidFill>
                  <a:srgbClr val="00446B"/>
                </a:solidFill>
              </a:rPr>
              <a:t>, </a:t>
            </a:r>
            <a:r>
              <a:rPr lang="de-DE" sz="1200" dirty="0" err="1">
                <a:solidFill>
                  <a:srgbClr val="00446B"/>
                </a:solidFill>
              </a:rPr>
              <a:t>resulting</a:t>
            </a:r>
            <a:r>
              <a:rPr lang="de-DE" sz="1200" dirty="0">
                <a:solidFill>
                  <a:srgbClr val="00446B"/>
                </a:solidFill>
              </a:rPr>
              <a:t> in a </a:t>
            </a:r>
            <a:r>
              <a:rPr lang="de-DE" sz="1200" dirty="0" err="1">
                <a:solidFill>
                  <a:srgbClr val="00446B"/>
                </a:solidFill>
              </a:rPr>
              <a:t>long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service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life</a:t>
            </a:r>
            <a:r>
              <a:rPr lang="de-DE" sz="1200" dirty="0">
                <a:solidFill>
                  <a:srgbClr val="00446B"/>
                </a:solidFill>
              </a:rPr>
              <a:t>.</a:t>
            </a: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68B339ED-DE7B-4C23-BF7D-44F930671220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Highlights</a:t>
            </a:r>
          </a:p>
        </p:txBody>
      </p:sp>
      <p:sp>
        <p:nvSpPr>
          <p:cNvPr id="23" name="Rechteck 22">
            <a:extLst>
              <a:ext uri="{FF2B5EF4-FFF2-40B4-BE49-F238E27FC236}">
                <a16:creationId xmlns:a16="http://schemas.microsoft.com/office/drawing/2014/main" id="{4FA13CA7-6866-4DDB-A883-3F870D00EFBD}"/>
              </a:ext>
            </a:extLst>
          </p:cNvPr>
          <p:cNvSpPr/>
          <p:nvPr/>
        </p:nvSpPr>
        <p:spPr>
          <a:xfrm>
            <a:off x="6015883" y="1127653"/>
            <a:ext cx="2135251" cy="1616634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4" name="Rechteck 23">
            <a:extLst>
              <a:ext uri="{FF2B5EF4-FFF2-40B4-BE49-F238E27FC236}">
                <a16:creationId xmlns:a16="http://schemas.microsoft.com/office/drawing/2014/main" id="{909602A0-07B6-47A9-9E33-5A241CDF6E00}"/>
              </a:ext>
            </a:extLst>
          </p:cNvPr>
          <p:cNvSpPr/>
          <p:nvPr/>
        </p:nvSpPr>
        <p:spPr>
          <a:xfrm>
            <a:off x="5935072" y="2750177"/>
            <a:ext cx="3115486" cy="12772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de-DE" sz="1200" b="1" dirty="0" err="1">
                <a:solidFill>
                  <a:srgbClr val="00446B"/>
                </a:solidFill>
              </a:rPr>
              <a:t>Cone</a:t>
            </a:r>
            <a:r>
              <a:rPr lang="de-DE" sz="1200" b="1" dirty="0">
                <a:solidFill>
                  <a:srgbClr val="00446B"/>
                </a:solidFill>
              </a:rPr>
              <a:t> </a:t>
            </a:r>
            <a:r>
              <a:rPr lang="de-DE" sz="1200" b="1" dirty="0" err="1">
                <a:solidFill>
                  <a:srgbClr val="00446B"/>
                </a:solidFill>
              </a:rPr>
              <a:t>seal</a:t>
            </a:r>
            <a:r>
              <a:rPr lang="de-DE" sz="1200" b="1" dirty="0">
                <a:solidFill>
                  <a:srgbClr val="00446B"/>
                </a:solidFill>
              </a:rPr>
              <a:t> </a:t>
            </a:r>
            <a:r>
              <a:rPr lang="de-DE" sz="1200" b="1" dirty="0" err="1">
                <a:solidFill>
                  <a:srgbClr val="00446B"/>
                </a:solidFill>
              </a:rPr>
              <a:t>integrated</a:t>
            </a:r>
            <a:r>
              <a:rPr lang="de-DE" sz="1200" b="1" dirty="0">
                <a:solidFill>
                  <a:srgbClr val="00446B"/>
                </a:solidFill>
              </a:rPr>
              <a:t> in </a:t>
            </a:r>
            <a:r>
              <a:rPr lang="de-DE" sz="1200" b="1" dirty="0" err="1">
                <a:solidFill>
                  <a:srgbClr val="00446B"/>
                </a:solidFill>
              </a:rPr>
              <a:t>the</a:t>
            </a:r>
            <a:r>
              <a:rPr lang="de-DE" sz="1200" b="1" dirty="0">
                <a:solidFill>
                  <a:srgbClr val="00446B"/>
                </a:solidFill>
              </a:rPr>
              <a:t> </a:t>
            </a:r>
            <a:r>
              <a:rPr lang="de-DE" sz="1200" b="1" dirty="0" err="1">
                <a:solidFill>
                  <a:srgbClr val="00446B"/>
                </a:solidFill>
              </a:rPr>
              <a:t>standard</a:t>
            </a:r>
            <a:r>
              <a:rPr lang="de-DE" sz="1200" b="1" dirty="0">
                <a:solidFill>
                  <a:srgbClr val="00446B"/>
                </a:solidFill>
              </a:rPr>
              <a:t> </a:t>
            </a:r>
            <a:r>
              <a:rPr lang="de-DE" sz="1200" b="1" dirty="0" err="1">
                <a:solidFill>
                  <a:srgbClr val="00446B"/>
                </a:solidFill>
              </a:rPr>
              <a:t>version</a:t>
            </a:r>
            <a:endParaRPr lang="de-DE" sz="1200" b="1" dirty="0">
              <a:solidFill>
                <a:srgbClr val="00446B"/>
              </a:solidFill>
            </a:endParaRPr>
          </a:p>
          <a:p>
            <a:pPr>
              <a:spcBef>
                <a:spcPts val="600"/>
              </a:spcBef>
            </a:pPr>
            <a:r>
              <a:rPr lang="de-DE" sz="1200" dirty="0">
                <a:solidFill>
                  <a:srgbClr val="00446B"/>
                </a:solidFill>
              </a:rPr>
              <a:t>All </a:t>
            </a:r>
            <a:r>
              <a:rPr lang="de-DE" sz="1200" dirty="0" err="1">
                <a:solidFill>
                  <a:srgbClr val="00446B"/>
                </a:solidFill>
              </a:rPr>
              <a:t>clamping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modules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of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the</a:t>
            </a:r>
            <a:r>
              <a:rPr lang="de-DE" sz="1200" dirty="0">
                <a:solidFill>
                  <a:srgbClr val="00446B"/>
                </a:solidFill>
              </a:rPr>
              <a:t> NSE-A3 </a:t>
            </a:r>
            <a:r>
              <a:rPr lang="de-DE" sz="1200" dirty="0" err="1">
                <a:solidFill>
                  <a:srgbClr val="00446B"/>
                </a:solidFill>
              </a:rPr>
              <a:t>series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are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equipped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with</a:t>
            </a:r>
            <a:r>
              <a:rPr lang="de-DE" sz="1200" dirty="0">
                <a:solidFill>
                  <a:srgbClr val="00446B"/>
                </a:solidFill>
              </a:rPr>
              <a:t> a </a:t>
            </a:r>
            <a:r>
              <a:rPr lang="de-DE" sz="1200" dirty="0" err="1">
                <a:solidFill>
                  <a:srgbClr val="00446B"/>
                </a:solidFill>
              </a:rPr>
              <a:t>cone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seal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as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standard</a:t>
            </a:r>
            <a:r>
              <a:rPr lang="de-DE" sz="1200" dirty="0">
                <a:solidFill>
                  <a:srgbClr val="00446B"/>
                </a:solidFill>
              </a:rPr>
              <a:t>. Due </a:t>
            </a:r>
            <a:r>
              <a:rPr lang="de-DE" sz="1200" dirty="0" err="1">
                <a:solidFill>
                  <a:srgbClr val="00446B"/>
                </a:solidFill>
              </a:rPr>
              <a:t>to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this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cone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seal</a:t>
            </a:r>
            <a:r>
              <a:rPr lang="de-DE" sz="1200" dirty="0">
                <a:solidFill>
                  <a:srgbClr val="00446B"/>
                </a:solidFill>
              </a:rPr>
              <a:t>, </a:t>
            </a:r>
            <a:r>
              <a:rPr lang="de-DE" sz="1200" dirty="0" err="1">
                <a:solidFill>
                  <a:srgbClr val="00446B"/>
                </a:solidFill>
              </a:rPr>
              <a:t>the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changing</a:t>
            </a:r>
            <a:r>
              <a:rPr lang="de-DE" sz="1200" dirty="0">
                <a:solidFill>
                  <a:srgbClr val="00446B"/>
                </a:solidFill>
              </a:rPr>
              <a:t> interface </a:t>
            </a:r>
            <a:r>
              <a:rPr lang="de-DE" sz="1200" dirty="0" err="1">
                <a:solidFill>
                  <a:srgbClr val="00446B"/>
                </a:solidFill>
              </a:rPr>
              <a:t>is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reliably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protected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against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the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ingress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of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coolant</a:t>
            </a:r>
            <a:r>
              <a:rPr lang="de-DE" sz="1200" dirty="0">
                <a:solidFill>
                  <a:srgbClr val="00446B"/>
                </a:solidFill>
              </a:rPr>
              <a:t>, </a:t>
            </a:r>
            <a:r>
              <a:rPr lang="de-DE" sz="1200" dirty="0" err="1">
                <a:solidFill>
                  <a:srgbClr val="00446B"/>
                </a:solidFill>
              </a:rPr>
              <a:t>dust</a:t>
            </a:r>
            <a:r>
              <a:rPr lang="de-DE" sz="1200" dirty="0">
                <a:solidFill>
                  <a:srgbClr val="00446B"/>
                </a:solidFill>
              </a:rPr>
              <a:t>, and </a:t>
            </a:r>
            <a:r>
              <a:rPr lang="de-DE" sz="1200" dirty="0" err="1">
                <a:solidFill>
                  <a:srgbClr val="00446B"/>
                </a:solidFill>
              </a:rPr>
              <a:t>chips</a:t>
            </a:r>
            <a:r>
              <a:rPr lang="de-DE" sz="1200" dirty="0">
                <a:solidFill>
                  <a:srgbClr val="00446B"/>
                </a:solidFill>
              </a:rPr>
              <a:t>.</a:t>
            </a:r>
          </a:p>
        </p:txBody>
      </p:sp>
      <p:pic>
        <p:nvPicPr>
          <p:cNvPr id="16" name="Grafik 15">
            <a:extLst>
              <a:ext uri="{FF2B5EF4-FFF2-40B4-BE49-F238E27FC236}">
                <a16:creationId xmlns:a16="http://schemas.microsoft.com/office/drawing/2014/main" id="{AA9F7805-C245-4BFB-BD4A-29FF9E40A1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326" y="1200130"/>
            <a:ext cx="1907650" cy="1487399"/>
          </a:xfrm>
          <a:prstGeom prst="rect">
            <a:avLst/>
          </a:prstGeom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98E5595F-91E0-4E2B-913D-774CA974FB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7169" y="1229799"/>
            <a:ext cx="1823950" cy="1422138"/>
          </a:xfrm>
          <a:prstGeom prst="rect">
            <a:avLst/>
          </a:prstGeom>
        </p:spPr>
      </p:pic>
      <p:pic>
        <p:nvPicPr>
          <p:cNvPr id="19" name="Grafik 18">
            <a:extLst>
              <a:ext uri="{FF2B5EF4-FFF2-40B4-BE49-F238E27FC236}">
                <a16:creationId xmlns:a16="http://schemas.microsoft.com/office/drawing/2014/main" id="{1E5FDD51-5E94-4CDA-9533-BDC9D7E767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890" y="1296954"/>
            <a:ext cx="1985814" cy="1287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94789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hteck 5">
            <a:extLst>
              <a:ext uri="{FF2B5EF4-FFF2-40B4-BE49-F238E27FC236}">
                <a16:creationId xmlns:a16="http://schemas.microsoft.com/office/drawing/2014/main" id="{BAD1B10B-2D8E-46B1-A4EB-B4C8E4B62D00}"/>
              </a:ext>
            </a:extLst>
          </p:cNvPr>
          <p:cNvSpPr/>
          <p:nvPr/>
        </p:nvSpPr>
        <p:spPr>
          <a:xfrm>
            <a:off x="268316" y="1125478"/>
            <a:ext cx="2135251" cy="1616634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94D38C41-4BB4-4579-9980-2C13BAF446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VERO-S NSE-A3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281E213D-48C5-4B16-AE16-756970C2523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VERO-S NSE-A3</a:t>
            </a:r>
            <a:endParaRPr lang="de-DE" dirty="0"/>
          </a:p>
        </p:txBody>
      </p:sp>
      <p:sp>
        <p:nvSpPr>
          <p:cNvPr id="12" name="Rechteck 11">
            <a:extLst>
              <a:ext uri="{FF2B5EF4-FFF2-40B4-BE49-F238E27FC236}">
                <a16:creationId xmlns:a16="http://schemas.microsoft.com/office/drawing/2014/main" id="{38F11716-6EF5-4893-A382-B44A6CFC3373}"/>
              </a:ext>
            </a:extLst>
          </p:cNvPr>
          <p:cNvSpPr/>
          <p:nvPr/>
        </p:nvSpPr>
        <p:spPr>
          <a:xfrm>
            <a:off x="183451" y="2746827"/>
            <a:ext cx="2951635" cy="16466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en-US" sz="1200" b="1">
                <a:solidFill>
                  <a:srgbClr val="00446B"/>
                </a:solidFill>
              </a:rPr>
              <a:t>Rolling friction between piston and clamping slide</a:t>
            </a:r>
          </a:p>
          <a:p>
            <a:pPr>
              <a:spcBef>
                <a:spcPts val="600"/>
              </a:spcBef>
            </a:pPr>
            <a:r>
              <a:rPr lang="en-US" sz="1200">
                <a:solidFill>
                  <a:srgbClr val="00446B"/>
                </a:solidFill>
              </a:rPr>
              <a:t>In order to further increase the pull-down force, the plain bearing bushings are integrated in the piston for bearing the cylinder pin. Therefore the efficiency is increased and wear minimizes at the same time.</a:t>
            </a:r>
          </a:p>
        </p:txBody>
      </p:sp>
      <p:sp>
        <p:nvSpPr>
          <p:cNvPr id="15" name="Rechteck 14">
            <a:extLst>
              <a:ext uri="{FF2B5EF4-FFF2-40B4-BE49-F238E27FC236}">
                <a16:creationId xmlns:a16="http://schemas.microsoft.com/office/drawing/2014/main" id="{80DEA4F6-A192-4DB7-9083-3B8EBC5AC55D}"/>
              </a:ext>
            </a:extLst>
          </p:cNvPr>
          <p:cNvSpPr/>
          <p:nvPr/>
        </p:nvSpPr>
        <p:spPr>
          <a:xfrm>
            <a:off x="3133352" y="1125478"/>
            <a:ext cx="2135251" cy="1616634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Rechteck 16">
            <a:extLst>
              <a:ext uri="{FF2B5EF4-FFF2-40B4-BE49-F238E27FC236}">
                <a16:creationId xmlns:a16="http://schemas.microsoft.com/office/drawing/2014/main" id="{6B6D2FE1-1081-4089-8D3C-AAE6FFE0EF0A}"/>
              </a:ext>
            </a:extLst>
          </p:cNvPr>
          <p:cNvSpPr/>
          <p:nvPr/>
        </p:nvSpPr>
        <p:spPr>
          <a:xfrm>
            <a:off x="3052541" y="2748002"/>
            <a:ext cx="2734305" cy="16979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en-US" sz="1200" b="1">
                <a:solidFill>
                  <a:srgbClr val="00446B"/>
                </a:solidFill>
              </a:rPr>
              <a:t>Integrated turbo function                                 </a:t>
            </a:r>
          </a:p>
          <a:p>
            <a:pPr>
              <a:spcBef>
                <a:spcPts val="600"/>
              </a:spcBef>
            </a:pPr>
            <a:r>
              <a:rPr lang="en-US" sz="1200">
                <a:solidFill>
                  <a:srgbClr val="00446B"/>
                </a:solidFill>
              </a:rPr>
              <a:t>In order to increase the pull-down force, the quick-change pallet module is additionally actuated with compressed air </a:t>
            </a:r>
            <a:r>
              <a:rPr lang="en-US" sz="1200">
                <a:solidFill>
                  <a:srgbClr val="00446B"/>
                </a:solidFill>
                <a:sym typeface="Wingdings" panose="05000000000000000000" pitchFamily="2" charset="2"/>
              </a:rPr>
              <a:t> turbo-function influences the pull-down force</a:t>
            </a:r>
            <a:endParaRPr lang="en-US" sz="1200">
              <a:solidFill>
                <a:srgbClr val="00446B"/>
              </a:solidFill>
            </a:endParaRPr>
          </a:p>
          <a:p>
            <a:pPr>
              <a:spcBef>
                <a:spcPts val="200"/>
              </a:spcBef>
            </a:pPr>
            <a:r>
              <a:rPr lang="en-US" sz="1200">
                <a:solidFill>
                  <a:srgbClr val="00446B"/>
                </a:solidFill>
              </a:rPr>
              <a:t>       Spring force</a:t>
            </a:r>
          </a:p>
          <a:p>
            <a:pPr>
              <a:spcBef>
                <a:spcPts val="200"/>
              </a:spcBef>
            </a:pPr>
            <a:r>
              <a:rPr lang="en-US" sz="1200">
                <a:solidFill>
                  <a:srgbClr val="00446B"/>
                </a:solidFill>
              </a:rPr>
              <a:t>       Additional force</a:t>
            </a: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68B339ED-DE7B-4C23-BF7D-44F930671220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Highlights</a:t>
            </a:r>
          </a:p>
        </p:txBody>
      </p:sp>
      <p:sp>
        <p:nvSpPr>
          <p:cNvPr id="23" name="Rechteck 22">
            <a:extLst>
              <a:ext uri="{FF2B5EF4-FFF2-40B4-BE49-F238E27FC236}">
                <a16:creationId xmlns:a16="http://schemas.microsoft.com/office/drawing/2014/main" id="{4FA13CA7-6866-4DDB-A883-3F870D00EFBD}"/>
              </a:ext>
            </a:extLst>
          </p:cNvPr>
          <p:cNvSpPr/>
          <p:nvPr/>
        </p:nvSpPr>
        <p:spPr>
          <a:xfrm>
            <a:off x="6015883" y="1127653"/>
            <a:ext cx="2135251" cy="1616634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4" name="Rechteck 23">
            <a:extLst>
              <a:ext uri="{FF2B5EF4-FFF2-40B4-BE49-F238E27FC236}">
                <a16:creationId xmlns:a16="http://schemas.microsoft.com/office/drawing/2014/main" id="{909602A0-07B6-47A9-9E33-5A241CDF6E00}"/>
              </a:ext>
            </a:extLst>
          </p:cNvPr>
          <p:cNvSpPr/>
          <p:nvPr/>
        </p:nvSpPr>
        <p:spPr>
          <a:xfrm>
            <a:off x="5935072" y="2750177"/>
            <a:ext cx="2951635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en-US" sz="1200" b="1">
                <a:solidFill>
                  <a:srgbClr val="00446B"/>
                </a:solidFill>
              </a:rPr>
              <a:t>Stepped flat surfaces</a:t>
            </a:r>
          </a:p>
          <a:p>
            <a:pPr>
              <a:spcBef>
                <a:spcPts val="600"/>
              </a:spcBef>
            </a:pPr>
            <a:endParaRPr lang="en-US" sz="600" b="1">
              <a:solidFill>
                <a:srgbClr val="00446B"/>
              </a:solidFill>
            </a:endParaRPr>
          </a:p>
          <a:p>
            <a:pPr>
              <a:spcBef>
                <a:spcPts val="600"/>
              </a:spcBef>
            </a:pPr>
            <a:r>
              <a:rPr lang="en-US" sz="1200">
                <a:solidFill>
                  <a:srgbClr val="00446B"/>
                </a:solidFill>
              </a:rPr>
              <a:t>The clamping device or the workpiece is located on stepped flat surfaces of the quick-change pallet module. This ensures clean and ideal support for transmitting high torques. </a:t>
            </a:r>
          </a:p>
        </p:txBody>
      </p:sp>
      <p:grpSp>
        <p:nvGrpSpPr>
          <p:cNvPr id="16" name="Gruppieren 15">
            <a:extLst>
              <a:ext uri="{FF2B5EF4-FFF2-40B4-BE49-F238E27FC236}">
                <a16:creationId xmlns:a16="http://schemas.microsoft.com/office/drawing/2014/main" id="{EB70D98C-A0D2-4031-BC8C-93D0E9C06A6F}"/>
              </a:ext>
            </a:extLst>
          </p:cNvPr>
          <p:cNvGrpSpPr/>
          <p:nvPr/>
        </p:nvGrpSpPr>
        <p:grpSpPr>
          <a:xfrm>
            <a:off x="3140875" y="3961398"/>
            <a:ext cx="198000" cy="198000"/>
            <a:chOff x="4645063" y="729193"/>
            <a:chExt cx="266095" cy="271350"/>
          </a:xfrm>
        </p:grpSpPr>
        <p:sp>
          <p:nvSpPr>
            <p:cNvPr id="18" name="Ellipse 17">
              <a:extLst>
                <a:ext uri="{FF2B5EF4-FFF2-40B4-BE49-F238E27FC236}">
                  <a16:creationId xmlns:a16="http://schemas.microsoft.com/office/drawing/2014/main" id="{694BD25F-1EC1-4C80-BCE0-4CA2B765D964}"/>
                </a:ext>
              </a:extLst>
            </p:cNvPr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9" name="Textfeld 18">
              <a:extLst>
                <a:ext uri="{FF2B5EF4-FFF2-40B4-BE49-F238E27FC236}">
                  <a16:creationId xmlns:a16="http://schemas.microsoft.com/office/drawing/2014/main" id="{AA725E1C-0265-4B71-82AC-DCD5C098A37C}"/>
                </a:ext>
              </a:extLst>
            </p:cNvPr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20" name="Gruppieren 19">
            <a:extLst>
              <a:ext uri="{FF2B5EF4-FFF2-40B4-BE49-F238E27FC236}">
                <a16:creationId xmlns:a16="http://schemas.microsoft.com/office/drawing/2014/main" id="{1B335924-A2E4-4B07-8CC8-F5A10B12035C}"/>
              </a:ext>
            </a:extLst>
          </p:cNvPr>
          <p:cNvGrpSpPr/>
          <p:nvPr/>
        </p:nvGrpSpPr>
        <p:grpSpPr>
          <a:xfrm>
            <a:off x="3140875" y="4183525"/>
            <a:ext cx="198000" cy="198000"/>
            <a:chOff x="4645063" y="732456"/>
            <a:chExt cx="266095" cy="271350"/>
          </a:xfrm>
        </p:grpSpPr>
        <p:sp>
          <p:nvSpPr>
            <p:cNvPr id="21" name="Ellipse 20">
              <a:extLst>
                <a:ext uri="{FF2B5EF4-FFF2-40B4-BE49-F238E27FC236}">
                  <a16:creationId xmlns:a16="http://schemas.microsoft.com/office/drawing/2014/main" id="{A02E88A5-F5D0-4391-B46F-660A8E47ABBA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2" name="Textfeld 21">
              <a:extLst>
                <a:ext uri="{FF2B5EF4-FFF2-40B4-BE49-F238E27FC236}">
                  <a16:creationId xmlns:a16="http://schemas.microsoft.com/office/drawing/2014/main" id="{296B2BFA-BAC5-4048-9E4F-DAC2CD72D8B0}"/>
                </a:ext>
              </a:extLst>
            </p:cNvPr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pic>
        <p:nvPicPr>
          <p:cNvPr id="31" name="Grafik 30">
            <a:extLst>
              <a:ext uri="{FF2B5EF4-FFF2-40B4-BE49-F238E27FC236}">
                <a16:creationId xmlns:a16="http://schemas.microsoft.com/office/drawing/2014/main" id="{A8EA6EAA-112F-4802-AB53-2994FCAE6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9" y="1306507"/>
            <a:ext cx="1870968" cy="1244696"/>
          </a:xfrm>
          <a:prstGeom prst="rect">
            <a:avLst/>
          </a:prstGeom>
        </p:spPr>
      </p:pic>
      <p:pic>
        <p:nvPicPr>
          <p:cNvPr id="32" name="Grafik 31">
            <a:extLst>
              <a:ext uri="{FF2B5EF4-FFF2-40B4-BE49-F238E27FC236}">
                <a16:creationId xmlns:a16="http://schemas.microsoft.com/office/drawing/2014/main" id="{9BD95046-58BC-49B5-AF53-E07FF48284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44" y="1231909"/>
            <a:ext cx="1967105" cy="1430622"/>
          </a:xfrm>
          <a:prstGeom prst="rect">
            <a:avLst/>
          </a:prstGeom>
        </p:spPr>
      </p:pic>
      <p:pic>
        <p:nvPicPr>
          <p:cNvPr id="33" name="Grafik 32">
            <a:extLst>
              <a:ext uri="{FF2B5EF4-FFF2-40B4-BE49-F238E27FC236}">
                <a16:creationId xmlns:a16="http://schemas.microsoft.com/office/drawing/2014/main" id="{C8264D69-DC6A-4A31-83A8-4C8E3AB36A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6045" y="1205566"/>
            <a:ext cx="1946797" cy="1456965"/>
          </a:xfrm>
          <a:prstGeom prst="rect">
            <a:avLst/>
          </a:prstGeom>
        </p:spPr>
      </p:pic>
      <p:grpSp>
        <p:nvGrpSpPr>
          <p:cNvPr id="25" name="Gruppieren 24">
            <a:extLst>
              <a:ext uri="{FF2B5EF4-FFF2-40B4-BE49-F238E27FC236}">
                <a16:creationId xmlns:a16="http://schemas.microsoft.com/office/drawing/2014/main" id="{21AFEC3D-BD61-451D-999F-20EA51537837}"/>
              </a:ext>
            </a:extLst>
          </p:cNvPr>
          <p:cNvGrpSpPr/>
          <p:nvPr/>
        </p:nvGrpSpPr>
        <p:grpSpPr>
          <a:xfrm>
            <a:off x="4761203" y="2367889"/>
            <a:ext cx="198000" cy="198000"/>
            <a:chOff x="4645063" y="729193"/>
            <a:chExt cx="266095" cy="271350"/>
          </a:xfrm>
        </p:grpSpPr>
        <p:sp>
          <p:nvSpPr>
            <p:cNvPr id="26" name="Ellipse 25">
              <a:extLst>
                <a:ext uri="{FF2B5EF4-FFF2-40B4-BE49-F238E27FC236}">
                  <a16:creationId xmlns:a16="http://schemas.microsoft.com/office/drawing/2014/main" id="{C6C2561C-5541-47E9-8130-9DC2BF9F2AB3}"/>
                </a:ext>
              </a:extLst>
            </p:cNvPr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7" name="Textfeld 26">
              <a:extLst>
                <a:ext uri="{FF2B5EF4-FFF2-40B4-BE49-F238E27FC236}">
                  <a16:creationId xmlns:a16="http://schemas.microsoft.com/office/drawing/2014/main" id="{F3A29E21-44AC-459D-B2EC-C34A1C4F3122}"/>
                </a:ext>
              </a:extLst>
            </p:cNvPr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28" name="Gruppieren 27">
            <a:extLst>
              <a:ext uri="{FF2B5EF4-FFF2-40B4-BE49-F238E27FC236}">
                <a16:creationId xmlns:a16="http://schemas.microsoft.com/office/drawing/2014/main" id="{BC19B716-14BB-4210-AB4B-EA4894B7BAC0}"/>
              </a:ext>
            </a:extLst>
          </p:cNvPr>
          <p:cNvGrpSpPr/>
          <p:nvPr/>
        </p:nvGrpSpPr>
        <p:grpSpPr>
          <a:xfrm>
            <a:off x="4663449" y="2519748"/>
            <a:ext cx="198000" cy="198000"/>
            <a:chOff x="4645063" y="732456"/>
            <a:chExt cx="266095" cy="271350"/>
          </a:xfrm>
        </p:grpSpPr>
        <p:sp>
          <p:nvSpPr>
            <p:cNvPr id="29" name="Ellipse 28">
              <a:extLst>
                <a:ext uri="{FF2B5EF4-FFF2-40B4-BE49-F238E27FC236}">
                  <a16:creationId xmlns:a16="http://schemas.microsoft.com/office/drawing/2014/main" id="{623A52F1-6133-48AE-BBED-304BAEFACA74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0" name="Textfeld 29">
              <a:extLst>
                <a:ext uri="{FF2B5EF4-FFF2-40B4-BE49-F238E27FC236}">
                  <a16:creationId xmlns:a16="http://schemas.microsoft.com/office/drawing/2014/main" id="{ABBD3FFC-5E80-4A9F-97D8-75747B0B3C9D}"/>
                </a:ext>
              </a:extLst>
            </p:cNvPr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2613745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hteck 5">
            <a:extLst>
              <a:ext uri="{FF2B5EF4-FFF2-40B4-BE49-F238E27FC236}">
                <a16:creationId xmlns:a16="http://schemas.microsoft.com/office/drawing/2014/main" id="{BAD1B10B-2D8E-46B1-A4EB-B4C8E4B62D00}"/>
              </a:ext>
            </a:extLst>
          </p:cNvPr>
          <p:cNvSpPr/>
          <p:nvPr/>
        </p:nvSpPr>
        <p:spPr>
          <a:xfrm>
            <a:off x="268316" y="1125478"/>
            <a:ext cx="2135251" cy="1616634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94D38C41-4BB4-4579-9980-2C13BAF446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VERO-S NSE-A3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281E213D-48C5-4B16-AE16-756970C2523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VERO-S NSE-A3</a:t>
            </a:r>
            <a:endParaRPr lang="de-DE" dirty="0"/>
          </a:p>
        </p:txBody>
      </p:sp>
      <p:sp>
        <p:nvSpPr>
          <p:cNvPr id="12" name="Rechteck 11">
            <a:extLst>
              <a:ext uri="{FF2B5EF4-FFF2-40B4-BE49-F238E27FC236}">
                <a16:creationId xmlns:a16="http://schemas.microsoft.com/office/drawing/2014/main" id="{38F11716-6EF5-4893-A382-B44A6CFC3373}"/>
              </a:ext>
            </a:extLst>
          </p:cNvPr>
          <p:cNvSpPr/>
          <p:nvPr/>
        </p:nvSpPr>
        <p:spPr>
          <a:xfrm>
            <a:off x="183451" y="2746827"/>
            <a:ext cx="2951635" cy="12772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en-US" sz="1200" b="1">
                <a:solidFill>
                  <a:srgbClr val="00446B"/>
                </a:solidFill>
              </a:rPr>
              <a:t>Cleaning and monitoring of the flat work surface</a:t>
            </a:r>
          </a:p>
          <a:p>
            <a:pPr>
              <a:spcBef>
                <a:spcPts val="600"/>
              </a:spcBef>
            </a:pPr>
            <a:r>
              <a:rPr lang="en-US" sz="1200">
                <a:solidFill>
                  <a:srgbClr val="00446B"/>
                </a:solidFill>
              </a:rPr>
              <a:t>All NSE-A3 plus clamping modules have integrated contact montitoring as standard. The contct surface is cleaned when loading the pallet. </a:t>
            </a:r>
            <a:r>
              <a:rPr lang="en-US" sz="1200">
                <a:solidFill>
                  <a:srgbClr val="00446B"/>
                </a:solidFill>
                <a:sym typeface="Wingdings" panose="05000000000000000000" pitchFamily="2" charset="2"/>
              </a:rPr>
              <a:t> reliable sequence</a:t>
            </a:r>
            <a:endParaRPr lang="en-US" sz="1200">
              <a:solidFill>
                <a:srgbClr val="00446B"/>
              </a:solidFill>
            </a:endParaRPr>
          </a:p>
        </p:txBody>
      </p:sp>
      <p:sp>
        <p:nvSpPr>
          <p:cNvPr id="15" name="Rechteck 14">
            <a:extLst>
              <a:ext uri="{FF2B5EF4-FFF2-40B4-BE49-F238E27FC236}">
                <a16:creationId xmlns:a16="http://schemas.microsoft.com/office/drawing/2014/main" id="{80DEA4F6-A192-4DB7-9083-3B8EBC5AC55D}"/>
              </a:ext>
            </a:extLst>
          </p:cNvPr>
          <p:cNvSpPr/>
          <p:nvPr/>
        </p:nvSpPr>
        <p:spPr>
          <a:xfrm>
            <a:off x="3133352" y="1125478"/>
            <a:ext cx="2135251" cy="1616634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Rechteck 16">
            <a:extLst>
              <a:ext uri="{FF2B5EF4-FFF2-40B4-BE49-F238E27FC236}">
                <a16:creationId xmlns:a16="http://schemas.microsoft.com/office/drawing/2014/main" id="{6B6D2FE1-1081-4089-8D3C-AAE6FFE0EF0A}"/>
              </a:ext>
            </a:extLst>
          </p:cNvPr>
          <p:cNvSpPr/>
          <p:nvPr/>
        </p:nvSpPr>
        <p:spPr>
          <a:xfrm>
            <a:off x="3052541" y="2748002"/>
            <a:ext cx="2734305" cy="17235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en-US" sz="1200" b="1">
                <a:solidFill>
                  <a:srgbClr val="00446B"/>
                </a:solidFill>
              </a:rPr>
              <a:t>Monitoring of the clamping slide position – opened condition</a:t>
            </a:r>
          </a:p>
          <a:p>
            <a:pPr>
              <a:spcBef>
                <a:spcPts val="600"/>
              </a:spcBef>
            </a:pPr>
            <a:r>
              <a:rPr lang="en-US" sz="1200">
                <a:solidFill>
                  <a:srgbClr val="00446B"/>
                </a:solidFill>
              </a:rPr>
              <a:t>       </a:t>
            </a:r>
            <a:r>
              <a:rPr lang="en-US" sz="1200" b="1" u="sng">
                <a:solidFill>
                  <a:srgbClr val="00446B"/>
                </a:solidFill>
              </a:rPr>
              <a:t>Deaeration:</a:t>
            </a:r>
            <a:r>
              <a:rPr lang="en-US" sz="1200" b="1">
                <a:solidFill>
                  <a:srgbClr val="00446B"/>
                </a:solidFill>
              </a:rPr>
              <a:t> </a:t>
            </a:r>
            <a:r>
              <a:rPr lang="en-US" sz="1200">
                <a:solidFill>
                  <a:srgbClr val="00446B"/>
                </a:solidFill>
              </a:rPr>
              <a:t>Compressed air can escape because the clamping slide is not positioned above the bore hole.</a:t>
            </a:r>
          </a:p>
          <a:p>
            <a:pPr>
              <a:spcBef>
                <a:spcPts val="600"/>
              </a:spcBef>
            </a:pPr>
            <a:r>
              <a:rPr lang="en-US" sz="1200">
                <a:solidFill>
                  <a:srgbClr val="00446B"/>
                </a:solidFill>
              </a:rPr>
              <a:t>       </a:t>
            </a:r>
            <a:r>
              <a:rPr lang="en-US" sz="1200" b="1" u="sng">
                <a:solidFill>
                  <a:srgbClr val="00446B"/>
                </a:solidFill>
              </a:rPr>
              <a:t>Dynamic pressure:</a:t>
            </a:r>
            <a:r>
              <a:rPr lang="en-US" sz="1200" b="1">
                <a:solidFill>
                  <a:srgbClr val="00446B"/>
                </a:solidFill>
              </a:rPr>
              <a:t> </a:t>
            </a:r>
            <a:r>
              <a:rPr lang="en-US" sz="1200">
                <a:solidFill>
                  <a:srgbClr val="00446B"/>
                </a:solidFill>
              </a:rPr>
              <a:t>Compressed air cannot escape because the clamping slide is above the bore hole.</a:t>
            </a: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68B339ED-DE7B-4C23-BF7D-44F930671220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Highlights</a:t>
            </a:r>
          </a:p>
        </p:txBody>
      </p:sp>
      <p:sp>
        <p:nvSpPr>
          <p:cNvPr id="23" name="Rechteck 22">
            <a:extLst>
              <a:ext uri="{FF2B5EF4-FFF2-40B4-BE49-F238E27FC236}">
                <a16:creationId xmlns:a16="http://schemas.microsoft.com/office/drawing/2014/main" id="{4FA13CA7-6866-4DDB-A883-3F870D00EFBD}"/>
              </a:ext>
            </a:extLst>
          </p:cNvPr>
          <p:cNvSpPr/>
          <p:nvPr/>
        </p:nvSpPr>
        <p:spPr>
          <a:xfrm>
            <a:off x="6015883" y="1127653"/>
            <a:ext cx="2135251" cy="1616634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4" name="Rechteck 23">
            <a:extLst>
              <a:ext uri="{FF2B5EF4-FFF2-40B4-BE49-F238E27FC236}">
                <a16:creationId xmlns:a16="http://schemas.microsoft.com/office/drawing/2014/main" id="{909602A0-07B6-47A9-9E33-5A241CDF6E00}"/>
              </a:ext>
            </a:extLst>
          </p:cNvPr>
          <p:cNvSpPr/>
          <p:nvPr/>
        </p:nvSpPr>
        <p:spPr>
          <a:xfrm>
            <a:off x="5935072" y="2750177"/>
            <a:ext cx="3163208" cy="17235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en-US" sz="1200" b="1">
                <a:solidFill>
                  <a:srgbClr val="00446B"/>
                </a:solidFill>
              </a:rPr>
              <a:t>Monitoring of the clamping slide             positon – locked condition</a:t>
            </a:r>
          </a:p>
          <a:p>
            <a:pPr>
              <a:spcBef>
                <a:spcPts val="600"/>
              </a:spcBef>
            </a:pPr>
            <a:r>
              <a:rPr lang="en-US" sz="1200" b="1">
                <a:solidFill>
                  <a:srgbClr val="00446B"/>
                </a:solidFill>
              </a:rPr>
              <a:t>      </a:t>
            </a:r>
            <a:r>
              <a:rPr lang="en-US" sz="1200" b="1" u="sng">
                <a:solidFill>
                  <a:srgbClr val="00446B"/>
                </a:solidFill>
              </a:rPr>
              <a:t>Dynamic pressure:</a:t>
            </a:r>
            <a:r>
              <a:rPr lang="en-US" sz="1200" b="1">
                <a:solidFill>
                  <a:srgbClr val="00446B"/>
                </a:solidFill>
              </a:rPr>
              <a:t> </a:t>
            </a:r>
            <a:r>
              <a:rPr lang="en-US" sz="1200">
                <a:solidFill>
                  <a:srgbClr val="00446B"/>
                </a:solidFill>
              </a:rPr>
              <a:t>Compressed air cannot escape because the clamping slide is above the bore hole.</a:t>
            </a:r>
          </a:p>
          <a:p>
            <a:pPr>
              <a:spcBef>
                <a:spcPts val="600"/>
              </a:spcBef>
            </a:pPr>
            <a:r>
              <a:rPr lang="en-US" sz="1200" b="1">
                <a:solidFill>
                  <a:srgbClr val="00446B"/>
                </a:solidFill>
              </a:rPr>
              <a:t>      </a:t>
            </a:r>
            <a:r>
              <a:rPr lang="en-US" sz="1200" b="1" u="sng">
                <a:solidFill>
                  <a:srgbClr val="00446B"/>
                </a:solidFill>
              </a:rPr>
              <a:t>Deaeration:</a:t>
            </a:r>
            <a:r>
              <a:rPr lang="en-US" sz="1200" b="1">
                <a:solidFill>
                  <a:srgbClr val="00446B"/>
                </a:solidFill>
              </a:rPr>
              <a:t> </a:t>
            </a:r>
            <a:r>
              <a:rPr lang="en-US" sz="1200">
                <a:solidFill>
                  <a:srgbClr val="00446B"/>
                </a:solidFill>
              </a:rPr>
              <a:t>Compressed air can escape because the claming slide is not positioned above the bore hole.</a:t>
            </a:r>
            <a:endParaRPr lang="en-US" sz="1200" b="1">
              <a:solidFill>
                <a:srgbClr val="00446B"/>
              </a:solidFill>
            </a:endParaRPr>
          </a:p>
        </p:txBody>
      </p:sp>
      <p:grpSp>
        <p:nvGrpSpPr>
          <p:cNvPr id="16" name="Gruppieren 15">
            <a:extLst>
              <a:ext uri="{FF2B5EF4-FFF2-40B4-BE49-F238E27FC236}">
                <a16:creationId xmlns:a16="http://schemas.microsoft.com/office/drawing/2014/main" id="{EB70D98C-A0D2-4031-BC8C-93D0E9C06A6F}"/>
              </a:ext>
            </a:extLst>
          </p:cNvPr>
          <p:cNvGrpSpPr/>
          <p:nvPr/>
        </p:nvGrpSpPr>
        <p:grpSpPr>
          <a:xfrm>
            <a:off x="3114756" y="3223353"/>
            <a:ext cx="198000" cy="198000"/>
            <a:chOff x="4645063" y="729193"/>
            <a:chExt cx="266095" cy="271350"/>
          </a:xfrm>
        </p:grpSpPr>
        <p:sp>
          <p:nvSpPr>
            <p:cNvPr id="18" name="Ellipse 17">
              <a:extLst>
                <a:ext uri="{FF2B5EF4-FFF2-40B4-BE49-F238E27FC236}">
                  <a16:creationId xmlns:a16="http://schemas.microsoft.com/office/drawing/2014/main" id="{694BD25F-1EC1-4C80-BCE0-4CA2B765D964}"/>
                </a:ext>
              </a:extLst>
            </p:cNvPr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9" name="Textfeld 18">
              <a:extLst>
                <a:ext uri="{FF2B5EF4-FFF2-40B4-BE49-F238E27FC236}">
                  <a16:creationId xmlns:a16="http://schemas.microsoft.com/office/drawing/2014/main" id="{AA725E1C-0265-4B71-82AC-DCD5C098A37C}"/>
                </a:ext>
              </a:extLst>
            </p:cNvPr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20" name="Gruppieren 19">
            <a:extLst>
              <a:ext uri="{FF2B5EF4-FFF2-40B4-BE49-F238E27FC236}">
                <a16:creationId xmlns:a16="http://schemas.microsoft.com/office/drawing/2014/main" id="{1B335924-A2E4-4B07-8CC8-F5A10B12035C}"/>
              </a:ext>
            </a:extLst>
          </p:cNvPr>
          <p:cNvGrpSpPr/>
          <p:nvPr/>
        </p:nvGrpSpPr>
        <p:grpSpPr>
          <a:xfrm>
            <a:off x="3114760" y="3863508"/>
            <a:ext cx="198000" cy="198000"/>
            <a:chOff x="4645063" y="732456"/>
            <a:chExt cx="266095" cy="271350"/>
          </a:xfrm>
        </p:grpSpPr>
        <p:sp>
          <p:nvSpPr>
            <p:cNvPr id="21" name="Ellipse 20">
              <a:extLst>
                <a:ext uri="{FF2B5EF4-FFF2-40B4-BE49-F238E27FC236}">
                  <a16:creationId xmlns:a16="http://schemas.microsoft.com/office/drawing/2014/main" id="{A02E88A5-F5D0-4391-B46F-660A8E47ABBA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2" name="Textfeld 21">
              <a:extLst>
                <a:ext uri="{FF2B5EF4-FFF2-40B4-BE49-F238E27FC236}">
                  <a16:creationId xmlns:a16="http://schemas.microsoft.com/office/drawing/2014/main" id="{296B2BFA-BAC5-4048-9E4F-DAC2CD72D8B0}"/>
                </a:ext>
              </a:extLst>
            </p:cNvPr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31" name="Gruppieren 30">
            <a:extLst>
              <a:ext uri="{FF2B5EF4-FFF2-40B4-BE49-F238E27FC236}">
                <a16:creationId xmlns:a16="http://schemas.microsoft.com/office/drawing/2014/main" id="{94A855D7-E5EA-49D1-8C3E-37FE34A1EA49}"/>
              </a:ext>
            </a:extLst>
          </p:cNvPr>
          <p:cNvGrpSpPr/>
          <p:nvPr/>
        </p:nvGrpSpPr>
        <p:grpSpPr>
          <a:xfrm>
            <a:off x="5977687" y="3205938"/>
            <a:ext cx="198000" cy="198000"/>
            <a:chOff x="4645063" y="729193"/>
            <a:chExt cx="266095" cy="271350"/>
          </a:xfrm>
        </p:grpSpPr>
        <p:sp>
          <p:nvSpPr>
            <p:cNvPr id="32" name="Ellipse 31">
              <a:extLst>
                <a:ext uri="{FF2B5EF4-FFF2-40B4-BE49-F238E27FC236}">
                  <a16:creationId xmlns:a16="http://schemas.microsoft.com/office/drawing/2014/main" id="{3C9DA728-0361-4E0E-9A65-BF05F2313F8F}"/>
                </a:ext>
              </a:extLst>
            </p:cNvPr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3" name="Textfeld 32">
              <a:extLst>
                <a:ext uri="{FF2B5EF4-FFF2-40B4-BE49-F238E27FC236}">
                  <a16:creationId xmlns:a16="http://schemas.microsoft.com/office/drawing/2014/main" id="{7B2281A0-46AB-4E6F-B124-5C709C222574}"/>
                </a:ext>
              </a:extLst>
            </p:cNvPr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34" name="Gruppieren 33">
            <a:extLst>
              <a:ext uri="{FF2B5EF4-FFF2-40B4-BE49-F238E27FC236}">
                <a16:creationId xmlns:a16="http://schemas.microsoft.com/office/drawing/2014/main" id="{7BB0F7D7-7FB8-4A25-B193-A611B43CDCF5}"/>
              </a:ext>
            </a:extLst>
          </p:cNvPr>
          <p:cNvGrpSpPr/>
          <p:nvPr/>
        </p:nvGrpSpPr>
        <p:grpSpPr>
          <a:xfrm>
            <a:off x="5977686" y="3852612"/>
            <a:ext cx="198000" cy="198000"/>
            <a:chOff x="4645063" y="732456"/>
            <a:chExt cx="266095" cy="271350"/>
          </a:xfrm>
        </p:grpSpPr>
        <p:sp>
          <p:nvSpPr>
            <p:cNvPr id="35" name="Ellipse 34">
              <a:extLst>
                <a:ext uri="{FF2B5EF4-FFF2-40B4-BE49-F238E27FC236}">
                  <a16:creationId xmlns:a16="http://schemas.microsoft.com/office/drawing/2014/main" id="{2779A407-1039-40EA-B041-E6495AF6F48D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6" name="Textfeld 35">
              <a:extLst>
                <a:ext uri="{FF2B5EF4-FFF2-40B4-BE49-F238E27FC236}">
                  <a16:creationId xmlns:a16="http://schemas.microsoft.com/office/drawing/2014/main" id="{4E0A64CC-B87E-4295-B5FA-C2B0A2F3CF9B}"/>
                </a:ext>
              </a:extLst>
            </p:cNvPr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pic>
        <p:nvPicPr>
          <p:cNvPr id="43" name="Grafik 42">
            <a:extLst>
              <a:ext uri="{FF2B5EF4-FFF2-40B4-BE49-F238E27FC236}">
                <a16:creationId xmlns:a16="http://schemas.microsoft.com/office/drawing/2014/main" id="{8583A843-055A-45B5-91AC-5922940E6D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854" y="1243907"/>
            <a:ext cx="1842623" cy="1379003"/>
          </a:xfrm>
          <a:prstGeom prst="rect">
            <a:avLst/>
          </a:prstGeom>
        </p:spPr>
      </p:pic>
      <p:pic>
        <p:nvPicPr>
          <p:cNvPr id="44" name="Grafik 43">
            <a:extLst>
              <a:ext uri="{FF2B5EF4-FFF2-40B4-BE49-F238E27FC236}">
                <a16:creationId xmlns:a16="http://schemas.microsoft.com/office/drawing/2014/main" id="{72B53FF6-2407-4B10-9654-5DF0B85D45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5086" y="1607506"/>
            <a:ext cx="2048953" cy="836830"/>
          </a:xfrm>
          <a:prstGeom prst="rect">
            <a:avLst/>
          </a:prstGeom>
        </p:spPr>
      </p:pic>
      <p:pic>
        <p:nvPicPr>
          <p:cNvPr id="45" name="Grafik 44">
            <a:extLst>
              <a:ext uri="{FF2B5EF4-FFF2-40B4-BE49-F238E27FC236}">
                <a16:creationId xmlns:a16="http://schemas.microsoft.com/office/drawing/2014/main" id="{893EC79D-41BF-49F4-BCCA-658D7B257B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1618" y="1579510"/>
            <a:ext cx="1992404" cy="909542"/>
          </a:xfrm>
          <a:prstGeom prst="rect">
            <a:avLst/>
          </a:prstGeom>
        </p:spPr>
      </p:pic>
      <p:grpSp>
        <p:nvGrpSpPr>
          <p:cNvPr id="25" name="Gruppieren 24">
            <a:extLst>
              <a:ext uri="{FF2B5EF4-FFF2-40B4-BE49-F238E27FC236}">
                <a16:creationId xmlns:a16="http://schemas.microsoft.com/office/drawing/2014/main" id="{21AFEC3D-BD61-451D-999F-20EA51537837}"/>
              </a:ext>
            </a:extLst>
          </p:cNvPr>
          <p:cNvGrpSpPr/>
          <p:nvPr/>
        </p:nvGrpSpPr>
        <p:grpSpPr>
          <a:xfrm>
            <a:off x="3299648" y="2280905"/>
            <a:ext cx="198000" cy="198000"/>
            <a:chOff x="4645063" y="729193"/>
            <a:chExt cx="266095" cy="271350"/>
          </a:xfrm>
        </p:grpSpPr>
        <p:sp>
          <p:nvSpPr>
            <p:cNvPr id="26" name="Ellipse 25">
              <a:extLst>
                <a:ext uri="{FF2B5EF4-FFF2-40B4-BE49-F238E27FC236}">
                  <a16:creationId xmlns:a16="http://schemas.microsoft.com/office/drawing/2014/main" id="{C6C2561C-5541-47E9-8130-9DC2BF9F2AB3}"/>
                </a:ext>
              </a:extLst>
            </p:cNvPr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7" name="Textfeld 26">
              <a:extLst>
                <a:ext uri="{FF2B5EF4-FFF2-40B4-BE49-F238E27FC236}">
                  <a16:creationId xmlns:a16="http://schemas.microsoft.com/office/drawing/2014/main" id="{F3A29E21-44AC-459D-B2EC-C34A1C4F3122}"/>
                </a:ext>
              </a:extLst>
            </p:cNvPr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28" name="Gruppieren 27">
            <a:extLst>
              <a:ext uri="{FF2B5EF4-FFF2-40B4-BE49-F238E27FC236}">
                <a16:creationId xmlns:a16="http://schemas.microsoft.com/office/drawing/2014/main" id="{BC19B716-14BB-4210-AB4B-EA4894B7BAC0}"/>
              </a:ext>
            </a:extLst>
          </p:cNvPr>
          <p:cNvGrpSpPr/>
          <p:nvPr/>
        </p:nvGrpSpPr>
        <p:grpSpPr>
          <a:xfrm>
            <a:off x="4969737" y="2252406"/>
            <a:ext cx="198000" cy="198000"/>
            <a:chOff x="4645063" y="732456"/>
            <a:chExt cx="266095" cy="271350"/>
          </a:xfrm>
        </p:grpSpPr>
        <p:sp>
          <p:nvSpPr>
            <p:cNvPr id="29" name="Ellipse 28">
              <a:extLst>
                <a:ext uri="{FF2B5EF4-FFF2-40B4-BE49-F238E27FC236}">
                  <a16:creationId xmlns:a16="http://schemas.microsoft.com/office/drawing/2014/main" id="{623A52F1-6133-48AE-BBED-304BAEFACA74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0" name="Textfeld 29">
              <a:extLst>
                <a:ext uri="{FF2B5EF4-FFF2-40B4-BE49-F238E27FC236}">
                  <a16:creationId xmlns:a16="http://schemas.microsoft.com/office/drawing/2014/main" id="{ABBD3FFC-5E80-4A9F-97D8-75747B0B3C9D}"/>
                </a:ext>
              </a:extLst>
            </p:cNvPr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37" name="Gruppieren 36">
            <a:extLst>
              <a:ext uri="{FF2B5EF4-FFF2-40B4-BE49-F238E27FC236}">
                <a16:creationId xmlns:a16="http://schemas.microsoft.com/office/drawing/2014/main" id="{78A83976-9C0E-45AB-9EF7-3D9255ACDBF5}"/>
              </a:ext>
            </a:extLst>
          </p:cNvPr>
          <p:cNvGrpSpPr/>
          <p:nvPr/>
        </p:nvGrpSpPr>
        <p:grpSpPr>
          <a:xfrm>
            <a:off x="6115958" y="2315634"/>
            <a:ext cx="198000" cy="198000"/>
            <a:chOff x="4645063" y="729193"/>
            <a:chExt cx="266095" cy="271350"/>
          </a:xfrm>
        </p:grpSpPr>
        <p:sp>
          <p:nvSpPr>
            <p:cNvPr id="38" name="Ellipse 37">
              <a:extLst>
                <a:ext uri="{FF2B5EF4-FFF2-40B4-BE49-F238E27FC236}">
                  <a16:creationId xmlns:a16="http://schemas.microsoft.com/office/drawing/2014/main" id="{678AEEFE-33B2-4250-84EB-7A27E1718D1A}"/>
                </a:ext>
              </a:extLst>
            </p:cNvPr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9" name="Textfeld 38">
              <a:extLst>
                <a:ext uri="{FF2B5EF4-FFF2-40B4-BE49-F238E27FC236}">
                  <a16:creationId xmlns:a16="http://schemas.microsoft.com/office/drawing/2014/main" id="{9C4AE620-A8AD-4801-B49F-8CECF05A6F7C}"/>
                </a:ext>
              </a:extLst>
            </p:cNvPr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40" name="Gruppieren 39">
            <a:extLst>
              <a:ext uri="{FF2B5EF4-FFF2-40B4-BE49-F238E27FC236}">
                <a16:creationId xmlns:a16="http://schemas.microsoft.com/office/drawing/2014/main" id="{1A88A08E-0F0D-4F69-98DE-04769DEA9242}"/>
              </a:ext>
            </a:extLst>
          </p:cNvPr>
          <p:cNvGrpSpPr/>
          <p:nvPr/>
        </p:nvGrpSpPr>
        <p:grpSpPr>
          <a:xfrm>
            <a:off x="7800848" y="2327518"/>
            <a:ext cx="198000" cy="198000"/>
            <a:chOff x="4645063" y="732456"/>
            <a:chExt cx="266095" cy="271350"/>
          </a:xfrm>
        </p:grpSpPr>
        <p:sp>
          <p:nvSpPr>
            <p:cNvPr id="41" name="Ellipse 40">
              <a:extLst>
                <a:ext uri="{FF2B5EF4-FFF2-40B4-BE49-F238E27FC236}">
                  <a16:creationId xmlns:a16="http://schemas.microsoft.com/office/drawing/2014/main" id="{ACD1A97D-0203-4555-AA91-AA7B4722E03C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2" name="Textfeld 41">
              <a:extLst>
                <a:ext uri="{FF2B5EF4-FFF2-40B4-BE49-F238E27FC236}">
                  <a16:creationId xmlns:a16="http://schemas.microsoft.com/office/drawing/2014/main" id="{274A1953-B85A-4D2A-BA56-C3DFDC88F7E2}"/>
                </a:ext>
              </a:extLst>
            </p:cNvPr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762936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hteck 5">
            <a:extLst>
              <a:ext uri="{FF2B5EF4-FFF2-40B4-BE49-F238E27FC236}">
                <a16:creationId xmlns:a16="http://schemas.microsoft.com/office/drawing/2014/main" id="{BAD1B10B-2D8E-46B1-A4EB-B4C8E4B62D00}"/>
              </a:ext>
            </a:extLst>
          </p:cNvPr>
          <p:cNvSpPr/>
          <p:nvPr/>
        </p:nvSpPr>
        <p:spPr>
          <a:xfrm>
            <a:off x="268316" y="1125478"/>
            <a:ext cx="2135251" cy="1616634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94D38C41-4BB4-4579-9980-2C13BAF446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VERO-S NSE-A3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281E213D-48C5-4B16-AE16-756970C2523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VERO-S NSE-A3</a:t>
            </a:r>
            <a:endParaRPr lang="de-DE" dirty="0"/>
          </a:p>
        </p:txBody>
      </p:sp>
      <p:sp>
        <p:nvSpPr>
          <p:cNvPr id="12" name="Rechteck 11">
            <a:extLst>
              <a:ext uri="{FF2B5EF4-FFF2-40B4-BE49-F238E27FC236}">
                <a16:creationId xmlns:a16="http://schemas.microsoft.com/office/drawing/2014/main" id="{38F11716-6EF5-4893-A382-B44A6CFC3373}"/>
              </a:ext>
            </a:extLst>
          </p:cNvPr>
          <p:cNvSpPr/>
          <p:nvPr/>
        </p:nvSpPr>
        <p:spPr>
          <a:xfrm>
            <a:off x="183451" y="2746827"/>
            <a:ext cx="2951635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en-US" sz="1200" b="1">
                <a:solidFill>
                  <a:srgbClr val="00446B"/>
                </a:solidFill>
              </a:rPr>
              <a:t>Control of the quick-change pallet system</a:t>
            </a:r>
          </a:p>
          <a:p>
            <a:pPr>
              <a:spcBef>
                <a:spcPts val="600"/>
              </a:spcBef>
            </a:pPr>
            <a:r>
              <a:rPr lang="en-US" sz="1200">
                <a:solidFill>
                  <a:srgbClr val="00446B"/>
                </a:solidFill>
              </a:rPr>
              <a:t>The modules are actuated via lateral or bottom air connections. </a:t>
            </a:r>
          </a:p>
          <a:p>
            <a:pPr>
              <a:spcBef>
                <a:spcPts val="600"/>
              </a:spcBef>
            </a:pPr>
            <a:r>
              <a:rPr lang="en-US" sz="1200" b="1" u="sng">
                <a:solidFill>
                  <a:srgbClr val="00446B"/>
                </a:solidFill>
              </a:rPr>
              <a:t>Benefit:</a:t>
            </a:r>
            <a:r>
              <a:rPr lang="en-US" sz="1200" b="1">
                <a:solidFill>
                  <a:srgbClr val="00446B"/>
                </a:solidFill>
              </a:rPr>
              <a:t> </a:t>
            </a:r>
            <a:r>
              <a:rPr lang="en-US" sz="1200">
                <a:solidFill>
                  <a:srgbClr val="00446B"/>
                </a:solidFill>
              </a:rPr>
              <a:t>The module is versatile in installation.</a:t>
            </a:r>
          </a:p>
        </p:txBody>
      </p:sp>
      <p:sp>
        <p:nvSpPr>
          <p:cNvPr id="15" name="Rechteck 14">
            <a:extLst>
              <a:ext uri="{FF2B5EF4-FFF2-40B4-BE49-F238E27FC236}">
                <a16:creationId xmlns:a16="http://schemas.microsoft.com/office/drawing/2014/main" id="{80DEA4F6-A192-4DB7-9083-3B8EBC5AC55D}"/>
              </a:ext>
            </a:extLst>
          </p:cNvPr>
          <p:cNvSpPr/>
          <p:nvPr/>
        </p:nvSpPr>
        <p:spPr>
          <a:xfrm>
            <a:off x="3133352" y="1125478"/>
            <a:ext cx="2135251" cy="1616634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Rechteck 16">
            <a:extLst>
              <a:ext uri="{FF2B5EF4-FFF2-40B4-BE49-F238E27FC236}">
                <a16:creationId xmlns:a16="http://schemas.microsoft.com/office/drawing/2014/main" id="{6B6D2FE1-1081-4089-8D3C-AAE6FFE0EF0A}"/>
              </a:ext>
            </a:extLst>
          </p:cNvPr>
          <p:cNvSpPr/>
          <p:nvPr/>
        </p:nvSpPr>
        <p:spPr>
          <a:xfrm>
            <a:off x="3052541" y="2748002"/>
            <a:ext cx="2734305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en-US" sz="1200" b="1">
                <a:solidFill>
                  <a:srgbClr val="00446B"/>
                </a:solidFill>
              </a:rPr>
              <a:t>Hermetically sealed – maintenance-free</a:t>
            </a:r>
          </a:p>
          <a:p>
            <a:pPr>
              <a:spcBef>
                <a:spcPts val="600"/>
              </a:spcBef>
            </a:pPr>
            <a:r>
              <a:rPr lang="en-US" sz="1200">
                <a:solidFill>
                  <a:srgbClr val="00446B"/>
                </a:solidFill>
              </a:rPr>
              <a:t>The cover plate at the lower piston chamber seals the system off completely. </a:t>
            </a:r>
          </a:p>
          <a:p>
            <a:pPr>
              <a:spcBef>
                <a:spcPts val="600"/>
              </a:spcBef>
            </a:pPr>
            <a:r>
              <a:rPr lang="en-US" sz="1200" b="1" u="sng">
                <a:solidFill>
                  <a:srgbClr val="00446B"/>
                </a:solidFill>
              </a:rPr>
              <a:t>Benefit:</a:t>
            </a:r>
            <a:r>
              <a:rPr lang="en-US" sz="1200" b="1">
                <a:solidFill>
                  <a:srgbClr val="00446B"/>
                </a:solidFill>
              </a:rPr>
              <a:t> </a:t>
            </a:r>
            <a:r>
              <a:rPr lang="en-US" sz="1200">
                <a:solidFill>
                  <a:srgbClr val="00446B"/>
                </a:solidFill>
              </a:rPr>
              <a:t>No penetration of chips, dirt or coolant. The module is maintenance-free.</a:t>
            </a: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68B339ED-DE7B-4C23-BF7D-44F930671220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Highlights</a:t>
            </a:r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4A7689B6-C646-43E8-A05C-DCA4E919F8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979" y="1248704"/>
            <a:ext cx="1956985" cy="1390810"/>
          </a:xfrm>
          <a:prstGeom prst="rect">
            <a:avLst/>
          </a:prstGeom>
        </p:spPr>
      </p:pic>
      <p:pic>
        <p:nvPicPr>
          <p:cNvPr id="13" name="Grafik 12">
            <a:extLst>
              <a:ext uri="{FF2B5EF4-FFF2-40B4-BE49-F238E27FC236}">
                <a16:creationId xmlns:a16="http://schemas.microsoft.com/office/drawing/2014/main" id="{0F8112D0-DC70-4064-A76E-5BC8357ACA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7876" y="1211078"/>
            <a:ext cx="1914950" cy="1428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5873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hteck 5">
            <a:extLst>
              <a:ext uri="{FF2B5EF4-FFF2-40B4-BE49-F238E27FC236}">
                <a16:creationId xmlns:a16="http://schemas.microsoft.com/office/drawing/2014/main" id="{BAD1B10B-2D8E-46B1-A4EB-B4C8E4B62D00}"/>
              </a:ext>
            </a:extLst>
          </p:cNvPr>
          <p:cNvSpPr/>
          <p:nvPr/>
        </p:nvSpPr>
        <p:spPr>
          <a:xfrm>
            <a:off x="268316" y="1125478"/>
            <a:ext cx="2135251" cy="1616634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94D38C41-4BB4-4579-9980-2C13BAF446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VERO-S NSE-A3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281E213D-48C5-4B16-AE16-756970C2523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VERO-S NSE-A3</a:t>
            </a:r>
            <a:endParaRPr lang="de-DE" dirty="0"/>
          </a:p>
        </p:txBody>
      </p:sp>
      <p:sp>
        <p:nvSpPr>
          <p:cNvPr id="12" name="Rechteck 11">
            <a:extLst>
              <a:ext uri="{FF2B5EF4-FFF2-40B4-BE49-F238E27FC236}">
                <a16:creationId xmlns:a16="http://schemas.microsoft.com/office/drawing/2014/main" id="{38F11716-6EF5-4893-A382-B44A6CFC3373}"/>
              </a:ext>
            </a:extLst>
          </p:cNvPr>
          <p:cNvSpPr/>
          <p:nvPr/>
        </p:nvSpPr>
        <p:spPr>
          <a:xfrm>
            <a:off x="183451" y="2746827"/>
            <a:ext cx="2951635" cy="7232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en-US" sz="1200" b="1">
                <a:solidFill>
                  <a:srgbClr val="00446B"/>
                </a:solidFill>
              </a:rPr>
              <a:t>Made of stainless steel – long service life</a:t>
            </a:r>
          </a:p>
          <a:p>
            <a:pPr>
              <a:spcBef>
                <a:spcPts val="600"/>
              </a:spcBef>
            </a:pPr>
            <a:r>
              <a:rPr lang="en-US" sz="1200">
                <a:solidFill>
                  <a:srgbClr val="00446B"/>
                </a:solidFill>
              </a:rPr>
              <a:t>All functional components are made of hardened stainless steel.</a:t>
            </a:r>
          </a:p>
        </p:txBody>
      </p:sp>
      <p:sp>
        <p:nvSpPr>
          <p:cNvPr id="15" name="Rechteck 14">
            <a:extLst>
              <a:ext uri="{FF2B5EF4-FFF2-40B4-BE49-F238E27FC236}">
                <a16:creationId xmlns:a16="http://schemas.microsoft.com/office/drawing/2014/main" id="{80DEA4F6-A192-4DB7-9083-3B8EBC5AC55D}"/>
              </a:ext>
            </a:extLst>
          </p:cNvPr>
          <p:cNvSpPr/>
          <p:nvPr/>
        </p:nvSpPr>
        <p:spPr>
          <a:xfrm>
            <a:off x="3133352" y="1125478"/>
            <a:ext cx="2135251" cy="1616634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Rechteck 16">
            <a:extLst>
              <a:ext uri="{FF2B5EF4-FFF2-40B4-BE49-F238E27FC236}">
                <a16:creationId xmlns:a16="http://schemas.microsoft.com/office/drawing/2014/main" id="{6B6D2FE1-1081-4089-8D3C-AAE6FFE0EF0A}"/>
              </a:ext>
            </a:extLst>
          </p:cNvPr>
          <p:cNvSpPr/>
          <p:nvPr/>
        </p:nvSpPr>
        <p:spPr>
          <a:xfrm>
            <a:off x="3052541" y="2748002"/>
            <a:ext cx="2734305" cy="9079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en-US" sz="1200" b="1">
                <a:solidFill>
                  <a:srgbClr val="00446B"/>
                </a:solidFill>
              </a:rPr>
              <a:t>Pressure spring made of stainless steel</a:t>
            </a:r>
          </a:p>
          <a:p>
            <a:pPr>
              <a:spcBef>
                <a:spcPts val="600"/>
              </a:spcBef>
            </a:pPr>
            <a:r>
              <a:rPr lang="en-US" sz="1200">
                <a:solidFill>
                  <a:srgbClr val="00446B"/>
                </a:solidFill>
              </a:rPr>
              <a:t>For maximum service life, all of the actuating springs are made of fatigue-free stainless steel.</a:t>
            </a: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68B339ED-DE7B-4C23-BF7D-44F930671220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Highlights</a:t>
            </a:r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375B37ED-6227-4EDE-88E3-E9658118F3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147" y="1255215"/>
            <a:ext cx="1885177" cy="1371038"/>
          </a:xfrm>
          <a:prstGeom prst="rect">
            <a:avLst/>
          </a:prstGeom>
        </p:spPr>
      </p:pic>
      <p:pic>
        <p:nvPicPr>
          <p:cNvPr id="13" name="Grafik 12">
            <a:extLst>
              <a:ext uri="{FF2B5EF4-FFF2-40B4-BE49-F238E27FC236}">
                <a16:creationId xmlns:a16="http://schemas.microsoft.com/office/drawing/2014/main" id="{DE4BD8A8-1204-4C50-B73F-6F06F403CF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0216" y="1227039"/>
            <a:ext cx="1639388" cy="1409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73762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40BAA67-8270-42A4-AEA1-8DDE58EAE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VERO-S NSE-A3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7EA9AE26-6F8E-4350-88D4-9530CEB9EC3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399564" cy="2854325"/>
          </a:xfrm>
        </p:spPr>
        <p:txBody>
          <a:bodyPr/>
          <a:lstStyle/>
          <a:p>
            <a:pPr indent="268288"/>
            <a:r>
              <a:rPr lang="en-US" sz="1400"/>
              <a:t>Clamping stroke</a:t>
            </a:r>
          </a:p>
          <a:p>
            <a:pPr indent="268288"/>
            <a:r>
              <a:rPr lang="en-US" sz="1400"/>
              <a:t>Jaw fast stroke</a:t>
            </a:r>
          </a:p>
          <a:p>
            <a:pPr indent="268288"/>
            <a:r>
              <a:rPr lang="en-US" sz="1400"/>
              <a:t>Y-axis</a:t>
            </a:r>
          </a:p>
          <a:p>
            <a:pPr indent="268288"/>
            <a:r>
              <a:rPr lang="en-US" sz="1400"/>
              <a:t>X-axis</a:t>
            </a:r>
          </a:p>
          <a:p>
            <a:pPr indent="268288"/>
            <a:r>
              <a:rPr lang="en-US" sz="1400"/>
              <a:t>Actuation force</a:t>
            </a:r>
          </a:p>
          <a:p>
            <a:pPr indent="268288"/>
            <a:r>
              <a:rPr lang="en-US" sz="1400"/>
              <a:t>Force on the clamping slide</a:t>
            </a:r>
          </a:p>
          <a:p>
            <a:pPr indent="268288"/>
            <a:r>
              <a:rPr lang="en-US" sz="1400"/>
              <a:t>Pull-down force on the clamping pin </a:t>
            </a:r>
          </a:p>
          <a:p>
            <a:pPr indent="268288"/>
            <a:endParaRPr lang="en-US" sz="1400"/>
          </a:p>
          <a:p>
            <a:endParaRPr lang="en-US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23EEB875-71F7-40FD-98F8-634EE1E560B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VERO-S NSE-A3</a:t>
            </a:r>
            <a:endParaRPr lang="de-DE" dirty="0"/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2AF4C6F2-E19B-4CAC-BFB4-5C2B7EFCC4ED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>
                <a:solidFill>
                  <a:srgbClr val="00446B"/>
                </a:solidFill>
              </a:rPr>
              <a:t>Fast and Clamping Stroke – the Patented Force</a:t>
            </a:r>
          </a:p>
        </p:txBody>
      </p:sp>
      <p:grpSp>
        <p:nvGrpSpPr>
          <p:cNvPr id="8" name="Gruppieren 7">
            <a:extLst>
              <a:ext uri="{FF2B5EF4-FFF2-40B4-BE49-F238E27FC236}">
                <a16:creationId xmlns:a16="http://schemas.microsoft.com/office/drawing/2014/main" id="{54A9DDDE-EDFC-4AB9-A9FE-D52B6C515761}"/>
              </a:ext>
            </a:extLst>
          </p:cNvPr>
          <p:cNvGrpSpPr/>
          <p:nvPr/>
        </p:nvGrpSpPr>
        <p:grpSpPr>
          <a:xfrm>
            <a:off x="297211" y="1167462"/>
            <a:ext cx="198000" cy="198000"/>
            <a:chOff x="4645063" y="729193"/>
            <a:chExt cx="266095" cy="271350"/>
          </a:xfrm>
        </p:grpSpPr>
        <p:sp>
          <p:nvSpPr>
            <p:cNvPr id="9" name="Ellipse 8">
              <a:extLst>
                <a:ext uri="{FF2B5EF4-FFF2-40B4-BE49-F238E27FC236}">
                  <a16:creationId xmlns:a16="http://schemas.microsoft.com/office/drawing/2014/main" id="{2EB4A2D4-69CD-4F9A-ABA6-2AE691998392}"/>
                </a:ext>
              </a:extLst>
            </p:cNvPr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Textfeld 9">
              <a:extLst>
                <a:ext uri="{FF2B5EF4-FFF2-40B4-BE49-F238E27FC236}">
                  <a16:creationId xmlns:a16="http://schemas.microsoft.com/office/drawing/2014/main" id="{7882F923-2A35-43EB-B96C-0999B1348099}"/>
                </a:ext>
              </a:extLst>
            </p:cNvPr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11" name="Gruppieren 10">
            <a:extLst>
              <a:ext uri="{FF2B5EF4-FFF2-40B4-BE49-F238E27FC236}">
                <a16:creationId xmlns:a16="http://schemas.microsoft.com/office/drawing/2014/main" id="{96D26BFC-84E6-4055-BC05-172F9E8920F1}"/>
              </a:ext>
            </a:extLst>
          </p:cNvPr>
          <p:cNvGrpSpPr/>
          <p:nvPr/>
        </p:nvGrpSpPr>
        <p:grpSpPr>
          <a:xfrm>
            <a:off x="297211" y="1409190"/>
            <a:ext cx="198000" cy="198000"/>
            <a:chOff x="4645063" y="732456"/>
            <a:chExt cx="266095" cy="271350"/>
          </a:xfrm>
        </p:grpSpPr>
        <p:sp>
          <p:nvSpPr>
            <p:cNvPr id="12" name="Ellipse 11">
              <a:extLst>
                <a:ext uri="{FF2B5EF4-FFF2-40B4-BE49-F238E27FC236}">
                  <a16:creationId xmlns:a16="http://schemas.microsoft.com/office/drawing/2014/main" id="{F856FD1A-7ABE-4D92-AB6C-F46E6F489839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3" name="Textfeld 12">
              <a:extLst>
                <a:ext uri="{FF2B5EF4-FFF2-40B4-BE49-F238E27FC236}">
                  <a16:creationId xmlns:a16="http://schemas.microsoft.com/office/drawing/2014/main" id="{14882842-CDC0-4DC3-83B1-53E872B583FA}"/>
                </a:ext>
              </a:extLst>
            </p:cNvPr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14" name="Gruppieren 13">
            <a:extLst>
              <a:ext uri="{FF2B5EF4-FFF2-40B4-BE49-F238E27FC236}">
                <a16:creationId xmlns:a16="http://schemas.microsoft.com/office/drawing/2014/main" id="{FFA73CA8-4D03-4FE6-BFFA-DC2A4C497853}"/>
              </a:ext>
            </a:extLst>
          </p:cNvPr>
          <p:cNvGrpSpPr/>
          <p:nvPr/>
        </p:nvGrpSpPr>
        <p:grpSpPr>
          <a:xfrm>
            <a:off x="284149" y="1650918"/>
            <a:ext cx="198000" cy="198000"/>
            <a:chOff x="4637578" y="732456"/>
            <a:chExt cx="266095" cy="271350"/>
          </a:xfrm>
        </p:grpSpPr>
        <p:sp>
          <p:nvSpPr>
            <p:cNvPr id="15" name="Ellipse 14">
              <a:extLst>
                <a:ext uri="{FF2B5EF4-FFF2-40B4-BE49-F238E27FC236}">
                  <a16:creationId xmlns:a16="http://schemas.microsoft.com/office/drawing/2014/main" id="{821A08B5-C32A-4B2E-9744-FB6D4C97CA8A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6" name="Textfeld 15">
              <a:extLst>
                <a:ext uri="{FF2B5EF4-FFF2-40B4-BE49-F238E27FC236}">
                  <a16:creationId xmlns:a16="http://schemas.microsoft.com/office/drawing/2014/main" id="{D0E28011-BC44-48FE-9803-0055CAD8CEDF}"/>
                </a:ext>
              </a:extLst>
            </p:cNvPr>
            <p:cNvSpPr txBox="1"/>
            <p:nvPr/>
          </p:nvSpPr>
          <p:spPr>
            <a:xfrm>
              <a:off x="4637578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17" name="Gruppieren 16">
            <a:extLst>
              <a:ext uri="{FF2B5EF4-FFF2-40B4-BE49-F238E27FC236}">
                <a16:creationId xmlns:a16="http://schemas.microsoft.com/office/drawing/2014/main" id="{19248EDA-3B55-45F2-8FE9-D75047F2EEB3}"/>
              </a:ext>
            </a:extLst>
          </p:cNvPr>
          <p:cNvGrpSpPr/>
          <p:nvPr/>
        </p:nvGrpSpPr>
        <p:grpSpPr>
          <a:xfrm>
            <a:off x="297211" y="2153967"/>
            <a:ext cx="198000" cy="198000"/>
            <a:chOff x="4637578" y="738982"/>
            <a:chExt cx="266095" cy="271350"/>
          </a:xfrm>
        </p:grpSpPr>
        <p:sp>
          <p:nvSpPr>
            <p:cNvPr id="18" name="Ellipse 17">
              <a:extLst>
                <a:ext uri="{FF2B5EF4-FFF2-40B4-BE49-F238E27FC236}">
                  <a16:creationId xmlns:a16="http://schemas.microsoft.com/office/drawing/2014/main" id="{2DFA7CC7-B394-490F-99BE-A1D8BE82E8CD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9" name="Textfeld 18">
              <a:extLst>
                <a:ext uri="{FF2B5EF4-FFF2-40B4-BE49-F238E27FC236}">
                  <a16:creationId xmlns:a16="http://schemas.microsoft.com/office/drawing/2014/main" id="{BA42749C-DA91-47AF-9BA3-8133B36A7CFA}"/>
                </a:ext>
              </a:extLst>
            </p:cNvPr>
            <p:cNvSpPr txBox="1"/>
            <p:nvPr/>
          </p:nvSpPr>
          <p:spPr>
            <a:xfrm>
              <a:off x="46375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20" name="Gruppieren 19">
            <a:extLst>
              <a:ext uri="{FF2B5EF4-FFF2-40B4-BE49-F238E27FC236}">
                <a16:creationId xmlns:a16="http://schemas.microsoft.com/office/drawing/2014/main" id="{9B8DF406-F35E-475A-B7CB-8240B970F477}"/>
              </a:ext>
            </a:extLst>
          </p:cNvPr>
          <p:cNvGrpSpPr/>
          <p:nvPr/>
        </p:nvGrpSpPr>
        <p:grpSpPr>
          <a:xfrm>
            <a:off x="297211" y="2421819"/>
            <a:ext cx="198000" cy="198000"/>
            <a:chOff x="4634378" y="738982"/>
            <a:chExt cx="266095" cy="271350"/>
          </a:xfrm>
        </p:grpSpPr>
        <p:sp>
          <p:nvSpPr>
            <p:cNvPr id="21" name="Ellipse 20">
              <a:extLst>
                <a:ext uri="{FF2B5EF4-FFF2-40B4-BE49-F238E27FC236}">
                  <a16:creationId xmlns:a16="http://schemas.microsoft.com/office/drawing/2014/main" id="{2CC8DE2D-E0B8-47F7-8B41-DB774BF9EFC2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2" name="Textfeld 21">
              <a:extLst>
                <a:ext uri="{FF2B5EF4-FFF2-40B4-BE49-F238E27FC236}">
                  <a16:creationId xmlns:a16="http://schemas.microsoft.com/office/drawing/2014/main" id="{FAB89EB7-EA6F-4628-83F8-3050A3AA893B}"/>
                </a:ext>
              </a:extLst>
            </p:cNvPr>
            <p:cNvSpPr txBox="1"/>
            <p:nvPr/>
          </p:nvSpPr>
          <p:spPr>
            <a:xfrm>
              <a:off x="46343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23" name="Gruppieren 22">
            <a:extLst>
              <a:ext uri="{FF2B5EF4-FFF2-40B4-BE49-F238E27FC236}">
                <a16:creationId xmlns:a16="http://schemas.microsoft.com/office/drawing/2014/main" id="{8C691BD7-1D96-47B5-85D9-8EB6E4D0823B}"/>
              </a:ext>
            </a:extLst>
          </p:cNvPr>
          <p:cNvGrpSpPr/>
          <p:nvPr/>
        </p:nvGrpSpPr>
        <p:grpSpPr>
          <a:xfrm>
            <a:off x="303742" y="2670068"/>
            <a:ext cx="198000" cy="198000"/>
            <a:chOff x="4640203" y="738588"/>
            <a:chExt cx="266095" cy="271350"/>
          </a:xfrm>
        </p:grpSpPr>
        <p:sp>
          <p:nvSpPr>
            <p:cNvPr id="24" name="Ellipse 23">
              <a:extLst>
                <a:ext uri="{FF2B5EF4-FFF2-40B4-BE49-F238E27FC236}">
                  <a16:creationId xmlns:a16="http://schemas.microsoft.com/office/drawing/2014/main" id="{6F89E7DD-6768-4AED-94B9-C75BB150A166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5" name="Textfeld 24">
              <a:extLst>
                <a:ext uri="{FF2B5EF4-FFF2-40B4-BE49-F238E27FC236}">
                  <a16:creationId xmlns:a16="http://schemas.microsoft.com/office/drawing/2014/main" id="{4407AB99-FBBA-4CF8-9323-AA9D43C4E8C8}"/>
                </a:ext>
              </a:extLst>
            </p:cNvPr>
            <p:cNvSpPr txBox="1"/>
            <p:nvPr/>
          </p:nvSpPr>
          <p:spPr>
            <a:xfrm>
              <a:off x="4640203" y="738588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7</a:t>
              </a:r>
            </a:p>
          </p:txBody>
        </p:sp>
      </p:grpSp>
      <p:grpSp>
        <p:nvGrpSpPr>
          <p:cNvPr id="26" name="Gruppieren 25">
            <a:extLst>
              <a:ext uri="{FF2B5EF4-FFF2-40B4-BE49-F238E27FC236}">
                <a16:creationId xmlns:a16="http://schemas.microsoft.com/office/drawing/2014/main" id="{EAEF6AB5-B387-41A9-9D5E-39CAAB01A54A}"/>
              </a:ext>
            </a:extLst>
          </p:cNvPr>
          <p:cNvGrpSpPr/>
          <p:nvPr/>
        </p:nvGrpSpPr>
        <p:grpSpPr>
          <a:xfrm>
            <a:off x="292859" y="1914478"/>
            <a:ext cx="198000" cy="198000"/>
            <a:chOff x="4637578" y="738982"/>
            <a:chExt cx="266095" cy="271350"/>
          </a:xfrm>
        </p:grpSpPr>
        <p:sp>
          <p:nvSpPr>
            <p:cNvPr id="27" name="Ellipse 26">
              <a:extLst>
                <a:ext uri="{FF2B5EF4-FFF2-40B4-BE49-F238E27FC236}">
                  <a16:creationId xmlns:a16="http://schemas.microsoft.com/office/drawing/2014/main" id="{930941B1-CFC7-4567-ABD1-12A0D520FDEF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8" name="Textfeld 27">
              <a:extLst>
                <a:ext uri="{FF2B5EF4-FFF2-40B4-BE49-F238E27FC236}">
                  <a16:creationId xmlns:a16="http://schemas.microsoft.com/office/drawing/2014/main" id="{AEC7B37C-86BB-4D69-BBC7-EE299CB3B907}"/>
                </a:ext>
              </a:extLst>
            </p:cNvPr>
            <p:cNvSpPr txBox="1"/>
            <p:nvPr/>
          </p:nvSpPr>
          <p:spPr>
            <a:xfrm>
              <a:off x="46375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4</a:t>
              </a:r>
            </a:p>
          </p:txBody>
        </p:sp>
      </p:grpSp>
      <p:pic>
        <p:nvPicPr>
          <p:cNvPr id="57" name="Grafik 56">
            <a:extLst>
              <a:ext uri="{FF2B5EF4-FFF2-40B4-BE49-F238E27FC236}">
                <a16:creationId xmlns:a16="http://schemas.microsoft.com/office/drawing/2014/main" id="{0CCA0B6C-1AEC-4F21-882A-CD6C5E3AAA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7572" y="1158562"/>
            <a:ext cx="4446296" cy="2470648"/>
          </a:xfrm>
          <a:prstGeom prst="rect">
            <a:avLst/>
          </a:prstGeom>
          <a:ln>
            <a:solidFill>
              <a:srgbClr val="17385F"/>
            </a:solidFill>
          </a:ln>
        </p:spPr>
      </p:pic>
      <p:grpSp>
        <p:nvGrpSpPr>
          <p:cNvPr id="58" name="Gruppieren 57">
            <a:extLst>
              <a:ext uri="{FF2B5EF4-FFF2-40B4-BE49-F238E27FC236}">
                <a16:creationId xmlns:a16="http://schemas.microsoft.com/office/drawing/2014/main" id="{32491B27-D324-4DC0-A266-A8AAA39E5000}"/>
              </a:ext>
            </a:extLst>
          </p:cNvPr>
          <p:cNvGrpSpPr/>
          <p:nvPr/>
        </p:nvGrpSpPr>
        <p:grpSpPr>
          <a:xfrm>
            <a:off x="4816604" y="2223819"/>
            <a:ext cx="198000" cy="198000"/>
            <a:chOff x="4645063" y="729193"/>
            <a:chExt cx="266095" cy="271350"/>
          </a:xfrm>
        </p:grpSpPr>
        <p:sp>
          <p:nvSpPr>
            <p:cNvPr id="59" name="Ellipse 58">
              <a:extLst>
                <a:ext uri="{FF2B5EF4-FFF2-40B4-BE49-F238E27FC236}">
                  <a16:creationId xmlns:a16="http://schemas.microsoft.com/office/drawing/2014/main" id="{64342E8A-C017-4A59-89DB-51323B98F4CF}"/>
                </a:ext>
              </a:extLst>
            </p:cNvPr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0" name="Textfeld 59">
              <a:extLst>
                <a:ext uri="{FF2B5EF4-FFF2-40B4-BE49-F238E27FC236}">
                  <a16:creationId xmlns:a16="http://schemas.microsoft.com/office/drawing/2014/main" id="{D9BEA61A-726C-4BBE-8967-506FDCAF6CEA}"/>
                </a:ext>
              </a:extLst>
            </p:cNvPr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61" name="Gruppieren 60">
            <a:extLst>
              <a:ext uri="{FF2B5EF4-FFF2-40B4-BE49-F238E27FC236}">
                <a16:creationId xmlns:a16="http://schemas.microsoft.com/office/drawing/2014/main" id="{4DF8C97A-0CBE-4A90-A5A5-45A452712BF2}"/>
              </a:ext>
            </a:extLst>
          </p:cNvPr>
          <p:cNvGrpSpPr/>
          <p:nvPr/>
        </p:nvGrpSpPr>
        <p:grpSpPr>
          <a:xfrm>
            <a:off x="4388154" y="2656898"/>
            <a:ext cx="198000" cy="198000"/>
            <a:chOff x="4645063" y="732456"/>
            <a:chExt cx="266095" cy="271350"/>
          </a:xfrm>
        </p:grpSpPr>
        <p:sp>
          <p:nvSpPr>
            <p:cNvPr id="62" name="Ellipse 61">
              <a:extLst>
                <a:ext uri="{FF2B5EF4-FFF2-40B4-BE49-F238E27FC236}">
                  <a16:creationId xmlns:a16="http://schemas.microsoft.com/office/drawing/2014/main" id="{95FBF806-57C3-4388-9775-8F2DBCB241DD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3" name="Textfeld 62">
              <a:extLst>
                <a:ext uri="{FF2B5EF4-FFF2-40B4-BE49-F238E27FC236}">
                  <a16:creationId xmlns:a16="http://schemas.microsoft.com/office/drawing/2014/main" id="{64459F05-D47D-4AA7-B412-DC9504E27B25}"/>
                </a:ext>
              </a:extLst>
            </p:cNvPr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64" name="Gruppieren 63">
            <a:extLst>
              <a:ext uri="{FF2B5EF4-FFF2-40B4-BE49-F238E27FC236}">
                <a16:creationId xmlns:a16="http://schemas.microsoft.com/office/drawing/2014/main" id="{78123BD7-EC64-4E5E-ADA0-064E214A42B0}"/>
              </a:ext>
            </a:extLst>
          </p:cNvPr>
          <p:cNvGrpSpPr/>
          <p:nvPr/>
        </p:nvGrpSpPr>
        <p:grpSpPr>
          <a:xfrm>
            <a:off x="5223985" y="1620647"/>
            <a:ext cx="198000" cy="198000"/>
            <a:chOff x="4637578" y="732456"/>
            <a:chExt cx="266095" cy="271350"/>
          </a:xfrm>
        </p:grpSpPr>
        <p:sp>
          <p:nvSpPr>
            <p:cNvPr id="65" name="Ellipse 64">
              <a:extLst>
                <a:ext uri="{FF2B5EF4-FFF2-40B4-BE49-F238E27FC236}">
                  <a16:creationId xmlns:a16="http://schemas.microsoft.com/office/drawing/2014/main" id="{57E2C01F-9D64-4897-B8B8-D8765772B53F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6" name="Textfeld 65">
              <a:extLst>
                <a:ext uri="{FF2B5EF4-FFF2-40B4-BE49-F238E27FC236}">
                  <a16:creationId xmlns:a16="http://schemas.microsoft.com/office/drawing/2014/main" id="{046E56F8-5126-4F64-9B0B-8B0E938936A6}"/>
                </a:ext>
              </a:extLst>
            </p:cNvPr>
            <p:cNvSpPr txBox="1"/>
            <p:nvPr/>
          </p:nvSpPr>
          <p:spPr>
            <a:xfrm>
              <a:off x="4637578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67" name="Gruppieren 66">
            <a:extLst>
              <a:ext uri="{FF2B5EF4-FFF2-40B4-BE49-F238E27FC236}">
                <a16:creationId xmlns:a16="http://schemas.microsoft.com/office/drawing/2014/main" id="{5A64ADA3-9341-4919-9F6A-1A9002C9C799}"/>
              </a:ext>
            </a:extLst>
          </p:cNvPr>
          <p:cNvGrpSpPr/>
          <p:nvPr/>
        </p:nvGrpSpPr>
        <p:grpSpPr>
          <a:xfrm>
            <a:off x="7007366" y="3431210"/>
            <a:ext cx="198000" cy="198000"/>
            <a:chOff x="4637578" y="738982"/>
            <a:chExt cx="266095" cy="271350"/>
          </a:xfrm>
        </p:grpSpPr>
        <p:sp>
          <p:nvSpPr>
            <p:cNvPr id="68" name="Ellipse 67">
              <a:extLst>
                <a:ext uri="{FF2B5EF4-FFF2-40B4-BE49-F238E27FC236}">
                  <a16:creationId xmlns:a16="http://schemas.microsoft.com/office/drawing/2014/main" id="{07168DEC-8AC9-47ED-91B2-2AEAD1613FEB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9" name="Textfeld 68">
              <a:extLst>
                <a:ext uri="{FF2B5EF4-FFF2-40B4-BE49-F238E27FC236}">
                  <a16:creationId xmlns:a16="http://schemas.microsoft.com/office/drawing/2014/main" id="{81FED75C-3148-4DE6-A0C9-6B4FC74B6A81}"/>
                </a:ext>
              </a:extLst>
            </p:cNvPr>
            <p:cNvSpPr txBox="1"/>
            <p:nvPr/>
          </p:nvSpPr>
          <p:spPr>
            <a:xfrm>
              <a:off x="46375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70" name="Gruppieren 69">
            <a:extLst>
              <a:ext uri="{FF2B5EF4-FFF2-40B4-BE49-F238E27FC236}">
                <a16:creationId xmlns:a16="http://schemas.microsoft.com/office/drawing/2014/main" id="{839E9564-677F-4C6E-A35D-D434AA3B024D}"/>
              </a:ext>
            </a:extLst>
          </p:cNvPr>
          <p:cNvGrpSpPr/>
          <p:nvPr/>
        </p:nvGrpSpPr>
        <p:grpSpPr>
          <a:xfrm>
            <a:off x="6270743" y="3062122"/>
            <a:ext cx="198000" cy="198000"/>
            <a:chOff x="4634378" y="738982"/>
            <a:chExt cx="266095" cy="271350"/>
          </a:xfrm>
        </p:grpSpPr>
        <p:sp>
          <p:nvSpPr>
            <p:cNvPr id="71" name="Ellipse 70">
              <a:extLst>
                <a:ext uri="{FF2B5EF4-FFF2-40B4-BE49-F238E27FC236}">
                  <a16:creationId xmlns:a16="http://schemas.microsoft.com/office/drawing/2014/main" id="{4CD08203-E27E-4977-B997-2258073D297D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2" name="Textfeld 71">
              <a:extLst>
                <a:ext uri="{FF2B5EF4-FFF2-40B4-BE49-F238E27FC236}">
                  <a16:creationId xmlns:a16="http://schemas.microsoft.com/office/drawing/2014/main" id="{0B69B54C-6D0B-48F9-B71A-CB608A9CBE26}"/>
                </a:ext>
              </a:extLst>
            </p:cNvPr>
            <p:cNvSpPr txBox="1"/>
            <p:nvPr/>
          </p:nvSpPr>
          <p:spPr>
            <a:xfrm>
              <a:off x="46343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73" name="Gruppieren 72">
            <a:extLst>
              <a:ext uri="{FF2B5EF4-FFF2-40B4-BE49-F238E27FC236}">
                <a16:creationId xmlns:a16="http://schemas.microsoft.com/office/drawing/2014/main" id="{B87FA725-0C56-4EF4-B834-64D403B543BD}"/>
              </a:ext>
            </a:extLst>
          </p:cNvPr>
          <p:cNvGrpSpPr/>
          <p:nvPr/>
        </p:nvGrpSpPr>
        <p:grpSpPr>
          <a:xfrm>
            <a:off x="5822720" y="3080999"/>
            <a:ext cx="198000" cy="198000"/>
            <a:chOff x="4640203" y="738588"/>
            <a:chExt cx="266095" cy="271350"/>
          </a:xfrm>
        </p:grpSpPr>
        <p:sp>
          <p:nvSpPr>
            <p:cNvPr id="74" name="Ellipse 73">
              <a:extLst>
                <a:ext uri="{FF2B5EF4-FFF2-40B4-BE49-F238E27FC236}">
                  <a16:creationId xmlns:a16="http://schemas.microsoft.com/office/drawing/2014/main" id="{62E1019B-D63C-4B92-87CF-469BA85B4AB8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5" name="Textfeld 74">
              <a:extLst>
                <a:ext uri="{FF2B5EF4-FFF2-40B4-BE49-F238E27FC236}">
                  <a16:creationId xmlns:a16="http://schemas.microsoft.com/office/drawing/2014/main" id="{DF52200F-CB13-4A56-86CF-4B15DB9F0744}"/>
                </a:ext>
              </a:extLst>
            </p:cNvPr>
            <p:cNvSpPr txBox="1"/>
            <p:nvPr/>
          </p:nvSpPr>
          <p:spPr>
            <a:xfrm>
              <a:off x="4640203" y="738588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7</a:t>
              </a:r>
            </a:p>
          </p:txBody>
        </p:sp>
      </p:grpSp>
      <p:grpSp>
        <p:nvGrpSpPr>
          <p:cNvPr id="76" name="Gruppieren 75">
            <a:extLst>
              <a:ext uri="{FF2B5EF4-FFF2-40B4-BE49-F238E27FC236}">
                <a16:creationId xmlns:a16="http://schemas.microsoft.com/office/drawing/2014/main" id="{1C9A1738-289C-44E5-818E-9248D864900F}"/>
              </a:ext>
            </a:extLst>
          </p:cNvPr>
          <p:cNvGrpSpPr/>
          <p:nvPr/>
        </p:nvGrpSpPr>
        <p:grpSpPr>
          <a:xfrm>
            <a:off x="4293724" y="3107435"/>
            <a:ext cx="198000" cy="198000"/>
            <a:chOff x="4637578" y="738982"/>
            <a:chExt cx="266095" cy="271350"/>
          </a:xfrm>
        </p:grpSpPr>
        <p:sp>
          <p:nvSpPr>
            <p:cNvPr id="77" name="Ellipse 76">
              <a:extLst>
                <a:ext uri="{FF2B5EF4-FFF2-40B4-BE49-F238E27FC236}">
                  <a16:creationId xmlns:a16="http://schemas.microsoft.com/office/drawing/2014/main" id="{B4B9EFE6-E721-4B90-90EA-966D5C9CF737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8" name="Textfeld 77">
              <a:extLst>
                <a:ext uri="{FF2B5EF4-FFF2-40B4-BE49-F238E27FC236}">
                  <a16:creationId xmlns:a16="http://schemas.microsoft.com/office/drawing/2014/main" id="{692230ED-FD63-463D-9C14-89AAD0F68849}"/>
                </a:ext>
              </a:extLst>
            </p:cNvPr>
            <p:cNvSpPr txBox="1"/>
            <p:nvPr/>
          </p:nvSpPr>
          <p:spPr>
            <a:xfrm>
              <a:off x="46375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4</a:t>
              </a:r>
            </a:p>
          </p:txBody>
        </p:sp>
      </p:grpSp>
      <p:grpSp>
        <p:nvGrpSpPr>
          <p:cNvPr id="79" name="Gruppieren 78">
            <a:extLst>
              <a:ext uri="{FF2B5EF4-FFF2-40B4-BE49-F238E27FC236}">
                <a16:creationId xmlns:a16="http://schemas.microsoft.com/office/drawing/2014/main" id="{634AC84D-A247-4BAF-94FE-6EE5E61060A2}"/>
              </a:ext>
            </a:extLst>
          </p:cNvPr>
          <p:cNvGrpSpPr/>
          <p:nvPr/>
        </p:nvGrpSpPr>
        <p:grpSpPr>
          <a:xfrm>
            <a:off x="7096842" y="2327124"/>
            <a:ext cx="198000" cy="198000"/>
            <a:chOff x="4637578" y="738982"/>
            <a:chExt cx="266095" cy="271350"/>
          </a:xfrm>
        </p:grpSpPr>
        <p:sp>
          <p:nvSpPr>
            <p:cNvPr id="80" name="Ellipse 79">
              <a:extLst>
                <a:ext uri="{FF2B5EF4-FFF2-40B4-BE49-F238E27FC236}">
                  <a16:creationId xmlns:a16="http://schemas.microsoft.com/office/drawing/2014/main" id="{045B9182-CA3B-4CAD-8AAA-4655388167D2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1" name="Textfeld 80">
              <a:extLst>
                <a:ext uri="{FF2B5EF4-FFF2-40B4-BE49-F238E27FC236}">
                  <a16:creationId xmlns:a16="http://schemas.microsoft.com/office/drawing/2014/main" id="{705C3F29-84C2-48FD-ADE2-7626F9E88C40}"/>
                </a:ext>
              </a:extLst>
            </p:cNvPr>
            <p:cNvSpPr txBox="1"/>
            <p:nvPr/>
          </p:nvSpPr>
          <p:spPr>
            <a:xfrm>
              <a:off x="46375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82" name="Gruppieren 81">
            <a:extLst>
              <a:ext uri="{FF2B5EF4-FFF2-40B4-BE49-F238E27FC236}">
                <a16:creationId xmlns:a16="http://schemas.microsoft.com/office/drawing/2014/main" id="{C45073A8-8BD7-4936-91F5-52567FDC2A80}"/>
              </a:ext>
            </a:extLst>
          </p:cNvPr>
          <p:cNvGrpSpPr/>
          <p:nvPr/>
        </p:nvGrpSpPr>
        <p:grpSpPr>
          <a:xfrm>
            <a:off x="5189508" y="1938254"/>
            <a:ext cx="198000" cy="198000"/>
            <a:chOff x="4634378" y="738982"/>
            <a:chExt cx="266095" cy="271350"/>
          </a:xfrm>
        </p:grpSpPr>
        <p:sp>
          <p:nvSpPr>
            <p:cNvPr id="83" name="Ellipse 82">
              <a:extLst>
                <a:ext uri="{FF2B5EF4-FFF2-40B4-BE49-F238E27FC236}">
                  <a16:creationId xmlns:a16="http://schemas.microsoft.com/office/drawing/2014/main" id="{2E0CC8BE-2715-4972-BCAF-EDE99D7F6D69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4" name="Textfeld 83">
              <a:extLst>
                <a:ext uri="{FF2B5EF4-FFF2-40B4-BE49-F238E27FC236}">
                  <a16:creationId xmlns:a16="http://schemas.microsoft.com/office/drawing/2014/main" id="{11E8AD5C-F631-4EA5-9C35-C4566604788F}"/>
                </a:ext>
              </a:extLst>
            </p:cNvPr>
            <p:cNvSpPr txBox="1"/>
            <p:nvPr/>
          </p:nvSpPr>
          <p:spPr>
            <a:xfrm>
              <a:off x="46343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85" name="Gruppieren 84">
            <a:extLst>
              <a:ext uri="{FF2B5EF4-FFF2-40B4-BE49-F238E27FC236}">
                <a16:creationId xmlns:a16="http://schemas.microsoft.com/office/drawing/2014/main" id="{CEBDEA1A-4BAA-4CB5-9219-1C4D9DFB8970}"/>
              </a:ext>
            </a:extLst>
          </p:cNvPr>
          <p:cNvGrpSpPr/>
          <p:nvPr/>
        </p:nvGrpSpPr>
        <p:grpSpPr>
          <a:xfrm>
            <a:off x="6226734" y="1998497"/>
            <a:ext cx="198000" cy="198000"/>
            <a:chOff x="4634378" y="738982"/>
            <a:chExt cx="266095" cy="271350"/>
          </a:xfrm>
        </p:grpSpPr>
        <p:sp>
          <p:nvSpPr>
            <p:cNvPr id="86" name="Ellipse 85">
              <a:extLst>
                <a:ext uri="{FF2B5EF4-FFF2-40B4-BE49-F238E27FC236}">
                  <a16:creationId xmlns:a16="http://schemas.microsoft.com/office/drawing/2014/main" id="{5F3303CF-346D-4587-818B-2B431779C35A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7" name="Textfeld 86">
              <a:extLst>
                <a:ext uri="{FF2B5EF4-FFF2-40B4-BE49-F238E27FC236}">
                  <a16:creationId xmlns:a16="http://schemas.microsoft.com/office/drawing/2014/main" id="{3FDA89B9-D327-40F7-B5FF-FBCC5FB73691}"/>
                </a:ext>
              </a:extLst>
            </p:cNvPr>
            <p:cNvSpPr txBox="1"/>
            <p:nvPr/>
          </p:nvSpPr>
          <p:spPr>
            <a:xfrm>
              <a:off x="46343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5885043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40BAA67-8270-42A4-AEA1-8DDE58EAE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VERO-S NSE-A3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7EA9AE26-6F8E-4350-88D4-9530CEB9EC3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399564" cy="2854325"/>
          </a:xfrm>
        </p:spPr>
        <p:txBody>
          <a:bodyPr/>
          <a:lstStyle/>
          <a:p>
            <a:pPr indent="268288"/>
            <a:r>
              <a:rPr lang="en-US" sz="1400"/>
              <a:t>Actuation force of the spring force clamping</a:t>
            </a:r>
          </a:p>
          <a:p>
            <a:pPr indent="268288"/>
            <a:r>
              <a:rPr lang="en-US" sz="1400"/>
              <a:t>Actuation force of the turbo function</a:t>
            </a:r>
          </a:p>
          <a:p>
            <a:pPr indent="268288"/>
            <a:r>
              <a:rPr lang="en-US" sz="1400"/>
              <a:t>Pull-down force of the spring force clamping</a:t>
            </a:r>
          </a:p>
          <a:p>
            <a:pPr indent="268288"/>
            <a:r>
              <a:rPr lang="en-US" sz="1400"/>
              <a:t>Pull-down force of the turbo function</a:t>
            </a:r>
          </a:p>
          <a:p>
            <a:pPr indent="268288"/>
            <a:r>
              <a:rPr lang="en-US" sz="1400"/>
              <a:t>Y-axis</a:t>
            </a:r>
          </a:p>
          <a:p>
            <a:pPr indent="268288"/>
            <a:r>
              <a:rPr lang="en-US" sz="1400"/>
              <a:t>X-axis</a:t>
            </a:r>
          </a:p>
          <a:p>
            <a:pPr indent="268288"/>
            <a:endParaRPr lang="en-US" sz="1400"/>
          </a:p>
          <a:p>
            <a:endParaRPr lang="en-US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23EEB875-71F7-40FD-98F8-634EE1E560B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VERO-S NSE-A3</a:t>
            </a:r>
            <a:endParaRPr lang="de-DE" dirty="0"/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2AF4C6F2-E19B-4CAC-BFB4-5C2B7EFCC4ED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>
                <a:solidFill>
                  <a:srgbClr val="00446B"/>
                </a:solidFill>
              </a:rPr>
              <a:t>Fast and Clamping Stroke – the Patented Force</a:t>
            </a:r>
          </a:p>
        </p:txBody>
      </p:sp>
      <p:grpSp>
        <p:nvGrpSpPr>
          <p:cNvPr id="8" name="Gruppieren 7">
            <a:extLst>
              <a:ext uri="{FF2B5EF4-FFF2-40B4-BE49-F238E27FC236}">
                <a16:creationId xmlns:a16="http://schemas.microsoft.com/office/drawing/2014/main" id="{54A9DDDE-EDFC-4AB9-A9FE-D52B6C515761}"/>
              </a:ext>
            </a:extLst>
          </p:cNvPr>
          <p:cNvGrpSpPr/>
          <p:nvPr/>
        </p:nvGrpSpPr>
        <p:grpSpPr>
          <a:xfrm>
            <a:off x="297211" y="1167462"/>
            <a:ext cx="198000" cy="198000"/>
            <a:chOff x="4645063" y="729193"/>
            <a:chExt cx="266095" cy="271350"/>
          </a:xfrm>
        </p:grpSpPr>
        <p:sp>
          <p:nvSpPr>
            <p:cNvPr id="9" name="Ellipse 8">
              <a:extLst>
                <a:ext uri="{FF2B5EF4-FFF2-40B4-BE49-F238E27FC236}">
                  <a16:creationId xmlns:a16="http://schemas.microsoft.com/office/drawing/2014/main" id="{2EB4A2D4-69CD-4F9A-ABA6-2AE691998392}"/>
                </a:ext>
              </a:extLst>
            </p:cNvPr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Textfeld 9">
              <a:extLst>
                <a:ext uri="{FF2B5EF4-FFF2-40B4-BE49-F238E27FC236}">
                  <a16:creationId xmlns:a16="http://schemas.microsoft.com/office/drawing/2014/main" id="{7882F923-2A35-43EB-B96C-0999B1348099}"/>
                </a:ext>
              </a:extLst>
            </p:cNvPr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11" name="Gruppieren 10">
            <a:extLst>
              <a:ext uri="{FF2B5EF4-FFF2-40B4-BE49-F238E27FC236}">
                <a16:creationId xmlns:a16="http://schemas.microsoft.com/office/drawing/2014/main" id="{96D26BFC-84E6-4055-BC05-172F9E8920F1}"/>
              </a:ext>
            </a:extLst>
          </p:cNvPr>
          <p:cNvGrpSpPr/>
          <p:nvPr/>
        </p:nvGrpSpPr>
        <p:grpSpPr>
          <a:xfrm>
            <a:off x="297211" y="1409190"/>
            <a:ext cx="198000" cy="198000"/>
            <a:chOff x="4645063" y="732456"/>
            <a:chExt cx="266095" cy="271350"/>
          </a:xfrm>
        </p:grpSpPr>
        <p:sp>
          <p:nvSpPr>
            <p:cNvPr id="12" name="Ellipse 11">
              <a:extLst>
                <a:ext uri="{FF2B5EF4-FFF2-40B4-BE49-F238E27FC236}">
                  <a16:creationId xmlns:a16="http://schemas.microsoft.com/office/drawing/2014/main" id="{F856FD1A-7ABE-4D92-AB6C-F46E6F489839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3" name="Textfeld 12">
              <a:extLst>
                <a:ext uri="{FF2B5EF4-FFF2-40B4-BE49-F238E27FC236}">
                  <a16:creationId xmlns:a16="http://schemas.microsoft.com/office/drawing/2014/main" id="{14882842-CDC0-4DC3-83B1-53E872B583FA}"/>
                </a:ext>
              </a:extLst>
            </p:cNvPr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14" name="Gruppieren 13">
            <a:extLst>
              <a:ext uri="{FF2B5EF4-FFF2-40B4-BE49-F238E27FC236}">
                <a16:creationId xmlns:a16="http://schemas.microsoft.com/office/drawing/2014/main" id="{FFA73CA8-4D03-4FE6-BFFA-DC2A4C497853}"/>
              </a:ext>
            </a:extLst>
          </p:cNvPr>
          <p:cNvGrpSpPr/>
          <p:nvPr/>
        </p:nvGrpSpPr>
        <p:grpSpPr>
          <a:xfrm>
            <a:off x="284149" y="1650918"/>
            <a:ext cx="198000" cy="198000"/>
            <a:chOff x="4637578" y="732456"/>
            <a:chExt cx="266095" cy="271350"/>
          </a:xfrm>
        </p:grpSpPr>
        <p:sp>
          <p:nvSpPr>
            <p:cNvPr id="15" name="Ellipse 14">
              <a:extLst>
                <a:ext uri="{FF2B5EF4-FFF2-40B4-BE49-F238E27FC236}">
                  <a16:creationId xmlns:a16="http://schemas.microsoft.com/office/drawing/2014/main" id="{821A08B5-C32A-4B2E-9744-FB6D4C97CA8A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6" name="Textfeld 15">
              <a:extLst>
                <a:ext uri="{FF2B5EF4-FFF2-40B4-BE49-F238E27FC236}">
                  <a16:creationId xmlns:a16="http://schemas.microsoft.com/office/drawing/2014/main" id="{D0E28011-BC44-48FE-9803-0055CAD8CEDF}"/>
                </a:ext>
              </a:extLst>
            </p:cNvPr>
            <p:cNvSpPr txBox="1"/>
            <p:nvPr/>
          </p:nvSpPr>
          <p:spPr>
            <a:xfrm>
              <a:off x="4637578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17" name="Gruppieren 16">
            <a:extLst>
              <a:ext uri="{FF2B5EF4-FFF2-40B4-BE49-F238E27FC236}">
                <a16:creationId xmlns:a16="http://schemas.microsoft.com/office/drawing/2014/main" id="{19248EDA-3B55-45F2-8FE9-D75047F2EEB3}"/>
              </a:ext>
            </a:extLst>
          </p:cNvPr>
          <p:cNvGrpSpPr/>
          <p:nvPr/>
        </p:nvGrpSpPr>
        <p:grpSpPr>
          <a:xfrm>
            <a:off x="290680" y="2160498"/>
            <a:ext cx="198000" cy="198000"/>
            <a:chOff x="4637578" y="738982"/>
            <a:chExt cx="266095" cy="271350"/>
          </a:xfrm>
        </p:grpSpPr>
        <p:sp>
          <p:nvSpPr>
            <p:cNvPr id="18" name="Ellipse 17">
              <a:extLst>
                <a:ext uri="{FF2B5EF4-FFF2-40B4-BE49-F238E27FC236}">
                  <a16:creationId xmlns:a16="http://schemas.microsoft.com/office/drawing/2014/main" id="{2DFA7CC7-B394-490F-99BE-A1D8BE82E8CD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9" name="Textfeld 18">
              <a:extLst>
                <a:ext uri="{FF2B5EF4-FFF2-40B4-BE49-F238E27FC236}">
                  <a16:creationId xmlns:a16="http://schemas.microsoft.com/office/drawing/2014/main" id="{BA42749C-DA91-47AF-9BA3-8133B36A7CFA}"/>
                </a:ext>
              </a:extLst>
            </p:cNvPr>
            <p:cNvSpPr txBox="1"/>
            <p:nvPr/>
          </p:nvSpPr>
          <p:spPr>
            <a:xfrm>
              <a:off x="46375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20" name="Gruppieren 19">
            <a:extLst>
              <a:ext uri="{FF2B5EF4-FFF2-40B4-BE49-F238E27FC236}">
                <a16:creationId xmlns:a16="http://schemas.microsoft.com/office/drawing/2014/main" id="{9B8DF406-F35E-475A-B7CB-8240B970F477}"/>
              </a:ext>
            </a:extLst>
          </p:cNvPr>
          <p:cNvGrpSpPr/>
          <p:nvPr/>
        </p:nvGrpSpPr>
        <p:grpSpPr>
          <a:xfrm>
            <a:off x="290680" y="2415288"/>
            <a:ext cx="198000" cy="198000"/>
            <a:chOff x="4634378" y="738982"/>
            <a:chExt cx="266095" cy="271350"/>
          </a:xfrm>
        </p:grpSpPr>
        <p:sp>
          <p:nvSpPr>
            <p:cNvPr id="21" name="Ellipse 20">
              <a:extLst>
                <a:ext uri="{FF2B5EF4-FFF2-40B4-BE49-F238E27FC236}">
                  <a16:creationId xmlns:a16="http://schemas.microsoft.com/office/drawing/2014/main" id="{2CC8DE2D-E0B8-47F7-8B41-DB774BF9EFC2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2" name="Textfeld 21">
              <a:extLst>
                <a:ext uri="{FF2B5EF4-FFF2-40B4-BE49-F238E27FC236}">
                  <a16:creationId xmlns:a16="http://schemas.microsoft.com/office/drawing/2014/main" id="{FAB89EB7-EA6F-4628-83F8-3050A3AA893B}"/>
                </a:ext>
              </a:extLst>
            </p:cNvPr>
            <p:cNvSpPr txBox="1"/>
            <p:nvPr/>
          </p:nvSpPr>
          <p:spPr>
            <a:xfrm>
              <a:off x="46343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26" name="Gruppieren 25">
            <a:extLst>
              <a:ext uri="{FF2B5EF4-FFF2-40B4-BE49-F238E27FC236}">
                <a16:creationId xmlns:a16="http://schemas.microsoft.com/office/drawing/2014/main" id="{EAEF6AB5-B387-41A9-9D5E-39CAAB01A54A}"/>
              </a:ext>
            </a:extLst>
          </p:cNvPr>
          <p:cNvGrpSpPr/>
          <p:nvPr/>
        </p:nvGrpSpPr>
        <p:grpSpPr>
          <a:xfrm>
            <a:off x="292859" y="1914478"/>
            <a:ext cx="198000" cy="198000"/>
            <a:chOff x="4637578" y="738982"/>
            <a:chExt cx="266095" cy="271350"/>
          </a:xfrm>
        </p:grpSpPr>
        <p:sp>
          <p:nvSpPr>
            <p:cNvPr id="27" name="Ellipse 26">
              <a:extLst>
                <a:ext uri="{FF2B5EF4-FFF2-40B4-BE49-F238E27FC236}">
                  <a16:creationId xmlns:a16="http://schemas.microsoft.com/office/drawing/2014/main" id="{930941B1-CFC7-4567-ABD1-12A0D520FDEF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8" name="Textfeld 27">
              <a:extLst>
                <a:ext uri="{FF2B5EF4-FFF2-40B4-BE49-F238E27FC236}">
                  <a16:creationId xmlns:a16="http://schemas.microsoft.com/office/drawing/2014/main" id="{AEC7B37C-86BB-4D69-BBC7-EE299CB3B907}"/>
                </a:ext>
              </a:extLst>
            </p:cNvPr>
            <p:cNvSpPr txBox="1"/>
            <p:nvPr/>
          </p:nvSpPr>
          <p:spPr>
            <a:xfrm>
              <a:off x="46375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4</a:t>
              </a:r>
            </a:p>
          </p:txBody>
        </p:sp>
      </p:grpSp>
      <p:pic>
        <p:nvPicPr>
          <p:cNvPr id="55" name="Grafik 54">
            <a:extLst>
              <a:ext uri="{FF2B5EF4-FFF2-40B4-BE49-F238E27FC236}">
                <a16:creationId xmlns:a16="http://schemas.microsoft.com/office/drawing/2014/main" id="{669FC240-2F17-4BE1-A172-6CD6980B26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4729" y="2256993"/>
            <a:ext cx="5848319" cy="1714246"/>
          </a:xfrm>
          <a:prstGeom prst="rect">
            <a:avLst/>
          </a:prstGeom>
          <a:ln>
            <a:solidFill>
              <a:srgbClr val="00446B"/>
            </a:solidFill>
          </a:ln>
        </p:spPr>
      </p:pic>
      <p:grpSp>
        <p:nvGrpSpPr>
          <p:cNvPr id="56" name="Gruppieren 55">
            <a:extLst>
              <a:ext uri="{FF2B5EF4-FFF2-40B4-BE49-F238E27FC236}">
                <a16:creationId xmlns:a16="http://schemas.microsoft.com/office/drawing/2014/main" id="{5B04C41C-97E3-4814-BA91-E18E50AA24C9}"/>
              </a:ext>
            </a:extLst>
          </p:cNvPr>
          <p:cNvGrpSpPr/>
          <p:nvPr/>
        </p:nvGrpSpPr>
        <p:grpSpPr>
          <a:xfrm>
            <a:off x="2807306" y="3766401"/>
            <a:ext cx="198000" cy="198000"/>
            <a:chOff x="4645063" y="729193"/>
            <a:chExt cx="266095" cy="271350"/>
          </a:xfrm>
        </p:grpSpPr>
        <p:sp>
          <p:nvSpPr>
            <p:cNvPr id="57" name="Ellipse 56">
              <a:extLst>
                <a:ext uri="{FF2B5EF4-FFF2-40B4-BE49-F238E27FC236}">
                  <a16:creationId xmlns:a16="http://schemas.microsoft.com/office/drawing/2014/main" id="{EA81080E-1E8A-44F5-82A4-6216B49854AE}"/>
                </a:ext>
              </a:extLst>
            </p:cNvPr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0" name="Textfeld 69">
              <a:extLst>
                <a:ext uri="{FF2B5EF4-FFF2-40B4-BE49-F238E27FC236}">
                  <a16:creationId xmlns:a16="http://schemas.microsoft.com/office/drawing/2014/main" id="{5E0E4518-8837-460E-B154-28DEF8953B02}"/>
                </a:ext>
              </a:extLst>
            </p:cNvPr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71" name="Gruppieren 70">
            <a:extLst>
              <a:ext uri="{FF2B5EF4-FFF2-40B4-BE49-F238E27FC236}">
                <a16:creationId xmlns:a16="http://schemas.microsoft.com/office/drawing/2014/main" id="{CCCFFA89-C310-4FA4-ABFE-E55C9C0B2846}"/>
              </a:ext>
            </a:extLst>
          </p:cNvPr>
          <p:cNvGrpSpPr/>
          <p:nvPr/>
        </p:nvGrpSpPr>
        <p:grpSpPr>
          <a:xfrm>
            <a:off x="4281963" y="3532380"/>
            <a:ext cx="198000" cy="198000"/>
            <a:chOff x="4645063" y="732456"/>
            <a:chExt cx="266095" cy="271350"/>
          </a:xfrm>
        </p:grpSpPr>
        <p:sp>
          <p:nvSpPr>
            <p:cNvPr id="72" name="Ellipse 71">
              <a:extLst>
                <a:ext uri="{FF2B5EF4-FFF2-40B4-BE49-F238E27FC236}">
                  <a16:creationId xmlns:a16="http://schemas.microsoft.com/office/drawing/2014/main" id="{11E3AEC6-3F40-423E-ADA3-02BB8A03CB35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3" name="Textfeld 72">
              <a:extLst>
                <a:ext uri="{FF2B5EF4-FFF2-40B4-BE49-F238E27FC236}">
                  <a16:creationId xmlns:a16="http://schemas.microsoft.com/office/drawing/2014/main" id="{4E4E6531-F5CE-44C5-88EB-E03627313528}"/>
                </a:ext>
              </a:extLst>
            </p:cNvPr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74" name="Gruppieren 73">
            <a:extLst>
              <a:ext uri="{FF2B5EF4-FFF2-40B4-BE49-F238E27FC236}">
                <a16:creationId xmlns:a16="http://schemas.microsoft.com/office/drawing/2014/main" id="{4CA43FAA-8EFA-47C8-8373-67CE48B91D48}"/>
              </a:ext>
            </a:extLst>
          </p:cNvPr>
          <p:cNvGrpSpPr/>
          <p:nvPr/>
        </p:nvGrpSpPr>
        <p:grpSpPr>
          <a:xfrm>
            <a:off x="5430412" y="2313515"/>
            <a:ext cx="198000" cy="198000"/>
            <a:chOff x="4637578" y="738982"/>
            <a:chExt cx="266095" cy="271350"/>
          </a:xfrm>
        </p:grpSpPr>
        <p:sp>
          <p:nvSpPr>
            <p:cNvPr id="75" name="Ellipse 74">
              <a:extLst>
                <a:ext uri="{FF2B5EF4-FFF2-40B4-BE49-F238E27FC236}">
                  <a16:creationId xmlns:a16="http://schemas.microsoft.com/office/drawing/2014/main" id="{E3A9C997-3E08-40CA-AFFF-82F707D64CBB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6" name="Textfeld 75">
              <a:extLst>
                <a:ext uri="{FF2B5EF4-FFF2-40B4-BE49-F238E27FC236}">
                  <a16:creationId xmlns:a16="http://schemas.microsoft.com/office/drawing/2014/main" id="{ACF26433-0E11-4D1C-98AC-5B9CBA69863A}"/>
                </a:ext>
              </a:extLst>
            </p:cNvPr>
            <p:cNvSpPr txBox="1"/>
            <p:nvPr/>
          </p:nvSpPr>
          <p:spPr>
            <a:xfrm>
              <a:off x="46375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77" name="Gruppieren 76">
            <a:extLst>
              <a:ext uri="{FF2B5EF4-FFF2-40B4-BE49-F238E27FC236}">
                <a16:creationId xmlns:a16="http://schemas.microsoft.com/office/drawing/2014/main" id="{03D89FE0-0D6F-4CA4-9B46-384E4A0A47C4}"/>
              </a:ext>
            </a:extLst>
          </p:cNvPr>
          <p:cNvGrpSpPr/>
          <p:nvPr/>
        </p:nvGrpSpPr>
        <p:grpSpPr>
          <a:xfrm>
            <a:off x="7431539" y="2880883"/>
            <a:ext cx="198000" cy="198000"/>
            <a:chOff x="4637578" y="738982"/>
            <a:chExt cx="266095" cy="271350"/>
          </a:xfrm>
        </p:grpSpPr>
        <p:sp>
          <p:nvSpPr>
            <p:cNvPr id="78" name="Ellipse 77">
              <a:extLst>
                <a:ext uri="{FF2B5EF4-FFF2-40B4-BE49-F238E27FC236}">
                  <a16:creationId xmlns:a16="http://schemas.microsoft.com/office/drawing/2014/main" id="{05BA245D-9665-409F-AB33-8818C0DB193C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9" name="Textfeld 78">
              <a:extLst>
                <a:ext uri="{FF2B5EF4-FFF2-40B4-BE49-F238E27FC236}">
                  <a16:creationId xmlns:a16="http://schemas.microsoft.com/office/drawing/2014/main" id="{B8201E64-55FC-4165-BFF0-AF5A1434D5FA}"/>
                </a:ext>
              </a:extLst>
            </p:cNvPr>
            <p:cNvSpPr txBox="1"/>
            <p:nvPr/>
          </p:nvSpPr>
          <p:spPr>
            <a:xfrm>
              <a:off x="46375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4</a:t>
              </a:r>
            </a:p>
          </p:txBody>
        </p:sp>
      </p:grpSp>
      <p:grpSp>
        <p:nvGrpSpPr>
          <p:cNvPr id="80" name="Gruppieren 79">
            <a:extLst>
              <a:ext uri="{FF2B5EF4-FFF2-40B4-BE49-F238E27FC236}">
                <a16:creationId xmlns:a16="http://schemas.microsoft.com/office/drawing/2014/main" id="{BE5B2515-9901-4C32-8C7E-414395B9B7D0}"/>
              </a:ext>
            </a:extLst>
          </p:cNvPr>
          <p:cNvGrpSpPr/>
          <p:nvPr/>
        </p:nvGrpSpPr>
        <p:grpSpPr>
          <a:xfrm>
            <a:off x="4186917" y="3773239"/>
            <a:ext cx="198000" cy="198000"/>
            <a:chOff x="4645063" y="729193"/>
            <a:chExt cx="266095" cy="271350"/>
          </a:xfrm>
        </p:grpSpPr>
        <p:sp>
          <p:nvSpPr>
            <p:cNvPr id="81" name="Ellipse 80">
              <a:extLst>
                <a:ext uri="{FF2B5EF4-FFF2-40B4-BE49-F238E27FC236}">
                  <a16:creationId xmlns:a16="http://schemas.microsoft.com/office/drawing/2014/main" id="{9A28F79B-805B-48A5-9B79-8819AACC1E51}"/>
                </a:ext>
              </a:extLst>
            </p:cNvPr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2" name="Textfeld 81">
              <a:extLst>
                <a:ext uri="{FF2B5EF4-FFF2-40B4-BE49-F238E27FC236}">
                  <a16:creationId xmlns:a16="http://schemas.microsoft.com/office/drawing/2014/main" id="{61B5EAA9-9BBD-4D2C-A8BC-4A398BB89E29}"/>
                </a:ext>
              </a:extLst>
            </p:cNvPr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83" name="Gruppieren 82">
            <a:extLst>
              <a:ext uri="{FF2B5EF4-FFF2-40B4-BE49-F238E27FC236}">
                <a16:creationId xmlns:a16="http://schemas.microsoft.com/office/drawing/2014/main" id="{B5F17057-2727-48F2-AE47-5B2500C9253B}"/>
              </a:ext>
            </a:extLst>
          </p:cNvPr>
          <p:cNvGrpSpPr/>
          <p:nvPr/>
        </p:nvGrpSpPr>
        <p:grpSpPr>
          <a:xfrm>
            <a:off x="7075246" y="3510308"/>
            <a:ext cx="198000" cy="198000"/>
            <a:chOff x="4637578" y="732456"/>
            <a:chExt cx="266095" cy="271350"/>
          </a:xfrm>
        </p:grpSpPr>
        <p:sp>
          <p:nvSpPr>
            <p:cNvPr id="84" name="Ellipse 83">
              <a:extLst>
                <a:ext uri="{FF2B5EF4-FFF2-40B4-BE49-F238E27FC236}">
                  <a16:creationId xmlns:a16="http://schemas.microsoft.com/office/drawing/2014/main" id="{56919E31-AA18-4616-BD3E-82B4C19BF0EC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5" name="Textfeld 84">
              <a:extLst>
                <a:ext uri="{FF2B5EF4-FFF2-40B4-BE49-F238E27FC236}">
                  <a16:creationId xmlns:a16="http://schemas.microsoft.com/office/drawing/2014/main" id="{2B50C619-A4E7-4C7C-80FD-8D152D8DDD9C}"/>
                </a:ext>
              </a:extLst>
            </p:cNvPr>
            <p:cNvSpPr txBox="1"/>
            <p:nvPr/>
          </p:nvSpPr>
          <p:spPr>
            <a:xfrm>
              <a:off x="4637578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86" name="Gruppieren 85">
            <a:extLst>
              <a:ext uri="{FF2B5EF4-FFF2-40B4-BE49-F238E27FC236}">
                <a16:creationId xmlns:a16="http://schemas.microsoft.com/office/drawing/2014/main" id="{BFFBE3BE-880A-4FAA-8F6A-A14A22E7691F}"/>
              </a:ext>
            </a:extLst>
          </p:cNvPr>
          <p:cNvGrpSpPr/>
          <p:nvPr/>
        </p:nvGrpSpPr>
        <p:grpSpPr>
          <a:xfrm>
            <a:off x="5121504" y="3528627"/>
            <a:ext cx="198000" cy="198000"/>
            <a:chOff x="4637578" y="732456"/>
            <a:chExt cx="266095" cy="271350"/>
          </a:xfrm>
        </p:grpSpPr>
        <p:sp>
          <p:nvSpPr>
            <p:cNvPr id="87" name="Ellipse 86">
              <a:extLst>
                <a:ext uri="{FF2B5EF4-FFF2-40B4-BE49-F238E27FC236}">
                  <a16:creationId xmlns:a16="http://schemas.microsoft.com/office/drawing/2014/main" id="{F2608BD7-16D7-4307-AA92-B51E8955638F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8" name="Textfeld 87">
              <a:extLst>
                <a:ext uri="{FF2B5EF4-FFF2-40B4-BE49-F238E27FC236}">
                  <a16:creationId xmlns:a16="http://schemas.microsoft.com/office/drawing/2014/main" id="{7CE97888-D0D7-4042-8F35-3428AE7DBF7E}"/>
                </a:ext>
              </a:extLst>
            </p:cNvPr>
            <p:cNvSpPr txBox="1"/>
            <p:nvPr/>
          </p:nvSpPr>
          <p:spPr>
            <a:xfrm>
              <a:off x="4637578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89" name="Gruppieren 88">
            <a:extLst>
              <a:ext uri="{FF2B5EF4-FFF2-40B4-BE49-F238E27FC236}">
                <a16:creationId xmlns:a16="http://schemas.microsoft.com/office/drawing/2014/main" id="{D372F16E-2F92-4C19-B986-E354D58508CA}"/>
              </a:ext>
            </a:extLst>
          </p:cNvPr>
          <p:cNvGrpSpPr/>
          <p:nvPr/>
        </p:nvGrpSpPr>
        <p:grpSpPr>
          <a:xfrm>
            <a:off x="3256346" y="3514225"/>
            <a:ext cx="198000" cy="198000"/>
            <a:chOff x="4637578" y="732456"/>
            <a:chExt cx="266095" cy="271350"/>
          </a:xfrm>
        </p:grpSpPr>
        <p:sp>
          <p:nvSpPr>
            <p:cNvPr id="90" name="Ellipse 89">
              <a:extLst>
                <a:ext uri="{FF2B5EF4-FFF2-40B4-BE49-F238E27FC236}">
                  <a16:creationId xmlns:a16="http://schemas.microsoft.com/office/drawing/2014/main" id="{A6294413-F434-4AF0-A940-4F4A29FE2C3A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1" name="Textfeld 90">
              <a:extLst>
                <a:ext uri="{FF2B5EF4-FFF2-40B4-BE49-F238E27FC236}">
                  <a16:creationId xmlns:a16="http://schemas.microsoft.com/office/drawing/2014/main" id="{BAAF3305-D695-446A-A346-ECF7947EA0A6}"/>
                </a:ext>
              </a:extLst>
            </p:cNvPr>
            <p:cNvSpPr txBox="1"/>
            <p:nvPr/>
          </p:nvSpPr>
          <p:spPr>
            <a:xfrm>
              <a:off x="4637578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92" name="Gruppieren 91">
            <a:extLst>
              <a:ext uri="{FF2B5EF4-FFF2-40B4-BE49-F238E27FC236}">
                <a16:creationId xmlns:a16="http://schemas.microsoft.com/office/drawing/2014/main" id="{4294AC19-3062-40F3-A06B-8A8039529C9B}"/>
              </a:ext>
            </a:extLst>
          </p:cNvPr>
          <p:cNvGrpSpPr/>
          <p:nvPr/>
        </p:nvGrpSpPr>
        <p:grpSpPr>
          <a:xfrm>
            <a:off x="8462323" y="3773239"/>
            <a:ext cx="198000" cy="198000"/>
            <a:chOff x="4634378" y="738982"/>
            <a:chExt cx="266095" cy="271350"/>
          </a:xfrm>
        </p:grpSpPr>
        <p:sp>
          <p:nvSpPr>
            <p:cNvPr id="93" name="Ellipse 92">
              <a:extLst>
                <a:ext uri="{FF2B5EF4-FFF2-40B4-BE49-F238E27FC236}">
                  <a16:creationId xmlns:a16="http://schemas.microsoft.com/office/drawing/2014/main" id="{528DAF46-5860-4921-A2EF-944EB8F52F71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4" name="Textfeld 93">
              <a:extLst>
                <a:ext uri="{FF2B5EF4-FFF2-40B4-BE49-F238E27FC236}">
                  <a16:creationId xmlns:a16="http://schemas.microsoft.com/office/drawing/2014/main" id="{4817A9D9-DE2C-4EFE-995C-BCC48E3A1E12}"/>
                </a:ext>
              </a:extLst>
            </p:cNvPr>
            <p:cNvSpPr txBox="1"/>
            <p:nvPr/>
          </p:nvSpPr>
          <p:spPr>
            <a:xfrm>
              <a:off x="46343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662304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platzhalter 2"/>
          <p:cNvSpPr txBox="1">
            <a:spLocks/>
          </p:cNvSpPr>
          <p:nvPr/>
        </p:nvSpPr>
        <p:spPr>
          <a:xfrm>
            <a:off x="4841877" y="3569400"/>
            <a:ext cx="2034381" cy="1457921"/>
          </a:xfrm>
          <a:prstGeom prst="rect">
            <a:avLst/>
          </a:prstGeom>
          <a:ln>
            <a:noFill/>
          </a:ln>
        </p:spPr>
        <p:txBody>
          <a:bodyPr vert="horz" lIns="91434" tIns="45717" rIns="91434" bIns="45717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§"/>
              <a:tabLst>
                <a:tab pos="4214543" algn="l"/>
              </a:tabLst>
            </a:pPr>
            <a:endParaRPr lang="de-D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7553656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SCH_PPT_Vorlage_16-9_230112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SCH_PPT_Vorlage_16-9_230112</Template>
  <TotalTime>0</TotalTime>
  <Words>704</Words>
  <Application>Microsoft Office PowerPoint</Application>
  <PresentationFormat>Bildschirmpräsentation (16:9)</PresentationFormat>
  <Paragraphs>165</Paragraphs>
  <Slides>11</Slides>
  <Notes>1</Notes>
  <HiddenSlides>0</HiddenSlides>
  <MMClips>0</MMClips>
  <ScaleCrop>false</ScaleCrop>
  <HeadingPairs>
    <vt:vector size="6" baseType="variant">
      <vt:variant>
        <vt:lpstr>Verwendete Schriftarten</vt:lpstr>
      </vt:variant>
      <vt:variant>
        <vt:i4>3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11</vt:i4>
      </vt:variant>
    </vt:vector>
  </HeadingPairs>
  <TitlesOfParts>
    <vt:vector size="15" baseType="lpstr">
      <vt:lpstr>Arial</vt:lpstr>
      <vt:lpstr>Calibri</vt:lpstr>
      <vt:lpstr>Wingdings</vt:lpstr>
      <vt:lpstr>SCH_PPT_Vorlage_16-9_230112</vt:lpstr>
      <vt:lpstr>PowerPoint-Präsentation</vt:lpstr>
      <vt:lpstr>VERO-S NSE-A3</vt:lpstr>
      <vt:lpstr>VERO-S NSE-A3</vt:lpstr>
      <vt:lpstr>VERO-S NSE-A3</vt:lpstr>
      <vt:lpstr>VERO-S NSE-A3</vt:lpstr>
      <vt:lpstr>VERO-S NSE-A3</vt:lpstr>
      <vt:lpstr>VERO-S NSE-A3</vt:lpstr>
      <vt:lpstr>VERO-S NSE-A3</vt:lpstr>
      <vt:lpstr>VERO-S NSE-A3</vt:lpstr>
      <vt:lpstr>VERO-S NSE-A3</vt:lpstr>
      <vt:lpstr>PowerPoint-Präsentation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PowerPoint-Präsentation</dc:title>
  <dc:creator>Ludewig, Stephan</dc:creator>
  <cp:lastModifiedBy>Hensler, Sarah</cp:lastModifiedBy>
  <cp:revision>355</cp:revision>
  <cp:lastPrinted>2020-11-09T15:27:15Z</cp:lastPrinted>
  <dcterms:created xsi:type="dcterms:W3CDTF">2012-06-26T15:13:48Z</dcterms:created>
  <dcterms:modified xsi:type="dcterms:W3CDTF">2021-09-28T06:07:17Z</dcterms:modified>
</cp:coreProperties>
</file>