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8" r:id="rId2"/>
    <p:sldId id="297" r:id="rId3"/>
    <p:sldId id="299" r:id="rId4"/>
    <p:sldId id="309" r:id="rId5"/>
    <p:sldId id="321" r:id="rId6"/>
    <p:sldId id="313" r:id="rId7"/>
    <p:sldId id="300" r:id="rId8"/>
    <p:sldId id="302" r:id="rId9"/>
    <p:sldId id="308" r:id="rId10"/>
    <p:sldId id="303" r:id="rId11"/>
    <p:sldId id="318" r:id="rId12"/>
    <p:sldId id="317" r:id="rId13"/>
    <p:sldId id="310" r:id="rId14"/>
    <p:sldId id="320" r:id="rId15"/>
    <p:sldId id="312" r:id="rId16"/>
    <p:sldId id="306" r:id="rId17"/>
    <p:sldId id="279" r:id="rId18"/>
  </p:sldIdLst>
  <p:sldSz cx="9144000" cy="5143500" type="screen16x9"/>
  <p:notesSz cx="6858000" cy="9144000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9EE0"/>
    <a:srgbClr val="17385F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94591" autoAdjust="0"/>
  </p:normalViewPr>
  <p:slideViewPr>
    <p:cSldViewPr snapToGrid="0" snapToObjects="1">
      <p:cViewPr varScale="1">
        <p:scale>
          <a:sx n="137" d="100"/>
          <a:sy n="137" d="100"/>
        </p:scale>
        <p:origin x="1002" y="9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317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12.03.2021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12.03.2021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n-US"/>
              <a:t>Detailed presentation MPG-plus with cover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60" r:id="rId5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4FDD2BE-5362-429B-872A-6DF1EB67BB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" b="21487"/>
          <a:stretch/>
        </p:blipFill>
        <p:spPr>
          <a:xfrm>
            <a:off x="-1" y="-7373"/>
            <a:ext cx="9143999" cy="4506945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MPG-plus with cover</a:t>
            </a: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 presentation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70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62319-EC4F-4162-BE41-3A80212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66FED8-BFC8-4A22-93A7-02530E326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CED706-C5D6-492E-9C97-7F8183E5A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939930"/>
            <a:ext cx="3216200" cy="34129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46DE68E-4EB6-47C0-AF40-E1FA03AC9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916" y="546366"/>
            <a:ext cx="3487334" cy="37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9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 of delivery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804B7-78F3-4B66-A6A2-42C7A9010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/>
              <a:t>Gripper with cover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A52A40-2934-4B21-A142-9B87A542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5" t="6242" r="18550" b="3117"/>
          <a:stretch/>
        </p:blipFill>
        <p:spPr>
          <a:xfrm>
            <a:off x="303492" y="1498094"/>
            <a:ext cx="2709432" cy="27418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BC77BA9-198C-40CD-A176-99A1903C7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960" y="1498094"/>
            <a:ext cx="3471693" cy="274188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4C67F82-E39F-4210-BCF2-17DABE3B0976}"/>
              </a:ext>
            </a:extLst>
          </p:cNvPr>
          <p:cNvSpPr/>
          <p:nvPr/>
        </p:nvSpPr>
        <p:spPr>
          <a:xfrm>
            <a:off x="4057424" y="1119690"/>
            <a:ext cx="2990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446B"/>
                </a:solidFill>
              </a:rPr>
              <a:t>Spare part package Cover</a:t>
            </a:r>
          </a:p>
        </p:txBody>
      </p:sp>
    </p:spTree>
    <p:extLst>
      <p:ext uri="{BB962C8B-B14F-4D97-AF65-F5344CB8AC3E}">
        <p14:creationId xmlns:p14="http://schemas.microsoft.com/office/powerpoint/2010/main" val="90684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Scope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delivery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804B7-78F3-4B66-A6A2-42C7A9010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Nachrüst-Kit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EBD777-3380-434F-A53E-DFBFF2E7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1601557"/>
            <a:ext cx="3475654" cy="2606741"/>
          </a:xfrm>
          <a:prstGeom prst="rect">
            <a:avLst/>
          </a:prstGeom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56E7A340-0FB9-481A-868D-E55CAD14A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44858"/>
              </p:ext>
            </p:extLst>
          </p:nvPr>
        </p:nvGraphicFramePr>
        <p:xfrm>
          <a:off x="3921288" y="1601557"/>
          <a:ext cx="5013162" cy="2251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351">
                  <a:extLst>
                    <a:ext uri="{9D8B030D-6E8A-4147-A177-3AD203B41FA5}">
                      <a16:colId xmlns:a16="http://schemas.microsoft.com/office/drawing/2014/main" val="1292455769"/>
                    </a:ext>
                  </a:extLst>
                </a:gridCol>
                <a:gridCol w="3560607">
                  <a:extLst>
                    <a:ext uri="{9D8B030D-6E8A-4147-A177-3AD203B41FA5}">
                      <a16:colId xmlns:a16="http://schemas.microsoft.com/office/drawing/2014/main" val="4008647043"/>
                    </a:ext>
                  </a:extLst>
                </a:gridCol>
                <a:gridCol w="181308">
                  <a:extLst>
                    <a:ext uri="{9D8B030D-6E8A-4147-A177-3AD203B41FA5}">
                      <a16:colId xmlns:a16="http://schemas.microsoft.com/office/drawing/2014/main" val="891154490"/>
                    </a:ext>
                  </a:extLst>
                </a:gridCol>
                <a:gridCol w="262896">
                  <a:extLst>
                    <a:ext uri="{9D8B030D-6E8A-4147-A177-3AD203B41FA5}">
                      <a16:colId xmlns:a16="http://schemas.microsoft.com/office/drawing/2014/main" val="1998943218"/>
                    </a:ext>
                  </a:extLst>
                </a:gridCol>
              </a:tblGrid>
              <a:tr h="2276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1448888 HUE MPG-plus 40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081722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1447533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Schutzhülle MPG-plus 40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1044244804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1458946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ZBA MPG-plus 40 HUE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983181347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1458949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RAH MPG-plus 40 HUE LS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3646839425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9907484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SCHRAUBEN DIN  912/A2 M  5,0 X  10 MM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473923566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9682003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ZYL. STIFT DIN 6325/ST  2,5 M6 X 10 MM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4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2208325689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9660408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SCHRAUBEN DIN  912/A2 M  2,5 X   8 MM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942333824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1463788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Zyl. </a:t>
                      </a:r>
                      <a:r>
                        <a:rPr lang="en-US" sz="1600" u="none" strike="noStrike" dirty="0" err="1">
                          <a:effectLst/>
                        </a:rPr>
                        <a:t>Stift</a:t>
                      </a:r>
                      <a:r>
                        <a:rPr lang="en-US" sz="1600" u="none" strike="noStrike" dirty="0">
                          <a:effectLst/>
                        </a:rPr>
                        <a:t> ISO 2338/A4 4,0 M6 X 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4269491087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1465759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Beipack MPG-PLUS 40-IN40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ST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433905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561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Accessories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804B7-78F3-4B66-A6A2-42C7A9010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No magnetic sensors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No FPS sensors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Inductive sensors only (IN40)</a:t>
            </a:r>
          </a:p>
          <a:p>
            <a:pPr marL="800070" lvl="1" indent="-342900">
              <a:buFont typeface="Wingdings" panose="05000000000000000000" pitchFamily="2" charset="2"/>
              <a:buChar char="Ø"/>
            </a:pPr>
            <a:r>
              <a:rPr lang="en-US" dirty="0"/>
              <a:t>No mounting kit needed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Accessory selection via website/</a:t>
            </a:r>
            <a:r>
              <a:rPr lang="en-US" dirty="0" err="1"/>
              <a:t>webshop</a:t>
            </a:r>
            <a:r>
              <a:rPr lang="en-US" dirty="0"/>
              <a:t> and complementary finder (SAP)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Please consider the information in the catalog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6D8E59-7EC0-472B-84DD-DEA9BCCD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05" y="341312"/>
            <a:ext cx="2147436" cy="18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Accesories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FF2A3E-A79E-4F58-90C0-AB066261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2" y="1268866"/>
            <a:ext cx="4983617" cy="211117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1D1A880-6817-4893-8C36-4BB7B0CF5F9A}"/>
              </a:ext>
            </a:extLst>
          </p:cNvPr>
          <p:cNvSpPr txBox="1"/>
          <p:nvPr/>
        </p:nvSpPr>
        <p:spPr>
          <a:xfrm>
            <a:off x="277812" y="3416767"/>
            <a:ext cx="498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  <a:sym typeface="Wingdings" panose="05000000000000000000" pitchFamily="2" charset="2"/>
              </a:rPr>
              <a:t> </a:t>
            </a:r>
            <a:r>
              <a:rPr lang="de-DE" sz="1400" dirty="0">
                <a:solidFill>
                  <a:srgbClr val="00446B"/>
                </a:solidFill>
              </a:rPr>
              <a:t>BSWS-MPG-plus und Fingerrohlinge werden aktuell noch geprüft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413DA0A-B131-4A72-B431-2373F737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51" y="124755"/>
            <a:ext cx="2968464" cy="417147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9697DC4-DA4D-4D82-9E72-480AF60A8681}"/>
              </a:ext>
            </a:extLst>
          </p:cNvPr>
          <p:cNvSpPr txBox="1"/>
          <p:nvPr/>
        </p:nvSpPr>
        <p:spPr>
          <a:xfrm>
            <a:off x="2753524" y="223273"/>
            <a:ext cx="2303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Englischer Katalog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Komplementärfinder aktualisieren</a:t>
            </a:r>
          </a:p>
        </p:txBody>
      </p:sp>
    </p:spTree>
    <p:extLst>
      <p:ext uri="{BB962C8B-B14F-4D97-AF65-F5344CB8AC3E}">
        <p14:creationId xmlns:p14="http://schemas.microsoft.com/office/powerpoint/2010/main" val="301517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2053C-153A-497E-8690-C01CB742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Commissioning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F1DB9A-BAEB-4193-8AA7-E7B43FA81B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Only mounting from below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Side air connections and bottom direct connections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Torque for fastening the frame to the gripper 0.06Nm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Torque for fastening the intermediate jaw to the gripper (A2 screws)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E94B49-F635-46BE-BB95-2C1257A89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CAFC2B82-7F9D-46F9-9002-2946D3533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379323"/>
              </p:ext>
            </p:extLst>
          </p:nvPr>
        </p:nvGraphicFramePr>
        <p:xfrm>
          <a:off x="600439" y="3016756"/>
          <a:ext cx="504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125290192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140421418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91743167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78115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32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48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Torque [</a:t>
                      </a:r>
                      <a:r>
                        <a:rPr lang="de-DE" dirty="0" err="1">
                          <a:solidFill>
                            <a:srgbClr val="00446B"/>
                          </a:solidFill>
                        </a:rPr>
                        <a:t>Nm</a:t>
                      </a:r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]</a:t>
                      </a:r>
                    </a:p>
                  </a:txBody>
                  <a:tcPr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2,2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4,3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4,3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767080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31388D6D-E175-44A7-9078-6D57B19A4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488" y="285254"/>
            <a:ext cx="1643177" cy="22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2053C-153A-497E-8690-C01CB742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Maintenance / Service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E94B49-F635-46BE-BB95-2C1257A89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F988EDF-2AF2-47E6-9E25-A8E9D46B45A0}"/>
              </a:ext>
            </a:extLst>
          </p:cNvPr>
          <p:cNvSpPr/>
          <p:nvPr/>
        </p:nvSpPr>
        <p:spPr>
          <a:xfrm>
            <a:off x="4630471" y="873656"/>
            <a:ext cx="265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446B"/>
                </a:solidFill>
              </a:rPr>
              <a:t>Spare part package Cover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D9B5DCF2-AEEF-4E17-B0D1-E3D0B5AFC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243809"/>
              </p:ext>
            </p:extLst>
          </p:nvPr>
        </p:nvGraphicFramePr>
        <p:xfrm>
          <a:off x="4733848" y="1254283"/>
          <a:ext cx="2502973" cy="1137920"/>
        </p:xfrm>
        <a:graphic>
          <a:graphicData uri="http://schemas.openxmlformats.org/drawingml/2006/table">
            <a:tbl>
              <a:tblPr/>
              <a:tblGrid>
                <a:gridCol w="938762">
                  <a:extLst>
                    <a:ext uri="{9D8B030D-6E8A-4147-A177-3AD203B41FA5}">
                      <a16:colId xmlns:a16="http://schemas.microsoft.com/office/drawing/2014/main" val="2178965761"/>
                    </a:ext>
                  </a:extLst>
                </a:gridCol>
                <a:gridCol w="1564211">
                  <a:extLst>
                    <a:ext uri="{9D8B030D-6E8A-4147-A177-3AD203B41FA5}">
                      <a16:colId xmlns:a16="http://schemas.microsoft.com/office/drawing/2014/main" val="3464360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923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1466542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25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004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1466544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32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854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1466546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40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5410804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CC81938-E21B-483E-A2AB-A396AA680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873656"/>
            <a:ext cx="4132250" cy="34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18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34E2CC-19E6-4B19-BD66-EFDB0A8D77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30559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Product presentation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Positioning in the SCHUNK portfolio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Target applications &amp; industries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Design of the product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Scope of delivery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Accessories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Commissioning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Maintenance / Service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1B27AF30-0A91-4CAC-9ACB-C2CE6C4559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81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42106-1E56-47E0-8A5E-B454384B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D17E95-ADD4-453F-B76B-843047C0FB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774447-6868-427E-BFA5-0A0119FD2507}"/>
              </a:ext>
            </a:extLst>
          </p:cNvPr>
          <p:cNvSpPr txBox="1"/>
          <p:nvPr/>
        </p:nvSpPr>
        <p:spPr>
          <a:xfrm>
            <a:off x="4244168" y="1024339"/>
            <a:ext cx="4659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446B"/>
                </a:solidFill>
              </a:rPr>
              <a:t>Main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B"/>
                </a:solidFill>
              </a:rPr>
              <a:t>Cover protects the workpiece from the gripper (e.g. leaking grease)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B"/>
                </a:solidFill>
              </a:rPr>
              <a:t>Cover protects the gripper from splashing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B"/>
                </a:solidFill>
              </a:rPr>
              <a:t>Cover protects the gripper from dust and dirt</a:t>
            </a:r>
          </a:p>
          <a:p>
            <a:endParaRPr lang="en-US" sz="1600" u="sng" dirty="0">
              <a:solidFill>
                <a:srgbClr val="00446B"/>
              </a:solidFill>
            </a:endParaRPr>
          </a:p>
          <a:p>
            <a:r>
              <a:rPr lang="en-US" sz="1600" u="sng" dirty="0">
                <a:solidFill>
                  <a:srgbClr val="00446B"/>
                </a:solidFill>
              </a:rPr>
              <a:t>Target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B"/>
                </a:solidFill>
              </a:rPr>
              <a:t>Workpiece handling in the food/pharmaceutical/medical sector "gray room”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6B"/>
                </a:solidFill>
              </a:rPr>
              <a:t>Workpiece handling in dirty and dusty environments</a:t>
            </a:r>
            <a:endParaRPr lang="de-DE" sz="1600" dirty="0">
              <a:solidFill>
                <a:srgbClr val="00446B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9798F6-2F1C-4A1F-AD15-03D1F0319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5" t="6242" r="18550" b="3117"/>
          <a:stretch/>
        </p:blipFill>
        <p:spPr>
          <a:xfrm>
            <a:off x="728408" y="1184974"/>
            <a:ext cx="2740728" cy="27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AC426-2D75-41B0-A84B-9945F58D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78CD61-DBFA-47A4-B8D7-6D443A900E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1B4E43C-8ED2-42EF-A9DF-D7AF83E0C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27343"/>
            <a:ext cx="5483883" cy="24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B76978-BCB9-4E14-B7DD-3399080C66B0}"/>
              </a:ext>
            </a:extLst>
          </p:cNvPr>
          <p:cNvSpPr txBox="1"/>
          <p:nvPr/>
        </p:nvSpPr>
        <p:spPr>
          <a:xfrm>
            <a:off x="209550" y="967775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MPG-plus 25-HUE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BC5207-1B04-4E87-BF0A-00E9F03ABD1D}"/>
              </a:ext>
            </a:extLst>
          </p:cNvPr>
          <p:cNvSpPr txBox="1"/>
          <p:nvPr/>
        </p:nvSpPr>
        <p:spPr>
          <a:xfrm>
            <a:off x="2124048" y="970350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MPG-plus 32-HUE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F10FD7-C700-4C25-9F96-180A7861FC60}"/>
              </a:ext>
            </a:extLst>
          </p:cNvPr>
          <p:cNvSpPr txBox="1"/>
          <p:nvPr/>
        </p:nvSpPr>
        <p:spPr>
          <a:xfrm>
            <a:off x="3905250" y="967775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MPG-plus 40-HUE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53E75B-9E54-4E7F-9858-3A0A33D5F071}"/>
              </a:ext>
            </a:extLst>
          </p:cNvPr>
          <p:cNvSpPr txBox="1"/>
          <p:nvPr/>
        </p:nvSpPr>
        <p:spPr>
          <a:xfrm>
            <a:off x="6258917" y="1445309"/>
            <a:ext cx="2529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446B"/>
                </a:solidFill>
              </a:rPr>
              <a:t>Basic version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>
              <a:solidFill>
                <a:srgbClr val="00446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446B"/>
                </a:solidFill>
              </a:rPr>
              <a:t>–AS-version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>
              <a:solidFill>
                <a:srgbClr val="00446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446B"/>
                </a:solidFill>
              </a:rPr>
              <a:t>–IS-version</a:t>
            </a:r>
          </a:p>
          <a:p>
            <a:endParaRPr lang="en-US">
              <a:solidFill>
                <a:srgbClr val="00446B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73FEB3-320D-4B72-BF3A-56576352F6F1}"/>
              </a:ext>
            </a:extLst>
          </p:cNvPr>
          <p:cNvSpPr txBox="1"/>
          <p:nvPr/>
        </p:nvSpPr>
        <p:spPr>
          <a:xfrm>
            <a:off x="209550" y="4104329"/>
            <a:ext cx="351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rgbClr val="00446B"/>
                </a:solidFill>
              </a:rPr>
              <a:t>*</a:t>
            </a:r>
            <a:r>
              <a:rPr lang="en-US" sz="1200" i="1" dirty="0">
                <a:solidFill>
                  <a:srgbClr val="00446B"/>
                </a:solidFill>
              </a:rPr>
              <a:t>Air connections are not included in scope of delivery</a:t>
            </a:r>
            <a:endParaRPr lang="de-DE" sz="1200" i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4BE85-284B-42F6-B7E0-A5068A91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E14AC3-6D4D-42A7-8240-70171F3EB4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71627C-51EE-4C75-BB57-3D8E35330FBA}"/>
              </a:ext>
            </a:extLst>
          </p:cNvPr>
          <p:cNvSpPr txBox="1"/>
          <p:nvPr/>
        </p:nvSpPr>
        <p:spPr>
          <a:xfrm>
            <a:off x="303998" y="954062"/>
            <a:ext cx="193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446B"/>
                </a:solidFill>
              </a:rPr>
              <a:t>Gripper with cover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E9BB20F-490E-4F3A-B551-EE76ED09D301}"/>
              </a:ext>
            </a:extLst>
          </p:cNvPr>
          <p:cNvSpPr/>
          <p:nvPr/>
        </p:nvSpPr>
        <p:spPr>
          <a:xfrm>
            <a:off x="3576736" y="954062"/>
            <a:ext cx="265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446B"/>
                </a:solidFill>
              </a:rPr>
              <a:t>Spare part package Cover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D666487-8554-4EDD-B55F-9F5A6543C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374304"/>
              </p:ext>
            </p:extLst>
          </p:nvPr>
        </p:nvGraphicFramePr>
        <p:xfrm>
          <a:off x="428913" y="1334689"/>
          <a:ext cx="2502973" cy="2844800"/>
        </p:xfrm>
        <a:graphic>
          <a:graphicData uri="http://schemas.openxmlformats.org/drawingml/2006/table">
            <a:tbl>
              <a:tblPr/>
              <a:tblGrid>
                <a:gridCol w="938763">
                  <a:extLst>
                    <a:ext uri="{9D8B030D-6E8A-4147-A177-3AD203B41FA5}">
                      <a16:colId xmlns:a16="http://schemas.microsoft.com/office/drawing/2014/main" val="2178965761"/>
                    </a:ext>
                  </a:extLst>
                </a:gridCol>
                <a:gridCol w="1564210">
                  <a:extLst>
                    <a:ext uri="{9D8B030D-6E8A-4147-A177-3AD203B41FA5}">
                      <a16:colId xmlns:a16="http://schemas.microsoft.com/office/drawing/2014/main" val="3464360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923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1460566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25-HUE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004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1460568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25-AS-HUE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939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1460569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25-IS-HUE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11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1460630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32-HUE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854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1460632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32-AS-HUE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5410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1460634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32-IS-HUE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7215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1460637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40-HUE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8118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1460639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40-AS-HUE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4785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1460640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40-IS-HUE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283828"/>
                  </a:ext>
                </a:extLst>
              </a:tr>
            </a:tbl>
          </a:graphicData>
        </a:graphic>
      </p:graphicFrame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1058B311-8080-4C65-ABCC-0F3D5CE41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286351"/>
              </p:ext>
            </p:extLst>
          </p:nvPr>
        </p:nvGraphicFramePr>
        <p:xfrm>
          <a:off x="3680113" y="1334689"/>
          <a:ext cx="2502973" cy="1137920"/>
        </p:xfrm>
        <a:graphic>
          <a:graphicData uri="http://schemas.openxmlformats.org/drawingml/2006/table">
            <a:tbl>
              <a:tblPr/>
              <a:tblGrid>
                <a:gridCol w="938762">
                  <a:extLst>
                    <a:ext uri="{9D8B030D-6E8A-4147-A177-3AD203B41FA5}">
                      <a16:colId xmlns:a16="http://schemas.microsoft.com/office/drawing/2014/main" val="2178965761"/>
                    </a:ext>
                  </a:extLst>
                </a:gridCol>
                <a:gridCol w="1564211">
                  <a:extLst>
                    <a:ext uri="{9D8B030D-6E8A-4147-A177-3AD203B41FA5}">
                      <a16:colId xmlns:a16="http://schemas.microsoft.com/office/drawing/2014/main" val="3464360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923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1466542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25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004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1466544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32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854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1466546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40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541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82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62921-6CFB-450C-AC86-5BA60FD5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1DE566-9148-484D-8A2A-139B4B058E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29224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Based on basic version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Cover can be retrofitted by using a retrofit kit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Cover material: silicone rubber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FDA suitable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Intermediate jaw made of stainless steel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For food/pharmaceutical/medical applications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Consider maximum finger-length and -mass!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Monitoring by using IN40 (no magnetic sensors, no FPS)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no additional mounting kit required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IP protection class IP54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Clean room certificate follows communication start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ACD150-F822-4B8B-9205-2C942623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94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24E22-C598-4E06-A59A-AC76F4E0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Positioning in the SCHUNK 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5EA426-8F95-4E16-9863-5E26B4EFC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62F0E0-CB8D-4959-AA2D-7ED69C57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1" y="3201644"/>
            <a:ext cx="1614564" cy="1083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1BB9FF-14BE-42E7-AF8E-AA2039D3D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486" y="3219785"/>
            <a:ext cx="1403968" cy="1083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18BAB3-91E2-4FDF-B535-8650FEB0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4" y="1073177"/>
            <a:ext cx="1796098" cy="10390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5317E7-08F5-4270-8D92-A79496166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473" y="939430"/>
            <a:ext cx="1319996" cy="1162304"/>
          </a:xfrm>
          <a:prstGeom prst="rect">
            <a:avLst/>
          </a:prstGeom>
        </p:spPr>
      </p:pic>
      <p:sp>
        <p:nvSpPr>
          <p:cNvPr id="9" name="Kreuz 8">
            <a:extLst>
              <a:ext uri="{FF2B5EF4-FFF2-40B4-BE49-F238E27FC236}">
                <a16:creationId xmlns:a16="http://schemas.microsoft.com/office/drawing/2014/main" id="{C7ED7D55-B3E5-4417-B394-50370AD54229}"/>
              </a:ext>
            </a:extLst>
          </p:cNvPr>
          <p:cNvSpPr/>
          <p:nvPr/>
        </p:nvSpPr>
        <p:spPr>
          <a:xfrm>
            <a:off x="675277" y="2283952"/>
            <a:ext cx="635193" cy="663114"/>
          </a:xfrm>
          <a:prstGeom prst="plus">
            <a:avLst>
              <a:gd name="adj" fmla="val 40385"/>
            </a:avLst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Kreuz 9">
            <a:extLst>
              <a:ext uri="{FF2B5EF4-FFF2-40B4-BE49-F238E27FC236}">
                <a16:creationId xmlns:a16="http://schemas.microsoft.com/office/drawing/2014/main" id="{B8E739E6-5CF1-48FD-8FA4-A48E63C712F5}"/>
              </a:ext>
            </a:extLst>
          </p:cNvPr>
          <p:cNvSpPr/>
          <p:nvPr/>
        </p:nvSpPr>
        <p:spPr>
          <a:xfrm>
            <a:off x="2940875" y="2283952"/>
            <a:ext cx="635193" cy="663114"/>
          </a:xfrm>
          <a:prstGeom prst="plus">
            <a:avLst>
              <a:gd name="adj" fmla="val 40385"/>
            </a:avLst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334C3A9-0067-4754-BDDB-9B4F9F5A6A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75" t="6242" r="18550" b="3117"/>
          <a:stretch/>
        </p:blipFill>
        <p:spPr>
          <a:xfrm>
            <a:off x="4798382" y="1813541"/>
            <a:ext cx="1584954" cy="16039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276CA31-4C9E-4FE3-BC89-040E2C618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411" y="1869069"/>
            <a:ext cx="995253" cy="1492880"/>
          </a:xfrm>
          <a:prstGeom prst="rect">
            <a:avLst/>
          </a:prstGeom>
        </p:spPr>
      </p:pic>
      <p:sp>
        <p:nvSpPr>
          <p:cNvPr id="13" name="Multiplikationszeichen 12">
            <a:extLst>
              <a:ext uri="{FF2B5EF4-FFF2-40B4-BE49-F238E27FC236}">
                <a16:creationId xmlns:a16="http://schemas.microsoft.com/office/drawing/2014/main" id="{CC8862D7-EB56-4353-8F18-0F1BBFCEDF8F}"/>
              </a:ext>
            </a:extLst>
          </p:cNvPr>
          <p:cNvSpPr/>
          <p:nvPr/>
        </p:nvSpPr>
        <p:spPr>
          <a:xfrm>
            <a:off x="6985968" y="1676199"/>
            <a:ext cx="1710138" cy="1791101"/>
          </a:xfrm>
          <a:prstGeom prst="mathMultiply">
            <a:avLst>
              <a:gd name="adj1" fmla="val 7602"/>
            </a:avLst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2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83923-2AC6-47B1-84BD-FA9FA73E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applications &amp; industries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E2B52F-4C0D-407E-A168-69A87535A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B4B256-AB4C-4B85-90B9-00AE86DA1DBD}"/>
              </a:ext>
            </a:extLst>
          </p:cNvPr>
          <p:cNvSpPr txBox="1"/>
          <p:nvPr/>
        </p:nvSpPr>
        <p:spPr>
          <a:xfrm>
            <a:off x="4404312" y="2765256"/>
            <a:ext cx="369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446B"/>
                </a:solidFill>
                <a:sym typeface="Wingdings" panose="05000000000000000000" pitchFamily="2" charset="2"/>
              </a:rPr>
              <a:t> Protective cover to protect the workpiece</a:t>
            </a:r>
          </a:p>
          <a:p>
            <a:r>
              <a:rPr lang="en-US" sz="1200" dirty="0">
                <a:solidFill>
                  <a:srgbClr val="00446B"/>
                </a:solidFill>
                <a:sym typeface="Wingdings" panose="05000000000000000000" pitchFamily="2" charset="2"/>
              </a:rPr>
              <a:t> Protective cover to protect the gripper from splashing water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DF8ABC-DCDE-40E3-949A-611EA5CD7EBC}"/>
              </a:ext>
            </a:extLst>
          </p:cNvPr>
          <p:cNvSpPr txBox="1"/>
          <p:nvPr/>
        </p:nvSpPr>
        <p:spPr>
          <a:xfrm>
            <a:off x="178119" y="3694438"/>
            <a:ext cx="249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446B"/>
                </a:solidFill>
              </a:rPr>
              <a:t>Handling during the cleaning of titanium screws under cleanroom conditions</a:t>
            </a:r>
            <a:endParaRPr lang="de-DE" sz="1200" dirty="0">
              <a:solidFill>
                <a:srgbClr val="00446B"/>
              </a:solidFill>
            </a:endParaRP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67D043B0-D2AD-4DCE-8E7F-23C34850799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954033"/>
            <a:ext cx="1828034" cy="131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4">
            <a:extLst>
              <a:ext uri="{FF2B5EF4-FFF2-40B4-BE49-F238E27FC236}">
                <a16:creationId xmlns:a16="http://schemas.microsoft.com/office/drawing/2014/main" id="{CF5110EE-A3EB-484A-9DC8-0C740F72881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2482" y="954033"/>
            <a:ext cx="1157476" cy="131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22FE50A6-1484-4B39-87D7-127391DC241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5444" y="953734"/>
            <a:ext cx="1169997" cy="131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de.schunk.com/fileadmin/_processed_/csm_IM0016867_29153b5b2b.jpg">
            <a:extLst>
              <a:ext uri="{FF2B5EF4-FFF2-40B4-BE49-F238E27FC236}">
                <a16:creationId xmlns:a16="http://schemas.microsoft.com/office/drawing/2014/main" id="{0D12D793-14F8-4A5D-9B5C-356529B7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9" y="2548476"/>
            <a:ext cx="1619840" cy="107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09299AA-77BF-4AC8-B2D8-DF77047AE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482" y="2521998"/>
            <a:ext cx="1375493" cy="107989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A6B83F8-0AE0-454A-8C98-99B89CB04A8B}"/>
              </a:ext>
            </a:extLst>
          </p:cNvPr>
          <p:cNvSpPr txBox="1"/>
          <p:nvPr/>
        </p:nvSpPr>
        <p:spPr>
          <a:xfrm>
            <a:off x="2671576" y="3694438"/>
            <a:ext cx="150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446B"/>
                </a:solidFill>
              </a:rPr>
              <a:t>Pick &amp; place of products in the food industry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617CB3-5D99-45EB-A7B2-8800B732C3BD}"/>
              </a:ext>
            </a:extLst>
          </p:cNvPr>
          <p:cNvSpPr txBox="1"/>
          <p:nvPr/>
        </p:nvSpPr>
        <p:spPr>
          <a:xfrm>
            <a:off x="5814467" y="1270258"/>
            <a:ext cx="305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446B"/>
                </a:solidFill>
                <a:sym typeface="Wingdings" panose="05000000000000000000" pitchFamily="2" charset="2"/>
              </a:rPr>
              <a:t> Cover as protection against dirt/corrosion</a:t>
            </a:r>
          </a:p>
          <a:p>
            <a:r>
              <a:rPr lang="en-US" sz="1200" dirty="0">
                <a:solidFill>
                  <a:srgbClr val="00446B"/>
                </a:solidFill>
                <a:sym typeface="Wingdings" panose="05000000000000000000" pitchFamily="2" charset="2"/>
              </a:rPr>
              <a:t> Protective cover against staining of the gripper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137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83923-2AC6-47B1-84BD-FA9FA73E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applications &amp; industries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811613-9E02-4F70-8C6B-8E20D72F71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User report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  <a:p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 Infos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Nathalie Fiala / Oliver Schoch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E2B52F-4C0D-407E-A168-69A87535A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Detailed presentation MPG-plus with cover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479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617</Words>
  <Application>Microsoft Office PowerPoint</Application>
  <PresentationFormat>Bildschirmpräsentation (16:9)</PresentationFormat>
  <Paragraphs>177</Paragraphs>
  <Slides>17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SCH_PPT_Vorlage_16-9_230112</vt:lpstr>
      <vt:lpstr>PowerPoint-Präsentation</vt:lpstr>
      <vt:lpstr>Overview</vt:lpstr>
      <vt:lpstr>Product presentation</vt:lpstr>
      <vt:lpstr>Product presentation</vt:lpstr>
      <vt:lpstr>Product presentation</vt:lpstr>
      <vt:lpstr>Product presentation</vt:lpstr>
      <vt:lpstr>Positioning in the SCHUNK portfolio</vt:lpstr>
      <vt:lpstr>Target applications &amp; industries</vt:lpstr>
      <vt:lpstr>Target applications &amp; industries</vt:lpstr>
      <vt:lpstr>Design of the product </vt:lpstr>
      <vt:lpstr>Scope of delivery</vt:lpstr>
      <vt:lpstr>Scope of delivery</vt:lpstr>
      <vt:lpstr>Accessories</vt:lpstr>
      <vt:lpstr>Accesories</vt:lpstr>
      <vt:lpstr>Commissioning</vt:lpstr>
      <vt:lpstr>Maintenance / Service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Schoch, Oliver</cp:lastModifiedBy>
  <cp:revision>207</cp:revision>
  <cp:lastPrinted>2014-06-25T16:59:27Z</cp:lastPrinted>
  <dcterms:created xsi:type="dcterms:W3CDTF">2012-06-26T15:13:48Z</dcterms:created>
  <dcterms:modified xsi:type="dcterms:W3CDTF">2021-03-12T09:05:42Z</dcterms:modified>
</cp:coreProperties>
</file>