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98" r:id="rId2"/>
    <p:sldId id="297" r:id="rId3"/>
    <p:sldId id="299" r:id="rId4"/>
    <p:sldId id="309" r:id="rId5"/>
    <p:sldId id="321" r:id="rId6"/>
    <p:sldId id="313" r:id="rId7"/>
    <p:sldId id="300" r:id="rId8"/>
    <p:sldId id="302" r:id="rId9"/>
    <p:sldId id="308" r:id="rId10"/>
    <p:sldId id="303" r:id="rId11"/>
    <p:sldId id="318" r:id="rId12"/>
    <p:sldId id="317" r:id="rId13"/>
    <p:sldId id="304" r:id="rId14"/>
    <p:sldId id="310" r:id="rId15"/>
    <p:sldId id="320" r:id="rId16"/>
    <p:sldId id="312" r:id="rId17"/>
    <p:sldId id="306" r:id="rId18"/>
    <p:sldId id="279" r:id="rId19"/>
  </p:sldIdLst>
  <p:sldSz cx="9144000" cy="5143500" type="screen16x9"/>
  <p:notesSz cx="6858000" cy="9144000"/>
  <p:defaultTextStyle>
    <a:defPPr>
      <a:defRPr lang="de-DE"/>
    </a:defPPr>
    <a:lvl1pPr marL="0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0">
          <p15:clr>
            <a:srgbClr val="A4A3A4"/>
          </p15:clr>
        </p15:guide>
        <p15:guide id="2" orient="horz" pos="356">
          <p15:clr>
            <a:srgbClr val="A4A3A4"/>
          </p15:clr>
        </p15:guide>
        <p15:guide id="3" orient="horz" pos="590">
          <p15:clr>
            <a:srgbClr val="A4A3A4"/>
          </p15:clr>
        </p15:guide>
        <p15:guide id="4" pos="5472">
          <p15:clr>
            <a:srgbClr val="A4A3A4"/>
          </p15:clr>
        </p15:guide>
        <p15:guide id="5" pos="204" userDrawn="1">
          <p15:clr>
            <a:srgbClr val="A4A3A4"/>
          </p15:clr>
        </p15:guide>
        <p15:guide id="6" pos="2831">
          <p15:clr>
            <a:srgbClr val="A4A3A4"/>
          </p15:clr>
        </p15:guide>
        <p15:guide id="7" pos="1610" userDrawn="1">
          <p15:clr>
            <a:srgbClr val="A4A3A4"/>
          </p15:clr>
        </p15:guide>
        <p15:guide id="8" pos="288">
          <p15:clr>
            <a:srgbClr val="A4A3A4"/>
          </p15:clr>
        </p15:guide>
        <p15:guide id="9" pos="9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6B"/>
    <a:srgbClr val="009EE0"/>
    <a:srgbClr val="17385F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92" autoAdjust="0"/>
    <p:restoredTop sz="94591" autoAdjust="0"/>
  </p:normalViewPr>
  <p:slideViewPr>
    <p:cSldViewPr snapToGrid="0" snapToObjects="1">
      <p:cViewPr varScale="1">
        <p:scale>
          <a:sx n="137" d="100"/>
          <a:sy n="137" d="100"/>
        </p:scale>
        <p:origin x="1002" y="96"/>
      </p:cViewPr>
      <p:guideLst>
        <p:guide orient="horz" pos="2450"/>
        <p:guide orient="horz" pos="356"/>
        <p:guide orient="horz" pos="590"/>
        <p:guide pos="5472"/>
        <p:guide pos="204"/>
        <p:guide pos="2831"/>
        <p:guide pos="1610"/>
        <p:guide pos="288"/>
        <p:guide pos="9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1" d="100"/>
          <a:sy n="81" d="100"/>
        </p:scale>
        <p:origin x="3174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12.03.2021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12.03.2021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18C4-41A8-684B-AF4F-B9D499E35F6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62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ußzeilenplatzhalter 4"/>
          <p:cNvSpPr txBox="1">
            <a:spLocks/>
          </p:cNvSpPr>
          <p:nvPr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Detailpräsentation MPG-plus mit Schutzhülle</a:t>
            </a:r>
            <a:endParaRPr lang="de-DE" dirty="0"/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5150" cy="2854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69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Detailpräsentation MPG-plus mit Schutzhülle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012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4" y="4311880"/>
            <a:ext cx="9144000" cy="749300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40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Detailpräsentation MPG-plus mit Schutzhülle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Detailpräsentation MPG-plus mit Schutzhülle</a:t>
            </a:r>
            <a:endParaRPr lang="de-DE" dirty="0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38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Detailpräsentation MPG-plus mit Schutzhülle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848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0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0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819150" y="4668839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de-DE"/>
              <a:t>Detailpräsentation MPG-plus mit Schutzhülle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09550" y="1190627"/>
            <a:ext cx="4374000" cy="285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52" r:id="rId3"/>
    <p:sldLayoutId id="2147483659" r:id="rId4"/>
    <p:sldLayoutId id="2147483660" r:id="rId5"/>
  </p:sldLayoutIdLst>
  <p:hf sldNum="0" hdr="0" dt="0"/>
  <p:txStyles>
    <p:titleStyle>
      <a:lvl1pPr algn="l" defTabSz="457171" rtl="0" eaLnBrk="1" latinLnBrk="0" hangingPunct="1">
        <a:spcBef>
          <a:spcPct val="0"/>
        </a:spcBef>
        <a:buNone/>
        <a:defRPr sz="2800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457171" rtl="0" eaLnBrk="1" latinLnBrk="0" hangingPunct="1">
        <a:spcBef>
          <a:spcPct val="20000"/>
        </a:spcBef>
        <a:buFont typeface="Arial"/>
        <a:buNone/>
        <a:defRPr sz="2000" kern="1200">
          <a:solidFill>
            <a:srgbClr val="00446B"/>
          </a:solidFill>
          <a:latin typeface="+mn-lt"/>
          <a:ea typeface="+mn-ea"/>
          <a:cs typeface="+mn-cs"/>
        </a:defRPr>
      </a:lvl1pPr>
      <a:lvl2pPr marL="457170" indent="0" algn="l" defTabSz="457171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446B"/>
          </a:solidFill>
          <a:latin typeface="+mn-lt"/>
          <a:ea typeface="+mn-ea"/>
          <a:cs typeface="+mn-cs"/>
        </a:defRPr>
      </a:lvl2pPr>
      <a:lvl3pPr marL="1142927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446B"/>
          </a:solidFill>
          <a:latin typeface="+mn-lt"/>
          <a:ea typeface="+mn-ea"/>
          <a:cs typeface="+mn-cs"/>
        </a:defRPr>
      </a:lvl3pPr>
      <a:lvl4pPr marL="1600098" indent="-228585" algn="l" defTabSz="457171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446B"/>
          </a:solidFill>
          <a:latin typeface="+mn-lt"/>
          <a:ea typeface="+mn-ea"/>
          <a:cs typeface="+mn-cs"/>
        </a:defRPr>
      </a:lvl4pPr>
      <a:lvl5pPr marL="2057268" indent="-228585" algn="l" defTabSz="457171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00446B"/>
          </a:solidFill>
          <a:latin typeface="+mn-lt"/>
          <a:ea typeface="+mn-ea"/>
          <a:cs typeface="+mn-cs"/>
        </a:defRPr>
      </a:lvl5pPr>
      <a:lvl6pPr marL="2514439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24FDD2BE-5362-429B-872A-6DF1EB67BB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6" b="21487"/>
          <a:stretch/>
        </p:blipFill>
        <p:spPr>
          <a:xfrm>
            <a:off x="-1" y="-7373"/>
            <a:ext cx="9143999" cy="4506945"/>
          </a:xfrm>
          <a:prstGeom prst="rect">
            <a:avLst/>
          </a:prstGeom>
        </p:spPr>
      </p:pic>
      <p:sp>
        <p:nvSpPr>
          <p:cNvPr id="50" name="Rechteck 49"/>
          <p:cNvSpPr/>
          <p:nvPr/>
        </p:nvSpPr>
        <p:spPr>
          <a:xfrm>
            <a:off x="0" y="3346073"/>
            <a:ext cx="9144000" cy="1081147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itel 1"/>
          <p:cNvSpPr txBox="1">
            <a:spLocks/>
          </p:cNvSpPr>
          <p:nvPr/>
        </p:nvSpPr>
        <p:spPr>
          <a:xfrm>
            <a:off x="230149" y="3441577"/>
            <a:ext cx="8858637" cy="839334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MPG-plus mit Schutzhülle</a:t>
            </a:r>
          </a:p>
          <a:p>
            <a:pPr marL="84138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Detailpräsentation</a:t>
            </a: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07" y="4872302"/>
            <a:ext cx="1346200" cy="89566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6"/>
          <a:srcRect l="38113" b="2500"/>
          <a:stretch/>
        </p:blipFill>
        <p:spPr>
          <a:xfrm>
            <a:off x="471268" y="4714856"/>
            <a:ext cx="207512" cy="222904"/>
          </a:xfrm>
          <a:prstGeom prst="rect">
            <a:avLst/>
          </a:prstGeom>
        </p:spPr>
      </p:pic>
      <p:pic>
        <p:nvPicPr>
          <p:cNvPr id="7" name="Bild 4">
            <a:extLst>
              <a:ext uri="{FF2B5EF4-FFF2-40B4-BE49-F238E27FC236}">
                <a16:creationId xmlns:a16="http://schemas.microsoft.com/office/drawing/2014/main" id="{FF2BE00B-75A5-427F-855A-AFBD37CAD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A3257E3-4E86-4840-A10A-EDA0724193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Detailpräsentation MPG-plus mit Schutzhülle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2700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362319-EC4F-4162-BE41-3A80212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Aufbau des Produktes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B66FED8-BFC8-4A22-93A7-02530E3265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Detailpräsentation MPG-plus mit Schutzhülle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9CED706-C5D6-492E-9C97-7F8183E5A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939930"/>
            <a:ext cx="3216200" cy="341299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46DE68E-4EB6-47C0-AF40-E1FA03AC9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916" y="546366"/>
            <a:ext cx="3487334" cy="372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93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D3505C-411D-4B00-8ED5-B368CA006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Lieferumfang</a:t>
            </a:r>
            <a:endParaRPr lang="de-DE" b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1804B7-78F3-4B66-A6A2-42C7A9010D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Komplettgreifer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4E7500-C7AF-4419-9C7B-D8B55D7FFE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Detailpräsentation MPG-plus mit Schutzhülle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FA52A40-2934-4B21-A142-9B87A542AD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75" t="6242" r="18550" b="3117"/>
          <a:stretch/>
        </p:blipFill>
        <p:spPr>
          <a:xfrm>
            <a:off x="303492" y="1498094"/>
            <a:ext cx="2709432" cy="2741882"/>
          </a:xfrm>
          <a:prstGeom prst="rect">
            <a:avLst/>
          </a:prstGeom>
        </p:spPr>
      </p:pic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C4D30547-9ED0-42BB-8644-7AA76C33E65F}"/>
              </a:ext>
            </a:extLst>
          </p:cNvPr>
          <p:cNvGraphicFramePr>
            <a:graphicFrameLocks noGrp="1"/>
          </p:cNvGraphicFramePr>
          <p:nvPr/>
        </p:nvGraphicFramePr>
        <p:xfrm>
          <a:off x="3851124" y="2262447"/>
          <a:ext cx="5083326" cy="10006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4141">
                  <a:extLst>
                    <a:ext uri="{9D8B030D-6E8A-4147-A177-3AD203B41FA5}">
                      <a16:colId xmlns:a16="http://schemas.microsoft.com/office/drawing/2014/main" val="2006526995"/>
                    </a:ext>
                  </a:extLst>
                </a:gridCol>
                <a:gridCol w="3678763">
                  <a:extLst>
                    <a:ext uri="{9D8B030D-6E8A-4147-A177-3AD203B41FA5}">
                      <a16:colId xmlns:a16="http://schemas.microsoft.com/office/drawing/2014/main" val="2367038054"/>
                    </a:ext>
                  </a:extLst>
                </a:gridCol>
                <a:gridCol w="183846">
                  <a:extLst>
                    <a:ext uri="{9D8B030D-6E8A-4147-A177-3AD203B41FA5}">
                      <a16:colId xmlns:a16="http://schemas.microsoft.com/office/drawing/2014/main" val="1593919062"/>
                    </a:ext>
                  </a:extLst>
                </a:gridCol>
                <a:gridCol w="266576">
                  <a:extLst>
                    <a:ext uri="{9D8B030D-6E8A-4147-A177-3AD203B41FA5}">
                      <a16:colId xmlns:a16="http://schemas.microsoft.com/office/drawing/2014/main" val="1944878285"/>
                    </a:ext>
                  </a:extLst>
                </a:gridCol>
              </a:tblGrid>
              <a:tr h="22763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1460637 MPG-plus 40-HUE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434810"/>
                  </a:ext>
                </a:extLst>
              </a:tr>
              <a:tr h="221313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305521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 dirty="0">
                          <a:effectLst/>
                        </a:rPr>
                        <a:t>MPG-plus 40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>
                          <a:effectLst/>
                        </a:rPr>
                        <a:t>1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>
                          <a:effectLst/>
                        </a:rPr>
                        <a:t>ST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extLst>
                  <a:ext uri="{0D108BD9-81ED-4DB2-BD59-A6C34878D82A}">
                    <a16:rowId xmlns:a16="http://schemas.microsoft.com/office/drawing/2014/main" val="2144023779"/>
                  </a:ext>
                </a:extLst>
              </a:tr>
              <a:tr h="221313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1448888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 dirty="0">
                          <a:effectLst/>
                        </a:rPr>
                        <a:t>HUE MPG-plus 40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>
                          <a:effectLst/>
                        </a:rPr>
                        <a:t>1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>
                          <a:effectLst/>
                        </a:rPr>
                        <a:t>ST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extLst>
                  <a:ext uri="{0D108BD9-81ED-4DB2-BD59-A6C34878D82A}">
                    <a16:rowId xmlns:a16="http://schemas.microsoft.com/office/drawing/2014/main" val="966813260"/>
                  </a:ext>
                </a:extLst>
              </a:tr>
              <a:tr h="22763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1461132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 dirty="0">
                          <a:effectLst/>
                        </a:rPr>
                        <a:t>ASCH MPG-plus 40-HUE  </a:t>
                      </a:r>
                      <a:r>
                        <a:rPr lang="de-DE" sz="1600" u="none" strike="noStrike" dirty="0" err="1">
                          <a:effectLst/>
                        </a:rPr>
                        <a:t>ID.Nr</a:t>
                      </a:r>
                      <a:r>
                        <a:rPr lang="de-DE" sz="1600" u="none" strike="noStrike" dirty="0">
                          <a:effectLst/>
                        </a:rPr>
                        <a:t>. 1460637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 dirty="0">
                          <a:effectLst/>
                        </a:rPr>
                        <a:t>1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>
                          <a:effectLst/>
                        </a:rPr>
                        <a:t>ST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extLst>
                  <a:ext uri="{0D108BD9-81ED-4DB2-BD59-A6C34878D82A}">
                    <a16:rowId xmlns:a16="http://schemas.microsoft.com/office/drawing/2014/main" val="419092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6849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D3505C-411D-4B00-8ED5-B368CA006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Lieferumfang</a:t>
            </a:r>
            <a:endParaRPr lang="de-DE" b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1804B7-78F3-4B66-A6A2-42C7A9010D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/>
              <a:t>Nachrüst-Kit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4E7500-C7AF-4419-9C7B-D8B55D7FFE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Detailpräsentation MPG-plus mit Schutzhülle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2EBD777-3380-434F-A53E-DFBFF2E7A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10" y="1601557"/>
            <a:ext cx="3475654" cy="2606741"/>
          </a:xfrm>
          <a:prstGeom prst="rect">
            <a:avLst/>
          </a:prstGeom>
        </p:spPr>
      </p:pic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56E7A340-0FB9-481A-868D-E55CAD14A7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44858"/>
              </p:ext>
            </p:extLst>
          </p:nvPr>
        </p:nvGraphicFramePr>
        <p:xfrm>
          <a:off x="3921288" y="1601557"/>
          <a:ext cx="5013162" cy="22514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8351">
                  <a:extLst>
                    <a:ext uri="{9D8B030D-6E8A-4147-A177-3AD203B41FA5}">
                      <a16:colId xmlns:a16="http://schemas.microsoft.com/office/drawing/2014/main" val="1292455769"/>
                    </a:ext>
                  </a:extLst>
                </a:gridCol>
                <a:gridCol w="3560607">
                  <a:extLst>
                    <a:ext uri="{9D8B030D-6E8A-4147-A177-3AD203B41FA5}">
                      <a16:colId xmlns:a16="http://schemas.microsoft.com/office/drawing/2014/main" val="4008647043"/>
                    </a:ext>
                  </a:extLst>
                </a:gridCol>
                <a:gridCol w="181308">
                  <a:extLst>
                    <a:ext uri="{9D8B030D-6E8A-4147-A177-3AD203B41FA5}">
                      <a16:colId xmlns:a16="http://schemas.microsoft.com/office/drawing/2014/main" val="891154490"/>
                    </a:ext>
                  </a:extLst>
                </a:gridCol>
                <a:gridCol w="262896">
                  <a:extLst>
                    <a:ext uri="{9D8B030D-6E8A-4147-A177-3AD203B41FA5}">
                      <a16:colId xmlns:a16="http://schemas.microsoft.com/office/drawing/2014/main" val="1998943218"/>
                    </a:ext>
                  </a:extLst>
                </a:gridCol>
              </a:tblGrid>
              <a:tr h="22763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1448888 HUE MPG-plus 40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9081722"/>
                  </a:ext>
                </a:extLst>
              </a:tr>
              <a:tr h="22131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1447533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>
                          <a:effectLst/>
                        </a:rPr>
                        <a:t>Schutzhülle MPG-plus 40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1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>
                          <a:effectLst/>
                        </a:rPr>
                        <a:t>ST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extLst>
                  <a:ext uri="{0D108BD9-81ED-4DB2-BD59-A6C34878D82A}">
                    <a16:rowId xmlns:a16="http://schemas.microsoft.com/office/drawing/2014/main" val="1044244804"/>
                  </a:ext>
                </a:extLst>
              </a:tr>
              <a:tr h="22131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1458946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>
                          <a:effectLst/>
                        </a:rPr>
                        <a:t>ZBA MPG-plus 40 HUE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2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>
                          <a:effectLst/>
                        </a:rPr>
                        <a:t>ST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extLst>
                  <a:ext uri="{0D108BD9-81ED-4DB2-BD59-A6C34878D82A}">
                    <a16:rowId xmlns:a16="http://schemas.microsoft.com/office/drawing/2014/main" val="983181347"/>
                  </a:ext>
                </a:extLst>
              </a:tr>
              <a:tr h="22131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1458949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 dirty="0">
                          <a:effectLst/>
                        </a:rPr>
                        <a:t>RAH MPG-plus 40 HUE LS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1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>
                          <a:effectLst/>
                        </a:rPr>
                        <a:t>ST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extLst>
                  <a:ext uri="{0D108BD9-81ED-4DB2-BD59-A6C34878D82A}">
                    <a16:rowId xmlns:a16="http://schemas.microsoft.com/office/drawing/2014/main" val="3646839425"/>
                  </a:ext>
                </a:extLst>
              </a:tr>
              <a:tr h="22131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9907484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>
                          <a:effectLst/>
                        </a:rPr>
                        <a:t>SCHRAUBEN DIN  912/A2 M  5,0 X  10 MM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2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>
                          <a:effectLst/>
                        </a:rPr>
                        <a:t>ST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extLst>
                  <a:ext uri="{0D108BD9-81ED-4DB2-BD59-A6C34878D82A}">
                    <a16:rowId xmlns:a16="http://schemas.microsoft.com/office/drawing/2014/main" val="473923566"/>
                  </a:ext>
                </a:extLst>
              </a:tr>
              <a:tr h="22131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9682003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>
                          <a:effectLst/>
                        </a:rPr>
                        <a:t>ZYL. STIFT DIN 6325/ST  2,5 M6 X 10 MM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4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>
                          <a:effectLst/>
                        </a:rPr>
                        <a:t>ST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extLst>
                  <a:ext uri="{0D108BD9-81ED-4DB2-BD59-A6C34878D82A}">
                    <a16:rowId xmlns:a16="http://schemas.microsoft.com/office/drawing/2014/main" val="2208325689"/>
                  </a:ext>
                </a:extLst>
              </a:tr>
              <a:tr h="22131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9660408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>
                          <a:effectLst/>
                        </a:rPr>
                        <a:t>SCHRAUBEN DIN  912/A2 M  2,5 X   8 MM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2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>
                          <a:effectLst/>
                        </a:rPr>
                        <a:t>ST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extLst>
                  <a:ext uri="{0D108BD9-81ED-4DB2-BD59-A6C34878D82A}">
                    <a16:rowId xmlns:a16="http://schemas.microsoft.com/office/drawing/2014/main" val="942333824"/>
                  </a:ext>
                </a:extLst>
              </a:tr>
              <a:tr h="22131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1463788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Zyl. </a:t>
                      </a:r>
                      <a:r>
                        <a:rPr lang="en-US" sz="1600" u="none" strike="noStrike" dirty="0" err="1">
                          <a:effectLst/>
                        </a:rPr>
                        <a:t>Stift</a:t>
                      </a:r>
                      <a:r>
                        <a:rPr lang="en-US" sz="1600" u="none" strike="noStrike" dirty="0">
                          <a:effectLst/>
                        </a:rPr>
                        <a:t> ISO 2338/A4 4,0 M6 X 24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2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>
                          <a:effectLst/>
                        </a:rPr>
                        <a:t>ST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extLst>
                  <a:ext uri="{0D108BD9-81ED-4DB2-BD59-A6C34878D82A}">
                    <a16:rowId xmlns:a16="http://schemas.microsoft.com/office/drawing/2014/main" val="4269491087"/>
                  </a:ext>
                </a:extLst>
              </a:tr>
              <a:tr h="22763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1465759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>
                          <a:effectLst/>
                        </a:rPr>
                        <a:t>Beipack MPG-PLUS 40-IN40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1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>
                          <a:effectLst/>
                        </a:rPr>
                        <a:t>ST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23" marR="6323" marT="6323" marB="0" anchor="ctr"/>
                </a:tc>
                <a:extLst>
                  <a:ext uri="{0D108BD9-81ED-4DB2-BD59-A6C34878D82A}">
                    <a16:rowId xmlns:a16="http://schemas.microsoft.com/office/drawing/2014/main" val="433905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0561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D3505C-411D-4B00-8ED5-B368CA006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Lieferumfang</a:t>
            </a:r>
            <a:endParaRPr lang="de-DE" b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1804B7-78F3-4B66-A6A2-42C7A9010D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Ersatzteilpaket Hülle</a:t>
            </a:r>
          </a:p>
          <a:p>
            <a:endParaRPr lang="de-DE" dirty="0"/>
          </a:p>
          <a:p>
            <a:r>
              <a:rPr lang="de-DE" dirty="0"/>
              <a:t>	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4E7500-C7AF-4419-9C7B-D8B55D7FFE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Detailpräsentation MPG-plus mit Schutzhülle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88F8361-5104-412D-A48E-8463D8CD0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78" y="1442867"/>
            <a:ext cx="3629501" cy="286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10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D3505C-411D-4B00-8ED5-B368CA006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Zubehör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1804B7-78F3-4B66-A6A2-42C7A9010D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/>
              <a:t>Keine Magnet-Sensoren </a:t>
            </a:r>
            <a:endParaRPr lang="de-DE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/>
              <a:t>Kein FPS-Sensoren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/>
              <a:t>nur Induktive Sensoren (IN40)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 Keine Anbausatz notwendig</a:t>
            </a:r>
            <a:endParaRPr lang="de-DE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/>
              <a:t>Zubehörauswahl mittels Website/Webshop und Komplementärfinder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/>
              <a:t>Hinweistexte im Katalog beachten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4E7500-C7AF-4419-9C7B-D8B55D7FFE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Detailpräsentation MPG-plus mit Schutzhülle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B6D8E59-7EC0-472B-84DD-DEA9BCCDF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405" y="341312"/>
            <a:ext cx="2147436" cy="187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64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D3505C-411D-4B00-8ED5-B368CA006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Zubehör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4E7500-C7AF-4419-9C7B-D8B55D7FFE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Detailpräsentation MPG-plus mit Schutzhülle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BFF2A3E-A79E-4F58-90C0-AB0662613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12" y="1268866"/>
            <a:ext cx="4983617" cy="211117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1D1A880-6817-4893-8C36-4BB7B0CF5F9A}"/>
              </a:ext>
            </a:extLst>
          </p:cNvPr>
          <p:cNvSpPr txBox="1"/>
          <p:nvPr/>
        </p:nvSpPr>
        <p:spPr>
          <a:xfrm>
            <a:off x="277812" y="3416767"/>
            <a:ext cx="4983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446B"/>
                </a:solidFill>
                <a:sym typeface="Wingdings" panose="05000000000000000000" pitchFamily="2" charset="2"/>
              </a:rPr>
              <a:t> </a:t>
            </a:r>
            <a:r>
              <a:rPr lang="de-DE" sz="1400" dirty="0">
                <a:solidFill>
                  <a:srgbClr val="00446B"/>
                </a:solidFill>
              </a:rPr>
              <a:t>BSWS-MPG-plus und Fingerrohlinge werden aktuell noch geprüft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413DA0A-B131-4A72-B431-2373F7377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251" y="124755"/>
            <a:ext cx="2968464" cy="417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7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A2053C-153A-497E-8690-C01CB7422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Inbetriebnahme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EF1DB9A-BAEB-4193-8AA7-E7B43FA81B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/>
              <a:t>Nur Anschraubung von unten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/>
              <a:t>Seitliche Luftanschlüsse und bodenseitige Direktanschlüsse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/>
              <a:t>Drehmoment zur Befestigung des Rahmens am Greifer</a:t>
            </a:r>
            <a:r>
              <a:rPr lang="de-DE" dirty="0">
                <a:sym typeface="Wingdings" panose="05000000000000000000" pitchFamily="2" charset="2"/>
              </a:rPr>
              <a:t> 0,06Nm</a:t>
            </a:r>
            <a:endParaRPr lang="de-DE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/>
              <a:t>Drehmoment zur Befestigung der </a:t>
            </a:r>
            <a:r>
              <a:rPr lang="de-DE" dirty="0" err="1"/>
              <a:t>Zwsichenbacke</a:t>
            </a:r>
            <a:r>
              <a:rPr lang="de-DE" dirty="0"/>
              <a:t> am Greifer(A2-Schrauben)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AE94B49-F635-46BE-BB95-2C1257A891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Detailpräsentation MPG-plus mit Schutzhülle</a:t>
            </a:r>
            <a:endParaRPr lang="de-DE" dirty="0"/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CAFC2B82-7F9D-46F9-9002-2946D35338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133487"/>
              </p:ext>
            </p:extLst>
          </p:nvPr>
        </p:nvGraphicFramePr>
        <p:xfrm>
          <a:off x="600439" y="3225483"/>
          <a:ext cx="5040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000">
                  <a:extLst>
                    <a:ext uri="{9D8B030D-6E8A-4147-A177-3AD203B41FA5}">
                      <a16:colId xmlns:a16="http://schemas.microsoft.com/office/drawing/2014/main" val="1252901922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4140421418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917431674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37811518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Baugröße</a:t>
                      </a:r>
                    </a:p>
                  </a:txBody>
                  <a:tcPr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25</a:t>
                      </a:r>
                    </a:p>
                  </a:txBody>
                  <a:tcPr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32</a:t>
                      </a:r>
                    </a:p>
                  </a:txBody>
                  <a:tcPr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40</a:t>
                      </a:r>
                    </a:p>
                  </a:txBody>
                  <a:tcPr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3487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Drehmoment [</a:t>
                      </a:r>
                      <a:r>
                        <a:rPr lang="de-DE" dirty="0" err="1">
                          <a:solidFill>
                            <a:srgbClr val="00446B"/>
                          </a:solidFill>
                        </a:rPr>
                        <a:t>Nm</a:t>
                      </a:r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]</a:t>
                      </a:r>
                    </a:p>
                  </a:txBody>
                  <a:tcPr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2,2</a:t>
                      </a:r>
                    </a:p>
                  </a:txBody>
                  <a:tcPr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4,3</a:t>
                      </a:r>
                    </a:p>
                  </a:txBody>
                  <a:tcPr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446B"/>
                          </a:solidFill>
                        </a:rPr>
                        <a:t>4,3</a:t>
                      </a:r>
                    </a:p>
                  </a:txBody>
                  <a:tcPr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2767080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31388D6D-E175-44A7-9078-6D57B19A4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823" y="285254"/>
            <a:ext cx="1643177" cy="228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4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A2053C-153A-497E-8690-C01CB7422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Wartung / Service</a:t>
            </a:r>
            <a:endParaRPr lang="de-DE" b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AE94B49-F635-46BE-BB95-2C1257A891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Detailpräsentation MPG-plus mit Schutzhülle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C75E42D-64FC-4F74-BC0B-62B27776A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024339"/>
            <a:ext cx="4034528" cy="3116356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83A3E3E8-8A74-4F9B-8D87-79462FBA7C07}"/>
              </a:ext>
            </a:extLst>
          </p:cNvPr>
          <p:cNvSpPr/>
          <p:nvPr/>
        </p:nvSpPr>
        <p:spPr>
          <a:xfrm>
            <a:off x="4796547" y="1018994"/>
            <a:ext cx="1661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0446B"/>
                </a:solidFill>
              </a:rPr>
              <a:t>ETP Schutzhülle</a:t>
            </a: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A25DDE79-D1AF-4F4C-B98D-4AAE0B491B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845278"/>
              </p:ext>
            </p:extLst>
          </p:nvPr>
        </p:nvGraphicFramePr>
        <p:xfrm>
          <a:off x="4899924" y="1399621"/>
          <a:ext cx="2502973" cy="1137920"/>
        </p:xfrm>
        <a:graphic>
          <a:graphicData uri="http://schemas.openxmlformats.org/drawingml/2006/table">
            <a:tbl>
              <a:tblPr/>
              <a:tblGrid>
                <a:gridCol w="938762">
                  <a:extLst>
                    <a:ext uri="{9D8B030D-6E8A-4147-A177-3AD203B41FA5}">
                      <a16:colId xmlns:a16="http://schemas.microsoft.com/office/drawing/2014/main" val="2178965761"/>
                    </a:ext>
                  </a:extLst>
                </a:gridCol>
                <a:gridCol w="1564211">
                  <a:extLst>
                    <a:ext uri="{9D8B030D-6E8A-4147-A177-3AD203B41FA5}">
                      <a16:colId xmlns:a16="http://schemas.microsoft.com/office/drawing/2014/main" val="34643604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b="1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b="1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Bezeichnung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79232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1466542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ETP HUE MPG-plus 25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0045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1466544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ETP HUE MPG-plus 32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18548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1466546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ETP HUE MPG-plus 40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5410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0518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7" y="3569400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305599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/>
              <a:t>Produktvorstellung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/>
              <a:t>Einordnung des Produktes ins SCHUNK Portfolio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/>
              <a:t>Zielanwendungen / Branchen / Applikationen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/>
              <a:t>Aufbau des Produktes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/>
              <a:t>Lieferumfang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/>
              <a:t>Zubehör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/>
              <a:t>Inbetriebnahme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/>
              <a:t>Wartung / Service</a:t>
            </a:r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1B27AF30-0A91-4CAC-9ACB-C2CE6C4559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/>
              <a:t>Detailpräsentation MPG-plus mit Schutzhülle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8814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E42106-1E56-47E0-8A5E-B454384B9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Produktvorstellung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8D17E95-ADD4-453F-B76B-843047C0FB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Detailpräsentation MPG-plus mit Schutzhülle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774447-6868-427E-BFA5-0A0119FD2507}"/>
              </a:ext>
            </a:extLst>
          </p:cNvPr>
          <p:cNvSpPr txBox="1"/>
          <p:nvPr/>
        </p:nvSpPr>
        <p:spPr>
          <a:xfrm>
            <a:off x="4244168" y="1024339"/>
            <a:ext cx="46596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u="sng" dirty="0">
                <a:solidFill>
                  <a:srgbClr val="00446B"/>
                </a:solidFill>
              </a:rPr>
              <a:t>Hauptmerkmale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446B"/>
                </a:solidFill>
              </a:rPr>
              <a:t>Schutzhülle schützt das Werkstück vor dem Greifer (z.B. austretendem Fett)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446B"/>
                </a:solidFill>
              </a:rPr>
              <a:t>Schutzhülle schützt den Greifer vor Spritzwasser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446B"/>
                </a:solidFill>
              </a:rPr>
              <a:t>Schutzhülle schützt den Greifer vor Staub und Schmutz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rgbClr val="00446B"/>
              </a:solidFill>
            </a:endParaRPr>
          </a:p>
          <a:p>
            <a:r>
              <a:rPr lang="de-DE" sz="1600" u="sng" dirty="0">
                <a:solidFill>
                  <a:srgbClr val="00446B"/>
                </a:solidFill>
              </a:rPr>
              <a:t>Zielanwendungen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446B"/>
                </a:solidFill>
              </a:rPr>
              <a:t>Werkstückhandling im Bereich Food/</a:t>
            </a:r>
            <a:r>
              <a:rPr lang="de-DE" sz="1600" dirty="0" err="1">
                <a:solidFill>
                  <a:srgbClr val="00446B"/>
                </a:solidFill>
              </a:rPr>
              <a:t>Pharma</a:t>
            </a:r>
            <a:r>
              <a:rPr lang="de-DE" sz="1600" dirty="0">
                <a:solidFill>
                  <a:srgbClr val="00446B"/>
                </a:solidFill>
              </a:rPr>
              <a:t>/Medizin „</a:t>
            </a:r>
            <a:r>
              <a:rPr lang="de-DE" sz="1600" dirty="0" err="1">
                <a:solidFill>
                  <a:srgbClr val="00446B"/>
                </a:solidFill>
              </a:rPr>
              <a:t>Grauraum</a:t>
            </a:r>
            <a:r>
              <a:rPr lang="de-DE" sz="1600" dirty="0">
                <a:solidFill>
                  <a:srgbClr val="00446B"/>
                </a:solidFill>
              </a:rPr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446B"/>
                </a:solidFill>
              </a:rPr>
              <a:t>Werkstückhandling in schmutziger und staubiger Umgebung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99798F6-2F1C-4A1F-AD15-03D1F03196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75" t="6242" r="18550" b="3117"/>
          <a:stretch/>
        </p:blipFill>
        <p:spPr>
          <a:xfrm>
            <a:off x="728408" y="1184974"/>
            <a:ext cx="2740728" cy="277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61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AC426-2D75-41B0-A84B-9945F58D7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Produktvorstellung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B78CD61-DBFA-47A4-B8D7-6D443A900E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Detailpräsentation MPG-plus mit Schutzhülle</a:t>
            </a:r>
            <a:endParaRPr lang="de-DE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1B4E43C-8ED2-42EF-A9DF-D7AF83E0C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227343"/>
            <a:ext cx="5483883" cy="242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6B76978-BCB9-4E14-B7DD-3399080C66B0}"/>
              </a:ext>
            </a:extLst>
          </p:cNvPr>
          <p:cNvSpPr txBox="1"/>
          <p:nvPr/>
        </p:nvSpPr>
        <p:spPr>
          <a:xfrm>
            <a:off x="209550" y="967775"/>
            <a:ext cx="1494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446B"/>
                </a:solidFill>
              </a:rPr>
              <a:t>MPG-plus 25-HUE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FBC5207-1B04-4E87-BF0A-00E9F03ABD1D}"/>
              </a:ext>
            </a:extLst>
          </p:cNvPr>
          <p:cNvSpPr txBox="1"/>
          <p:nvPr/>
        </p:nvSpPr>
        <p:spPr>
          <a:xfrm>
            <a:off x="2124048" y="970350"/>
            <a:ext cx="1494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446B"/>
                </a:solidFill>
              </a:rPr>
              <a:t>MPG-plus 32-HUE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8F10FD7-C700-4C25-9F96-180A7861FC60}"/>
              </a:ext>
            </a:extLst>
          </p:cNvPr>
          <p:cNvSpPr txBox="1"/>
          <p:nvPr/>
        </p:nvSpPr>
        <p:spPr>
          <a:xfrm>
            <a:off x="3905250" y="967775"/>
            <a:ext cx="1494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446B"/>
                </a:solidFill>
              </a:rPr>
              <a:t>MPG-plus 40-HUE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853E75B-9E54-4E7F-9858-3A0A33D5F071}"/>
              </a:ext>
            </a:extLst>
          </p:cNvPr>
          <p:cNvSpPr txBox="1"/>
          <p:nvPr/>
        </p:nvSpPr>
        <p:spPr>
          <a:xfrm>
            <a:off x="6258917" y="1445309"/>
            <a:ext cx="25294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00446B"/>
                </a:solidFill>
              </a:rPr>
              <a:t>Basisvariante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>
              <a:solidFill>
                <a:srgbClr val="00446B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00446B"/>
                </a:solidFill>
              </a:rPr>
              <a:t>–AS-Variante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>
              <a:solidFill>
                <a:srgbClr val="00446B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00446B"/>
                </a:solidFill>
              </a:rPr>
              <a:t>–IS-Variante</a:t>
            </a:r>
          </a:p>
          <a:p>
            <a:endParaRPr lang="de-DE" dirty="0">
              <a:solidFill>
                <a:srgbClr val="00446B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873FEB3-320D-4B72-BF3A-56576352F6F1}"/>
              </a:ext>
            </a:extLst>
          </p:cNvPr>
          <p:cNvSpPr txBox="1"/>
          <p:nvPr/>
        </p:nvSpPr>
        <p:spPr>
          <a:xfrm>
            <a:off x="209550" y="4104329"/>
            <a:ext cx="2593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>
                <a:solidFill>
                  <a:srgbClr val="00446B"/>
                </a:solidFill>
              </a:rPr>
              <a:t>* Luftanschlüsse nicht im Lieferumfang</a:t>
            </a:r>
          </a:p>
        </p:txBody>
      </p:sp>
    </p:spTree>
    <p:extLst>
      <p:ext uri="{BB962C8B-B14F-4D97-AF65-F5344CB8AC3E}">
        <p14:creationId xmlns:p14="http://schemas.microsoft.com/office/powerpoint/2010/main" val="2969785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94BE85-284B-42F6-B7E0-A5068A91F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Produktvorstellung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E14AC3-6D4D-42A7-8240-70171F3EB4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Detailpräsentation MPG-plus mit Schutzhülle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A71627C-51EE-4C75-BB57-3D8E35330FBA}"/>
              </a:ext>
            </a:extLst>
          </p:cNvPr>
          <p:cNvSpPr txBox="1"/>
          <p:nvPr/>
        </p:nvSpPr>
        <p:spPr>
          <a:xfrm>
            <a:off x="303998" y="954062"/>
            <a:ext cx="2336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446B"/>
                </a:solidFill>
              </a:rPr>
              <a:t>Greifer mit Schutzhülle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E9BB20F-490E-4F3A-B551-EE76ED09D301}"/>
              </a:ext>
            </a:extLst>
          </p:cNvPr>
          <p:cNvSpPr/>
          <p:nvPr/>
        </p:nvSpPr>
        <p:spPr>
          <a:xfrm>
            <a:off x="3576736" y="954062"/>
            <a:ext cx="1661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0446B"/>
                </a:solidFill>
              </a:rPr>
              <a:t>ETP Schutzhülle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7D666487-8554-4EDD-B55F-9F5A6543CC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365552"/>
              </p:ext>
            </p:extLst>
          </p:nvPr>
        </p:nvGraphicFramePr>
        <p:xfrm>
          <a:off x="428913" y="1334689"/>
          <a:ext cx="2502973" cy="2844800"/>
        </p:xfrm>
        <a:graphic>
          <a:graphicData uri="http://schemas.openxmlformats.org/drawingml/2006/table">
            <a:tbl>
              <a:tblPr/>
              <a:tblGrid>
                <a:gridCol w="938763">
                  <a:extLst>
                    <a:ext uri="{9D8B030D-6E8A-4147-A177-3AD203B41FA5}">
                      <a16:colId xmlns:a16="http://schemas.microsoft.com/office/drawing/2014/main" val="2178965761"/>
                    </a:ext>
                  </a:extLst>
                </a:gridCol>
                <a:gridCol w="1564210">
                  <a:extLst>
                    <a:ext uri="{9D8B030D-6E8A-4147-A177-3AD203B41FA5}">
                      <a16:colId xmlns:a16="http://schemas.microsoft.com/office/drawing/2014/main" val="34643604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b="1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b="1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Bezeichnung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79232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1460566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MPG-plus 25-HUE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0045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1460568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MPG-plus 25-AS-HUE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09394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1460569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MPG-plus 25-IS-HUE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119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1460630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MPG-plus 32-HUE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18548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1460632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MPG-plus 32-AS-HUE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54108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1460634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MPG-plus 32-IS-HUE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72154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1460637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MPG-plus 40-HUE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181184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1460639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MPG-plus 40-AS-HUE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4785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1460640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MPG-plus 40-IS-HUE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2283828"/>
                  </a:ext>
                </a:extLst>
              </a:tr>
            </a:tbl>
          </a:graphicData>
        </a:graphic>
      </p:graphicFrame>
      <p:graphicFrame>
        <p:nvGraphicFramePr>
          <p:cNvPr id="18" name="Tabelle 17">
            <a:extLst>
              <a:ext uri="{FF2B5EF4-FFF2-40B4-BE49-F238E27FC236}">
                <a16:creationId xmlns:a16="http://schemas.microsoft.com/office/drawing/2014/main" id="{1058B311-8080-4C65-ABCC-0F3D5CE414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551031"/>
              </p:ext>
            </p:extLst>
          </p:nvPr>
        </p:nvGraphicFramePr>
        <p:xfrm>
          <a:off x="3680113" y="1334689"/>
          <a:ext cx="2502973" cy="1137920"/>
        </p:xfrm>
        <a:graphic>
          <a:graphicData uri="http://schemas.openxmlformats.org/drawingml/2006/table">
            <a:tbl>
              <a:tblPr/>
              <a:tblGrid>
                <a:gridCol w="938762">
                  <a:extLst>
                    <a:ext uri="{9D8B030D-6E8A-4147-A177-3AD203B41FA5}">
                      <a16:colId xmlns:a16="http://schemas.microsoft.com/office/drawing/2014/main" val="2178965761"/>
                    </a:ext>
                  </a:extLst>
                </a:gridCol>
                <a:gridCol w="1564211">
                  <a:extLst>
                    <a:ext uri="{9D8B030D-6E8A-4147-A177-3AD203B41FA5}">
                      <a16:colId xmlns:a16="http://schemas.microsoft.com/office/drawing/2014/main" val="34643604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b="1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b="1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Bezeichnung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79232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1466542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ETP HUE MPG-plus 25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0045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1466544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ETP HUE MPG-plus 32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18548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1466546</a:t>
                      </a:r>
                    </a:p>
                  </a:txBody>
                  <a:tcPr marL="50800" marR="508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  <a:effectLst/>
                          <a:latin typeface="Calibri" panose="020F0502020204030204" pitchFamily="34" charset="0"/>
                        </a:rPr>
                        <a:t>ETP HUE MPG-plus 40</a:t>
                      </a:r>
                    </a:p>
                  </a:txBody>
                  <a:tcPr marL="50800" marR="50800" marT="50800" marB="50800">
                    <a:lnL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5410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8821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E62921-6CFB-450C-AC86-5BA60FD5E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Produktvorstellung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1DE566-9148-484D-8A2A-139B4B058E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292248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/>
              <a:t>Verwendung Basisgreifer 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 Hülle ist mittels Nachrüst-Kit nachrüstbar</a:t>
            </a:r>
            <a:endParaRPr lang="de-DE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/>
              <a:t>Hüllenmaterial: </a:t>
            </a:r>
            <a:r>
              <a:rPr lang="de-DE" dirty="0">
                <a:sym typeface="Wingdings" panose="05000000000000000000" pitchFamily="2" charset="2"/>
              </a:rPr>
              <a:t>Silikonkautschuk 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 FDA-konform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>
                <a:sym typeface="Wingdings" panose="05000000000000000000" pitchFamily="2" charset="2"/>
              </a:rPr>
              <a:t>Zwischenbacke aus Edelstahl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 Für Food/</a:t>
            </a:r>
            <a:r>
              <a:rPr lang="de-DE" dirty="0" err="1">
                <a:sym typeface="Wingdings" panose="05000000000000000000" pitchFamily="2" charset="2"/>
              </a:rPr>
              <a:t>Pharma</a:t>
            </a:r>
            <a:r>
              <a:rPr lang="de-DE" dirty="0">
                <a:sym typeface="Wingdings" panose="05000000000000000000" pitchFamily="2" charset="2"/>
              </a:rPr>
              <a:t>/Medizin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 Maximale Fingerlänge und –</a:t>
            </a:r>
            <a:r>
              <a:rPr lang="de-DE" dirty="0" err="1">
                <a:sym typeface="Wingdings" panose="05000000000000000000" pitchFamily="2" charset="2"/>
              </a:rPr>
              <a:t>masse</a:t>
            </a:r>
            <a:r>
              <a:rPr lang="de-DE" dirty="0">
                <a:sym typeface="Wingdings" panose="05000000000000000000" pitchFamily="2" charset="2"/>
              </a:rPr>
              <a:t> beachten!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>
                <a:sym typeface="Wingdings" panose="05000000000000000000" pitchFamily="2" charset="2"/>
              </a:rPr>
              <a:t>Abfrage mittels IN40 (keine Magnetsensoren, kein FPS)</a:t>
            </a:r>
          </a:p>
          <a:p>
            <a:r>
              <a:rPr lang="de-DE" dirty="0">
                <a:sym typeface="Wingdings" panose="05000000000000000000" pitchFamily="2" charset="2"/>
              </a:rPr>
              <a:t>	 kein zusätzlicher Anbausatz erforderlich</a:t>
            </a:r>
            <a:endParaRPr lang="de-DE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/>
              <a:t>IP-Schutzklasse IP54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/>
              <a:t>Reinraum-Zertifikat folgt zum Kommunikationsstart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2ACD150-F822-4B8B-9205-2C942623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Detailpräsentation MPG-plus mit Schutzhülle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0948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424E22-C598-4E06-A59A-AC76F4E0F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Einordnung in das SCHUNK Portfolio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45EA426-8F95-4E16-9863-5E26B4EFC4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Detailpräsentation MPG-plus mit Schutzhülle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962F0E0-CB8D-4959-AA2D-7ED69C571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91" y="3201644"/>
            <a:ext cx="1614564" cy="10836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41BB9FF-14BE-42E7-AF8E-AA2039D3D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486" y="3219785"/>
            <a:ext cx="1403968" cy="10836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418BAB3-91E2-4FDF-B535-8650FEB07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24" y="1073177"/>
            <a:ext cx="1796098" cy="103908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45317E7-08F5-4270-8D92-A79496166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8473" y="939430"/>
            <a:ext cx="1319996" cy="1162304"/>
          </a:xfrm>
          <a:prstGeom prst="rect">
            <a:avLst/>
          </a:prstGeom>
        </p:spPr>
      </p:pic>
      <p:sp>
        <p:nvSpPr>
          <p:cNvPr id="9" name="Kreuz 8">
            <a:extLst>
              <a:ext uri="{FF2B5EF4-FFF2-40B4-BE49-F238E27FC236}">
                <a16:creationId xmlns:a16="http://schemas.microsoft.com/office/drawing/2014/main" id="{C7ED7D55-B3E5-4417-B394-50370AD54229}"/>
              </a:ext>
            </a:extLst>
          </p:cNvPr>
          <p:cNvSpPr/>
          <p:nvPr/>
        </p:nvSpPr>
        <p:spPr>
          <a:xfrm>
            <a:off x="675277" y="2283952"/>
            <a:ext cx="635193" cy="663114"/>
          </a:xfrm>
          <a:prstGeom prst="plus">
            <a:avLst>
              <a:gd name="adj" fmla="val 40385"/>
            </a:avLst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Kreuz 9">
            <a:extLst>
              <a:ext uri="{FF2B5EF4-FFF2-40B4-BE49-F238E27FC236}">
                <a16:creationId xmlns:a16="http://schemas.microsoft.com/office/drawing/2014/main" id="{B8E739E6-5CF1-48FD-8FA4-A48E63C712F5}"/>
              </a:ext>
            </a:extLst>
          </p:cNvPr>
          <p:cNvSpPr/>
          <p:nvPr/>
        </p:nvSpPr>
        <p:spPr>
          <a:xfrm>
            <a:off x="2940875" y="2283952"/>
            <a:ext cx="635193" cy="663114"/>
          </a:xfrm>
          <a:prstGeom prst="plus">
            <a:avLst>
              <a:gd name="adj" fmla="val 40385"/>
            </a:avLst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334C3A9-0067-4754-BDDB-9B4F9F5A6A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275" t="6242" r="18550" b="3117"/>
          <a:stretch/>
        </p:blipFill>
        <p:spPr>
          <a:xfrm>
            <a:off x="4798382" y="1813541"/>
            <a:ext cx="1584954" cy="160393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276CA31-4C9E-4FE3-BC89-040E2C618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3411" y="1869069"/>
            <a:ext cx="995253" cy="1492880"/>
          </a:xfrm>
          <a:prstGeom prst="rect">
            <a:avLst/>
          </a:prstGeom>
        </p:spPr>
      </p:pic>
      <p:sp>
        <p:nvSpPr>
          <p:cNvPr id="13" name="Multiplikationszeichen 12">
            <a:extLst>
              <a:ext uri="{FF2B5EF4-FFF2-40B4-BE49-F238E27FC236}">
                <a16:creationId xmlns:a16="http://schemas.microsoft.com/office/drawing/2014/main" id="{CC8862D7-EB56-4353-8F18-0F1BBFCEDF8F}"/>
              </a:ext>
            </a:extLst>
          </p:cNvPr>
          <p:cNvSpPr/>
          <p:nvPr/>
        </p:nvSpPr>
        <p:spPr>
          <a:xfrm>
            <a:off x="6985968" y="1676199"/>
            <a:ext cx="1710138" cy="1791101"/>
          </a:xfrm>
          <a:prstGeom prst="mathMultiply">
            <a:avLst>
              <a:gd name="adj1" fmla="val 7602"/>
            </a:avLst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23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F83923-2AC6-47B1-84BD-FA9FA73E3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Zielanwendungen / Branchen / Applikationen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E2B52F-4C0D-407E-A168-69A87535AF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Detailpräsentation MPG-plus mit Schutzhülle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2B4B256-AB4C-4B85-90B9-00AE86DA1DBD}"/>
              </a:ext>
            </a:extLst>
          </p:cNvPr>
          <p:cNvSpPr txBox="1"/>
          <p:nvPr/>
        </p:nvSpPr>
        <p:spPr>
          <a:xfrm>
            <a:off x="4404312" y="2765256"/>
            <a:ext cx="3691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446B"/>
                </a:solidFill>
                <a:sym typeface="Wingdings" panose="05000000000000000000" pitchFamily="2" charset="2"/>
              </a:rPr>
              <a:t> </a:t>
            </a:r>
            <a:r>
              <a:rPr lang="de-DE" sz="1200" dirty="0">
                <a:solidFill>
                  <a:srgbClr val="00446B"/>
                </a:solidFill>
              </a:rPr>
              <a:t>Schutzhülle zum Schutz des Werkstücks</a:t>
            </a:r>
          </a:p>
          <a:p>
            <a:r>
              <a:rPr lang="de-DE" sz="1200" dirty="0">
                <a:solidFill>
                  <a:srgbClr val="00446B"/>
                </a:solidFill>
                <a:sym typeface="Wingdings" panose="05000000000000000000" pitchFamily="2" charset="2"/>
              </a:rPr>
              <a:t> </a:t>
            </a:r>
            <a:r>
              <a:rPr lang="de-DE" sz="1200" dirty="0">
                <a:solidFill>
                  <a:srgbClr val="00446B"/>
                </a:solidFill>
              </a:rPr>
              <a:t>Schutzhülle zum Schutz des Greifers vor Spritzwasser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ADF8ABC-DCDE-40E3-949A-611EA5CD7EBC}"/>
              </a:ext>
            </a:extLst>
          </p:cNvPr>
          <p:cNvSpPr txBox="1"/>
          <p:nvPr/>
        </p:nvSpPr>
        <p:spPr>
          <a:xfrm>
            <a:off x="178119" y="3694438"/>
            <a:ext cx="2498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446B"/>
                </a:solidFill>
              </a:rPr>
              <a:t>Handling bei der Reinigung von Titanschrauben unter Reinraumbedingungen</a:t>
            </a:r>
          </a:p>
        </p:txBody>
      </p:sp>
      <p:pic>
        <p:nvPicPr>
          <p:cNvPr id="7" name="Bild 1">
            <a:extLst>
              <a:ext uri="{FF2B5EF4-FFF2-40B4-BE49-F238E27FC236}">
                <a16:creationId xmlns:a16="http://schemas.microsoft.com/office/drawing/2014/main" id="{67D043B0-D2AD-4DCE-8E7F-23C34850799C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0" y="954033"/>
            <a:ext cx="1828034" cy="1314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 4">
            <a:extLst>
              <a:ext uri="{FF2B5EF4-FFF2-40B4-BE49-F238E27FC236}">
                <a16:creationId xmlns:a16="http://schemas.microsoft.com/office/drawing/2014/main" id="{CF5110EE-A3EB-484A-9DC8-0C740F72881C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2482" y="954033"/>
            <a:ext cx="1157476" cy="1314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1">
            <a:extLst>
              <a:ext uri="{FF2B5EF4-FFF2-40B4-BE49-F238E27FC236}">
                <a16:creationId xmlns:a16="http://schemas.microsoft.com/office/drawing/2014/main" id="{22FE50A6-1484-4B39-87D7-127391DC2410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5444" y="953734"/>
            <a:ext cx="1169997" cy="1314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de.schunk.com/fileadmin/_processed_/csm_IM0016867_29153b5b2b.jpg">
            <a:extLst>
              <a:ext uri="{FF2B5EF4-FFF2-40B4-BE49-F238E27FC236}">
                <a16:creationId xmlns:a16="http://schemas.microsoft.com/office/drawing/2014/main" id="{0D12D793-14F8-4A5D-9B5C-356529B70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9" y="2548476"/>
            <a:ext cx="1619840" cy="107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09299AA-77BF-4AC8-B2D8-DF77047AEB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2482" y="2521998"/>
            <a:ext cx="1375493" cy="107989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2A6B83F8-0AE0-454A-8C98-99B89CB04A8B}"/>
              </a:ext>
            </a:extLst>
          </p:cNvPr>
          <p:cNvSpPr txBox="1"/>
          <p:nvPr/>
        </p:nvSpPr>
        <p:spPr>
          <a:xfrm>
            <a:off x="2671576" y="3694438"/>
            <a:ext cx="150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446B"/>
                </a:solidFill>
              </a:rPr>
              <a:t>Umsetzen von Produkten in der Lebensmittelbranche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E617CB3-5D99-45EB-A7B2-8800B732C3BD}"/>
              </a:ext>
            </a:extLst>
          </p:cNvPr>
          <p:cNvSpPr txBox="1"/>
          <p:nvPr/>
        </p:nvSpPr>
        <p:spPr>
          <a:xfrm>
            <a:off x="5814467" y="1270258"/>
            <a:ext cx="3050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446B"/>
                </a:solidFill>
                <a:sym typeface="Wingdings" panose="05000000000000000000" pitchFamily="2" charset="2"/>
              </a:rPr>
              <a:t> </a:t>
            </a:r>
            <a:r>
              <a:rPr lang="de-DE" sz="1200" dirty="0">
                <a:solidFill>
                  <a:srgbClr val="00446B"/>
                </a:solidFill>
              </a:rPr>
              <a:t>Hülle als Schutz gegen Schmutz/Korrosion</a:t>
            </a:r>
          </a:p>
          <a:p>
            <a:r>
              <a:rPr lang="de-DE" sz="1200" dirty="0">
                <a:solidFill>
                  <a:srgbClr val="00446B"/>
                </a:solidFill>
                <a:sym typeface="Wingdings" panose="05000000000000000000" pitchFamily="2" charset="2"/>
              </a:rPr>
              <a:t> </a:t>
            </a:r>
            <a:r>
              <a:rPr lang="de-DE" sz="1200" dirty="0">
                <a:solidFill>
                  <a:srgbClr val="00446B"/>
                </a:solidFill>
              </a:rPr>
              <a:t>Schutzhülle gegen Verschmutzung des Greifers </a:t>
            </a:r>
          </a:p>
          <a:p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21379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F83923-2AC6-47B1-84BD-FA9FA73E3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Zielanwendungen / Branchen / Applikationen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811613-9E02-4F70-8C6B-8E20D72F71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/>
              <a:t>Anwenderbericht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/>
              <a:t>Anwendungsbild</a:t>
            </a:r>
          </a:p>
          <a:p>
            <a:endParaRPr lang="de-DE" dirty="0"/>
          </a:p>
          <a:p>
            <a:r>
              <a:rPr lang="de-DE" dirty="0">
                <a:sym typeface="Wingdings" panose="05000000000000000000" pitchFamily="2" charset="2"/>
              </a:rPr>
              <a:t> Infos an Nathalie Fiala / Oliver Schoch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E2B52F-4C0D-407E-A168-69A87535AF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Detailpräsentation MPG-plus mit Schutzhülle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34795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SCH_PPT_Vorlage_16-9_230112</Template>
  <TotalTime>0</TotalTime>
  <Words>540</Words>
  <Application>Microsoft Office PowerPoint</Application>
  <PresentationFormat>Bildschirmpräsentation (16:9)</PresentationFormat>
  <Paragraphs>193</Paragraphs>
  <Slides>18</Slides>
  <Notes>1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2" baseType="lpstr">
      <vt:lpstr>Arial</vt:lpstr>
      <vt:lpstr>Calibri</vt:lpstr>
      <vt:lpstr>Wingdings</vt:lpstr>
      <vt:lpstr>SCH_PPT_Vorlage_16-9_230112</vt:lpstr>
      <vt:lpstr>PowerPoint-Präsentation</vt:lpstr>
      <vt:lpstr>Agenda</vt:lpstr>
      <vt:lpstr>Produktvorstellung</vt:lpstr>
      <vt:lpstr>Produktvorstellung</vt:lpstr>
      <vt:lpstr>Produktvorstellung</vt:lpstr>
      <vt:lpstr>Produktvorstellung</vt:lpstr>
      <vt:lpstr>Einordnung in das SCHUNK Portfolio</vt:lpstr>
      <vt:lpstr>Zielanwendungen / Branchen / Applikationen</vt:lpstr>
      <vt:lpstr>Zielanwendungen / Branchen / Applikationen</vt:lpstr>
      <vt:lpstr>Aufbau des Produktes</vt:lpstr>
      <vt:lpstr>Lieferumfang</vt:lpstr>
      <vt:lpstr>Lieferumfang</vt:lpstr>
      <vt:lpstr>Lieferumfang</vt:lpstr>
      <vt:lpstr>Zubehör</vt:lpstr>
      <vt:lpstr>Zubehör</vt:lpstr>
      <vt:lpstr>Inbetriebnahme</vt:lpstr>
      <vt:lpstr>Wartung / Service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Ludewig, Stephan</dc:creator>
  <cp:lastModifiedBy>Schoch, Oliver</cp:lastModifiedBy>
  <cp:revision>201</cp:revision>
  <cp:lastPrinted>2014-06-25T16:59:27Z</cp:lastPrinted>
  <dcterms:created xsi:type="dcterms:W3CDTF">2012-06-26T15:13:48Z</dcterms:created>
  <dcterms:modified xsi:type="dcterms:W3CDTF">2021-03-12T09:05:45Z</dcterms:modified>
</cp:coreProperties>
</file>