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539" r:id="rId2"/>
    <p:sldId id="497" r:id="rId3"/>
    <p:sldId id="489" r:id="rId4"/>
    <p:sldId id="496" r:id="rId5"/>
    <p:sldId id="495" r:id="rId6"/>
    <p:sldId id="502" r:id="rId7"/>
    <p:sldId id="279" r:id="rId8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15.09.2021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15.09.2021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6492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OPUS-H3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OPUS-H3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OPUS-H3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OPUS-H3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OPUS-H3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OPUS-H3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3114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OPUS-H3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18" Type="http://schemas.openxmlformats.org/officeDocument/2006/relationships/hyperlink" Target="Video/SCHUNK_Synergiemaschine.mp4" TargetMode="External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17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19" Type="http://schemas.openxmlformats.org/officeDocument/2006/relationships/image" Target="../media/image23.png"/><Relationship Id="rId4" Type="http://schemas.openxmlformats.org/officeDocument/2006/relationships/image" Target="../media/image9.jpe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slide" Target="slide4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OPUS-H3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Open-Center </a:t>
            </a:r>
            <a:r>
              <a:rPr lang="de-DE" sz="1500" dirty="0" err="1">
                <a:solidFill>
                  <a:srgbClr val="FFFFFF"/>
                </a:solidFill>
              </a:rPr>
              <a:t>Cylinders</a:t>
            </a:r>
            <a:endParaRPr lang="de-DE" sz="1500" dirty="0">
              <a:solidFill>
                <a:srgbClr val="FFFFFF"/>
              </a:solidFill>
            </a:endParaRPr>
          </a:p>
        </p:txBody>
      </p:sp>
      <p:pic>
        <p:nvPicPr>
          <p:cNvPr id="14" name="Grafik 13">
            <a:hlinkClick r:id="rId4" action="ppaction://hlinksldjump"/>
            <a:extLst>
              <a:ext uri="{FF2B5EF4-FFF2-40B4-BE49-F238E27FC236}">
                <a16:creationId xmlns:a16="http://schemas.microsoft.com/office/drawing/2014/main" id="{E8571CD2-C03E-49AB-8573-61AA73D0D0A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095" y="1085099"/>
            <a:ext cx="3939809" cy="286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21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OPUS-H3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" y="2923330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763" y="2949458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109922" y="5429958"/>
            <a:ext cx="1208985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Manual 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Lathe</a:t>
            </a:r>
            <a:r>
              <a:rPr lang="de-DE" sz="900" b="1" dirty="0">
                <a:solidFill>
                  <a:srgbClr val="003D6A"/>
                </a:solidFill>
                <a:latin typeface="+mj-lt"/>
              </a:rPr>
              <a:t> Chucks</a:t>
            </a: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03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058" y="2999726"/>
            <a:ext cx="947227" cy="5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/>
          <p:cNvSpPr/>
          <p:nvPr/>
        </p:nvSpPr>
        <p:spPr>
          <a:xfrm>
            <a:off x="2187821" y="5425728"/>
            <a:ext cx="918000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19" name="Rechteck 18"/>
          <p:cNvSpPr/>
          <p:nvPr/>
        </p:nvSpPr>
        <p:spPr>
          <a:xfrm>
            <a:off x="1122442" y="5424764"/>
            <a:ext cx="108111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Lathe</a:t>
            </a:r>
            <a:r>
              <a:rPr lang="de-DE" sz="900" b="1" dirty="0">
                <a:solidFill>
                  <a:srgbClr val="003D6A"/>
                </a:solidFill>
                <a:latin typeface="+mj-lt"/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with</a:t>
            </a:r>
            <a:r>
              <a:rPr lang="de-DE" sz="9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Jaw</a:t>
            </a:r>
            <a:r>
              <a:rPr lang="de-DE" sz="900" b="1" dirty="0">
                <a:solidFill>
                  <a:srgbClr val="003D6A"/>
                </a:solidFill>
                <a:latin typeface="+mj-lt"/>
              </a:rPr>
              <a:t> Quick-change System</a:t>
            </a:r>
          </a:p>
        </p:txBody>
      </p:sp>
      <p:sp>
        <p:nvSpPr>
          <p:cNvPr id="21" name="Rechteck 20"/>
          <p:cNvSpPr/>
          <p:nvPr/>
        </p:nvSpPr>
        <p:spPr>
          <a:xfrm>
            <a:off x="316564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without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23" name="Rechteck 22"/>
          <p:cNvSpPr/>
          <p:nvPr/>
        </p:nvSpPr>
        <p:spPr>
          <a:xfrm>
            <a:off x="4089861" y="5424822"/>
            <a:ext cx="9458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Pneumatic</a:t>
            </a:r>
            <a:r>
              <a:rPr lang="de-DE" sz="900" b="1" dirty="0">
                <a:solidFill>
                  <a:srgbClr val="003D6A"/>
                </a:solidFill>
                <a:latin typeface="+mj-lt"/>
              </a:rPr>
              <a:t> Power Chucks</a:t>
            </a:r>
          </a:p>
        </p:txBody>
      </p:sp>
      <p:sp>
        <p:nvSpPr>
          <p:cNvPr id="24" name="Rechteck 23"/>
          <p:cNvSpPr/>
          <p:nvPr/>
        </p:nvSpPr>
        <p:spPr>
          <a:xfrm>
            <a:off x="5039547" y="5432020"/>
            <a:ext cx="96713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9EE3"/>
                </a:solidFill>
                <a:latin typeface="+mj-lt"/>
              </a:rPr>
              <a:t>Clamping</a:t>
            </a:r>
            <a:r>
              <a:rPr lang="de-DE" sz="900" b="1" dirty="0">
                <a:solidFill>
                  <a:srgbClr val="009EE3"/>
                </a:solidFill>
                <a:latin typeface="+mj-lt"/>
              </a:rPr>
              <a:t> </a:t>
            </a:r>
            <a:r>
              <a:rPr lang="de-DE" sz="900" b="1" dirty="0" err="1">
                <a:solidFill>
                  <a:srgbClr val="009EE3"/>
                </a:solidFill>
                <a:latin typeface="+mj-lt"/>
              </a:rPr>
              <a:t>Cylinder</a:t>
            </a:r>
            <a:endParaRPr lang="de-DE" sz="900" b="1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861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30" name="Rechteck 29"/>
          <p:cNvSpPr/>
          <p:nvPr/>
        </p:nvSpPr>
        <p:spPr>
          <a:xfrm>
            <a:off x="25958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6737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4073894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981051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888207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22479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218782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315084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41138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9" name="Rechteck 38"/>
          <p:cNvSpPr/>
          <p:nvPr/>
        </p:nvSpPr>
        <p:spPr>
          <a:xfrm>
            <a:off x="507690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719615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487853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534147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433439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616327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678417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450077" y="2620922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522220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623963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35508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84637" y="2632539"/>
            <a:ext cx="7560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2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630208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6051710" y="5428495"/>
            <a:ext cx="90622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Steady</a:t>
            </a:r>
            <a:r>
              <a:rPr lang="de-DE" sz="900" b="1" dirty="0">
                <a:solidFill>
                  <a:srgbClr val="003D6A"/>
                </a:solidFill>
                <a:latin typeface="+mj-lt"/>
              </a:rPr>
              <a:t> Rests</a:t>
            </a:r>
          </a:p>
        </p:txBody>
      </p:sp>
      <p:sp>
        <p:nvSpPr>
          <p:cNvPr id="61" name="Rechteck 60"/>
          <p:cNvSpPr/>
          <p:nvPr/>
        </p:nvSpPr>
        <p:spPr>
          <a:xfrm>
            <a:off x="7002958" y="5432195"/>
            <a:ext cx="91800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Quick-change Systems</a:t>
            </a:r>
          </a:p>
        </p:txBody>
      </p:sp>
      <p:sp>
        <p:nvSpPr>
          <p:cNvPr id="62" name="Rechteck 61"/>
          <p:cNvSpPr/>
          <p:nvPr/>
        </p:nvSpPr>
        <p:spPr>
          <a:xfrm>
            <a:off x="7973941" y="5410411"/>
            <a:ext cx="91644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Customized</a:t>
            </a:r>
            <a:r>
              <a:rPr lang="de-DE" sz="900" b="1" dirty="0">
                <a:solidFill>
                  <a:srgbClr val="003D6A"/>
                </a:solidFill>
                <a:latin typeface="+mj-lt"/>
              </a:rPr>
              <a:t> Solutions</a:t>
            </a:r>
          </a:p>
        </p:txBody>
      </p:sp>
      <p:sp>
        <p:nvSpPr>
          <p:cNvPr id="63" name="Rechteck 62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4" name="Rechteck 63"/>
          <p:cNvSpPr/>
          <p:nvPr/>
        </p:nvSpPr>
        <p:spPr>
          <a:xfrm>
            <a:off x="603993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5" name="Rechteck 64"/>
          <p:cNvSpPr/>
          <p:nvPr/>
        </p:nvSpPr>
        <p:spPr>
          <a:xfrm>
            <a:off x="700296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56" y="4616636"/>
            <a:ext cx="727311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890" y="4610058"/>
            <a:ext cx="767845" cy="72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493" y="4614265"/>
            <a:ext cx="650386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749" y="4613820"/>
            <a:ext cx="837895" cy="72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7850"/>
            <a:ext cx="748198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501" y="4597526"/>
            <a:ext cx="415042" cy="720000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948" y="4607850"/>
            <a:ext cx="783807" cy="72000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56" y="4610743"/>
            <a:ext cx="703196" cy="720000"/>
          </a:xfrm>
          <a:prstGeom prst="rect">
            <a:avLst/>
          </a:prstGeom>
        </p:spPr>
      </p:pic>
      <p:cxnSp>
        <p:nvCxnSpPr>
          <p:cNvPr id="68" name="Gerader Verbinder 67"/>
          <p:cNvCxnSpPr/>
          <p:nvPr/>
        </p:nvCxnSpPr>
        <p:spPr>
          <a:xfrm>
            <a:off x="2666604" y="4337181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Gerader Verbinder 68"/>
          <p:cNvCxnSpPr/>
          <p:nvPr/>
        </p:nvCxnSpPr>
        <p:spPr>
          <a:xfrm>
            <a:off x="4609824" y="4032388"/>
            <a:ext cx="0" cy="468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>
            <a:off x="7460456" y="433876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Rechteck 3"/>
          <p:cNvSpPr>
            <a:spLocks noChangeArrowheads="1"/>
          </p:cNvSpPr>
          <p:nvPr/>
        </p:nvSpPr>
        <p:spPr bwMode="auto">
          <a:xfrm>
            <a:off x="259515" y="373094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9" name="Rechteck 51"/>
          <p:cNvSpPr>
            <a:spLocks noChangeArrowheads="1"/>
          </p:cNvSpPr>
          <p:nvPr/>
        </p:nvSpPr>
        <p:spPr bwMode="auto">
          <a:xfrm>
            <a:off x="5866896" y="3714607"/>
            <a:ext cx="1354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0" name="Rechteck 53"/>
          <p:cNvSpPr>
            <a:spLocks noChangeArrowheads="1"/>
          </p:cNvSpPr>
          <p:nvPr/>
        </p:nvSpPr>
        <p:spPr bwMode="auto">
          <a:xfrm>
            <a:off x="747034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1" name="Rechteck 80"/>
          <p:cNvSpPr/>
          <p:nvPr/>
        </p:nvSpPr>
        <p:spPr>
          <a:xfrm>
            <a:off x="1639480" y="3698334"/>
            <a:ext cx="195758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Stationary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Workholding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2" name="Rechteck 51"/>
          <p:cNvSpPr>
            <a:spLocks noChangeArrowheads="1"/>
          </p:cNvSpPr>
          <p:nvPr/>
        </p:nvSpPr>
        <p:spPr bwMode="auto">
          <a:xfrm>
            <a:off x="3829861" y="3721879"/>
            <a:ext cx="14597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9EE3"/>
                </a:solidFill>
                <a:latin typeface="+mj-lt"/>
              </a:rPr>
              <a:t>Lathe</a:t>
            </a:r>
            <a:r>
              <a:rPr lang="de-DE" altLang="de-DE" sz="1400" b="1" dirty="0">
                <a:solidFill>
                  <a:srgbClr val="009EE3"/>
                </a:solidFill>
                <a:latin typeface="+mj-lt"/>
              </a:rPr>
              <a:t> Chucks</a:t>
            </a:r>
            <a:endParaRPr lang="de-DE" alt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83" name="Rechteck 51"/>
          <p:cNvSpPr>
            <a:spLocks noChangeArrowheads="1"/>
          </p:cNvSpPr>
          <p:nvPr/>
        </p:nvSpPr>
        <p:spPr bwMode="auto">
          <a:xfrm>
            <a:off x="3655602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84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1" name="Textfeld 70">
            <a:hlinkClick r:id="rId18" action="ppaction://hlinkfile"/>
          </p:cNvPr>
          <p:cNvSpPr txBox="1"/>
          <p:nvPr/>
        </p:nvSpPr>
        <p:spPr>
          <a:xfrm>
            <a:off x="7888207" y="507454"/>
            <a:ext cx="1047600" cy="384721"/>
          </a:xfrm>
          <a:prstGeom prst="rect">
            <a:avLst/>
          </a:prstGeom>
          <a:noFill/>
          <a:ln w="3175">
            <a:solidFill>
              <a:srgbClr val="003D6A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000" b="1" dirty="0">
                <a:solidFill>
                  <a:srgbClr val="003D6A"/>
                </a:solidFill>
              </a:rPr>
              <a:t>SCHUNK </a:t>
            </a:r>
          </a:p>
          <a:p>
            <a:pPr algn="ctr"/>
            <a:r>
              <a:rPr lang="de-DE" sz="900" b="1" dirty="0" err="1">
                <a:solidFill>
                  <a:srgbClr val="003D6A"/>
                </a:solidFill>
              </a:rPr>
              <a:t>Synergy</a:t>
            </a:r>
            <a:r>
              <a:rPr lang="de-DE" sz="900" b="1" dirty="0">
                <a:solidFill>
                  <a:srgbClr val="003D6A"/>
                </a:solidFill>
              </a:rPr>
              <a:t> </a:t>
            </a:r>
            <a:r>
              <a:rPr lang="de-DE" sz="900" b="1" dirty="0" err="1">
                <a:solidFill>
                  <a:srgbClr val="003D6A"/>
                </a:solidFill>
              </a:rPr>
              <a:t>machine</a:t>
            </a:r>
            <a:endParaRPr lang="de-DE" sz="900" b="1" dirty="0">
              <a:solidFill>
                <a:srgbClr val="003D6A"/>
              </a:solidFill>
            </a:endParaRPr>
          </a:p>
        </p:txBody>
      </p:sp>
      <p:pic>
        <p:nvPicPr>
          <p:cNvPr id="72" name="Grafik 71">
            <a:hlinkClick r:id="rId18" action="ppaction://hlinkfile"/>
          </p:cNvPr>
          <p:cNvPicPr>
            <a:picLocks noChangeAspect="1"/>
          </p:cNvPicPr>
          <p:nvPr/>
        </p:nvPicPr>
        <p:blipFill rotWithShape="1">
          <a:blip r:embed="rId19"/>
          <a:srcRect t="9089"/>
          <a:stretch/>
        </p:blipFill>
        <p:spPr>
          <a:xfrm>
            <a:off x="8786730" y="814416"/>
            <a:ext cx="195323" cy="22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90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OPUS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525645"/>
            <a:ext cx="2880000" cy="2011384"/>
          </a:xfrm>
          <a:noFill/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Integrated check </a:t>
            </a:r>
            <a:r>
              <a:rPr lang="de-DE" sz="1400" dirty="0" err="1">
                <a:solidFill>
                  <a:srgbClr val="00446B"/>
                </a:solidFill>
              </a:rPr>
              <a:t>valve</a:t>
            </a:r>
            <a:endParaRPr lang="de-DE" sz="1400" dirty="0">
              <a:solidFill>
                <a:srgbClr val="00446B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Compact design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Large </a:t>
            </a:r>
            <a:r>
              <a:rPr lang="de-DE" sz="1400" dirty="0" err="1">
                <a:solidFill>
                  <a:srgbClr val="00446B"/>
                </a:solidFill>
              </a:rPr>
              <a:t>through-bore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for</a:t>
            </a:r>
            <a:r>
              <a:rPr lang="de-DE" sz="1400" dirty="0">
                <a:solidFill>
                  <a:srgbClr val="00446B"/>
                </a:solidFill>
              </a:rPr>
              <a:t> open-center </a:t>
            </a:r>
            <a:r>
              <a:rPr lang="de-DE" sz="1400" dirty="0" err="1">
                <a:solidFill>
                  <a:srgbClr val="00446B"/>
                </a:solidFill>
              </a:rPr>
              <a:t>hydraulic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cylinder</a:t>
            </a:r>
            <a:r>
              <a:rPr lang="de-DE" sz="1400" dirty="0">
                <a:solidFill>
                  <a:srgbClr val="00446B"/>
                </a:solidFill>
              </a:rPr>
              <a:t> OPUS-H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Long </a:t>
            </a:r>
            <a:r>
              <a:rPr lang="de-DE" sz="1400" dirty="0" err="1">
                <a:solidFill>
                  <a:srgbClr val="00446B"/>
                </a:solidFill>
              </a:rPr>
              <a:t>actuating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stroke</a:t>
            </a:r>
            <a:endParaRPr lang="de-DE" sz="1400" dirty="0">
              <a:solidFill>
                <a:srgbClr val="00446B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Integrated </a:t>
            </a:r>
            <a:r>
              <a:rPr lang="de-DE" sz="1400" dirty="0" err="1">
                <a:solidFill>
                  <a:srgbClr val="00446B"/>
                </a:solidFill>
              </a:rPr>
              <a:t>control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cam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for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stroke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monitoring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OPUS-H3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1533009"/>
            <a:ext cx="4651080" cy="399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21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hlinkClick r:id="rId2" action="ppaction://hlinksldjump"/>
          </p:cNvPr>
          <p:cNvSpPr/>
          <p:nvPr/>
        </p:nvSpPr>
        <p:spPr>
          <a:xfrm>
            <a:off x="4965270" y="2200783"/>
            <a:ext cx="2880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hlinkClick r:id="rId2" action="ppaction://hlinksldjump"/>
          </p:cNvPr>
          <p:cNvSpPr/>
          <p:nvPr/>
        </p:nvSpPr>
        <p:spPr>
          <a:xfrm>
            <a:off x="1625778" y="2196298"/>
            <a:ext cx="2880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OPUS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OPUS-H3</a:t>
            </a:r>
            <a:endParaRPr lang="de-DE" dirty="0"/>
          </a:p>
        </p:txBody>
      </p:sp>
      <p:sp>
        <p:nvSpPr>
          <p:cNvPr id="10" name="Textfeld 9">
            <a:hlinkClick r:id="rId2" action="ppaction://hlinksldjump"/>
          </p:cNvPr>
          <p:cNvSpPr txBox="1"/>
          <p:nvPr/>
        </p:nvSpPr>
        <p:spPr>
          <a:xfrm>
            <a:off x="1625778" y="2200783"/>
            <a:ext cx="288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OPUS-V </a:t>
            </a:r>
            <a:r>
              <a:rPr lang="de-DE" sz="1600" b="1" dirty="0" err="1">
                <a:solidFill>
                  <a:srgbClr val="003D6A"/>
                </a:solidFill>
              </a:rPr>
              <a:t>Closed</a:t>
            </a:r>
            <a:r>
              <a:rPr lang="de-DE" sz="1600" b="1" dirty="0">
                <a:solidFill>
                  <a:srgbClr val="003D6A"/>
                </a:solidFill>
              </a:rPr>
              <a:t>-center </a:t>
            </a:r>
            <a:r>
              <a:rPr lang="de-DE" sz="1600" b="1" dirty="0" err="1">
                <a:solidFill>
                  <a:srgbClr val="003D6A"/>
                </a:solidFill>
              </a:rPr>
              <a:t>Cylinder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5" name="Textfeld 24">
            <a:hlinkClick r:id="rId2" action="ppaction://hlinksldjump"/>
          </p:cNvPr>
          <p:cNvSpPr txBox="1"/>
          <p:nvPr/>
        </p:nvSpPr>
        <p:spPr>
          <a:xfrm>
            <a:off x="4965269" y="2204398"/>
            <a:ext cx="2880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OPUS-H3 Open-center </a:t>
            </a:r>
            <a:r>
              <a:rPr lang="de-DE" sz="1600" b="1" dirty="0" err="1">
                <a:solidFill>
                  <a:srgbClr val="003D6A"/>
                </a:solidFill>
              </a:rPr>
              <a:t>Cylinder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9" name="Grafik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289" y="2621333"/>
            <a:ext cx="2077251" cy="1784975"/>
          </a:xfrm>
          <a:prstGeom prst="rect">
            <a:avLst/>
          </a:prstGeom>
        </p:spPr>
      </p:pic>
      <p:pic>
        <p:nvPicPr>
          <p:cNvPr id="11" name="Grafik 1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781" y="2556755"/>
            <a:ext cx="2606405" cy="189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07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OPUS-H3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OPUS-H3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989318"/>
              </p:ext>
            </p:extLst>
          </p:nvPr>
        </p:nvGraphicFramePr>
        <p:xfrm>
          <a:off x="427918" y="1913758"/>
          <a:ext cx="8299341" cy="3130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3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7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8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7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1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98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53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022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21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826676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Technical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Data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RPM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Piston Surface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[cm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Piston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Through-hole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pressure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[bar]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Pull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at 40 bar</a:t>
                      </a:r>
                      <a:endParaRPr lang="de-DE" sz="1200" b="1" baseline="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Oil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leakage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rate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[l/min]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Moment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of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inertia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[kgm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Power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absorption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[kW]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OPUS-H3 70-37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37.5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0.013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0.85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OPUS-H3 102-46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46.5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0.028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OPUS-H3 130-53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131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52.5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OPUS-H3 150-67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67.5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OPUS-H3 170-77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OPUS-H3 200-86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197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0.13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OPUS-H3 225-95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0.17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OPUS-H3 320-127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127.5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0.54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6241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OPUS-H3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4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sp>
        <p:nvSpPr>
          <p:cNvPr id="9" name="Rechteck 8">
            <a:hlinkClick r:id="rId5" action="ppaction://hlinksldjump"/>
          </p:cNvPr>
          <p:cNvSpPr/>
          <p:nvPr/>
        </p:nvSpPr>
        <p:spPr>
          <a:xfrm>
            <a:off x="7255575" y="424867"/>
            <a:ext cx="432000" cy="432000"/>
          </a:xfrm>
          <a:prstGeom prst="rect">
            <a:avLst/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l="15018" t="5808" r="18150" b="8090"/>
          <a:stretch/>
        </p:blipFill>
        <p:spPr>
          <a:xfrm>
            <a:off x="7319560" y="452607"/>
            <a:ext cx="342739" cy="360000"/>
          </a:xfrm>
          <a:prstGeom prst="rect">
            <a:avLst/>
          </a:prstGeom>
        </p:spPr>
      </p:pic>
      <p:sp>
        <p:nvSpPr>
          <p:cNvPr id="11" name="Textfeld 10">
            <a:hlinkClick r:id="rId5" action="ppaction://hlinksldjump"/>
          </p:cNvPr>
          <p:cNvSpPr txBox="1"/>
          <p:nvPr/>
        </p:nvSpPr>
        <p:spPr>
          <a:xfrm>
            <a:off x="7701569" y="424616"/>
            <a:ext cx="936000" cy="432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000" b="1" dirty="0">
                <a:solidFill>
                  <a:srgbClr val="003D6A"/>
                </a:solidFill>
              </a:rPr>
              <a:t>Back </a:t>
            </a:r>
            <a:r>
              <a:rPr lang="de-DE" sz="1000" b="1" dirty="0" err="1">
                <a:solidFill>
                  <a:srgbClr val="003D6A"/>
                </a:solidFill>
              </a:rPr>
              <a:t>to</a:t>
            </a:r>
            <a:r>
              <a:rPr lang="de-DE" sz="1000" b="1" dirty="0">
                <a:solidFill>
                  <a:srgbClr val="003D6A"/>
                </a:solidFill>
              </a:rPr>
              <a:t> </a:t>
            </a:r>
            <a:r>
              <a:rPr lang="de-DE" sz="1000" b="1" dirty="0" err="1">
                <a:solidFill>
                  <a:srgbClr val="003D6A"/>
                </a:solidFill>
              </a:rPr>
              <a:t>overview</a:t>
            </a:r>
            <a:endParaRPr lang="de-DE" sz="1000" b="1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3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288</Words>
  <Application>Microsoft Office PowerPoint</Application>
  <PresentationFormat>Bildschirmpräsentation (4:3)</PresentationFormat>
  <Paragraphs>152</Paragraphs>
  <Slides>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OPUS</vt:lpstr>
      <vt:lpstr>OPUS</vt:lpstr>
      <vt:lpstr>Variants of OPUS-H3</vt:lpstr>
      <vt:lpstr>SCHUNK Services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566</cp:revision>
  <cp:lastPrinted>2018-01-05T10:34:27Z</cp:lastPrinted>
  <dcterms:created xsi:type="dcterms:W3CDTF">2015-04-07T09:55:40Z</dcterms:created>
  <dcterms:modified xsi:type="dcterms:W3CDTF">2021-09-15T10:06:54Z</dcterms:modified>
</cp:coreProperties>
</file>