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538" r:id="rId2"/>
    <p:sldId id="484" r:id="rId3"/>
    <p:sldId id="486" r:id="rId4"/>
    <p:sldId id="489" r:id="rId5"/>
    <p:sldId id="488" r:id="rId6"/>
    <p:sldId id="490" r:id="rId7"/>
    <p:sldId id="495" r:id="rId8"/>
    <p:sldId id="496" r:id="rId9"/>
    <p:sldId id="497" r:id="rId10"/>
    <p:sldId id="498" r:id="rId11"/>
    <p:sldId id="494" r:id="rId12"/>
    <p:sldId id="279" r:id="rId13"/>
  </p:sldIdLst>
  <p:sldSz cx="9144000" cy="6858000" type="screen4x3"/>
  <p:notesSz cx="6797675" cy="9926638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24">
          <p15:clr>
            <a:srgbClr val="A4A3A4"/>
          </p15:clr>
        </p15:guide>
        <p15:guide id="2" pos="482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D6A"/>
    <a:srgbClr val="009EE3"/>
    <a:srgbClr val="ECF1F8"/>
    <a:srgbClr val="0044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54" autoAdjust="0"/>
    <p:restoredTop sz="94601" autoAdjust="0"/>
  </p:normalViewPr>
  <p:slideViewPr>
    <p:cSldViewPr snapToGrid="0" snapToObjects="1">
      <p:cViewPr varScale="1">
        <p:scale>
          <a:sx n="100" d="100"/>
          <a:sy n="100" d="100"/>
        </p:scale>
        <p:origin x="1482" y="72"/>
      </p:cViewPr>
      <p:guideLst>
        <p:guide orient="horz" pos="3824"/>
        <p:guide pos="48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83" d="100"/>
          <a:sy n="83" d="100"/>
        </p:scale>
        <p:origin x="-3156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EF0E5-7573-904A-8AD2-3C4D4AB28462}" type="datetimeFigureOut">
              <a:rPr lang="de-DE" smtClean="0"/>
              <a:pPr/>
              <a:t>26.10.2021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9633C-3AFD-B14F-BF51-76C9B354F05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9349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59C942-6DF7-4645-A323-1FB2403B0B5A}" type="datetimeFigureOut">
              <a:rPr lang="de-DE" smtClean="0"/>
              <a:pPr/>
              <a:t>26.10.2021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218C4-41A8-684B-AF4F-B9D499E35F6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56796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MAGNOS MFRS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31113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MAGNOS MFRS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65598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MAGNOS MFRS</a:t>
            </a:r>
            <a:endParaRPr lang="de-DE" dirty="0"/>
          </a:p>
        </p:txBody>
      </p:sp>
      <p:sp>
        <p:nvSpPr>
          <p:cNvPr id="7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1864171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MAGNOS MFRS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MAGNOS MFRS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5483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MAGNOS MFRS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21488999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859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tzt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7BC19C-A1E6-4489-9BC3-C001F2DEF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68D64DD-5E52-4094-B64C-864F594052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Titel, Verfasser, Datum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CCAC922-7B04-487C-B885-EC290EAE34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9184821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09499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0011"/>
            <a:ext cx="9144000" cy="807989"/>
          </a:xfrm>
          <a:prstGeom prst="rect">
            <a:avLst/>
          </a:prstGeom>
        </p:spPr>
      </p:pic>
      <p:sp>
        <p:nvSpPr>
          <p:cNvPr id="12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3"/>
          </p:nvPr>
        </p:nvSpPr>
        <p:spPr>
          <a:xfrm>
            <a:off x="752475" y="6430695"/>
            <a:ext cx="596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algn="l"/>
            <a:r>
              <a:rPr lang="de-DE"/>
              <a:t>MAGNOS MFRS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0278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98" r:id="rId2"/>
    <p:sldLayoutId id="2147483700" r:id="rId3"/>
    <p:sldLayoutId id="2147483697" r:id="rId4"/>
    <p:sldLayoutId id="2147483699" r:id="rId5"/>
    <p:sldLayoutId id="2147483701" r:id="rId6"/>
    <p:sldLayoutId id="2147483657" r:id="rId7"/>
    <p:sldLayoutId id="2147483702" r:id="rId8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13" Type="http://schemas.openxmlformats.org/officeDocument/2006/relationships/image" Target="../media/image19.png"/><Relationship Id="rId3" Type="http://schemas.openxmlformats.org/officeDocument/2006/relationships/image" Target="../media/image9.jpeg"/><Relationship Id="rId7" Type="http://schemas.openxmlformats.org/officeDocument/2006/relationships/image" Target="../media/image13.jpg"/><Relationship Id="rId12" Type="http://schemas.openxmlformats.org/officeDocument/2006/relationships/image" Target="../media/image18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Verschwommene abstrakte hintergrund innenansicht blick auf in richtung zu  leeren büro lobby und eingangstüren und glas vorhang wand mit rahmen |  Kostenlose Foto">
            <a:extLst>
              <a:ext uri="{FF2B5EF4-FFF2-40B4-BE49-F238E27FC236}">
                <a16:creationId xmlns:a16="http://schemas.microsoft.com/office/drawing/2014/main" id="{1A1B7565-981F-433A-97B9-7B2DBD395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454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NCO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AD953D0C-37DB-43D3-AD1A-79F2704C1F31}"/>
              </a:ext>
            </a:extLst>
          </p:cNvPr>
          <p:cNvSpPr/>
          <p:nvPr/>
        </p:nvSpPr>
        <p:spPr>
          <a:xfrm>
            <a:off x="0" y="4546478"/>
            <a:ext cx="9144000" cy="1081147"/>
          </a:xfrm>
          <a:prstGeom prst="rect">
            <a:avLst/>
          </a:prstGeom>
          <a:solidFill>
            <a:srgbClr val="003D6A">
              <a:alpha val="9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-304" y="5644445"/>
            <a:ext cx="9143695" cy="1213555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474734" y="4926900"/>
            <a:ext cx="4181931" cy="60112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endParaRPr lang="de-DE" sz="1500" dirty="0">
              <a:solidFill>
                <a:srgbClr val="FFFFFF"/>
              </a:solidFill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460623" y="4291898"/>
            <a:ext cx="9144000" cy="115287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3000" b="1" dirty="0">
                <a:solidFill>
                  <a:srgbClr val="FFFFFF"/>
                </a:solidFill>
              </a:rPr>
              <a:t>MAGNOS MFRS</a:t>
            </a:r>
            <a:endParaRPr lang="de-DE" sz="3000" dirty="0">
              <a:solidFill>
                <a:srgbClr val="FFFFFF"/>
              </a:solidFill>
            </a:endParaRPr>
          </a:p>
        </p:txBody>
      </p:sp>
      <p:pic>
        <p:nvPicPr>
          <p:cNvPr id="9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0" y="5483469"/>
            <a:ext cx="9144000" cy="1320800"/>
          </a:xfrm>
          <a:prstGeom prst="rect">
            <a:avLst/>
          </a:prstGeom>
        </p:spPr>
      </p:pic>
      <p:sp>
        <p:nvSpPr>
          <p:cNvPr id="11" name="Titel 1"/>
          <p:cNvSpPr txBox="1">
            <a:spLocks/>
          </p:cNvSpPr>
          <p:nvPr/>
        </p:nvSpPr>
        <p:spPr>
          <a:xfrm>
            <a:off x="474734" y="4926331"/>
            <a:ext cx="5431544" cy="661242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1500" dirty="0">
                <a:solidFill>
                  <a:srgbClr val="FFFFFF"/>
                </a:solidFill>
              </a:rPr>
              <a:t>Magnetspanntechnik</a:t>
            </a:r>
          </a:p>
        </p:txBody>
      </p:sp>
      <p:pic>
        <p:nvPicPr>
          <p:cNvPr id="1026" name="Picture 2" descr="MAGNOS MFRS">
            <a:extLst>
              <a:ext uri="{FF2B5EF4-FFF2-40B4-BE49-F238E27FC236}">
                <a16:creationId xmlns:a16="http://schemas.microsoft.com/office/drawing/2014/main" id="{FF369FD1-91D3-4037-AB1D-73605E506B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313" y="753757"/>
            <a:ext cx="4905375" cy="332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14134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70" y="1906737"/>
            <a:ext cx="2117411" cy="693743"/>
          </a:xfrm>
          <a:prstGeom prst="rect">
            <a:avLst/>
          </a:prstGeom>
        </p:spPr>
      </p:pic>
      <p:sp>
        <p:nvSpPr>
          <p:cNvPr id="19" name="Rechteck 18"/>
          <p:cNvSpPr/>
          <p:nvPr/>
        </p:nvSpPr>
        <p:spPr>
          <a:xfrm>
            <a:off x="4715890" y="987097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254183" y="982612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MAGNOS MFRS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MAGNOS MFRS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252338" y="987097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Position des Anschlusses (Option)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4714045" y="98261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Zusätzliche Befestigungsbohrungen (Option)</a:t>
            </a:r>
          </a:p>
        </p:txBody>
      </p:sp>
      <p:grpSp>
        <p:nvGrpSpPr>
          <p:cNvPr id="14" name="Gruppieren 13"/>
          <p:cNvGrpSpPr/>
          <p:nvPr/>
        </p:nvGrpSpPr>
        <p:grpSpPr>
          <a:xfrm>
            <a:off x="2885960" y="1770045"/>
            <a:ext cx="198000" cy="198000"/>
            <a:chOff x="4645063" y="729193"/>
            <a:chExt cx="266095" cy="271350"/>
          </a:xfrm>
        </p:grpSpPr>
        <p:sp>
          <p:nvSpPr>
            <p:cNvPr id="15" name="Ellipse 14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" name="Textfeld 1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1" name="Gruppieren 20"/>
          <p:cNvGrpSpPr/>
          <p:nvPr/>
        </p:nvGrpSpPr>
        <p:grpSpPr>
          <a:xfrm>
            <a:off x="1037190" y="2410431"/>
            <a:ext cx="198000" cy="198000"/>
            <a:chOff x="4645063" y="729193"/>
            <a:chExt cx="266095" cy="271350"/>
          </a:xfrm>
        </p:grpSpPr>
        <p:sp>
          <p:nvSpPr>
            <p:cNvPr id="22" name="Ellipse 21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3" name="Textfeld 22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sp>
        <p:nvSpPr>
          <p:cNvPr id="6" name="Textfeld 5"/>
          <p:cNvSpPr txBox="1"/>
          <p:nvPr/>
        </p:nvSpPr>
        <p:spPr>
          <a:xfrm>
            <a:off x="3035417" y="1746334"/>
            <a:ext cx="13929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3D6A"/>
                </a:solidFill>
              </a:rPr>
              <a:t>Standardanschluss</a:t>
            </a: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Kundenspezifischer Anschluss in der Mitte</a:t>
            </a:r>
          </a:p>
        </p:txBody>
      </p:sp>
      <p:grpSp>
        <p:nvGrpSpPr>
          <p:cNvPr id="37" name="Gruppieren 36"/>
          <p:cNvGrpSpPr/>
          <p:nvPr/>
        </p:nvGrpSpPr>
        <p:grpSpPr>
          <a:xfrm>
            <a:off x="2432835" y="2301147"/>
            <a:ext cx="198000" cy="198000"/>
            <a:chOff x="4645063" y="732456"/>
            <a:chExt cx="266095" cy="271350"/>
          </a:xfrm>
        </p:grpSpPr>
        <p:sp>
          <p:nvSpPr>
            <p:cNvPr id="38" name="Ellipse 3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9" name="Textfeld 38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40" name="Gruppieren 39"/>
          <p:cNvGrpSpPr/>
          <p:nvPr/>
        </p:nvGrpSpPr>
        <p:grpSpPr>
          <a:xfrm>
            <a:off x="2864284" y="2145282"/>
            <a:ext cx="198000" cy="198000"/>
            <a:chOff x="4645063" y="732456"/>
            <a:chExt cx="266095" cy="271350"/>
          </a:xfrm>
        </p:grpSpPr>
        <p:sp>
          <p:nvSpPr>
            <p:cNvPr id="41" name="Ellipse 4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2" name="Textfeld 41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pic>
        <p:nvPicPr>
          <p:cNvPr id="24" name="Grafik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975" y="1338163"/>
            <a:ext cx="2337239" cy="190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0514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Baureihen MAGNOS MFRS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MAGNOS MFRS</a:t>
            </a:r>
            <a:endParaRPr lang="de-DE" dirty="0"/>
          </a:p>
        </p:txBody>
      </p:sp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5185634"/>
              </p:ext>
            </p:extLst>
          </p:nvPr>
        </p:nvGraphicFramePr>
        <p:xfrm>
          <a:off x="532959" y="2283840"/>
          <a:ext cx="8078085" cy="247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78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83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83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83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2836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2836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2836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24657">
                <a:tc>
                  <a:txBody>
                    <a:bodyPr/>
                    <a:lstStyle/>
                    <a:p>
                      <a:r>
                        <a:rPr lang="de-DE" sz="1200" dirty="0"/>
                        <a:t>Technische Daten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MFRS-A1-032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/>
                        <a:t>MFRS-A1-050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/>
                        <a:t>MFRS-A2-050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/>
                        <a:t>MFRS-A1-070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/>
                        <a:t>MFRS-A2-070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/>
                        <a:t>MFRS-V-A1-050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L 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B 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H 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86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86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Max. Spannkraft [kN]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26 – 154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63 – 377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63 – 377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123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– 554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123 – 385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63 – 314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Anzahl</a:t>
                      </a:r>
                      <a:r>
                        <a:rPr lang="de-DE" sz="1200" b="0" baseline="0" dirty="0">
                          <a:solidFill>
                            <a:srgbClr val="003D6A"/>
                          </a:solidFill>
                        </a:rPr>
                        <a:t> Pole</a:t>
                      </a:r>
                      <a:endParaRPr lang="de-DE" sz="12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24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– 140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16 – 96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16 – 96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16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– 72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16 – 50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16 – 80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Anschluss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4-PIN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4-PIN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4-PIN / 7-PIN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4-PIN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4-PIN /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7-PIN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4-PIN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Anzahl Kanäle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 / 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 / 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954968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2"/>
          <p:cNvSpPr txBox="1">
            <a:spLocks/>
          </p:cNvSpPr>
          <p:nvPr/>
        </p:nvSpPr>
        <p:spPr>
          <a:xfrm>
            <a:off x="4841878" y="4426651"/>
            <a:ext cx="2034381" cy="1457921"/>
          </a:xfrm>
          <a:prstGeom prst="rect">
            <a:avLst/>
          </a:prstGeom>
          <a:ln>
            <a:noFill/>
          </a:ln>
        </p:spPr>
        <p:txBody>
          <a:bodyPr vert="horz" lIns="91434" tIns="45717" rIns="91434" bIns="45717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  <a:tabLst>
                <a:tab pos="4214543" algn="l"/>
              </a:tabLst>
            </a:pP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7047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Produktübersicht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MAGNOS MFRS</a:t>
            </a:r>
            <a:endParaRPr lang="de-DE" dirty="0"/>
          </a:p>
        </p:txBody>
      </p:sp>
      <p:pic>
        <p:nvPicPr>
          <p:cNvPr id="6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26" y="2973208"/>
            <a:ext cx="714960" cy="7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eck 3"/>
          <p:cNvSpPr>
            <a:spLocks noChangeArrowheads="1"/>
          </p:cNvSpPr>
          <p:nvPr/>
        </p:nvSpPr>
        <p:spPr bwMode="auto">
          <a:xfrm>
            <a:off x="259515" y="3771762"/>
            <a:ext cx="117472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Spannbacken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8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611" y="2984706"/>
            <a:ext cx="681830" cy="631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fi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734" y="2888216"/>
            <a:ext cx="283865" cy="811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hteck 51"/>
          <p:cNvSpPr>
            <a:spLocks noChangeArrowheads="1"/>
          </p:cNvSpPr>
          <p:nvPr/>
        </p:nvSpPr>
        <p:spPr bwMode="auto">
          <a:xfrm>
            <a:off x="5553381" y="3673787"/>
            <a:ext cx="135465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Werkzeughalter</a:t>
            </a:r>
          </a:p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Systeme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2" name="Rechteck 53"/>
          <p:cNvSpPr>
            <a:spLocks noChangeArrowheads="1"/>
          </p:cNvSpPr>
          <p:nvPr/>
        </p:nvSpPr>
        <p:spPr bwMode="auto">
          <a:xfrm>
            <a:off x="7209084" y="3667979"/>
            <a:ext cx="169005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Hydro-</a:t>
            </a:r>
          </a:p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Dehnspanntechnik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13" name="Grafi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0406" y="3018461"/>
            <a:ext cx="947227" cy="56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hteck 13"/>
          <p:cNvSpPr/>
          <p:nvPr/>
        </p:nvSpPr>
        <p:spPr>
          <a:xfrm>
            <a:off x="3845466" y="3657514"/>
            <a:ext cx="1255473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B0F0"/>
                </a:solidFill>
                <a:latin typeface="+mj-lt"/>
              </a:rPr>
              <a:t>Stationäre</a:t>
            </a:r>
          </a:p>
          <a:p>
            <a:pPr algn="ctr">
              <a:defRPr/>
            </a:pPr>
            <a:r>
              <a:rPr lang="de-DE" sz="1400" b="1" dirty="0">
                <a:solidFill>
                  <a:srgbClr val="00B0F0"/>
                </a:solidFill>
                <a:latin typeface="+mj-lt"/>
              </a:rPr>
              <a:t>Spannsysteme</a:t>
            </a:r>
            <a:endParaRPr lang="de-DE" sz="14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26" name="Rechteck 51"/>
          <p:cNvSpPr>
            <a:spLocks noChangeArrowheads="1"/>
          </p:cNvSpPr>
          <p:nvPr/>
        </p:nvSpPr>
        <p:spPr bwMode="auto">
          <a:xfrm>
            <a:off x="2166065" y="3722475"/>
            <a:ext cx="99890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Drehfutter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27" name="Grafik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60474" y="2919372"/>
            <a:ext cx="739476" cy="744290"/>
          </a:xfrm>
          <a:prstGeom prst="rect">
            <a:avLst/>
          </a:prstGeom>
          <a:ln>
            <a:noFill/>
          </a:ln>
        </p:spPr>
      </p:pic>
      <p:sp>
        <p:nvSpPr>
          <p:cNvPr id="28" name="Rechteck 51"/>
          <p:cNvSpPr>
            <a:spLocks noChangeArrowheads="1"/>
          </p:cNvSpPr>
          <p:nvPr/>
        </p:nvSpPr>
        <p:spPr bwMode="auto">
          <a:xfrm>
            <a:off x="3816242" y="2106361"/>
            <a:ext cx="130366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B0F0"/>
                </a:solidFill>
                <a:latin typeface="+mj-lt"/>
              </a:rPr>
              <a:t>Spanntechnik</a:t>
            </a:r>
            <a:endParaRPr lang="de-DE" altLang="de-DE" sz="14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29" name="Rechteck 51"/>
          <p:cNvSpPr>
            <a:spLocks noChangeArrowheads="1"/>
          </p:cNvSpPr>
          <p:nvPr/>
        </p:nvSpPr>
        <p:spPr bwMode="auto">
          <a:xfrm>
            <a:off x="739985" y="2155204"/>
            <a:ext cx="138903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Greifsysteme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30" name="Rechteck 29"/>
          <p:cNvSpPr/>
          <p:nvPr/>
        </p:nvSpPr>
        <p:spPr>
          <a:xfrm>
            <a:off x="375960" y="2806353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1" name="Rechteck 30"/>
          <p:cNvSpPr/>
          <p:nvPr/>
        </p:nvSpPr>
        <p:spPr>
          <a:xfrm>
            <a:off x="2164660" y="2798334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2" name="Rechteck 31"/>
          <p:cNvSpPr/>
          <p:nvPr/>
        </p:nvSpPr>
        <p:spPr>
          <a:xfrm>
            <a:off x="3953360" y="2774271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3" name="Rechteck 32"/>
          <p:cNvSpPr/>
          <p:nvPr/>
        </p:nvSpPr>
        <p:spPr>
          <a:xfrm>
            <a:off x="5742060" y="2790313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4" name="Rechteck 33"/>
          <p:cNvSpPr/>
          <p:nvPr/>
        </p:nvSpPr>
        <p:spPr>
          <a:xfrm>
            <a:off x="7530759" y="27822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cxnSp>
        <p:nvCxnSpPr>
          <p:cNvPr id="41" name="Gerader Verbinder 40"/>
          <p:cNvCxnSpPr/>
          <p:nvPr/>
        </p:nvCxnSpPr>
        <p:spPr>
          <a:xfrm>
            <a:off x="893509" y="4338532"/>
            <a:ext cx="7146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Gerader Verbinder 41"/>
          <p:cNvCxnSpPr/>
          <p:nvPr/>
        </p:nvCxnSpPr>
        <p:spPr>
          <a:xfrm>
            <a:off x="894181" y="4338474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Gerader Verbinder 42"/>
          <p:cNvCxnSpPr/>
          <p:nvPr/>
        </p:nvCxnSpPr>
        <p:spPr>
          <a:xfrm>
            <a:off x="6604235" y="4338765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Gerader Verbinder 43"/>
          <p:cNvCxnSpPr/>
          <p:nvPr/>
        </p:nvCxnSpPr>
        <p:spPr>
          <a:xfrm>
            <a:off x="5176701" y="4337030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Gerader Verbinder 44"/>
          <p:cNvCxnSpPr/>
          <p:nvPr/>
        </p:nvCxnSpPr>
        <p:spPr>
          <a:xfrm>
            <a:off x="8039288" y="4336724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Gerader Verbinder 45"/>
          <p:cNvCxnSpPr/>
          <p:nvPr/>
        </p:nvCxnSpPr>
        <p:spPr>
          <a:xfrm>
            <a:off x="3749330" y="4338765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Gerader Verbinder 46"/>
          <p:cNvCxnSpPr/>
          <p:nvPr/>
        </p:nvCxnSpPr>
        <p:spPr>
          <a:xfrm>
            <a:off x="2318498" y="4337017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Gerader Verbinder 47"/>
          <p:cNvCxnSpPr/>
          <p:nvPr/>
        </p:nvCxnSpPr>
        <p:spPr>
          <a:xfrm>
            <a:off x="4480492" y="4158586"/>
            <a:ext cx="0" cy="180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Gerader Verbinder 48"/>
          <p:cNvCxnSpPr/>
          <p:nvPr/>
        </p:nvCxnSpPr>
        <p:spPr>
          <a:xfrm>
            <a:off x="877354" y="2639807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Gerader Verbinder 49"/>
          <p:cNvCxnSpPr/>
          <p:nvPr/>
        </p:nvCxnSpPr>
        <p:spPr>
          <a:xfrm>
            <a:off x="8040771" y="2638340"/>
            <a:ext cx="0" cy="1548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Gerader Verbinder 50"/>
          <p:cNvCxnSpPr/>
          <p:nvPr/>
        </p:nvCxnSpPr>
        <p:spPr>
          <a:xfrm>
            <a:off x="6243544" y="2632189"/>
            <a:ext cx="0" cy="1548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Gerader Verbinder 51"/>
          <p:cNvCxnSpPr/>
          <p:nvPr/>
        </p:nvCxnSpPr>
        <p:spPr>
          <a:xfrm>
            <a:off x="4458498" y="2379661"/>
            <a:ext cx="0" cy="396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Gerader Verbinder 52"/>
          <p:cNvCxnSpPr/>
          <p:nvPr/>
        </p:nvCxnSpPr>
        <p:spPr>
          <a:xfrm>
            <a:off x="2664478" y="2644217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Gerader Verbinder 53"/>
          <p:cNvCxnSpPr/>
          <p:nvPr/>
        </p:nvCxnSpPr>
        <p:spPr>
          <a:xfrm>
            <a:off x="875915" y="2632539"/>
            <a:ext cx="716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Gerader Verbinder 54"/>
          <p:cNvCxnSpPr/>
          <p:nvPr/>
        </p:nvCxnSpPr>
        <p:spPr>
          <a:xfrm>
            <a:off x="2799467" y="1737481"/>
            <a:ext cx="0" cy="248887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Gerader Verbinder 55"/>
          <p:cNvCxnSpPr/>
          <p:nvPr/>
        </p:nvCxnSpPr>
        <p:spPr>
          <a:xfrm>
            <a:off x="1439969" y="1989961"/>
            <a:ext cx="302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Gerader Verbinder 56"/>
          <p:cNvCxnSpPr/>
          <p:nvPr/>
        </p:nvCxnSpPr>
        <p:spPr>
          <a:xfrm>
            <a:off x="1443044" y="1991735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Gerader Verbinder 57"/>
          <p:cNvCxnSpPr/>
          <p:nvPr/>
        </p:nvCxnSpPr>
        <p:spPr>
          <a:xfrm>
            <a:off x="4464743" y="1992254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0" name="Grafik 5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651" y="1339730"/>
            <a:ext cx="1797050" cy="489727"/>
          </a:xfrm>
          <a:prstGeom prst="rect">
            <a:avLst/>
          </a:prstGeom>
        </p:spPr>
      </p:pic>
      <p:pic>
        <p:nvPicPr>
          <p:cNvPr id="62" name="Grafik 6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28" y="4478845"/>
            <a:ext cx="1375862" cy="971703"/>
          </a:xfrm>
          <a:prstGeom prst="rect">
            <a:avLst/>
          </a:prstGeom>
          <a:ln w="6350">
            <a:noFill/>
          </a:ln>
        </p:spPr>
      </p:pic>
      <p:sp>
        <p:nvSpPr>
          <p:cNvPr id="63" name="Rechteck 62"/>
          <p:cNvSpPr/>
          <p:nvPr/>
        </p:nvSpPr>
        <p:spPr>
          <a:xfrm>
            <a:off x="386460" y="5540590"/>
            <a:ext cx="99796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VERO-S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64" name="Grafik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606" y="4685377"/>
            <a:ext cx="818667" cy="592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Rechteck 64"/>
          <p:cNvSpPr/>
          <p:nvPr/>
        </p:nvSpPr>
        <p:spPr>
          <a:xfrm>
            <a:off x="4676170" y="5525931"/>
            <a:ext cx="998906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KONTEC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66" name="Grafik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316" y="4670464"/>
            <a:ext cx="764612" cy="5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Rechteck 66"/>
          <p:cNvSpPr/>
          <p:nvPr/>
        </p:nvSpPr>
        <p:spPr>
          <a:xfrm>
            <a:off x="1816363" y="5535891"/>
            <a:ext cx="983104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TANDEM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68" name="Grafik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0446" y="4653171"/>
            <a:ext cx="597767" cy="677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Rechteck 68"/>
          <p:cNvSpPr/>
          <p:nvPr/>
        </p:nvSpPr>
        <p:spPr>
          <a:xfrm>
            <a:off x="3246267" y="5523703"/>
            <a:ext cx="998905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70" name="Grafik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2741" y="4774018"/>
            <a:ext cx="862741" cy="503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hteck 70"/>
          <p:cNvSpPr/>
          <p:nvPr/>
        </p:nvSpPr>
        <p:spPr>
          <a:xfrm>
            <a:off x="7535977" y="5509583"/>
            <a:ext cx="998905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9EE3"/>
                </a:solidFill>
                <a:latin typeface="+mj-lt"/>
              </a:rPr>
              <a:t>MAGNOS</a:t>
            </a:r>
            <a:endParaRPr lang="de-DE" sz="1400" dirty="0">
              <a:solidFill>
                <a:srgbClr val="009EE3"/>
              </a:solidFill>
              <a:latin typeface="+mj-lt"/>
            </a:endParaRPr>
          </a:p>
        </p:txBody>
      </p:sp>
      <p:sp>
        <p:nvSpPr>
          <p:cNvPr id="72" name="Rechteck 71"/>
          <p:cNvSpPr/>
          <p:nvPr/>
        </p:nvSpPr>
        <p:spPr>
          <a:xfrm>
            <a:off x="1816363" y="4502565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3" name="Rechteck 72"/>
          <p:cNvSpPr/>
          <p:nvPr/>
        </p:nvSpPr>
        <p:spPr>
          <a:xfrm>
            <a:off x="3246267" y="4496959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4" name="Rechteck 73"/>
          <p:cNvSpPr/>
          <p:nvPr/>
        </p:nvSpPr>
        <p:spPr>
          <a:xfrm>
            <a:off x="4676171" y="4500697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5" name="Rechteck 74"/>
          <p:cNvSpPr/>
          <p:nvPr/>
        </p:nvSpPr>
        <p:spPr>
          <a:xfrm>
            <a:off x="6106075" y="4498828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6" name="Rechteck 75"/>
          <p:cNvSpPr/>
          <p:nvPr/>
        </p:nvSpPr>
        <p:spPr>
          <a:xfrm>
            <a:off x="7535978" y="4493221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7" name="Rechteck 76"/>
          <p:cNvSpPr/>
          <p:nvPr/>
        </p:nvSpPr>
        <p:spPr>
          <a:xfrm>
            <a:off x="386459" y="4495090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8" name="Rechteck 77"/>
          <p:cNvSpPr/>
          <p:nvPr/>
        </p:nvSpPr>
        <p:spPr>
          <a:xfrm>
            <a:off x="6090272" y="5431180"/>
            <a:ext cx="998905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Aufspann-türme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79" name="Grafik 7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33922" y="4521654"/>
            <a:ext cx="738865" cy="905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6424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SCHUNK Dienstleistungen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MAGNOS MFRS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10"/>
          </p:nvPr>
        </p:nvSpPr>
        <p:spPr>
          <a:xfrm>
            <a:off x="561443" y="1269697"/>
            <a:ext cx="6016033" cy="4279899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de-DE" sz="1800" b="1" dirty="0"/>
              <a:t>Engineering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Auslegung von Sonderplatten passend auf das jeweilige Fertigungssystem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Entwicklung von Sonderlösungen zusammen mit Kunden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FEM Analysen bei kritischen Bauteilen</a:t>
            </a:r>
            <a:endParaRPr lang="de-DE" sz="500" b="1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/>
              <a:t>Versuchswesen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Dauerversuche mit allen Neuentwicklungen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Verschleißuntersuchungen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Genauigkeitsmessungen</a:t>
            </a:r>
            <a:endParaRPr lang="de-DE" sz="500" b="1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/>
              <a:t>Service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Inbetriebnahme von Kundenlösungen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Inspektion und Wartung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Instandsetzung</a:t>
            </a:r>
          </a:p>
          <a:p>
            <a:endParaRPr lang="de-DE" dirty="0"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2"/>
          <a:srcRect r="-331"/>
          <a:stretch/>
        </p:blipFill>
        <p:spPr>
          <a:xfrm>
            <a:off x="6910381" y="4382947"/>
            <a:ext cx="1676088" cy="12585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9" name="Gruppieren 8"/>
          <p:cNvGrpSpPr/>
          <p:nvPr/>
        </p:nvGrpSpPr>
        <p:grpSpPr>
          <a:xfrm>
            <a:off x="6906896" y="1258890"/>
            <a:ext cx="1653197" cy="1260000"/>
            <a:chOff x="6980264" y="1679001"/>
            <a:chExt cx="1221634" cy="1126854"/>
          </a:xfrm>
        </p:grpSpPr>
        <p:pic>
          <p:nvPicPr>
            <p:cNvPr id="3" name="Grafik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00" r="28246"/>
            <a:stretch/>
          </p:blipFill>
          <p:spPr>
            <a:xfrm>
              <a:off x="7488757" y="1679001"/>
              <a:ext cx="713141" cy="1126854"/>
            </a:xfrm>
            <a:prstGeom prst="rect">
              <a:avLst/>
            </a:prstGeom>
          </p:spPr>
        </p:pic>
        <p:pic>
          <p:nvPicPr>
            <p:cNvPr id="4" name="Grafik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320"/>
            <a:stretch/>
          </p:blipFill>
          <p:spPr>
            <a:xfrm>
              <a:off x="6980264" y="1750427"/>
              <a:ext cx="386179" cy="984002"/>
            </a:xfrm>
            <a:prstGeom prst="rect">
              <a:avLst/>
            </a:prstGeom>
          </p:spPr>
        </p:pic>
        <p:pic>
          <p:nvPicPr>
            <p:cNvPr id="8" name="Grafik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02" t="71328" r="1358" b="8589"/>
            <a:stretch/>
          </p:blipFill>
          <p:spPr>
            <a:xfrm>
              <a:off x="6998034" y="2508145"/>
              <a:ext cx="257424" cy="226284"/>
            </a:xfrm>
            <a:prstGeom prst="rect">
              <a:avLst/>
            </a:prstGeom>
          </p:spPr>
        </p:pic>
      </p:grpSp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9" r="8667"/>
          <a:stretch/>
        </p:blipFill>
        <p:spPr>
          <a:xfrm>
            <a:off x="6908481" y="2869646"/>
            <a:ext cx="1677988" cy="126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hteck 6"/>
          <p:cNvSpPr/>
          <p:nvPr/>
        </p:nvSpPr>
        <p:spPr>
          <a:xfrm>
            <a:off x="6715125" y="1604434"/>
            <a:ext cx="1502889" cy="13107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92771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99" y="1239078"/>
            <a:ext cx="5382037" cy="362949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MAGNOS MFRS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0"/>
          </p:nvPr>
        </p:nvSpPr>
        <p:spPr>
          <a:xfrm>
            <a:off x="6019238" y="1280456"/>
            <a:ext cx="2914554" cy="4297088"/>
          </a:xfrm>
          <a:noFill/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Stabiler Grundkörper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Befestigungsnut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Befestigungsbohrung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Umpolbare </a:t>
            </a:r>
            <a:r>
              <a:rPr lang="de-DE" sz="1400" dirty="0" err="1">
                <a:solidFill>
                  <a:srgbClr val="00446B"/>
                </a:solidFill>
              </a:rPr>
              <a:t>AlNiCo</a:t>
            </a:r>
            <a:r>
              <a:rPr lang="de-DE" sz="1400" dirty="0">
                <a:solidFill>
                  <a:srgbClr val="00446B"/>
                </a:solidFill>
              </a:rPr>
              <a:t>-Magnete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Spulenkörper in isolierter Ausführung</a:t>
            </a: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Stahlpol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Kunstharzverguss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Neodym-Magnete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Anschlussgehäuse mit Statusanzeige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Feste Polverlängerungen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Flexible Polverlängerungen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MAGNOS MFRS</a:t>
            </a:r>
            <a:endParaRPr lang="de-DE" dirty="0"/>
          </a:p>
        </p:txBody>
      </p:sp>
      <p:grpSp>
        <p:nvGrpSpPr>
          <p:cNvPr id="106" name="Gruppieren 105"/>
          <p:cNvGrpSpPr/>
          <p:nvPr/>
        </p:nvGrpSpPr>
        <p:grpSpPr>
          <a:xfrm>
            <a:off x="5846748" y="1624911"/>
            <a:ext cx="198000" cy="198000"/>
            <a:chOff x="4645063" y="732456"/>
            <a:chExt cx="266095" cy="271350"/>
          </a:xfrm>
        </p:grpSpPr>
        <p:sp>
          <p:nvSpPr>
            <p:cNvPr id="107" name="Ellipse 1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8" name="Textfeld 107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58" name="Gruppieren 157"/>
          <p:cNvGrpSpPr/>
          <p:nvPr/>
        </p:nvGrpSpPr>
        <p:grpSpPr>
          <a:xfrm>
            <a:off x="5846748" y="1337126"/>
            <a:ext cx="198000" cy="198000"/>
            <a:chOff x="4645063" y="729193"/>
            <a:chExt cx="266095" cy="271350"/>
          </a:xfrm>
        </p:grpSpPr>
        <p:sp>
          <p:nvSpPr>
            <p:cNvPr id="159" name="Ellipse 158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0" name="Textfeld 15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61" name="Gruppieren 160"/>
          <p:cNvGrpSpPr/>
          <p:nvPr/>
        </p:nvGrpSpPr>
        <p:grpSpPr>
          <a:xfrm>
            <a:off x="5846748" y="1896841"/>
            <a:ext cx="198000" cy="198000"/>
            <a:chOff x="4637578" y="732456"/>
            <a:chExt cx="266095" cy="271350"/>
          </a:xfrm>
        </p:grpSpPr>
        <p:sp>
          <p:nvSpPr>
            <p:cNvPr id="162" name="Ellipse 16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3" name="Textfeld 162"/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64" name="Gruppieren 163"/>
          <p:cNvGrpSpPr/>
          <p:nvPr/>
        </p:nvGrpSpPr>
        <p:grpSpPr>
          <a:xfrm>
            <a:off x="5846748" y="2205912"/>
            <a:ext cx="198000" cy="198000"/>
            <a:chOff x="4631178" y="738982"/>
            <a:chExt cx="266095" cy="271350"/>
          </a:xfrm>
        </p:grpSpPr>
        <p:sp>
          <p:nvSpPr>
            <p:cNvPr id="165" name="Ellipse 16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6" name="Textfeld 165"/>
            <p:cNvSpPr txBox="1"/>
            <p:nvPr/>
          </p:nvSpPr>
          <p:spPr>
            <a:xfrm>
              <a:off x="46311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167" name="Gruppieren 166"/>
          <p:cNvGrpSpPr/>
          <p:nvPr/>
        </p:nvGrpSpPr>
        <p:grpSpPr>
          <a:xfrm>
            <a:off x="5846748" y="2492244"/>
            <a:ext cx="198000" cy="198000"/>
            <a:chOff x="4637578" y="738982"/>
            <a:chExt cx="266095" cy="271350"/>
          </a:xfrm>
        </p:grpSpPr>
        <p:sp>
          <p:nvSpPr>
            <p:cNvPr id="168" name="Ellipse 16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9" name="Textfeld 168"/>
            <p:cNvSpPr txBox="1"/>
            <p:nvPr/>
          </p:nvSpPr>
          <p:spPr>
            <a:xfrm>
              <a:off x="46375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170" name="Gruppieren 169"/>
          <p:cNvGrpSpPr/>
          <p:nvPr/>
        </p:nvGrpSpPr>
        <p:grpSpPr>
          <a:xfrm>
            <a:off x="5846748" y="2782546"/>
            <a:ext cx="198000" cy="198000"/>
            <a:chOff x="4634378" y="738982"/>
            <a:chExt cx="266095" cy="271350"/>
          </a:xfrm>
        </p:grpSpPr>
        <p:sp>
          <p:nvSpPr>
            <p:cNvPr id="171" name="Ellipse 17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2" name="Textfeld 171"/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173" name="Gruppieren 172"/>
          <p:cNvGrpSpPr/>
          <p:nvPr/>
        </p:nvGrpSpPr>
        <p:grpSpPr>
          <a:xfrm>
            <a:off x="5846748" y="3069344"/>
            <a:ext cx="198000" cy="198000"/>
            <a:chOff x="4640203" y="738588"/>
            <a:chExt cx="266095" cy="271350"/>
          </a:xfrm>
        </p:grpSpPr>
        <p:sp>
          <p:nvSpPr>
            <p:cNvPr id="174" name="Ellipse 17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5" name="Textfeld 174"/>
            <p:cNvSpPr txBox="1"/>
            <p:nvPr/>
          </p:nvSpPr>
          <p:spPr>
            <a:xfrm>
              <a:off x="4640203" y="738588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176" name="Gruppieren 175"/>
          <p:cNvGrpSpPr/>
          <p:nvPr/>
        </p:nvGrpSpPr>
        <p:grpSpPr>
          <a:xfrm>
            <a:off x="5835614" y="3360934"/>
            <a:ext cx="198000" cy="198000"/>
            <a:chOff x="4640203" y="732226"/>
            <a:chExt cx="266095" cy="271350"/>
          </a:xfrm>
        </p:grpSpPr>
        <p:sp>
          <p:nvSpPr>
            <p:cNvPr id="177" name="Ellipse 17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8" name="Textfeld 177"/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185" name="Gruppieren 184"/>
          <p:cNvGrpSpPr/>
          <p:nvPr/>
        </p:nvGrpSpPr>
        <p:grpSpPr>
          <a:xfrm>
            <a:off x="5844650" y="3649073"/>
            <a:ext cx="198000" cy="198000"/>
            <a:chOff x="4643403" y="733042"/>
            <a:chExt cx="266095" cy="271350"/>
          </a:xfrm>
        </p:grpSpPr>
        <p:sp>
          <p:nvSpPr>
            <p:cNvPr id="186" name="Ellipse 185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7" name="Textfeld 186"/>
            <p:cNvSpPr txBox="1"/>
            <p:nvPr/>
          </p:nvSpPr>
          <p:spPr>
            <a:xfrm>
              <a:off x="4643403" y="73304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9</a:t>
              </a:r>
            </a:p>
          </p:txBody>
        </p:sp>
      </p:grpSp>
      <p:grpSp>
        <p:nvGrpSpPr>
          <p:cNvPr id="194" name="Gruppieren 193"/>
          <p:cNvGrpSpPr/>
          <p:nvPr/>
        </p:nvGrpSpPr>
        <p:grpSpPr>
          <a:xfrm>
            <a:off x="1262159" y="3954099"/>
            <a:ext cx="198000" cy="198000"/>
            <a:chOff x="4645063" y="732456"/>
            <a:chExt cx="266095" cy="271350"/>
          </a:xfrm>
        </p:grpSpPr>
        <p:sp>
          <p:nvSpPr>
            <p:cNvPr id="195" name="Ellipse 19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6" name="Textfeld 195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00" name="Gruppieren 199"/>
          <p:cNvGrpSpPr/>
          <p:nvPr/>
        </p:nvGrpSpPr>
        <p:grpSpPr>
          <a:xfrm>
            <a:off x="369674" y="2414218"/>
            <a:ext cx="198000" cy="198000"/>
            <a:chOff x="4645063" y="729193"/>
            <a:chExt cx="266095" cy="271350"/>
          </a:xfrm>
        </p:grpSpPr>
        <p:sp>
          <p:nvSpPr>
            <p:cNvPr id="201" name="Ellipse 20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2" name="Textfeld 20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03" name="Gruppieren 202"/>
          <p:cNvGrpSpPr/>
          <p:nvPr/>
        </p:nvGrpSpPr>
        <p:grpSpPr>
          <a:xfrm>
            <a:off x="815394" y="3062609"/>
            <a:ext cx="198000" cy="198000"/>
            <a:chOff x="4637578" y="732679"/>
            <a:chExt cx="266095" cy="271350"/>
          </a:xfrm>
        </p:grpSpPr>
        <p:sp>
          <p:nvSpPr>
            <p:cNvPr id="204" name="Ellipse 20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5" name="Textfeld 204"/>
            <p:cNvSpPr txBox="1"/>
            <p:nvPr/>
          </p:nvSpPr>
          <p:spPr>
            <a:xfrm>
              <a:off x="4637578" y="732679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06" name="Gruppieren 205"/>
          <p:cNvGrpSpPr/>
          <p:nvPr/>
        </p:nvGrpSpPr>
        <p:grpSpPr>
          <a:xfrm>
            <a:off x="1752889" y="3261934"/>
            <a:ext cx="198000" cy="198000"/>
            <a:chOff x="4642882" y="738982"/>
            <a:chExt cx="266095" cy="271350"/>
          </a:xfrm>
        </p:grpSpPr>
        <p:sp>
          <p:nvSpPr>
            <p:cNvPr id="207" name="Ellipse 2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8" name="Textfeld 207"/>
            <p:cNvSpPr txBox="1"/>
            <p:nvPr/>
          </p:nvSpPr>
          <p:spPr>
            <a:xfrm>
              <a:off x="4642882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212" name="Gruppieren 211"/>
          <p:cNvGrpSpPr/>
          <p:nvPr/>
        </p:nvGrpSpPr>
        <p:grpSpPr>
          <a:xfrm>
            <a:off x="1382891" y="2337408"/>
            <a:ext cx="198000" cy="198000"/>
            <a:chOff x="4634378" y="738982"/>
            <a:chExt cx="266095" cy="271350"/>
          </a:xfrm>
        </p:grpSpPr>
        <p:sp>
          <p:nvSpPr>
            <p:cNvPr id="213" name="Ellipse 21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4" name="Textfeld 213"/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215" name="Gruppieren 214"/>
          <p:cNvGrpSpPr/>
          <p:nvPr/>
        </p:nvGrpSpPr>
        <p:grpSpPr>
          <a:xfrm>
            <a:off x="1851889" y="2727479"/>
            <a:ext cx="198000" cy="198000"/>
            <a:chOff x="4640203" y="727502"/>
            <a:chExt cx="266095" cy="271350"/>
          </a:xfrm>
        </p:grpSpPr>
        <p:sp>
          <p:nvSpPr>
            <p:cNvPr id="216" name="Ellipse 215"/>
            <p:cNvSpPr/>
            <p:nvPr/>
          </p:nvSpPr>
          <p:spPr>
            <a:xfrm>
              <a:off x="4650376" y="745934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7" name="Textfeld 216"/>
            <p:cNvSpPr txBox="1"/>
            <p:nvPr/>
          </p:nvSpPr>
          <p:spPr>
            <a:xfrm>
              <a:off x="4640203" y="72750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218" name="Gruppieren 217"/>
          <p:cNvGrpSpPr/>
          <p:nvPr/>
        </p:nvGrpSpPr>
        <p:grpSpPr>
          <a:xfrm>
            <a:off x="2774801" y="3346700"/>
            <a:ext cx="198000" cy="198000"/>
            <a:chOff x="4640203" y="732226"/>
            <a:chExt cx="266095" cy="271350"/>
          </a:xfrm>
        </p:grpSpPr>
        <p:sp>
          <p:nvSpPr>
            <p:cNvPr id="219" name="Ellipse 218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0" name="Textfeld 219"/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221" name="Gruppieren 220"/>
          <p:cNvGrpSpPr/>
          <p:nvPr/>
        </p:nvGrpSpPr>
        <p:grpSpPr>
          <a:xfrm>
            <a:off x="2610801" y="4307696"/>
            <a:ext cx="198000" cy="198000"/>
            <a:chOff x="4643403" y="733042"/>
            <a:chExt cx="266095" cy="271350"/>
          </a:xfrm>
        </p:grpSpPr>
        <p:sp>
          <p:nvSpPr>
            <p:cNvPr id="222" name="Ellipse 22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3" name="Textfeld 222"/>
            <p:cNvSpPr txBox="1"/>
            <p:nvPr/>
          </p:nvSpPr>
          <p:spPr>
            <a:xfrm>
              <a:off x="4643403" y="73304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9</a:t>
              </a:r>
            </a:p>
          </p:txBody>
        </p:sp>
      </p:grpSp>
      <p:grpSp>
        <p:nvGrpSpPr>
          <p:cNvPr id="92" name="Gruppieren 91"/>
          <p:cNvGrpSpPr/>
          <p:nvPr/>
        </p:nvGrpSpPr>
        <p:grpSpPr>
          <a:xfrm>
            <a:off x="1441074" y="3039626"/>
            <a:ext cx="198000" cy="198000"/>
            <a:chOff x="4645477" y="728377"/>
            <a:chExt cx="266095" cy="271350"/>
          </a:xfrm>
        </p:grpSpPr>
        <p:sp>
          <p:nvSpPr>
            <p:cNvPr id="93" name="Ellipse 92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4" name="Textfeld 93"/>
            <p:cNvSpPr txBox="1"/>
            <p:nvPr/>
          </p:nvSpPr>
          <p:spPr>
            <a:xfrm>
              <a:off x="4645477" y="728377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61" name="Gruppieren 60"/>
          <p:cNvGrpSpPr/>
          <p:nvPr/>
        </p:nvGrpSpPr>
        <p:grpSpPr>
          <a:xfrm>
            <a:off x="3433319" y="2680773"/>
            <a:ext cx="389119" cy="198000"/>
            <a:chOff x="4515178" y="733042"/>
            <a:chExt cx="522943" cy="271350"/>
          </a:xfrm>
        </p:grpSpPr>
        <p:sp>
          <p:nvSpPr>
            <p:cNvPr id="62" name="Ellipse 6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3" name="Textfeld 62"/>
            <p:cNvSpPr txBox="1"/>
            <p:nvPr/>
          </p:nvSpPr>
          <p:spPr>
            <a:xfrm>
              <a:off x="4515178" y="733042"/>
              <a:ext cx="522943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10</a:t>
              </a:r>
            </a:p>
          </p:txBody>
        </p:sp>
      </p:grpSp>
      <p:grpSp>
        <p:nvGrpSpPr>
          <p:cNvPr id="64" name="Gruppieren 63"/>
          <p:cNvGrpSpPr/>
          <p:nvPr/>
        </p:nvGrpSpPr>
        <p:grpSpPr>
          <a:xfrm>
            <a:off x="5752006" y="4233290"/>
            <a:ext cx="389119" cy="198000"/>
            <a:chOff x="4515178" y="733042"/>
            <a:chExt cx="522943" cy="271350"/>
          </a:xfrm>
        </p:grpSpPr>
        <p:sp>
          <p:nvSpPr>
            <p:cNvPr id="65" name="Ellipse 6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6" name="Textfeld 65"/>
            <p:cNvSpPr txBox="1"/>
            <p:nvPr/>
          </p:nvSpPr>
          <p:spPr>
            <a:xfrm>
              <a:off x="4515178" y="733042"/>
              <a:ext cx="522943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11</a:t>
              </a:r>
            </a:p>
          </p:txBody>
        </p:sp>
      </p:grpSp>
      <p:grpSp>
        <p:nvGrpSpPr>
          <p:cNvPr id="67" name="Gruppieren 66"/>
          <p:cNvGrpSpPr/>
          <p:nvPr/>
        </p:nvGrpSpPr>
        <p:grpSpPr>
          <a:xfrm>
            <a:off x="5754348" y="3941144"/>
            <a:ext cx="389119" cy="198000"/>
            <a:chOff x="4515178" y="733042"/>
            <a:chExt cx="522943" cy="271350"/>
          </a:xfrm>
        </p:grpSpPr>
        <p:sp>
          <p:nvSpPr>
            <p:cNvPr id="68" name="Ellipse 6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9" name="Textfeld 68"/>
            <p:cNvSpPr txBox="1"/>
            <p:nvPr/>
          </p:nvSpPr>
          <p:spPr>
            <a:xfrm>
              <a:off x="4515178" y="733042"/>
              <a:ext cx="522943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10</a:t>
              </a:r>
            </a:p>
          </p:txBody>
        </p:sp>
      </p:grpSp>
      <p:grpSp>
        <p:nvGrpSpPr>
          <p:cNvPr id="70" name="Gruppieren 69"/>
          <p:cNvGrpSpPr/>
          <p:nvPr/>
        </p:nvGrpSpPr>
        <p:grpSpPr>
          <a:xfrm>
            <a:off x="3845530" y="2509472"/>
            <a:ext cx="389119" cy="198000"/>
            <a:chOff x="4515178" y="733042"/>
            <a:chExt cx="522943" cy="271350"/>
          </a:xfrm>
        </p:grpSpPr>
        <p:sp>
          <p:nvSpPr>
            <p:cNvPr id="71" name="Ellipse 7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2" name="Textfeld 71"/>
            <p:cNvSpPr txBox="1"/>
            <p:nvPr/>
          </p:nvSpPr>
          <p:spPr>
            <a:xfrm>
              <a:off x="4515178" y="733042"/>
              <a:ext cx="522943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11</a:t>
              </a:r>
            </a:p>
          </p:txBody>
        </p:sp>
      </p:grpSp>
      <p:sp>
        <p:nvSpPr>
          <p:cNvPr id="7" name="Ellipse 6"/>
          <p:cNvSpPr/>
          <p:nvPr/>
        </p:nvSpPr>
        <p:spPr>
          <a:xfrm>
            <a:off x="3747358" y="3649074"/>
            <a:ext cx="196344" cy="17756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29214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43" y="1492298"/>
            <a:ext cx="2314468" cy="1568954"/>
          </a:xfrm>
          <a:prstGeom prst="rect">
            <a:avLst/>
          </a:prstGeom>
        </p:spPr>
      </p:pic>
      <p:sp>
        <p:nvSpPr>
          <p:cNvPr id="17" name="Rechteck 16"/>
          <p:cNvSpPr/>
          <p:nvPr/>
        </p:nvSpPr>
        <p:spPr>
          <a:xfrm>
            <a:off x="252338" y="3607979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/>
          <p:cNvSpPr/>
          <p:nvPr/>
        </p:nvSpPr>
        <p:spPr>
          <a:xfrm>
            <a:off x="4714386" y="3610864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/>
          <p:cNvSpPr/>
          <p:nvPr/>
        </p:nvSpPr>
        <p:spPr>
          <a:xfrm>
            <a:off x="4715890" y="987097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254183" y="982612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Textfeld 22"/>
          <p:cNvSpPr txBox="1"/>
          <p:nvPr/>
        </p:nvSpPr>
        <p:spPr>
          <a:xfrm>
            <a:off x="4714215" y="361897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Visuelle Anzeige – Status MAG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252342" y="3616688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Magnetischer Doppelzyklus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MAGNOS MFRS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MAGNOS MFRS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252338" y="987097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Stabiler Grundkörper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4724514" y="99071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Kunstharzfüllung</a:t>
            </a:r>
          </a:p>
        </p:txBody>
      </p:sp>
      <p:grpSp>
        <p:nvGrpSpPr>
          <p:cNvPr id="26" name="Gruppieren 25"/>
          <p:cNvGrpSpPr/>
          <p:nvPr/>
        </p:nvGrpSpPr>
        <p:grpSpPr>
          <a:xfrm>
            <a:off x="2786254" y="2491709"/>
            <a:ext cx="198000" cy="198000"/>
            <a:chOff x="4645063" y="729193"/>
            <a:chExt cx="266095" cy="271350"/>
          </a:xfrm>
        </p:grpSpPr>
        <p:sp>
          <p:nvSpPr>
            <p:cNvPr id="27" name="Ellipse 26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Textfeld 27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sp>
        <p:nvSpPr>
          <p:cNvPr id="8" name="Textfeld 7"/>
          <p:cNvSpPr txBox="1"/>
          <p:nvPr/>
        </p:nvSpPr>
        <p:spPr>
          <a:xfrm>
            <a:off x="2942303" y="2467651"/>
            <a:ext cx="1486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3D6A"/>
                </a:solidFill>
              </a:rPr>
              <a:t>Grundkörper in Monoblockbauweise</a:t>
            </a: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290" y="1325651"/>
            <a:ext cx="2530297" cy="1840411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50" y="4100388"/>
            <a:ext cx="2803103" cy="1680898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290" y="3965634"/>
            <a:ext cx="252319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0341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rafik 4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418" y="1762277"/>
            <a:ext cx="2405849" cy="1042132"/>
          </a:xfrm>
          <a:prstGeom prst="rect">
            <a:avLst/>
          </a:prstGeom>
        </p:spPr>
      </p:pic>
      <p:sp>
        <p:nvSpPr>
          <p:cNvPr id="17" name="Rechteck 16"/>
          <p:cNvSpPr/>
          <p:nvPr/>
        </p:nvSpPr>
        <p:spPr>
          <a:xfrm>
            <a:off x="252338" y="3607979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/>
          <p:cNvSpPr/>
          <p:nvPr/>
        </p:nvSpPr>
        <p:spPr>
          <a:xfrm>
            <a:off x="4714386" y="3610864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/>
          <p:cNvSpPr/>
          <p:nvPr/>
        </p:nvSpPr>
        <p:spPr>
          <a:xfrm>
            <a:off x="4715890" y="987097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254183" y="982612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MAGNOS MFRS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MAGNOS MFRS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252338" y="987097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Visuelle Anzeige – Status DEMAG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4714045" y="98261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Perfekte Auflage für Werkstücke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252338" y="3610864"/>
            <a:ext cx="417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EASYTURN-Polverlängerungen – vertikal und horizontal einsetzbar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4714386" y="3633166"/>
            <a:ext cx="417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5-seitige Werkstückbearbeitung in einer Aufspannung</a:t>
            </a:r>
          </a:p>
        </p:txBody>
      </p:sp>
      <p:grpSp>
        <p:nvGrpSpPr>
          <p:cNvPr id="14" name="Gruppieren 13"/>
          <p:cNvGrpSpPr/>
          <p:nvPr/>
        </p:nvGrpSpPr>
        <p:grpSpPr>
          <a:xfrm>
            <a:off x="7501374" y="1621527"/>
            <a:ext cx="198000" cy="198000"/>
            <a:chOff x="4645063" y="729193"/>
            <a:chExt cx="266095" cy="271350"/>
          </a:xfrm>
        </p:grpSpPr>
        <p:sp>
          <p:nvSpPr>
            <p:cNvPr id="15" name="Ellipse 14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" name="Textfeld 1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1" name="Gruppieren 20"/>
          <p:cNvGrpSpPr/>
          <p:nvPr/>
        </p:nvGrpSpPr>
        <p:grpSpPr>
          <a:xfrm>
            <a:off x="4870931" y="2359219"/>
            <a:ext cx="198000" cy="198000"/>
            <a:chOff x="4645063" y="729193"/>
            <a:chExt cx="266095" cy="271350"/>
          </a:xfrm>
        </p:grpSpPr>
        <p:sp>
          <p:nvSpPr>
            <p:cNvPr id="22" name="Ellipse 21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3" name="Textfeld 22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sp>
        <p:nvSpPr>
          <p:cNvPr id="6" name="Textfeld 5"/>
          <p:cNvSpPr txBox="1"/>
          <p:nvPr/>
        </p:nvSpPr>
        <p:spPr>
          <a:xfrm>
            <a:off x="7647297" y="1593681"/>
            <a:ext cx="12280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3D6A"/>
                </a:solidFill>
              </a:rPr>
              <a:t>Feste Polverlängerung</a:t>
            </a: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Flexible EASYTURN-Polverlängerung</a:t>
            </a:r>
          </a:p>
        </p:txBody>
      </p:sp>
      <p:grpSp>
        <p:nvGrpSpPr>
          <p:cNvPr id="37" name="Gruppieren 36"/>
          <p:cNvGrpSpPr/>
          <p:nvPr/>
        </p:nvGrpSpPr>
        <p:grpSpPr>
          <a:xfrm>
            <a:off x="5724046" y="2320490"/>
            <a:ext cx="198000" cy="198000"/>
            <a:chOff x="4645063" y="732456"/>
            <a:chExt cx="266095" cy="271350"/>
          </a:xfrm>
        </p:grpSpPr>
        <p:sp>
          <p:nvSpPr>
            <p:cNvPr id="38" name="Ellipse 3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9" name="Textfeld 38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40" name="Gruppieren 39"/>
          <p:cNvGrpSpPr/>
          <p:nvPr/>
        </p:nvGrpSpPr>
        <p:grpSpPr>
          <a:xfrm>
            <a:off x="6474004" y="1867259"/>
            <a:ext cx="198000" cy="198000"/>
            <a:chOff x="4645063" y="732456"/>
            <a:chExt cx="266095" cy="271350"/>
          </a:xfrm>
        </p:grpSpPr>
        <p:sp>
          <p:nvSpPr>
            <p:cNvPr id="41" name="Ellipse 4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2" name="Textfeld 41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43" name="Gruppieren 42"/>
          <p:cNvGrpSpPr/>
          <p:nvPr/>
        </p:nvGrpSpPr>
        <p:grpSpPr>
          <a:xfrm>
            <a:off x="7493423" y="2161753"/>
            <a:ext cx="198000" cy="198000"/>
            <a:chOff x="4637578" y="732456"/>
            <a:chExt cx="266095" cy="271350"/>
          </a:xfrm>
        </p:grpSpPr>
        <p:sp>
          <p:nvSpPr>
            <p:cNvPr id="44" name="Ellipse 4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5" name="Textfeld 44"/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pic>
        <p:nvPicPr>
          <p:cNvPr id="49" name="Grafik 4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49" y="1364374"/>
            <a:ext cx="2521133" cy="1833136"/>
          </a:xfrm>
          <a:prstGeom prst="rect">
            <a:avLst/>
          </a:prstGeom>
        </p:spPr>
      </p:pic>
      <p:pic>
        <p:nvPicPr>
          <p:cNvPr id="51" name="Grafik 5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43" y="4368301"/>
            <a:ext cx="3608854" cy="1080842"/>
          </a:xfrm>
          <a:prstGeom prst="rect">
            <a:avLst/>
          </a:prstGeom>
        </p:spPr>
      </p:pic>
      <p:pic>
        <p:nvPicPr>
          <p:cNvPr id="52" name="Grafik 5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609" y="4197587"/>
            <a:ext cx="1981817" cy="1683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7383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96" y="1410264"/>
            <a:ext cx="2395205" cy="1775341"/>
          </a:xfrm>
          <a:prstGeom prst="rect">
            <a:avLst/>
          </a:prstGeom>
        </p:spPr>
      </p:pic>
      <p:sp>
        <p:nvSpPr>
          <p:cNvPr id="17" name="Rechteck 16"/>
          <p:cNvSpPr/>
          <p:nvPr/>
        </p:nvSpPr>
        <p:spPr>
          <a:xfrm>
            <a:off x="252338" y="3607979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/>
          <p:cNvSpPr/>
          <p:nvPr/>
        </p:nvSpPr>
        <p:spPr>
          <a:xfrm>
            <a:off x="4714386" y="3610864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/>
          <p:cNvSpPr/>
          <p:nvPr/>
        </p:nvSpPr>
        <p:spPr>
          <a:xfrm>
            <a:off x="4715890" y="987097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254183" y="982612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MAGNOS MFRS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MAGNOS MFRS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252338" y="987097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Keine Verformung durch schonende Spannung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4714045" y="98261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Perfekte Anpassung an die Werkstückkontur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252338" y="3610864"/>
            <a:ext cx="417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Minimale Rüstzeiten und Steigerung der Produktivität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4714386" y="3633166"/>
            <a:ext cx="417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Spannkrafterhöhung je nach Polüberdeckung – zwei Pole</a:t>
            </a:r>
          </a:p>
        </p:txBody>
      </p:sp>
      <p:grpSp>
        <p:nvGrpSpPr>
          <p:cNvPr id="14" name="Gruppieren 13"/>
          <p:cNvGrpSpPr/>
          <p:nvPr/>
        </p:nvGrpSpPr>
        <p:grpSpPr>
          <a:xfrm>
            <a:off x="3100648" y="1555357"/>
            <a:ext cx="198000" cy="198000"/>
            <a:chOff x="4645063" y="729193"/>
            <a:chExt cx="266095" cy="271350"/>
          </a:xfrm>
        </p:grpSpPr>
        <p:sp>
          <p:nvSpPr>
            <p:cNvPr id="15" name="Ellipse 14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" name="Textfeld 1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1" name="Gruppieren 20"/>
          <p:cNvGrpSpPr/>
          <p:nvPr/>
        </p:nvGrpSpPr>
        <p:grpSpPr>
          <a:xfrm>
            <a:off x="313621" y="1677968"/>
            <a:ext cx="198000" cy="198000"/>
            <a:chOff x="4645063" y="729193"/>
            <a:chExt cx="266095" cy="271350"/>
          </a:xfrm>
        </p:grpSpPr>
        <p:sp>
          <p:nvSpPr>
            <p:cNvPr id="22" name="Ellipse 21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3" name="Textfeld 22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sp>
        <p:nvSpPr>
          <p:cNvPr id="6" name="Textfeld 5"/>
          <p:cNvSpPr txBox="1"/>
          <p:nvPr/>
        </p:nvSpPr>
        <p:spPr>
          <a:xfrm>
            <a:off x="3243089" y="1539301"/>
            <a:ext cx="12280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3D6A"/>
                </a:solidFill>
              </a:rPr>
              <a:t>Werkstück-spannung mit herkömmlichen Spannmitteln</a:t>
            </a: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Werkstück-spannung mit MAGNOS</a:t>
            </a:r>
          </a:p>
        </p:txBody>
      </p:sp>
      <p:grpSp>
        <p:nvGrpSpPr>
          <p:cNvPr id="37" name="Gruppieren 36"/>
          <p:cNvGrpSpPr/>
          <p:nvPr/>
        </p:nvGrpSpPr>
        <p:grpSpPr>
          <a:xfrm>
            <a:off x="306055" y="2695010"/>
            <a:ext cx="198000" cy="198000"/>
            <a:chOff x="4645063" y="732456"/>
            <a:chExt cx="266095" cy="271350"/>
          </a:xfrm>
        </p:grpSpPr>
        <p:sp>
          <p:nvSpPr>
            <p:cNvPr id="38" name="Ellipse 3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9" name="Textfeld 38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40" name="Gruppieren 39"/>
          <p:cNvGrpSpPr/>
          <p:nvPr/>
        </p:nvGrpSpPr>
        <p:grpSpPr>
          <a:xfrm>
            <a:off x="3104602" y="2471834"/>
            <a:ext cx="198000" cy="198000"/>
            <a:chOff x="4645063" y="732456"/>
            <a:chExt cx="266095" cy="271350"/>
          </a:xfrm>
        </p:grpSpPr>
        <p:sp>
          <p:nvSpPr>
            <p:cNvPr id="41" name="Ellipse 4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2" name="Textfeld 41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254" y="1343468"/>
            <a:ext cx="2457691" cy="1908422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285" y="4217941"/>
            <a:ext cx="2612515" cy="1603313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953" y="4217941"/>
            <a:ext cx="2346771" cy="1674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2807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/>
          <p:cNvSpPr/>
          <p:nvPr/>
        </p:nvSpPr>
        <p:spPr>
          <a:xfrm>
            <a:off x="252338" y="3607979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/>
          <p:cNvSpPr/>
          <p:nvPr/>
        </p:nvSpPr>
        <p:spPr>
          <a:xfrm>
            <a:off x="4714386" y="3610864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/>
          <p:cNvSpPr/>
          <p:nvPr/>
        </p:nvSpPr>
        <p:spPr>
          <a:xfrm>
            <a:off x="4715890" y="987097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254183" y="982612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MAGNOS MFRS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MAGNOS MFRS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252338" y="987097"/>
            <a:ext cx="417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Spannkrafterhöhung je nach Polüberdeckung – sechs Pole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4714045" y="98261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SCHUNK MAGNOS </a:t>
            </a:r>
            <a:r>
              <a:rPr lang="de-DE" sz="1600" b="1" dirty="0" err="1">
                <a:solidFill>
                  <a:srgbClr val="003D6A"/>
                </a:solidFill>
              </a:rPr>
              <a:t>Polgröße</a:t>
            </a:r>
            <a:r>
              <a:rPr lang="de-DE" sz="1600" b="1" dirty="0">
                <a:solidFill>
                  <a:srgbClr val="003D6A"/>
                </a:solidFill>
              </a:rPr>
              <a:t> 32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252338" y="3610864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SCHUNK MAGNOS </a:t>
            </a:r>
            <a:r>
              <a:rPr lang="de-DE" sz="1600" b="1" dirty="0" err="1">
                <a:solidFill>
                  <a:srgbClr val="003D6A"/>
                </a:solidFill>
              </a:rPr>
              <a:t>Polgröße</a:t>
            </a:r>
            <a:r>
              <a:rPr lang="de-DE" sz="1600" b="1" dirty="0">
                <a:solidFill>
                  <a:srgbClr val="003D6A"/>
                </a:solidFill>
              </a:rPr>
              <a:t> 50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4714386" y="3633166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SCHUNK MAGNOS </a:t>
            </a:r>
            <a:r>
              <a:rPr lang="de-DE" sz="1600" b="1" dirty="0" err="1">
                <a:solidFill>
                  <a:srgbClr val="003D6A"/>
                </a:solidFill>
              </a:rPr>
              <a:t>Polgröße</a:t>
            </a:r>
            <a:r>
              <a:rPr lang="de-DE" sz="1600" b="1" dirty="0">
                <a:solidFill>
                  <a:srgbClr val="003D6A"/>
                </a:solidFill>
              </a:rPr>
              <a:t> 70</a:t>
            </a: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434" y="1571872"/>
            <a:ext cx="2740200" cy="1664818"/>
          </a:xfrm>
          <a:prstGeom prst="rect">
            <a:avLst/>
          </a:prstGeom>
        </p:spPr>
      </p:pic>
      <p:pic>
        <p:nvPicPr>
          <p:cNvPr id="24" name="Grafik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7135" y="1350172"/>
            <a:ext cx="2854885" cy="1886518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689" y="4003656"/>
            <a:ext cx="2778034" cy="1860865"/>
          </a:xfrm>
          <a:prstGeom prst="rect">
            <a:avLst/>
          </a:prstGeom>
        </p:spPr>
      </p:pic>
      <p:pic>
        <p:nvPicPr>
          <p:cNvPr id="27" name="Grafik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282" y="4062893"/>
            <a:ext cx="2958119" cy="1801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6951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74" y="1350172"/>
            <a:ext cx="2146183" cy="1847371"/>
          </a:xfrm>
          <a:prstGeom prst="rect">
            <a:avLst/>
          </a:prstGeom>
        </p:spPr>
      </p:pic>
      <p:sp>
        <p:nvSpPr>
          <p:cNvPr id="17" name="Rechteck 16"/>
          <p:cNvSpPr/>
          <p:nvPr/>
        </p:nvSpPr>
        <p:spPr>
          <a:xfrm>
            <a:off x="252338" y="3607979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/>
          <p:cNvSpPr/>
          <p:nvPr/>
        </p:nvSpPr>
        <p:spPr>
          <a:xfrm>
            <a:off x="4714386" y="3610864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/>
          <p:cNvSpPr/>
          <p:nvPr/>
        </p:nvSpPr>
        <p:spPr>
          <a:xfrm>
            <a:off x="4715890" y="987097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254183" y="982612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MAGNOS MFRS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MAGNOS MFRS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252338" y="987097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Magnetspannplatte Typ MFRS-A1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4714045" y="98261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Magnetspannplatte Typ MFRS-A2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252338" y="3610864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Definition Luftspalt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4714386" y="3633166"/>
            <a:ext cx="417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Einfluss des Luftspaltes auf die Magnetspannkraft</a:t>
            </a:r>
          </a:p>
        </p:txBody>
      </p:sp>
      <p:grpSp>
        <p:nvGrpSpPr>
          <p:cNvPr id="14" name="Gruppieren 13"/>
          <p:cNvGrpSpPr/>
          <p:nvPr/>
        </p:nvGrpSpPr>
        <p:grpSpPr>
          <a:xfrm>
            <a:off x="3009053" y="1789580"/>
            <a:ext cx="198000" cy="198000"/>
            <a:chOff x="4645063" y="729193"/>
            <a:chExt cx="266095" cy="271350"/>
          </a:xfrm>
        </p:grpSpPr>
        <p:sp>
          <p:nvSpPr>
            <p:cNvPr id="15" name="Ellipse 14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" name="Textfeld 1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1" name="Gruppieren 20"/>
          <p:cNvGrpSpPr/>
          <p:nvPr/>
        </p:nvGrpSpPr>
        <p:grpSpPr>
          <a:xfrm>
            <a:off x="1333748" y="1566240"/>
            <a:ext cx="198000" cy="198000"/>
            <a:chOff x="4645063" y="729193"/>
            <a:chExt cx="266095" cy="271350"/>
          </a:xfrm>
        </p:grpSpPr>
        <p:sp>
          <p:nvSpPr>
            <p:cNvPr id="22" name="Ellipse 21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3" name="Textfeld 22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sp>
        <p:nvSpPr>
          <p:cNvPr id="6" name="Textfeld 5"/>
          <p:cNvSpPr txBox="1"/>
          <p:nvPr/>
        </p:nvSpPr>
        <p:spPr>
          <a:xfrm>
            <a:off x="3181798" y="1766183"/>
            <a:ext cx="12280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3D6A"/>
                </a:solidFill>
              </a:rPr>
              <a:t>Werkstück</a:t>
            </a: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Pole MFRS-A1</a:t>
            </a: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MFRS-A1</a:t>
            </a:r>
          </a:p>
        </p:txBody>
      </p:sp>
      <p:grpSp>
        <p:nvGrpSpPr>
          <p:cNvPr id="37" name="Gruppieren 36"/>
          <p:cNvGrpSpPr/>
          <p:nvPr/>
        </p:nvGrpSpPr>
        <p:grpSpPr>
          <a:xfrm>
            <a:off x="3006060" y="2152702"/>
            <a:ext cx="198000" cy="198000"/>
            <a:chOff x="4645063" y="732456"/>
            <a:chExt cx="266095" cy="271350"/>
          </a:xfrm>
        </p:grpSpPr>
        <p:sp>
          <p:nvSpPr>
            <p:cNvPr id="38" name="Ellipse 3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9" name="Textfeld 38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40" name="Gruppieren 39"/>
          <p:cNvGrpSpPr/>
          <p:nvPr/>
        </p:nvGrpSpPr>
        <p:grpSpPr>
          <a:xfrm>
            <a:off x="653475" y="2780692"/>
            <a:ext cx="198000" cy="198000"/>
            <a:chOff x="4645063" y="732456"/>
            <a:chExt cx="266095" cy="271350"/>
          </a:xfrm>
        </p:grpSpPr>
        <p:sp>
          <p:nvSpPr>
            <p:cNvPr id="41" name="Ellipse 4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2" name="Textfeld 41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43" name="Gruppieren 42"/>
          <p:cNvGrpSpPr/>
          <p:nvPr/>
        </p:nvGrpSpPr>
        <p:grpSpPr>
          <a:xfrm>
            <a:off x="2014974" y="2789311"/>
            <a:ext cx="198000" cy="198000"/>
            <a:chOff x="4637578" y="732456"/>
            <a:chExt cx="266095" cy="271350"/>
          </a:xfrm>
        </p:grpSpPr>
        <p:sp>
          <p:nvSpPr>
            <p:cNvPr id="44" name="Ellipse 4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5" name="Textfeld 44"/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33" name="Gruppieren 32"/>
          <p:cNvGrpSpPr/>
          <p:nvPr/>
        </p:nvGrpSpPr>
        <p:grpSpPr>
          <a:xfrm>
            <a:off x="2998650" y="2530876"/>
            <a:ext cx="198000" cy="198000"/>
            <a:chOff x="4645063" y="732456"/>
            <a:chExt cx="266095" cy="271350"/>
          </a:xfrm>
        </p:grpSpPr>
        <p:sp>
          <p:nvSpPr>
            <p:cNvPr id="34" name="Ellipse 3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5" name="Textfeld 34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36" name="Gruppieren 35"/>
          <p:cNvGrpSpPr/>
          <p:nvPr/>
        </p:nvGrpSpPr>
        <p:grpSpPr>
          <a:xfrm>
            <a:off x="1336565" y="3098543"/>
            <a:ext cx="198000" cy="198000"/>
            <a:chOff x="4645063" y="732456"/>
            <a:chExt cx="266095" cy="271350"/>
          </a:xfrm>
        </p:grpSpPr>
        <p:sp>
          <p:nvSpPr>
            <p:cNvPr id="46" name="Ellipse 45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7" name="Textfeld 46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971" y="1372474"/>
            <a:ext cx="2127231" cy="1831058"/>
          </a:xfrm>
          <a:prstGeom prst="rect">
            <a:avLst/>
          </a:prstGeom>
        </p:spPr>
      </p:pic>
      <p:grpSp>
        <p:nvGrpSpPr>
          <p:cNvPr id="48" name="Gruppieren 47"/>
          <p:cNvGrpSpPr/>
          <p:nvPr/>
        </p:nvGrpSpPr>
        <p:grpSpPr>
          <a:xfrm>
            <a:off x="5831586" y="1591580"/>
            <a:ext cx="198000" cy="198000"/>
            <a:chOff x="4645063" y="729193"/>
            <a:chExt cx="266095" cy="271350"/>
          </a:xfrm>
        </p:grpSpPr>
        <p:sp>
          <p:nvSpPr>
            <p:cNvPr id="53" name="Ellipse 52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4" name="Textfeld 53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55" name="Gruppieren 54"/>
          <p:cNvGrpSpPr/>
          <p:nvPr/>
        </p:nvGrpSpPr>
        <p:grpSpPr>
          <a:xfrm>
            <a:off x="7514934" y="1802794"/>
            <a:ext cx="198000" cy="198000"/>
            <a:chOff x="4645063" y="729193"/>
            <a:chExt cx="266095" cy="271350"/>
          </a:xfrm>
        </p:grpSpPr>
        <p:sp>
          <p:nvSpPr>
            <p:cNvPr id="56" name="Ellipse 55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7" name="Textfeld 56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58" name="Gruppieren 57"/>
          <p:cNvGrpSpPr/>
          <p:nvPr/>
        </p:nvGrpSpPr>
        <p:grpSpPr>
          <a:xfrm>
            <a:off x="6517125" y="2775888"/>
            <a:ext cx="198000" cy="198000"/>
            <a:chOff x="4645063" y="732456"/>
            <a:chExt cx="266095" cy="271350"/>
          </a:xfrm>
        </p:grpSpPr>
        <p:sp>
          <p:nvSpPr>
            <p:cNvPr id="59" name="Ellipse 58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0" name="Textfeld 59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61" name="Gruppieren 60"/>
          <p:cNvGrpSpPr/>
          <p:nvPr/>
        </p:nvGrpSpPr>
        <p:grpSpPr>
          <a:xfrm>
            <a:off x="5192946" y="2790811"/>
            <a:ext cx="198000" cy="198000"/>
            <a:chOff x="4645063" y="732456"/>
            <a:chExt cx="266095" cy="271350"/>
          </a:xfrm>
        </p:grpSpPr>
        <p:sp>
          <p:nvSpPr>
            <p:cNvPr id="62" name="Ellipse 6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3" name="Textfeld 62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64" name="Gruppieren 63"/>
          <p:cNvGrpSpPr/>
          <p:nvPr/>
        </p:nvGrpSpPr>
        <p:grpSpPr>
          <a:xfrm>
            <a:off x="5835540" y="3103190"/>
            <a:ext cx="198000" cy="198000"/>
            <a:chOff x="4645063" y="732456"/>
            <a:chExt cx="266095" cy="271350"/>
          </a:xfrm>
        </p:grpSpPr>
        <p:sp>
          <p:nvSpPr>
            <p:cNvPr id="65" name="Ellipse 6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6" name="Textfeld 65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67" name="Gruppieren 66"/>
          <p:cNvGrpSpPr/>
          <p:nvPr/>
        </p:nvGrpSpPr>
        <p:grpSpPr>
          <a:xfrm>
            <a:off x="7515705" y="2532479"/>
            <a:ext cx="198000" cy="198000"/>
            <a:chOff x="4645063" y="732456"/>
            <a:chExt cx="266095" cy="271350"/>
          </a:xfrm>
        </p:grpSpPr>
        <p:sp>
          <p:nvSpPr>
            <p:cNvPr id="68" name="Ellipse 6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9" name="Textfeld 68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70" name="Gruppieren 69"/>
          <p:cNvGrpSpPr/>
          <p:nvPr/>
        </p:nvGrpSpPr>
        <p:grpSpPr>
          <a:xfrm>
            <a:off x="7519702" y="2165340"/>
            <a:ext cx="198000" cy="198000"/>
            <a:chOff x="4645063" y="732456"/>
            <a:chExt cx="266095" cy="271350"/>
          </a:xfrm>
        </p:grpSpPr>
        <p:sp>
          <p:nvSpPr>
            <p:cNvPr id="71" name="Ellipse 7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2" name="Textfeld 71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73" name="Textfeld 72"/>
          <p:cNvSpPr txBox="1"/>
          <p:nvPr/>
        </p:nvSpPr>
        <p:spPr>
          <a:xfrm>
            <a:off x="7674943" y="1767723"/>
            <a:ext cx="12280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3D6A"/>
                </a:solidFill>
              </a:rPr>
              <a:t>Werkstück</a:t>
            </a: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Pole MFRS-A2</a:t>
            </a: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MFRS-A2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45" y="4180350"/>
            <a:ext cx="3693785" cy="729476"/>
          </a:xfrm>
          <a:prstGeom prst="rect">
            <a:avLst/>
          </a:prstGeom>
        </p:spPr>
      </p:pic>
      <p:grpSp>
        <p:nvGrpSpPr>
          <p:cNvPr id="74" name="Gruppieren 73"/>
          <p:cNvGrpSpPr/>
          <p:nvPr/>
        </p:nvGrpSpPr>
        <p:grpSpPr>
          <a:xfrm>
            <a:off x="2024879" y="4081350"/>
            <a:ext cx="198000" cy="198000"/>
            <a:chOff x="4645063" y="729193"/>
            <a:chExt cx="266095" cy="271350"/>
          </a:xfrm>
        </p:grpSpPr>
        <p:sp>
          <p:nvSpPr>
            <p:cNvPr id="75" name="Ellipse 74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6" name="Textfeld 75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77" name="Gruppieren 76"/>
          <p:cNvGrpSpPr/>
          <p:nvPr/>
        </p:nvGrpSpPr>
        <p:grpSpPr>
          <a:xfrm>
            <a:off x="1633565" y="5041035"/>
            <a:ext cx="198000" cy="198000"/>
            <a:chOff x="4645063" y="729193"/>
            <a:chExt cx="266095" cy="271350"/>
          </a:xfrm>
        </p:grpSpPr>
        <p:sp>
          <p:nvSpPr>
            <p:cNvPr id="78" name="Ellipse 77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9" name="Textfeld 78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80" name="Gruppieren 79"/>
          <p:cNvGrpSpPr/>
          <p:nvPr/>
        </p:nvGrpSpPr>
        <p:grpSpPr>
          <a:xfrm>
            <a:off x="410347" y="4396580"/>
            <a:ext cx="198000" cy="198000"/>
            <a:chOff x="4645063" y="732456"/>
            <a:chExt cx="266095" cy="271350"/>
          </a:xfrm>
        </p:grpSpPr>
        <p:sp>
          <p:nvSpPr>
            <p:cNvPr id="81" name="Ellipse 8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2" name="Textfeld 81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83" name="Gruppieren 82"/>
          <p:cNvGrpSpPr/>
          <p:nvPr/>
        </p:nvGrpSpPr>
        <p:grpSpPr>
          <a:xfrm>
            <a:off x="1628810" y="5329902"/>
            <a:ext cx="198000" cy="198000"/>
            <a:chOff x="4645063" y="732456"/>
            <a:chExt cx="266095" cy="271350"/>
          </a:xfrm>
        </p:grpSpPr>
        <p:sp>
          <p:nvSpPr>
            <p:cNvPr id="84" name="Ellipse 8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5" name="Textfeld 84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86" name="Gruppieren 85"/>
          <p:cNvGrpSpPr/>
          <p:nvPr/>
        </p:nvGrpSpPr>
        <p:grpSpPr>
          <a:xfrm>
            <a:off x="2100459" y="4594580"/>
            <a:ext cx="198000" cy="198000"/>
            <a:chOff x="4645063" y="732456"/>
            <a:chExt cx="266095" cy="271350"/>
          </a:xfrm>
        </p:grpSpPr>
        <p:sp>
          <p:nvSpPr>
            <p:cNvPr id="87" name="Ellipse 8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8" name="Textfeld 87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89" name="Gruppieren 88"/>
          <p:cNvGrpSpPr/>
          <p:nvPr/>
        </p:nvGrpSpPr>
        <p:grpSpPr>
          <a:xfrm>
            <a:off x="1625614" y="5608187"/>
            <a:ext cx="198000" cy="198000"/>
            <a:chOff x="4645063" y="732456"/>
            <a:chExt cx="266095" cy="271350"/>
          </a:xfrm>
        </p:grpSpPr>
        <p:sp>
          <p:nvSpPr>
            <p:cNvPr id="90" name="Ellipse 89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1" name="Textfeld 90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sp>
        <p:nvSpPr>
          <p:cNvPr id="92" name="Textfeld 91"/>
          <p:cNvSpPr txBox="1"/>
          <p:nvPr/>
        </p:nvSpPr>
        <p:spPr>
          <a:xfrm>
            <a:off x="1792591" y="4967237"/>
            <a:ext cx="15630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1200" dirty="0">
                <a:solidFill>
                  <a:srgbClr val="003D6A"/>
                </a:solidFill>
              </a:rPr>
              <a:t>Werkstück</a:t>
            </a:r>
          </a:p>
          <a:p>
            <a:pPr>
              <a:lnSpc>
                <a:spcPct val="150000"/>
              </a:lnSpc>
            </a:pPr>
            <a:r>
              <a:rPr lang="de-DE" sz="1200" dirty="0">
                <a:solidFill>
                  <a:srgbClr val="003D6A"/>
                </a:solidFill>
              </a:rPr>
              <a:t>Luftspalt</a:t>
            </a:r>
          </a:p>
          <a:p>
            <a:pPr>
              <a:lnSpc>
                <a:spcPct val="150000"/>
              </a:lnSpc>
            </a:pPr>
            <a:r>
              <a:rPr lang="de-DE" sz="1200" dirty="0">
                <a:solidFill>
                  <a:srgbClr val="003D6A"/>
                </a:solidFill>
              </a:rPr>
              <a:t>Magnetspannplatte</a:t>
            </a: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929" y="4465194"/>
            <a:ext cx="1934241" cy="1191209"/>
          </a:xfrm>
          <a:prstGeom prst="rect">
            <a:avLst/>
          </a:prstGeom>
        </p:spPr>
      </p:pic>
      <p:grpSp>
        <p:nvGrpSpPr>
          <p:cNvPr id="93" name="Gruppieren 92"/>
          <p:cNvGrpSpPr/>
          <p:nvPr/>
        </p:nvGrpSpPr>
        <p:grpSpPr>
          <a:xfrm>
            <a:off x="7154155" y="4366276"/>
            <a:ext cx="198000" cy="198000"/>
            <a:chOff x="4645063" y="729193"/>
            <a:chExt cx="266095" cy="271350"/>
          </a:xfrm>
        </p:grpSpPr>
        <p:sp>
          <p:nvSpPr>
            <p:cNvPr id="94" name="Ellipse 93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5" name="Textfeld 94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96" name="Gruppieren 95"/>
          <p:cNvGrpSpPr/>
          <p:nvPr/>
        </p:nvGrpSpPr>
        <p:grpSpPr>
          <a:xfrm>
            <a:off x="4864731" y="4434979"/>
            <a:ext cx="198000" cy="198000"/>
            <a:chOff x="4645063" y="729193"/>
            <a:chExt cx="266095" cy="271350"/>
          </a:xfrm>
        </p:grpSpPr>
        <p:sp>
          <p:nvSpPr>
            <p:cNvPr id="97" name="Ellipse 96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8" name="Textfeld 97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99" name="Gruppieren 98"/>
          <p:cNvGrpSpPr/>
          <p:nvPr/>
        </p:nvGrpSpPr>
        <p:grpSpPr>
          <a:xfrm>
            <a:off x="7154155" y="4715054"/>
            <a:ext cx="198000" cy="198000"/>
            <a:chOff x="4645063" y="732456"/>
            <a:chExt cx="266095" cy="271350"/>
          </a:xfrm>
        </p:grpSpPr>
        <p:sp>
          <p:nvSpPr>
            <p:cNvPr id="100" name="Ellipse 99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1" name="Textfeld 100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02" name="Gruppieren 101"/>
          <p:cNvGrpSpPr/>
          <p:nvPr/>
        </p:nvGrpSpPr>
        <p:grpSpPr>
          <a:xfrm>
            <a:off x="6557285" y="5491709"/>
            <a:ext cx="198000" cy="198000"/>
            <a:chOff x="4645063" y="732456"/>
            <a:chExt cx="266095" cy="271350"/>
          </a:xfrm>
        </p:grpSpPr>
        <p:sp>
          <p:nvSpPr>
            <p:cNvPr id="103" name="Ellipse 10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4" name="Textfeld 103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05" name="Gruppieren 104"/>
          <p:cNvGrpSpPr/>
          <p:nvPr/>
        </p:nvGrpSpPr>
        <p:grpSpPr>
          <a:xfrm>
            <a:off x="7150549" y="5080193"/>
            <a:ext cx="198000" cy="198000"/>
            <a:chOff x="4645063" y="732456"/>
            <a:chExt cx="266095" cy="271350"/>
          </a:xfrm>
        </p:grpSpPr>
        <p:sp>
          <p:nvSpPr>
            <p:cNvPr id="106" name="Ellipse 105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7" name="Textfeld 106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08" name="Gruppieren 107"/>
          <p:cNvGrpSpPr/>
          <p:nvPr/>
        </p:nvGrpSpPr>
        <p:grpSpPr>
          <a:xfrm>
            <a:off x="6666501" y="5191581"/>
            <a:ext cx="198000" cy="198000"/>
            <a:chOff x="4645063" y="732456"/>
            <a:chExt cx="266095" cy="271350"/>
          </a:xfrm>
        </p:grpSpPr>
        <p:sp>
          <p:nvSpPr>
            <p:cNvPr id="109" name="Ellipse 108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0" name="Textfeld 109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11" name="Gruppieren 110"/>
          <p:cNvGrpSpPr/>
          <p:nvPr/>
        </p:nvGrpSpPr>
        <p:grpSpPr>
          <a:xfrm>
            <a:off x="7154155" y="5459050"/>
            <a:ext cx="198000" cy="198000"/>
            <a:chOff x="4645063" y="732456"/>
            <a:chExt cx="266095" cy="271350"/>
          </a:xfrm>
        </p:grpSpPr>
        <p:sp>
          <p:nvSpPr>
            <p:cNvPr id="112" name="Ellipse 11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3" name="Textfeld 112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114" name="Gruppieren 113"/>
          <p:cNvGrpSpPr/>
          <p:nvPr/>
        </p:nvGrpSpPr>
        <p:grpSpPr>
          <a:xfrm>
            <a:off x="6675370" y="5000425"/>
            <a:ext cx="198000" cy="198000"/>
            <a:chOff x="4645063" y="732456"/>
            <a:chExt cx="266095" cy="271350"/>
          </a:xfrm>
        </p:grpSpPr>
        <p:sp>
          <p:nvSpPr>
            <p:cNvPr id="115" name="Ellipse 11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6" name="Textfeld 115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sp>
        <p:nvSpPr>
          <p:cNvPr id="117" name="Textfeld 116"/>
          <p:cNvSpPr txBox="1"/>
          <p:nvPr/>
        </p:nvSpPr>
        <p:spPr>
          <a:xfrm>
            <a:off x="7295437" y="4326308"/>
            <a:ext cx="174529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3D6A"/>
                </a:solidFill>
              </a:rPr>
              <a:t>Magnetspannkraft [kN]</a:t>
            </a: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Luftspalt [mm]</a:t>
            </a: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MFRS-A1</a:t>
            </a: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MFRS-A2</a:t>
            </a:r>
          </a:p>
        </p:txBody>
      </p:sp>
    </p:spTree>
    <p:extLst>
      <p:ext uri="{BB962C8B-B14F-4D97-AF65-F5344CB8AC3E}">
        <p14:creationId xmlns:p14="http://schemas.microsoft.com/office/powerpoint/2010/main" val="121434008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 SCH_PPT_Vorlage_4-3_2203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SCH_PPT_Vorlage_4-3_220312.potx</Template>
  <TotalTime>0</TotalTime>
  <Words>411</Words>
  <Application>Microsoft Office PowerPoint</Application>
  <PresentationFormat>Bildschirmpräsentation (4:3)</PresentationFormat>
  <Paragraphs>224</Paragraphs>
  <Slides>12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16" baseType="lpstr">
      <vt:lpstr>Arial</vt:lpstr>
      <vt:lpstr>Calibri</vt:lpstr>
      <vt:lpstr>Wingdings</vt:lpstr>
      <vt:lpstr> SCH_PPT_Vorlage_4-3_220312</vt:lpstr>
      <vt:lpstr>PowerPoint-Präsentation</vt:lpstr>
      <vt:lpstr>Produktübersicht</vt:lpstr>
      <vt:lpstr>SCHUNK Dienstleistungen</vt:lpstr>
      <vt:lpstr>MAGNOS MFRS</vt:lpstr>
      <vt:lpstr>MAGNOS MFRS</vt:lpstr>
      <vt:lpstr>MAGNOS MFRS</vt:lpstr>
      <vt:lpstr>MAGNOS MFRS</vt:lpstr>
      <vt:lpstr>MAGNOS MFRS</vt:lpstr>
      <vt:lpstr>MAGNOS MFRS</vt:lpstr>
      <vt:lpstr>MAGNOS MFRS</vt:lpstr>
      <vt:lpstr>Baureihen MAGNOS MFRS</vt:lpstr>
      <vt:lpstr>PowerPoint-Präsentation</vt:lpstr>
    </vt:vector>
  </TitlesOfParts>
  <Company>Ideenhaus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Ralf Brendjes</dc:creator>
  <cp:lastModifiedBy>Hensler, Sarah</cp:lastModifiedBy>
  <cp:revision>591</cp:revision>
  <cp:lastPrinted>2018-01-05T10:34:27Z</cp:lastPrinted>
  <dcterms:created xsi:type="dcterms:W3CDTF">2015-04-07T09:55:40Z</dcterms:created>
  <dcterms:modified xsi:type="dcterms:W3CDTF">2021-10-26T08:57:30Z</dcterms:modified>
</cp:coreProperties>
</file>