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538" r:id="rId2"/>
    <p:sldId id="509" r:id="rId3"/>
    <p:sldId id="511" r:id="rId4"/>
    <p:sldId id="502" r:id="rId5"/>
    <p:sldId id="489" r:id="rId6"/>
    <p:sldId id="503" r:id="rId7"/>
    <p:sldId id="504" r:id="rId8"/>
    <p:sldId id="279" r:id="rId9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6B"/>
    <a:srgbClr val="003D6A"/>
    <a:srgbClr val="ECF1F8"/>
    <a:srgbClr val="009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72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25.10.2021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25.10.2021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Hybrid Tombstones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Hybrid Tombstones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Hybrid Tombstones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Hybrid Tombstones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Hybrid Tombstones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Hybrid Tombstones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21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Hybrid Tombstones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Hybrid Tombstones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D2DFF72-2533-44D7-8660-89827A6A98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79" y="691604"/>
            <a:ext cx="2196241" cy="347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1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Product</a:t>
            </a:r>
            <a:r>
              <a:rPr lang="de-DE" dirty="0"/>
              <a:t> </a:t>
            </a:r>
            <a:r>
              <a:rPr lang="de-DE" dirty="0" err="1"/>
              <a:t>overview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Hybrid Tombstones</a:t>
            </a:r>
            <a:endParaRPr lang="de-DE" dirty="0"/>
          </a:p>
        </p:txBody>
      </p:sp>
      <p:pic>
        <p:nvPicPr>
          <p:cNvPr id="59" name="Grafik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28" y="4478845"/>
            <a:ext cx="1375862" cy="971703"/>
          </a:xfrm>
          <a:prstGeom prst="rect">
            <a:avLst/>
          </a:prstGeom>
          <a:ln w="6350">
            <a:noFill/>
          </a:ln>
        </p:spPr>
      </p:pic>
      <p:pic>
        <p:nvPicPr>
          <p:cNvPr id="61" name="Grafi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606" y="4685377"/>
            <a:ext cx="818667" cy="592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316" y="4670464"/>
            <a:ext cx="764612" cy="5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Grafik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46" y="4653171"/>
            <a:ext cx="597767" cy="677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Grafik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741" y="4774018"/>
            <a:ext cx="862741" cy="503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hteck 64"/>
          <p:cNvSpPr/>
          <p:nvPr/>
        </p:nvSpPr>
        <p:spPr>
          <a:xfrm>
            <a:off x="7535977" y="550958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MAGNOS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66" name="Rechteck 65"/>
          <p:cNvSpPr/>
          <p:nvPr/>
        </p:nvSpPr>
        <p:spPr>
          <a:xfrm>
            <a:off x="1816363" y="4502565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7" name="Rechteck 66"/>
          <p:cNvSpPr/>
          <p:nvPr/>
        </p:nvSpPr>
        <p:spPr>
          <a:xfrm>
            <a:off x="3246267" y="4496959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8" name="Rechteck 67"/>
          <p:cNvSpPr/>
          <p:nvPr/>
        </p:nvSpPr>
        <p:spPr>
          <a:xfrm>
            <a:off x="4676171" y="4500697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9" name="Rechteck 68"/>
          <p:cNvSpPr/>
          <p:nvPr/>
        </p:nvSpPr>
        <p:spPr>
          <a:xfrm>
            <a:off x="6106075" y="4498828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0" name="Rechteck 69"/>
          <p:cNvSpPr/>
          <p:nvPr/>
        </p:nvSpPr>
        <p:spPr>
          <a:xfrm>
            <a:off x="7535978" y="449322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1" name="Rechteck 70"/>
          <p:cNvSpPr/>
          <p:nvPr/>
        </p:nvSpPr>
        <p:spPr>
          <a:xfrm>
            <a:off x="386459" y="4495090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72" name="Grafik 7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3922" y="4521654"/>
            <a:ext cx="738865" cy="905954"/>
          </a:xfrm>
          <a:prstGeom prst="rect">
            <a:avLst/>
          </a:prstGeom>
        </p:spPr>
      </p:pic>
      <p:sp>
        <p:nvSpPr>
          <p:cNvPr id="73" name="Rechteck 72"/>
          <p:cNvSpPr/>
          <p:nvPr/>
        </p:nvSpPr>
        <p:spPr>
          <a:xfrm>
            <a:off x="386460" y="5540590"/>
            <a:ext cx="99796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VERO-S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4" name="Rechteck 73"/>
          <p:cNvSpPr/>
          <p:nvPr/>
        </p:nvSpPr>
        <p:spPr>
          <a:xfrm>
            <a:off x="4676170" y="5525931"/>
            <a:ext cx="998906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KONTEC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5" name="Rechteck 74"/>
          <p:cNvSpPr/>
          <p:nvPr/>
        </p:nvSpPr>
        <p:spPr>
          <a:xfrm>
            <a:off x="1816363" y="5535891"/>
            <a:ext cx="983104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TANDEM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76" name="Rechteck 75"/>
          <p:cNvSpPr/>
          <p:nvPr/>
        </p:nvSpPr>
        <p:spPr>
          <a:xfrm>
            <a:off x="3246267" y="5523703"/>
            <a:ext cx="998905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sz="1400" b="1" dirty="0">
                <a:solidFill>
                  <a:srgbClr val="003D6A"/>
                </a:solidFill>
                <a:latin typeface="+mj-lt"/>
              </a:rPr>
              <a:t>ROTA</a:t>
            </a:r>
          </a:p>
        </p:txBody>
      </p:sp>
      <p:sp>
        <p:nvSpPr>
          <p:cNvPr id="77" name="Rechteck 76"/>
          <p:cNvSpPr/>
          <p:nvPr/>
        </p:nvSpPr>
        <p:spPr>
          <a:xfrm>
            <a:off x="6021904" y="5525186"/>
            <a:ext cx="1118812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B0F0"/>
                </a:solidFill>
                <a:latin typeface="+mj-lt"/>
              </a:rPr>
              <a:t>Tombstones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80" name="Grafi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6" y="2973208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hteck 3"/>
          <p:cNvSpPr>
            <a:spLocks noChangeArrowheads="1"/>
          </p:cNvSpPr>
          <p:nvPr/>
        </p:nvSpPr>
        <p:spPr bwMode="auto">
          <a:xfrm>
            <a:off x="259515" y="373094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Chuck </a:t>
            </a:r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Jaws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2" name="Grafik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611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Grafik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734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Rechteck 51"/>
          <p:cNvSpPr>
            <a:spLocks noChangeArrowheads="1"/>
          </p:cNvSpPr>
          <p:nvPr/>
        </p:nvSpPr>
        <p:spPr bwMode="auto">
          <a:xfrm>
            <a:off x="5553381" y="3714607"/>
            <a:ext cx="1354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Toolholders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85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Hydraulic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Expansion Technology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6" name="Grafik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406" y="3018461"/>
            <a:ext cx="947227" cy="56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hteck 86"/>
          <p:cNvSpPr/>
          <p:nvPr/>
        </p:nvSpPr>
        <p:spPr>
          <a:xfrm>
            <a:off x="3494412" y="3698334"/>
            <a:ext cx="1957588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Stationary</a:t>
            </a:r>
            <a:r>
              <a:rPr lang="de-DE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de-DE" sz="1400" b="1" dirty="0" err="1">
                <a:solidFill>
                  <a:srgbClr val="00B0F0"/>
                </a:solidFill>
                <a:latin typeface="+mj-lt"/>
              </a:rPr>
              <a:t>Workholding</a:t>
            </a:r>
            <a:endParaRPr 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88" name="Rechteck 51"/>
          <p:cNvSpPr>
            <a:spLocks noChangeArrowheads="1"/>
          </p:cNvSpPr>
          <p:nvPr/>
        </p:nvSpPr>
        <p:spPr bwMode="auto">
          <a:xfrm>
            <a:off x="1929341" y="3722475"/>
            <a:ext cx="145978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Lathe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Chucks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9" name="Grafik 8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60474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90" name="Rechteck 51"/>
          <p:cNvSpPr>
            <a:spLocks noChangeArrowheads="1"/>
          </p:cNvSpPr>
          <p:nvPr/>
        </p:nvSpPr>
        <p:spPr bwMode="auto">
          <a:xfrm>
            <a:off x="3490137" y="2106361"/>
            <a:ext cx="19563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B0F0"/>
                </a:solidFill>
                <a:latin typeface="+mj-lt"/>
              </a:rPr>
              <a:t>Clamping</a:t>
            </a:r>
            <a:r>
              <a:rPr lang="de-DE" altLang="de-DE" sz="1400" b="1" dirty="0">
                <a:solidFill>
                  <a:srgbClr val="00B0F0"/>
                </a:solidFill>
                <a:latin typeface="+mj-lt"/>
              </a:rPr>
              <a:t> Technology</a:t>
            </a:r>
            <a:endParaRPr lang="de-DE" altLang="de-DE" sz="1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91" name="Rechteck 51"/>
          <p:cNvSpPr>
            <a:spLocks noChangeArrowheads="1"/>
          </p:cNvSpPr>
          <p:nvPr/>
        </p:nvSpPr>
        <p:spPr bwMode="auto">
          <a:xfrm>
            <a:off x="667577" y="2155204"/>
            <a:ext cx="15675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 err="1">
                <a:solidFill>
                  <a:srgbClr val="003D6A"/>
                </a:solidFill>
                <a:latin typeface="+mj-lt"/>
              </a:rPr>
              <a:t>Gripping</a:t>
            </a:r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 Systems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92" name="Rechteck 91"/>
          <p:cNvSpPr/>
          <p:nvPr/>
        </p:nvSpPr>
        <p:spPr>
          <a:xfrm>
            <a:off x="37596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93" name="Rechteck 92"/>
          <p:cNvSpPr/>
          <p:nvPr/>
        </p:nvSpPr>
        <p:spPr>
          <a:xfrm>
            <a:off x="2164660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94" name="Rechteck 93"/>
          <p:cNvSpPr/>
          <p:nvPr/>
        </p:nvSpPr>
        <p:spPr>
          <a:xfrm>
            <a:off x="3953360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95" name="Rechteck 94"/>
          <p:cNvSpPr/>
          <p:nvPr/>
        </p:nvSpPr>
        <p:spPr>
          <a:xfrm>
            <a:off x="5742060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96" name="Rechteck 95"/>
          <p:cNvSpPr/>
          <p:nvPr/>
        </p:nvSpPr>
        <p:spPr>
          <a:xfrm>
            <a:off x="7530759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97" name="Gerader Verbinder 96"/>
          <p:cNvCxnSpPr/>
          <p:nvPr/>
        </p:nvCxnSpPr>
        <p:spPr>
          <a:xfrm>
            <a:off x="893509" y="4338532"/>
            <a:ext cx="7146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Gerader Verbinder 97"/>
          <p:cNvCxnSpPr/>
          <p:nvPr/>
        </p:nvCxnSpPr>
        <p:spPr>
          <a:xfrm>
            <a:off x="4480492" y="397897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Gerader Verbinder 9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Gerader Verbinder 9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Gerader Verbinder 10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Gerader Verbinder 10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Gerader Verbinder 10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Gerader Verbinder 10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Gerader Verbinder 10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Gerader Verbinder 10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Gerader Verbinder 10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Gerader Verbinder 10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9" name="Grafik 10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cxnSp>
        <p:nvCxnSpPr>
          <p:cNvPr id="110" name="Gerader Verbinder 109"/>
          <p:cNvCxnSpPr/>
          <p:nvPr/>
        </p:nvCxnSpPr>
        <p:spPr>
          <a:xfrm>
            <a:off x="894181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Gerader Verbinder 110"/>
          <p:cNvCxnSpPr/>
          <p:nvPr/>
        </p:nvCxnSpPr>
        <p:spPr>
          <a:xfrm>
            <a:off x="6604235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111"/>
          <p:cNvCxnSpPr/>
          <p:nvPr/>
        </p:nvCxnSpPr>
        <p:spPr>
          <a:xfrm>
            <a:off x="5176701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Gerader Verbinder 112"/>
          <p:cNvCxnSpPr/>
          <p:nvPr/>
        </p:nvCxnSpPr>
        <p:spPr>
          <a:xfrm>
            <a:off x="8039288" y="433672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Gerader Verbinder 113"/>
          <p:cNvCxnSpPr/>
          <p:nvPr/>
        </p:nvCxnSpPr>
        <p:spPr>
          <a:xfrm>
            <a:off x="37493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Gerader Verbinder 114"/>
          <p:cNvCxnSpPr/>
          <p:nvPr/>
        </p:nvCxnSpPr>
        <p:spPr>
          <a:xfrm>
            <a:off x="2318498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943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Services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Dimensioning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plates</a:t>
            </a:r>
            <a:r>
              <a:rPr lang="de-DE" sz="1400" dirty="0"/>
              <a:t> </a:t>
            </a:r>
            <a:r>
              <a:rPr lang="de-DE" sz="1400" dirty="0" err="1"/>
              <a:t>designed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manufacturing</a:t>
            </a:r>
            <a:r>
              <a:rPr lang="de-DE" sz="1400" dirty="0"/>
              <a:t> </a:t>
            </a:r>
            <a:r>
              <a:rPr lang="de-DE" sz="1400" dirty="0" err="1"/>
              <a:t>specifications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Development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special</a:t>
            </a:r>
            <a:r>
              <a:rPr lang="de-DE" sz="1400" dirty="0"/>
              <a:t> </a:t>
            </a:r>
            <a:r>
              <a:rPr lang="de-DE" sz="1400" dirty="0" err="1"/>
              <a:t>solutions</a:t>
            </a:r>
            <a:r>
              <a:rPr lang="de-DE" sz="1400" dirty="0"/>
              <a:t> </a:t>
            </a:r>
            <a:r>
              <a:rPr lang="de-DE" sz="1400" dirty="0" err="1"/>
              <a:t>together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customer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</a:t>
            </a:r>
            <a:r>
              <a:rPr lang="de-DE" sz="1400" dirty="0" err="1"/>
              <a:t>analysis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</a:t>
            </a:r>
            <a:r>
              <a:rPr lang="de-DE" sz="1400" dirty="0" err="1"/>
              <a:t>critical</a:t>
            </a:r>
            <a:r>
              <a:rPr lang="de-DE" sz="1400" dirty="0"/>
              <a:t> </a:t>
            </a:r>
            <a:r>
              <a:rPr lang="de-DE" sz="1400" dirty="0" err="1"/>
              <a:t>components</a:t>
            </a:r>
            <a:endParaRPr lang="de-DE" sz="1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 err="1"/>
              <a:t>Testing</a:t>
            </a:r>
            <a:endParaRPr lang="de-DE" sz="1800" b="1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Endurance</a:t>
            </a:r>
            <a:r>
              <a:rPr lang="de-DE" sz="1400" dirty="0"/>
              <a:t> </a:t>
            </a:r>
            <a:r>
              <a:rPr lang="de-DE" sz="1400" dirty="0" err="1"/>
              <a:t>tests</a:t>
            </a:r>
            <a:r>
              <a:rPr lang="de-DE" sz="1400" dirty="0"/>
              <a:t> </a:t>
            </a:r>
            <a:r>
              <a:rPr lang="de-DE" sz="1400" dirty="0" err="1"/>
              <a:t>with</a:t>
            </a:r>
            <a:r>
              <a:rPr lang="de-DE" sz="1400" dirty="0"/>
              <a:t> all </a:t>
            </a:r>
            <a:r>
              <a:rPr lang="de-DE" sz="1400" dirty="0" err="1"/>
              <a:t>new</a:t>
            </a:r>
            <a:r>
              <a:rPr lang="de-DE" sz="1400" dirty="0"/>
              <a:t> </a:t>
            </a:r>
            <a:r>
              <a:rPr lang="de-DE" sz="1400" dirty="0" err="1"/>
              <a:t>developments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Abrasion</a:t>
            </a:r>
            <a:r>
              <a:rPr lang="de-DE" sz="1400" dirty="0"/>
              <a:t> </a:t>
            </a:r>
            <a:r>
              <a:rPr lang="de-DE" sz="1400" dirty="0" err="1"/>
              <a:t>checking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Measurement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accuracy</a:t>
            </a:r>
            <a:endParaRPr lang="de-DE" sz="24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Initial </a:t>
            </a:r>
            <a:r>
              <a:rPr lang="de-DE" sz="1400" dirty="0" err="1"/>
              <a:t>operation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</a:t>
            </a:r>
            <a:r>
              <a:rPr lang="de-DE" sz="1400" dirty="0" err="1"/>
              <a:t>customer´s</a:t>
            </a:r>
            <a:r>
              <a:rPr lang="de-DE" sz="1400" dirty="0"/>
              <a:t> </a:t>
            </a:r>
            <a:r>
              <a:rPr lang="de-DE" sz="1400" dirty="0" err="1"/>
              <a:t>solution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Inspection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maintenance</a:t>
            </a:r>
            <a:endParaRPr lang="de-DE" sz="1400" dirty="0"/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 err="1"/>
              <a:t>Repairs</a:t>
            </a:r>
            <a:endParaRPr lang="de-DE" sz="1400" dirty="0"/>
          </a:p>
          <a:p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/>
          <a:srcRect r="-331"/>
          <a:stretch/>
        </p:blipFill>
        <p:spPr>
          <a:xfrm>
            <a:off x="6910381" y="4382947"/>
            <a:ext cx="1676088" cy="1258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uppieren 8"/>
          <p:cNvGrpSpPr/>
          <p:nvPr/>
        </p:nvGrpSpPr>
        <p:grpSpPr>
          <a:xfrm>
            <a:off x="6906896" y="1258890"/>
            <a:ext cx="1653197" cy="1260000"/>
            <a:chOff x="6980264" y="1679001"/>
            <a:chExt cx="1221634" cy="1126854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00" r="28246"/>
            <a:stretch/>
          </p:blipFill>
          <p:spPr>
            <a:xfrm>
              <a:off x="7488757" y="1679001"/>
              <a:ext cx="713141" cy="1126854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320"/>
            <a:stretch/>
          </p:blipFill>
          <p:spPr>
            <a:xfrm>
              <a:off x="6980264" y="1750427"/>
              <a:ext cx="386179" cy="984002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02" t="71328" r="1358" b="8589"/>
            <a:stretch/>
          </p:blipFill>
          <p:spPr>
            <a:xfrm>
              <a:off x="6998034" y="2508145"/>
              <a:ext cx="257424" cy="226284"/>
            </a:xfrm>
            <a:prstGeom prst="rect">
              <a:avLst/>
            </a:prstGeom>
          </p:spPr>
        </p:pic>
      </p:grp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r="8667"/>
          <a:stretch/>
        </p:blipFill>
        <p:spPr>
          <a:xfrm>
            <a:off x="6908481" y="2869646"/>
            <a:ext cx="1677988" cy="1260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Hybrid Tombstones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366984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 34">
            <a:hlinkClick r:id="" action="ppaction://noaction"/>
          </p:cNvPr>
          <p:cNvSpPr/>
          <p:nvPr/>
        </p:nvSpPr>
        <p:spPr>
          <a:xfrm>
            <a:off x="4781543" y="2294374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1725359" y="2294374"/>
            <a:ext cx="2520000" cy="216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Overview</a:t>
            </a:r>
            <a:br>
              <a:rPr lang="de-DE" dirty="0"/>
            </a:br>
            <a:r>
              <a:rPr lang="de-DE" sz="1800" dirty="0"/>
              <a:t>Tombstones</a:t>
            </a:r>
          </a:p>
        </p:txBody>
      </p:sp>
      <p:sp>
        <p:nvSpPr>
          <p:cNvPr id="9" name="Rechteck 8">
            <a:hlinkClick r:id="" action="ppaction://noaction"/>
          </p:cNvPr>
          <p:cNvSpPr/>
          <p:nvPr/>
        </p:nvSpPr>
        <p:spPr>
          <a:xfrm>
            <a:off x="4781543" y="1982832"/>
            <a:ext cx="252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Tombstones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Hybrid Tombstones</a:t>
            </a:r>
            <a:endParaRPr lang="de-DE" dirty="0"/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1725359" y="1982832"/>
            <a:ext cx="252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Hybrid Tombstones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310" y="2465752"/>
            <a:ext cx="1530378" cy="18949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046" y="2372030"/>
            <a:ext cx="1292626" cy="204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886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703" y="1119669"/>
            <a:ext cx="2997569" cy="468837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Hybrid Tombstones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5613532" y="2510577"/>
            <a:ext cx="2880000" cy="1898173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Mineral </a:t>
            </a:r>
            <a:r>
              <a:rPr lang="de-DE" sz="1400" dirty="0" err="1">
                <a:solidFill>
                  <a:srgbClr val="00446B"/>
                </a:solidFill>
              </a:rPr>
              <a:t>cast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filling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Steel </a:t>
            </a:r>
            <a:r>
              <a:rPr lang="de-DE" sz="1400" dirty="0" err="1">
                <a:solidFill>
                  <a:srgbClr val="00446B"/>
                </a:solidFill>
              </a:rPr>
              <a:t>coat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VERO-S NSE-T plus 138-V1 Module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Quick </a:t>
            </a:r>
            <a:r>
              <a:rPr lang="de-DE" sz="1400" dirty="0" err="1">
                <a:solidFill>
                  <a:srgbClr val="00446B"/>
                </a:solidFill>
              </a:rPr>
              <a:t>coupling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opening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modules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Fast </a:t>
            </a:r>
            <a:r>
              <a:rPr lang="de-DE" sz="1400" dirty="0" err="1">
                <a:solidFill>
                  <a:srgbClr val="00446B"/>
                </a:solidFill>
              </a:rPr>
              <a:t>coupling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opening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modules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r>
              <a:rPr lang="de-DE" sz="1400" dirty="0" err="1">
                <a:solidFill>
                  <a:srgbClr val="00446B"/>
                </a:solidFill>
              </a:rPr>
              <a:t>Standardized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base</a:t>
            </a:r>
            <a:r>
              <a:rPr lang="de-DE" sz="1400" dirty="0">
                <a:solidFill>
                  <a:srgbClr val="00446B"/>
                </a:solidFill>
              </a:rPr>
              <a:t> </a:t>
            </a:r>
            <a:r>
              <a:rPr lang="de-DE" sz="1400" dirty="0" err="1">
                <a:solidFill>
                  <a:srgbClr val="00446B"/>
                </a:solidFill>
              </a:rPr>
              <a:t>plate</a:t>
            </a:r>
            <a:endParaRPr lang="de-DE" sz="1400" dirty="0">
              <a:solidFill>
                <a:srgbClr val="00446B"/>
              </a:solidFill>
            </a:endParaRPr>
          </a:p>
          <a:p>
            <a:pPr>
              <a:lnSpc>
                <a:spcPct val="100000"/>
              </a:lnSpc>
            </a:pPr>
            <a:endParaRPr lang="de-DE" sz="1400" dirty="0">
              <a:solidFill>
                <a:srgbClr val="00446B"/>
              </a:solidFill>
            </a:endParaRP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Hybrid Tombstones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441042" y="2855032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441042" y="2567247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441042" y="3126962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441042" y="3436033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441042" y="3722365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441042" y="4012667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3569492" y="3982060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794258" y="2768347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262556" y="2159606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2782310" y="1114260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4041122" y="5491782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2995281" y="1080883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/>
        </p:nvSpPr>
        <p:spPr>
          <a:xfrm>
            <a:off x="4715890" y="229773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229325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Hybrid Tombstones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Hybrid Tombstones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252338" y="229773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Damping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comparison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of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initiated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vibrations</a:t>
            </a:r>
            <a:endParaRPr lang="de-DE" sz="1600" b="1" dirty="0">
              <a:solidFill>
                <a:srgbClr val="003D6A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714045" y="229325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rgbClr val="003D6A"/>
                </a:solidFill>
              </a:rPr>
              <a:t>Temperature</a:t>
            </a:r>
            <a:r>
              <a:rPr lang="de-DE" sz="1600" b="1" dirty="0">
                <a:solidFill>
                  <a:srgbClr val="003D6A"/>
                </a:solidFill>
              </a:rPr>
              <a:t> </a:t>
            </a:r>
            <a:r>
              <a:rPr lang="de-DE" sz="1600" b="1" dirty="0" err="1">
                <a:solidFill>
                  <a:srgbClr val="003D6A"/>
                </a:solidFill>
              </a:rPr>
              <a:t>comparison</a:t>
            </a:r>
            <a:endParaRPr lang="de-DE" sz="1600" b="1" dirty="0">
              <a:solidFill>
                <a:srgbClr val="003D6A"/>
              </a:solidFill>
            </a:endParaRPr>
          </a:p>
        </p:txBody>
      </p:sp>
      <p:pic>
        <p:nvPicPr>
          <p:cNvPr id="65" name="Picture 2" descr="V:\Jobs\Annette\Schunk\SCS_16_0313_Powerpoint-Hybridspanntuerme\_Material\Grafik_Daempfungsvergleich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959"/>
          <a:stretch/>
        </p:blipFill>
        <p:spPr bwMode="auto">
          <a:xfrm>
            <a:off x="499090" y="2728227"/>
            <a:ext cx="406601" cy="1955848"/>
          </a:xfrm>
          <a:prstGeom prst="rect">
            <a:avLst/>
          </a:prstGeom>
          <a:noFill/>
          <a:ln w="12700" cmpd="sng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5" descr="V:\Jobs\Annette\Schunk\SCS_16_0313_Powerpoint-Hybridspanntuerme\_Material\Grafik_Temperaturvergleich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464"/>
          <a:stretch/>
        </p:blipFill>
        <p:spPr bwMode="auto">
          <a:xfrm>
            <a:off x="4709995" y="2445688"/>
            <a:ext cx="318061" cy="1979076"/>
          </a:xfrm>
          <a:prstGeom prst="rect">
            <a:avLst/>
          </a:prstGeom>
          <a:noFill/>
          <a:ln w="12700" cmpd="sng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056" y="2632920"/>
            <a:ext cx="3672082" cy="1745506"/>
          </a:xfrm>
          <a:prstGeom prst="rect">
            <a:avLst/>
          </a:prstGeom>
        </p:spPr>
      </p:pic>
      <p:pic>
        <p:nvPicPr>
          <p:cNvPr id="11" name="Picture 5" descr="V:\Jobs\Annette\Schunk\SCS_16_0313_Powerpoint-Hybridspanntuerme\_Material\Grafik_Temperaturvergleich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89"/>
          <a:stretch/>
        </p:blipFill>
        <p:spPr bwMode="auto">
          <a:xfrm>
            <a:off x="5028056" y="4363912"/>
            <a:ext cx="3726230" cy="334678"/>
          </a:xfrm>
          <a:prstGeom prst="rect">
            <a:avLst/>
          </a:prstGeom>
          <a:noFill/>
          <a:ln w="12700" cmpd="sng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/>
          <a:srcRect l="-1" r="754" b="2737"/>
          <a:stretch/>
        </p:blipFill>
        <p:spPr>
          <a:xfrm>
            <a:off x="953846" y="2866559"/>
            <a:ext cx="1506779" cy="14704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/>
          <a:srcRect b="2317"/>
          <a:stretch/>
        </p:blipFill>
        <p:spPr>
          <a:xfrm>
            <a:off x="2547625" y="2866559"/>
            <a:ext cx="1518246" cy="147684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2" descr="V:\Jobs\Annette\Schunk\SCS_16_0313_Powerpoint-Hybridspanntuerme\_Material\Grafik_Daempfungsvergleich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651"/>
          <a:stretch/>
        </p:blipFill>
        <p:spPr bwMode="auto">
          <a:xfrm>
            <a:off x="492990" y="4359274"/>
            <a:ext cx="3682495" cy="339315"/>
          </a:xfrm>
          <a:prstGeom prst="rect">
            <a:avLst/>
          </a:prstGeom>
          <a:noFill/>
          <a:ln w="12700" cmpd="sng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977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 err="1"/>
              <a:t>Variants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Hybrid </a:t>
            </a:r>
            <a:r>
              <a:rPr lang="de-DE" dirty="0" err="1"/>
              <a:t>tombstones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Hybrid Tombstones</a:t>
            </a:r>
            <a:endParaRPr lang="de-DE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716471"/>
              </p:ext>
            </p:extLst>
          </p:nvPr>
        </p:nvGraphicFramePr>
        <p:xfrm>
          <a:off x="561443" y="2615220"/>
          <a:ext cx="6208456" cy="165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1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8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8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5400">
                <a:tc>
                  <a:txBody>
                    <a:bodyPr/>
                    <a:lstStyle/>
                    <a:p>
                      <a:r>
                        <a:rPr lang="de-DE" sz="1200" dirty="0"/>
                        <a:t>Technical</a:t>
                      </a:r>
                      <a:r>
                        <a:rPr lang="de-DE" sz="1200" baseline="0" dirty="0"/>
                        <a:t> Data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Palett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baseline="0" dirty="0" err="1">
                          <a:solidFill>
                            <a:schemeClr val="bg1"/>
                          </a:solidFill>
                        </a:rPr>
                        <a:t>size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Weight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[kg]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</a:rPr>
                        <a:t>VAT-AE-HY-plus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 x 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1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446B"/>
                          </a:solidFill>
                        </a:rPr>
                        <a:t>VAT-AE-HY-mini 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Ø</a:t>
                      </a:r>
                      <a:r>
                        <a:rPr lang="de-DE" sz="1200" baseline="0" dirty="0">
                          <a:solidFill>
                            <a:srgbClr val="003D6A"/>
                          </a:solidFill>
                        </a:rPr>
                        <a:t> 300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4869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163</Words>
  <Application>Microsoft Office PowerPoint</Application>
  <PresentationFormat>Bildschirmpräsentation (4:3)</PresentationFormat>
  <Paragraphs>72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Wingdings</vt:lpstr>
      <vt:lpstr> SCH_PPT_Vorlage_4-3_220312</vt:lpstr>
      <vt:lpstr>PowerPoint-Präsentation</vt:lpstr>
      <vt:lpstr>Product overview</vt:lpstr>
      <vt:lpstr>SCHUNK Services</vt:lpstr>
      <vt:lpstr>Overview Tombstones</vt:lpstr>
      <vt:lpstr>Hybrid Tombstones</vt:lpstr>
      <vt:lpstr>Hybrid Tombstones</vt:lpstr>
      <vt:lpstr>Variants of Hybrid tombstones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565</cp:revision>
  <cp:lastPrinted>2018-01-05T10:34:27Z</cp:lastPrinted>
  <dcterms:created xsi:type="dcterms:W3CDTF">2015-04-07T09:55:40Z</dcterms:created>
  <dcterms:modified xsi:type="dcterms:W3CDTF">2021-10-25T09:05:23Z</dcterms:modified>
</cp:coreProperties>
</file>