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538" r:id="rId2"/>
    <p:sldId id="484" r:id="rId3"/>
    <p:sldId id="550" r:id="rId4"/>
    <p:sldId id="486" r:id="rId5"/>
    <p:sldId id="551" r:id="rId6"/>
    <p:sldId id="549" r:id="rId7"/>
    <p:sldId id="559" r:id="rId8"/>
    <p:sldId id="487" r:id="rId9"/>
    <p:sldId id="543" r:id="rId10"/>
    <p:sldId id="541" r:id="rId11"/>
    <p:sldId id="519" r:id="rId12"/>
    <p:sldId id="520" r:id="rId13"/>
    <p:sldId id="521" r:id="rId14"/>
    <p:sldId id="522" r:id="rId15"/>
    <p:sldId id="523" r:id="rId16"/>
    <p:sldId id="279" r:id="rId17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9EE3"/>
    <a:srgbClr val="ECF1F8"/>
    <a:srgbClr val="A5A5A5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666" autoAdjust="0"/>
    <p:restoredTop sz="94601" autoAdjust="0"/>
  </p:normalViewPr>
  <p:slideViewPr>
    <p:cSldViewPr snapToGrid="0" snapToObjects="1">
      <p:cViewPr varScale="1">
        <p:scale>
          <a:sx n="106" d="100"/>
          <a:sy n="106" d="100"/>
        </p:scale>
        <p:origin x="1374" y="102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r>
              <a:rPr lang="de-DE" sz="1800" dirty="0">
                <a:solidFill>
                  <a:srgbClr val="003D6A"/>
                </a:solidFill>
              </a:rPr>
              <a:t>Spannkraft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0.16491570125708652"/>
          <c:y val="0.1526825"/>
          <c:w val="0.83508429874291346"/>
          <c:h val="0.606826388888888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Einfachspanner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Tabelle1!$B$2:$B$8</c:f>
              <c:numCache>
                <c:formatCode>General</c:formatCode>
                <c:ptCount val="7"/>
                <c:pt idx="0">
                  <c:v>12</c:v>
                </c:pt>
                <c:pt idx="1">
                  <c:v>20</c:v>
                </c:pt>
                <c:pt idx="2">
                  <c:v>25</c:v>
                </c:pt>
                <c:pt idx="3">
                  <c:v>0</c:v>
                </c:pt>
                <c:pt idx="4">
                  <c:v>40</c:v>
                </c:pt>
                <c:pt idx="5">
                  <c:v>40</c:v>
                </c:pt>
                <c:pt idx="6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57-47E5-ABD5-CFFB73759CD2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Zentrischspanner</c:v>
                </c:pt>
              </c:strCache>
            </c:strRef>
          </c:tx>
          <c:spPr>
            <a:solidFill>
              <a:srgbClr val="003D6A"/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Tabelle1!$C$2:$C$8</c:f>
              <c:numCache>
                <c:formatCode>General</c:formatCode>
                <c:ptCount val="7"/>
                <c:pt idx="0">
                  <c:v>7</c:v>
                </c:pt>
                <c:pt idx="1">
                  <c:v>15</c:v>
                </c:pt>
                <c:pt idx="2">
                  <c:v>25</c:v>
                </c:pt>
                <c:pt idx="3">
                  <c:v>0</c:v>
                </c:pt>
                <c:pt idx="4">
                  <c:v>0</c:v>
                </c:pt>
                <c:pt idx="5">
                  <c:v>35</c:v>
                </c:pt>
                <c:pt idx="6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557-47E5-ABD5-CFFB73759CD2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Mehrfachspanner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Tabelle1!$D$2:$D$8</c:f>
              <c:numCache>
                <c:formatCode>General</c:formatCode>
                <c:ptCount val="7"/>
                <c:pt idx="0">
                  <c:v>30</c:v>
                </c:pt>
                <c:pt idx="1">
                  <c:v>30</c:v>
                </c:pt>
                <c:pt idx="2">
                  <c:v>25</c:v>
                </c:pt>
                <c:pt idx="3">
                  <c:v>30</c:v>
                </c:pt>
                <c:pt idx="4">
                  <c:v>0</c:v>
                </c:pt>
                <c:pt idx="5">
                  <c:v>40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557-47E5-ABD5-CFFB73759C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8425144"/>
        <c:axId val="208425536"/>
      </c:barChart>
      <c:catAx>
        <c:axId val="208425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08425536"/>
        <c:crosses val="autoZero"/>
        <c:auto val="1"/>
        <c:lblAlgn val="ctr"/>
        <c:lblOffset val="100"/>
        <c:noMultiLvlLbl val="0"/>
      </c:catAx>
      <c:valAx>
        <c:axId val="208425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08425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r>
              <a:rPr lang="de-DE" sz="1800" dirty="0">
                <a:solidFill>
                  <a:srgbClr val="003D6A"/>
                </a:solidFill>
              </a:rPr>
              <a:t>Spannweite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0.18682844466354448"/>
          <c:y val="0.1632658333333333"/>
          <c:w val="0.81317155533645546"/>
          <c:h val="0.606826388888888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Einfachspanner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Tabelle1!$B$2:$B$8</c:f>
              <c:numCache>
                <c:formatCode>General</c:formatCode>
                <c:ptCount val="7"/>
                <c:pt idx="0">
                  <c:v>81</c:v>
                </c:pt>
                <c:pt idx="1">
                  <c:v>131</c:v>
                </c:pt>
                <c:pt idx="2">
                  <c:v>192</c:v>
                </c:pt>
                <c:pt idx="3">
                  <c:v>0</c:v>
                </c:pt>
                <c:pt idx="4">
                  <c:v>245</c:v>
                </c:pt>
                <c:pt idx="5">
                  <c:v>343</c:v>
                </c:pt>
                <c:pt idx="6">
                  <c:v>491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7D-4DD6-9722-66208C728E57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Zentrischspanner</c:v>
                </c:pt>
              </c:strCache>
            </c:strRef>
          </c:tx>
          <c:spPr>
            <a:solidFill>
              <a:srgbClr val="003D6A"/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Tabelle1!$C$2:$C$8</c:f>
              <c:numCache>
                <c:formatCode>General</c:formatCode>
                <c:ptCount val="7"/>
                <c:pt idx="0">
                  <c:v>71</c:v>
                </c:pt>
                <c:pt idx="1">
                  <c:v>123</c:v>
                </c:pt>
                <c:pt idx="2">
                  <c:v>120</c:v>
                </c:pt>
                <c:pt idx="3">
                  <c:v>0</c:v>
                </c:pt>
                <c:pt idx="4">
                  <c:v>0</c:v>
                </c:pt>
                <c:pt idx="5">
                  <c:v>301</c:v>
                </c:pt>
                <c:pt idx="6">
                  <c:v>461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7D-4DD6-9722-66208C728E57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Mehrfachspanner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Tabelle1!$D$2:$D$8</c:f>
              <c:numCache>
                <c:formatCode>General</c:formatCode>
                <c:ptCount val="7"/>
                <c:pt idx="0">
                  <c:v>571</c:v>
                </c:pt>
                <c:pt idx="1">
                  <c:v>571</c:v>
                </c:pt>
                <c:pt idx="2">
                  <c:v>126</c:v>
                </c:pt>
                <c:pt idx="3">
                  <c:v>571</c:v>
                </c:pt>
                <c:pt idx="4">
                  <c:v>0</c:v>
                </c:pt>
                <c:pt idx="5">
                  <c:v>121</c:v>
                </c:pt>
                <c:pt idx="6">
                  <c:v>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87D-4DD6-9722-66208C728E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8426320"/>
        <c:axId val="208426712"/>
      </c:barChart>
      <c:catAx>
        <c:axId val="208426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08426712"/>
        <c:crosses val="autoZero"/>
        <c:auto val="1"/>
        <c:lblAlgn val="ctr"/>
        <c:lblOffset val="100"/>
        <c:noMultiLvlLbl val="0"/>
      </c:catAx>
      <c:valAx>
        <c:axId val="208426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08426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21.10.2021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21.10.2021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KSM2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KSM2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KSM2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KSM2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KSM2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KSM2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1655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KONTEC KSM2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slide" Target="slide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png"/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12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tiff"/><Relationship Id="rId13" Type="http://schemas.openxmlformats.org/officeDocument/2006/relationships/image" Target="../media/image40.jp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12" Type="http://schemas.openxmlformats.org/officeDocument/2006/relationships/image" Target="../media/image39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11" Type="http://schemas.openxmlformats.org/officeDocument/2006/relationships/image" Target="../media/image38.jpg"/><Relationship Id="rId5" Type="http://schemas.openxmlformats.org/officeDocument/2006/relationships/image" Target="../media/image32.jpg"/><Relationship Id="rId10" Type="http://schemas.openxmlformats.org/officeDocument/2006/relationships/image" Target="../media/image37.jpg"/><Relationship Id="rId4" Type="http://schemas.openxmlformats.org/officeDocument/2006/relationships/image" Target="../media/image31.jpg"/><Relationship Id="rId9" Type="http://schemas.openxmlformats.org/officeDocument/2006/relationships/image" Target="../media/image3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" Target="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" Target="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KONTEC KSM2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Mehrfachspannsystem mit Backenschnellwechselsystem</a:t>
            </a:r>
          </a:p>
        </p:txBody>
      </p:sp>
      <p:pic>
        <p:nvPicPr>
          <p:cNvPr id="10" name="Grafik 9">
            <a:hlinkClick r:id="rId4" action="ppaction://hlinksldjump"/>
            <a:extLst>
              <a:ext uri="{FF2B5EF4-FFF2-40B4-BE49-F238E27FC236}">
                <a16:creationId xmlns:a16="http://schemas.microsoft.com/office/drawing/2014/main" id="{34AFB2DB-A18B-40EB-930F-BE48FA1E79D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358" y="924712"/>
            <a:ext cx="4789283" cy="31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13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KSM2</a:t>
            </a:r>
            <a:br>
              <a:rPr lang="de-DE" dirty="0"/>
            </a:br>
            <a:r>
              <a:rPr lang="de-DE" sz="2000" dirty="0"/>
              <a:t>Anwendungsbeispiel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KSM2</a:t>
            </a:r>
            <a:endParaRPr lang="de-D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1443" y="1629000"/>
            <a:ext cx="2399024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17539" y="1629000"/>
            <a:ext cx="2399024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802A89B2-63D4-403E-A636-82DA59D8853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9990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91" y="1560476"/>
            <a:ext cx="5498669" cy="360131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KSM2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2211481"/>
            <a:ext cx="2880000" cy="2302329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Gehärtete und geschliffene Verzahnung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Umfangreiches Backenprogramm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Backenpositionierung von oben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Feste Backe um 180° </a:t>
            </a:r>
            <a:r>
              <a:rPr lang="de-DE" sz="1400" dirty="0" err="1">
                <a:solidFill>
                  <a:srgbClr val="00446B"/>
                </a:solidFill>
              </a:rPr>
              <a:t>wendbar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Extrem steife Spannschiene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VERO-S Schnittstelle</a:t>
            </a: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Gelaserter</a:t>
            </a:r>
            <a:r>
              <a:rPr lang="de-DE" sz="1400" dirty="0">
                <a:solidFill>
                  <a:srgbClr val="00446B"/>
                </a:solidFill>
              </a:rPr>
              <a:t> Maßstab</a:t>
            </a:r>
          </a:p>
          <a:p>
            <a:pPr>
              <a:lnSpc>
                <a:spcPct val="100000"/>
              </a:lnSpc>
            </a:pPr>
            <a:endParaRPr lang="de-DE" sz="1400" dirty="0">
              <a:solidFill>
                <a:srgbClr val="00446B"/>
              </a:solidFill>
            </a:endParaRP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KSM2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2756239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2268151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3054294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3337239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46748" y="3623573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54699" y="3914885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73" name="Gruppieren 172"/>
          <p:cNvGrpSpPr/>
          <p:nvPr/>
        </p:nvGrpSpPr>
        <p:grpSpPr>
          <a:xfrm>
            <a:off x="5862650" y="4209053"/>
            <a:ext cx="198000" cy="198000"/>
            <a:chOff x="4640203" y="738588"/>
            <a:chExt cx="266095" cy="271350"/>
          </a:xfrm>
        </p:grpSpPr>
        <p:sp>
          <p:nvSpPr>
            <p:cNvPr id="174" name="Ellipse 1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3706692" y="2370592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1837039" y="2852233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927600" y="4136891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3997156" y="2992136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5" name="Gruppieren 214"/>
          <p:cNvGrpSpPr/>
          <p:nvPr/>
        </p:nvGrpSpPr>
        <p:grpSpPr>
          <a:xfrm>
            <a:off x="4966136" y="2506404"/>
            <a:ext cx="198000" cy="198000"/>
            <a:chOff x="4640203" y="727502"/>
            <a:chExt cx="266095" cy="271350"/>
          </a:xfrm>
        </p:grpSpPr>
        <p:sp>
          <p:nvSpPr>
            <p:cNvPr id="216" name="Ellipse 215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Textfeld 216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5516352" y="2494319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61" name="Gruppieren 60"/>
          <p:cNvGrpSpPr/>
          <p:nvPr/>
        </p:nvGrpSpPr>
        <p:grpSpPr>
          <a:xfrm>
            <a:off x="4314288" y="1615828"/>
            <a:ext cx="198000" cy="198000"/>
            <a:chOff x="4645063" y="732456"/>
            <a:chExt cx="266095" cy="271350"/>
          </a:xfrm>
        </p:grpSpPr>
        <p:sp>
          <p:nvSpPr>
            <p:cNvPr id="62" name="Ellipse 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Textfeld 62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73501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378" y="1529715"/>
            <a:ext cx="2217781" cy="161335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78" y="1350172"/>
            <a:ext cx="1812685" cy="1775091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/>
          <p:cNvSpPr txBox="1"/>
          <p:nvPr/>
        </p:nvSpPr>
        <p:spPr>
          <a:xfrm>
            <a:off x="4714215" y="3618972"/>
            <a:ext cx="417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Positionierung der Spannschiene über Nullpunktspannsystem VERO-S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252342" y="361668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Verbindung der Spannschienen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KSM2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KSM2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Backenschnellwechsel der Trägerbacken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4724514" y="9907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Backenschnellwechsel der Spannbacken</a:t>
            </a:r>
          </a:p>
        </p:txBody>
      </p:sp>
      <p:grpSp>
        <p:nvGrpSpPr>
          <p:cNvPr id="26" name="Gruppieren 25"/>
          <p:cNvGrpSpPr/>
          <p:nvPr/>
        </p:nvGrpSpPr>
        <p:grpSpPr>
          <a:xfrm>
            <a:off x="1366989" y="2918625"/>
            <a:ext cx="198000" cy="198000"/>
            <a:chOff x="4645063" y="729193"/>
            <a:chExt cx="266095" cy="271350"/>
          </a:xfrm>
        </p:grpSpPr>
        <p:sp>
          <p:nvSpPr>
            <p:cNvPr id="27" name="Ellipse 2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2694899" y="1870649"/>
            <a:ext cx="198000" cy="198000"/>
            <a:chOff x="4645063" y="729193"/>
            <a:chExt cx="266095" cy="271350"/>
          </a:xfrm>
        </p:grpSpPr>
        <p:sp>
          <p:nvSpPr>
            <p:cNvPr id="33" name="Ellipse 3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5" name="Gruppieren 34"/>
          <p:cNvGrpSpPr/>
          <p:nvPr/>
        </p:nvGrpSpPr>
        <p:grpSpPr>
          <a:xfrm>
            <a:off x="2694884" y="2240072"/>
            <a:ext cx="198000" cy="198000"/>
            <a:chOff x="4645063" y="729193"/>
            <a:chExt cx="266095" cy="271350"/>
          </a:xfrm>
        </p:grpSpPr>
        <p:sp>
          <p:nvSpPr>
            <p:cNvPr id="36" name="Ellipse 35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8" name="Gruppieren 37"/>
          <p:cNvGrpSpPr/>
          <p:nvPr/>
        </p:nvGrpSpPr>
        <p:grpSpPr>
          <a:xfrm>
            <a:off x="1998349" y="2922861"/>
            <a:ext cx="198000" cy="198000"/>
            <a:chOff x="4645063" y="729193"/>
            <a:chExt cx="266095" cy="271350"/>
          </a:xfrm>
        </p:grpSpPr>
        <p:sp>
          <p:nvSpPr>
            <p:cNvPr id="39" name="Ellipse 3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11" name="Textfeld 10"/>
          <p:cNvSpPr txBox="1"/>
          <p:nvPr/>
        </p:nvSpPr>
        <p:spPr>
          <a:xfrm>
            <a:off x="2848910" y="1854892"/>
            <a:ext cx="1523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Lösestellung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Spannstellung</a:t>
            </a:r>
          </a:p>
        </p:txBody>
      </p:sp>
      <p:grpSp>
        <p:nvGrpSpPr>
          <p:cNvPr id="41" name="Gruppieren 40"/>
          <p:cNvGrpSpPr/>
          <p:nvPr/>
        </p:nvGrpSpPr>
        <p:grpSpPr>
          <a:xfrm>
            <a:off x="5833751" y="2260530"/>
            <a:ext cx="198000" cy="198000"/>
            <a:chOff x="4645063" y="729193"/>
            <a:chExt cx="266095" cy="271350"/>
          </a:xfrm>
        </p:grpSpPr>
        <p:sp>
          <p:nvSpPr>
            <p:cNvPr id="42" name="Ellipse 4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4" name="Gruppieren 43"/>
          <p:cNvGrpSpPr/>
          <p:nvPr/>
        </p:nvGrpSpPr>
        <p:grpSpPr>
          <a:xfrm>
            <a:off x="5320481" y="2367850"/>
            <a:ext cx="198000" cy="198000"/>
            <a:chOff x="4645063" y="729193"/>
            <a:chExt cx="266095" cy="271350"/>
          </a:xfrm>
        </p:grpSpPr>
        <p:sp>
          <p:nvSpPr>
            <p:cNvPr id="45" name="Ellipse 4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Textfeld 4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47" name="Textfeld 46"/>
          <p:cNvSpPr txBox="1"/>
          <p:nvPr/>
        </p:nvSpPr>
        <p:spPr>
          <a:xfrm>
            <a:off x="7293866" y="1584338"/>
            <a:ext cx="19132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Niederzugbacke </a:t>
            </a:r>
            <a:r>
              <a:rPr lang="de-DE" sz="1200" dirty="0" err="1">
                <a:solidFill>
                  <a:srgbClr val="003D6A"/>
                </a:solidFill>
              </a:rPr>
              <a:t>grip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Parallelspannbacke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Pendelbacke </a:t>
            </a:r>
            <a:r>
              <a:rPr lang="de-DE" sz="1200" dirty="0" err="1">
                <a:solidFill>
                  <a:srgbClr val="003D6A"/>
                </a:solidFill>
              </a:rPr>
              <a:t>grip</a:t>
            </a:r>
            <a:r>
              <a:rPr lang="de-DE" sz="1200" dirty="0">
                <a:solidFill>
                  <a:srgbClr val="003D6A"/>
                </a:solidFill>
              </a:rPr>
              <a:t> mit Niederzug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6613" y="1605040"/>
            <a:ext cx="274344" cy="268247"/>
          </a:xfrm>
          <a:prstGeom prst="rect">
            <a:avLst/>
          </a:prstGeom>
        </p:spPr>
      </p:pic>
      <p:grpSp>
        <p:nvGrpSpPr>
          <p:cNvPr id="48" name="Gruppieren 47"/>
          <p:cNvGrpSpPr/>
          <p:nvPr/>
        </p:nvGrpSpPr>
        <p:grpSpPr>
          <a:xfrm>
            <a:off x="7163494" y="1979076"/>
            <a:ext cx="198000" cy="198000"/>
            <a:chOff x="4645063" y="729193"/>
            <a:chExt cx="266095" cy="271350"/>
          </a:xfrm>
        </p:grpSpPr>
        <p:sp>
          <p:nvSpPr>
            <p:cNvPr id="49" name="Ellipse 4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Textfeld 4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51" name="Gruppieren 50"/>
          <p:cNvGrpSpPr/>
          <p:nvPr/>
        </p:nvGrpSpPr>
        <p:grpSpPr>
          <a:xfrm>
            <a:off x="7154701" y="2345243"/>
            <a:ext cx="198000" cy="198000"/>
            <a:chOff x="4645063" y="729193"/>
            <a:chExt cx="266095" cy="271350"/>
          </a:xfrm>
        </p:grpSpPr>
        <p:sp>
          <p:nvSpPr>
            <p:cNvPr id="52" name="Ellipse 5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Textfeld 5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54" name="Gruppieren 53"/>
          <p:cNvGrpSpPr/>
          <p:nvPr/>
        </p:nvGrpSpPr>
        <p:grpSpPr>
          <a:xfrm>
            <a:off x="6571482" y="2004352"/>
            <a:ext cx="198000" cy="198000"/>
            <a:chOff x="4645063" y="729193"/>
            <a:chExt cx="266095" cy="271350"/>
          </a:xfrm>
        </p:grpSpPr>
        <p:sp>
          <p:nvSpPr>
            <p:cNvPr id="55" name="Ellipse 5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Textfeld 5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pic>
        <p:nvPicPr>
          <p:cNvPr id="13" name="Grafi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03" y="3946806"/>
            <a:ext cx="2619880" cy="1928869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857" y="4222644"/>
            <a:ext cx="2777249" cy="163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698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55" y="4084960"/>
            <a:ext cx="2137679" cy="1583386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334791" y="360556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/>
          <p:cNvSpPr txBox="1"/>
          <p:nvPr/>
        </p:nvSpPr>
        <p:spPr>
          <a:xfrm>
            <a:off x="4714215" y="361897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KSM2 mit APK VERO-S NSE plus 138-V1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252342" y="361668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Adapterplatten für KSM2-Schienen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KSM2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KSM2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8" y="987097"/>
            <a:ext cx="417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Positionierung der Spannschiene über Rasterbohrungen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4724514" y="990712"/>
            <a:ext cx="417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Positionierung der Spannschiene über T-Nuten oder Schrauben</a:t>
            </a:r>
          </a:p>
        </p:txBody>
      </p:sp>
      <p:grpSp>
        <p:nvGrpSpPr>
          <p:cNvPr id="26" name="Gruppieren 25"/>
          <p:cNvGrpSpPr/>
          <p:nvPr/>
        </p:nvGrpSpPr>
        <p:grpSpPr>
          <a:xfrm>
            <a:off x="2550108" y="5452198"/>
            <a:ext cx="198000" cy="198000"/>
            <a:chOff x="4645063" y="729193"/>
            <a:chExt cx="266095" cy="271350"/>
          </a:xfrm>
        </p:grpSpPr>
        <p:sp>
          <p:nvSpPr>
            <p:cNvPr id="27" name="Ellipse 2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2550357" y="4010510"/>
            <a:ext cx="198000" cy="198000"/>
            <a:chOff x="4645063" y="729193"/>
            <a:chExt cx="266095" cy="271350"/>
          </a:xfrm>
        </p:grpSpPr>
        <p:sp>
          <p:nvSpPr>
            <p:cNvPr id="33" name="Ellipse 3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5" name="Gruppieren 34"/>
          <p:cNvGrpSpPr/>
          <p:nvPr/>
        </p:nvGrpSpPr>
        <p:grpSpPr>
          <a:xfrm>
            <a:off x="939856" y="5177355"/>
            <a:ext cx="198000" cy="198000"/>
            <a:chOff x="4645063" y="729193"/>
            <a:chExt cx="266095" cy="271350"/>
          </a:xfrm>
        </p:grpSpPr>
        <p:sp>
          <p:nvSpPr>
            <p:cNvPr id="36" name="Ellipse 35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8" name="Gruppieren 37"/>
          <p:cNvGrpSpPr/>
          <p:nvPr/>
        </p:nvGrpSpPr>
        <p:grpSpPr>
          <a:xfrm>
            <a:off x="2550357" y="4193808"/>
            <a:ext cx="198000" cy="198000"/>
            <a:chOff x="4645063" y="729193"/>
            <a:chExt cx="266095" cy="271350"/>
          </a:xfrm>
        </p:grpSpPr>
        <p:sp>
          <p:nvSpPr>
            <p:cNvPr id="39" name="Ellipse 3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1" name="Gruppieren 40"/>
          <p:cNvGrpSpPr/>
          <p:nvPr/>
        </p:nvGrpSpPr>
        <p:grpSpPr>
          <a:xfrm>
            <a:off x="2542791" y="5091791"/>
            <a:ext cx="198000" cy="198000"/>
            <a:chOff x="4645063" y="729193"/>
            <a:chExt cx="266095" cy="271350"/>
          </a:xfrm>
        </p:grpSpPr>
        <p:sp>
          <p:nvSpPr>
            <p:cNvPr id="42" name="Ellipse 4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44" name="Gruppieren 43"/>
          <p:cNvGrpSpPr/>
          <p:nvPr/>
        </p:nvGrpSpPr>
        <p:grpSpPr>
          <a:xfrm>
            <a:off x="1176942" y="5148818"/>
            <a:ext cx="198000" cy="198000"/>
            <a:chOff x="4645063" y="729193"/>
            <a:chExt cx="266095" cy="271350"/>
          </a:xfrm>
        </p:grpSpPr>
        <p:sp>
          <p:nvSpPr>
            <p:cNvPr id="45" name="Ellipse 4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Textfeld 4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47" name="Textfeld 46"/>
          <p:cNvSpPr txBox="1"/>
          <p:nvPr/>
        </p:nvSpPr>
        <p:spPr>
          <a:xfrm>
            <a:off x="2689268" y="3978770"/>
            <a:ext cx="18879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Klemmbride</a:t>
            </a:r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Verriegelungswalze zum</a:t>
            </a:r>
          </a:p>
          <a:p>
            <a:r>
              <a:rPr lang="de-DE" sz="1200" dirty="0">
                <a:solidFill>
                  <a:srgbClr val="003D6A"/>
                </a:solidFill>
              </a:rPr>
              <a:t>Klemmen des </a:t>
            </a:r>
            <a:r>
              <a:rPr lang="de-DE" sz="1200" dirty="0" err="1">
                <a:solidFill>
                  <a:srgbClr val="003D6A"/>
                </a:solidFill>
              </a:rPr>
              <a:t>Spannmittles</a:t>
            </a:r>
            <a:r>
              <a:rPr lang="de-DE" sz="1200" dirty="0">
                <a:solidFill>
                  <a:srgbClr val="003D6A"/>
                </a:solidFill>
              </a:rPr>
              <a:t> auf KSM2</a:t>
            </a:r>
          </a:p>
          <a:p>
            <a:r>
              <a:rPr lang="de-DE" sz="1200" dirty="0">
                <a:solidFill>
                  <a:srgbClr val="003D6A"/>
                </a:solidFill>
              </a:rPr>
              <a:t>Rückholfeder zum Lösen des Klemmmechanismus</a:t>
            </a:r>
          </a:p>
          <a:p>
            <a:r>
              <a:rPr lang="de-DE" sz="1200" dirty="0">
                <a:solidFill>
                  <a:srgbClr val="003D6A"/>
                </a:solidFill>
              </a:rPr>
              <a:t>Frei zugängliche Klemmschrauben</a:t>
            </a:r>
          </a:p>
          <a:p>
            <a:r>
              <a:rPr lang="de-DE" sz="1200" dirty="0">
                <a:solidFill>
                  <a:srgbClr val="003D6A"/>
                </a:solidFill>
              </a:rPr>
              <a:t>Stellung gelöst</a:t>
            </a:r>
          </a:p>
          <a:p>
            <a:r>
              <a:rPr lang="de-DE" sz="1200" dirty="0">
                <a:solidFill>
                  <a:srgbClr val="003D6A"/>
                </a:solidFill>
              </a:rPr>
              <a:t>Stellung gespannt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68" y="1580581"/>
            <a:ext cx="2505437" cy="164899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522" y="1532057"/>
            <a:ext cx="2857965" cy="1691899"/>
          </a:xfrm>
          <a:prstGeom prst="rect">
            <a:avLst/>
          </a:prstGeom>
        </p:spPr>
      </p:pic>
      <p:grpSp>
        <p:nvGrpSpPr>
          <p:cNvPr id="48" name="Gruppieren 47"/>
          <p:cNvGrpSpPr/>
          <p:nvPr/>
        </p:nvGrpSpPr>
        <p:grpSpPr>
          <a:xfrm>
            <a:off x="2542791" y="4737327"/>
            <a:ext cx="198000" cy="198000"/>
            <a:chOff x="4645063" y="729193"/>
            <a:chExt cx="266095" cy="271350"/>
          </a:xfrm>
        </p:grpSpPr>
        <p:sp>
          <p:nvSpPr>
            <p:cNvPr id="49" name="Ellipse 4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Textfeld 4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51" name="Gruppieren 50"/>
          <p:cNvGrpSpPr/>
          <p:nvPr/>
        </p:nvGrpSpPr>
        <p:grpSpPr>
          <a:xfrm>
            <a:off x="1364330" y="5138108"/>
            <a:ext cx="198000" cy="198000"/>
            <a:chOff x="4645063" y="729193"/>
            <a:chExt cx="266095" cy="271350"/>
          </a:xfrm>
        </p:grpSpPr>
        <p:sp>
          <p:nvSpPr>
            <p:cNvPr id="52" name="Ellipse 5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Textfeld 5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54" name="Gruppieren 53"/>
          <p:cNvGrpSpPr/>
          <p:nvPr/>
        </p:nvGrpSpPr>
        <p:grpSpPr>
          <a:xfrm>
            <a:off x="1666838" y="5476946"/>
            <a:ext cx="198000" cy="198000"/>
            <a:chOff x="4645063" y="729193"/>
            <a:chExt cx="266095" cy="271350"/>
          </a:xfrm>
        </p:grpSpPr>
        <p:sp>
          <p:nvSpPr>
            <p:cNvPr id="55" name="Ellipse 5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Textfeld 5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57" name="Gruppieren 56"/>
          <p:cNvGrpSpPr/>
          <p:nvPr/>
        </p:nvGrpSpPr>
        <p:grpSpPr>
          <a:xfrm>
            <a:off x="2550110" y="5628502"/>
            <a:ext cx="198000" cy="198000"/>
            <a:chOff x="4645063" y="729193"/>
            <a:chExt cx="266095" cy="271350"/>
          </a:xfrm>
        </p:grpSpPr>
        <p:sp>
          <p:nvSpPr>
            <p:cNvPr id="58" name="Ellipse 57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Textfeld 58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60" name="Gruppieren 59"/>
          <p:cNvGrpSpPr/>
          <p:nvPr/>
        </p:nvGrpSpPr>
        <p:grpSpPr>
          <a:xfrm>
            <a:off x="966077" y="4780660"/>
            <a:ext cx="198000" cy="198000"/>
            <a:chOff x="4645063" y="729193"/>
            <a:chExt cx="266095" cy="271350"/>
          </a:xfrm>
        </p:grpSpPr>
        <p:sp>
          <p:nvSpPr>
            <p:cNvPr id="61" name="Ellipse 6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2" name="Textfeld 6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63" name="Gruppieren 62"/>
          <p:cNvGrpSpPr/>
          <p:nvPr/>
        </p:nvGrpSpPr>
        <p:grpSpPr>
          <a:xfrm>
            <a:off x="2142338" y="5476348"/>
            <a:ext cx="198000" cy="198000"/>
            <a:chOff x="4645063" y="729193"/>
            <a:chExt cx="266095" cy="271350"/>
          </a:xfrm>
        </p:grpSpPr>
        <p:sp>
          <p:nvSpPr>
            <p:cNvPr id="64" name="Ellipse 63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5" name="Textfeld 64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pic>
        <p:nvPicPr>
          <p:cNvPr id="13" name="Grafi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486" y="4005177"/>
            <a:ext cx="2486108" cy="186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9410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KSM2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KSM2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KSM2 mit APK  KONTEC KSC2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4724514" y="9907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KSM2 mit APK ROTA-S plus 2.0 160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88" y="1395187"/>
            <a:ext cx="2565004" cy="185221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990" y="1325651"/>
            <a:ext cx="2661298" cy="192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878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Baureihen KONTEC KSM2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KSM2</a:t>
            </a:r>
            <a:endParaRPr lang="de-DE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7561019"/>
              </p:ext>
            </p:extLst>
          </p:nvPr>
        </p:nvGraphicFramePr>
        <p:xfrm>
          <a:off x="350098" y="2641180"/>
          <a:ext cx="7713248" cy="15756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08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11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53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53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53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5532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23641">
                <a:tc>
                  <a:txBody>
                    <a:bodyPr/>
                    <a:lstStyle/>
                    <a:p>
                      <a:r>
                        <a:rPr lang="de-DE" sz="1200" dirty="0"/>
                        <a:t>Technische</a:t>
                      </a:r>
                      <a:r>
                        <a:rPr lang="de-DE" sz="1200" baseline="0" dirty="0"/>
                        <a:t> Daten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KSM2 90-260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chemeClr val="bg1"/>
                          </a:solidFill>
                        </a:rPr>
                        <a:t>KSM2 90-400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chemeClr val="bg1"/>
                          </a:solidFill>
                        </a:rPr>
                        <a:t>KSM2 90-500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chemeClr val="bg1"/>
                          </a:solidFill>
                        </a:rPr>
                        <a:t>KSM2 90-600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chemeClr val="bg1"/>
                          </a:solidFill>
                        </a:rPr>
                        <a:t>KSM2 90-650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Schienenbreite 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Spannkraft [kN]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Max. Drehmoment [</a:t>
                      </a:r>
                      <a:r>
                        <a:rPr lang="de-DE" sz="1200" b="0" dirty="0" err="1">
                          <a:solidFill>
                            <a:srgbClr val="003D6A"/>
                          </a:solidFill>
                        </a:rPr>
                        <a:t>Nm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] 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Gewicht [kg]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7.7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9.6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11.5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12.5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2128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Produktübersicht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KSM2</a:t>
            </a:r>
            <a:endParaRPr lang="de-DE" dirty="0"/>
          </a:p>
        </p:txBody>
      </p:sp>
      <p:pic>
        <p:nvPicPr>
          <p:cNvPr id="6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26" y="2973208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3"/>
          <p:cNvSpPr>
            <a:spLocks noChangeArrowheads="1"/>
          </p:cNvSpPr>
          <p:nvPr/>
        </p:nvSpPr>
        <p:spPr bwMode="auto">
          <a:xfrm>
            <a:off x="259515" y="3771762"/>
            <a:ext cx="11747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Spannbacken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8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611" y="2984706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734" y="2888216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51"/>
          <p:cNvSpPr>
            <a:spLocks noChangeArrowheads="1"/>
          </p:cNvSpPr>
          <p:nvPr/>
        </p:nvSpPr>
        <p:spPr bwMode="auto">
          <a:xfrm>
            <a:off x="5553381" y="3673787"/>
            <a:ext cx="13546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Werkzeughalter</a:t>
            </a:r>
          </a:p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Systeme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2" name="Rechteck 53"/>
          <p:cNvSpPr>
            <a:spLocks noChangeArrowheads="1"/>
          </p:cNvSpPr>
          <p:nvPr/>
        </p:nvSpPr>
        <p:spPr bwMode="auto">
          <a:xfrm>
            <a:off x="7209084" y="3667979"/>
            <a:ext cx="169005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Hydro-</a:t>
            </a:r>
          </a:p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Dehnspanntechnik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3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406" y="3018461"/>
            <a:ext cx="947227" cy="56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3845466" y="3657514"/>
            <a:ext cx="1255473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B0F0"/>
                </a:solidFill>
                <a:latin typeface="+mj-lt"/>
              </a:rPr>
              <a:t>Stationäre</a:t>
            </a:r>
          </a:p>
          <a:p>
            <a:pPr algn="ctr">
              <a:defRPr/>
            </a:pPr>
            <a:r>
              <a:rPr lang="de-DE" sz="1400" b="1" dirty="0">
                <a:solidFill>
                  <a:srgbClr val="00B0F0"/>
                </a:solidFill>
                <a:latin typeface="+mj-lt"/>
              </a:rPr>
              <a:t>Spannsysteme</a:t>
            </a:r>
            <a:endParaRPr 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6" name="Rechteck 51"/>
          <p:cNvSpPr>
            <a:spLocks noChangeArrowheads="1"/>
          </p:cNvSpPr>
          <p:nvPr/>
        </p:nvSpPr>
        <p:spPr bwMode="auto">
          <a:xfrm>
            <a:off x="2166065" y="3722475"/>
            <a:ext cx="99890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Drehfutter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0474" y="291937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28" name="Rechteck 51"/>
          <p:cNvSpPr>
            <a:spLocks noChangeArrowheads="1"/>
          </p:cNvSpPr>
          <p:nvPr/>
        </p:nvSpPr>
        <p:spPr bwMode="auto">
          <a:xfrm>
            <a:off x="3816242" y="2106361"/>
            <a:ext cx="13036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B0F0"/>
                </a:solidFill>
                <a:latin typeface="+mj-lt"/>
              </a:rPr>
              <a:t>Spanntechnik</a:t>
            </a:r>
            <a:endParaRPr lang="de-DE" alt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9" name="Rechteck 51"/>
          <p:cNvSpPr>
            <a:spLocks noChangeArrowheads="1"/>
          </p:cNvSpPr>
          <p:nvPr/>
        </p:nvSpPr>
        <p:spPr bwMode="auto">
          <a:xfrm>
            <a:off x="739985" y="2155204"/>
            <a:ext cx="13890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Greifsysteme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375960" y="280635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1" name="Rechteck 30"/>
          <p:cNvSpPr/>
          <p:nvPr/>
        </p:nvSpPr>
        <p:spPr>
          <a:xfrm>
            <a:off x="2164660" y="2798334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2" name="Rechteck 31"/>
          <p:cNvSpPr/>
          <p:nvPr/>
        </p:nvSpPr>
        <p:spPr>
          <a:xfrm>
            <a:off x="3953360" y="277427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3" name="Rechteck 32"/>
          <p:cNvSpPr/>
          <p:nvPr/>
        </p:nvSpPr>
        <p:spPr>
          <a:xfrm>
            <a:off x="5742060" y="279031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4" name="Rechteck 33"/>
          <p:cNvSpPr/>
          <p:nvPr/>
        </p:nvSpPr>
        <p:spPr>
          <a:xfrm>
            <a:off x="7530759" y="27822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41" name="Gerader Verbinder 40"/>
          <p:cNvCxnSpPr/>
          <p:nvPr/>
        </p:nvCxnSpPr>
        <p:spPr>
          <a:xfrm>
            <a:off x="893509" y="4338532"/>
            <a:ext cx="7146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/>
          <p:cNvCxnSpPr/>
          <p:nvPr/>
        </p:nvCxnSpPr>
        <p:spPr>
          <a:xfrm>
            <a:off x="894181" y="433847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/>
          <p:cNvCxnSpPr/>
          <p:nvPr/>
        </p:nvCxnSpPr>
        <p:spPr>
          <a:xfrm>
            <a:off x="6604235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/>
          <p:cNvCxnSpPr/>
          <p:nvPr/>
        </p:nvCxnSpPr>
        <p:spPr>
          <a:xfrm>
            <a:off x="5176701" y="4337030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/>
          <p:nvPr/>
        </p:nvCxnSpPr>
        <p:spPr>
          <a:xfrm>
            <a:off x="8039288" y="433672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/>
          <p:cNvCxnSpPr/>
          <p:nvPr/>
        </p:nvCxnSpPr>
        <p:spPr>
          <a:xfrm>
            <a:off x="3749330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/>
          <p:cNvCxnSpPr/>
          <p:nvPr/>
        </p:nvCxnSpPr>
        <p:spPr>
          <a:xfrm>
            <a:off x="2318498" y="433701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/>
          <p:cNvCxnSpPr/>
          <p:nvPr/>
        </p:nvCxnSpPr>
        <p:spPr>
          <a:xfrm>
            <a:off x="4480492" y="4158586"/>
            <a:ext cx="0" cy="18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>
            <a:off x="877354" y="263980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>
            <a:off x="8040771" y="2638340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/>
          <p:cNvCxnSpPr/>
          <p:nvPr/>
        </p:nvCxnSpPr>
        <p:spPr>
          <a:xfrm>
            <a:off x="6243544" y="2632189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>
            <a:off x="4458498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>
            <a:off x="2664478" y="2644217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/>
        </p:nvCxnSpPr>
        <p:spPr>
          <a:xfrm>
            <a:off x="875915" y="2632539"/>
            <a:ext cx="716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279946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9969" y="1989961"/>
            <a:ext cx="302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4304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46474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51" y="1339730"/>
            <a:ext cx="1797050" cy="489727"/>
          </a:xfrm>
          <a:prstGeom prst="rect">
            <a:avLst/>
          </a:prstGeom>
        </p:spPr>
      </p:pic>
      <p:pic>
        <p:nvPicPr>
          <p:cNvPr id="62" name="Grafik 6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28" y="4478845"/>
            <a:ext cx="1375862" cy="971703"/>
          </a:xfrm>
          <a:prstGeom prst="rect">
            <a:avLst/>
          </a:prstGeom>
          <a:ln w="6350">
            <a:noFill/>
          </a:ln>
        </p:spPr>
      </p:pic>
      <p:sp>
        <p:nvSpPr>
          <p:cNvPr id="63" name="Rechteck 62"/>
          <p:cNvSpPr/>
          <p:nvPr/>
        </p:nvSpPr>
        <p:spPr>
          <a:xfrm>
            <a:off x="386460" y="5540590"/>
            <a:ext cx="99796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VERO-S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64" name="Grafik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606" y="4685377"/>
            <a:ext cx="818667" cy="592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Rechteck 64"/>
          <p:cNvSpPr/>
          <p:nvPr/>
        </p:nvSpPr>
        <p:spPr>
          <a:xfrm>
            <a:off x="4676170" y="5525931"/>
            <a:ext cx="998906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9EE3"/>
                </a:solidFill>
                <a:latin typeface="+mj-lt"/>
              </a:rPr>
              <a:t>KONTEC</a:t>
            </a:r>
            <a:endParaRPr lang="de-DE" sz="1400" dirty="0">
              <a:solidFill>
                <a:srgbClr val="009EE3"/>
              </a:solidFill>
              <a:latin typeface="+mj-lt"/>
            </a:endParaRPr>
          </a:p>
        </p:txBody>
      </p:sp>
      <p:pic>
        <p:nvPicPr>
          <p:cNvPr id="66" name="Grafik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316" y="4670464"/>
            <a:ext cx="764612" cy="5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Rechteck 66"/>
          <p:cNvSpPr/>
          <p:nvPr/>
        </p:nvSpPr>
        <p:spPr>
          <a:xfrm>
            <a:off x="1816363" y="5535891"/>
            <a:ext cx="98310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TANDEM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68" name="Grafik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446" y="4653171"/>
            <a:ext cx="597767" cy="67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Rechteck 68"/>
          <p:cNvSpPr/>
          <p:nvPr/>
        </p:nvSpPr>
        <p:spPr>
          <a:xfrm>
            <a:off x="3246267" y="5523703"/>
            <a:ext cx="998905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70" name="Grafik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741" y="4774018"/>
            <a:ext cx="862741" cy="50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hteck 70"/>
          <p:cNvSpPr/>
          <p:nvPr/>
        </p:nvSpPr>
        <p:spPr>
          <a:xfrm>
            <a:off x="7535977" y="5509583"/>
            <a:ext cx="998905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MAGNOS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72" name="Rechteck 71"/>
          <p:cNvSpPr/>
          <p:nvPr/>
        </p:nvSpPr>
        <p:spPr>
          <a:xfrm>
            <a:off x="1816363" y="4502565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3" name="Rechteck 72"/>
          <p:cNvSpPr/>
          <p:nvPr/>
        </p:nvSpPr>
        <p:spPr>
          <a:xfrm>
            <a:off x="3246267" y="4496959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4" name="Rechteck 73"/>
          <p:cNvSpPr/>
          <p:nvPr/>
        </p:nvSpPr>
        <p:spPr>
          <a:xfrm>
            <a:off x="4676171" y="4500697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5" name="Rechteck 74"/>
          <p:cNvSpPr/>
          <p:nvPr/>
        </p:nvSpPr>
        <p:spPr>
          <a:xfrm>
            <a:off x="6106075" y="4498828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6" name="Rechteck 75"/>
          <p:cNvSpPr/>
          <p:nvPr/>
        </p:nvSpPr>
        <p:spPr>
          <a:xfrm>
            <a:off x="7535978" y="449322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7" name="Rechteck 76"/>
          <p:cNvSpPr/>
          <p:nvPr/>
        </p:nvSpPr>
        <p:spPr>
          <a:xfrm>
            <a:off x="386459" y="4495090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78" name="Grafik 7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33922" y="4521654"/>
            <a:ext cx="738865" cy="905954"/>
          </a:xfrm>
          <a:prstGeom prst="rect">
            <a:avLst/>
          </a:prstGeom>
        </p:spPr>
      </p:pic>
      <p:sp>
        <p:nvSpPr>
          <p:cNvPr id="79" name="Rechteck 78"/>
          <p:cNvSpPr/>
          <p:nvPr/>
        </p:nvSpPr>
        <p:spPr>
          <a:xfrm>
            <a:off x="6090272" y="5431180"/>
            <a:ext cx="998905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Aufspann-türme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88642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Ausgangssituation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KSM2</a:t>
            </a:r>
            <a:endParaRPr lang="de-DE" dirty="0"/>
          </a:p>
        </p:txBody>
      </p:sp>
      <p:sp>
        <p:nvSpPr>
          <p:cNvPr id="69" name="Textfeld 68"/>
          <p:cNvSpPr txBox="1"/>
          <p:nvPr/>
        </p:nvSpPr>
        <p:spPr>
          <a:xfrm>
            <a:off x="6958885" y="6195704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zukünftig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6146764" y="6221025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heute</a:t>
            </a:r>
          </a:p>
        </p:txBody>
      </p:sp>
      <p:sp>
        <p:nvSpPr>
          <p:cNvPr id="82" name="Gleichschenkliges Dreieck 81"/>
          <p:cNvSpPr/>
          <p:nvPr/>
        </p:nvSpPr>
        <p:spPr>
          <a:xfrm rot="10800000">
            <a:off x="2326312" y="4731357"/>
            <a:ext cx="4491377" cy="333926"/>
          </a:xfrm>
          <a:prstGeom prst="triangle">
            <a:avLst/>
          </a:prstGeom>
          <a:solidFill>
            <a:srgbClr val="00446B"/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03" name="Gruppieren 146"/>
          <p:cNvGrpSpPr/>
          <p:nvPr/>
        </p:nvGrpSpPr>
        <p:grpSpPr>
          <a:xfrm>
            <a:off x="3148322" y="1460655"/>
            <a:ext cx="2681173" cy="1233518"/>
            <a:chOff x="-202395" y="687389"/>
            <a:chExt cx="2726526" cy="1544044"/>
          </a:xfrm>
        </p:grpSpPr>
        <p:grpSp>
          <p:nvGrpSpPr>
            <p:cNvPr id="105" name="Gruppieren 43"/>
            <p:cNvGrpSpPr/>
            <p:nvPr/>
          </p:nvGrpSpPr>
          <p:grpSpPr>
            <a:xfrm>
              <a:off x="686634" y="687389"/>
              <a:ext cx="1837497" cy="1544044"/>
              <a:chOff x="629484" y="696914"/>
              <a:chExt cx="1837497" cy="1724775"/>
            </a:xfrm>
          </p:grpSpPr>
          <p:grpSp>
            <p:nvGrpSpPr>
              <p:cNvPr id="107" name="Gruppieren 20"/>
              <p:cNvGrpSpPr/>
              <p:nvPr/>
            </p:nvGrpSpPr>
            <p:grpSpPr>
              <a:xfrm>
                <a:off x="629484" y="696914"/>
                <a:ext cx="1692327" cy="1323974"/>
                <a:chOff x="1315283" y="1028698"/>
                <a:chExt cx="1692327" cy="1438277"/>
              </a:xfrm>
            </p:grpSpPr>
            <p:cxnSp>
              <p:nvCxnSpPr>
                <p:cNvPr id="109" name="Gerade Verbindung 48"/>
                <p:cNvCxnSpPr/>
                <p:nvPr/>
              </p:nvCxnSpPr>
              <p:spPr bwMode="auto">
                <a:xfrm rot="16200000" flipH="1">
                  <a:off x="598527" y="1745454"/>
                  <a:ext cx="1438275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Gerade Verbindung 49"/>
                <p:cNvCxnSpPr/>
                <p:nvPr/>
              </p:nvCxnSpPr>
              <p:spPr bwMode="auto">
                <a:xfrm>
                  <a:off x="1315290" y="2466975"/>
                  <a:ext cx="1692320" cy="0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none" w="med" len="med"/>
                  <a:tailEnd type="stealth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8" name="Textfeld 107"/>
              <p:cNvSpPr txBox="1"/>
              <p:nvPr/>
            </p:nvSpPr>
            <p:spPr>
              <a:xfrm>
                <a:off x="2010011" y="2034373"/>
                <a:ext cx="456970" cy="3873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solidFill>
                      <a:srgbClr val="003D6A"/>
                    </a:solidFill>
                  </a:rPr>
                  <a:t>Zeit</a:t>
                </a:r>
              </a:p>
            </p:txBody>
          </p:sp>
        </p:grpSp>
        <p:sp>
          <p:nvSpPr>
            <p:cNvPr id="106" name="Textfeld 105"/>
            <p:cNvSpPr txBox="1"/>
            <p:nvPr/>
          </p:nvSpPr>
          <p:spPr>
            <a:xfrm>
              <a:off x="-202395" y="713891"/>
              <a:ext cx="896240" cy="577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dirty="0">
                  <a:solidFill>
                    <a:srgbClr val="003D6A"/>
                  </a:solidFill>
                </a:rPr>
                <a:t>Fertigungs-</a:t>
              </a:r>
            </a:p>
            <a:p>
              <a:pPr algn="r"/>
              <a:r>
                <a:rPr lang="de-DE" sz="1200" dirty="0">
                  <a:solidFill>
                    <a:srgbClr val="003D6A"/>
                  </a:solidFill>
                </a:rPr>
                <a:t>tiefe</a:t>
              </a:r>
            </a:p>
          </p:txBody>
        </p:sp>
      </p:grpSp>
      <p:sp>
        <p:nvSpPr>
          <p:cNvPr id="7" name="Textfeld 6"/>
          <p:cNvSpPr txBox="1"/>
          <p:nvPr/>
        </p:nvSpPr>
        <p:spPr>
          <a:xfrm>
            <a:off x="2310714" y="5293240"/>
            <a:ext cx="4522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003D6A"/>
                </a:solidFill>
              </a:rPr>
              <a:t>Zunehmende Bedeutung </a:t>
            </a:r>
          </a:p>
          <a:p>
            <a:pPr algn="ctr"/>
            <a:r>
              <a:rPr lang="de-DE" b="1" dirty="0">
                <a:solidFill>
                  <a:srgbClr val="003D6A"/>
                </a:solidFill>
              </a:rPr>
              <a:t>der Werkstückspannung</a:t>
            </a:r>
          </a:p>
        </p:txBody>
      </p:sp>
      <p:sp>
        <p:nvSpPr>
          <p:cNvPr id="80" name="Rechteck 79"/>
          <p:cNvSpPr/>
          <p:nvPr/>
        </p:nvSpPr>
        <p:spPr>
          <a:xfrm>
            <a:off x="4709818" y="3002275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3" name="Rechteck 82"/>
          <p:cNvSpPr/>
          <p:nvPr/>
        </p:nvSpPr>
        <p:spPr>
          <a:xfrm>
            <a:off x="3222000" y="1319053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24" name="Rechteck 123"/>
          <p:cNvSpPr/>
          <p:nvPr/>
        </p:nvSpPr>
        <p:spPr>
          <a:xfrm>
            <a:off x="1737332" y="3001411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134" name="Gerade Verbindung 54"/>
          <p:cNvCxnSpPr/>
          <p:nvPr/>
        </p:nvCxnSpPr>
        <p:spPr bwMode="auto">
          <a:xfrm flipV="1">
            <a:off x="4224256" y="1680103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5" name="Gerade Verbindung 54"/>
          <p:cNvCxnSpPr/>
          <p:nvPr/>
        </p:nvCxnSpPr>
        <p:spPr bwMode="auto">
          <a:xfrm flipV="1">
            <a:off x="2695694" y="3450751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48" name="Gruppieren 146"/>
          <p:cNvGrpSpPr/>
          <p:nvPr/>
        </p:nvGrpSpPr>
        <p:grpSpPr>
          <a:xfrm>
            <a:off x="1732217" y="3219527"/>
            <a:ext cx="2626543" cy="1233518"/>
            <a:chOff x="-146845" y="687389"/>
            <a:chExt cx="2670976" cy="1544044"/>
          </a:xfrm>
        </p:grpSpPr>
        <p:grpSp>
          <p:nvGrpSpPr>
            <p:cNvPr id="49" name="Gruppieren 43"/>
            <p:cNvGrpSpPr/>
            <p:nvPr/>
          </p:nvGrpSpPr>
          <p:grpSpPr>
            <a:xfrm>
              <a:off x="686634" y="687389"/>
              <a:ext cx="1837497" cy="1544044"/>
              <a:chOff x="629484" y="696914"/>
              <a:chExt cx="1837497" cy="1724775"/>
            </a:xfrm>
          </p:grpSpPr>
          <p:grpSp>
            <p:nvGrpSpPr>
              <p:cNvPr id="59" name="Gruppieren 20"/>
              <p:cNvGrpSpPr/>
              <p:nvPr/>
            </p:nvGrpSpPr>
            <p:grpSpPr>
              <a:xfrm>
                <a:off x="629484" y="696914"/>
                <a:ext cx="1692327" cy="1323974"/>
                <a:chOff x="1315283" y="1028698"/>
                <a:chExt cx="1692327" cy="1438277"/>
              </a:xfrm>
            </p:grpSpPr>
            <p:cxnSp>
              <p:nvCxnSpPr>
                <p:cNvPr id="61" name="Gerade Verbindung 48"/>
                <p:cNvCxnSpPr/>
                <p:nvPr/>
              </p:nvCxnSpPr>
              <p:spPr bwMode="auto">
                <a:xfrm rot="16200000" flipH="1">
                  <a:off x="598527" y="1745454"/>
                  <a:ext cx="1438275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Gerade Verbindung 49"/>
                <p:cNvCxnSpPr/>
                <p:nvPr/>
              </p:nvCxnSpPr>
              <p:spPr bwMode="auto">
                <a:xfrm>
                  <a:off x="1315290" y="2466975"/>
                  <a:ext cx="1692320" cy="0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none" w="med" len="med"/>
                  <a:tailEnd type="stealth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0" name="Textfeld 59"/>
              <p:cNvSpPr txBox="1"/>
              <p:nvPr/>
            </p:nvSpPr>
            <p:spPr>
              <a:xfrm>
                <a:off x="2010011" y="2034373"/>
                <a:ext cx="456970" cy="3873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solidFill>
                      <a:srgbClr val="003D6A"/>
                    </a:solidFill>
                  </a:rPr>
                  <a:t>Zeit</a:t>
                </a:r>
              </a:p>
            </p:txBody>
          </p:sp>
        </p:grpSp>
        <p:sp>
          <p:nvSpPr>
            <p:cNvPr id="50" name="Textfeld 49"/>
            <p:cNvSpPr txBox="1"/>
            <p:nvPr/>
          </p:nvSpPr>
          <p:spPr>
            <a:xfrm>
              <a:off x="-146845" y="713891"/>
              <a:ext cx="840686" cy="346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dirty="0">
                  <a:solidFill>
                    <a:srgbClr val="003D6A"/>
                  </a:solidFill>
                </a:rPr>
                <a:t>Flexibilität</a:t>
              </a:r>
            </a:p>
          </p:txBody>
        </p:sp>
      </p:grpSp>
      <p:grpSp>
        <p:nvGrpSpPr>
          <p:cNvPr id="63" name="Gruppieren 146"/>
          <p:cNvGrpSpPr/>
          <p:nvPr/>
        </p:nvGrpSpPr>
        <p:grpSpPr>
          <a:xfrm>
            <a:off x="4642597" y="3216339"/>
            <a:ext cx="2767220" cy="1233518"/>
            <a:chOff x="-289901" y="687389"/>
            <a:chExt cx="2814032" cy="1544044"/>
          </a:xfrm>
        </p:grpSpPr>
        <p:grpSp>
          <p:nvGrpSpPr>
            <p:cNvPr id="64" name="Gruppieren 43"/>
            <p:cNvGrpSpPr/>
            <p:nvPr/>
          </p:nvGrpSpPr>
          <p:grpSpPr>
            <a:xfrm>
              <a:off x="686634" y="687389"/>
              <a:ext cx="1837497" cy="1544044"/>
              <a:chOff x="629484" y="696914"/>
              <a:chExt cx="1837497" cy="1724775"/>
            </a:xfrm>
          </p:grpSpPr>
          <p:grpSp>
            <p:nvGrpSpPr>
              <p:cNvPr id="66" name="Gruppieren 20"/>
              <p:cNvGrpSpPr/>
              <p:nvPr/>
            </p:nvGrpSpPr>
            <p:grpSpPr>
              <a:xfrm>
                <a:off x="629484" y="696914"/>
                <a:ext cx="1692327" cy="1323974"/>
                <a:chOff x="1315283" y="1028698"/>
                <a:chExt cx="1692327" cy="1438277"/>
              </a:xfrm>
            </p:grpSpPr>
            <p:cxnSp>
              <p:nvCxnSpPr>
                <p:cNvPr id="68" name="Gerade Verbindung 48"/>
                <p:cNvCxnSpPr/>
                <p:nvPr/>
              </p:nvCxnSpPr>
              <p:spPr bwMode="auto">
                <a:xfrm rot="16200000" flipH="1">
                  <a:off x="598527" y="1745454"/>
                  <a:ext cx="1438275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Gerade Verbindung 49"/>
                <p:cNvCxnSpPr/>
                <p:nvPr/>
              </p:nvCxnSpPr>
              <p:spPr bwMode="auto">
                <a:xfrm>
                  <a:off x="1315290" y="2466975"/>
                  <a:ext cx="1692320" cy="0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none" w="med" len="med"/>
                  <a:tailEnd type="stealth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7" name="Textfeld 66"/>
              <p:cNvSpPr txBox="1"/>
              <p:nvPr/>
            </p:nvSpPr>
            <p:spPr>
              <a:xfrm>
                <a:off x="2010011" y="2034373"/>
                <a:ext cx="456970" cy="3873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solidFill>
                      <a:srgbClr val="003D6A"/>
                    </a:solidFill>
                  </a:rPr>
                  <a:t>Zeit</a:t>
                </a:r>
              </a:p>
            </p:txBody>
          </p:sp>
        </p:grpSp>
        <p:sp>
          <p:nvSpPr>
            <p:cNvPr id="65" name="Textfeld 64"/>
            <p:cNvSpPr txBox="1"/>
            <p:nvPr/>
          </p:nvSpPr>
          <p:spPr>
            <a:xfrm>
              <a:off x="-289901" y="713891"/>
              <a:ext cx="983745" cy="577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dirty="0">
                  <a:solidFill>
                    <a:srgbClr val="003D6A"/>
                  </a:solidFill>
                </a:rPr>
                <a:t>Globaler </a:t>
              </a:r>
            </a:p>
            <a:p>
              <a:pPr algn="r"/>
              <a:r>
                <a:rPr lang="de-DE" sz="1200" dirty="0">
                  <a:solidFill>
                    <a:srgbClr val="003D6A"/>
                  </a:solidFill>
                </a:rPr>
                <a:t>Wettbewerb</a:t>
              </a:r>
            </a:p>
          </p:txBody>
        </p:sp>
      </p:grpSp>
      <p:cxnSp>
        <p:nvCxnSpPr>
          <p:cNvPr id="71" name="Gerade Verbindung 54"/>
          <p:cNvCxnSpPr/>
          <p:nvPr/>
        </p:nvCxnSpPr>
        <p:spPr bwMode="auto">
          <a:xfrm flipV="1">
            <a:off x="5751778" y="3453250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1518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Dienstleistungen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KSM2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Auslegung von Sonderplatten passend auf das jeweilige Fertigungssystem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Entwicklung von Sonderlösungen zusammen mit Kunden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Analysen bei kritischen Bauteilen</a:t>
            </a:r>
            <a:endParaRPr lang="de-DE" sz="5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Versuchswesen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Dauerversuche mit allen Neuentwicklungen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Verschleißuntersuchungen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Genauigkeitsmessungen</a:t>
            </a:r>
            <a:endParaRPr lang="de-DE" sz="5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Inbetriebnahme von Kundenlösungen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Inspektion und Wartung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Instandsetzung</a:t>
            </a:r>
          </a:p>
          <a:p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/>
          <a:srcRect r="-331"/>
          <a:stretch/>
        </p:blipFill>
        <p:spPr>
          <a:xfrm>
            <a:off x="6910381" y="4382947"/>
            <a:ext cx="1676088" cy="12585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uppieren 8"/>
          <p:cNvGrpSpPr/>
          <p:nvPr/>
        </p:nvGrpSpPr>
        <p:grpSpPr>
          <a:xfrm>
            <a:off x="6906896" y="1258890"/>
            <a:ext cx="1653197" cy="1260000"/>
            <a:chOff x="6980264" y="1679001"/>
            <a:chExt cx="1221634" cy="1126854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00" r="28246"/>
            <a:stretch/>
          </p:blipFill>
          <p:spPr>
            <a:xfrm>
              <a:off x="7488757" y="1679001"/>
              <a:ext cx="713141" cy="1126854"/>
            </a:xfrm>
            <a:prstGeom prst="rect">
              <a:avLst/>
            </a:prstGeom>
          </p:spPr>
        </p:pic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320"/>
            <a:stretch/>
          </p:blipFill>
          <p:spPr>
            <a:xfrm>
              <a:off x="6980264" y="1750427"/>
              <a:ext cx="386179" cy="984002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02" t="71328" r="1358" b="8589"/>
            <a:stretch/>
          </p:blipFill>
          <p:spPr>
            <a:xfrm>
              <a:off x="6998034" y="2508145"/>
              <a:ext cx="257424" cy="226284"/>
            </a:xfrm>
            <a:prstGeom prst="rect">
              <a:avLst/>
            </a:prstGeom>
          </p:spPr>
        </p:pic>
      </p:grp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" r="8667"/>
          <a:stretch/>
        </p:blipFill>
        <p:spPr>
          <a:xfrm>
            <a:off x="6908481" y="2869646"/>
            <a:ext cx="1677988" cy="126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9277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el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4090835"/>
              </p:ext>
            </p:extLst>
          </p:nvPr>
        </p:nvGraphicFramePr>
        <p:xfrm>
          <a:off x="314129" y="1448679"/>
          <a:ext cx="8515743" cy="40520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85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85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85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5788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Einfachspanner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Zentrischspanner</a:t>
                      </a: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Mehrfachspanner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9375"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85962">
                <a:tc>
                  <a:txBody>
                    <a:bodyPr/>
                    <a:lstStyle/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Spannung gegen eine feste Backe</a:t>
                      </a: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Feste Backe dient als Referenz</a:t>
                      </a: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Hohe Wiederholgenauigkeit</a:t>
                      </a: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Besonders geeignet für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Werkstücke mit Bemaßung von der Seite</a:t>
                      </a: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Symmetrisches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Spannen</a:t>
                      </a: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Werkstück-Nullpunkt liegt immer mittig</a:t>
                      </a:r>
                    </a:p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Sehr gute Zugänglichkeit für 5-Achs fräsen </a:t>
                      </a:r>
                    </a:p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Besonders geeignet für Werkstücke mit Bemaßung aus der Mitte</a:t>
                      </a: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Spannen von mehreren kleinen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oder sehr großen Werkstücken</a:t>
                      </a: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Multifunktionell einsetzbar</a:t>
                      </a: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Verkürzen der Rüstzeiten</a:t>
                      </a: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Optimale Ausnutzung des Maschinentischs</a:t>
                      </a: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Portfolio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KSM2</a:t>
            </a:r>
            <a:endParaRPr lang="de-DE" dirty="0"/>
          </a:p>
        </p:txBody>
      </p:sp>
      <p:grpSp>
        <p:nvGrpSpPr>
          <p:cNvPr id="8" name="Gruppieren 7"/>
          <p:cNvGrpSpPr/>
          <p:nvPr/>
        </p:nvGrpSpPr>
        <p:grpSpPr>
          <a:xfrm>
            <a:off x="702760" y="2166787"/>
            <a:ext cx="2045498" cy="1082919"/>
            <a:chOff x="553130" y="1917397"/>
            <a:chExt cx="2045498" cy="1082919"/>
          </a:xfrm>
        </p:grpSpPr>
        <p:pic>
          <p:nvPicPr>
            <p:cNvPr id="37" name="Grafik 36"/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503"/>
            <a:stretch/>
          </p:blipFill>
          <p:spPr>
            <a:xfrm>
              <a:off x="752475" y="2552155"/>
              <a:ext cx="1846153" cy="448161"/>
            </a:xfrm>
            <a:prstGeom prst="rect">
              <a:avLst/>
            </a:prstGeom>
          </p:spPr>
        </p:pic>
        <p:pic>
          <p:nvPicPr>
            <p:cNvPr id="39" name="Grafik 38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>
              <a:off x="553130" y="1936940"/>
              <a:ext cx="591417" cy="615215"/>
            </a:xfrm>
            <a:prstGeom prst="rect">
              <a:avLst/>
            </a:prstGeom>
          </p:spPr>
        </p:pic>
        <p:pic>
          <p:nvPicPr>
            <p:cNvPr id="40" name="Grafik 39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 flipH="1">
              <a:off x="1629513" y="1939417"/>
              <a:ext cx="591417" cy="615215"/>
            </a:xfrm>
            <a:prstGeom prst="rect">
              <a:avLst/>
            </a:prstGeom>
          </p:spPr>
        </p:pic>
        <p:pic>
          <p:nvPicPr>
            <p:cNvPr id="31" name="Grafik 3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78" r="52505" b="56634"/>
            <a:stretch/>
          </p:blipFill>
          <p:spPr>
            <a:xfrm>
              <a:off x="1130530" y="1917397"/>
              <a:ext cx="498765" cy="468356"/>
            </a:xfrm>
            <a:prstGeom prst="rect">
              <a:avLst/>
            </a:prstGeom>
          </p:spPr>
        </p:pic>
      </p:grpSp>
      <p:grpSp>
        <p:nvGrpSpPr>
          <p:cNvPr id="7" name="Gruppieren 6"/>
          <p:cNvGrpSpPr/>
          <p:nvPr/>
        </p:nvGrpSpPr>
        <p:grpSpPr>
          <a:xfrm>
            <a:off x="3646468" y="2166787"/>
            <a:ext cx="1846153" cy="1080000"/>
            <a:chOff x="3546716" y="1917397"/>
            <a:chExt cx="1846153" cy="1080000"/>
          </a:xfrm>
        </p:grpSpPr>
        <p:pic>
          <p:nvPicPr>
            <p:cNvPr id="36" name="Grafik 35"/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503"/>
            <a:stretch/>
          </p:blipFill>
          <p:spPr>
            <a:xfrm>
              <a:off x="3546716" y="2549236"/>
              <a:ext cx="1846153" cy="448161"/>
            </a:xfrm>
            <a:prstGeom prst="rect">
              <a:avLst/>
            </a:prstGeom>
          </p:spPr>
        </p:pic>
        <p:pic>
          <p:nvPicPr>
            <p:cNvPr id="41" name="Grafik 40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>
              <a:off x="3638156" y="1936940"/>
              <a:ext cx="591417" cy="615215"/>
            </a:xfrm>
            <a:prstGeom prst="rect">
              <a:avLst/>
            </a:prstGeom>
          </p:spPr>
        </p:pic>
        <p:pic>
          <p:nvPicPr>
            <p:cNvPr id="42" name="Grafik 41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 flipH="1">
              <a:off x="4716193" y="1939417"/>
              <a:ext cx="591417" cy="615215"/>
            </a:xfrm>
            <a:prstGeom prst="rect">
              <a:avLst/>
            </a:prstGeom>
          </p:spPr>
        </p:pic>
        <p:pic>
          <p:nvPicPr>
            <p:cNvPr id="35" name="Grafik 3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63" r="36809" b="55094"/>
            <a:stretch/>
          </p:blipFill>
          <p:spPr>
            <a:xfrm>
              <a:off x="4229100" y="1917397"/>
              <a:ext cx="484216" cy="484981"/>
            </a:xfrm>
            <a:prstGeom prst="rect">
              <a:avLst/>
            </a:prstGeom>
          </p:spPr>
        </p:pic>
      </p:grpSp>
      <p:grpSp>
        <p:nvGrpSpPr>
          <p:cNvPr id="6" name="Gruppieren 5"/>
          <p:cNvGrpSpPr/>
          <p:nvPr/>
        </p:nvGrpSpPr>
        <p:grpSpPr>
          <a:xfrm>
            <a:off x="6271558" y="2166787"/>
            <a:ext cx="2250961" cy="1082919"/>
            <a:chOff x="6229993" y="1917397"/>
            <a:chExt cx="2250961" cy="1082919"/>
          </a:xfrm>
        </p:grpSpPr>
        <p:pic>
          <p:nvPicPr>
            <p:cNvPr id="38" name="Grafik 37"/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503"/>
            <a:stretch/>
          </p:blipFill>
          <p:spPr>
            <a:xfrm>
              <a:off x="6432397" y="2552155"/>
              <a:ext cx="1846153" cy="448161"/>
            </a:xfrm>
            <a:prstGeom prst="rect">
              <a:avLst/>
            </a:prstGeom>
          </p:spPr>
        </p:pic>
        <p:pic>
          <p:nvPicPr>
            <p:cNvPr id="43" name="Grafik 42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 flipH="1">
              <a:off x="7889537" y="1939417"/>
              <a:ext cx="591417" cy="615215"/>
            </a:xfrm>
            <a:prstGeom prst="rect">
              <a:avLst/>
            </a:prstGeom>
          </p:spPr>
        </p:pic>
        <p:pic>
          <p:nvPicPr>
            <p:cNvPr id="44" name="Grafik 43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>
              <a:off x="6229993" y="1935482"/>
              <a:ext cx="591417" cy="615215"/>
            </a:xfrm>
            <a:prstGeom prst="rect">
              <a:avLst/>
            </a:prstGeom>
          </p:spPr>
        </p:pic>
        <p:pic>
          <p:nvPicPr>
            <p:cNvPr id="45" name="Grafik 44"/>
            <p:cNvPicPr>
              <a:picLocks noChangeAspect="1"/>
            </p:cNvPicPr>
            <p:nvPr/>
          </p:nvPicPr>
          <p:blipFill rotWithShape="1">
            <a:blip r:embed="rId7">
              <a:grayscl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87" r="46458" b="41497"/>
            <a:stretch/>
          </p:blipFill>
          <p:spPr>
            <a:xfrm>
              <a:off x="7266074" y="1922791"/>
              <a:ext cx="157942" cy="631839"/>
            </a:xfrm>
            <a:prstGeom prst="rect">
              <a:avLst/>
            </a:prstGeom>
          </p:spPr>
        </p:pic>
        <p:pic>
          <p:nvPicPr>
            <p:cNvPr id="34" name="Grafik 33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53" r="53532" b="50476"/>
            <a:stretch/>
          </p:blipFill>
          <p:spPr>
            <a:xfrm>
              <a:off x="6808125" y="1917397"/>
              <a:ext cx="482138" cy="534858"/>
            </a:xfrm>
            <a:prstGeom prst="rect">
              <a:avLst/>
            </a:prstGeom>
          </p:spPr>
        </p:pic>
        <p:pic>
          <p:nvPicPr>
            <p:cNvPr id="46" name="Grafik 45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73" r="21563" b="50476"/>
            <a:stretch/>
          </p:blipFill>
          <p:spPr>
            <a:xfrm>
              <a:off x="7439891" y="1918564"/>
              <a:ext cx="440575" cy="5348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3080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Portfolio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KSM2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Textfeld 41"/>
          <p:cNvSpPr txBox="1"/>
          <p:nvPr/>
        </p:nvSpPr>
        <p:spPr>
          <a:xfrm rot="16200000">
            <a:off x="3686710" y="3156293"/>
            <a:ext cx="23940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Max. Spannweite [mm]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6444937" y="4610886"/>
            <a:ext cx="11298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Backenbreite</a:t>
            </a:r>
          </a:p>
        </p:txBody>
      </p:sp>
      <p:graphicFrame>
        <p:nvGraphicFramePr>
          <p:cNvPr id="10" name="Diagramm 9"/>
          <p:cNvGraphicFramePr/>
          <p:nvPr>
            <p:extLst>
              <p:ext uri="{D42A27DB-BD31-4B8C-83A1-F6EECF244321}">
                <p14:modId xmlns:p14="http://schemas.microsoft.com/office/powerpoint/2010/main" val="757312728"/>
              </p:ext>
            </p:extLst>
          </p:nvPr>
        </p:nvGraphicFramePr>
        <p:xfrm>
          <a:off x="284443" y="1646775"/>
          <a:ext cx="4057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feld 10"/>
          <p:cNvSpPr txBox="1"/>
          <p:nvPr/>
        </p:nvSpPr>
        <p:spPr>
          <a:xfrm rot="16200000">
            <a:off x="-686806" y="3165808"/>
            <a:ext cx="2219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Max. Spannkraft [kN]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2163338" y="4613565"/>
            <a:ext cx="11298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Backenbreite</a:t>
            </a:r>
          </a:p>
        </p:txBody>
      </p:sp>
      <p:sp>
        <p:nvSpPr>
          <p:cNvPr id="14" name="Rechteck 13"/>
          <p:cNvSpPr/>
          <p:nvPr/>
        </p:nvSpPr>
        <p:spPr>
          <a:xfrm>
            <a:off x="4715890" y="1635487"/>
            <a:ext cx="4176000" cy="36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>
            <a:off x="254183" y="1635487"/>
            <a:ext cx="4176000" cy="36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16" name="Diagramm 15"/>
          <p:cNvGraphicFramePr/>
          <p:nvPr>
            <p:extLst>
              <p:ext uri="{D42A27DB-BD31-4B8C-83A1-F6EECF244321}">
                <p14:modId xmlns:p14="http://schemas.microsoft.com/office/powerpoint/2010/main" val="2542292479"/>
              </p:ext>
            </p:extLst>
          </p:nvPr>
        </p:nvGraphicFramePr>
        <p:xfrm>
          <a:off x="4715890" y="1604434"/>
          <a:ext cx="4057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47346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Schnelle Adaption an neue Spannaufgaben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KSM2</a:t>
            </a:r>
            <a:endParaRPr lang="de-DE" dirty="0"/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4595096"/>
              </p:ext>
            </p:extLst>
          </p:nvPr>
        </p:nvGraphicFramePr>
        <p:xfrm>
          <a:off x="254182" y="982619"/>
          <a:ext cx="8636204" cy="493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90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90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90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90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8000">
                <a:tc gridSpan="4"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Systembacken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b="1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Standard Wendebacke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Wendebacke,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grip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</a:t>
                      </a:r>
                      <a:r>
                        <a:rPr lang="de-DE" sz="1000" b="1" dirty="0" err="1">
                          <a:solidFill>
                            <a:srgbClr val="003D6A"/>
                          </a:solidFill>
                        </a:rPr>
                        <a:t>grip</a:t>
                      </a:r>
                      <a:endParaRPr lang="de-DE" sz="1000" b="1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Vergrößerte Spannweite</a:t>
                      </a:r>
                    </a:p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-VS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Alu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Backe</a:t>
                      </a:r>
                    </a:p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AL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endParaRPr lang="de-DE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Adapter- und Pendelplatte</a:t>
                      </a:r>
                    </a:p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-R</a:t>
                      </a: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5-Achs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Standardbacke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-5A / -5A-VS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6fach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Backe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-6B</a:t>
                      </a: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Wendebacke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grip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,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Mittelbacke glatt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-ST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baseline="0" dirty="0">
                        <a:solidFill>
                          <a:srgbClr val="003D6A"/>
                        </a:solidFill>
                        <a:sym typeface="Wingdings" panose="05000000000000000000" pitchFamily="2" charset="2"/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 gridSpan="4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Spannbacken</a:t>
                      </a: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baseline="0" dirty="0">
                        <a:solidFill>
                          <a:srgbClr val="003D6A"/>
                        </a:solidFill>
                        <a:sym typeface="Wingdings" panose="05000000000000000000" pitchFamily="2" charset="2"/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Spannbacke mit Positionierstiften</a:t>
                      </a: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Federblatt-Niederzugbacke</a:t>
                      </a: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Prismabacke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Stufenbacke,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grip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0" name="Inhaltsplatzhalter 8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5027888" y="3297151"/>
            <a:ext cx="1285367" cy="90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876" y="3636780"/>
            <a:ext cx="792000" cy="560371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428" y="3297151"/>
            <a:ext cx="792000" cy="599770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002" y="1788715"/>
            <a:ext cx="1188456" cy="90000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626" y="4949976"/>
            <a:ext cx="1160438" cy="864000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49" y="4949976"/>
            <a:ext cx="1214143" cy="862939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819" y="4948915"/>
            <a:ext cx="1130225" cy="864000"/>
          </a:xfrm>
          <a:prstGeom prst="rect">
            <a:avLst/>
          </a:prstGeom>
        </p:spPr>
      </p:pic>
      <p:pic>
        <p:nvPicPr>
          <p:cNvPr id="28" name="Picture 3" descr="R:\05_Produkte\10_Backen\02_Kacema_Backe mit Pos-Stiften\01_Backe 125mm mit Pos-Stifte\Spannbacke mit Positionierstiften Breite-125mm_links.tif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1" t="20180" r="24168" b="15868"/>
          <a:stretch/>
        </p:blipFill>
        <p:spPr bwMode="auto">
          <a:xfrm rot="21221603">
            <a:off x="677208" y="4873740"/>
            <a:ext cx="1248468" cy="101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27" y="1786061"/>
            <a:ext cx="1237629" cy="90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667" y="1788715"/>
            <a:ext cx="1237861" cy="9000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13" y="3297151"/>
            <a:ext cx="1479999" cy="900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351" y="1788715"/>
            <a:ext cx="1238835" cy="90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342" y="3297151"/>
            <a:ext cx="1439776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722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Übersicht</a:t>
            </a:r>
          </a:p>
        </p:txBody>
      </p:sp>
      <p:sp>
        <p:nvSpPr>
          <p:cNvPr id="9" name="Rechteck 8">
            <a:hlinkClick r:id="" action="ppaction://noaction"/>
          </p:cNvPr>
          <p:cNvSpPr/>
          <p:nvPr/>
        </p:nvSpPr>
        <p:spPr>
          <a:xfrm>
            <a:off x="3459567" y="2489148"/>
            <a:ext cx="2224867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Zentrischspanner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KSM2</a:t>
            </a:r>
            <a:endParaRPr lang="de-DE" dirty="0"/>
          </a:p>
        </p:txBody>
      </p:sp>
      <p:sp>
        <p:nvSpPr>
          <p:cNvPr id="20" name="Rechteck 19">
            <a:hlinkClick r:id="rId2" action="ppaction://hlinksldjump"/>
          </p:cNvPr>
          <p:cNvSpPr/>
          <p:nvPr/>
        </p:nvSpPr>
        <p:spPr>
          <a:xfrm>
            <a:off x="752475" y="2492858"/>
            <a:ext cx="2221853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Einfachspanner</a:t>
            </a:r>
            <a:endParaRPr lang="de-DE" sz="1400" dirty="0">
              <a:solidFill>
                <a:srgbClr val="003D6A"/>
              </a:solidFill>
            </a:endParaRPr>
          </a:p>
        </p:txBody>
      </p:sp>
      <p:pic>
        <p:nvPicPr>
          <p:cNvPr id="5" name="Grafik 4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3"/>
          <a:srcRect l="4645" r="3827"/>
          <a:stretch/>
        </p:blipFill>
        <p:spPr>
          <a:xfrm>
            <a:off x="3459567" y="2800702"/>
            <a:ext cx="2224867" cy="1620000"/>
          </a:xfrm>
          <a:prstGeom prst="rect">
            <a:avLst/>
          </a:prstGeom>
        </p:spPr>
      </p:pic>
      <p:pic>
        <p:nvPicPr>
          <p:cNvPr id="12" name="Grafik 11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4"/>
          <a:srcRect r="8882"/>
          <a:stretch/>
        </p:blipFill>
        <p:spPr>
          <a:xfrm>
            <a:off x="752475" y="2799654"/>
            <a:ext cx="2224100" cy="1620000"/>
          </a:xfrm>
          <a:prstGeom prst="rect">
            <a:avLst/>
          </a:prstGeom>
        </p:spPr>
      </p:pic>
      <p:pic>
        <p:nvPicPr>
          <p:cNvPr id="24" name="Grafik 23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5"/>
          <a:srcRect l="4957" r="2838"/>
          <a:stretch/>
        </p:blipFill>
        <p:spPr>
          <a:xfrm>
            <a:off x="6142705" y="2796862"/>
            <a:ext cx="2225040" cy="1620000"/>
          </a:xfrm>
          <a:prstGeom prst="rect">
            <a:avLst/>
          </a:prstGeom>
        </p:spPr>
      </p:pic>
      <p:sp>
        <p:nvSpPr>
          <p:cNvPr id="25" name="Rechteck 24">
            <a:hlinkClick r:id="rId2" action="ppaction://hlinksldjump"/>
          </p:cNvPr>
          <p:cNvSpPr/>
          <p:nvPr/>
        </p:nvSpPr>
        <p:spPr>
          <a:xfrm>
            <a:off x="6145892" y="2492925"/>
            <a:ext cx="222504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Mehrfachspanner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46791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Mehrfachspanner</a:t>
            </a:r>
          </a:p>
        </p:txBody>
      </p:sp>
      <p:sp>
        <p:nvSpPr>
          <p:cNvPr id="9" name="Rechteck 8">
            <a:hlinkClick r:id="rId2" action="ppaction://hlinksldjump"/>
          </p:cNvPr>
          <p:cNvSpPr/>
          <p:nvPr/>
        </p:nvSpPr>
        <p:spPr>
          <a:xfrm>
            <a:off x="5354543" y="1805941"/>
            <a:ext cx="2220912" cy="7386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KSM2</a:t>
            </a:r>
          </a:p>
          <a:p>
            <a:pPr algn="ctr">
              <a:defRPr/>
            </a:pPr>
            <a:r>
              <a:rPr lang="de-DE" sz="1400" dirty="0">
                <a:solidFill>
                  <a:srgbClr val="003D6A"/>
                </a:solidFill>
                <a:latin typeface="+mj-lt"/>
              </a:rPr>
              <a:t>Spannschiene mit Backenschnellwechsel</a:t>
            </a: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KSM2</a:t>
            </a:r>
            <a:endParaRPr lang="de-DE" dirty="0"/>
          </a:p>
        </p:txBody>
      </p:sp>
      <p:sp>
        <p:nvSpPr>
          <p:cNvPr id="20" name="Rechteck 19">
            <a:hlinkClick r:id="" action="ppaction://noaction"/>
          </p:cNvPr>
          <p:cNvSpPr/>
          <p:nvPr/>
        </p:nvSpPr>
        <p:spPr>
          <a:xfrm>
            <a:off x="1741448" y="1926030"/>
            <a:ext cx="2220912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KSC-D</a:t>
            </a:r>
          </a:p>
          <a:p>
            <a:pPr algn="ctr">
              <a:defRPr/>
            </a:pPr>
            <a:r>
              <a:rPr lang="de-DE" sz="1400" dirty="0">
                <a:solidFill>
                  <a:srgbClr val="003D6A"/>
                </a:solidFill>
              </a:rPr>
              <a:t>Basisspanner</a:t>
            </a:r>
          </a:p>
        </p:txBody>
      </p:sp>
      <p:sp>
        <p:nvSpPr>
          <p:cNvPr id="13" name="Rechteck 12">
            <a:hlinkClick r:id="" action="ppaction://noaction"/>
          </p:cNvPr>
          <p:cNvSpPr/>
          <p:nvPr/>
        </p:nvSpPr>
        <p:spPr>
          <a:xfrm>
            <a:off x="1741447" y="2549757"/>
            <a:ext cx="2220913" cy="161912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hlinkClick r:id="rId2" action="ppaction://hlinksldjump"/>
          </p:cNvPr>
          <p:cNvSpPr/>
          <p:nvPr/>
        </p:nvSpPr>
        <p:spPr>
          <a:xfrm>
            <a:off x="5354543" y="2545386"/>
            <a:ext cx="2220913" cy="161912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199" y="2695661"/>
            <a:ext cx="2157599" cy="1402514"/>
          </a:xfrm>
          <a:prstGeom prst="rect">
            <a:avLst/>
          </a:prstGeom>
        </p:spPr>
      </p:pic>
      <p:pic>
        <p:nvPicPr>
          <p:cNvPr id="4" name="Grafik 3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074" y="2813173"/>
            <a:ext cx="2115657" cy="115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56652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451</Words>
  <Application>Microsoft Office PowerPoint</Application>
  <PresentationFormat>Bildschirmpräsentation (4:3)</PresentationFormat>
  <Paragraphs>219</Paragraphs>
  <Slides>16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0" baseType="lpstr">
      <vt:lpstr>Arial</vt:lpstr>
      <vt:lpstr>Calibri</vt:lpstr>
      <vt:lpstr>Wingdings</vt:lpstr>
      <vt:lpstr> SCH_PPT_Vorlage_4-3_220312</vt:lpstr>
      <vt:lpstr>PowerPoint-Präsentation</vt:lpstr>
      <vt:lpstr>Produktübersicht</vt:lpstr>
      <vt:lpstr>Ausgangssituation</vt:lpstr>
      <vt:lpstr>SCHUNK Dienstleistungen</vt:lpstr>
      <vt:lpstr>KONTEC Portfolio</vt:lpstr>
      <vt:lpstr>KONTEC Portfolio</vt:lpstr>
      <vt:lpstr>Schnelle Adaption an neue Spannaufgaben</vt:lpstr>
      <vt:lpstr>KONTEC Übersicht</vt:lpstr>
      <vt:lpstr>KONTEC Mehrfachspanner</vt:lpstr>
      <vt:lpstr>KONTEC KSM2 Anwendungsbeispiel</vt:lpstr>
      <vt:lpstr>KONTEC KSM2</vt:lpstr>
      <vt:lpstr>KONTEC KSM2</vt:lpstr>
      <vt:lpstr>KONTEC KSM2</vt:lpstr>
      <vt:lpstr>KONTEC KSM2</vt:lpstr>
      <vt:lpstr>Baureihen KONTEC KSM2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651</cp:revision>
  <cp:lastPrinted>2018-01-05T10:34:27Z</cp:lastPrinted>
  <dcterms:created xsi:type="dcterms:W3CDTF">2015-04-07T09:55:40Z</dcterms:created>
  <dcterms:modified xsi:type="dcterms:W3CDTF">2021-10-21T13:38:01Z</dcterms:modified>
</cp:coreProperties>
</file>