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40" r:id="rId2"/>
    <p:sldId id="534" r:id="rId3"/>
    <p:sldId id="535" r:id="rId4"/>
    <p:sldId id="533" r:id="rId5"/>
    <p:sldId id="527" r:id="rId6"/>
    <p:sldId id="528" r:id="rId7"/>
    <p:sldId id="530" r:id="rId8"/>
    <p:sldId id="526" r:id="rId9"/>
    <p:sldId id="531" r:id="rId10"/>
    <p:sldId id="538" r:id="rId11"/>
    <p:sldId id="499" r:id="rId12"/>
    <p:sldId id="500" r:id="rId13"/>
    <p:sldId id="501" r:id="rId14"/>
    <p:sldId id="502" r:id="rId15"/>
    <p:sldId id="503" r:id="rId16"/>
    <p:sldId id="279" r:id="rId17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4" autoAdjust="0"/>
    <p:restoredTop sz="94601" autoAdjust="0"/>
  </p:normalViewPr>
  <p:slideViewPr>
    <p:cSldViewPr snapToGrid="0" snapToObjects="1">
      <p:cViewPr varScale="1">
        <p:scale>
          <a:sx n="62" d="100"/>
          <a:sy n="62" d="100"/>
        </p:scale>
        <p:origin x="1482" y="6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range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98-4D18-80AE-0DBF9EC1DBB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98-4D18-80AE-0DBF9EC1DBB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98-4D18-80AE-0DBF9EC1D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128960"/>
        <c:axId val="187129344"/>
      </c:barChart>
      <c:catAx>
        <c:axId val="18712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9344"/>
        <c:crosses val="autoZero"/>
        <c:auto val="1"/>
        <c:lblAlgn val="ctr"/>
        <c:lblOffset val="100"/>
        <c:noMultiLvlLbl val="0"/>
      </c:catAx>
      <c:valAx>
        <c:axId val="18712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force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38-43FD-A67F-019AAED42B3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38-43FD-A67F-019AAED42B3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38-43FD-A67F-019AAED42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011048"/>
        <c:axId val="187011432"/>
      </c:barChart>
      <c:catAx>
        <c:axId val="18701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432"/>
        <c:crosses val="autoZero"/>
        <c:auto val="1"/>
        <c:lblAlgn val="ctr"/>
        <c:lblOffset val="100"/>
        <c:noMultiLvlLbl val="0"/>
      </c:catAx>
      <c:valAx>
        <c:axId val="187011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866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KSC-F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" Target="slide13.xml"/><Relationship Id="rId7" Type="http://schemas.openxmlformats.org/officeDocument/2006/relationships/image" Target="../media/image46.jpg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KSC-F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The </a:t>
            </a:r>
            <a:r>
              <a:rPr lang="de-DE" sz="1500" dirty="0" err="1">
                <a:solidFill>
                  <a:srgbClr val="FFFFFF"/>
                </a:solidFill>
              </a:rPr>
              <a:t>highly</a:t>
            </a:r>
            <a:r>
              <a:rPr lang="de-DE" sz="1500" dirty="0">
                <a:solidFill>
                  <a:srgbClr val="FFFFFF"/>
                </a:solidFill>
              </a:rPr>
              <a:t> </a:t>
            </a:r>
            <a:r>
              <a:rPr lang="de-DE" sz="1500" dirty="0" err="1">
                <a:solidFill>
                  <a:srgbClr val="FFFFFF"/>
                </a:solidFill>
              </a:rPr>
              <a:t>efficient</a:t>
            </a:r>
            <a:r>
              <a:rPr lang="de-DE" sz="1500" dirty="0">
                <a:solidFill>
                  <a:srgbClr val="FFFFFF"/>
                </a:solidFill>
              </a:rPr>
              <a:t> all-</a:t>
            </a:r>
            <a:r>
              <a:rPr lang="de-DE" sz="1500" dirty="0" err="1">
                <a:solidFill>
                  <a:srgbClr val="FFFFFF"/>
                </a:solidFill>
              </a:rPr>
              <a:t>rounder</a:t>
            </a:r>
            <a:r>
              <a:rPr lang="de-DE" sz="1500" dirty="0">
                <a:solidFill>
                  <a:srgbClr val="FFFFFF"/>
                </a:solidFill>
              </a:rPr>
              <a:t> for </a:t>
            </a:r>
            <a:r>
              <a:rPr lang="de-DE" sz="1500" dirty="0" err="1">
                <a:solidFill>
                  <a:srgbClr val="FFFFFF"/>
                </a:solidFill>
              </a:rPr>
              <a:t>raw</a:t>
            </a:r>
            <a:r>
              <a:rPr lang="de-DE" sz="1500" dirty="0">
                <a:solidFill>
                  <a:srgbClr val="FFFFFF"/>
                </a:solidFill>
              </a:rPr>
              <a:t> and </a:t>
            </a:r>
            <a:r>
              <a:rPr lang="de-DE" sz="1500" dirty="0" err="1">
                <a:solidFill>
                  <a:srgbClr val="FFFFFF"/>
                </a:solidFill>
              </a:rPr>
              <a:t>finished</a:t>
            </a:r>
            <a:r>
              <a:rPr lang="de-DE" sz="1500" dirty="0">
                <a:solidFill>
                  <a:srgbClr val="FFFFFF"/>
                </a:solidFill>
              </a:rPr>
              <a:t> </a:t>
            </a:r>
            <a:r>
              <a:rPr lang="de-DE" sz="1500" dirty="0" err="1">
                <a:solidFill>
                  <a:srgbClr val="FFFFFF"/>
                </a:solidFill>
              </a:rPr>
              <a:t>part</a:t>
            </a:r>
            <a:r>
              <a:rPr lang="de-DE" sz="1500" dirty="0">
                <a:solidFill>
                  <a:srgbClr val="FFFFFF"/>
                </a:solidFill>
              </a:rPr>
              <a:t> </a:t>
            </a:r>
            <a:r>
              <a:rPr lang="de-DE" sz="1500" dirty="0" err="1">
                <a:solidFill>
                  <a:srgbClr val="FFFFFF"/>
                </a:solidFill>
              </a:rPr>
              <a:t>machining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FA44AA02-65E0-4120-A4DC-64CF88A4D9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195" y="982779"/>
            <a:ext cx="4198940" cy="243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KSC-F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</p:txBody>
      </p:sp>
    </p:spTree>
    <p:extLst>
      <p:ext uri="{BB962C8B-B14F-4D97-AF65-F5344CB8AC3E}">
        <p14:creationId xmlns:p14="http://schemas.microsoft.com/office/powerpoint/2010/main" val="3978705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4" y="1906135"/>
            <a:ext cx="5361606" cy="31064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KSC-F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269011"/>
            <a:ext cx="2880000" cy="2385382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Spindle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Drainage </a:t>
            </a:r>
            <a:r>
              <a:rPr lang="de-DE" sz="1400" dirty="0" err="1">
                <a:solidFill>
                  <a:srgbClr val="00446B"/>
                </a:solidFill>
              </a:rPr>
              <a:t>slots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Low </a:t>
            </a:r>
            <a:r>
              <a:rPr lang="de-DE" sz="1400" dirty="0" err="1">
                <a:solidFill>
                  <a:srgbClr val="00446B"/>
                </a:solidFill>
              </a:rPr>
              <a:t>height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Mechanical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transmission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Operation via </a:t>
            </a:r>
            <a:r>
              <a:rPr lang="de-DE" sz="1400" dirty="0" err="1">
                <a:solidFill>
                  <a:srgbClr val="00446B"/>
                </a:solidFill>
              </a:rPr>
              <a:t>hexagon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connection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613466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325681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885396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194467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488750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54699" y="3771362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62650" y="4065524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503072" y="3107119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506072" y="3419809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4242258" y="3726624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954423" y="261922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5424530" y="3073144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668223" y="4400710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233116" y="2441864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5856272" y="4351256"/>
            <a:ext cx="198000" cy="198000"/>
            <a:chOff x="4640203" y="732226"/>
            <a:chExt cx="266095" cy="271350"/>
          </a:xfrm>
        </p:grpSpPr>
        <p:sp>
          <p:nvSpPr>
            <p:cNvPr id="50" name="Ellipse 4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172866" y="4198917"/>
            <a:ext cx="198000" cy="198000"/>
            <a:chOff x="4640203" y="732226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818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Quick-</a:t>
            </a:r>
            <a:r>
              <a:rPr lang="de-DE" sz="1600" b="1" dirty="0" err="1">
                <a:solidFill>
                  <a:srgbClr val="003D6A"/>
                </a:solidFill>
              </a:rPr>
              <a:t>adjustment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range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Force </a:t>
            </a:r>
            <a:r>
              <a:rPr lang="de-DE" sz="1600" b="1" dirty="0" err="1">
                <a:solidFill>
                  <a:srgbClr val="003D6A"/>
                </a:solidFill>
              </a:rPr>
              <a:t>actuation</a:t>
            </a:r>
            <a:r>
              <a:rPr lang="de-DE" sz="1600" b="1" dirty="0">
                <a:solidFill>
                  <a:srgbClr val="003D6A"/>
                </a:solidFill>
              </a:rPr>
              <a:t> via </a:t>
            </a:r>
            <a:r>
              <a:rPr lang="de-DE" sz="1600" b="1" dirty="0" err="1">
                <a:solidFill>
                  <a:srgbClr val="003D6A"/>
                </a:solidFill>
              </a:rPr>
              <a:t>fine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thread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KSC-F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Quick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Actuation</a:t>
            </a:r>
            <a:r>
              <a:rPr lang="de-DE" sz="1600" b="1" dirty="0">
                <a:solidFill>
                  <a:srgbClr val="003D6A"/>
                </a:solidFill>
              </a:rPr>
              <a:t> via </a:t>
            </a:r>
            <a:r>
              <a:rPr lang="de-DE" sz="1600" b="1" dirty="0" err="1">
                <a:solidFill>
                  <a:srgbClr val="003D6A"/>
                </a:solidFill>
              </a:rPr>
              <a:t>hexagon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nut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493090"/>
            <a:ext cx="3004647" cy="163217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85" y="1387521"/>
            <a:ext cx="2613479" cy="180098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50" y="4074549"/>
            <a:ext cx="2463143" cy="1721232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3057800" y="4704169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1045487" y="4617190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3188604" y="4674611"/>
            <a:ext cx="1137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Fine </a:t>
            </a:r>
            <a:r>
              <a:rPr lang="de-DE" sz="1200" dirty="0" err="1">
                <a:solidFill>
                  <a:srgbClr val="003D6A"/>
                </a:solidFill>
              </a:rPr>
              <a:t>thread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58" y="3950425"/>
            <a:ext cx="2463406" cy="18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50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18" y="1414007"/>
            <a:ext cx="2216074" cy="1685196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KSC-F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tension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Drainage </a:t>
            </a:r>
            <a:r>
              <a:rPr lang="de-DE" sz="1600" b="1" dirty="0" err="1">
                <a:solidFill>
                  <a:srgbClr val="003D6A"/>
                </a:solidFill>
              </a:rPr>
              <a:t>slots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Threads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stops</a:t>
            </a:r>
            <a:r>
              <a:rPr lang="de-DE" sz="1600" b="1" dirty="0">
                <a:solidFill>
                  <a:srgbClr val="003D6A"/>
                </a:solidFill>
              </a:rPr>
              <a:t> in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base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670841" y="3633166"/>
            <a:ext cx="428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a </a:t>
            </a:r>
            <a:r>
              <a:rPr lang="de-DE" sz="1600" b="1" dirty="0" err="1">
                <a:solidFill>
                  <a:srgbClr val="003D6A"/>
                </a:solidFill>
              </a:rPr>
              <a:t>very</a:t>
            </a:r>
            <a:r>
              <a:rPr lang="de-DE" sz="1600" b="1" dirty="0">
                <a:solidFill>
                  <a:srgbClr val="003D6A"/>
                </a:solidFill>
              </a:rPr>
              <a:t> large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range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7289087" y="1964089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6445566" y="2412057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439381" y="1931710"/>
            <a:ext cx="1704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Drainage </a:t>
            </a:r>
            <a:r>
              <a:rPr lang="de-DE" sz="1200" dirty="0" err="1">
                <a:solidFill>
                  <a:srgbClr val="003D6A"/>
                </a:solidFill>
              </a:rPr>
              <a:t>slot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0" y="1752632"/>
            <a:ext cx="3932754" cy="91105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6" y="4056168"/>
            <a:ext cx="2611210" cy="1749699"/>
          </a:xfrm>
          <a:prstGeom prst="rect">
            <a:avLst/>
          </a:prstGeom>
        </p:spPr>
      </p:pic>
      <p:grpSp>
        <p:nvGrpSpPr>
          <p:cNvPr id="59" name="Gruppieren 58"/>
          <p:cNvGrpSpPr/>
          <p:nvPr/>
        </p:nvGrpSpPr>
        <p:grpSpPr>
          <a:xfrm>
            <a:off x="3103130" y="4576243"/>
            <a:ext cx="198000" cy="198000"/>
            <a:chOff x="4645063" y="729193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1996170" y="4866772"/>
            <a:ext cx="198000" cy="198000"/>
            <a:chOff x="4645063" y="729193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5" name="Textfeld 64"/>
          <p:cNvSpPr txBox="1"/>
          <p:nvPr/>
        </p:nvSpPr>
        <p:spPr>
          <a:xfrm>
            <a:off x="3245005" y="4551590"/>
            <a:ext cx="1444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Thread </a:t>
            </a:r>
            <a:r>
              <a:rPr lang="de-DE" sz="1200" dirty="0" err="1">
                <a:solidFill>
                  <a:srgbClr val="003D6A"/>
                </a:solidFill>
              </a:rPr>
              <a:t>for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stops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97" y="4006817"/>
            <a:ext cx="2084455" cy="191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56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56" y="1563434"/>
            <a:ext cx="2208103" cy="1370356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KSC-F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Extremely</a:t>
            </a:r>
            <a:r>
              <a:rPr lang="de-DE" sz="1600" b="1" dirty="0">
                <a:solidFill>
                  <a:srgbClr val="003D6A"/>
                </a:solidFill>
              </a:rPr>
              <a:t> flat design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Mounting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options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7092618" y="1496414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4870398" y="1988784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6611996" y="2002207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7092618" y="2043090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505031" y="2729371"/>
            <a:ext cx="198000" cy="198000"/>
            <a:chOff x="4637578" y="732456"/>
            <a:chExt cx="266095" cy="271350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7089435" y="2584986"/>
            <a:ext cx="198000" cy="198000"/>
            <a:chOff x="4637578" y="732456"/>
            <a:chExt cx="266095" cy="271350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234961" y="1446473"/>
            <a:ext cx="1639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via quick-change </a:t>
            </a:r>
            <a:r>
              <a:rPr lang="de-DE" sz="1200" dirty="0" err="1">
                <a:solidFill>
                  <a:srgbClr val="003D6A"/>
                </a:solidFill>
              </a:rPr>
              <a:t>pallet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system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via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claws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via </a:t>
            </a:r>
            <a:r>
              <a:rPr lang="de-DE" sz="1200" dirty="0" err="1">
                <a:solidFill>
                  <a:srgbClr val="003D6A"/>
                </a:solidFill>
              </a:rPr>
              <a:t>screws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9" y="1757126"/>
            <a:ext cx="3858297" cy="86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47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KONTEC KSC-F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186334"/>
              </p:ext>
            </p:extLst>
          </p:nvPr>
        </p:nvGraphicFramePr>
        <p:xfrm>
          <a:off x="640121" y="2629302"/>
          <a:ext cx="5999576" cy="11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6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KSC-F</a:t>
                      </a:r>
                      <a:r>
                        <a:rPr lang="de-DE" sz="1200" baseline="0" dirty="0"/>
                        <a:t> 80-214*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KSC-F</a:t>
                      </a:r>
                      <a:r>
                        <a:rPr lang="de-DE" sz="1200" baseline="0" dirty="0"/>
                        <a:t> 125-362*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KSC-F</a:t>
                      </a:r>
                      <a:r>
                        <a:rPr lang="de-DE" sz="1200" baseline="0" dirty="0"/>
                        <a:t> 160-480*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torque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Weight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hteck 7"/>
          <p:cNvSpPr/>
          <p:nvPr/>
        </p:nvSpPr>
        <p:spPr>
          <a:xfrm>
            <a:off x="561443" y="382266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dirty="0">
                <a:solidFill>
                  <a:srgbClr val="003D6A"/>
                </a:solidFill>
              </a:rPr>
              <a:t>* </a:t>
            </a:r>
            <a:r>
              <a:rPr lang="de-DE" sz="1000" dirty="0" err="1">
                <a:solidFill>
                  <a:srgbClr val="003D6A"/>
                </a:solidFill>
              </a:rPr>
              <a:t>Additionally</a:t>
            </a:r>
            <a:r>
              <a:rPr lang="de-DE" sz="1000" dirty="0">
                <a:solidFill>
                  <a:srgbClr val="003D6A"/>
                </a:solidFill>
              </a:rPr>
              <a:t> </a:t>
            </a:r>
            <a:r>
              <a:rPr lang="de-DE" sz="1000" dirty="0" err="1">
                <a:solidFill>
                  <a:srgbClr val="003D6A"/>
                </a:solidFill>
              </a:rPr>
              <a:t>available</a:t>
            </a:r>
            <a:r>
              <a:rPr lang="de-DE" sz="1000" dirty="0">
                <a:solidFill>
                  <a:srgbClr val="003D6A"/>
                </a:solidFill>
              </a:rPr>
              <a:t> in -</a:t>
            </a:r>
            <a:r>
              <a:rPr lang="de-DE" sz="1000" dirty="0" err="1">
                <a:solidFill>
                  <a:srgbClr val="003D6A"/>
                </a:solidFill>
              </a:rPr>
              <a:t>grip</a:t>
            </a:r>
            <a:r>
              <a:rPr lang="de-DE" sz="1000" dirty="0">
                <a:solidFill>
                  <a:srgbClr val="003D6A"/>
                </a:solidFill>
              </a:rPr>
              <a:t>, -AL, -R</a:t>
            </a:r>
          </a:p>
        </p:txBody>
      </p:sp>
    </p:spTree>
    <p:extLst>
      <p:ext uri="{BB962C8B-B14F-4D97-AF65-F5344CB8AC3E}">
        <p14:creationId xmlns:p14="http://schemas.microsoft.com/office/powerpoint/2010/main" val="2304159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hteck 67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5" name="Grafik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6" name="Rechteck 75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78" name="Rechteck 77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81" name="Gerader Verbinder 80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3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74671" y="1460655"/>
            <a:ext cx="2701103" cy="1233518"/>
            <a:chOff x="-175603" y="687389"/>
            <a:chExt cx="2746797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84560" cy="1544044"/>
              <a:chOff x="629484" y="696914"/>
              <a:chExt cx="1884560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504033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175603" y="713891"/>
              <a:ext cx="886199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Depth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of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production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3D6A"/>
                </a:solidFill>
              </a:rPr>
              <a:t>Increasing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importance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b="1" dirty="0" err="1">
                <a:solidFill>
                  <a:srgbClr val="003D6A"/>
                </a:solidFill>
              </a:rPr>
              <a:t>of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workpiece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clamping</a:t>
            </a:r>
            <a:endParaRPr lang="de-DE" b="1" dirty="0">
              <a:solidFill>
                <a:srgbClr val="003D6A"/>
              </a:solidFill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85053" y="3219527"/>
            <a:ext cx="2619988" cy="1233518"/>
            <a:chOff x="-93115" y="687389"/>
            <a:chExt cx="2664310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93115" y="713891"/>
              <a:ext cx="786957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Flexibility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64396" y="3216339"/>
            <a:ext cx="2791702" cy="1233518"/>
            <a:chOff x="-267734" y="687389"/>
            <a:chExt cx="2838929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67734" y="713891"/>
              <a:ext cx="961576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competition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65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58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338860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Single-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acting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Centric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Multi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towards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a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fixed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Fixed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reference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High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repeat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side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Symmetric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zero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point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is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always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in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accessibility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5-axis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milling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multiple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Multifunctional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Reduction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setup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times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machine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table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960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951446417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range</a:t>
            </a:r>
            <a:r>
              <a:rPr lang="de-DE" sz="1200" dirty="0">
                <a:solidFill>
                  <a:srgbClr val="003D6A"/>
                </a:solidFill>
              </a:rPr>
              <a:t>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63356539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72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Fast </a:t>
            </a:r>
            <a:r>
              <a:rPr lang="de-DE" dirty="0" err="1"/>
              <a:t>adaption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clamping</a:t>
            </a:r>
            <a:r>
              <a:rPr lang="de-DE" dirty="0"/>
              <a:t> </a:t>
            </a:r>
            <a:r>
              <a:rPr lang="de-DE" dirty="0" err="1"/>
              <a:t>tasks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706991"/>
              </p:ext>
            </p:extLst>
          </p:nvPr>
        </p:nvGraphicFramePr>
        <p:xfrm>
          <a:off x="254182" y="982619"/>
          <a:ext cx="8670382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reversible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Enlarged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span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width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Aluminium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and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swivel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plates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5-axis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6-fold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smooth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central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locator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pin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Spring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plate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pull-down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Prismatic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Stepped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Centric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Single-</a:t>
            </a:r>
            <a:r>
              <a:rPr lang="de-DE" sz="1400" b="1" dirty="0" err="1">
                <a:solidFill>
                  <a:srgbClr val="003D6A"/>
                </a:solidFill>
              </a:rPr>
              <a:t>acting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Multi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721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Single-</a:t>
            </a:r>
            <a:r>
              <a:rPr lang="de-DE" dirty="0" err="1"/>
              <a:t>acting</a:t>
            </a:r>
            <a:r>
              <a:rPr lang="de-DE" dirty="0"/>
              <a:t> </a:t>
            </a:r>
            <a:r>
              <a:rPr lang="de-DE" dirty="0" err="1"/>
              <a:t>Vise</a:t>
            </a:r>
            <a:endParaRPr lang="de-DE" dirty="0"/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4972058" y="3667072"/>
            <a:ext cx="281734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KSO</a:t>
            </a:r>
          </a:p>
          <a:p>
            <a:pPr algn="ctr">
              <a:defRPr/>
            </a:pPr>
            <a:r>
              <a:rPr lang="de-DE" sz="1400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vise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for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small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components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5270272" y="1487844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KSC-F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Basic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KSC-F</a:t>
            </a:r>
            <a:endParaRPr lang="de-DE" dirty="0"/>
          </a:p>
        </p:txBody>
      </p:sp>
      <p:sp>
        <p:nvSpPr>
          <p:cNvPr id="20" name="Rechteck 19">
            <a:hlinkClick r:id="rId3" action="ppaction://hlinksldjump"/>
          </p:cNvPr>
          <p:cNvSpPr/>
          <p:nvPr/>
        </p:nvSpPr>
        <p:spPr>
          <a:xfrm>
            <a:off x="1657177" y="1491552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KSG</a:t>
            </a:r>
          </a:p>
          <a:p>
            <a:pPr algn="ctr">
              <a:defRPr/>
            </a:pPr>
            <a:r>
              <a:rPr lang="de-DE" sz="1400" dirty="0" err="1">
                <a:solidFill>
                  <a:srgbClr val="003D6A"/>
                </a:solidFill>
              </a:rPr>
              <a:t>Machine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5" name="Rechteck 24">
            <a:hlinkClick r:id="rId4" action="ppaction://hlinksldjump"/>
          </p:cNvPr>
          <p:cNvSpPr/>
          <p:nvPr/>
        </p:nvSpPr>
        <p:spPr>
          <a:xfrm>
            <a:off x="1670271" y="3673384"/>
            <a:ext cx="222624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KSX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5-axis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" name="Rechteck 12">
            <a:hlinkClick r:id="rId3" action="ppaction://hlinksldjump"/>
          </p:cNvPr>
          <p:cNvSpPr/>
          <p:nvPr/>
        </p:nvSpPr>
        <p:spPr>
          <a:xfrm>
            <a:off x="1657176" y="1998903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rId2" action="ppaction://hlinksldjump"/>
          </p:cNvPr>
          <p:cNvSpPr/>
          <p:nvPr/>
        </p:nvSpPr>
        <p:spPr>
          <a:xfrm>
            <a:off x="5270272" y="1994532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hlinkClick r:id="rId4" action="ppaction://hlinksldjump"/>
          </p:cNvPr>
          <p:cNvSpPr/>
          <p:nvPr/>
        </p:nvSpPr>
        <p:spPr>
          <a:xfrm>
            <a:off x="1670270" y="4153341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" action="ppaction://noaction"/>
          </p:cNvPr>
          <p:cNvSpPr/>
          <p:nvPr/>
        </p:nvSpPr>
        <p:spPr>
          <a:xfrm>
            <a:off x="5264936" y="4155039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63" y="2157514"/>
            <a:ext cx="2148725" cy="1297873"/>
          </a:xfrm>
          <a:prstGeom prst="rect">
            <a:avLst/>
          </a:prstGeom>
        </p:spPr>
      </p:pic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39" y="4247318"/>
            <a:ext cx="2033423" cy="1464841"/>
          </a:xfrm>
          <a:prstGeom prst="rect">
            <a:avLst/>
          </a:prstGeom>
        </p:spPr>
      </p:pic>
      <p:pic>
        <p:nvPicPr>
          <p:cNvPr id="7" name="Grafik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92" y="4276875"/>
            <a:ext cx="1437406" cy="1458353"/>
          </a:xfrm>
          <a:prstGeom prst="rect">
            <a:avLst/>
          </a:prstGeom>
        </p:spPr>
      </p:pic>
      <p:pic>
        <p:nvPicPr>
          <p:cNvPr id="8" name="Grafik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50" y="2202293"/>
            <a:ext cx="2060912" cy="1194087"/>
          </a:xfrm>
          <a:prstGeom prst="rect">
            <a:avLst/>
          </a:prstGeom>
        </p:spPr>
      </p:pic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972589" y="1133061"/>
            <a:ext cx="35994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With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force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amplification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572001" y="1150659"/>
            <a:ext cx="359941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Without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force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amplification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17" name="Gerader Verbinder 16"/>
          <p:cNvCxnSpPr/>
          <p:nvPr/>
        </p:nvCxnSpPr>
        <p:spPr>
          <a:xfrm>
            <a:off x="4572001" y="1117422"/>
            <a:ext cx="0" cy="4723245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0022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514</Words>
  <Application>Microsoft Office PowerPoint</Application>
  <PresentationFormat>Bildschirmpräsentation (4:3)</PresentationFormat>
  <Paragraphs>199</Paragraphs>
  <Slides>16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SCHUNK Services</vt:lpstr>
      <vt:lpstr>KONTEC Portfolio</vt:lpstr>
      <vt:lpstr>KONTEC Portfolio</vt:lpstr>
      <vt:lpstr>Fast adaption to new clamping tasks</vt:lpstr>
      <vt:lpstr>KONTEC Overview</vt:lpstr>
      <vt:lpstr>KONTEC Single-acting Vise</vt:lpstr>
      <vt:lpstr>KONTEC KSC-F Example of application</vt:lpstr>
      <vt:lpstr>KONTEC KSC-F</vt:lpstr>
      <vt:lpstr>KONTEC KSC-F</vt:lpstr>
      <vt:lpstr>KONTEC KSC-F</vt:lpstr>
      <vt:lpstr>KONTEC KSC-F</vt:lpstr>
      <vt:lpstr>Variants of KONTEC KSC-F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577</cp:revision>
  <cp:lastPrinted>2018-01-05T10:34:27Z</cp:lastPrinted>
  <dcterms:created xsi:type="dcterms:W3CDTF">2015-04-07T09:55:40Z</dcterms:created>
  <dcterms:modified xsi:type="dcterms:W3CDTF">2021-10-21T12:39:33Z</dcterms:modified>
</cp:coreProperties>
</file>