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538" r:id="rId2"/>
    <p:sldId id="484" r:id="rId3"/>
    <p:sldId id="550" r:id="rId4"/>
    <p:sldId id="486" r:id="rId5"/>
    <p:sldId id="551" r:id="rId6"/>
    <p:sldId id="549" r:id="rId7"/>
    <p:sldId id="559" r:id="rId8"/>
    <p:sldId id="487" r:id="rId9"/>
    <p:sldId id="543" r:id="rId10"/>
    <p:sldId id="540" r:id="rId11"/>
    <p:sldId id="515" r:id="rId12"/>
    <p:sldId id="516" r:id="rId13"/>
    <p:sldId id="517" r:id="rId14"/>
    <p:sldId id="518" r:id="rId15"/>
    <p:sldId id="279" r:id="rId16"/>
  </p:sldIdLst>
  <p:sldSz cx="9144000" cy="6858000" type="screen4x3"/>
  <p:notesSz cx="6797675" cy="9926638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24">
          <p15:clr>
            <a:srgbClr val="A4A3A4"/>
          </p15:clr>
        </p15:guide>
        <p15:guide id="2" pos="482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D6A"/>
    <a:srgbClr val="009EE3"/>
    <a:srgbClr val="ECF1F8"/>
    <a:srgbClr val="A5A5A5"/>
    <a:srgbClr val="0044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666" autoAdjust="0"/>
    <p:restoredTop sz="94601" autoAdjust="0"/>
  </p:normalViewPr>
  <p:slideViewPr>
    <p:cSldViewPr snapToGrid="0" snapToObjects="1">
      <p:cViewPr varScale="1">
        <p:scale>
          <a:sx n="106" d="100"/>
          <a:sy n="106" d="100"/>
        </p:scale>
        <p:origin x="1374" y="102"/>
      </p:cViewPr>
      <p:guideLst>
        <p:guide orient="horz" pos="3824"/>
        <p:guide pos="482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 showGuides="1">
      <p:cViewPr varScale="1">
        <p:scale>
          <a:sx n="83" d="100"/>
          <a:sy n="83" d="100"/>
        </p:scale>
        <p:origin x="-3156" y="-90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rgbClr val="003D6A"/>
                </a:solidFill>
                <a:latin typeface="+mn-lt"/>
                <a:ea typeface="+mn-ea"/>
                <a:cs typeface="+mn-cs"/>
              </a:defRPr>
            </a:pPr>
            <a:r>
              <a:rPr lang="de-DE" sz="1800" dirty="0">
                <a:solidFill>
                  <a:srgbClr val="003D6A"/>
                </a:solidFill>
              </a:rPr>
              <a:t>Spannkraft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rgbClr val="003D6A"/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>
        <c:manualLayout>
          <c:layoutTarget val="inner"/>
          <c:xMode val="edge"/>
          <c:yMode val="edge"/>
          <c:x val="0.16491570125708652"/>
          <c:y val="0.1526825"/>
          <c:w val="0.83508429874291346"/>
          <c:h val="0.6068263888888888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Einfachspanner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cat>
            <c:numRef>
              <c:f>Tabelle1!$A$2:$A$8</c:f>
              <c:numCache>
                <c:formatCode>General</c:formatCode>
                <c:ptCount val="7"/>
                <c:pt idx="0">
                  <c:v>40</c:v>
                </c:pt>
                <c:pt idx="1">
                  <c:v>65</c:v>
                </c:pt>
                <c:pt idx="2">
                  <c:v>80</c:v>
                </c:pt>
                <c:pt idx="3">
                  <c:v>90</c:v>
                </c:pt>
                <c:pt idx="4">
                  <c:v>100</c:v>
                </c:pt>
                <c:pt idx="5">
                  <c:v>125</c:v>
                </c:pt>
                <c:pt idx="6">
                  <c:v>160</c:v>
                </c:pt>
              </c:numCache>
            </c:numRef>
          </c:cat>
          <c:val>
            <c:numRef>
              <c:f>Tabelle1!$B$2:$B$8</c:f>
              <c:numCache>
                <c:formatCode>General</c:formatCode>
                <c:ptCount val="7"/>
                <c:pt idx="0">
                  <c:v>12</c:v>
                </c:pt>
                <c:pt idx="1">
                  <c:v>20</c:v>
                </c:pt>
                <c:pt idx="2">
                  <c:v>25</c:v>
                </c:pt>
                <c:pt idx="3">
                  <c:v>0</c:v>
                </c:pt>
                <c:pt idx="4">
                  <c:v>40</c:v>
                </c:pt>
                <c:pt idx="5">
                  <c:v>40</c:v>
                </c:pt>
                <c:pt idx="6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4D8-4467-8650-57726ADDB7C6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Zentrischspanner</c:v>
                </c:pt>
              </c:strCache>
            </c:strRef>
          </c:tx>
          <c:spPr>
            <a:solidFill>
              <a:srgbClr val="003D6A"/>
            </a:solidFill>
            <a:ln>
              <a:noFill/>
            </a:ln>
            <a:effectLst/>
          </c:spPr>
          <c:invertIfNegative val="0"/>
          <c:cat>
            <c:numRef>
              <c:f>Tabelle1!$A$2:$A$8</c:f>
              <c:numCache>
                <c:formatCode>General</c:formatCode>
                <c:ptCount val="7"/>
                <c:pt idx="0">
                  <c:v>40</c:v>
                </c:pt>
                <c:pt idx="1">
                  <c:v>65</c:v>
                </c:pt>
                <c:pt idx="2">
                  <c:v>80</c:v>
                </c:pt>
                <c:pt idx="3">
                  <c:v>90</c:v>
                </c:pt>
                <c:pt idx="4">
                  <c:v>100</c:v>
                </c:pt>
                <c:pt idx="5">
                  <c:v>125</c:v>
                </c:pt>
                <c:pt idx="6">
                  <c:v>160</c:v>
                </c:pt>
              </c:numCache>
            </c:numRef>
          </c:cat>
          <c:val>
            <c:numRef>
              <c:f>Tabelle1!$C$2:$C$8</c:f>
              <c:numCache>
                <c:formatCode>General</c:formatCode>
                <c:ptCount val="7"/>
                <c:pt idx="0">
                  <c:v>7</c:v>
                </c:pt>
                <c:pt idx="1">
                  <c:v>15</c:v>
                </c:pt>
                <c:pt idx="2">
                  <c:v>25</c:v>
                </c:pt>
                <c:pt idx="3">
                  <c:v>0</c:v>
                </c:pt>
                <c:pt idx="4">
                  <c:v>0</c:v>
                </c:pt>
                <c:pt idx="5">
                  <c:v>35</c:v>
                </c:pt>
                <c:pt idx="6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4D8-4467-8650-57726ADDB7C6}"/>
            </c:ext>
          </c:extLst>
        </c:ser>
        <c:ser>
          <c:idx val="2"/>
          <c:order val="2"/>
          <c:tx>
            <c:strRef>
              <c:f>Tabelle1!$D$1</c:f>
              <c:strCache>
                <c:ptCount val="1"/>
                <c:pt idx="0">
                  <c:v>Mehrfachspanner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numRef>
              <c:f>Tabelle1!$A$2:$A$8</c:f>
              <c:numCache>
                <c:formatCode>General</c:formatCode>
                <c:ptCount val="7"/>
                <c:pt idx="0">
                  <c:v>40</c:v>
                </c:pt>
                <c:pt idx="1">
                  <c:v>65</c:v>
                </c:pt>
                <c:pt idx="2">
                  <c:v>80</c:v>
                </c:pt>
                <c:pt idx="3">
                  <c:v>90</c:v>
                </c:pt>
                <c:pt idx="4">
                  <c:v>100</c:v>
                </c:pt>
                <c:pt idx="5">
                  <c:v>125</c:v>
                </c:pt>
                <c:pt idx="6">
                  <c:v>160</c:v>
                </c:pt>
              </c:numCache>
            </c:numRef>
          </c:cat>
          <c:val>
            <c:numRef>
              <c:f>Tabelle1!$D$2:$D$8</c:f>
              <c:numCache>
                <c:formatCode>General</c:formatCode>
                <c:ptCount val="7"/>
                <c:pt idx="0">
                  <c:v>30</c:v>
                </c:pt>
                <c:pt idx="1">
                  <c:v>30</c:v>
                </c:pt>
                <c:pt idx="2">
                  <c:v>25</c:v>
                </c:pt>
                <c:pt idx="3">
                  <c:v>30</c:v>
                </c:pt>
                <c:pt idx="4">
                  <c:v>0</c:v>
                </c:pt>
                <c:pt idx="5">
                  <c:v>40</c:v>
                </c:pt>
                <c:pt idx="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4D8-4467-8650-57726ADDB7C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8425144"/>
        <c:axId val="208425536"/>
      </c:barChart>
      <c:catAx>
        <c:axId val="2084251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3D6A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208425536"/>
        <c:crosses val="autoZero"/>
        <c:auto val="1"/>
        <c:lblAlgn val="ctr"/>
        <c:lblOffset val="100"/>
        <c:noMultiLvlLbl val="0"/>
      </c:catAx>
      <c:valAx>
        <c:axId val="2084255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3D6A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2084251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rgbClr val="003D6A"/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rgbClr val="003D6A"/>
                </a:solidFill>
                <a:latin typeface="+mn-lt"/>
                <a:ea typeface="+mn-ea"/>
                <a:cs typeface="+mn-cs"/>
              </a:defRPr>
            </a:pPr>
            <a:r>
              <a:rPr lang="de-DE" sz="1800" dirty="0">
                <a:solidFill>
                  <a:srgbClr val="003D6A"/>
                </a:solidFill>
              </a:rPr>
              <a:t>Spannweite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rgbClr val="003D6A"/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>
        <c:manualLayout>
          <c:layoutTarget val="inner"/>
          <c:xMode val="edge"/>
          <c:yMode val="edge"/>
          <c:x val="0.18682844466354448"/>
          <c:y val="0.1632658333333333"/>
          <c:w val="0.81317155533645546"/>
          <c:h val="0.6068263888888888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Einfachspanner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cat>
            <c:numRef>
              <c:f>Tabelle1!$A$2:$A$8</c:f>
              <c:numCache>
                <c:formatCode>General</c:formatCode>
                <c:ptCount val="7"/>
                <c:pt idx="0">
                  <c:v>40</c:v>
                </c:pt>
                <c:pt idx="1">
                  <c:v>65</c:v>
                </c:pt>
                <c:pt idx="2">
                  <c:v>80</c:v>
                </c:pt>
                <c:pt idx="3">
                  <c:v>90</c:v>
                </c:pt>
                <c:pt idx="4">
                  <c:v>100</c:v>
                </c:pt>
                <c:pt idx="5">
                  <c:v>125</c:v>
                </c:pt>
                <c:pt idx="6">
                  <c:v>160</c:v>
                </c:pt>
              </c:numCache>
            </c:numRef>
          </c:cat>
          <c:val>
            <c:numRef>
              <c:f>Tabelle1!$B$2:$B$8</c:f>
              <c:numCache>
                <c:formatCode>General</c:formatCode>
                <c:ptCount val="7"/>
                <c:pt idx="0">
                  <c:v>81</c:v>
                </c:pt>
                <c:pt idx="1">
                  <c:v>131</c:v>
                </c:pt>
                <c:pt idx="2">
                  <c:v>192</c:v>
                </c:pt>
                <c:pt idx="3">
                  <c:v>0</c:v>
                </c:pt>
                <c:pt idx="4">
                  <c:v>245</c:v>
                </c:pt>
                <c:pt idx="5">
                  <c:v>343</c:v>
                </c:pt>
                <c:pt idx="6">
                  <c:v>491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2F5-4AE7-B756-30DB2BD6CF0A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Zentrischspanner</c:v>
                </c:pt>
              </c:strCache>
            </c:strRef>
          </c:tx>
          <c:spPr>
            <a:solidFill>
              <a:srgbClr val="003D6A"/>
            </a:solidFill>
            <a:ln>
              <a:noFill/>
            </a:ln>
            <a:effectLst/>
          </c:spPr>
          <c:invertIfNegative val="0"/>
          <c:cat>
            <c:numRef>
              <c:f>Tabelle1!$A$2:$A$8</c:f>
              <c:numCache>
                <c:formatCode>General</c:formatCode>
                <c:ptCount val="7"/>
                <c:pt idx="0">
                  <c:v>40</c:v>
                </c:pt>
                <c:pt idx="1">
                  <c:v>65</c:v>
                </c:pt>
                <c:pt idx="2">
                  <c:v>80</c:v>
                </c:pt>
                <c:pt idx="3">
                  <c:v>90</c:v>
                </c:pt>
                <c:pt idx="4">
                  <c:v>100</c:v>
                </c:pt>
                <c:pt idx="5">
                  <c:v>125</c:v>
                </c:pt>
                <c:pt idx="6">
                  <c:v>160</c:v>
                </c:pt>
              </c:numCache>
            </c:numRef>
          </c:cat>
          <c:val>
            <c:numRef>
              <c:f>Tabelle1!$C$2:$C$8</c:f>
              <c:numCache>
                <c:formatCode>General</c:formatCode>
                <c:ptCount val="7"/>
                <c:pt idx="0">
                  <c:v>71</c:v>
                </c:pt>
                <c:pt idx="1">
                  <c:v>123</c:v>
                </c:pt>
                <c:pt idx="2">
                  <c:v>120</c:v>
                </c:pt>
                <c:pt idx="3">
                  <c:v>0</c:v>
                </c:pt>
                <c:pt idx="4">
                  <c:v>0</c:v>
                </c:pt>
                <c:pt idx="5">
                  <c:v>301</c:v>
                </c:pt>
                <c:pt idx="6">
                  <c:v>461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2F5-4AE7-B756-30DB2BD6CF0A}"/>
            </c:ext>
          </c:extLst>
        </c:ser>
        <c:ser>
          <c:idx val="2"/>
          <c:order val="2"/>
          <c:tx>
            <c:strRef>
              <c:f>Tabelle1!$D$1</c:f>
              <c:strCache>
                <c:ptCount val="1"/>
                <c:pt idx="0">
                  <c:v>Mehrfachspanner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numRef>
              <c:f>Tabelle1!$A$2:$A$8</c:f>
              <c:numCache>
                <c:formatCode>General</c:formatCode>
                <c:ptCount val="7"/>
                <c:pt idx="0">
                  <c:v>40</c:v>
                </c:pt>
                <c:pt idx="1">
                  <c:v>65</c:v>
                </c:pt>
                <c:pt idx="2">
                  <c:v>80</c:v>
                </c:pt>
                <c:pt idx="3">
                  <c:v>90</c:v>
                </c:pt>
                <c:pt idx="4">
                  <c:v>100</c:v>
                </c:pt>
                <c:pt idx="5">
                  <c:v>125</c:v>
                </c:pt>
                <c:pt idx="6">
                  <c:v>160</c:v>
                </c:pt>
              </c:numCache>
            </c:numRef>
          </c:cat>
          <c:val>
            <c:numRef>
              <c:f>Tabelle1!$D$2:$D$8</c:f>
              <c:numCache>
                <c:formatCode>General</c:formatCode>
                <c:ptCount val="7"/>
                <c:pt idx="0">
                  <c:v>571</c:v>
                </c:pt>
                <c:pt idx="1">
                  <c:v>571</c:v>
                </c:pt>
                <c:pt idx="2">
                  <c:v>126</c:v>
                </c:pt>
                <c:pt idx="3">
                  <c:v>571</c:v>
                </c:pt>
                <c:pt idx="4">
                  <c:v>0</c:v>
                </c:pt>
                <c:pt idx="5">
                  <c:v>121</c:v>
                </c:pt>
                <c:pt idx="6">
                  <c:v>331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2F5-4AE7-B756-30DB2BD6CF0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8426320"/>
        <c:axId val="208426712"/>
      </c:barChart>
      <c:catAx>
        <c:axId val="2084263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3D6A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208426712"/>
        <c:crosses val="autoZero"/>
        <c:auto val="1"/>
        <c:lblAlgn val="ctr"/>
        <c:lblOffset val="100"/>
        <c:noMultiLvlLbl val="0"/>
      </c:catAx>
      <c:valAx>
        <c:axId val="2084267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3D6A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2084263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rgbClr val="003D6A"/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5EF0E5-7573-904A-8AD2-3C4D4AB28462}" type="datetimeFigureOut">
              <a:rPr lang="de-DE" smtClean="0"/>
              <a:pPr/>
              <a:t>21.10.2021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D9633C-3AFD-B14F-BF51-76C9B354F05A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93495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59C942-6DF7-4645-A323-1FB2403B0B5A}" type="datetimeFigureOut">
              <a:rPr lang="de-DE" smtClean="0"/>
              <a:pPr/>
              <a:t>21.10.2021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E218C4-41A8-684B-AF4F-B9D499E35F6B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56796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15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806608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KONTEC KSC-D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31113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KONTEC KSC-D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65598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15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KONTEC KSC-D</a:t>
            </a:r>
            <a:endParaRPr lang="de-DE" dirty="0"/>
          </a:p>
        </p:txBody>
      </p:sp>
      <p:sp>
        <p:nvSpPr>
          <p:cNvPr id="7" name="Inhaltsplatzhalter 14"/>
          <p:cNvSpPr>
            <a:spLocks noGrp="1"/>
          </p:cNvSpPr>
          <p:nvPr>
            <p:ph sz="quarter" idx="13"/>
          </p:nvPr>
        </p:nvSpPr>
        <p:spPr>
          <a:xfrm>
            <a:off x="4777875" y="1603352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18641713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KONTEC KSC-D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806608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KONTEC KSC-D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45483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KONTEC KSC-D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Inhaltsplatzhalter 14"/>
          <p:cNvSpPr>
            <a:spLocks noGrp="1"/>
          </p:cNvSpPr>
          <p:nvPr>
            <p:ph sz="quarter" idx="13"/>
          </p:nvPr>
        </p:nvSpPr>
        <p:spPr>
          <a:xfrm>
            <a:off x="4777875" y="1603352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21488999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8597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tzte 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7BC19C-A1E6-4489-9BC3-C001F2DEF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68D64DD-5E52-4094-B64C-864F594052A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Titel, Verfasser, Datum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CCAC922-7B04-487C-B885-EC290EAE341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0"/>
            <a:ext cx="9184821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824650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50011"/>
            <a:ext cx="9144000" cy="807989"/>
          </a:xfrm>
          <a:prstGeom prst="rect">
            <a:avLst/>
          </a:prstGeom>
        </p:spPr>
      </p:pic>
      <p:sp>
        <p:nvSpPr>
          <p:cNvPr id="12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Fußzeilenplatzhalter 14"/>
          <p:cNvSpPr>
            <a:spLocks noGrp="1"/>
          </p:cNvSpPr>
          <p:nvPr>
            <p:ph type="ftr" sz="quarter" idx="3"/>
          </p:nvPr>
        </p:nvSpPr>
        <p:spPr>
          <a:xfrm>
            <a:off x="752475" y="6430695"/>
            <a:ext cx="596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algn="l"/>
            <a:r>
              <a:rPr lang="de-DE"/>
              <a:t>KONTEC KSC-D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02786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98" r:id="rId2"/>
    <p:sldLayoutId id="2147483700" r:id="rId3"/>
    <p:sldLayoutId id="2147483697" r:id="rId4"/>
    <p:sldLayoutId id="2147483699" r:id="rId5"/>
    <p:sldLayoutId id="2147483701" r:id="rId6"/>
    <p:sldLayoutId id="2147483657" r:id="rId7"/>
    <p:sldLayoutId id="2147483702" r:id="rId8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g"/><Relationship Id="rId4" Type="http://schemas.openxmlformats.org/officeDocument/2006/relationships/slide" Target="slide10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jpg"/><Relationship Id="rId4" Type="http://schemas.openxmlformats.org/officeDocument/2006/relationships/image" Target="../media/image4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13" Type="http://schemas.openxmlformats.org/officeDocument/2006/relationships/image" Target="../media/image19.png"/><Relationship Id="rId3" Type="http://schemas.openxmlformats.org/officeDocument/2006/relationships/image" Target="../media/image9.jpeg"/><Relationship Id="rId7" Type="http://schemas.openxmlformats.org/officeDocument/2006/relationships/image" Target="../media/image13.jpg"/><Relationship Id="rId12" Type="http://schemas.openxmlformats.org/officeDocument/2006/relationships/image" Target="../media/image18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7.jpeg"/><Relationship Id="rId5" Type="http://schemas.openxmlformats.org/officeDocument/2006/relationships/image" Target="../media/image11.jpeg"/><Relationship Id="rId10" Type="http://schemas.openxmlformats.org/officeDocument/2006/relationships/image" Target="../media/image16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microsoft.com/office/2007/relationships/hdphoto" Target="../media/hdphoto1.wdp"/><Relationship Id="rId7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tiff"/><Relationship Id="rId13" Type="http://schemas.openxmlformats.org/officeDocument/2006/relationships/image" Target="../media/image40.jpg"/><Relationship Id="rId3" Type="http://schemas.openxmlformats.org/officeDocument/2006/relationships/image" Target="../media/image30.jpg"/><Relationship Id="rId7" Type="http://schemas.openxmlformats.org/officeDocument/2006/relationships/image" Target="../media/image34.jpg"/><Relationship Id="rId12" Type="http://schemas.openxmlformats.org/officeDocument/2006/relationships/image" Target="../media/image39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g"/><Relationship Id="rId11" Type="http://schemas.openxmlformats.org/officeDocument/2006/relationships/image" Target="../media/image38.jpg"/><Relationship Id="rId5" Type="http://schemas.openxmlformats.org/officeDocument/2006/relationships/image" Target="../media/image32.jpg"/><Relationship Id="rId10" Type="http://schemas.openxmlformats.org/officeDocument/2006/relationships/image" Target="../media/image37.jpg"/><Relationship Id="rId4" Type="http://schemas.openxmlformats.org/officeDocument/2006/relationships/image" Target="../media/image31.jpg"/><Relationship Id="rId9" Type="http://schemas.openxmlformats.org/officeDocument/2006/relationships/image" Target="../media/image3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" Target="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slide" Target="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Verschwommene abstrakte hintergrund innenansicht blick auf in richtung zu  leeren büro lobby und eingangstüren und glas vorhang wand mit rahmen |  Kostenlose Foto">
            <a:extLst>
              <a:ext uri="{FF2B5EF4-FFF2-40B4-BE49-F238E27FC236}">
                <a16:creationId xmlns:a16="http://schemas.microsoft.com/office/drawing/2014/main" id="{1A1B7565-981F-433A-97B9-7B2DBD3950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4546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NCO</a:t>
            </a:r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AD953D0C-37DB-43D3-AD1A-79F2704C1F31}"/>
              </a:ext>
            </a:extLst>
          </p:cNvPr>
          <p:cNvSpPr/>
          <p:nvPr/>
        </p:nvSpPr>
        <p:spPr>
          <a:xfrm>
            <a:off x="0" y="4546478"/>
            <a:ext cx="9144000" cy="1081147"/>
          </a:xfrm>
          <a:prstGeom prst="rect">
            <a:avLst/>
          </a:prstGeom>
          <a:solidFill>
            <a:srgbClr val="003D6A">
              <a:alpha val="9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-304" y="5644445"/>
            <a:ext cx="9143695" cy="1213555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474734" y="4926900"/>
            <a:ext cx="4181931" cy="601129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spcBef>
                <a:spcPct val="0"/>
              </a:spcBef>
              <a:spcAft>
                <a:spcPts val="1200"/>
              </a:spcAft>
              <a:defRPr/>
            </a:pPr>
            <a:endParaRPr lang="de-DE" sz="1500" dirty="0">
              <a:solidFill>
                <a:srgbClr val="FFFFFF"/>
              </a:solidFill>
            </a:endParaRPr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460623" y="4291898"/>
            <a:ext cx="9144000" cy="1152879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lnSpc>
                <a:spcPts val="3200"/>
              </a:lnSpc>
              <a:spcBef>
                <a:spcPct val="0"/>
              </a:spcBef>
              <a:spcAft>
                <a:spcPts val="1200"/>
              </a:spcAft>
              <a:defRPr/>
            </a:pPr>
            <a:r>
              <a:rPr lang="de-DE" sz="3000" b="1" dirty="0">
                <a:solidFill>
                  <a:srgbClr val="FFFFFF"/>
                </a:solidFill>
              </a:rPr>
              <a:t>KONTEC KSC-D</a:t>
            </a:r>
            <a:endParaRPr lang="de-DE" sz="3000" dirty="0">
              <a:solidFill>
                <a:srgbClr val="FFFFFF"/>
              </a:solidFill>
            </a:endParaRPr>
          </a:p>
        </p:txBody>
      </p:sp>
      <p:pic>
        <p:nvPicPr>
          <p:cNvPr id="9" name="Bild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10" y="5483469"/>
            <a:ext cx="9144000" cy="1320800"/>
          </a:xfrm>
          <a:prstGeom prst="rect">
            <a:avLst/>
          </a:prstGeom>
        </p:spPr>
      </p:pic>
      <p:sp>
        <p:nvSpPr>
          <p:cNvPr id="11" name="Titel 1"/>
          <p:cNvSpPr txBox="1">
            <a:spLocks/>
          </p:cNvSpPr>
          <p:nvPr/>
        </p:nvSpPr>
        <p:spPr>
          <a:xfrm>
            <a:off x="474734" y="4926331"/>
            <a:ext cx="5431544" cy="661242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spcBef>
                <a:spcPct val="0"/>
              </a:spcBef>
              <a:spcAft>
                <a:spcPts val="1200"/>
              </a:spcAft>
              <a:defRPr/>
            </a:pPr>
            <a:r>
              <a:rPr lang="de-DE" sz="1500" dirty="0">
                <a:solidFill>
                  <a:srgbClr val="FFFFFF"/>
                </a:solidFill>
              </a:rPr>
              <a:t>Einfachste Beladung dank Dritthandfunktion</a:t>
            </a:r>
          </a:p>
        </p:txBody>
      </p:sp>
      <p:pic>
        <p:nvPicPr>
          <p:cNvPr id="10" name="Grafik 9">
            <a:hlinkClick r:id="rId4" action="ppaction://hlinksldjump"/>
            <a:extLst>
              <a:ext uri="{FF2B5EF4-FFF2-40B4-BE49-F238E27FC236}">
                <a16:creationId xmlns:a16="http://schemas.microsoft.com/office/drawing/2014/main" id="{204E98ED-2CEA-4048-93A6-9DEB5389D00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6094" y="1121310"/>
            <a:ext cx="4751812" cy="2597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4134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KONTEC KSC-D</a:t>
            </a:r>
            <a:br>
              <a:rPr lang="de-DE" dirty="0"/>
            </a:br>
            <a:r>
              <a:rPr lang="de-DE" sz="2000" dirty="0"/>
              <a:t>Anwendungsbeispiel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KONTEC KSC-D</a:t>
            </a:r>
            <a:endParaRPr lang="de-DE" dirty="0"/>
          </a:p>
        </p:txBody>
      </p:sp>
      <p:sp>
        <p:nvSpPr>
          <p:cNvPr id="8" name="Inhaltsplatzhalter 2"/>
          <p:cNvSpPr>
            <a:spLocks noGrp="1"/>
          </p:cNvSpPr>
          <p:nvPr>
            <p:ph sz="quarter" idx="10"/>
          </p:nvPr>
        </p:nvSpPr>
        <p:spPr>
          <a:xfrm>
            <a:off x="5756000" y="1629000"/>
            <a:ext cx="2880000" cy="3610574"/>
          </a:xfrm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de-DE" sz="1400" b="1" u="sng" dirty="0"/>
              <a:t>Spannmittel:</a:t>
            </a:r>
          </a:p>
          <a:p>
            <a:pPr>
              <a:lnSpc>
                <a:spcPct val="100000"/>
              </a:lnSpc>
            </a:pPr>
            <a:endParaRPr lang="de-DE" sz="500" b="1" u="sng" dirty="0"/>
          </a:p>
          <a:p>
            <a:pPr>
              <a:lnSpc>
                <a:spcPct val="100000"/>
              </a:lnSpc>
            </a:pPr>
            <a:r>
              <a:rPr lang="de-DE" sz="1400" b="1" u="sng" dirty="0"/>
              <a:t>Merkmale/Anwendung:</a:t>
            </a:r>
          </a:p>
        </p:txBody>
      </p:sp>
    </p:spTree>
    <p:extLst>
      <p:ext uri="{BB962C8B-B14F-4D97-AF65-F5344CB8AC3E}">
        <p14:creationId xmlns:p14="http://schemas.microsoft.com/office/powerpoint/2010/main" val="3495894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13" y="1998563"/>
            <a:ext cx="5417323" cy="2959111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KONTEC KSC-D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10"/>
          </p:nvPr>
        </p:nvSpPr>
        <p:spPr>
          <a:xfrm>
            <a:off x="6019238" y="2244728"/>
            <a:ext cx="2880000" cy="2354115"/>
          </a:xfrm>
          <a:noFill/>
        </p:spPr>
        <p:txBody>
          <a:bodyPr/>
          <a:lstStyle/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Spindeltrieb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Lange Backenführung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Dritthandfunktion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Befestigungsgewinde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Standard-Backenschnittstelle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Geringe Bauhöhe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Mittelbacke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Betätigung über Sechskant-Anschluss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KONTEC KSC-D</a:t>
            </a:r>
            <a:endParaRPr lang="de-DE" dirty="0"/>
          </a:p>
        </p:txBody>
      </p:sp>
      <p:grpSp>
        <p:nvGrpSpPr>
          <p:cNvPr id="106" name="Gruppieren 105"/>
          <p:cNvGrpSpPr/>
          <p:nvPr/>
        </p:nvGrpSpPr>
        <p:grpSpPr>
          <a:xfrm>
            <a:off x="5846748" y="2589183"/>
            <a:ext cx="198000" cy="198000"/>
            <a:chOff x="4645063" y="732456"/>
            <a:chExt cx="266095" cy="271350"/>
          </a:xfrm>
        </p:grpSpPr>
        <p:sp>
          <p:nvSpPr>
            <p:cNvPr id="107" name="Ellipse 10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8" name="Textfeld 107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158" name="Gruppieren 157"/>
          <p:cNvGrpSpPr/>
          <p:nvPr/>
        </p:nvGrpSpPr>
        <p:grpSpPr>
          <a:xfrm>
            <a:off x="5846748" y="2301398"/>
            <a:ext cx="198000" cy="198000"/>
            <a:chOff x="4645063" y="729193"/>
            <a:chExt cx="266095" cy="271350"/>
          </a:xfrm>
        </p:grpSpPr>
        <p:sp>
          <p:nvSpPr>
            <p:cNvPr id="159" name="Ellipse 158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0" name="Textfeld 159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61" name="Gruppieren 160"/>
          <p:cNvGrpSpPr/>
          <p:nvPr/>
        </p:nvGrpSpPr>
        <p:grpSpPr>
          <a:xfrm>
            <a:off x="5846748" y="2861113"/>
            <a:ext cx="198000" cy="198000"/>
            <a:chOff x="4637578" y="732456"/>
            <a:chExt cx="266095" cy="271350"/>
          </a:xfrm>
        </p:grpSpPr>
        <p:sp>
          <p:nvSpPr>
            <p:cNvPr id="162" name="Ellipse 161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3" name="Textfeld 162"/>
            <p:cNvSpPr txBox="1"/>
            <p:nvPr/>
          </p:nvSpPr>
          <p:spPr>
            <a:xfrm>
              <a:off x="4637578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164" name="Gruppieren 163"/>
          <p:cNvGrpSpPr/>
          <p:nvPr/>
        </p:nvGrpSpPr>
        <p:grpSpPr>
          <a:xfrm>
            <a:off x="5846748" y="3170184"/>
            <a:ext cx="198000" cy="198000"/>
            <a:chOff x="4631178" y="738982"/>
            <a:chExt cx="266095" cy="271350"/>
          </a:xfrm>
        </p:grpSpPr>
        <p:sp>
          <p:nvSpPr>
            <p:cNvPr id="165" name="Ellipse 16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6" name="Textfeld 165"/>
            <p:cNvSpPr txBox="1"/>
            <p:nvPr/>
          </p:nvSpPr>
          <p:spPr>
            <a:xfrm>
              <a:off x="46311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167" name="Gruppieren 166"/>
          <p:cNvGrpSpPr/>
          <p:nvPr/>
        </p:nvGrpSpPr>
        <p:grpSpPr>
          <a:xfrm>
            <a:off x="5846748" y="3456516"/>
            <a:ext cx="198000" cy="198000"/>
            <a:chOff x="4637578" y="738982"/>
            <a:chExt cx="266095" cy="271350"/>
          </a:xfrm>
        </p:grpSpPr>
        <p:sp>
          <p:nvSpPr>
            <p:cNvPr id="168" name="Ellipse 167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9" name="Textfeld 168"/>
            <p:cNvSpPr txBox="1"/>
            <p:nvPr/>
          </p:nvSpPr>
          <p:spPr>
            <a:xfrm>
              <a:off x="46375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170" name="Gruppieren 169"/>
          <p:cNvGrpSpPr/>
          <p:nvPr/>
        </p:nvGrpSpPr>
        <p:grpSpPr>
          <a:xfrm>
            <a:off x="5854699" y="3739128"/>
            <a:ext cx="198000" cy="198000"/>
            <a:chOff x="4634378" y="738982"/>
            <a:chExt cx="266095" cy="271350"/>
          </a:xfrm>
        </p:grpSpPr>
        <p:sp>
          <p:nvSpPr>
            <p:cNvPr id="171" name="Ellipse 170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2" name="Textfeld 171"/>
            <p:cNvSpPr txBox="1"/>
            <p:nvPr/>
          </p:nvSpPr>
          <p:spPr>
            <a:xfrm>
              <a:off x="46343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6</a:t>
              </a:r>
            </a:p>
          </p:txBody>
        </p:sp>
      </p:grpSp>
      <p:grpSp>
        <p:nvGrpSpPr>
          <p:cNvPr id="173" name="Gruppieren 172"/>
          <p:cNvGrpSpPr/>
          <p:nvPr/>
        </p:nvGrpSpPr>
        <p:grpSpPr>
          <a:xfrm>
            <a:off x="5862650" y="4033290"/>
            <a:ext cx="198000" cy="198000"/>
            <a:chOff x="4640203" y="738588"/>
            <a:chExt cx="266095" cy="271350"/>
          </a:xfrm>
        </p:grpSpPr>
        <p:sp>
          <p:nvSpPr>
            <p:cNvPr id="174" name="Ellipse 173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5" name="Textfeld 174"/>
            <p:cNvSpPr txBox="1"/>
            <p:nvPr/>
          </p:nvSpPr>
          <p:spPr>
            <a:xfrm>
              <a:off x="4640203" y="738588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7</a:t>
              </a:r>
            </a:p>
          </p:txBody>
        </p:sp>
      </p:grpSp>
      <p:grpSp>
        <p:nvGrpSpPr>
          <p:cNvPr id="200" name="Gruppieren 199"/>
          <p:cNvGrpSpPr/>
          <p:nvPr/>
        </p:nvGrpSpPr>
        <p:grpSpPr>
          <a:xfrm>
            <a:off x="2678238" y="3468670"/>
            <a:ext cx="198000" cy="198000"/>
            <a:chOff x="4645063" y="729193"/>
            <a:chExt cx="266095" cy="271350"/>
          </a:xfrm>
        </p:grpSpPr>
        <p:sp>
          <p:nvSpPr>
            <p:cNvPr id="201" name="Ellipse 200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2" name="Textfeld 201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03" name="Gruppieren 202"/>
          <p:cNvGrpSpPr/>
          <p:nvPr/>
        </p:nvGrpSpPr>
        <p:grpSpPr>
          <a:xfrm>
            <a:off x="3008160" y="3819370"/>
            <a:ext cx="198000" cy="198000"/>
            <a:chOff x="4637578" y="732679"/>
            <a:chExt cx="266095" cy="271350"/>
          </a:xfrm>
        </p:grpSpPr>
        <p:sp>
          <p:nvSpPr>
            <p:cNvPr id="204" name="Ellipse 203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5" name="Textfeld 204"/>
            <p:cNvSpPr txBox="1"/>
            <p:nvPr/>
          </p:nvSpPr>
          <p:spPr>
            <a:xfrm>
              <a:off x="4637578" y="732679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206" name="Gruppieren 205"/>
          <p:cNvGrpSpPr/>
          <p:nvPr/>
        </p:nvGrpSpPr>
        <p:grpSpPr>
          <a:xfrm>
            <a:off x="5212218" y="2693914"/>
            <a:ext cx="198000" cy="198000"/>
            <a:chOff x="4642882" y="738982"/>
            <a:chExt cx="266095" cy="271350"/>
          </a:xfrm>
        </p:grpSpPr>
        <p:sp>
          <p:nvSpPr>
            <p:cNvPr id="207" name="Ellipse 20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8" name="Textfeld 207"/>
            <p:cNvSpPr txBox="1"/>
            <p:nvPr/>
          </p:nvSpPr>
          <p:spPr>
            <a:xfrm>
              <a:off x="4642882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212" name="Gruppieren 211"/>
          <p:cNvGrpSpPr/>
          <p:nvPr/>
        </p:nvGrpSpPr>
        <p:grpSpPr>
          <a:xfrm>
            <a:off x="4819547" y="3175635"/>
            <a:ext cx="198000" cy="198000"/>
            <a:chOff x="4634378" y="738982"/>
            <a:chExt cx="266095" cy="271350"/>
          </a:xfrm>
        </p:grpSpPr>
        <p:sp>
          <p:nvSpPr>
            <p:cNvPr id="213" name="Ellipse 212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4" name="Textfeld 213"/>
            <p:cNvSpPr txBox="1"/>
            <p:nvPr/>
          </p:nvSpPr>
          <p:spPr>
            <a:xfrm>
              <a:off x="46343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6</a:t>
              </a:r>
            </a:p>
          </p:txBody>
        </p:sp>
      </p:grpSp>
      <p:grpSp>
        <p:nvGrpSpPr>
          <p:cNvPr id="215" name="Gruppieren 214"/>
          <p:cNvGrpSpPr/>
          <p:nvPr/>
        </p:nvGrpSpPr>
        <p:grpSpPr>
          <a:xfrm>
            <a:off x="2484192" y="2777167"/>
            <a:ext cx="198000" cy="198000"/>
            <a:chOff x="4640203" y="727502"/>
            <a:chExt cx="266095" cy="271350"/>
          </a:xfrm>
        </p:grpSpPr>
        <p:sp>
          <p:nvSpPr>
            <p:cNvPr id="216" name="Ellipse 215"/>
            <p:cNvSpPr/>
            <p:nvPr/>
          </p:nvSpPr>
          <p:spPr>
            <a:xfrm>
              <a:off x="4650376" y="745934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7" name="Textfeld 216"/>
            <p:cNvSpPr txBox="1"/>
            <p:nvPr/>
          </p:nvSpPr>
          <p:spPr>
            <a:xfrm>
              <a:off x="4640203" y="72750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7</a:t>
              </a:r>
            </a:p>
          </p:txBody>
        </p:sp>
      </p:grpSp>
      <p:grpSp>
        <p:nvGrpSpPr>
          <p:cNvPr id="92" name="Gruppieren 91"/>
          <p:cNvGrpSpPr/>
          <p:nvPr/>
        </p:nvGrpSpPr>
        <p:grpSpPr>
          <a:xfrm>
            <a:off x="4551015" y="2463351"/>
            <a:ext cx="198000" cy="198000"/>
            <a:chOff x="4645477" y="728377"/>
            <a:chExt cx="266095" cy="271350"/>
          </a:xfrm>
        </p:grpSpPr>
        <p:sp>
          <p:nvSpPr>
            <p:cNvPr id="93" name="Ellipse 92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4" name="Textfeld 93"/>
            <p:cNvSpPr txBox="1"/>
            <p:nvPr/>
          </p:nvSpPr>
          <p:spPr>
            <a:xfrm>
              <a:off x="4645477" y="728377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49" name="Gruppieren 48"/>
          <p:cNvGrpSpPr/>
          <p:nvPr/>
        </p:nvGrpSpPr>
        <p:grpSpPr>
          <a:xfrm>
            <a:off x="5856272" y="4326973"/>
            <a:ext cx="198000" cy="198000"/>
            <a:chOff x="4640203" y="732226"/>
            <a:chExt cx="266095" cy="271350"/>
          </a:xfrm>
        </p:grpSpPr>
        <p:sp>
          <p:nvSpPr>
            <p:cNvPr id="50" name="Ellipse 49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1" name="Textfeld 50"/>
            <p:cNvSpPr txBox="1"/>
            <p:nvPr/>
          </p:nvSpPr>
          <p:spPr>
            <a:xfrm>
              <a:off x="4640203" y="73222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8</a:t>
              </a:r>
            </a:p>
          </p:txBody>
        </p:sp>
      </p:grpSp>
      <p:grpSp>
        <p:nvGrpSpPr>
          <p:cNvPr id="52" name="Gruppieren 51"/>
          <p:cNvGrpSpPr/>
          <p:nvPr/>
        </p:nvGrpSpPr>
        <p:grpSpPr>
          <a:xfrm>
            <a:off x="395247" y="4084962"/>
            <a:ext cx="198000" cy="198000"/>
            <a:chOff x="4640203" y="732226"/>
            <a:chExt cx="266095" cy="271350"/>
          </a:xfrm>
        </p:grpSpPr>
        <p:sp>
          <p:nvSpPr>
            <p:cNvPr id="53" name="Ellipse 52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4" name="Textfeld 53"/>
            <p:cNvSpPr txBox="1"/>
            <p:nvPr/>
          </p:nvSpPr>
          <p:spPr>
            <a:xfrm>
              <a:off x="4640203" y="73222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8</a:t>
              </a:r>
            </a:p>
          </p:txBody>
        </p:sp>
      </p:grpSp>
      <p:grpSp>
        <p:nvGrpSpPr>
          <p:cNvPr id="61" name="Gruppieren 60"/>
          <p:cNvGrpSpPr/>
          <p:nvPr/>
        </p:nvGrpSpPr>
        <p:grpSpPr>
          <a:xfrm>
            <a:off x="3694045" y="3391443"/>
            <a:ext cx="198000" cy="198000"/>
            <a:chOff x="4645063" y="732456"/>
            <a:chExt cx="266095" cy="271350"/>
          </a:xfrm>
        </p:grpSpPr>
        <p:sp>
          <p:nvSpPr>
            <p:cNvPr id="62" name="Ellipse 61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3" name="Textfeld 62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131866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583" y="4076482"/>
            <a:ext cx="2406712" cy="1750765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559" y="1418163"/>
            <a:ext cx="2348041" cy="1707100"/>
          </a:xfrm>
          <a:prstGeom prst="rect">
            <a:avLst/>
          </a:prstGeom>
        </p:spPr>
      </p:pic>
      <p:sp>
        <p:nvSpPr>
          <p:cNvPr id="17" name="Rechteck 16"/>
          <p:cNvSpPr/>
          <p:nvPr/>
        </p:nvSpPr>
        <p:spPr>
          <a:xfrm>
            <a:off x="252338" y="3607979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/>
          <p:cNvSpPr/>
          <p:nvPr/>
        </p:nvSpPr>
        <p:spPr>
          <a:xfrm>
            <a:off x="4714386" y="3610864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Rechteck 18"/>
          <p:cNvSpPr/>
          <p:nvPr/>
        </p:nvSpPr>
        <p:spPr>
          <a:xfrm>
            <a:off x="4715890" y="987097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/>
          <p:cNvSpPr/>
          <p:nvPr/>
        </p:nvSpPr>
        <p:spPr>
          <a:xfrm>
            <a:off x="254183" y="982612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Textfeld 22"/>
          <p:cNvSpPr txBox="1"/>
          <p:nvPr/>
        </p:nvSpPr>
        <p:spPr>
          <a:xfrm>
            <a:off x="4714215" y="3618972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Gewinde für Anschläge in den Grundbacken</a:t>
            </a:r>
          </a:p>
        </p:txBody>
      </p:sp>
      <p:sp>
        <p:nvSpPr>
          <p:cNvPr id="24" name="Textfeld 23"/>
          <p:cNvSpPr txBox="1"/>
          <p:nvPr/>
        </p:nvSpPr>
        <p:spPr>
          <a:xfrm>
            <a:off x="252342" y="3616688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Dritthandfunktion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KONTEC KSC-D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KONTEC KSC-D</a:t>
            </a:r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252338" y="987097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Doppelt gekapselte Spindel</a:t>
            </a:r>
          </a:p>
        </p:txBody>
      </p:sp>
      <p:sp>
        <p:nvSpPr>
          <p:cNvPr id="25" name="Textfeld 24"/>
          <p:cNvSpPr txBox="1"/>
          <p:nvPr/>
        </p:nvSpPr>
        <p:spPr>
          <a:xfrm>
            <a:off x="4724514" y="990712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Antrieb über Sechskant-Nuss</a:t>
            </a:r>
          </a:p>
        </p:txBody>
      </p:sp>
      <p:grpSp>
        <p:nvGrpSpPr>
          <p:cNvPr id="26" name="Gruppieren 25"/>
          <p:cNvGrpSpPr/>
          <p:nvPr/>
        </p:nvGrpSpPr>
        <p:grpSpPr>
          <a:xfrm>
            <a:off x="744524" y="1942215"/>
            <a:ext cx="198000" cy="198000"/>
            <a:chOff x="4645063" y="729193"/>
            <a:chExt cx="266095" cy="271350"/>
          </a:xfrm>
        </p:grpSpPr>
        <p:sp>
          <p:nvSpPr>
            <p:cNvPr id="27" name="Ellipse 26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8" name="Textfeld 27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32" name="Gruppieren 31"/>
          <p:cNvGrpSpPr/>
          <p:nvPr/>
        </p:nvGrpSpPr>
        <p:grpSpPr>
          <a:xfrm>
            <a:off x="2808113" y="1870649"/>
            <a:ext cx="198000" cy="198000"/>
            <a:chOff x="4645063" y="729193"/>
            <a:chExt cx="266095" cy="271350"/>
          </a:xfrm>
        </p:grpSpPr>
        <p:sp>
          <p:nvSpPr>
            <p:cNvPr id="33" name="Ellipse 32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4" name="Textfeld 33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35" name="Gruppieren 34"/>
          <p:cNvGrpSpPr/>
          <p:nvPr/>
        </p:nvGrpSpPr>
        <p:grpSpPr>
          <a:xfrm>
            <a:off x="2813314" y="2406844"/>
            <a:ext cx="198000" cy="198000"/>
            <a:chOff x="4645063" y="729193"/>
            <a:chExt cx="266095" cy="271350"/>
          </a:xfrm>
        </p:grpSpPr>
        <p:sp>
          <p:nvSpPr>
            <p:cNvPr id="36" name="Ellipse 35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7" name="Textfeld 36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38" name="Gruppieren 37"/>
          <p:cNvGrpSpPr/>
          <p:nvPr/>
        </p:nvGrpSpPr>
        <p:grpSpPr>
          <a:xfrm>
            <a:off x="1786077" y="1648401"/>
            <a:ext cx="198000" cy="198000"/>
            <a:chOff x="4645063" y="729193"/>
            <a:chExt cx="266095" cy="271350"/>
          </a:xfrm>
        </p:grpSpPr>
        <p:sp>
          <p:nvSpPr>
            <p:cNvPr id="39" name="Ellipse 38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0" name="Textfeld 39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sp>
        <p:nvSpPr>
          <p:cNvPr id="11" name="Textfeld 10"/>
          <p:cNvSpPr txBox="1"/>
          <p:nvPr/>
        </p:nvSpPr>
        <p:spPr>
          <a:xfrm>
            <a:off x="2953698" y="1844169"/>
            <a:ext cx="15236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rgbClr val="003D6A"/>
                </a:solidFill>
              </a:rPr>
              <a:t>Abdichtung am Betätigungsanschluss</a:t>
            </a: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>
                <a:solidFill>
                  <a:srgbClr val="003D6A"/>
                </a:solidFill>
              </a:rPr>
              <a:t>Abdichtung an der Spindellagerung</a:t>
            </a:r>
          </a:p>
        </p:txBody>
      </p:sp>
      <p:grpSp>
        <p:nvGrpSpPr>
          <p:cNvPr id="41" name="Gruppieren 40"/>
          <p:cNvGrpSpPr/>
          <p:nvPr/>
        </p:nvGrpSpPr>
        <p:grpSpPr>
          <a:xfrm>
            <a:off x="7373539" y="4697639"/>
            <a:ext cx="198000" cy="198000"/>
            <a:chOff x="4645063" y="729193"/>
            <a:chExt cx="266095" cy="271350"/>
          </a:xfrm>
        </p:grpSpPr>
        <p:sp>
          <p:nvSpPr>
            <p:cNvPr id="42" name="Ellipse 41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3" name="Textfeld 42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44" name="Gruppieren 43"/>
          <p:cNvGrpSpPr/>
          <p:nvPr/>
        </p:nvGrpSpPr>
        <p:grpSpPr>
          <a:xfrm>
            <a:off x="6479589" y="4594178"/>
            <a:ext cx="198000" cy="198000"/>
            <a:chOff x="4645063" y="729193"/>
            <a:chExt cx="266095" cy="271350"/>
          </a:xfrm>
        </p:grpSpPr>
        <p:sp>
          <p:nvSpPr>
            <p:cNvPr id="45" name="Ellipse 44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6" name="Textfeld 45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sp>
        <p:nvSpPr>
          <p:cNvPr id="47" name="Textfeld 46"/>
          <p:cNvSpPr txBox="1"/>
          <p:nvPr/>
        </p:nvSpPr>
        <p:spPr>
          <a:xfrm>
            <a:off x="7506513" y="4674611"/>
            <a:ext cx="11370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rgbClr val="003D6A"/>
                </a:solidFill>
              </a:rPr>
              <a:t>Gewinde für Anschläge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2431" y="1332881"/>
            <a:ext cx="2571283" cy="1869648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770" y="3964030"/>
            <a:ext cx="2562633" cy="1863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9565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70" y="4164573"/>
            <a:ext cx="2080315" cy="1406042"/>
          </a:xfrm>
          <a:prstGeom prst="rect">
            <a:avLst/>
          </a:prstGeom>
        </p:spPr>
      </p:pic>
      <p:sp>
        <p:nvSpPr>
          <p:cNvPr id="17" name="Rechteck 16"/>
          <p:cNvSpPr/>
          <p:nvPr/>
        </p:nvSpPr>
        <p:spPr>
          <a:xfrm>
            <a:off x="252338" y="3607979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Rechteck 18"/>
          <p:cNvSpPr/>
          <p:nvPr/>
        </p:nvSpPr>
        <p:spPr>
          <a:xfrm>
            <a:off x="4715890" y="987097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/>
          <p:cNvSpPr/>
          <p:nvPr/>
        </p:nvSpPr>
        <p:spPr>
          <a:xfrm>
            <a:off x="254183" y="982612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KONTEC KSC-D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KONTEC KSC-D</a:t>
            </a:r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252338" y="987097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Kapselung der Grundbacken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4714045" y="982612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Extrem flache Bauweise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252338" y="3610864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Befestigungsmöglichkeiten</a:t>
            </a:r>
          </a:p>
        </p:txBody>
      </p:sp>
      <p:grpSp>
        <p:nvGrpSpPr>
          <p:cNvPr id="31" name="Gruppieren 30"/>
          <p:cNvGrpSpPr/>
          <p:nvPr/>
        </p:nvGrpSpPr>
        <p:grpSpPr>
          <a:xfrm>
            <a:off x="2712686" y="3899418"/>
            <a:ext cx="198000" cy="198000"/>
            <a:chOff x="4645063" y="729193"/>
            <a:chExt cx="266095" cy="271350"/>
          </a:xfrm>
        </p:grpSpPr>
        <p:sp>
          <p:nvSpPr>
            <p:cNvPr id="32" name="Ellipse 31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3" name="Textfeld 32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34" name="Gruppieren 33"/>
          <p:cNvGrpSpPr/>
          <p:nvPr/>
        </p:nvGrpSpPr>
        <p:grpSpPr>
          <a:xfrm>
            <a:off x="574843" y="4619162"/>
            <a:ext cx="198000" cy="198000"/>
            <a:chOff x="4645063" y="729193"/>
            <a:chExt cx="266095" cy="271350"/>
          </a:xfrm>
        </p:grpSpPr>
        <p:sp>
          <p:nvSpPr>
            <p:cNvPr id="35" name="Ellipse 34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6" name="Textfeld 35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sp>
        <p:nvSpPr>
          <p:cNvPr id="13" name="Textfeld 12"/>
          <p:cNvSpPr txBox="1"/>
          <p:nvPr/>
        </p:nvSpPr>
        <p:spPr>
          <a:xfrm>
            <a:off x="2837409" y="3870429"/>
            <a:ext cx="202786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rgbClr val="003D6A"/>
                </a:solidFill>
              </a:rPr>
              <a:t>Befestigung über Nullpunktspannsystem</a:t>
            </a: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>
                <a:solidFill>
                  <a:srgbClr val="003D6A"/>
                </a:solidFill>
              </a:rPr>
              <a:t>Befestigung über </a:t>
            </a:r>
            <a:r>
              <a:rPr lang="de-DE" sz="1200" dirty="0" err="1">
                <a:solidFill>
                  <a:srgbClr val="003D6A"/>
                </a:solidFill>
              </a:rPr>
              <a:t>Spannpratzen</a:t>
            </a:r>
            <a:endParaRPr lang="de-DE" sz="1200" dirty="0">
              <a:solidFill>
                <a:srgbClr val="003D6A"/>
              </a:solidFill>
            </a:endParaRP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>
                <a:solidFill>
                  <a:srgbClr val="003D6A"/>
                </a:solidFill>
              </a:rPr>
              <a:t>Befestigung über </a:t>
            </a:r>
          </a:p>
          <a:p>
            <a:r>
              <a:rPr lang="de-DE" sz="1200" dirty="0">
                <a:solidFill>
                  <a:srgbClr val="003D6A"/>
                </a:solidFill>
              </a:rPr>
              <a:t>Schrauben</a:t>
            </a: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>
                <a:solidFill>
                  <a:srgbClr val="003D6A"/>
                </a:solidFill>
              </a:rPr>
              <a:t>Befestigung über Passschrauben</a:t>
            </a:r>
          </a:p>
        </p:txBody>
      </p:sp>
      <p:grpSp>
        <p:nvGrpSpPr>
          <p:cNvPr id="37" name="Gruppieren 36"/>
          <p:cNvGrpSpPr/>
          <p:nvPr/>
        </p:nvGrpSpPr>
        <p:grpSpPr>
          <a:xfrm>
            <a:off x="1901743" y="4637790"/>
            <a:ext cx="198000" cy="198000"/>
            <a:chOff x="4645063" y="729193"/>
            <a:chExt cx="266095" cy="271350"/>
          </a:xfrm>
        </p:grpSpPr>
        <p:sp>
          <p:nvSpPr>
            <p:cNvPr id="38" name="Ellipse 37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9" name="Textfeld 38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40" name="Gruppieren 39"/>
          <p:cNvGrpSpPr/>
          <p:nvPr/>
        </p:nvGrpSpPr>
        <p:grpSpPr>
          <a:xfrm>
            <a:off x="2709793" y="4449875"/>
            <a:ext cx="198000" cy="198000"/>
            <a:chOff x="4645063" y="729193"/>
            <a:chExt cx="266095" cy="271350"/>
          </a:xfrm>
        </p:grpSpPr>
        <p:sp>
          <p:nvSpPr>
            <p:cNvPr id="41" name="Ellipse 40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2" name="Textfeld 41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245" y="1832888"/>
            <a:ext cx="2211771" cy="1032010"/>
          </a:xfrm>
          <a:prstGeom prst="rect">
            <a:avLst/>
          </a:prstGeom>
        </p:spPr>
      </p:pic>
      <p:grpSp>
        <p:nvGrpSpPr>
          <p:cNvPr id="30" name="Gruppieren 29"/>
          <p:cNvGrpSpPr/>
          <p:nvPr/>
        </p:nvGrpSpPr>
        <p:grpSpPr>
          <a:xfrm>
            <a:off x="2886821" y="1860440"/>
            <a:ext cx="198000" cy="198000"/>
            <a:chOff x="4645063" y="729193"/>
            <a:chExt cx="266095" cy="271350"/>
          </a:xfrm>
        </p:grpSpPr>
        <p:sp>
          <p:nvSpPr>
            <p:cNvPr id="43" name="Ellipse 42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4" name="Textfeld 43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45" name="Gruppieren 44"/>
          <p:cNvGrpSpPr/>
          <p:nvPr/>
        </p:nvGrpSpPr>
        <p:grpSpPr>
          <a:xfrm>
            <a:off x="951826" y="2674849"/>
            <a:ext cx="198000" cy="198000"/>
            <a:chOff x="4645063" y="729193"/>
            <a:chExt cx="266095" cy="271350"/>
          </a:xfrm>
        </p:grpSpPr>
        <p:sp>
          <p:nvSpPr>
            <p:cNvPr id="46" name="Ellipse 45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7" name="Textfeld 46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48" name="Gruppieren 47"/>
          <p:cNvGrpSpPr/>
          <p:nvPr/>
        </p:nvGrpSpPr>
        <p:grpSpPr>
          <a:xfrm>
            <a:off x="2895157" y="2410900"/>
            <a:ext cx="198000" cy="198000"/>
            <a:chOff x="4645063" y="729193"/>
            <a:chExt cx="266095" cy="271350"/>
          </a:xfrm>
        </p:grpSpPr>
        <p:sp>
          <p:nvSpPr>
            <p:cNvPr id="49" name="Ellipse 48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0" name="Textfeld 49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51" name="Gruppieren 50"/>
          <p:cNvGrpSpPr/>
          <p:nvPr/>
        </p:nvGrpSpPr>
        <p:grpSpPr>
          <a:xfrm>
            <a:off x="2126436" y="2675182"/>
            <a:ext cx="198000" cy="198000"/>
            <a:chOff x="4645063" y="729193"/>
            <a:chExt cx="266095" cy="271350"/>
          </a:xfrm>
        </p:grpSpPr>
        <p:sp>
          <p:nvSpPr>
            <p:cNvPr id="52" name="Ellipse 51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3" name="Textfeld 52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sp>
        <p:nvSpPr>
          <p:cNvPr id="54" name="Textfeld 53"/>
          <p:cNvSpPr txBox="1"/>
          <p:nvPr/>
        </p:nvSpPr>
        <p:spPr>
          <a:xfrm>
            <a:off x="3037981" y="1830686"/>
            <a:ext cx="17046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rgbClr val="003D6A"/>
                </a:solidFill>
              </a:rPr>
              <a:t>Obere Backe</a:t>
            </a:r>
          </a:p>
          <a:p>
            <a:endParaRPr lang="de-DE" sz="1200" dirty="0">
              <a:solidFill>
                <a:srgbClr val="003D6A"/>
              </a:solidFill>
            </a:endParaRP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>
                <a:solidFill>
                  <a:srgbClr val="003D6A"/>
                </a:solidFill>
              </a:rPr>
              <a:t>Untere Backe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526" y="1639754"/>
            <a:ext cx="3787037" cy="1021929"/>
          </a:xfrm>
          <a:prstGeom prst="rect">
            <a:avLst/>
          </a:prstGeom>
        </p:spPr>
      </p:pic>
      <p:grpSp>
        <p:nvGrpSpPr>
          <p:cNvPr id="55" name="Gruppieren 54"/>
          <p:cNvGrpSpPr/>
          <p:nvPr/>
        </p:nvGrpSpPr>
        <p:grpSpPr>
          <a:xfrm>
            <a:off x="2704480" y="4991582"/>
            <a:ext cx="198000" cy="198000"/>
            <a:chOff x="4645063" y="729193"/>
            <a:chExt cx="266095" cy="271350"/>
          </a:xfrm>
        </p:grpSpPr>
        <p:sp>
          <p:nvSpPr>
            <p:cNvPr id="56" name="Ellipse 55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7" name="Textfeld 56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58" name="Gruppieren 57"/>
          <p:cNvGrpSpPr/>
          <p:nvPr/>
        </p:nvGrpSpPr>
        <p:grpSpPr>
          <a:xfrm>
            <a:off x="555758" y="5390001"/>
            <a:ext cx="198000" cy="198000"/>
            <a:chOff x="4645063" y="729193"/>
            <a:chExt cx="266095" cy="271350"/>
          </a:xfrm>
        </p:grpSpPr>
        <p:sp>
          <p:nvSpPr>
            <p:cNvPr id="59" name="Ellipse 58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0" name="Textfeld 59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61" name="Gruppieren 60"/>
          <p:cNvGrpSpPr/>
          <p:nvPr/>
        </p:nvGrpSpPr>
        <p:grpSpPr>
          <a:xfrm>
            <a:off x="2704892" y="5547943"/>
            <a:ext cx="198000" cy="198000"/>
            <a:chOff x="4645063" y="729193"/>
            <a:chExt cx="266095" cy="271350"/>
          </a:xfrm>
        </p:grpSpPr>
        <p:sp>
          <p:nvSpPr>
            <p:cNvPr id="62" name="Ellipse 61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3" name="Textfeld 62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64" name="Gruppieren 63"/>
          <p:cNvGrpSpPr/>
          <p:nvPr/>
        </p:nvGrpSpPr>
        <p:grpSpPr>
          <a:xfrm>
            <a:off x="1627622" y="5391971"/>
            <a:ext cx="198000" cy="198000"/>
            <a:chOff x="4645063" y="729193"/>
            <a:chExt cx="266095" cy="271350"/>
          </a:xfrm>
        </p:grpSpPr>
        <p:sp>
          <p:nvSpPr>
            <p:cNvPr id="65" name="Ellipse 64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6" name="Textfeld 65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497972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Baureihen KONTEC KSC-D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KONTEC KSC-D</a:t>
            </a:r>
            <a:endParaRPr lang="de-DE" dirty="0"/>
          </a:p>
        </p:txBody>
      </p:sp>
      <p:graphicFrame>
        <p:nvGraphicFramePr>
          <p:cNvPr id="8" name="Tabel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3095037"/>
              </p:ext>
            </p:extLst>
          </p:nvPr>
        </p:nvGraphicFramePr>
        <p:xfrm>
          <a:off x="561443" y="2753167"/>
          <a:ext cx="6005355" cy="15003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656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99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799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7991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5093">
                <a:tc>
                  <a:txBody>
                    <a:bodyPr/>
                    <a:lstStyle/>
                    <a:p>
                      <a:r>
                        <a:rPr lang="de-DE" sz="1200" dirty="0"/>
                        <a:t>Technische Daten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KSC-D 80-300*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KSC-D 125-320*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/>
                        <a:t>KSC-D 125-740*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5093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Max. Spannkraft [kN]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25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40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40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5093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Max. Drehmoment [</a:t>
                      </a:r>
                      <a:r>
                        <a:rPr lang="de-DE" sz="1200" b="0" dirty="0" err="1">
                          <a:solidFill>
                            <a:srgbClr val="003D6A"/>
                          </a:solidFill>
                        </a:rPr>
                        <a:t>Nm</a:t>
                      </a: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] 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90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100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100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5093">
                <a:tc>
                  <a:txBody>
                    <a:bodyPr/>
                    <a:lstStyle/>
                    <a:p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Gewicht [kg]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8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14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34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2" name="Rechteck 11"/>
          <p:cNvSpPr/>
          <p:nvPr/>
        </p:nvSpPr>
        <p:spPr>
          <a:xfrm>
            <a:off x="553389" y="4253539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0000"/>
              </a:lnSpc>
            </a:pPr>
            <a:r>
              <a:rPr lang="de-DE" sz="1000" dirty="0">
                <a:solidFill>
                  <a:srgbClr val="003D6A"/>
                </a:solidFill>
              </a:rPr>
              <a:t>* Zusätzlich erhältlich in den Ausführungen </a:t>
            </a:r>
            <a:r>
              <a:rPr lang="de-DE" sz="1000" dirty="0" err="1">
                <a:solidFill>
                  <a:srgbClr val="003D6A"/>
                </a:solidFill>
              </a:rPr>
              <a:t>grip</a:t>
            </a:r>
            <a:r>
              <a:rPr lang="de-DE" sz="1000" dirty="0">
                <a:solidFill>
                  <a:srgbClr val="003D6A"/>
                </a:solidFill>
              </a:rPr>
              <a:t>, ST, AL, R</a:t>
            </a:r>
          </a:p>
        </p:txBody>
      </p:sp>
    </p:spTree>
    <p:extLst>
      <p:ext uri="{BB962C8B-B14F-4D97-AF65-F5344CB8AC3E}">
        <p14:creationId xmlns:p14="http://schemas.microsoft.com/office/powerpoint/2010/main" val="25775949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2"/>
          <p:cNvSpPr txBox="1">
            <a:spLocks/>
          </p:cNvSpPr>
          <p:nvPr/>
        </p:nvSpPr>
        <p:spPr>
          <a:xfrm>
            <a:off x="4841878" y="4426651"/>
            <a:ext cx="2034381" cy="1457921"/>
          </a:xfrm>
          <a:prstGeom prst="rect">
            <a:avLst/>
          </a:prstGeom>
          <a:ln>
            <a:noFill/>
          </a:ln>
        </p:spPr>
        <p:txBody>
          <a:bodyPr vert="horz" lIns="91434" tIns="45717" rIns="91434" bIns="45717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§"/>
              <a:tabLst>
                <a:tab pos="4214543" algn="l"/>
              </a:tabLst>
            </a:pPr>
            <a:endParaRPr lang="de-DE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70478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Produktübersicht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KONTEC KSC-D</a:t>
            </a:r>
            <a:endParaRPr lang="de-DE" dirty="0"/>
          </a:p>
        </p:txBody>
      </p:sp>
      <p:pic>
        <p:nvPicPr>
          <p:cNvPr id="6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926" y="2973208"/>
            <a:ext cx="714960" cy="74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eck 3"/>
          <p:cNvSpPr>
            <a:spLocks noChangeArrowheads="1"/>
          </p:cNvSpPr>
          <p:nvPr/>
        </p:nvSpPr>
        <p:spPr bwMode="auto">
          <a:xfrm>
            <a:off x="259515" y="3771762"/>
            <a:ext cx="117472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Spannbacken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8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611" y="2984706"/>
            <a:ext cx="681830" cy="631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Grafi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9734" y="2888216"/>
            <a:ext cx="283865" cy="811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hteck 51"/>
          <p:cNvSpPr>
            <a:spLocks noChangeArrowheads="1"/>
          </p:cNvSpPr>
          <p:nvPr/>
        </p:nvSpPr>
        <p:spPr bwMode="auto">
          <a:xfrm>
            <a:off x="5553381" y="3673787"/>
            <a:ext cx="135465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Werkzeughalter</a:t>
            </a:r>
          </a:p>
          <a:p>
            <a:pPr algn="ctr"/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Systeme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2" name="Rechteck 53"/>
          <p:cNvSpPr>
            <a:spLocks noChangeArrowheads="1"/>
          </p:cNvSpPr>
          <p:nvPr/>
        </p:nvSpPr>
        <p:spPr bwMode="auto">
          <a:xfrm>
            <a:off x="7209084" y="3667979"/>
            <a:ext cx="169005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Hydro-</a:t>
            </a:r>
          </a:p>
          <a:p>
            <a:pPr algn="ctr"/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Dehnspanntechnik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13" name="Grafik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0406" y="3018461"/>
            <a:ext cx="947227" cy="56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hteck 13"/>
          <p:cNvSpPr/>
          <p:nvPr/>
        </p:nvSpPr>
        <p:spPr>
          <a:xfrm>
            <a:off x="3845466" y="3657514"/>
            <a:ext cx="1255473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B0F0"/>
                </a:solidFill>
                <a:latin typeface="+mj-lt"/>
              </a:rPr>
              <a:t>Stationäre</a:t>
            </a:r>
          </a:p>
          <a:p>
            <a:pPr algn="ctr">
              <a:defRPr/>
            </a:pPr>
            <a:r>
              <a:rPr lang="de-DE" sz="1400" b="1" dirty="0">
                <a:solidFill>
                  <a:srgbClr val="00B0F0"/>
                </a:solidFill>
                <a:latin typeface="+mj-lt"/>
              </a:rPr>
              <a:t>Spannsysteme</a:t>
            </a:r>
            <a:endParaRPr lang="de-DE" sz="1400" dirty="0">
              <a:solidFill>
                <a:srgbClr val="00B0F0"/>
              </a:solidFill>
              <a:latin typeface="+mj-lt"/>
            </a:endParaRPr>
          </a:p>
        </p:txBody>
      </p:sp>
      <p:sp>
        <p:nvSpPr>
          <p:cNvPr id="26" name="Rechteck 51"/>
          <p:cNvSpPr>
            <a:spLocks noChangeArrowheads="1"/>
          </p:cNvSpPr>
          <p:nvPr/>
        </p:nvSpPr>
        <p:spPr bwMode="auto">
          <a:xfrm>
            <a:off x="2166065" y="3722475"/>
            <a:ext cx="99890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Drehfutter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27" name="Grafik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60474" y="2919372"/>
            <a:ext cx="739476" cy="744290"/>
          </a:xfrm>
          <a:prstGeom prst="rect">
            <a:avLst/>
          </a:prstGeom>
          <a:ln>
            <a:noFill/>
          </a:ln>
        </p:spPr>
      </p:pic>
      <p:sp>
        <p:nvSpPr>
          <p:cNvPr id="28" name="Rechteck 51"/>
          <p:cNvSpPr>
            <a:spLocks noChangeArrowheads="1"/>
          </p:cNvSpPr>
          <p:nvPr/>
        </p:nvSpPr>
        <p:spPr bwMode="auto">
          <a:xfrm>
            <a:off x="3816242" y="2106361"/>
            <a:ext cx="130366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>
                <a:solidFill>
                  <a:srgbClr val="00B0F0"/>
                </a:solidFill>
                <a:latin typeface="+mj-lt"/>
              </a:rPr>
              <a:t>Spanntechnik</a:t>
            </a:r>
            <a:endParaRPr lang="de-DE" altLang="de-DE" sz="1400" dirty="0">
              <a:solidFill>
                <a:srgbClr val="00B0F0"/>
              </a:solidFill>
              <a:latin typeface="+mj-lt"/>
            </a:endParaRPr>
          </a:p>
        </p:txBody>
      </p:sp>
      <p:sp>
        <p:nvSpPr>
          <p:cNvPr id="29" name="Rechteck 51"/>
          <p:cNvSpPr>
            <a:spLocks noChangeArrowheads="1"/>
          </p:cNvSpPr>
          <p:nvPr/>
        </p:nvSpPr>
        <p:spPr bwMode="auto">
          <a:xfrm>
            <a:off x="739985" y="2155204"/>
            <a:ext cx="138903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Greifsysteme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30" name="Rechteck 29"/>
          <p:cNvSpPr/>
          <p:nvPr/>
        </p:nvSpPr>
        <p:spPr>
          <a:xfrm>
            <a:off x="375960" y="2806353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1" name="Rechteck 30"/>
          <p:cNvSpPr/>
          <p:nvPr/>
        </p:nvSpPr>
        <p:spPr>
          <a:xfrm>
            <a:off x="2164660" y="2798334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2" name="Rechteck 31"/>
          <p:cNvSpPr/>
          <p:nvPr/>
        </p:nvSpPr>
        <p:spPr>
          <a:xfrm>
            <a:off x="3953360" y="2774271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3" name="Rechteck 32"/>
          <p:cNvSpPr/>
          <p:nvPr/>
        </p:nvSpPr>
        <p:spPr>
          <a:xfrm>
            <a:off x="5742060" y="2790313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4" name="Rechteck 33"/>
          <p:cNvSpPr/>
          <p:nvPr/>
        </p:nvSpPr>
        <p:spPr>
          <a:xfrm>
            <a:off x="7530759" y="27822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cxnSp>
        <p:nvCxnSpPr>
          <p:cNvPr id="41" name="Gerader Verbinder 40"/>
          <p:cNvCxnSpPr/>
          <p:nvPr/>
        </p:nvCxnSpPr>
        <p:spPr>
          <a:xfrm>
            <a:off x="893509" y="4338532"/>
            <a:ext cx="7146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Gerader Verbinder 41"/>
          <p:cNvCxnSpPr/>
          <p:nvPr/>
        </p:nvCxnSpPr>
        <p:spPr>
          <a:xfrm>
            <a:off x="894181" y="4338474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Gerader Verbinder 42"/>
          <p:cNvCxnSpPr/>
          <p:nvPr/>
        </p:nvCxnSpPr>
        <p:spPr>
          <a:xfrm>
            <a:off x="6604235" y="4338765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Gerader Verbinder 43"/>
          <p:cNvCxnSpPr/>
          <p:nvPr/>
        </p:nvCxnSpPr>
        <p:spPr>
          <a:xfrm>
            <a:off x="5176701" y="4337030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Gerader Verbinder 44"/>
          <p:cNvCxnSpPr/>
          <p:nvPr/>
        </p:nvCxnSpPr>
        <p:spPr>
          <a:xfrm>
            <a:off x="8039288" y="4336724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Gerader Verbinder 45"/>
          <p:cNvCxnSpPr/>
          <p:nvPr/>
        </p:nvCxnSpPr>
        <p:spPr>
          <a:xfrm>
            <a:off x="3749330" y="4338765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Gerader Verbinder 46"/>
          <p:cNvCxnSpPr/>
          <p:nvPr/>
        </p:nvCxnSpPr>
        <p:spPr>
          <a:xfrm>
            <a:off x="2318498" y="4337017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Gerader Verbinder 47"/>
          <p:cNvCxnSpPr/>
          <p:nvPr/>
        </p:nvCxnSpPr>
        <p:spPr>
          <a:xfrm>
            <a:off x="4480492" y="4158586"/>
            <a:ext cx="0" cy="180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Gerader Verbinder 48"/>
          <p:cNvCxnSpPr/>
          <p:nvPr/>
        </p:nvCxnSpPr>
        <p:spPr>
          <a:xfrm>
            <a:off x="877354" y="2639807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Gerader Verbinder 49"/>
          <p:cNvCxnSpPr/>
          <p:nvPr/>
        </p:nvCxnSpPr>
        <p:spPr>
          <a:xfrm>
            <a:off x="8040771" y="2638340"/>
            <a:ext cx="0" cy="1548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Gerader Verbinder 50"/>
          <p:cNvCxnSpPr/>
          <p:nvPr/>
        </p:nvCxnSpPr>
        <p:spPr>
          <a:xfrm>
            <a:off x="6243544" y="2632189"/>
            <a:ext cx="0" cy="1548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Gerader Verbinder 51"/>
          <p:cNvCxnSpPr/>
          <p:nvPr/>
        </p:nvCxnSpPr>
        <p:spPr>
          <a:xfrm>
            <a:off x="4458498" y="2379661"/>
            <a:ext cx="0" cy="396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Gerader Verbinder 52"/>
          <p:cNvCxnSpPr/>
          <p:nvPr/>
        </p:nvCxnSpPr>
        <p:spPr>
          <a:xfrm>
            <a:off x="2664478" y="2644217"/>
            <a:ext cx="0" cy="155554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Gerader Verbinder 53"/>
          <p:cNvCxnSpPr/>
          <p:nvPr/>
        </p:nvCxnSpPr>
        <p:spPr>
          <a:xfrm>
            <a:off x="875915" y="2632539"/>
            <a:ext cx="7164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Gerader Verbinder 54"/>
          <p:cNvCxnSpPr/>
          <p:nvPr/>
        </p:nvCxnSpPr>
        <p:spPr>
          <a:xfrm>
            <a:off x="2799467" y="1737481"/>
            <a:ext cx="0" cy="248887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Gerader Verbinder 55"/>
          <p:cNvCxnSpPr/>
          <p:nvPr/>
        </p:nvCxnSpPr>
        <p:spPr>
          <a:xfrm>
            <a:off x="1439969" y="1989961"/>
            <a:ext cx="3024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Gerader Verbinder 56"/>
          <p:cNvCxnSpPr/>
          <p:nvPr/>
        </p:nvCxnSpPr>
        <p:spPr>
          <a:xfrm>
            <a:off x="1443044" y="1991735"/>
            <a:ext cx="0" cy="155554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Gerader Verbinder 57"/>
          <p:cNvCxnSpPr/>
          <p:nvPr/>
        </p:nvCxnSpPr>
        <p:spPr>
          <a:xfrm>
            <a:off x="4464743" y="1992254"/>
            <a:ext cx="0" cy="155554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0" name="Grafik 5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651" y="1339730"/>
            <a:ext cx="1797050" cy="489727"/>
          </a:xfrm>
          <a:prstGeom prst="rect">
            <a:avLst/>
          </a:prstGeom>
        </p:spPr>
      </p:pic>
      <p:pic>
        <p:nvPicPr>
          <p:cNvPr id="62" name="Grafik 6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28" y="4478845"/>
            <a:ext cx="1375862" cy="971703"/>
          </a:xfrm>
          <a:prstGeom prst="rect">
            <a:avLst/>
          </a:prstGeom>
          <a:ln w="6350">
            <a:noFill/>
          </a:ln>
        </p:spPr>
      </p:pic>
      <p:sp>
        <p:nvSpPr>
          <p:cNvPr id="63" name="Rechteck 62"/>
          <p:cNvSpPr/>
          <p:nvPr/>
        </p:nvSpPr>
        <p:spPr>
          <a:xfrm>
            <a:off x="386460" y="5540590"/>
            <a:ext cx="997960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VERO-S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64" name="Grafik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606" y="4685377"/>
            <a:ext cx="818667" cy="592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Rechteck 64"/>
          <p:cNvSpPr/>
          <p:nvPr/>
        </p:nvSpPr>
        <p:spPr>
          <a:xfrm>
            <a:off x="4676170" y="5525931"/>
            <a:ext cx="998906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9EE3"/>
                </a:solidFill>
                <a:latin typeface="+mj-lt"/>
              </a:rPr>
              <a:t>KONTEC</a:t>
            </a:r>
            <a:endParaRPr lang="de-DE" sz="1400" dirty="0">
              <a:solidFill>
                <a:srgbClr val="009EE3"/>
              </a:solidFill>
              <a:latin typeface="+mj-lt"/>
            </a:endParaRPr>
          </a:p>
        </p:txBody>
      </p:sp>
      <p:pic>
        <p:nvPicPr>
          <p:cNvPr id="66" name="Grafik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7316" y="4670464"/>
            <a:ext cx="764612" cy="5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Rechteck 66"/>
          <p:cNvSpPr/>
          <p:nvPr/>
        </p:nvSpPr>
        <p:spPr>
          <a:xfrm>
            <a:off x="1816363" y="5535891"/>
            <a:ext cx="983104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TANDEM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68" name="Grafik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0446" y="4653171"/>
            <a:ext cx="597767" cy="677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Rechteck 68"/>
          <p:cNvSpPr/>
          <p:nvPr/>
        </p:nvSpPr>
        <p:spPr>
          <a:xfrm>
            <a:off x="3246267" y="5523703"/>
            <a:ext cx="998905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ROTA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70" name="Grafik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2741" y="4774018"/>
            <a:ext cx="862741" cy="503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Rechteck 70"/>
          <p:cNvSpPr/>
          <p:nvPr/>
        </p:nvSpPr>
        <p:spPr>
          <a:xfrm>
            <a:off x="7535977" y="5509583"/>
            <a:ext cx="998905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MAGNOS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72" name="Rechteck 71"/>
          <p:cNvSpPr/>
          <p:nvPr/>
        </p:nvSpPr>
        <p:spPr>
          <a:xfrm>
            <a:off x="1816363" y="4502565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3" name="Rechteck 72"/>
          <p:cNvSpPr/>
          <p:nvPr/>
        </p:nvSpPr>
        <p:spPr>
          <a:xfrm>
            <a:off x="3246267" y="4496959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4" name="Rechteck 73"/>
          <p:cNvSpPr/>
          <p:nvPr/>
        </p:nvSpPr>
        <p:spPr>
          <a:xfrm>
            <a:off x="4676171" y="4500697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5" name="Rechteck 74"/>
          <p:cNvSpPr/>
          <p:nvPr/>
        </p:nvSpPr>
        <p:spPr>
          <a:xfrm>
            <a:off x="6106075" y="4498828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6" name="Rechteck 75"/>
          <p:cNvSpPr/>
          <p:nvPr/>
        </p:nvSpPr>
        <p:spPr>
          <a:xfrm>
            <a:off x="7535978" y="4493221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7" name="Rechteck 76"/>
          <p:cNvSpPr/>
          <p:nvPr/>
        </p:nvSpPr>
        <p:spPr>
          <a:xfrm>
            <a:off x="386459" y="4495090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pic>
        <p:nvPicPr>
          <p:cNvPr id="78" name="Grafik 7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233922" y="4521654"/>
            <a:ext cx="738865" cy="905954"/>
          </a:xfrm>
          <a:prstGeom prst="rect">
            <a:avLst/>
          </a:prstGeom>
        </p:spPr>
      </p:pic>
      <p:sp>
        <p:nvSpPr>
          <p:cNvPr id="79" name="Rechteck 78"/>
          <p:cNvSpPr/>
          <p:nvPr/>
        </p:nvSpPr>
        <p:spPr>
          <a:xfrm>
            <a:off x="6090272" y="5431180"/>
            <a:ext cx="998905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Aufspann-türme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886424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Ausgangssituation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KONTEC KSC-D</a:t>
            </a:r>
            <a:endParaRPr lang="de-DE" dirty="0"/>
          </a:p>
        </p:txBody>
      </p:sp>
      <p:sp>
        <p:nvSpPr>
          <p:cNvPr id="69" name="Textfeld 68"/>
          <p:cNvSpPr txBox="1"/>
          <p:nvPr/>
        </p:nvSpPr>
        <p:spPr>
          <a:xfrm>
            <a:off x="6958885" y="6195704"/>
            <a:ext cx="7164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000" dirty="0">
                <a:solidFill>
                  <a:srgbClr val="003D6A"/>
                </a:solidFill>
              </a:rPr>
              <a:t>zukünftig</a:t>
            </a:r>
          </a:p>
        </p:txBody>
      </p:sp>
      <p:sp>
        <p:nvSpPr>
          <p:cNvPr id="74" name="Textfeld 73"/>
          <p:cNvSpPr txBox="1"/>
          <p:nvPr/>
        </p:nvSpPr>
        <p:spPr>
          <a:xfrm>
            <a:off x="6146764" y="6221025"/>
            <a:ext cx="7164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000" dirty="0">
                <a:solidFill>
                  <a:srgbClr val="003D6A"/>
                </a:solidFill>
              </a:rPr>
              <a:t>heute</a:t>
            </a:r>
          </a:p>
        </p:txBody>
      </p:sp>
      <p:sp>
        <p:nvSpPr>
          <p:cNvPr id="82" name="Gleichschenkliges Dreieck 81"/>
          <p:cNvSpPr/>
          <p:nvPr/>
        </p:nvSpPr>
        <p:spPr>
          <a:xfrm rot="10800000">
            <a:off x="2326312" y="4731357"/>
            <a:ext cx="4491377" cy="333926"/>
          </a:xfrm>
          <a:prstGeom prst="triangle">
            <a:avLst/>
          </a:prstGeom>
          <a:solidFill>
            <a:srgbClr val="00446B"/>
          </a:solidFill>
          <a:ln>
            <a:solidFill>
              <a:srgbClr val="00446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03" name="Gruppieren 146"/>
          <p:cNvGrpSpPr/>
          <p:nvPr/>
        </p:nvGrpSpPr>
        <p:grpSpPr>
          <a:xfrm>
            <a:off x="3148322" y="1460655"/>
            <a:ext cx="2681173" cy="1233518"/>
            <a:chOff x="-202395" y="687389"/>
            <a:chExt cx="2726526" cy="1544044"/>
          </a:xfrm>
        </p:grpSpPr>
        <p:grpSp>
          <p:nvGrpSpPr>
            <p:cNvPr id="105" name="Gruppieren 43"/>
            <p:cNvGrpSpPr/>
            <p:nvPr/>
          </p:nvGrpSpPr>
          <p:grpSpPr>
            <a:xfrm>
              <a:off x="686634" y="687389"/>
              <a:ext cx="1837497" cy="1544044"/>
              <a:chOff x="629484" y="696914"/>
              <a:chExt cx="1837497" cy="1724775"/>
            </a:xfrm>
          </p:grpSpPr>
          <p:grpSp>
            <p:nvGrpSpPr>
              <p:cNvPr id="107" name="Gruppieren 20"/>
              <p:cNvGrpSpPr/>
              <p:nvPr/>
            </p:nvGrpSpPr>
            <p:grpSpPr>
              <a:xfrm>
                <a:off x="629484" y="696914"/>
                <a:ext cx="1692327" cy="1323974"/>
                <a:chOff x="1315283" y="1028698"/>
                <a:chExt cx="1692327" cy="1438277"/>
              </a:xfrm>
            </p:grpSpPr>
            <p:cxnSp>
              <p:nvCxnSpPr>
                <p:cNvPr id="109" name="Gerade Verbindung 48"/>
                <p:cNvCxnSpPr/>
                <p:nvPr/>
              </p:nvCxnSpPr>
              <p:spPr bwMode="auto">
                <a:xfrm rot="16200000" flipH="1">
                  <a:off x="598527" y="1745454"/>
                  <a:ext cx="1438275" cy="4763"/>
                </a:xfrm>
                <a:prstGeom prst="line">
                  <a:avLst/>
                </a:prstGeom>
                <a:ln w="19050">
                  <a:solidFill>
                    <a:srgbClr val="003D6A"/>
                  </a:solidFill>
                  <a:headEnd type="stealth" w="med" len="med"/>
                  <a:tailEnd type="none" w="med" len="med"/>
                </a:ln>
                <a:effectLst/>
              </p:spPr>
              <p:style>
                <a:lnRef idx="2">
                  <a:schemeClr val="accent6"/>
                </a:lnRef>
                <a:fillRef idx="0">
                  <a:schemeClr val="accent6"/>
                </a:fillRef>
                <a:effectRef idx="1">
                  <a:schemeClr val="accent6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Gerade Verbindung 49"/>
                <p:cNvCxnSpPr/>
                <p:nvPr/>
              </p:nvCxnSpPr>
              <p:spPr bwMode="auto">
                <a:xfrm>
                  <a:off x="1315290" y="2466975"/>
                  <a:ext cx="1692320" cy="0"/>
                </a:xfrm>
                <a:prstGeom prst="line">
                  <a:avLst/>
                </a:prstGeom>
                <a:ln w="19050">
                  <a:solidFill>
                    <a:srgbClr val="003D6A"/>
                  </a:solidFill>
                  <a:headEnd type="none" w="med" len="med"/>
                  <a:tailEnd type="stealth" w="med" len="med"/>
                </a:ln>
                <a:effectLst/>
              </p:spPr>
              <p:style>
                <a:lnRef idx="2">
                  <a:schemeClr val="accent6"/>
                </a:lnRef>
                <a:fillRef idx="0">
                  <a:schemeClr val="accent6"/>
                </a:fillRef>
                <a:effectRef idx="1">
                  <a:schemeClr val="accent6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08" name="Textfeld 107"/>
              <p:cNvSpPr txBox="1"/>
              <p:nvPr/>
            </p:nvSpPr>
            <p:spPr>
              <a:xfrm>
                <a:off x="2010011" y="2034373"/>
                <a:ext cx="456970" cy="3873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200" dirty="0">
                    <a:solidFill>
                      <a:srgbClr val="003D6A"/>
                    </a:solidFill>
                  </a:rPr>
                  <a:t>Zeit</a:t>
                </a:r>
              </a:p>
            </p:txBody>
          </p:sp>
        </p:grpSp>
        <p:sp>
          <p:nvSpPr>
            <p:cNvPr id="106" name="Textfeld 105"/>
            <p:cNvSpPr txBox="1"/>
            <p:nvPr/>
          </p:nvSpPr>
          <p:spPr>
            <a:xfrm>
              <a:off x="-202395" y="713891"/>
              <a:ext cx="896240" cy="5778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de-DE" sz="1200" dirty="0">
                  <a:solidFill>
                    <a:srgbClr val="003D6A"/>
                  </a:solidFill>
                </a:rPr>
                <a:t>Fertigungs-</a:t>
              </a:r>
            </a:p>
            <a:p>
              <a:pPr algn="r"/>
              <a:r>
                <a:rPr lang="de-DE" sz="1200" dirty="0">
                  <a:solidFill>
                    <a:srgbClr val="003D6A"/>
                  </a:solidFill>
                </a:rPr>
                <a:t>tiefe</a:t>
              </a:r>
            </a:p>
          </p:txBody>
        </p:sp>
      </p:grpSp>
      <p:sp>
        <p:nvSpPr>
          <p:cNvPr id="7" name="Textfeld 6"/>
          <p:cNvSpPr txBox="1"/>
          <p:nvPr/>
        </p:nvSpPr>
        <p:spPr>
          <a:xfrm>
            <a:off x="2310714" y="5293240"/>
            <a:ext cx="45225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>
                <a:solidFill>
                  <a:srgbClr val="003D6A"/>
                </a:solidFill>
              </a:rPr>
              <a:t>Zunehmende Bedeutung </a:t>
            </a:r>
          </a:p>
          <a:p>
            <a:pPr algn="ctr"/>
            <a:r>
              <a:rPr lang="de-DE" b="1" dirty="0">
                <a:solidFill>
                  <a:srgbClr val="003D6A"/>
                </a:solidFill>
              </a:rPr>
              <a:t>der Werkstückspannung</a:t>
            </a:r>
          </a:p>
        </p:txBody>
      </p:sp>
      <p:sp>
        <p:nvSpPr>
          <p:cNvPr id="80" name="Rechteck 79"/>
          <p:cNvSpPr/>
          <p:nvPr/>
        </p:nvSpPr>
        <p:spPr>
          <a:xfrm>
            <a:off x="4709818" y="3002275"/>
            <a:ext cx="2700000" cy="143851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83" name="Rechteck 82"/>
          <p:cNvSpPr/>
          <p:nvPr/>
        </p:nvSpPr>
        <p:spPr>
          <a:xfrm>
            <a:off x="3222000" y="1319053"/>
            <a:ext cx="2700000" cy="143851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124" name="Rechteck 123"/>
          <p:cNvSpPr/>
          <p:nvPr/>
        </p:nvSpPr>
        <p:spPr>
          <a:xfrm>
            <a:off x="1737332" y="3001411"/>
            <a:ext cx="2700000" cy="143851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cxnSp>
        <p:nvCxnSpPr>
          <p:cNvPr id="134" name="Gerade Verbindung 54"/>
          <p:cNvCxnSpPr/>
          <p:nvPr/>
        </p:nvCxnSpPr>
        <p:spPr bwMode="auto">
          <a:xfrm flipV="1">
            <a:off x="4224256" y="1680103"/>
            <a:ext cx="1207107" cy="282766"/>
          </a:xfrm>
          <a:prstGeom prst="line">
            <a:avLst/>
          </a:prstGeom>
          <a:ln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35" name="Gerade Verbindung 54"/>
          <p:cNvCxnSpPr/>
          <p:nvPr/>
        </p:nvCxnSpPr>
        <p:spPr bwMode="auto">
          <a:xfrm flipV="1">
            <a:off x="2695694" y="3450751"/>
            <a:ext cx="1207107" cy="282766"/>
          </a:xfrm>
          <a:prstGeom prst="line">
            <a:avLst/>
          </a:prstGeom>
          <a:ln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grpSp>
        <p:nvGrpSpPr>
          <p:cNvPr id="48" name="Gruppieren 146"/>
          <p:cNvGrpSpPr/>
          <p:nvPr/>
        </p:nvGrpSpPr>
        <p:grpSpPr>
          <a:xfrm>
            <a:off x="1732217" y="3219527"/>
            <a:ext cx="2626543" cy="1233518"/>
            <a:chOff x="-146845" y="687389"/>
            <a:chExt cx="2670976" cy="1544044"/>
          </a:xfrm>
        </p:grpSpPr>
        <p:grpSp>
          <p:nvGrpSpPr>
            <p:cNvPr id="49" name="Gruppieren 43"/>
            <p:cNvGrpSpPr/>
            <p:nvPr/>
          </p:nvGrpSpPr>
          <p:grpSpPr>
            <a:xfrm>
              <a:off x="686634" y="687389"/>
              <a:ext cx="1837497" cy="1544044"/>
              <a:chOff x="629484" y="696914"/>
              <a:chExt cx="1837497" cy="1724775"/>
            </a:xfrm>
          </p:grpSpPr>
          <p:grpSp>
            <p:nvGrpSpPr>
              <p:cNvPr id="59" name="Gruppieren 20"/>
              <p:cNvGrpSpPr/>
              <p:nvPr/>
            </p:nvGrpSpPr>
            <p:grpSpPr>
              <a:xfrm>
                <a:off x="629484" y="696914"/>
                <a:ext cx="1692327" cy="1323974"/>
                <a:chOff x="1315283" y="1028698"/>
                <a:chExt cx="1692327" cy="1438277"/>
              </a:xfrm>
            </p:grpSpPr>
            <p:cxnSp>
              <p:nvCxnSpPr>
                <p:cNvPr id="61" name="Gerade Verbindung 48"/>
                <p:cNvCxnSpPr/>
                <p:nvPr/>
              </p:nvCxnSpPr>
              <p:spPr bwMode="auto">
                <a:xfrm rot="16200000" flipH="1">
                  <a:off x="598527" y="1745454"/>
                  <a:ext cx="1438275" cy="4763"/>
                </a:xfrm>
                <a:prstGeom prst="line">
                  <a:avLst/>
                </a:prstGeom>
                <a:ln w="19050">
                  <a:solidFill>
                    <a:srgbClr val="003D6A"/>
                  </a:solidFill>
                  <a:headEnd type="stealth" w="med" len="med"/>
                  <a:tailEnd type="none" w="med" len="med"/>
                </a:ln>
                <a:effectLst/>
              </p:spPr>
              <p:style>
                <a:lnRef idx="2">
                  <a:schemeClr val="accent6"/>
                </a:lnRef>
                <a:fillRef idx="0">
                  <a:schemeClr val="accent6"/>
                </a:fillRef>
                <a:effectRef idx="1">
                  <a:schemeClr val="accent6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Gerade Verbindung 49"/>
                <p:cNvCxnSpPr/>
                <p:nvPr/>
              </p:nvCxnSpPr>
              <p:spPr bwMode="auto">
                <a:xfrm>
                  <a:off x="1315290" y="2466975"/>
                  <a:ext cx="1692320" cy="0"/>
                </a:xfrm>
                <a:prstGeom prst="line">
                  <a:avLst/>
                </a:prstGeom>
                <a:ln w="19050">
                  <a:solidFill>
                    <a:srgbClr val="003D6A"/>
                  </a:solidFill>
                  <a:headEnd type="none" w="med" len="med"/>
                  <a:tailEnd type="stealth" w="med" len="med"/>
                </a:ln>
                <a:effectLst/>
              </p:spPr>
              <p:style>
                <a:lnRef idx="2">
                  <a:schemeClr val="accent6"/>
                </a:lnRef>
                <a:fillRef idx="0">
                  <a:schemeClr val="accent6"/>
                </a:fillRef>
                <a:effectRef idx="1">
                  <a:schemeClr val="accent6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0" name="Textfeld 59"/>
              <p:cNvSpPr txBox="1"/>
              <p:nvPr/>
            </p:nvSpPr>
            <p:spPr>
              <a:xfrm>
                <a:off x="2010011" y="2034373"/>
                <a:ext cx="456970" cy="3873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200" dirty="0">
                    <a:solidFill>
                      <a:srgbClr val="003D6A"/>
                    </a:solidFill>
                  </a:rPr>
                  <a:t>Zeit</a:t>
                </a:r>
              </a:p>
            </p:txBody>
          </p:sp>
        </p:grpSp>
        <p:sp>
          <p:nvSpPr>
            <p:cNvPr id="50" name="Textfeld 49"/>
            <p:cNvSpPr txBox="1"/>
            <p:nvPr/>
          </p:nvSpPr>
          <p:spPr>
            <a:xfrm>
              <a:off x="-146845" y="713891"/>
              <a:ext cx="840686" cy="3467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de-DE" sz="1200" dirty="0">
                  <a:solidFill>
                    <a:srgbClr val="003D6A"/>
                  </a:solidFill>
                </a:rPr>
                <a:t>Flexibilität</a:t>
              </a:r>
            </a:p>
          </p:txBody>
        </p:sp>
      </p:grpSp>
      <p:grpSp>
        <p:nvGrpSpPr>
          <p:cNvPr id="63" name="Gruppieren 146"/>
          <p:cNvGrpSpPr/>
          <p:nvPr/>
        </p:nvGrpSpPr>
        <p:grpSpPr>
          <a:xfrm>
            <a:off x="4642597" y="3216339"/>
            <a:ext cx="2767220" cy="1233518"/>
            <a:chOff x="-289901" y="687389"/>
            <a:chExt cx="2814032" cy="1544044"/>
          </a:xfrm>
        </p:grpSpPr>
        <p:grpSp>
          <p:nvGrpSpPr>
            <p:cNvPr id="64" name="Gruppieren 43"/>
            <p:cNvGrpSpPr/>
            <p:nvPr/>
          </p:nvGrpSpPr>
          <p:grpSpPr>
            <a:xfrm>
              <a:off x="686634" y="687389"/>
              <a:ext cx="1837497" cy="1544044"/>
              <a:chOff x="629484" y="696914"/>
              <a:chExt cx="1837497" cy="1724775"/>
            </a:xfrm>
          </p:grpSpPr>
          <p:grpSp>
            <p:nvGrpSpPr>
              <p:cNvPr id="66" name="Gruppieren 20"/>
              <p:cNvGrpSpPr/>
              <p:nvPr/>
            </p:nvGrpSpPr>
            <p:grpSpPr>
              <a:xfrm>
                <a:off x="629484" y="696914"/>
                <a:ext cx="1692327" cy="1323974"/>
                <a:chOff x="1315283" y="1028698"/>
                <a:chExt cx="1692327" cy="1438277"/>
              </a:xfrm>
            </p:grpSpPr>
            <p:cxnSp>
              <p:nvCxnSpPr>
                <p:cNvPr id="68" name="Gerade Verbindung 48"/>
                <p:cNvCxnSpPr/>
                <p:nvPr/>
              </p:nvCxnSpPr>
              <p:spPr bwMode="auto">
                <a:xfrm rot="16200000" flipH="1">
                  <a:off x="598527" y="1745454"/>
                  <a:ext cx="1438275" cy="4763"/>
                </a:xfrm>
                <a:prstGeom prst="line">
                  <a:avLst/>
                </a:prstGeom>
                <a:ln w="19050">
                  <a:solidFill>
                    <a:srgbClr val="003D6A"/>
                  </a:solidFill>
                  <a:headEnd type="stealth" w="med" len="med"/>
                  <a:tailEnd type="none" w="med" len="med"/>
                </a:ln>
                <a:effectLst/>
              </p:spPr>
              <p:style>
                <a:lnRef idx="2">
                  <a:schemeClr val="accent6"/>
                </a:lnRef>
                <a:fillRef idx="0">
                  <a:schemeClr val="accent6"/>
                </a:fillRef>
                <a:effectRef idx="1">
                  <a:schemeClr val="accent6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Gerade Verbindung 49"/>
                <p:cNvCxnSpPr/>
                <p:nvPr/>
              </p:nvCxnSpPr>
              <p:spPr bwMode="auto">
                <a:xfrm>
                  <a:off x="1315290" y="2466975"/>
                  <a:ext cx="1692320" cy="0"/>
                </a:xfrm>
                <a:prstGeom prst="line">
                  <a:avLst/>
                </a:prstGeom>
                <a:ln w="19050">
                  <a:solidFill>
                    <a:srgbClr val="003D6A"/>
                  </a:solidFill>
                  <a:headEnd type="none" w="med" len="med"/>
                  <a:tailEnd type="stealth" w="med" len="med"/>
                </a:ln>
                <a:effectLst/>
              </p:spPr>
              <p:style>
                <a:lnRef idx="2">
                  <a:schemeClr val="accent6"/>
                </a:lnRef>
                <a:fillRef idx="0">
                  <a:schemeClr val="accent6"/>
                </a:fillRef>
                <a:effectRef idx="1">
                  <a:schemeClr val="accent6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7" name="Textfeld 66"/>
              <p:cNvSpPr txBox="1"/>
              <p:nvPr/>
            </p:nvSpPr>
            <p:spPr>
              <a:xfrm>
                <a:off x="2010011" y="2034373"/>
                <a:ext cx="456970" cy="3873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200" dirty="0">
                    <a:solidFill>
                      <a:srgbClr val="003D6A"/>
                    </a:solidFill>
                  </a:rPr>
                  <a:t>Zeit</a:t>
                </a:r>
              </a:p>
            </p:txBody>
          </p:sp>
        </p:grpSp>
        <p:sp>
          <p:nvSpPr>
            <p:cNvPr id="65" name="Textfeld 64"/>
            <p:cNvSpPr txBox="1"/>
            <p:nvPr/>
          </p:nvSpPr>
          <p:spPr>
            <a:xfrm>
              <a:off x="-289901" y="713891"/>
              <a:ext cx="983745" cy="5778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de-DE" sz="1200" dirty="0">
                  <a:solidFill>
                    <a:srgbClr val="003D6A"/>
                  </a:solidFill>
                </a:rPr>
                <a:t>Globaler </a:t>
              </a:r>
            </a:p>
            <a:p>
              <a:pPr algn="r"/>
              <a:r>
                <a:rPr lang="de-DE" sz="1200" dirty="0">
                  <a:solidFill>
                    <a:srgbClr val="003D6A"/>
                  </a:solidFill>
                </a:rPr>
                <a:t>Wettbewerb</a:t>
              </a:r>
            </a:p>
          </p:txBody>
        </p:sp>
      </p:grpSp>
      <p:cxnSp>
        <p:nvCxnSpPr>
          <p:cNvPr id="71" name="Gerade Verbindung 54"/>
          <p:cNvCxnSpPr/>
          <p:nvPr/>
        </p:nvCxnSpPr>
        <p:spPr bwMode="auto">
          <a:xfrm flipV="1">
            <a:off x="5751778" y="3453250"/>
            <a:ext cx="1207107" cy="282766"/>
          </a:xfrm>
          <a:prstGeom prst="line">
            <a:avLst/>
          </a:prstGeom>
          <a:ln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15189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SCHUNK Dienstleistungen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KONTEC KSC-D</a:t>
            </a:r>
            <a:endParaRPr lang="de-DE" dirty="0"/>
          </a:p>
        </p:txBody>
      </p:sp>
      <p:sp>
        <p:nvSpPr>
          <p:cNvPr id="6" name="Inhaltsplatzhalter 5"/>
          <p:cNvSpPr>
            <a:spLocks noGrp="1"/>
          </p:cNvSpPr>
          <p:nvPr>
            <p:ph sz="quarter" idx="10"/>
          </p:nvPr>
        </p:nvSpPr>
        <p:spPr>
          <a:xfrm>
            <a:off x="561443" y="1269697"/>
            <a:ext cx="6016033" cy="4279899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de-DE" sz="1800" b="1" dirty="0"/>
              <a:t>Engineering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Auslegung von Sonderplatten passend auf das jeweilige Fertigungssystem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Entwicklung von Sonderlösungen zusammen mit Kunden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FEM Analysen bei kritischen Bauteilen</a:t>
            </a:r>
            <a:endParaRPr lang="de-DE" sz="500" b="1" dirty="0"/>
          </a:p>
          <a:p>
            <a:pPr>
              <a:spcBef>
                <a:spcPts val="0"/>
              </a:spcBef>
            </a:pPr>
            <a:endParaRPr lang="de-DE" sz="1800" b="1" dirty="0"/>
          </a:p>
          <a:p>
            <a:pPr>
              <a:spcBef>
                <a:spcPts val="0"/>
              </a:spcBef>
            </a:pPr>
            <a:r>
              <a:rPr lang="de-DE" sz="1800" b="1" dirty="0"/>
              <a:t>Versuchswesen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Dauerversuche mit allen Neuentwicklungen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Verschleißuntersuchungen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Genauigkeitsmessungen</a:t>
            </a:r>
            <a:endParaRPr lang="de-DE" sz="500" b="1" dirty="0"/>
          </a:p>
          <a:p>
            <a:pPr>
              <a:spcBef>
                <a:spcPts val="0"/>
              </a:spcBef>
            </a:pPr>
            <a:endParaRPr lang="de-DE" sz="1800" b="1" dirty="0"/>
          </a:p>
          <a:p>
            <a:pPr>
              <a:spcBef>
                <a:spcPts val="0"/>
              </a:spcBef>
            </a:pPr>
            <a:r>
              <a:rPr lang="de-DE" sz="1800" b="1" dirty="0"/>
              <a:t>Service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Inbetriebnahme von Kundenlösungen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Inspektion und Wartung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Instandsetzung</a:t>
            </a:r>
          </a:p>
          <a:p>
            <a:endParaRPr lang="de-DE" dirty="0"/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2"/>
          <a:srcRect r="-331"/>
          <a:stretch/>
        </p:blipFill>
        <p:spPr>
          <a:xfrm>
            <a:off x="6910381" y="4382947"/>
            <a:ext cx="1676088" cy="12585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9" name="Gruppieren 8"/>
          <p:cNvGrpSpPr/>
          <p:nvPr/>
        </p:nvGrpSpPr>
        <p:grpSpPr>
          <a:xfrm>
            <a:off x="6906896" y="1258890"/>
            <a:ext cx="1653197" cy="1260000"/>
            <a:chOff x="6980264" y="1679001"/>
            <a:chExt cx="1221634" cy="1126854"/>
          </a:xfrm>
        </p:grpSpPr>
        <p:pic>
          <p:nvPicPr>
            <p:cNvPr id="3" name="Grafik 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00" r="28246"/>
            <a:stretch/>
          </p:blipFill>
          <p:spPr>
            <a:xfrm>
              <a:off x="7488757" y="1679001"/>
              <a:ext cx="713141" cy="1126854"/>
            </a:xfrm>
            <a:prstGeom prst="rect">
              <a:avLst/>
            </a:prstGeom>
          </p:spPr>
        </p:pic>
        <p:pic>
          <p:nvPicPr>
            <p:cNvPr id="4" name="Grafik 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9320"/>
            <a:stretch/>
          </p:blipFill>
          <p:spPr>
            <a:xfrm>
              <a:off x="6980264" y="1750427"/>
              <a:ext cx="386179" cy="984002"/>
            </a:xfrm>
            <a:prstGeom prst="rect">
              <a:avLst/>
            </a:prstGeom>
          </p:spPr>
        </p:pic>
        <p:pic>
          <p:nvPicPr>
            <p:cNvPr id="8" name="Grafik 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602" t="71328" r="1358" b="8589"/>
            <a:stretch/>
          </p:blipFill>
          <p:spPr>
            <a:xfrm>
              <a:off x="6998034" y="2508145"/>
              <a:ext cx="257424" cy="226284"/>
            </a:xfrm>
            <a:prstGeom prst="rect">
              <a:avLst/>
            </a:prstGeom>
          </p:spPr>
        </p:pic>
      </p:grpSp>
      <p:pic>
        <p:nvPicPr>
          <p:cNvPr id="15" name="Grafik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9" r="8667"/>
          <a:stretch/>
        </p:blipFill>
        <p:spPr>
          <a:xfrm>
            <a:off x="6908481" y="2869646"/>
            <a:ext cx="1677988" cy="1260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Rechteck 6"/>
          <p:cNvSpPr/>
          <p:nvPr/>
        </p:nvSpPr>
        <p:spPr>
          <a:xfrm>
            <a:off x="6715125" y="1604434"/>
            <a:ext cx="1502889" cy="131070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492771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Tabel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4090835"/>
              </p:ext>
            </p:extLst>
          </p:nvPr>
        </p:nvGraphicFramePr>
        <p:xfrm>
          <a:off x="314129" y="1448679"/>
          <a:ext cx="8515743" cy="40520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385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385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385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05788"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solidFill>
                            <a:srgbClr val="003D6A"/>
                          </a:solidFill>
                        </a:rPr>
                        <a:t>Einfachspanner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 err="1">
                          <a:solidFill>
                            <a:srgbClr val="003D6A"/>
                          </a:solidFill>
                        </a:rPr>
                        <a:t>Zentrischspanner</a:t>
                      </a:r>
                      <a:endParaRPr lang="de-DE" sz="14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solidFill>
                            <a:srgbClr val="003D6A"/>
                          </a:solidFill>
                        </a:rPr>
                        <a:t>Mehrfachspanner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19375">
                <a:tc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85962">
                <a:tc>
                  <a:txBody>
                    <a:bodyPr/>
                    <a:lstStyle/>
                    <a:p>
                      <a:pPr marL="171450" indent="-171450" algn="l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de-DE" sz="1400" dirty="0">
                          <a:solidFill>
                            <a:srgbClr val="003D6A"/>
                          </a:solidFill>
                        </a:rPr>
                        <a:t>Spannung gegen eine feste Backe</a:t>
                      </a:r>
                    </a:p>
                    <a:p>
                      <a:pPr marL="171450" indent="-171450" algn="l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de-DE" sz="1400" dirty="0">
                          <a:solidFill>
                            <a:srgbClr val="003D6A"/>
                          </a:solidFill>
                        </a:rPr>
                        <a:t>Feste Backe dient als Referenz</a:t>
                      </a:r>
                    </a:p>
                    <a:p>
                      <a:pPr marL="171450" indent="-171450" algn="l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de-DE" sz="1400" dirty="0">
                          <a:solidFill>
                            <a:srgbClr val="003D6A"/>
                          </a:solidFill>
                        </a:rPr>
                        <a:t>Hohe Wiederholgenauigkeit</a:t>
                      </a:r>
                    </a:p>
                    <a:p>
                      <a:pPr marL="171450" indent="-171450" algn="l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de-DE" sz="1400" dirty="0">
                          <a:solidFill>
                            <a:srgbClr val="003D6A"/>
                          </a:solidFill>
                        </a:rPr>
                        <a:t>Besonders geeignet für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Werkstücke mit Bemaßung von der Seite</a:t>
                      </a:r>
                    </a:p>
                    <a:p>
                      <a:pPr marL="171450" indent="-171450" algn="l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endParaRPr lang="de-DE" sz="140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 algn="l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de-DE" sz="1400" dirty="0">
                          <a:solidFill>
                            <a:srgbClr val="003D6A"/>
                          </a:solidFill>
                        </a:rPr>
                        <a:t>Symmetrisches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Spannen</a:t>
                      </a:r>
                    </a:p>
                    <a:p>
                      <a:pPr marL="171450" indent="-171450" algn="l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Werkstück-Nullpunkt liegt immer mittig</a:t>
                      </a:r>
                    </a:p>
                    <a:p>
                      <a:pPr marL="171450" marR="0" indent="-1714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Sehr gute Zugänglichkeit für 5-Achs fräsen </a:t>
                      </a:r>
                    </a:p>
                    <a:p>
                      <a:pPr marL="171450" marR="0" indent="-1714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Besonders geeignet für Werkstücke mit Bemaßung aus der Mitte</a:t>
                      </a: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 algn="l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de-DE" sz="1400" dirty="0">
                          <a:solidFill>
                            <a:srgbClr val="003D6A"/>
                          </a:solidFill>
                        </a:rPr>
                        <a:t>Spannen von mehreren kleinen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oder sehr großen Werkstücken</a:t>
                      </a:r>
                    </a:p>
                    <a:p>
                      <a:pPr marL="171450" indent="-171450" algn="l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Multifunktionell einsetzbar</a:t>
                      </a:r>
                    </a:p>
                    <a:p>
                      <a:pPr marL="171450" indent="-171450" algn="l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Verkürzen der Rüstzeiten</a:t>
                      </a:r>
                    </a:p>
                    <a:p>
                      <a:pPr marL="171450" indent="-171450" algn="l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Optimale Ausnutzung des Maschinentischs</a:t>
                      </a:r>
                    </a:p>
                    <a:p>
                      <a:pPr marL="171450" indent="-171450" algn="l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endParaRPr lang="de-DE" sz="140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KONTEC Portfolio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KONTEC KSC-D</a:t>
            </a:r>
            <a:endParaRPr lang="de-DE" dirty="0"/>
          </a:p>
        </p:txBody>
      </p:sp>
      <p:grpSp>
        <p:nvGrpSpPr>
          <p:cNvPr id="8" name="Gruppieren 7"/>
          <p:cNvGrpSpPr/>
          <p:nvPr/>
        </p:nvGrpSpPr>
        <p:grpSpPr>
          <a:xfrm>
            <a:off x="702760" y="2166787"/>
            <a:ext cx="2045498" cy="1082919"/>
            <a:chOff x="553130" y="1917397"/>
            <a:chExt cx="2045498" cy="1082919"/>
          </a:xfrm>
        </p:grpSpPr>
        <p:pic>
          <p:nvPicPr>
            <p:cNvPr id="37" name="Grafik 36"/>
            <p:cNvPicPr>
              <a:picLocks noChangeAspect="1"/>
            </p:cNvPicPr>
            <p:nvPr/>
          </p:nvPicPr>
          <p:blipFill rotWithShape="1">
            <a:blip r:embed="rId2">
              <a:grayscl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590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503"/>
            <a:stretch/>
          </p:blipFill>
          <p:spPr>
            <a:xfrm>
              <a:off x="752475" y="2552155"/>
              <a:ext cx="1846153" cy="448161"/>
            </a:xfrm>
            <a:prstGeom prst="rect">
              <a:avLst/>
            </a:prstGeom>
          </p:spPr>
        </p:pic>
        <p:pic>
          <p:nvPicPr>
            <p:cNvPr id="39" name="Grafik 38"/>
            <p:cNvPicPr>
              <a:picLocks noChangeAspect="1"/>
            </p:cNvPicPr>
            <p:nvPr/>
          </p:nvPicPr>
          <p:blipFill rotWithShape="1">
            <a:blip r:embed="rId4">
              <a:duotone>
                <a:prstClr val="black"/>
                <a:schemeClr val="bg1">
                  <a:lumMod val="75000"/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0806" t="1539" r="78771" b="41496"/>
            <a:stretch/>
          </p:blipFill>
          <p:spPr>
            <a:xfrm>
              <a:off x="553130" y="1936940"/>
              <a:ext cx="591417" cy="615215"/>
            </a:xfrm>
            <a:prstGeom prst="rect">
              <a:avLst/>
            </a:prstGeom>
          </p:spPr>
        </p:pic>
        <p:pic>
          <p:nvPicPr>
            <p:cNvPr id="40" name="Grafik 39"/>
            <p:cNvPicPr>
              <a:picLocks noChangeAspect="1"/>
            </p:cNvPicPr>
            <p:nvPr/>
          </p:nvPicPr>
          <p:blipFill rotWithShape="1">
            <a:blip r:embed="rId4">
              <a:duotone>
                <a:prstClr val="black"/>
                <a:schemeClr val="bg1">
                  <a:lumMod val="75000"/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0806" t="1539" r="78771" b="41496"/>
            <a:stretch/>
          </p:blipFill>
          <p:spPr>
            <a:xfrm flipH="1">
              <a:off x="1629513" y="1939417"/>
              <a:ext cx="591417" cy="615215"/>
            </a:xfrm>
            <a:prstGeom prst="rect">
              <a:avLst/>
            </a:prstGeom>
          </p:spPr>
        </p:pic>
        <p:pic>
          <p:nvPicPr>
            <p:cNvPr id="31" name="Grafik 30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478" r="52505" b="56634"/>
            <a:stretch/>
          </p:blipFill>
          <p:spPr>
            <a:xfrm>
              <a:off x="1130530" y="1917397"/>
              <a:ext cx="498765" cy="468356"/>
            </a:xfrm>
            <a:prstGeom prst="rect">
              <a:avLst/>
            </a:prstGeom>
          </p:spPr>
        </p:pic>
      </p:grpSp>
      <p:grpSp>
        <p:nvGrpSpPr>
          <p:cNvPr id="7" name="Gruppieren 6"/>
          <p:cNvGrpSpPr/>
          <p:nvPr/>
        </p:nvGrpSpPr>
        <p:grpSpPr>
          <a:xfrm>
            <a:off x="3646468" y="2166787"/>
            <a:ext cx="1846153" cy="1080000"/>
            <a:chOff x="3546716" y="1917397"/>
            <a:chExt cx="1846153" cy="1080000"/>
          </a:xfrm>
        </p:grpSpPr>
        <p:pic>
          <p:nvPicPr>
            <p:cNvPr id="36" name="Grafik 35"/>
            <p:cNvPicPr>
              <a:picLocks noChangeAspect="1"/>
            </p:cNvPicPr>
            <p:nvPr/>
          </p:nvPicPr>
          <p:blipFill rotWithShape="1">
            <a:blip r:embed="rId2">
              <a:grayscl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590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503"/>
            <a:stretch/>
          </p:blipFill>
          <p:spPr>
            <a:xfrm>
              <a:off x="3546716" y="2549236"/>
              <a:ext cx="1846153" cy="448161"/>
            </a:xfrm>
            <a:prstGeom prst="rect">
              <a:avLst/>
            </a:prstGeom>
          </p:spPr>
        </p:pic>
        <p:pic>
          <p:nvPicPr>
            <p:cNvPr id="41" name="Grafik 40"/>
            <p:cNvPicPr>
              <a:picLocks noChangeAspect="1"/>
            </p:cNvPicPr>
            <p:nvPr/>
          </p:nvPicPr>
          <p:blipFill rotWithShape="1">
            <a:blip r:embed="rId4">
              <a:duotone>
                <a:prstClr val="black"/>
                <a:schemeClr val="bg1">
                  <a:lumMod val="75000"/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0806" t="1539" r="78771" b="41496"/>
            <a:stretch/>
          </p:blipFill>
          <p:spPr>
            <a:xfrm>
              <a:off x="3638156" y="1936940"/>
              <a:ext cx="591417" cy="615215"/>
            </a:xfrm>
            <a:prstGeom prst="rect">
              <a:avLst/>
            </a:prstGeom>
          </p:spPr>
        </p:pic>
        <p:pic>
          <p:nvPicPr>
            <p:cNvPr id="42" name="Grafik 41"/>
            <p:cNvPicPr>
              <a:picLocks noChangeAspect="1"/>
            </p:cNvPicPr>
            <p:nvPr/>
          </p:nvPicPr>
          <p:blipFill rotWithShape="1">
            <a:blip r:embed="rId4">
              <a:duotone>
                <a:prstClr val="black"/>
                <a:schemeClr val="bg1">
                  <a:lumMod val="75000"/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0806" t="1539" r="78771" b="41496"/>
            <a:stretch/>
          </p:blipFill>
          <p:spPr>
            <a:xfrm flipH="1">
              <a:off x="4716193" y="1939417"/>
              <a:ext cx="591417" cy="615215"/>
            </a:xfrm>
            <a:prstGeom prst="rect">
              <a:avLst/>
            </a:prstGeom>
          </p:spPr>
        </p:pic>
        <p:pic>
          <p:nvPicPr>
            <p:cNvPr id="35" name="Grafik 34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963" r="36809" b="55094"/>
            <a:stretch/>
          </p:blipFill>
          <p:spPr>
            <a:xfrm>
              <a:off x="4229100" y="1917397"/>
              <a:ext cx="484216" cy="484981"/>
            </a:xfrm>
            <a:prstGeom prst="rect">
              <a:avLst/>
            </a:prstGeom>
          </p:spPr>
        </p:pic>
      </p:grpSp>
      <p:grpSp>
        <p:nvGrpSpPr>
          <p:cNvPr id="6" name="Gruppieren 5"/>
          <p:cNvGrpSpPr/>
          <p:nvPr/>
        </p:nvGrpSpPr>
        <p:grpSpPr>
          <a:xfrm>
            <a:off x="6271558" y="2166787"/>
            <a:ext cx="2250961" cy="1082919"/>
            <a:chOff x="6229993" y="1917397"/>
            <a:chExt cx="2250961" cy="1082919"/>
          </a:xfrm>
        </p:grpSpPr>
        <p:pic>
          <p:nvPicPr>
            <p:cNvPr id="38" name="Grafik 37"/>
            <p:cNvPicPr>
              <a:picLocks noChangeAspect="1"/>
            </p:cNvPicPr>
            <p:nvPr/>
          </p:nvPicPr>
          <p:blipFill rotWithShape="1">
            <a:blip r:embed="rId2">
              <a:grayscl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590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503"/>
            <a:stretch/>
          </p:blipFill>
          <p:spPr>
            <a:xfrm>
              <a:off x="6432397" y="2552155"/>
              <a:ext cx="1846153" cy="448161"/>
            </a:xfrm>
            <a:prstGeom prst="rect">
              <a:avLst/>
            </a:prstGeom>
          </p:spPr>
        </p:pic>
        <p:pic>
          <p:nvPicPr>
            <p:cNvPr id="43" name="Grafik 42"/>
            <p:cNvPicPr>
              <a:picLocks noChangeAspect="1"/>
            </p:cNvPicPr>
            <p:nvPr/>
          </p:nvPicPr>
          <p:blipFill rotWithShape="1">
            <a:blip r:embed="rId4">
              <a:duotone>
                <a:prstClr val="black"/>
                <a:schemeClr val="bg1">
                  <a:lumMod val="75000"/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0806" t="1539" r="78771" b="41496"/>
            <a:stretch/>
          </p:blipFill>
          <p:spPr>
            <a:xfrm flipH="1">
              <a:off x="7889537" y="1939417"/>
              <a:ext cx="591417" cy="615215"/>
            </a:xfrm>
            <a:prstGeom prst="rect">
              <a:avLst/>
            </a:prstGeom>
          </p:spPr>
        </p:pic>
        <p:pic>
          <p:nvPicPr>
            <p:cNvPr id="44" name="Grafik 43"/>
            <p:cNvPicPr>
              <a:picLocks noChangeAspect="1"/>
            </p:cNvPicPr>
            <p:nvPr/>
          </p:nvPicPr>
          <p:blipFill rotWithShape="1">
            <a:blip r:embed="rId4">
              <a:duotone>
                <a:prstClr val="black"/>
                <a:schemeClr val="bg1">
                  <a:lumMod val="75000"/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0806" t="1539" r="78771" b="41496"/>
            <a:stretch/>
          </p:blipFill>
          <p:spPr>
            <a:xfrm>
              <a:off x="6229993" y="1935482"/>
              <a:ext cx="591417" cy="615215"/>
            </a:xfrm>
            <a:prstGeom prst="rect">
              <a:avLst/>
            </a:prstGeom>
          </p:spPr>
        </p:pic>
        <p:pic>
          <p:nvPicPr>
            <p:cNvPr id="45" name="Grafik 44"/>
            <p:cNvPicPr>
              <a:picLocks noChangeAspect="1"/>
            </p:cNvPicPr>
            <p:nvPr/>
          </p:nvPicPr>
          <p:blipFill rotWithShape="1">
            <a:blip r:embed="rId7">
              <a:grayscl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987" r="46458" b="41497"/>
            <a:stretch/>
          </p:blipFill>
          <p:spPr>
            <a:xfrm>
              <a:off x="7266074" y="1922791"/>
              <a:ext cx="157942" cy="631839"/>
            </a:xfrm>
            <a:prstGeom prst="rect">
              <a:avLst/>
            </a:prstGeom>
          </p:spPr>
        </p:pic>
        <p:pic>
          <p:nvPicPr>
            <p:cNvPr id="34" name="Grafik 33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353" r="53532" b="50476"/>
            <a:stretch/>
          </p:blipFill>
          <p:spPr>
            <a:xfrm>
              <a:off x="6808125" y="1917397"/>
              <a:ext cx="482138" cy="534858"/>
            </a:xfrm>
            <a:prstGeom prst="rect">
              <a:avLst/>
            </a:prstGeom>
          </p:spPr>
        </p:pic>
        <p:pic>
          <p:nvPicPr>
            <p:cNvPr id="46" name="Grafik 45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573" r="21563" b="50476"/>
            <a:stretch/>
          </p:blipFill>
          <p:spPr>
            <a:xfrm>
              <a:off x="7439891" y="1918564"/>
              <a:ext cx="440575" cy="5348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730805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KONTEC Portfolio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KONTEC KSC-D</a:t>
            </a:r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6715125" y="1604434"/>
            <a:ext cx="1502889" cy="131070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2" name="Textfeld 41"/>
          <p:cNvSpPr txBox="1"/>
          <p:nvPr/>
        </p:nvSpPr>
        <p:spPr>
          <a:xfrm rot="16200000">
            <a:off x="3686710" y="3156293"/>
            <a:ext cx="23940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>
                <a:solidFill>
                  <a:srgbClr val="003D6A"/>
                </a:solidFill>
              </a:rPr>
              <a:t>Max. Spannweite [mm]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6444937" y="4610886"/>
            <a:ext cx="11298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>
                <a:solidFill>
                  <a:srgbClr val="003D6A"/>
                </a:solidFill>
              </a:rPr>
              <a:t>Backenbreite</a:t>
            </a:r>
          </a:p>
        </p:txBody>
      </p:sp>
      <p:graphicFrame>
        <p:nvGraphicFramePr>
          <p:cNvPr id="10" name="Diagramm 9"/>
          <p:cNvGraphicFramePr/>
          <p:nvPr>
            <p:extLst>
              <p:ext uri="{D42A27DB-BD31-4B8C-83A1-F6EECF244321}">
                <p14:modId xmlns:p14="http://schemas.microsoft.com/office/powerpoint/2010/main" val="757312728"/>
              </p:ext>
            </p:extLst>
          </p:nvPr>
        </p:nvGraphicFramePr>
        <p:xfrm>
          <a:off x="284443" y="1646775"/>
          <a:ext cx="4057000" cy="36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Textfeld 10"/>
          <p:cNvSpPr txBox="1"/>
          <p:nvPr/>
        </p:nvSpPr>
        <p:spPr>
          <a:xfrm rot="16200000">
            <a:off x="-686806" y="3165808"/>
            <a:ext cx="22194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>
                <a:solidFill>
                  <a:srgbClr val="003D6A"/>
                </a:solidFill>
              </a:rPr>
              <a:t>Max. Spannkraft [kN]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2163338" y="4613565"/>
            <a:ext cx="11298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>
                <a:solidFill>
                  <a:srgbClr val="003D6A"/>
                </a:solidFill>
              </a:rPr>
              <a:t>Backenbreite</a:t>
            </a:r>
          </a:p>
        </p:txBody>
      </p:sp>
      <p:sp>
        <p:nvSpPr>
          <p:cNvPr id="14" name="Rechteck 13"/>
          <p:cNvSpPr/>
          <p:nvPr/>
        </p:nvSpPr>
        <p:spPr>
          <a:xfrm>
            <a:off x="4715890" y="1635487"/>
            <a:ext cx="4176000" cy="36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/>
          <p:cNvSpPr/>
          <p:nvPr/>
        </p:nvSpPr>
        <p:spPr>
          <a:xfrm>
            <a:off x="254183" y="1635487"/>
            <a:ext cx="4176000" cy="36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aphicFrame>
        <p:nvGraphicFramePr>
          <p:cNvPr id="16" name="Diagramm 15"/>
          <p:cNvGraphicFramePr/>
          <p:nvPr>
            <p:extLst>
              <p:ext uri="{D42A27DB-BD31-4B8C-83A1-F6EECF244321}">
                <p14:modId xmlns:p14="http://schemas.microsoft.com/office/powerpoint/2010/main" val="2542292479"/>
              </p:ext>
            </p:extLst>
          </p:nvPr>
        </p:nvGraphicFramePr>
        <p:xfrm>
          <a:off x="4715890" y="1604434"/>
          <a:ext cx="4057000" cy="36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8473462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Schnelle Adaption an neue Spannaufgaben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KONTEC KSC-D</a:t>
            </a:r>
            <a:endParaRPr lang="de-DE" dirty="0"/>
          </a:p>
        </p:txBody>
      </p:sp>
      <p:graphicFrame>
        <p:nvGraphicFramePr>
          <p:cNvPr id="3" name="Tabel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4595096"/>
              </p:ext>
            </p:extLst>
          </p:nvPr>
        </p:nvGraphicFramePr>
        <p:xfrm>
          <a:off x="254182" y="982619"/>
          <a:ext cx="8636204" cy="493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590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590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590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5905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88000">
                <a:tc gridSpan="4">
                  <a:txBody>
                    <a:bodyPr/>
                    <a:lstStyle/>
                    <a:p>
                      <a:pPr algn="ctr"/>
                      <a:r>
                        <a:rPr lang="de-DE" sz="1200" b="1" dirty="0">
                          <a:solidFill>
                            <a:srgbClr val="003D6A"/>
                          </a:solidFill>
                        </a:rPr>
                        <a:t>Systembacken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1F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200" b="1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2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2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Standard Wendebacke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Wendebacke, </a:t>
                      </a:r>
                      <a:r>
                        <a:rPr lang="de-DE" sz="1000" b="0" dirty="0" err="1">
                          <a:solidFill>
                            <a:srgbClr val="003D6A"/>
                          </a:solidFill>
                        </a:rPr>
                        <a:t>grip</a:t>
                      </a:r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  <a:p>
                      <a:pPr algn="ctr"/>
                      <a:r>
                        <a:rPr lang="de-DE" sz="1000" b="1" dirty="0">
                          <a:solidFill>
                            <a:srgbClr val="003D6A"/>
                          </a:solidFill>
                        </a:rPr>
                        <a:t>-</a:t>
                      </a:r>
                      <a:r>
                        <a:rPr lang="de-DE" sz="1000" b="1" dirty="0" err="1">
                          <a:solidFill>
                            <a:srgbClr val="003D6A"/>
                          </a:solidFill>
                        </a:rPr>
                        <a:t>grip</a:t>
                      </a:r>
                      <a:endParaRPr lang="de-DE" sz="1000" b="1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b="0" baseline="0" dirty="0">
                          <a:solidFill>
                            <a:srgbClr val="003D6A"/>
                          </a:solidFill>
                        </a:rPr>
                        <a:t>Vergrößerte Spannweite</a:t>
                      </a:r>
                    </a:p>
                    <a:p>
                      <a:pPr algn="ctr"/>
                      <a:r>
                        <a:rPr lang="de-DE" sz="1000" b="1" dirty="0">
                          <a:solidFill>
                            <a:srgbClr val="003D6A"/>
                          </a:solidFill>
                        </a:rPr>
                        <a:t>-VS</a:t>
                      </a:r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Alu</a:t>
                      </a:r>
                      <a:r>
                        <a:rPr lang="de-DE" sz="1000" b="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Backe</a:t>
                      </a:r>
                    </a:p>
                    <a:p>
                      <a:pPr algn="ctr"/>
                      <a:r>
                        <a:rPr lang="de-DE" sz="1000" b="1" dirty="0">
                          <a:solidFill>
                            <a:srgbClr val="003D6A"/>
                          </a:solidFill>
                        </a:rPr>
                        <a:t>AL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80000">
                <a:tc>
                  <a:txBody>
                    <a:bodyPr/>
                    <a:lstStyle/>
                    <a:p>
                      <a:endParaRPr lang="de-DE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Adapter- und Pendelplatte</a:t>
                      </a:r>
                    </a:p>
                    <a:p>
                      <a:pPr algn="ctr"/>
                      <a:r>
                        <a:rPr lang="de-DE" sz="1000" b="1" dirty="0">
                          <a:solidFill>
                            <a:srgbClr val="003D6A"/>
                          </a:solidFill>
                        </a:rPr>
                        <a:t>-R</a:t>
                      </a: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5-Achs</a:t>
                      </a:r>
                      <a:r>
                        <a:rPr lang="de-DE" sz="1000" b="0" baseline="0" dirty="0">
                          <a:solidFill>
                            <a:srgbClr val="003D6A"/>
                          </a:solidFill>
                        </a:rPr>
                        <a:t> Standardbacke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1" dirty="0">
                          <a:solidFill>
                            <a:srgbClr val="003D6A"/>
                          </a:solidFill>
                        </a:rPr>
                        <a:t>-5A / -5A-VS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6fach</a:t>
                      </a:r>
                      <a:r>
                        <a:rPr lang="de-DE" sz="1000" b="0" baseline="0" dirty="0">
                          <a:solidFill>
                            <a:srgbClr val="003D6A"/>
                          </a:solidFill>
                        </a:rPr>
                        <a:t> Backe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1" dirty="0">
                          <a:solidFill>
                            <a:srgbClr val="003D6A"/>
                          </a:solidFill>
                        </a:rPr>
                        <a:t>-6B</a:t>
                      </a: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Wendebacke </a:t>
                      </a:r>
                      <a:r>
                        <a:rPr lang="de-DE" sz="1000" b="0" dirty="0" err="1">
                          <a:solidFill>
                            <a:srgbClr val="003D6A"/>
                          </a:solidFill>
                        </a:rPr>
                        <a:t>grip</a:t>
                      </a: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,</a:t>
                      </a:r>
                      <a:r>
                        <a:rPr lang="de-DE" sz="1000" b="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Mittelbacke glatt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1" dirty="0">
                          <a:solidFill>
                            <a:srgbClr val="003D6A"/>
                          </a:solidFill>
                        </a:rPr>
                        <a:t>-ST</a:t>
                      </a:r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8000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000" b="0" baseline="0" dirty="0">
                        <a:solidFill>
                          <a:srgbClr val="003D6A"/>
                        </a:solidFill>
                        <a:sym typeface="Wingdings" panose="05000000000000000000" pitchFamily="2" charset="2"/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8000">
                <a:tc gridSpan="4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rgbClr val="003D6A"/>
                          </a:solidFill>
                        </a:rPr>
                        <a:t>Spannbacken</a:t>
                      </a: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1F8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000" b="0" baseline="0" dirty="0">
                        <a:solidFill>
                          <a:srgbClr val="003D6A"/>
                        </a:solidFill>
                        <a:sym typeface="Wingdings" panose="05000000000000000000" pitchFamily="2" charset="2"/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Spannbacke mit Positionierstiften</a:t>
                      </a: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Federblatt-Niederzugbacke</a:t>
                      </a: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0" dirty="0" err="1">
                          <a:solidFill>
                            <a:srgbClr val="003D6A"/>
                          </a:solidFill>
                        </a:rPr>
                        <a:t>Prismabacke</a:t>
                      </a:r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Stufenbacke, </a:t>
                      </a:r>
                      <a:r>
                        <a:rPr lang="de-DE" sz="1000" b="0" dirty="0" err="1">
                          <a:solidFill>
                            <a:srgbClr val="003D6A"/>
                          </a:solidFill>
                        </a:rPr>
                        <a:t>grip</a:t>
                      </a:r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08000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20" name="Inhaltsplatzhalter 8"/>
          <p:cNvPicPr>
            <a:picLocks noGrp="1" noChangeAspect="1"/>
          </p:cNvPicPr>
          <p:nvPr>
            <p:ph sz="quarter" idx="4294967295"/>
          </p:nvPr>
        </p:nvPicPr>
        <p:blipFill>
          <a:blip r:embed="rId2"/>
          <a:stretch>
            <a:fillRect/>
          </a:stretch>
        </p:blipFill>
        <p:spPr>
          <a:xfrm>
            <a:off x="5027888" y="3297151"/>
            <a:ext cx="1285367" cy="9000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876" y="3636780"/>
            <a:ext cx="792000" cy="560371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7428" y="3297151"/>
            <a:ext cx="792000" cy="599770"/>
          </a:xfrm>
          <a:prstGeom prst="rect">
            <a:avLst/>
          </a:prstGeom>
        </p:spPr>
      </p:pic>
      <p:pic>
        <p:nvPicPr>
          <p:cNvPr id="27" name="Grafik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002" y="1788715"/>
            <a:ext cx="1188456" cy="900000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8626" y="4949976"/>
            <a:ext cx="1160438" cy="864000"/>
          </a:xfrm>
          <a:prstGeom prst="rect">
            <a:avLst/>
          </a:prstGeom>
        </p:spPr>
      </p:pic>
      <p:pic>
        <p:nvPicPr>
          <p:cNvPr id="19" name="Grafik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49" y="4949976"/>
            <a:ext cx="1214143" cy="862939"/>
          </a:xfrm>
          <a:prstGeom prst="rect">
            <a:avLst/>
          </a:prstGeom>
        </p:spPr>
      </p:pic>
      <p:pic>
        <p:nvPicPr>
          <p:cNvPr id="22" name="Grafik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1819" y="4948915"/>
            <a:ext cx="1130225" cy="864000"/>
          </a:xfrm>
          <a:prstGeom prst="rect">
            <a:avLst/>
          </a:prstGeom>
        </p:spPr>
      </p:pic>
      <p:pic>
        <p:nvPicPr>
          <p:cNvPr id="28" name="Picture 3" descr="R:\05_Produkte\10_Backen\02_Kacema_Backe mit Pos-Stiften\01_Backe 125mm mit Pos-Stifte\Spannbacke mit Positionierstiften Breite-125mm_links.tif"/>
          <p:cNvPicPr>
            <a:picLocks noGrp="1" noChangeAspect="1" noChangeArrowheads="1"/>
          </p:cNvPicPr>
          <p:nvPr>
            <p:ph sz="quarter" idx="4294967295"/>
          </p:nvPr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71" t="20180" r="24168" b="15868"/>
          <a:stretch/>
        </p:blipFill>
        <p:spPr bwMode="auto">
          <a:xfrm rot="21221603">
            <a:off x="677208" y="4873740"/>
            <a:ext cx="1248468" cy="1015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627" y="1786061"/>
            <a:ext cx="1237629" cy="90000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4667" y="1788715"/>
            <a:ext cx="1237861" cy="900000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713" y="3297151"/>
            <a:ext cx="1479999" cy="90000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8351" y="1788715"/>
            <a:ext cx="1238835" cy="9000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342" y="3297151"/>
            <a:ext cx="1439776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7224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KONTEC Übersicht</a:t>
            </a:r>
          </a:p>
        </p:txBody>
      </p:sp>
      <p:sp>
        <p:nvSpPr>
          <p:cNvPr id="9" name="Rechteck 8">
            <a:hlinkClick r:id="" action="ppaction://noaction"/>
          </p:cNvPr>
          <p:cNvSpPr/>
          <p:nvPr/>
        </p:nvSpPr>
        <p:spPr>
          <a:xfrm>
            <a:off x="3459567" y="2489148"/>
            <a:ext cx="2224867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 err="1">
                <a:solidFill>
                  <a:srgbClr val="003D6A"/>
                </a:solidFill>
                <a:latin typeface="+mj-lt"/>
              </a:rPr>
              <a:t>Zentrischspanner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9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KONTEC KSC-D</a:t>
            </a:r>
            <a:endParaRPr lang="de-DE" dirty="0"/>
          </a:p>
        </p:txBody>
      </p:sp>
      <p:sp>
        <p:nvSpPr>
          <p:cNvPr id="20" name="Rechteck 19">
            <a:hlinkClick r:id="rId2" action="ppaction://hlinksldjump"/>
          </p:cNvPr>
          <p:cNvSpPr/>
          <p:nvPr/>
        </p:nvSpPr>
        <p:spPr>
          <a:xfrm>
            <a:off x="752475" y="2492858"/>
            <a:ext cx="2221853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</a:rPr>
              <a:t>Einfachspanner</a:t>
            </a:r>
            <a:endParaRPr lang="de-DE" sz="1400" dirty="0">
              <a:solidFill>
                <a:srgbClr val="003D6A"/>
              </a:solidFill>
            </a:endParaRPr>
          </a:p>
        </p:txBody>
      </p:sp>
      <p:pic>
        <p:nvPicPr>
          <p:cNvPr id="5" name="Grafik 4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3"/>
          <a:srcRect l="4645" r="3827"/>
          <a:stretch/>
        </p:blipFill>
        <p:spPr>
          <a:xfrm>
            <a:off x="3459567" y="2800702"/>
            <a:ext cx="2224867" cy="1620000"/>
          </a:xfrm>
          <a:prstGeom prst="rect">
            <a:avLst/>
          </a:prstGeom>
        </p:spPr>
      </p:pic>
      <p:pic>
        <p:nvPicPr>
          <p:cNvPr id="12" name="Grafik 11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4"/>
          <a:srcRect r="8882"/>
          <a:stretch/>
        </p:blipFill>
        <p:spPr>
          <a:xfrm>
            <a:off x="752475" y="2799654"/>
            <a:ext cx="2224100" cy="1620000"/>
          </a:xfrm>
          <a:prstGeom prst="rect">
            <a:avLst/>
          </a:prstGeom>
        </p:spPr>
      </p:pic>
      <p:pic>
        <p:nvPicPr>
          <p:cNvPr id="24" name="Grafik 23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5"/>
          <a:srcRect l="4957" r="2838"/>
          <a:stretch/>
        </p:blipFill>
        <p:spPr>
          <a:xfrm>
            <a:off x="6142705" y="2796862"/>
            <a:ext cx="2225040" cy="1620000"/>
          </a:xfrm>
          <a:prstGeom prst="rect">
            <a:avLst/>
          </a:prstGeom>
        </p:spPr>
      </p:pic>
      <p:sp>
        <p:nvSpPr>
          <p:cNvPr id="25" name="Rechteck 24">
            <a:hlinkClick r:id="rId2" action="ppaction://hlinksldjump"/>
          </p:cNvPr>
          <p:cNvSpPr/>
          <p:nvPr/>
        </p:nvSpPr>
        <p:spPr>
          <a:xfrm>
            <a:off x="6145892" y="2492925"/>
            <a:ext cx="2225040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Mehrfachspanner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467915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KONTEC Mehrfachspanner</a:t>
            </a:r>
          </a:p>
        </p:txBody>
      </p:sp>
      <p:sp>
        <p:nvSpPr>
          <p:cNvPr id="9" name="Rechteck 8">
            <a:hlinkClick r:id="" action="ppaction://noaction"/>
          </p:cNvPr>
          <p:cNvSpPr/>
          <p:nvPr/>
        </p:nvSpPr>
        <p:spPr>
          <a:xfrm>
            <a:off x="5354543" y="1805941"/>
            <a:ext cx="2220912" cy="73866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KSM2</a:t>
            </a:r>
          </a:p>
          <a:p>
            <a:pPr algn="ctr">
              <a:defRPr/>
            </a:pPr>
            <a:r>
              <a:rPr lang="de-DE" sz="1400" dirty="0">
                <a:solidFill>
                  <a:srgbClr val="003D6A"/>
                </a:solidFill>
                <a:latin typeface="+mj-lt"/>
              </a:rPr>
              <a:t>Spannschiene mit Backenschnellwechsel</a:t>
            </a:r>
          </a:p>
        </p:txBody>
      </p:sp>
      <p:sp>
        <p:nvSpPr>
          <p:cNvPr id="19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KONTEC KSC-D</a:t>
            </a:r>
            <a:endParaRPr lang="de-DE" dirty="0"/>
          </a:p>
        </p:txBody>
      </p:sp>
      <p:sp>
        <p:nvSpPr>
          <p:cNvPr id="20" name="Rechteck 19">
            <a:hlinkClick r:id="rId2" action="ppaction://hlinksldjump"/>
          </p:cNvPr>
          <p:cNvSpPr/>
          <p:nvPr/>
        </p:nvSpPr>
        <p:spPr>
          <a:xfrm>
            <a:off x="1741448" y="1926030"/>
            <a:ext cx="2220912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</a:rPr>
              <a:t>KSC-D</a:t>
            </a:r>
          </a:p>
          <a:p>
            <a:pPr algn="ctr">
              <a:defRPr/>
            </a:pPr>
            <a:r>
              <a:rPr lang="de-DE" sz="1400" dirty="0">
                <a:solidFill>
                  <a:srgbClr val="003D6A"/>
                </a:solidFill>
              </a:rPr>
              <a:t>Basisspanner</a:t>
            </a:r>
          </a:p>
        </p:txBody>
      </p:sp>
      <p:sp>
        <p:nvSpPr>
          <p:cNvPr id="13" name="Rechteck 12">
            <a:hlinkClick r:id="rId2" action="ppaction://hlinksldjump"/>
          </p:cNvPr>
          <p:cNvSpPr/>
          <p:nvPr/>
        </p:nvSpPr>
        <p:spPr>
          <a:xfrm>
            <a:off x="1741447" y="2549757"/>
            <a:ext cx="2220913" cy="1619124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>
            <a:hlinkClick r:id="" action="ppaction://noaction"/>
          </p:cNvPr>
          <p:cNvSpPr/>
          <p:nvPr/>
        </p:nvSpPr>
        <p:spPr>
          <a:xfrm>
            <a:off x="5354543" y="2545386"/>
            <a:ext cx="2220913" cy="1619124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Grafik 2">
            <a:hlinkClick r:id="" action="ppaction://noaction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6199" y="2695661"/>
            <a:ext cx="2157599" cy="1402514"/>
          </a:xfrm>
          <a:prstGeom prst="rect">
            <a:avLst/>
          </a:prstGeom>
        </p:spPr>
      </p:pic>
      <p:pic>
        <p:nvPicPr>
          <p:cNvPr id="4" name="Grafik 3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4074" y="2813173"/>
            <a:ext cx="2115657" cy="1156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56652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 SCH_PPT_Vorlage_4-3_22031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SCH_PPT_Vorlage_4-3_220312.potx</Template>
  <TotalTime>0</TotalTime>
  <Words>410</Words>
  <Application>Microsoft Office PowerPoint</Application>
  <PresentationFormat>Bildschirmpräsentation (4:3)</PresentationFormat>
  <Paragraphs>205</Paragraphs>
  <Slides>15</Slides>
  <Notes>0</Notes>
  <HiddenSlides>1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15</vt:i4>
      </vt:variant>
    </vt:vector>
  </HeadingPairs>
  <TitlesOfParts>
    <vt:vector size="19" baseType="lpstr">
      <vt:lpstr>Arial</vt:lpstr>
      <vt:lpstr>Calibri</vt:lpstr>
      <vt:lpstr>Wingdings</vt:lpstr>
      <vt:lpstr> SCH_PPT_Vorlage_4-3_220312</vt:lpstr>
      <vt:lpstr>PowerPoint-Präsentation</vt:lpstr>
      <vt:lpstr>Produktübersicht</vt:lpstr>
      <vt:lpstr>Ausgangssituation</vt:lpstr>
      <vt:lpstr>SCHUNK Dienstleistungen</vt:lpstr>
      <vt:lpstr>KONTEC Portfolio</vt:lpstr>
      <vt:lpstr>KONTEC Portfolio</vt:lpstr>
      <vt:lpstr>Schnelle Adaption an neue Spannaufgaben</vt:lpstr>
      <vt:lpstr>KONTEC Übersicht</vt:lpstr>
      <vt:lpstr>KONTEC Mehrfachspanner</vt:lpstr>
      <vt:lpstr>KONTEC KSC-D Anwendungsbeispiel</vt:lpstr>
      <vt:lpstr>KONTEC KSC-D</vt:lpstr>
      <vt:lpstr>KONTEC KSC-D</vt:lpstr>
      <vt:lpstr>KONTEC KSC-D</vt:lpstr>
      <vt:lpstr>Baureihen KONTEC KSC-D</vt:lpstr>
      <vt:lpstr>PowerPoint-Präsentation</vt:lpstr>
    </vt:vector>
  </TitlesOfParts>
  <Company>Ideenhaus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Ralf Brendjes</dc:creator>
  <cp:lastModifiedBy>Hensler, Sarah</cp:lastModifiedBy>
  <cp:revision>649</cp:revision>
  <cp:lastPrinted>2018-01-05T10:34:27Z</cp:lastPrinted>
  <dcterms:created xsi:type="dcterms:W3CDTF">2015-04-07T09:55:40Z</dcterms:created>
  <dcterms:modified xsi:type="dcterms:W3CDTF">2021-10-21T13:30:46Z</dcterms:modified>
</cp:coreProperties>
</file>