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560" r:id="rId2"/>
    <p:sldId id="534" r:id="rId3"/>
    <p:sldId id="535" r:id="rId4"/>
    <p:sldId id="533" r:id="rId5"/>
    <p:sldId id="527" r:id="rId6"/>
    <p:sldId id="528" r:id="rId7"/>
    <p:sldId id="530" r:id="rId8"/>
    <p:sldId id="526" r:id="rId9"/>
    <p:sldId id="542" r:id="rId10"/>
    <p:sldId id="543" r:id="rId11"/>
    <p:sldId id="507" r:id="rId12"/>
    <p:sldId id="508" r:id="rId13"/>
    <p:sldId id="509" r:id="rId14"/>
    <p:sldId id="510" r:id="rId15"/>
    <p:sldId id="511" r:id="rId16"/>
    <p:sldId id="279" r:id="rId17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74" autoAdjust="0"/>
    <p:restoredTop sz="94601" autoAdjust="0"/>
  </p:normalViewPr>
  <p:slideViewPr>
    <p:cSldViewPr snapToGrid="0" snapToObjects="1">
      <p:cViewPr varScale="1">
        <p:scale>
          <a:sx n="62" d="100"/>
          <a:sy n="62" d="100"/>
        </p:scale>
        <p:origin x="1482" y="4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range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8682844466354448"/>
          <c:y val="0.1632658333333333"/>
          <c:w val="0.813171555336455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81</c:v>
                </c:pt>
                <c:pt idx="1">
                  <c:v>131</c:v>
                </c:pt>
                <c:pt idx="2">
                  <c:v>192</c:v>
                </c:pt>
                <c:pt idx="3">
                  <c:v>0</c:v>
                </c:pt>
                <c:pt idx="4">
                  <c:v>245</c:v>
                </c:pt>
                <c:pt idx="5">
                  <c:v>343</c:v>
                </c:pt>
                <c:pt idx="6">
                  <c:v>491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98-4D18-80AE-0DBF9EC1DBBB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71</c:v>
                </c:pt>
                <c:pt idx="1">
                  <c:v>123</c:v>
                </c:pt>
                <c:pt idx="2">
                  <c:v>120</c:v>
                </c:pt>
                <c:pt idx="3">
                  <c:v>0</c:v>
                </c:pt>
                <c:pt idx="4">
                  <c:v>0</c:v>
                </c:pt>
                <c:pt idx="5">
                  <c:v>301</c:v>
                </c:pt>
                <c:pt idx="6">
                  <c:v>461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98-4D18-80AE-0DBF9EC1DBBB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571</c:v>
                </c:pt>
                <c:pt idx="1">
                  <c:v>571</c:v>
                </c:pt>
                <c:pt idx="2">
                  <c:v>126</c:v>
                </c:pt>
                <c:pt idx="3">
                  <c:v>571</c:v>
                </c:pt>
                <c:pt idx="4">
                  <c:v>0</c:v>
                </c:pt>
                <c:pt idx="5">
                  <c:v>121</c:v>
                </c:pt>
                <c:pt idx="6">
                  <c:v>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98-4D18-80AE-0DBF9EC1DB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128960"/>
        <c:axId val="187129344"/>
      </c:barChart>
      <c:catAx>
        <c:axId val="18712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9344"/>
        <c:crosses val="autoZero"/>
        <c:auto val="1"/>
        <c:lblAlgn val="ctr"/>
        <c:lblOffset val="100"/>
        <c:noMultiLvlLbl val="0"/>
      </c:catAx>
      <c:valAx>
        <c:axId val="187129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128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r>
              <a:rPr lang="de-DE" sz="1800" dirty="0" err="1">
                <a:solidFill>
                  <a:srgbClr val="003D6A"/>
                </a:solidFill>
              </a:rPr>
              <a:t>Clamping</a:t>
            </a:r>
            <a:r>
              <a:rPr lang="de-DE" sz="1800" baseline="0" dirty="0">
                <a:solidFill>
                  <a:srgbClr val="003D6A"/>
                </a:solidFill>
              </a:rPr>
              <a:t> </a:t>
            </a:r>
            <a:r>
              <a:rPr lang="de-DE" sz="1800" baseline="0" dirty="0" err="1">
                <a:solidFill>
                  <a:srgbClr val="003D6A"/>
                </a:solidFill>
              </a:rPr>
              <a:t>force</a:t>
            </a:r>
            <a:endParaRPr lang="de-DE" sz="1800" dirty="0">
              <a:solidFill>
                <a:srgbClr val="003D6A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16491570125708652"/>
          <c:y val="0.1526825"/>
          <c:w val="0.83508429874291346"/>
          <c:h val="0.606826388888888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Vise with fixed Jaw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Tabelle1!$B$2:$B$8</c:f>
              <c:numCache>
                <c:formatCode>General</c:formatCode>
                <c:ptCount val="7"/>
                <c:pt idx="0">
                  <c:v>12</c:v>
                </c:pt>
                <c:pt idx="1">
                  <c:v>20</c:v>
                </c:pt>
                <c:pt idx="2">
                  <c:v>25</c:v>
                </c:pt>
                <c:pt idx="3">
                  <c:v>0</c:v>
                </c:pt>
                <c:pt idx="4">
                  <c:v>40</c:v>
                </c:pt>
                <c:pt idx="5">
                  <c:v>40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8-43FD-A67F-019AAED42B30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Centric Clamping Vise</c:v>
                </c:pt>
              </c:strCache>
            </c:strRef>
          </c:tx>
          <c:spPr>
            <a:solidFill>
              <a:srgbClr val="003D6A"/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  <c:pt idx="0">
                  <c:v>7</c:v>
                </c:pt>
                <c:pt idx="1">
                  <c:v>15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  <c:pt idx="5">
                  <c:v>35</c:v>
                </c:pt>
                <c:pt idx="6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D38-43FD-A67F-019AAED42B3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Multi Clamping Vise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Tabelle1!$A$2:$A$8</c:f>
              <c:numCache>
                <c:formatCode>General</c:formatCode>
                <c:ptCount val="7"/>
                <c:pt idx="0">
                  <c:v>40</c:v>
                </c:pt>
                <c:pt idx="1">
                  <c:v>65</c:v>
                </c:pt>
                <c:pt idx="2">
                  <c:v>80</c:v>
                </c:pt>
                <c:pt idx="3">
                  <c:v>90</c:v>
                </c:pt>
                <c:pt idx="4">
                  <c:v>100</c:v>
                </c:pt>
                <c:pt idx="5">
                  <c:v>125</c:v>
                </c:pt>
                <c:pt idx="6">
                  <c:v>160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  <c:pt idx="0">
                  <c:v>30</c:v>
                </c:pt>
                <c:pt idx="1">
                  <c:v>30</c:v>
                </c:pt>
                <c:pt idx="2">
                  <c:v>25</c:v>
                </c:pt>
                <c:pt idx="3">
                  <c:v>30</c:v>
                </c:pt>
                <c:pt idx="4">
                  <c:v>0</c:v>
                </c:pt>
                <c:pt idx="5">
                  <c:v>40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38-43FD-A67F-019AAED42B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011048"/>
        <c:axId val="187011432"/>
      </c:barChart>
      <c:catAx>
        <c:axId val="18701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432"/>
        <c:crosses val="autoZero"/>
        <c:auto val="1"/>
        <c:lblAlgn val="ctr"/>
        <c:lblOffset val="100"/>
        <c:noMultiLvlLbl val="0"/>
      </c:catAx>
      <c:valAx>
        <c:axId val="187011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87011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rgbClr val="003D6A"/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21.10.2021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8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KONTEC KSC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" Target="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KONTEC KSC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Maximum </a:t>
            </a:r>
            <a:r>
              <a:rPr lang="de-DE" sz="1500" dirty="0" err="1">
                <a:solidFill>
                  <a:srgbClr val="FFFFFF"/>
                </a:solidFill>
              </a:rPr>
              <a:t>precision</a:t>
            </a:r>
            <a:r>
              <a:rPr lang="de-DE" sz="1500" dirty="0">
                <a:solidFill>
                  <a:srgbClr val="FFFFFF"/>
                </a:solidFill>
              </a:rPr>
              <a:t> and process </a:t>
            </a:r>
            <a:r>
              <a:rPr lang="de-DE" sz="1500" dirty="0" err="1">
                <a:solidFill>
                  <a:srgbClr val="FFFFFF"/>
                </a:solidFill>
              </a:rPr>
              <a:t>reliability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hlinkClick r:id="rId4" action="ppaction://hlinksldjump"/>
            <a:extLst>
              <a:ext uri="{FF2B5EF4-FFF2-40B4-BE49-F238E27FC236}">
                <a16:creationId xmlns:a16="http://schemas.microsoft.com/office/drawing/2014/main" id="{AF87F2F9-47E1-4081-A6CE-C181406F21E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010" y="963089"/>
            <a:ext cx="4059980" cy="313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-1" r="5519"/>
          <a:stretch/>
        </p:blipFill>
        <p:spPr>
          <a:xfrm>
            <a:off x="561443" y="1629000"/>
            <a:ext cx="51351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44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8" y="1471138"/>
            <a:ext cx="5319372" cy="382246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914781"/>
            <a:ext cx="2880000" cy="2875361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Spindle </a:t>
            </a:r>
            <a:r>
              <a:rPr lang="de-DE" sz="1400" dirty="0" err="1">
                <a:solidFill>
                  <a:srgbClr val="00446B"/>
                </a:solidFill>
              </a:rPr>
              <a:t>drive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Double </a:t>
            </a:r>
            <a:r>
              <a:rPr lang="de-DE" sz="1400" dirty="0" err="1">
                <a:solidFill>
                  <a:srgbClr val="00446B"/>
                </a:solidFill>
              </a:rPr>
              <a:t>encapsulated</a:t>
            </a:r>
            <a:r>
              <a:rPr lang="de-DE" sz="1400" dirty="0">
                <a:solidFill>
                  <a:srgbClr val="00446B"/>
                </a:solidFill>
              </a:rPr>
              <a:t> spindle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Long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guidance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Drainage </a:t>
            </a:r>
            <a:r>
              <a:rPr lang="de-DE" sz="1400" dirty="0" err="1">
                <a:solidFill>
                  <a:srgbClr val="00446B"/>
                </a:solidFill>
              </a:rPr>
              <a:t>slots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Standard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interface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Ball </a:t>
            </a:r>
            <a:r>
              <a:rPr lang="de-DE" sz="1400" dirty="0" err="1">
                <a:solidFill>
                  <a:srgbClr val="00446B"/>
                </a:solidFill>
              </a:rPr>
              <a:t>bearing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mounted</a:t>
            </a:r>
            <a:r>
              <a:rPr lang="de-DE" sz="1400" dirty="0">
                <a:solidFill>
                  <a:srgbClr val="00446B"/>
                </a:solidFill>
              </a:rPr>
              <a:t>, </a:t>
            </a:r>
            <a:r>
              <a:rPr lang="de-DE" sz="1400" dirty="0" err="1">
                <a:solidFill>
                  <a:srgbClr val="00446B"/>
                </a:solidFill>
              </a:rPr>
              <a:t>backlash-free</a:t>
            </a:r>
            <a:r>
              <a:rPr lang="de-DE" sz="1400" dirty="0">
                <a:solidFill>
                  <a:srgbClr val="00446B"/>
                </a:solidFill>
              </a:rPr>
              <a:t> spindle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Low </a:t>
            </a:r>
            <a:r>
              <a:rPr lang="de-DE" sz="1400" dirty="0" err="1">
                <a:solidFill>
                  <a:srgbClr val="00446B"/>
                </a:solidFill>
              </a:rPr>
              <a:t>height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Operation via </a:t>
            </a:r>
            <a:r>
              <a:rPr lang="de-DE" sz="1400" dirty="0" err="1">
                <a:solidFill>
                  <a:srgbClr val="00446B"/>
                </a:solidFill>
              </a:rPr>
              <a:t>hexagon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connection</a:t>
            </a: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2259236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971451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531166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840237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126569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54699" y="3409181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62650" y="370334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1996438" y="351521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1512159" y="387754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4068434" y="3500801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3809434" y="4221433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3610947" y="2340563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2977005" y="3625548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5004393" y="274923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856272" y="4197325"/>
            <a:ext cx="198000" cy="198000"/>
            <a:chOff x="4640203" y="732226"/>
            <a:chExt cx="266095" cy="271350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331070" y="3648709"/>
            <a:ext cx="198000" cy="198000"/>
            <a:chOff x="4640203" y="732226"/>
            <a:chExt cx="266095" cy="271350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5850702" y="4495106"/>
            <a:ext cx="198000" cy="198000"/>
            <a:chOff x="4640203" y="732226"/>
            <a:chExt cx="266095" cy="271350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763273" y="4328384"/>
            <a:ext cx="198000" cy="198000"/>
            <a:chOff x="4640203" y="732226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2395329" y="3297142"/>
            <a:ext cx="198000" cy="198000"/>
            <a:chOff x="4645063" y="732456"/>
            <a:chExt cx="266095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19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43" y="4028691"/>
            <a:ext cx="2352195" cy="171036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3" y="1381678"/>
            <a:ext cx="2516678" cy="1830649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Threads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stops</a:t>
            </a:r>
            <a:r>
              <a:rPr lang="de-DE" sz="1600" b="1" dirty="0">
                <a:solidFill>
                  <a:srgbClr val="003D6A"/>
                </a:solidFill>
              </a:rPr>
              <a:t> in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Drainage </a:t>
            </a:r>
            <a:r>
              <a:rPr lang="de-DE" sz="1600" b="1" dirty="0" err="1">
                <a:solidFill>
                  <a:srgbClr val="003D6A"/>
                </a:solidFill>
              </a:rPr>
              <a:t>slots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Double </a:t>
            </a:r>
            <a:r>
              <a:rPr lang="de-DE" sz="1600" b="1" dirty="0" err="1">
                <a:solidFill>
                  <a:srgbClr val="003D6A"/>
                </a:solidFill>
              </a:rPr>
              <a:t>encapsulated</a:t>
            </a:r>
            <a:r>
              <a:rPr lang="de-DE" sz="1600" b="1" dirty="0">
                <a:solidFill>
                  <a:srgbClr val="003D6A"/>
                </a:solidFill>
              </a:rPr>
              <a:t> spindle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hexagon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nut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3057800" y="4704169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762123" y="2029759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188604" y="4674611"/>
            <a:ext cx="1137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Drainage </a:t>
            </a:r>
            <a:r>
              <a:rPr lang="de-DE" sz="1200" dirty="0" err="1">
                <a:solidFill>
                  <a:srgbClr val="003D6A"/>
                </a:solidFill>
              </a:rPr>
              <a:t>slot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9" name="Gruppieren 28"/>
          <p:cNvGrpSpPr/>
          <p:nvPr/>
        </p:nvGrpSpPr>
        <p:grpSpPr>
          <a:xfrm>
            <a:off x="2164835" y="4915476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951234" y="1870649"/>
            <a:ext cx="198000" cy="198000"/>
            <a:chOff x="4645063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956438" y="2406844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431153" y="2212705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11" name="Textfeld 10"/>
          <p:cNvSpPr txBox="1"/>
          <p:nvPr/>
        </p:nvSpPr>
        <p:spPr>
          <a:xfrm>
            <a:off x="3089568" y="1844169"/>
            <a:ext cx="1445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spindle </a:t>
            </a:r>
            <a:r>
              <a:rPr lang="de-DE" sz="1200" dirty="0" err="1">
                <a:solidFill>
                  <a:srgbClr val="003D6A"/>
                </a:solidFill>
              </a:rPr>
              <a:t>bearing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Sealing</a:t>
            </a:r>
            <a:r>
              <a:rPr lang="de-DE" sz="1200" dirty="0">
                <a:solidFill>
                  <a:srgbClr val="003D6A"/>
                </a:solidFill>
              </a:rPr>
              <a:t> on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gear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3" y="1358280"/>
            <a:ext cx="2531920" cy="184293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404" y="4065123"/>
            <a:ext cx="2302091" cy="1673933"/>
          </a:xfrm>
          <a:prstGeom prst="rect">
            <a:avLst/>
          </a:prstGeom>
        </p:spPr>
      </p:pic>
      <p:grpSp>
        <p:nvGrpSpPr>
          <p:cNvPr id="41" name="Gruppieren 40"/>
          <p:cNvGrpSpPr/>
          <p:nvPr/>
        </p:nvGrpSpPr>
        <p:grpSpPr>
          <a:xfrm>
            <a:off x="7373539" y="4697639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6129732" y="4944037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7506512" y="4674611"/>
            <a:ext cx="15538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Thread </a:t>
            </a:r>
            <a:r>
              <a:rPr lang="de-DE" sz="1200" dirty="0" err="1">
                <a:solidFill>
                  <a:srgbClr val="003D6A"/>
                </a:solidFill>
              </a:rPr>
              <a:t>for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stops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927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10" y="4227541"/>
            <a:ext cx="2372319" cy="1467502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Wide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guidance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fitted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into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body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Extremely</a:t>
            </a:r>
            <a:r>
              <a:rPr lang="de-DE" sz="1600" b="1" dirty="0">
                <a:solidFill>
                  <a:srgbClr val="003D6A"/>
                </a:solidFill>
              </a:rPr>
              <a:t> flat design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change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just </a:t>
            </a:r>
            <a:r>
              <a:rPr lang="de-DE" sz="1600" b="1" dirty="0" err="1">
                <a:solidFill>
                  <a:srgbClr val="003D6A"/>
                </a:solidFill>
              </a:rPr>
              <a:t>two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screws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Mounting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options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31" name="Gruppieren 30"/>
          <p:cNvGrpSpPr/>
          <p:nvPr/>
        </p:nvGrpSpPr>
        <p:grpSpPr>
          <a:xfrm>
            <a:off x="7222757" y="4175295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4885943" y="4912592"/>
            <a:ext cx="198000" cy="198000"/>
            <a:chOff x="4645063" y="729193"/>
            <a:chExt cx="266095" cy="271350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345995" y="4140634"/>
            <a:ext cx="170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quick-change </a:t>
            </a:r>
            <a:r>
              <a:rPr lang="de-DE" sz="1200" dirty="0" err="1">
                <a:solidFill>
                  <a:srgbClr val="003D6A"/>
                </a:solidFill>
              </a:rPr>
              <a:t>pallet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system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Fastening</a:t>
            </a:r>
            <a:r>
              <a:rPr lang="de-DE" sz="1200" dirty="0">
                <a:solidFill>
                  <a:srgbClr val="003D6A"/>
                </a:solidFill>
              </a:rPr>
              <a:t> via </a:t>
            </a:r>
            <a:r>
              <a:rPr lang="de-DE" sz="1200" dirty="0" err="1">
                <a:solidFill>
                  <a:srgbClr val="003D6A"/>
                </a:solidFill>
              </a:rPr>
              <a:t>screws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590" y="1616956"/>
            <a:ext cx="2214702" cy="1610389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52" y="1589946"/>
            <a:ext cx="3454185" cy="127405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23" y="3971720"/>
            <a:ext cx="1875490" cy="1927446"/>
          </a:xfrm>
          <a:prstGeom prst="rect">
            <a:avLst/>
          </a:prstGeom>
        </p:spPr>
      </p:pic>
      <p:grpSp>
        <p:nvGrpSpPr>
          <p:cNvPr id="37" name="Gruppieren 36"/>
          <p:cNvGrpSpPr/>
          <p:nvPr/>
        </p:nvGrpSpPr>
        <p:grpSpPr>
          <a:xfrm>
            <a:off x="6879487" y="5501104"/>
            <a:ext cx="198000" cy="198000"/>
            <a:chOff x="4645063" y="729193"/>
            <a:chExt cx="266095" cy="271350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222757" y="4737443"/>
            <a:ext cx="198000" cy="198000"/>
            <a:chOff x="4645063" y="729193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85267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KSC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Floating </a:t>
            </a:r>
            <a:r>
              <a:rPr lang="de-DE" sz="1600" b="1" dirty="0" err="1">
                <a:solidFill>
                  <a:srgbClr val="003D6A"/>
                </a:solidFill>
              </a:rPr>
              <a:t>version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6" y="1461806"/>
            <a:ext cx="2416888" cy="1594661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1472306" y="2005218"/>
            <a:ext cx="198000" cy="198000"/>
            <a:chOff x="4645063" y="729193"/>
            <a:chExt cx="266095" cy="271350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2593288" y="2805213"/>
            <a:ext cx="198000" cy="198000"/>
            <a:chOff x="4645063" y="729193"/>
            <a:chExt cx="266095" cy="271350"/>
          </a:xfrm>
        </p:grpSpPr>
        <p:sp>
          <p:nvSpPr>
            <p:cNvPr id="29" name="Ellipse 2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737426" y="2774041"/>
            <a:ext cx="2304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Floating </a:t>
            </a:r>
            <a:r>
              <a:rPr lang="de-DE" sz="1200" dirty="0" err="1">
                <a:solidFill>
                  <a:srgbClr val="003D6A"/>
                </a:solidFill>
              </a:rPr>
              <a:t>bearing</a:t>
            </a:r>
            <a:endParaRPr lang="de-DE" sz="12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693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KONTEC KSC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484043"/>
              </p:ext>
            </p:extLst>
          </p:nvPr>
        </p:nvGraphicFramePr>
        <p:xfrm>
          <a:off x="350097" y="2363189"/>
          <a:ext cx="8285901" cy="1280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4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10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6868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 80-130*</a:t>
                      </a:r>
                      <a:r>
                        <a:rPr lang="de-DE" sz="1200" baseline="30000" dirty="0"/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KSC</a:t>
                      </a:r>
                      <a:r>
                        <a:rPr lang="de-DE" sz="1200" baseline="0" dirty="0"/>
                        <a:t> 125-160*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 125-300</a:t>
                      </a:r>
                      <a:r>
                        <a:rPr lang="de-DE" sz="1200" baseline="0" dirty="0"/>
                        <a:t>*</a:t>
                      </a:r>
                      <a:r>
                        <a:rPr lang="de-DE" sz="1200" baseline="30000" dirty="0"/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 160-280*</a:t>
                      </a:r>
                      <a:r>
                        <a:rPr lang="de-DE" sz="1200" baseline="30000" dirty="0"/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KSC 160-480*</a:t>
                      </a:r>
                      <a:r>
                        <a:rPr lang="de-DE" sz="1200" baseline="30000" dirty="0"/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2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="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Max. 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torque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</a:t>
                      </a:r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Nm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]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b="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254303" y="3647300"/>
            <a:ext cx="4666040" cy="954822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000" dirty="0"/>
              <a:t>*</a:t>
            </a:r>
            <a:r>
              <a:rPr lang="de-DE" sz="1000" baseline="30000" dirty="0"/>
              <a:t>1</a:t>
            </a:r>
            <a:r>
              <a:rPr lang="de-DE" sz="1000" dirty="0"/>
              <a:t> </a:t>
            </a:r>
            <a:r>
              <a:rPr lang="de-DE" sz="1000" dirty="0" err="1"/>
              <a:t>Aditionally</a:t>
            </a:r>
            <a:r>
              <a:rPr lang="de-DE" sz="1000" dirty="0"/>
              <a:t> </a:t>
            </a:r>
            <a:r>
              <a:rPr lang="de-DE" sz="1000" dirty="0" err="1"/>
              <a:t>available</a:t>
            </a:r>
            <a:r>
              <a:rPr lang="de-DE" sz="1000" dirty="0"/>
              <a:t> in -</a:t>
            </a:r>
            <a:r>
              <a:rPr lang="de-DE" sz="1000" dirty="0" err="1"/>
              <a:t>grip</a:t>
            </a:r>
            <a:r>
              <a:rPr lang="de-DE" sz="1000" dirty="0"/>
              <a:t>, -AL </a:t>
            </a:r>
            <a:r>
              <a:rPr lang="de-DE" sz="1000" dirty="0" err="1"/>
              <a:t>and</a:t>
            </a:r>
            <a:r>
              <a:rPr lang="de-DE" sz="1000" dirty="0"/>
              <a:t> -R</a:t>
            </a:r>
          </a:p>
          <a:p>
            <a:pPr>
              <a:lnSpc>
                <a:spcPct val="100000"/>
              </a:lnSpc>
            </a:pPr>
            <a:r>
              <a:rPr lang="de-DE" sz="1000" dirty="0"/>
              <a:t>*</a:t>
            </a:r>
            <a:r>
              <a:rPr lang="de-DE" sz="1000" baseline="30000" dirty="0"/>
              <a:t>2</a:t>
            </a:r>
            <a:r>
              <a:rPr lang="de-DE" sz="1000" dirty="0"/>
              <a:t> </a:t>
            </a:r>
            <a:r>
              <a:rPr lang="de-DE" sz="1000" dirty="0" err="1"/>
              <a:t>Aditionally</a:t>
            </a:r>
            <a:r>
              <a:rPr lang="de-DE" sz="1000" dirty="0"/>
              <a:t> </a:t>
            </a:r>
            <a:r>
              <a:rPr lang="de-DE" sz="1000" dirty="0" err="1"/>
              <a:t>availavle</a:t>
            </a:r>
            <a:r>
              <a:rPr lang="de-DE" sz="1000" dirty="0"/>
              <a:t> in -</a:t>
            </a:r>
            <a:r>
              <a:rPr lang="de-DE" sz="1000" dirty="0" err="1"/>
              <a:t>grip</a:t>
            </a:r>
            <a:r>
              <a:rPr lang="de-DE" sz="1000" dirty="0"/>
              <a:t>, -VS, -AL, -R, -6B </a:t>
            </a:r>
            <a:r>
              <a:rPr lang="de-DE" sz="1000" dirty="0" err="1"/>
              <a:t>and</a:t>
            </a:r>
            <a:r>
              <a:rPr lang="de-DE" sz="1000" dirty="0"/>
              <a:t> -5A</a:t>
            </a:r>
          </a:p>
          <a:p>
            <a:pPr>
              <a:lnSpc>
                <a:spcPct val="100000"/>
              </a:lnSpc>
            </a:pPr>
            <a:r>
              <a:rPr lang="de-DE" sz="1000" dirty="0"/>
              <a:t>*</a:t>
            </a:r>
            <a:r>
              <a:rPr lang="de-DE" sz="1000" baseline="30000" dirty="0"/>
              <a:t>3</a:t>
            </a:r>
            <a:r>
              <a:rPr lang="de-DE" sz="1000" dirty="0"/>
              <a:t> </a:t>
            </a:r>
            <a:r>
              <a:rPr lang="de-DE" sz="1000" dirty="0" err="1"/>
              <a:t>Aditionally</a:t>
            </a:r>
            <a:r>
              <a:rPr lang="de-DE" sz="1000" dirty="0"/>
              <a:t> </a:t>
            </a:r>
            <a:r>
              <a:rPr lang="de-DE" sz="1000" dirty="0" err="1"/>
              <a:t>available</a:t>
            </a:r>
            <a:r>
              <a:rPr lang="de-DE" sz="1000" dirty="0"/>
              <a:t> in -</a:t>
            </a:r>
            <a:r>
              <a:rPr lang="de-DE" sz="1000" dirty="0" err="1"/>
              <a:t>grip</a:t>
            </a:r>
            <a:r>
              <a:rPr lang="de-DE" sz="1000" dirty="0"/>
              <a:t>, -AL, -R </a:t>
            </a:r>
            <a:r>
              <a:rPr lang="de-DE" sz="1000" dirty="0" err="1"/>
              <a:t>and</a:t>
            </a:r>
            <a:r>
              <a:rPr lang="de-DE" sz="1000" dirty="0"/>
              <a:t> -5A</a:t>
            </a:r>
          </a:p>
        </p:txBody>
      </p:sp>
    </p:spTree>
    <p:extLst>
      <p:ext uri="{BB962C8B-B14F-4D97-AF65-F5344CB8AC3E}">
        <p14:creationId xmlns:p14="http://schemas.microsoft.com/office/powerpoint/2010/main" val="2342075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4" name="Grafik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Grafik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Grafik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Grafik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hteck 67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9" name="Rechteck 68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2" name="Rechteck 71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5" name="Grafik 7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6" name="Rechteck 75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7" name="Rechteck 76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9EE3"/>
                </a:solidFill>
                <a:latin typeface="+mj-lt"/>
              </a:rPr>
              <a:t>KONTEC</a:t>
            </a:r>
            <a:endParaRPr 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78" name="Rechteck 77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cxnSp>
        <p:nvCxnSpPr>
          <p:cNvPr id="81" name="Gerader Verbinder 80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Gerader Verbinder 85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336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326312" y="473135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146"/>
          <p:cNvGrpSpPr/>
          <p:nvPr/>
        </p:nvGrpSpPr>
        <p:grpSpPr>
          <a:xfrm>
            <a:off x="3174671" y="1460655"/>
            <a:ext cx="2701103" cy="1233518"/>
            <a:chOff x="-175603" y="687389"/>
            <a:chExt cx="2746797" cy="1544044"/>
          </a:xfrm>
        </p:grpSpPr>
        <p:grpSp>
          <p:nvGrpSpPr>
            <p:cNvPr id="105" name="Gruppieren 43"/>
            <p:cNvGrpSpPr/>
            <p:nvPr/>
          </p:nvGrpSpPr>
          <p:grpSpPr>
            <a:xfrm>
              <a:off x="686634" y="687389"/>
              <a:ext cx="1884560" cy="1544044"/>
              <a:chOff x="629484" y="696914"/>
              <a:chExt cx="1884560" cy="1724775"/>
            </a:xfrm>
          </p:grpSpPr>
          <p:grpSp>
            <p:nvGrpSpPr>
              <p:cNvPr id="107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109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8" name="Textfeld 107"/>
              <p:cNvSpPr txBox="1"/>
              <p:nvPr/>
            </p:nvSpPr>
            <p:spPr>
              <a:xfrm>
                <a:off x="2010011" y="2034373"/>
                <a:ext cx="504033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106" name="Textfeld 105"/>
            <p:cNvSpPr txBox="1"/>
            <p:nvPr/>
          </p:nvSpPr>
          <p:spPr>
            <a:xfrm>
              <a:off x="-175603" y="713891"/>
              <a:ext cx="886199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Depth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production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2310714" y="5293240"/>
            <a:ext cx="452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>
                <a:solidFill>
                  <a:srgbClr val="003D6A"/>
                </a:solidFill>
              </a:rPr>
              <a:t>Increasing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importance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</a:p>
          <a:p>
            <a:pPr algn="ctr"/>
            <a:r>
              <a:rPr lang="de-DE" b="1" dirty="0" err="1">
                <a:solidFill>
                  <a:srgbClr val="003D6A"/>
                </a:solidFill>
              </a:rPr>
              <a:t>of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workpiece</a:t>
            </a:r>
            <a:r>
              <a:rPr lang="de-DE" b="1" dirty="0">
                <a:solidFill>
                  <a:srgbClr val="003D6A"/>
                </a:solidFill>
              </a:rPr>
              <a:t> </a:t>
            </a:r>
            <a:r>
              <a:rPr lang="de-DE" b="1" dirty="0" err="1">
                <a:solidFill>
                  <a:srgbClr val="003D6A"/>
                </a:solidFill>
              </a:rPr>
              <a:t>clamping</a:t>
            </a:r>
            <a:endParaRPr lang="de-DE" b="1" dirty="0">
              <a:solidFill>
                <a:srgbClr val="003D6A"/>
              </a:solidFill>
            </a:endParaRPr>
          </a:p>
        </p:txBody>
      </p:sp>
      <p:sp>
        <p:nvSpPr>
          <p:cNvPr id="80" name="Rechteck 79"/>
          <p:cNvSpPr/>
          <p:nvPr/>
        </p:nvSpPr>
        <p:spPr>
          <a:xfrm>
            <a:off x="4709818" y="3002275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22000" y="1319053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1737332" y="3001411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34" name="Gerade Verbindung 54"/>
          <p:cNvCxnSpPr/>
          <p:nvPr/>
        </p:nvCxnSpPr>
        <p:spPr bwMode="auto">
          <a:xfrm flipV="1">
            <a:off x="4224256" y="1680103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5" name="Gerade Verbindung 54"/>
          <p:cNvCxnSpPr/>
          <p:nvPr/>
        </p:nvCxnSpPr>
        <p:spPr bwMode="auto">
          <a:xfrm flipV="1">
            <a:off x="2695694" y="3450751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pSp>
        <p:nvGrpSpPr>
          <p:cNvPr id="48" name="Gruppieren 146"/>
          <p:cNvGrpSpPr/>
          <p:nvPr/>
        </p:nvGrpSpPr>
        <p:grpSpPr>
          <a:xfrm>
            <a:off x="1785053" y="3219527"/>
            <a:ext cx="2619988" cy="1233518"/>
            <a:chOff x="-93115" y="687389"/>
            <a:chExt cx="2664310" cy="1544044"/>
          </a:xfrm>
        </p:grpSpPr>
        <p:grpSp>
          <p:nvGrpSpPr>
            <p:cNvPr id="49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59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1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0" name="Textfeld 59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-93115" y="713891"/>
              <a:ext cx="786957" cy="346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Flexibility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grpSp>
        <p:nvGrpSpPr>
          <p:cNvPr id="63" name="Gruppieren 146"/>
          <p:cNvGrpSpPr/>
          <p:nvPr/>
        </p:nvGrpSpPr>
        <p:grpSpPr>
          <a:xfrm>
            <a:off x="4664396" y="3216339"/>
            <a:ext cx="2791702" cy="1233518"/>
            <a:chOff x="-267734" y="687389"/>
            <a:chExt cx="2838929" cy="1544044"/>
          </a:xfrm>
        </p:grpSpPr>
        <p:grpSp>
          <p:nvGrpSpPr>
            <p:cNvPr id="64" name="Gruppieren 43"/>
            <p:cNvGrpSpPr/>
            <p:nvPr/>
          </p:nvGrpSpPr>
          <p:grpSpPr>
            <a:xfrm>
              <a:off x="686634" y="687389"/>
              <a:ext cx="1884561" cy="1544044"/>
              <a:chOff x="629484" y="696914"/>
              <a:chExt cx="1884561" cy="1724775"/>
            </a:xfrm>
          </p:grpSpPr>
          <p:grpSp>
            <p:nvGrpSpPr>
              <p:cNvPr id="66" name="Gruppieren 20"/>
              <p:cNvGrpSpPr/>
              <p:nvPr/>
            </p:nvGrpSpPr>
            <p:grpSpPr>
              <a:xfrm>
                <a:off x="629484" y="696914"/>
                <a:ext cx="1692327" cy="1323974"/>
                <a:chOff x="1315283" y="1028698"/>
                <a:chExt cx="1692327" cy="1438277"/>
              </a:xfrm>
            </p:grpSpPr>
            <p:cxnSp>
              <p:nvCxnSpPr>
                <p:cNvPr id="68" name="Gerade Verbindung 48"/>
                <p:cNvCxnSpPr/>
                <p:nvPr/>
              </p:nvCxnSpPr>
              <p:spPr bwMode="auto">
                <a:xfrm rot="16200000" flipH="1">
                  <a:off x="598527" y="1745454"/>
                  <a:ext cx="1438275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Gerade Verbindung 49"/>
                <p:cNvCxnSpPr/>
                <p:nvPr/>
              </p:nvCxnSpPr>
              <p:spPr bwMode="auto">
                <a:xfrm>
                  <a:off x="1315290" y="2466975"/>
                  <a:ext cx="1692320" cy="0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none" w="med" len="med"/>
                  <a:tailEnd type="stealth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7" name="Textfeld 66"/>
              <p:cNvSpPr txBox="1"/>
              <p:nvPr/>
            </p:nvSpPr>
            <p:spPr>
              <a:xfrm>
                <a:off x="2010011" y="2034373"/>
                <a:ext cx="504034" cy="3873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200" dirty="0">
                    <a:solidFill>
                      <a:srgbClr val="003D6A"/>
                    </a:solidFill>
                  </a:rPr>
                  <a:t>Time</a:t>
                </a: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>
              <a:off x="-267734" y="713891"/>
              <a:ext cx="961576" cy="57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sz="1200" dirty="0">
                  <a:solidFill>
                    <a:srgbClr val="003D6A"/>
                  </a:solidFill>
                </a:rPr>
                <a:t>Global </a:t>
              </a:r>
            </a:p>
            <a:p>
              <a:pPr algn="r"/>
              <a:r>
                <a:rPr lang="de-DE" sz="1200" dirty="0" err="1">
                  <a:solidFill>
                    <a:srgbClr val="003D6A"/>
                  </a:solidFill>
                </a:rPr>
                <a:t>competition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</p:grpSp>
      <p:cxnSp>
        <p:nvCxnSpPr>
          <p:cNvPr id="71" name="Gerade Verbindung 54"/>
          <p:cNvCxnSpPr/>
          <p:nvPr/>
        </p:nvCxnSpPr>
        <p:spPr bwMode="auto">
          <a:xfrm flipV="1">
            <a:off x="5751778" y="3453250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865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9586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el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38860"/>
              </p:ext>
            </p:extLst>
          </p:nvPr>
        </p:nvGraphicFramePr>
        <p:xfrm>
          <a:off x="314129" y="1448679"/>
          <a:ext cx="8515743" cy="4052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8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8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5788"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Single-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acting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Centric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Multi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Vise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9375"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5962"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towards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a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fixed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Fixed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as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reference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High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repeat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side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Symmetric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zero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point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is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always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in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accessibility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5-axis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milling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Especially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suitable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for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dimensioning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from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center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Clamping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dirty="0">
                          <a:solidFill>
                            <a:srgbClr val="003D6A"/>
                          </a:solidFill>
                        </a:rPr>
                        <a:t> multiple </a:t>
                      </a:r>
                      <a:r>
                        <a:rPr lang="de-DE" sz="1400" dirty="0" err="1">
                          <a:solidFill>
                            <a:srgbClr val="003D6A"/>
                          </a:solidFill>
                        </a:rPr>
                        <a:t>workpieces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Multifunctional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Reduction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setup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times</a:t>
                      </a:r>
                      <a:endParaRPr lang="de-DE" sz="140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171450" indent="-171450" algn="l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Optimum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usage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the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4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400" baseline="0" dirty="0" err="1">
                          <a:solidFill>
                            <a:srgbClr val="003D6A"/>
                          </a:solidFill>
                        </a:rPr>
                        <a:t>table</a:t>
                      </a:r>
                      <a:endParaRPr lang="de-DE" sz="140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702760" y="2166787"/>
            <a:ext cx="2045498" cy="1082919"/>
            <a:chOff x="553130" y="1917397"/>
            <a:chExt cx="2045498" cy="1082919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752475" y="2552155"/>
              <a:ext cx="1846153" cy="448161"/>
            </a:xfrm>
            <a:prstGeom prst="rect">
              <a:avLst/>
            </a:prstGeom>
          </p:spPr>
        </p:pic>
        <p:pic>
          <p:nvPicPr>
            <p:cNvPr id="39" name="Grafik 38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553130" y="1936940"/>
              <a:ext cx="591417" cy="615215"/>
            </a:xfrm>
            <a:prstGeom prst="rect">
              <a:avLst/>
            </a:prstGeom>
          </p:spPr>
        </p:pic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1629513" y="1939417"/>
              <a:ext cx="591417" cy="615215"/>
            </a:xfrm>
            <a:prstGeom prst="rect">
              <a:avLst/>
            </a:prstGeom>
          </p:spPr>
        </p:pic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78" r="52505" b="56634"/>
            <a:stretch/>
          </p:blipFill>
          <p:spPr>
            <a:xfrm>
              <a:off x="1130530" y="1917397"/>
              <a:ext cx="498765" cy="468356"/>
            </a:xfrm>
            <a:prstGeom prst="rect">
              <a:avLst/>
            </a:prstGeom>
          </p:spPr>
        </p:pic>
      </p:grpSp>
      <p:grpSp>
        <p:nvGrpSpPr>
          <p:cNvPr id="7" name="Gruppieren 6"/>
          <p:cNvGrpSpPr/>
          <p:nvPr/>
        </p:nvGrpSpPr>
        <p:grpSpPr>
          <a:xfrm>
            <a:off x="3646468" y="2166787"/>
            <a:ext cx="1846153" cy="1080000"/>
            <a:chOff x="3546716" y="1917397"/>
            <a:chExt cx="1846153" cy="1080000"/>
          </a:xfrm>
        </p:grpSpPr>
        <p:pic>
          <p:nvPicPr>
            <p:cNvPr id="36" name="Grafik 35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3546716" y="2549236"/>
              <a:ext cx="1846153" cy="448161"/>
            </a:xfrm>
            <a:prstGeom prst="rect">
              <a:avLst/>
            </a:prstGeom>
          </p:spPr>
        </p:pic>
        <p:pic>
          <p:nvPicPr>
            <p:cNvPr id="41" name="Grafik 40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3638156" y="1936940"/>
              <a:ext cx="591417" cy="615215"/>
            </a:xfrm>
            <a:prstGeom prst="rect">
              <a:avLst/>
            </a:prstGeom>
          </p:spPr>
        </p:pic>
        <p:pic>
          <p:nvPicPr>
            <p:cNvPr id="42" name="Grafik 41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4716193" y="1939417"/>
              <a:ext cx="591417" cy="615215"/>
            </a:xfrm>
            <a:prstGeom prst="rect">
              <a:avLst/>
            </a:prstGeom>
          </p:spPr>
        </p:pic>
        <p:pic>
          <p:nvPicPr>
            <p:cNvPr id="35" name="Grafik 3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63" r="36809" b="55094"/>
            <a:stretch/>
          </p:blipFill>
          <p:spPr>
            <a:xfrm>
              <a:off x="4229100" y="1917397"/>
              <a:ext cx="484216" cy="484981"/>
            </a:xfrm>
            <a:prstGeom prst="rect">
              <a:avLst/>
            </a:prstGeom>
          </p:spPr>
        </p:pic>
      </p:grpSp>
      <p:grpSp>
        <p:nvGrpSpPr>
          <p:cNvPr id="6" name="Gruppieren 5"/>
          <p:cNvGrpSpPr/>
          <p:nvPr/>
        </p:nvGrpSpPr>
        <p:grpSpPr>
          <a:xfrm>
            <a:off x="6271558" y="2166787"/>
            <a:ext cx="2250961" cy="1082919"/>
            <a:chOff x="6229993" y="1917397"/>
            <a:chExt cx="2250961" cy="1082919"/>
          </a:xfrm>
        </p:grpSpPr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9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503"/>
            <a:stretch/>
          </p:blipFill>
          <p:spPr>
            <a:xfrm>
              <a:off x="6432397" y="2552155"/>
              <a:ext cx="1846153" cy="448161"/>
            </a:xfrm>
            <a:prstGeom prst="rect">
              <a:avLst/>
            </a:prstGeom>
          </p:spPr>
        </p:pic>
        <p:pic>
          <p:nvPicPr>
            <p:cNvPr id="43" name="Grafik 42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 flipH="1">
              <a:off x="7889537" y="1939417"/>
              <a:ext cx="591417" cy="615215"/>
            </a:xfrm>
            <a:prstGeom prst="rect">
              <a:avLst/>
            </a:prstGeom>
          </p:spPr>
        </p:pic>
        <p:pic>
          <p:nvPicPr>
            <p:cNvPr id="44" name="Grafik 43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bg1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806" t="1539" r="78771" b="41496"/>
            <a:stretch/>
          </p:blipFill>
          <p:spPr>
            <a:xfrm>
              <a:off x="6229993" y="1935482"/>
              <a:ext cx="591417" cy="615215"/>
            </a:xfrm>
            <a:prstGeom prst="rect">
              <a:avLst/>
            </a:prstGeom>
          </p:spPr>
        </p:pic>
        <p:pic>
          <p:nvPicPr>
            <p:cNvPr id="45" name="Grafik 44"/>
            <p:cNvPicPr>
              <a:picLocks noChangeAspect="1"/>
            </p:cNvPicPr>
            <p:nvPr/>
          </p:nvPicPr>
          <p:blipFill rotWithShape="1">
            <a:blip r:embed="rId7">
              <a:grayscl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7" r="46458" b="41497"/>
            <a:stretch/>
          </p:blipFill>
          <p:spPr>
            <a:xfrm>
              <a:off x="7266074" y="1922791"/>
              <a:ext cx="157942" cy="631839"/>
            </a:xfrm>
            <a:prstGeom prst="rect">
              <a:avLst/>
            </a:prstGeom>
          </p:spPr>
        </p:pic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53" r="53532" b="50476"/>
            <a:stretch/>
          </p:blipFill>
          <p:spPr>
            <a:xfrm>
              <a:off x="6808125" y="1917397"/>
              <a:ext cx="482138" cy="534858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73" r="21563" b="50476"/>
            <a:stretch/>
          </p:blipFill>
          <p:spPr>
            <a:xfrm>
              <a:off x="7439891" y="1918564"/>
              <a:ext cx="440575" cy="5348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9601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m 15"/>
          <p:cNvGraphicFramePr/>
          <p:nvPr>
            <p:extLst>
              <p:ext uri="{D42A27DB-BD31-4B8C-83A1-F6EECF244321}">
                <p14:modId xmlns:p14="http://schemas.microsoft.com/office/powerpoint/2010/main" val="951446417"/>
              </p:ext>
            </p:extLst>
          </p:nvPr>
        </p:nvGraphicFramePr>
        <p:xfrm>
          <a:off x="4715890" y="1604434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Portfolio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 rot="16200000">
            <a:off x="3686710" y="3156293"/>
            <a:ext cx="23940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range</a:t>
            </a:r>
            <a:r>
              <a:rPr lang="de-DE" sz="1200" dirty="0">
                <a:solidFill>
                  <a:srgbClr val="003D6A"/>
                </a:solidFill>
              </a:rPr>
              <a:t> [mm]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444937" y="4610886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graphicFrame>
        <p:nvGraphicFramePr>
          <p:cNvPr id="10" name="Diagramm 9"/>
          <p:cNvGraphicFramePr/>
          <p:nvPr>
            <p:extLst>
              <p:ext uri="{D42A27DB-BD31-4B8C-83A1-F6EECF244321}">
                <p14:modId xmlns:p14="http://schemas.microsoft.com/office/powerpoint/2010/main" val="633565398"/>
              </p:ext>
            </p:extLst>
          </p:nvPr>
        </p:nvGraphicFramePr>
        <p:xfrm>
          <a:off x="284443" y="1646775"/>
          <a:ext cx="4057000" cy="360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feld 10"/>
          <p:cNvSpPr txBox="1"/>
          <p:nvPr/>
        </p:nvSpPr>
        <p:spPr>
          <a:xfrm rot="16200000">
            <a:off x="-686806" y="3165808"/>
            <a:ext cx="22194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3D6A"/>
                </a:solidFill>
              </a:rPr>
              <a:t>Max. </a:t>
            </a:r>
            <a:r>
              <a:rPr lang="de-DE" sz="1200" dirty="0" err="1">
                <a:solidFill>
                  <a:srgbClr val="003D6A"/>
                </a:solidFill>
              </a:rPr>
              <a:t>Clamping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force</a:t>
            </a:r>
            <a:r>
              <a:rPr lang="de-DE" sz="1200" dirty="0">
                <a:solidFill>
                  <a:srgbClr val="003D6A"/>
                </a:solidFill>
              </a:rPr>
              <a:t> [kN]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163338" y="4613565"/>
            <a:ext cx="1129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3D6A"/>
                </a:solidFill>
              </a:rPr>
              <a:t>Jaw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width</a:t>
            </a:r>
            <a:endParaRPr lang="de-DE" sz="1200" dirty="0">
              <a:solidFill>
                <a:srgbClr val="003D6A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4715890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254183" y="1635487"/>
            <a:ext cx="4176000" cy="36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372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Fast </a:t>
            </a:r>
            <a:r>
              <a:rPr lang="de-DE" dirty="0" err="1"/>
              <a:t>adaption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tasks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706991"/>
              </p:ext>
            </p:extLst>
          </p:nvPr>
        </p:nvGraphicFramePr>
        <p:xfrm>
          <a:off x="254182" y="982619"/>
          <a:ext cx="8670382" cy="49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90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6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8000">
                <a:tc gridSpan="4"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System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reversible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Enlarged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span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width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-VS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Aluminium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-AL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endParaRPr lang="de-DE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2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Adapter-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and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swivel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plates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-R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5-axis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standard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-5A / -5A-VS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6-fold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baseline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-6B</a:t>
                      </a: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Reversible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smooth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central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-ST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 gridSpan="4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Jaws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C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Chuck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locator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pin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Spring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plate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pull-down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Prismatic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Stepped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jaw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,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grip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8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lnL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0" name="Inhaltsplatzhalter 8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027888" y="3297151"/>
            <a:ext cx="1285367" cy="90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876" y="3636780"/>
            <a:ext cx="792000" cy="5603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8" y="3297151"/>
            <a:ext cx="792000" cy="59977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002" y="1788715"/>
            <a:ext cx="1188456" cy="90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626" y="4949976"/>
            <a:ext cx="1160438" cy="86400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49" y="4949976"/>
            <a:ext cx="1214143" cy="862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819" y="4948915"/>
            <a:ext cx="1130225" cy="864000"/>
          </a:xfrm>
          <a:prstGeom prst="rect">
            <a:avLst/>
          </a:prstGeom>
        </p:spPr>
      </p:pic>
      <p:pic>
        <p:nvPicPr>
          <p:cNvPr id="28" name="Picture 3" descr="R:\05_Produkte\10_Backen\02_Kacema_Backe mit Pos-Stiften\01_Backe 125mm mit Pos-Stifte\Spannbacke mit Positionierstiften Breite-125mm_links.tif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71" t="20180" r="24168" b="15868"/>
          <a:stretch/>
        </p:blipFill>
        <p:spPr bwMode="auto">
          <a:xfrm rot="21221603">
            <a:off x="677208" y="4873740"/>
            <a:ext cx="1248468" cy="101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27" y="1786061"/>
            <a:ext cx="1237629" cy="90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67" y="1788715"/>
            <a:ext cx="123786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13" y="3297151"/>
            <a:ext cx="1479999" cy="90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351" y="1788715"/>
            <a:ext cx="1238835" cy="90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342" y="3297151"/>
            <a:ext cx="1439776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459567" y="2489148"/>
            <a:ext cx="2224867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Centric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20" name="Rechteck 19">
            <a:hlinkClick r:id="rId2" action="ppaction://hlinksldjump"/>
          </p:cNvPr>
          <p:cNvSpPr/>
          <p:nvPr/>
        </p:nvSpPr>
        <p:spPr>
          <a:xfrm>
            <a:off x="752475" y="2492858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Single-</a:t>
            </a:r>
            <a:r>
              <a:rPr lang="de-DE" sz="1400" b="1" dirty="0" err="1">
                <a:solidFill>
                  <a:srgbClr val="003D6A"/>
                </a:solidFill>
              </a:rPr>
              <a:t>acting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4645" r="3827"/>
          <a:stretch/>
        </p:blipFill>
        <p:spPr>
          <a:xfrm>
            <a:off x="3459567" y="2800702"/>
            <a:ext cx="2224867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4"/>
          <a:srcRect r="8882"/>
          <a:stretch/>
        </p:blipFill>
        <p:spPr>
          <a:xfrm>
            <a:off x="752475" y="2799654"/>
            <a:ext cx="2224100" cy="1620000"/>
          </a:xfrm>
          <a:prstGeom prst="rect">
            <a:avLst/>
          </a:prstGeom>
        </p:spPr>
      </p:pic>
      <p:pic>
        <p:nvPicPr>
          <p:cNvPr id="24" name="Grafik 2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/>
          <a:srcRect l="4957" r="2838"/>
          <a:stretch/>
        </p:blipFill>
        <p:spPr>
          <a:xfrm>
            <a:off x="6142705" y="2796862"/>
            <a:ext cx="2225040" cy="1620000"/>
          </a:xfrm>
          <a:prstGeom prst="rect">
            <a:avLst/>
          </a:prstGeom>
        </p:spPr>
      </p:pic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145892" y="2492925"/>
            <a:ext cx="222504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Multi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Vise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72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KONTEC </a:t>
            </a:r>
            <a:r>
              <a:rPr lang="de-DE" dirty="0" err="1"/>
              <a:t>Centric</a:t>
            </a:r>
            <a:r>
              <a:rPr lang="de-DE" dirty="0"/>
              <a:t> </a:t>
            </a:r>
            <a:r>
              <a:rPr lang="de-DE" dirty="0" err="1"/>
              <a:t>Clamping</a:t>
            </a:r>
            <a:r>
              <a:rPr lang="de-DE" dirty="0"/>
              <a:t> </a:t>
            </a:r>
            <a:r>
              <a:rPr lang="de-DE" dirty="0" err="1"/>
              <a:t>Vise</a:t>
            </a:r>
            <a:endParaRPr lang="de-DE" dirty="0"/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5016842" y="2038698"/>
            <a:ext cx="2825579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KSC2</a:t>
            </a:r>
          </a:p>
          <a:p>
            <a:pPr algn="ctr">
              <a:defRPr/>
            </a:pP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small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components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KONTEC KSC</a:t>
            </a:r>
            <a:endParaRPr lang="de-DE" dirty="0"/>
          </a:p>
        </p:txBody>
      </p:sp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1741448" y="2042406"/>
            <a:ext cx="2220912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KSC</a:t>
            </a:r>
          </a:p>
          <a:p>
            <a:pPr algn="ctr">
              <a:defRPr/>
            </a:pPr>
            <a:r>
              <a:rPr lang="de-DE" sz="1400" dirty="0">
                <a:solidFill>
                  <a:srgbClr val="003D6A"/>
                </a:solidFill>
              </a:rPr>
              <a:t>Basic </a:t>
            </a:r>
            <a:r>
              <a:rPr lang="de-DE" sz="1400" dirty="0" err="1">
                <a:solidFill>
                  <a:srgbClr val="003D6A"/>
                </a:solidFill>
              </a:rPr>
              <a:t>Clamping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Vise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3" name="Rechteck 12">
            <a:hlinkClick r:id="" action="ppaction://noaction"/>
          </p:cNvPr>
          <p:cNvSpPr/>
          <p:nvPr/>
        </p:nvSpPr>
        <p:spPr>
          <a:xfrm>
            <a:off x="1741447" y="2549757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5354543" y="2545386"/>
            <a:ext cx="2220913" cy="1619124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657" y="2610385"/>
            <a:ext cx="2126683" cy="1513736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298" y="2589552"/>
            <a:ext cx="2011209" cy="155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902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551</Words>
  <Application>Microsoft Office PowerPoint</Application>
  <PresentationFormat>Bildschirmpräsentation (4:3)</PresentationFormat>
  <Paragraphs>206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SCHUNK Services</vt:lpstr>
      <vt:lpstr>KONTEC Portfolio</vt:lpstr>
      <vt:lpstr>KONTEC Portfolio</vt:lpstr>
      <vt:lpstr>Fast adaption to new clamping tasks</vt:lpstr>
      <vt:lpstr>KONTEC Overview</vt:lpstr>
      <vt:lpstr>KONTEC Centric Clamping Vise</vt:lpstr>
      <vt:lpstr>KONTEC KSC Example of application</vt:lpstr>
      <vt:lpstr>KONTEC KSC</vt:lpstr>
      <vt:lpstr>KONTEC KSC</vt:lpstr>
      <vt:lpstr>KONTEC KSC</vt:lpstr>
      <vt:lpstr>KONTEC KSC</vt:lpstr>
      <vt:lpstr>Variants of KONTEC KSC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578</cp:revision>
  <cp:lastPrinted>2018-01-05T10:34:27Z</cp:lastPrinted>
  <dcterms:created xsi:type="dcterms:W3CDTF">2015-04-07T09:55:40Z</dcterms:created>
  <dcterms:modified xsi:type="dcterms:W3CDTF">2021-10-21T13:06:38Z</dcterms:modified>
</cp:coreProperties>
</file>