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60" r:id="rId2"/>
    <p:sldId id="484" r:id="rId3"/>
    <p:sldId id="550" r:id="rId4"/>
    <p:sldId id="486" r:id="rId5"/>
    <p:sldId id="551" r:id="rId6"/>
    <p:sldId id="549" r:id="rId7"/>
    <p:sldId id="559" r:id="rId8"/>
    <p:sldId id="487" r:id="rId9"/>
    <p:sldId id="542" r:id="rId10"/>
    <p:sldId id="538" r:id="rId11"/>
    <p:sldId id="507" r:id="rId12"/>
    <p:sldId id="508" r:id="rId13"/>
    <p:sldId id="509" r:id="rId14"/>
    <p:sldId id="510" r:id="rId15"/>
    <p:sldId id="511" r:id="rId16"/>
    <p:sldId id="279" r:id="rId17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A5A5A5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66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374" y="10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AC-46B9-B1A4-89078CCA23EC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AC-46B9-B1A4-89078CCA23EC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AC-46B9-B1A4-89078CCA23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5144"/>
        <c:axId val="208425536"/>
      </c:barChart>
      <c:catAx>
        <c:axId val="20842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536"/>
        <c:crosses val="autoZero"/>
        <c:auto val="1"/>
        <c:lblAlgn val="ctr"/>
        <c:lblOffset val="100"/>
        <c:noMultiLvlLbl val="0"/>
      </c:catAx>
      <c:valAx>
        <c:axId val="2084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Spannweite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CB-47A7-872D-D1F78F24D08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CB-47A7-872D-D1F78F24D08F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CB-47A7-872D-D1F78F24D0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6320"/>
        <c:axId val="208426712"/>
      </c:barChart>
      <c:catAx>
        <c:axId val="20842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712"/>
        <c:crosses val="autoZero"/>
        <c:auto val="1"/>
        <c:lblAlgn val="ctr"/>
        <c:lblOffset val="100"/>
        <c:noMultiLvlLbl val="0"/>
      </c:catAx>
      <c:valAx>
        <c:axId val="208426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3958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KSC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Maximale Präzision und Prozesssicherheit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AF87F2F9-47E1-4081-A6CE-C181406F21E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10" y="963089"/>
            <a:ext cx="4059980" cy="31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-1" r="5519"/>
          <a:stretch/>
        </p:blipFill>
        <p:spPr>
          <a:xfrm>
            <a:off x="561443" y="1629000"/>
            <a:ext cx="513512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90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8" y="1656405"/>
            <a:ext cx="5319372" cy="382246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186540"/>
            <a:ext cx="2880000" cy="2792784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Spindeltrieb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Doppelt gekapselte Spindel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Ablaufnuten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Standard-Backenschnittstelle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Kugelgelagerte spielfreie Spindel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Geringe Bauhöhe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Betätigung über Sechskant-Anschluss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530995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243210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802925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111996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398328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54699" y="3680940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62650" y="3975102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996438" y="3700481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512159" y="4062808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4068434" y="3686068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809434" y="440670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610947" y="2525830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2977005" y="3810815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5004393" y="2934500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5856272" y="4268785"/>
            <a:ext cx="198000" cy="198000"/>
            <a:chOff x="4640203" y="732226"/>
            <a:chExt cx="266095" cy="271350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5331070" y="3833976"/>
            <a:ext cx="198000" cy="198000"/>
            <a:chOff x="4640203" y="732226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850702" y="4557853"/>
            <a:ext cx="198000" cy="198000"/>
            <a:chOff x="4640203" y="732226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763273" y="4513651"/>
            <a:ext cx="198000" cy="198000"/>
            <a:chOff x="4640203" y="732226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2395329" y="3482409"/>
            <a:ext cx="198000" cy="198000"/>
            <a:chOff x="4645063" y="732456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9191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43" y="4028691"/>
            <a:ext cx="2352195" cy="171036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3" y="1381678"/>
            <a:ext cx="2516678" cy="1830649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Gewinde für Anschläge in den Grundbacken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Ablaufnuten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Doppelt gekapselte Spindel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Antrieb über Sechskant-Nuss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3057800" y="4704169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762123" y="2029759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3188604" y="4674611"/>
            <a:ext cx="1137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Ablaufnut</a:t>
            </a:r>
          </a:p>
        </p:txBody>
      </p:sp>
      <p:grpSp>
        <p:nvGrpSpPr>
          <p:cNvPr id="29" name="Gruppieren 28"/>
          <p:cNvGrpSpPr/>
          <p:nvPr/>
        </p:nvGrpSpPr>
        <p:grpSpPr>
          <a:xfrm>
            <a:off x="2164835" y="4915476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951234" y="1870649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956438" y="2406844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431153" y="2212705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3089568" y="1844169"/>
            <a:ext cx="1335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Abdichtung an der Spindellagerung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Abdichtung am Getriebe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43" y="1358280"/>
            <a:ext cx="2531920" cy="184293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404" y="4065123"/>
            <a:ext cx="2302091" cy="1673933"/>
          </a:xfrm>
          <a:prstGeom prst="rect">
            <a:avLst/>
          </a:prstGeom>
        </p:spPr>
      </p:pic>
      <p:grpSp>
        <p:nvGrpSpPr>
          <p:cNvPr id="41" name="Gruppieren 40"/>
          <p:cNvGrpSpPr/>
          <p:nvPr/>
        </p:nvGrpSpPr>
        <p:grpSpPr>
          <a:xfrm>
            <a:off x="7373539" y="4697639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6129732" y="4944037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7506513" y="4674611"/>
            <a:ext cx="1137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Gewinde für Anschläge</a:t>
            </a:r>
          </a:p>
        </p:txBody>
      </p:sp>
    </p:spTree>
    <p:extLst>
      <p:ext uri="{BB962C8B-B14F-4D97-AF65-F5344CB8AC3E}">
        <p14:creationId xmlns:p14="http://schemas.microsoft.com/office/powerpoint/2010/main" val="3537192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10" y="4227541"/>
            <a:ext cx="2372319" cy="1467502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Breite Backenführung und in den Körper eingepasste Grundbacken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Extrem flache Bauweise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Backenwechsel mit nur zwei Schrauben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Befestigungsmöglichkeiten</a:t>
            </a:r>
          </a:p>
        </p:txBody>
      </p:sp>
      <p:grpSp>
        <p:nvGrpSpPr>
          <p:cNvPr id="31" name="Gruppieren 30"/>
          <p:cNvGrpSpPr/>
          <p:nvPr/>
        </p:nvGrpSpPr>
        <p:grpSpPr>
          <a:xfrm>
            <a:off x="7222757" y="4175295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4885943" y="4912592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345995" y="4140634"/>
            <a:ext cx="1704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Befestigung über Nullpunktspannsystem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Befestigung über Schrauben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90" y="1616956"/>
            <a:ext cx="2214702" cy="161038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52" y="1589946"/>
            <a:ext cx="3454185" cy="127405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23" y="3971720"/>
            <a:ext cx="1875490" cy="1927446"/>
          </a:xfrm>
          <a:prstGeom prst="rect">
            <a:avLst/>
          </a:prstGeom>
        </p:spPr>
      </p:pic>
      <p:grpSp>
        <p:nvGrpSpPr>
          <p:cNvPr id="37" name="Gruppieren 36"/>
          <p:cNvGrpSpPr/>
          <p:nvPr/>
        </p:nvGrpSpPr>
        <p:grpSpPr>
          <a:xfrm>
            <a:off x="6870778" y="5501104"/>
            <a:ext cx="198000" cy="198000"/>
            <a:chOff x="4645063" y="729193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7222757" y="4737443"/>
            <a:ext cx="198000" cy="198000"/>
            <a:chOff x="4645063" y="729193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8526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Schwimmende Ausführung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6" y="1461806"/>
            <a:ext cx="2416888" cy="1594661"/>
          </a:xfrm>
          <a:prstGeom prst="rect">
            <a:avLst/>
          </a:prstGeom>
        </p:spPr>
      </p:pic>
      <p:grpSp>
        <p:nvGrpSpPr>
          <p:cNvPr id="25" name="Gruppieren 24"/>
          <p:cNvGrpSpPr/>
          <p:nvPr/>
        </p:nvGrpSpPr>
        <p:grpSpPr>
          <a:xfrm>
            <a:off x="1472306" y="2005218"/>
            <a:ext cx="198000" cy="198000"/>
            <a:chOff x="4645063" y="729193"/>
            <a:chExt cx="266095" cy="271350"/>
          </a:xfrm>
        </p:grpSpPr>
        <p:sp>
          <p:nvSpPr>
            <p:cNvPr id="26" name="Ellipse 2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2593288" y="2805213"/>
            <a:ext cx="198000" cy="198000"/>
            <a:chOff x="4645063" y="729193"/>
            <a:chExt cx="266095" cy="271350"/>
          </a:xfrm>
        </p:grpSpPr>
        <p:sp>
          <p:nvSpPr>
            <p:cNvPr id="29" name="Ellipse 2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737426" y="2774041"/>
            <a:ext cx="2304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Schwimmende Lagerung</a:t>
            </a:r>
          </a:p>
        </p:txBody>
      </p:sp>
    </p:spTree>
    <p:extLst>
      <p:ext uri="{BB962C8B-B14F-4D97-AF65-F5344CB8AC3E}">
        <p14:creationId xmlns:p14="http://schemas.microsoft.com/office/powerpoint/2010/main" val="3083693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KONTEC KSC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168425"/>
              </p:ext>
            </p:extLst>
          </p:nvPr>
        </p:nvGraphicFramePr>
        <p:xfrm>
          <a:off x="350097" y="2788566"/>
          <a:ext cx="8285901" cy="1280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1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1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6868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</a:t>
                      </a:r>
                      <a:r>
                        <a:rPr lang="de-DE" sz="1200" baseline="0" dirty="0"/>
                        <a:t> Daten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KSC 80-130*</a:t>
                      </a:r>
                      <a:r>
                        <a:rPr lang="de-DE" sz="1200" baseline="30000" dirty="0"/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KSC</a:t>
                      </a:r>
                      <a:r>
                        <a:rPr lang="de-DE" sz="1200" baseline="0" dirty="0"/>
                        <a:t> 125-160*</a:t>
                      </a:r>
                      <a:r>
                        <a:rPr lang="de-DE" sz="1200" baseline="30000" dirty="0"/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KSC 125-300*</a:t>
                      </a:r>
                      <a:r>
                        <a:rPr lang="de-DE" sz="1200" baseline="30000" dirty="0"/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KSC 160-280*</a:t>
                      </a:r>
                      <a:r>
                        <a:rPr lang="de-DE" sz="1200" baseline="30000" dirty="0"/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KSC 160-480*</a:t>
                      </a:r>
                      <a:r>
                        <a:rPr lang="de-DE" sz="1200" baseline="30000" dirty="0"/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Drehmoment 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6.4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354059" y="4069233"/>
            <a:ext cx="4666040" cy="954822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000" dirty="0"/>
              <a:t>*</a:t>
            </a:r>
            <a:r>
              <a:rPr lang="de-DE" sz="1000" baseline="30000" dirty="0"/>
              <a:t>1</a:t>
            </a:r>
            <a:r>
              <a:rPr lang="de-DE" sz="1000" dirty="0"/>
              <a:t> Zusätzlich erhältlich in den Ausführungen </a:t>
            </a:r>
            <a:r>
              <a:rPr lang="de-DE" sz="1000" dirty="0" err="1"/>
              <a:t>grip</a:t>
            </a:r>
            <a:r>
              <a:rPr lang="de-DE" sz="1000" dirty="0"/>
              <a:t>, AL und R</a:t>
            </a:r>
          </a:p>
          <a:p>
            <a:pPr>
              <a:lnSpc>
                <a:spcPct val="100000"/>
              </a:lnSpc>
            </a:pPr>
            <a:r>
              <a:rPr lang="de-DE" sz="1000" dirty="0"/>
              <a:t>*</a:t>
            </a:r>
            <a:r>
              <a:rPr lang="de-DE" sz="1000" baseline="30000" dirty="0"/>
              <a:t>2</a:t>
            </a:r>
            <a:r>
              <a:rPr lang="de-DE" sz="1000" dirty="0"/>
              <a:t> Zusätzlich erhältlich in den Ausführungen </a:t>
            </a:r>
            <a:r>
              <a:rPr lang="de-DE" sz="1000" dirty="0" err="1"/>
              <a:t>grip</a:t>
            </a:r>
            <a:r>
              <a:rPr lang="de-DE" sz="1000" dirty="0"/>
              <a:t>, VS, AL, R, 6B und 5A</a:t>
            </a:r>
          </a:p>
          <a:p>
            <a:pPr>
              <a:lnSpc>
                <a:spcPct val="100000"/>
              </a:lnSpc>
            </a:pPr>
            <a:r>
              <a:rPr lang="de-DE" sz="1000" dirty="0"/>
              <a:t>*</a:t>
            </a:r>
            <a:r>
              <a:rPr lang="de-DE" sz="1000" baseline="30000" dirty="0"/>
              <a:t>3</a:t>
            </a:r>
            <a:r>
              <a:rPr lang="de-DE" sz="1000" dirty="0"/>
              <a:t> Zusätzlich erhältlich in den Ausführungen </a:t>
            </a:r>
            <a:r>
              <a:rPr lang="de-DE" sz="1000" dirty="0" err="1"/>
              <a:t>grip</a:t>
            </a:r>
            <a:r>
              <a:rPr lang="de-DE" sz="1000" dirty="0"/>
              <a:t>, AL, R und 5A</a:t>
            </a:r>
          </a:p>
        </p:txBody>
      </p:sp>
    </p:spTree>
    <p:extLst>
      <p:ext uri="{BB962C8B-B14F-4D97-AF65-F5344CB8AC3E}">
        <p14:creationId xmlns:p14="http://schemas.microsoft.com/office/powerpoint/2010/main" val="2342075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sp>
        <p:nvSpPr>
          <p:cNvPr id="63" name="Rechteck 62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66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8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0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7" name="Rechteck 76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9" name="Rechteck 78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48322" y="1460655"/>
            <a:ext cx="2681173" cy="1233518"/>
            <a:chOff x="-202395" y="687389"/>
            <a:chExt cx="2726526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202395" y="713891"/>
              <a:ext cx="896240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Fertigungs-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tiefe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</a:rPr>
              <a:t>Zunehmende Bedeutung </a:t>
            </a:r>
          </a:p>
          <a:p>
            <a:pPr algn="ctr"/>
            <a:r>
              <a:rPr lang="de-DE" b="1" dirty="0">
                <a:solidFill>
                  <a:srgbClr val="003D6A"/>
                </a:solidFill>
              </a:rPr>
              <a:t>der Werkstückspannung</a:t>
            </a: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32217" y="3219527"/>
            <a:ext cx="2626543" cy="1233518"/>
            <a:chOff x="-146845" y="687389"/>
            <a:chExt cx="2670976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146845" y="713891"/>
              <a:ext cx="840686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Flexibilität</a:t>
              </a: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42597" y="3216339"/>
            <a:ext cx="2767220" cy="1233518"/>
            <a:chOff x="-289901" y="687389"/>
            <a:chExt cx="2814032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89901" y="713891"/>
              <a:ext cx="983745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Globaler 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Wettbewerb</a:t>
              </a: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51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090835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Einfachspanner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Zentrischspanner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Mehrfachspanner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Spannung gegen eine feste Backe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Feste Backe dient als Referenz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Hohe Wiederholgenauigkeit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Besonders geeignet für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Werkstücke mit Bemaßung von der Seite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Symmetrisches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Spannen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Werkstück-Nullpunkt liegt immer mittig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Sehr gute Zugänglichkeit für 5-Achs fräsen 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Besonders geeignet für Werkstücke mit Bemaßung aus der Mitte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Spannen von mehreren kleinen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oder sehr großen Werkstücken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Multifunktionell einsetzbar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Verkürzen der Rüstzeiten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Optimale Ausnutzung des Maschinentischs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08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Spannweite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75731272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Spannkraft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2542292479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7346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Schnelle Adaption an neue Spannaufgaben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95096"/>
              </p:ext>
            </p:extLst>
          </p:nvPr>
        </p:nvGraphicFramePr>
        <p:xfrm>
          <a:off x="254182" y="982619"/>
          <a:ext cx="8636204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Systembacken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 Wendebacke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Vergrößerte Spannweite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Backe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und Pendelplatte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5-Achs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Standardbacke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6fach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Mittelbacke glatt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Spannbacke mit Positionierstiften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Federblatt-Niederzugbacke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Prismabacke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Stufenbacke,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2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Übersicht</a:t>
            </a:r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Zentrischspanner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Einfachspanner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Mehrfachspanner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</a:t>
            </a:r>
            <a:r>
              <a:rPr lang="de-DE" dirty="0" err="1"/>
              <a:t>Zentrischspanner</a:t>
            </a:r>
            <a:endParaRPr lang="de-DE" dirty="0"/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354543" y="2038698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KSC2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Kleinteilespanner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1741448" y="2042406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KSC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</a:rPr>
              <a:t>Basisspanner</a:t>
            </a:r>
          </a:p>
        </p:txBody>
      </p:sp>
      <p:sp>
        <p:nvSpPr>
          <p:cNvPr id="13" name="Rechteck 12">
            <a:hlinkClick r:id="rId2" action="ppaction://hlinksldjump"/>
          </p:cNvPr>
          <p:cNvSpPr/>
          <p:nvPr/>
        </p:nvSpPr>
        <p:spPr>
          <a:xfrm>
            <a:off x="1741447" y="2549757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5354543" y="2545386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57" y="2610385"/>
            <a:ext cx="2126683" cy="1513736"/>
          </a:xfrm>
          <a:prstGeom prst="rect">
            <a:avLst/>
          </a:prstGeom>
        </p:spPr>
      </p:pic>
      <p:pic>
        <p:nvPicPr>
          <p:cNvPr id="10" name="Grafik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98" y="2589552"/>
            <a:ext cx="2011209" cy="155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263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453</Words>
  <Application>Microsoft Office PowerPoint</Application>
  <PresentationFormat>Bildschirmpräsentation (4:3)</PresentationFormat>
  <Paragraphs>209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SCHUNK Dienstleistungen</vt:lpstr>
      <vt:lpstr>KONTEC Portfolio</vt:lpstr>
      <vt:lpstr>KONTEC Portfolio</vt:lpstr>
      <vt:lpstr>Schnelle Adaption an neue Spannaufgaben</vt:lpstr>
      <vt:lpstr>KONTEC Übersicht</vt:lpstr>
      <vt:lpstr>KONTEC Zentrischspanner</vt:lpstr>
      <vt:lpstr>KONTEC KSC Anwendungsbeispiel</vt:lpstr>
      <vt:lpstr>KONTEC KSC</vt:lpstr>
      <vt:lpstr>KONTEC KSC</vt:lpstr>
      <vt:lpstr>KONTEC KSC</vt:lpstr>
      <vt:lpstr>KONTEC KSC</vt:lpstr>
      <vt:lpstr>Baureihen KONTEC KSC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650</cp:revision>
  <cp:lastPrinted>2018-01-05T10:34:27Z</cp:lastPrinted>
  <dcterms:created xsi:type="dcterms:W3CDTF">2015-04-07T09:55:40Z</dcterms:created>
  <dcterms:modified xsi:type="dcterms:W3CDTF">2021-10-21T13:05:08Z</dcterms:modified>
</cp:coreProperties>
</file>