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42" r:id="rId2"/>
    <p:sldId id="534" r:id="rId3"/>
    <p:sldId id="525" r:id="rId4"/>
    <p:sldId id="528" r:id="rId5"/>
    <p:sldId id="538" r:id="rId6"/>
    <p:sldId id="537" r:id="rId7"/>
    <p:sldId id="539" r:id="rId8"/>
    <p:sldId id="540" r:id="rId9"/>
    <p:sldId id="541" r:id="rId10"/>
    <p:sldId id="493" r:id="rId11"/>
    <p:sldId id="489" r:id="rId12"/>
    <p:sldId id="488" r:id="rId13"/>
    <p:sldId id="490" r:id="rId14"/>
    <p:sldId id="494" r:id="rId15"/>
    <p:sldId id="511" r:id="rId16"/>
    <p:sldId id="279" r:id="rId17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Jaw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Stroke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9898148148148153E-2"/>
          <c:y val="0.15413133454472036"/>
          <c:w val="0.86314417989417991"/>
          <c:h val="0.6137792471453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1-4A2C-9492-04B26E5F90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A1-4A2C-9492-04B26E5F90C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A1-4A2C-9492-04B26E5F9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19664"/>
        <c:axId val="302412640"/>
      </c:barChart>
      <c:catAx>
        <c:axId val="29481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2640"/>
        <c:crosses val="autoZero"/>
        <c:auto val="1"/>
        <c:lblAlgn val="ctr"/>
        <c:lblOffset val="100"/>
        <c:noMultiLvlLbl val="0"/>
      </c:catAx>
      <c:valAx>
        <c:axId val="3024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81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dirty="0">
                <a:solidFill>
                  <a:srgbClr val="003D6A"/>
                </a:solidFill>
              </a:rPr>
              <a:t> Force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79812669460192265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4.5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9-42B2-9CD5-B6F3A477164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4.5</c:v>
                </c:pt>
                <c:pt idx="1">
                  <c:v>16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9-42B2-9CD5-B6F3A477164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79-42B2-9CD5-B6F3A4771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13424"/>
        <c:axId val="302413816"/>
      </c:barChart>
      <c:catAx>
        <c:axId val="3024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816"/>
        <c:crosses val="autoZero"/>
        <c:auto val="1"/>
        <c:lblAlgn val="ctr"/>
        <c:lblOffset val="100"/>
        <c:noMultiLvlLbl val="0"/>
      </c:catAx>
      <c:valAx>
        <c:axId val="30241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14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97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TANDEM KSP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TANDEM KSP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Clamping Force Blocks I </a:t>
            </a:r>
            <a:r>
              <a:rPr lang="de-DE" sz="1500" dirty="0" err="1">
                <a:solidFill>
                  <a:srgbClr val="FFFFFF"/>
                </a:solidFill>
              </a:rPr>
              <a:t>pneumatic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KSP plus 64">
            <a:extLst>
              <a:ext uri="{FF2B5EF4-FFF2-40B4-BE49-F238E27FC236}">
                <a16:creationId xmlns:a16="http://schemas.microsoft.com/office/drawing/2014/main" id="{4C5C1D87-18CD-45E3-A1FB-3AED2F6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03" y="864314"/>
            <a:ext cx="3085794" cy="31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KSP plus</a:t>
            </a:r>
            <a:br>
              <a:rPr lang="de-DE" dirty="0"/>
            </a:br>
            <a:r>
              <a:rPr lang="de-DE" sz="2000" dirty="0" err="1"/>
              <a:t>Application</a:t>
            </a:r>
            <a:r>
              <a:rPr lang="de-DE" sz="2000" dirty="0"/>
              <a:t> </a:t>
            </a:r>
            <a:r>
              <a:rPr lang="de-DE" sz="2000" dirty="0" err="1"/>
              <a:t>Example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/>
          <a:stretch/>
        </p:blipFill>
        <p:spPr>
          <a:xfrm>
            <a:off x="561443" y="1629000"/>
            <a:ext cx="5138304" cy="36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F685B17-7B22-43FB-B2BE-8E8AF9A35E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103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5" y="1684864"/>
            <a:ext cx="5225950" cy="34882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KSP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Low </a:t>
            </a:r>
            <a:r>
              <a:rPr lang="de-DE" sz="1400" dirty="0" err="1">
                <a:solidFill>
                  <a:srgbClr val="00446B"/>
                </a:solidFill>
              </a:rPr>
              <a:t>height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Improved</a:t>
            </a:r>
            <a:r>
              <a:rPr lang="de-DE" sz="1400" dirty="0">
                <a:solidFill>
                  <a:srgbClr val="00446B"/>
                </a:solidFill>
              </a:rPr>
              <a:t> design </a:t>
            </a:r>
            <a:r>
              <a:rPr lang="de-DE" sz="1400" dirty="0" err="1">
                <a:solidFill>
                  <a:srgbClr val="00446B"/>
                </a:solidFill>
              </a:rPr>
              <a:t>which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insensitive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to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dirt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outside </a:t>
            </a:r>
            <a:r>
              <a:rPr lang="de-DE" sz="1400" dirty="0" err="1">
                <a:solidFill>
                  <a:srgbClr val="00446B"/>
                </a:solidFill>
              </a:rPr>
              <a:t>contour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Control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modules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Chuck </a:t>
            </a:r>
            <a:r>
              <a:rPr lang="de-DE" sz="1400" dirty="0" err="1">
                <a:solidFill>
                  <a:srgbClr val="00446B"/>
                </a:solidFill>
              </a:rPr>
              <a:t>pistons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guided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channels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cover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plate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Fitting </a:t>
            </a:r>
            <a:r>
              <a:rPr lang="de-DE" sz="1400" dirty="0" err="1">
                <a:solidFill>
                  <a:srgbClr val="00446B"/>
                </a:solidFill>
              </a:rPr>
              <a:t>screws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available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as</a:t>
            </a:r>
            <a:r>
              <a:rPr lang="de-DE" sz="1400" dirty="0">
                <a:solidFill>
                  <a:srgbClr val="00446B"/>
                </a:solidFill>
              </a:rPr>
              <a:t> an </a:t>
            </a:r>
            <a:r>
              <a:rPr lang="de-DE" sz="1400" dirty="0" err="1">
                <a:solidFill>
                  <a:srgbClr val="00446B"/>
                </a:solidFill>
              </a:rPr>
              <a:t>option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3136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089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12544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0758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97887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501646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50702" y="3779249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53030" y="4072867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791049" y="4666989"/>
            <a:ext cx="324000" cy="170965"/>
            <a:chOff x="4558773" y="749769"/>
            <a:chExt cx="435429" cy="234300"/>
          </a:xfrm>
        </p:grpSpPr>
        <p:sp>
          <p:nvSpPr>
            <p:cNvPr id="189" name="Ellipse 1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782503" y="4365541"/>
            <a:ext cx="324000" cy="170965"/>
            <a:chOff x="4547288" y="749769"/>
            <a:chExt cx="435429" cy="234300"/>
          </a:xfrm>
        </p:grpSpPr>
        <p:sp>
          <p:nvSpPr>
            <p:cNvPr id="192" name="Ellipse 1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4547288" y="749769"/>
              <a:ext cx="435429" cy="22643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259014" y="441093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453641" y="309514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043253" y="3860914"/>
            <a:ext cx="198000" cy="198000"/>
            <a:chOff x="4637570" y="732682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0" y="7326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127017" y="273862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673834" y="246965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032243" y="180442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077463" y="2598767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2142253" y="4580131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24" name="Gruppieren 223"/>
          <p:cNvGrpSpPr/>
          <p:nvPr/>
        </p:nvGrpSpPr>
        <p:grpSpPr>
          <a:xfrm>
            <a:off x="4670046" y="4155177"/>
            <a:ext cx="324000" cy="168023"/>
            <a:chOff x="4547288" y="757646"/>
            <a:chExt cx="435429" cy="230268"/>
          </a:xfrm>
        </p:grpSpPr>
        <p:sp>
          <p:nvSpPr>
            <p:cNvPr id="225" name="Ellipse 2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6" name="Textfeld 225"/>
            <p:cNvSpPr txBox="1"/>
            <p:nvPr/>
          </p:nvSpPr>
          <p:spPr>
            <a:xfrm>
              <a:off x="4547288" y="761481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27" name="Gruppieren 226"/>
          <p:cNvGrpSpPr/>
          <p:nvPr/>
        </p:nvGrpSpPr>
        <p:grpSpPr>
          <a:xfrm>
            <a:off x="3105583" y="3125119"/>
            <a:ext cx="324000" cy="168022"/>
            <a:chOff x="4547288" y="757646"/>
            <a:chExt cx="435429" cy="230266"/>
          </a:xfrm>
        </p:grpSpPr>
        <p:sp>
          <p:nvSpPr>
            <p:cNvPr id="228" name="Ellipse 22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9" name="Textfeld 228"/>
            <p:cNvSpPr txBox="1"/>
            <p:nvPr/>
          </p:nvSpPr>
          <p:spPr>
            <a:xfrm>
              <a:off x="4547288" y="76147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4571046" y="3567715"/>
            <a:ext cx="198000" cy="198000"/>
            <a:chOff x="4645863" y="739273"/>
            <a:chExt cx="266095" cy="271350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645863" y="73927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69112" y="364733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5084772" y="4166240"/>
            <a:ext cx="331948" cy="198000"/>
            <a:chOff x="4551386" y="727270"/>
            <a:chExt cx="446110" cy="271350"/>
          </a:xfrm>
        </p:grpSpPr>
        <p:sp>
          <p:nvSpPr>
            <p:cNvPr id="79" name="Ellipse 7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4551386" y="727270"/>
              <a:ext cx="446110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813" y="4848595"/>
            <a:ext cx="274344" cy="262151"/>
          </a:xfrm>
          <a:prstGeom prst="rect">
            <a:avLst/>
          </a:prstGeom>
        </p:spPr>
      </p:pic>
      <p:grpSp>
        <p:nvGrpSpPr>
          <p:cNvPr id="82" name="Gruppieren 81"/>
          <p:cNvGrpSpPr/>
          <p:nvPr/>
        </p:nvGrpSpPr>
        <p:grpSpPr>
          <a:xfrm>
            <a:off x="5783699" y="5162053"/>
            <a:ext cx="324000" cy="170965"/>
            <a:chOff x="4558773" y="749769"/>
            <a:chExt cx="435429" cy="23430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4633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Force </a:t>
            </a:r>
            <a:r>
              <a:rPr lang="de-DE" sz="1600" b="1" dirty="0" err="1">
                <a:solidFill>
                  <a:srgbClr val="003D6A"/>
                </a:solidFill>
              </a:rPr>
              <a:t>dependent</a:t>
            </a:r>
            <a:r>
              <a:rPr lang="de-DE" sz="1600" b="1" dirty="0">
                <a:solidFill>
                  <a:srgbClr val="003D6A"/>
                </a:solidFill>
              </a:rPr>
              <a:t> on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Actuation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Pressure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KSP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Force Flow in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KSP plus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42" y="1346413"/>
            <a:ext cx="2582191" cy="1840769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4536551" y="1299781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4707040" y="1253468"/>
            <a:ext cx="3853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Actuating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depending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pneumatic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pressure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piston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area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depending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actuating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transmission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ratio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Normal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between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base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chuck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Pneumatic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pressure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4540739" y="181495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545214" y="2360225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552035" y="2730081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2" y="4210172"/>
            <a:ext cx="2276047" cy="154794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085682" y="4553488"/>
            <a:ext cx="141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Actuation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1498225" y="562735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925710" y="4586134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924403" y="4948193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386526" y="4890934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4707040" y="3589183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Z-version (optional)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69" y="3949418"/>
            <a:ext cx="1850923" cy="1850923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7255039" y="4574113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51" name="Textfeld 50"/>
          <p:cNvSpPr txBox="1"/>
          <p:nvPr/>
        </p:nvSpPr>
        <p:spPr>
          <a:xfrm>
            <a:off x="7414546" y="4534613"/>
            <a:ext cx="1415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Positioning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bore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74" name="Gruppieren 73"/>
          <p:cNvGrpSpPr/>
          <p:nvPr/>
        </p:nvGrpSpPr>
        <p:grpSpPr>
          <a:xfrm>
            <a:off x="6349738" y="5601686"/>
            <a:ext cx="198000" cy="198000"/>
            <a:chOff x="4645063" y="729193"/>
            <a:chExt cx="266095" cy="271350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5414866" y="3929402"/>
            <a:ext cx="198000" cy="198000"/>
            <a:chOff x="4645063" y="729193"/>
            <a:chExt cx="266095" cy="271350"/>
          </a:xfrm>
        </p:grpSpPr>
        <p:sp>
          <p:nvSpPr>
            <p:cNvPr id="78" name="Ellipse 7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2904504" y="1648754"/>
            <a:ext cx="198000" cy="198000"/>
            <a:chOff x="4645063" y="729193"/>
            <a:chExt cx="266095" cy="271350"/>
          </a:xfrm>
        </p:grpSpPr>
        <p:sp>
          <p:nvSpPr>
            <p:cNvPr id="81" name="Ellipse 8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6" name="Gruppieren 85"/>
          <p:cNvGrpSpPr/>
          <p:nvPr/>
        </p:nvGrpSpPr>
        <p:grpSpPr>
          <a:xfrm>
            <a:off x="1530434" y="1640803"/>
            <a:ext cx="198000" cy="198000"/>
            <a:chOff x="4645063" y="729193"/>
            <a:chExt cx="266095" cy="271350"/>
          </a:xfrm>
        </p:grpSpPr>
        <p:sp>
          <p:nvSpPr>
            <p:cNvPr id="87" name="Ellipse 8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2233387" y="1333602"/>
            <a:ext cx="198000" cy="198000"/>
            <a:chOff x="4645063" y="729193"/>
            <a:chExt cx="266095" cy="271350"/>
          </a:xfrm>
        </p:grpSpPr>
        <p:sp>
          <p:nvSpPr>
            <p:cNvPr id="90" name="Ellipse 8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984419" y="1932192"/>
            <a:ext cx="198000" cy="198000"/>
            <a:chOff x="4645063" y="729193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1427135" y="1924642"/>
            <a:ext cx="198000" cy="198000"/>
            <a:chOff x="4645063" y="729193"/>
            <a:chExt cx="266095" cy="271350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1643089" y="2912837"/>
            <a:ext cx="198000" cy="198000"/>
            <a:chOff x="4645063" y="729193"/>
            <a:chExt cx="266095" cy="271350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KSP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4183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Chip-repellent design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" y="1277277"/>
            <a:ext cx="2625782" cy="190837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714386" y="101771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Cover </a:t>
            </a:r>
            <a:r>
              <a:rPr lang="de-DE" sz="1600" b="1" dirty="0" err="1">
                <a:solidFill>
                  <a:srgbClr val="003D6A"/>
                </a:solidFill>
              </a:rPr>
              <a:t>plugs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screws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37" y="1399332"/>
            <a:ext cx="2448311" cy="181108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54183" y="362966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Alignment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edge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" y="3968222"/>
            <a:ext cx="2633379" cy="191389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715890" y="362966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Lubrication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19" y="4022033"/>
            <a:ext cx="2307477" cy="1709242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7287785" y="4933228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7291174" y="4415192"/>
            <a:ext cx="198000" cy="198000"/>
            <a:chOff x="4645063" y="729193"/>
            <a:chExt cx="266095" cy="271350"/>
          </a:xfrm>
        </p:grpSpPr>
        <p:sp>
          <p:nvSpPr>
            <p:cNvPr id="24" name="Ellipse 2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7449701" y="4362480"/>
            <a:ext cx="139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Manual </a:t>
            </a:r>
            <a:r>
              <a:rPr lang="de-DE" sz="1200" dirty="0" err="1">
                <a:solidFill>
                  <a:srgbClr val="003D6A"/>
                </a:solidFill>
              </a:rPr>
              <a:t>lubrication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Central </a:t>
            </a:r>
            <a:r>
              <a:rPr lang="de-DE" sz="1200" dirty="0" err="1">
                <a:solidFill>
                  <a:srgbClr val="003D6A"/>
                </a:solidFill>
              </a:rPr>
              <a:t>lubrication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4800505" y="4692302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6157296" y="5138052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6866408" y="5337679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KSP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4183" y="101161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Coolant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drain</a:t>
            </a:r>
            <a:r>
              <a:rPr lang="de-DE" sz="1600" b="1" dirty="0">
                <a:solidFill>
                  <a:srgbClr val="003D6A"/>
                </a:solidFill>
              </a:rPr>
              <a:t> hole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3" y="1392529"/>
            <a:ext cx="2548430" cy="188772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627125" y="101161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Version IN – </a:t>
            </a:r>
          </a:p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know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whether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opened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clamped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96" y="1650449"/>
            <a:ext cx="2215213" cy="161076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303881" y="1689830"/>
            <a:ext cx="1687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Inductive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proximity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switch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monitoring</a:t>
            </a:r>
            <a:r>
              <a:rPr lang="de-DE" sz="1200" dirty="0">
                <a:solidFill>
                  <a:srgbClr val="003D6A"/>
                </a:solidFill>
              </a:rPr>
              <a:t> „</a:t>
            </a:r>
            <a:r>
              <a:rPr lang="de-DE" sz="1200" dirty="0" err="1">
                <a:solidFill>
                  <a:srgbClr val="003D6A"/>
                </a:solidFill>
              </a:rPr>
              <a:t>clamped</a:t>
            </a:r>
            <a:r>
              <a:rPr lang="de-DE" sz="1200" dirty="0">
                <a:solidFill>
                  <a:srgbClr val="003D6A"/>
                </a:solidFill>
              </a:rPr>
              <a:t>“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Inductive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proximity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switch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monitoring</a:t>
            </a:r>
            <a:r>
              <a:rPr lang="de-DE" sz="1200" dirty="0">
                <a:solidFill>
                  <a:srgbClr val="003D6A"/>
                </a:solidFill>
              </a:rPr>
              <a:t> „</a:t>
            </a:r>
            <a:r>
              <a:rPr lang="de-DE" sz="1200" dirty="0" err="1">
                <a:solidFill>
                  <a:srgbClr val="003D6A"/>
                </a:solidFill>
              </a:rPr>
              <a:t>opened</a:t>
            </a:r>
            <a:r>
              <a:rPr lang="de-DE" sz="1200" dirty="0">
                <a:solidFill>
                  <a:srgbClr val="003D6A"/>
                </a:solidFill>
              </a:rPr>
              <a:t>“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7124731" y="1730757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7128685" y="2433490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254183" y="361637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BWM variant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3" y="3906334"/>
            <a:ext cx="2108663" cy="189204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770669" y="4091823"/>
            <a:ext cx="1722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Locking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pin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mounting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Side </a:t>
            </a:r>
            <a:r>
              <a:rPr lang="de-DE" sz="1200" dirty="0" err="1">
                <a:solidFill>
                  <a:srgbClr val="003D6A"/>
                </a:solidFill>
              </a:rPr>
              <a:t>access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to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changing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mechanism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Front </a:t>
            </a:r>
            <a:r>
              <a:rPr lang="de-DE" sz="1200" dirty="0" err="1">
                <a:solidFill>
                  <a:srgbClr val="003D6A"/>
                </a:solidFill>
              </a:rPr>
              <a:t>access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to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changing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mechanism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2625186" y="4120346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2629140" y="4654355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2625186" y="5221148"/>
            <a:ext cx="198000" cy="198000"/>
            <a:chOff x="4645063" y="729193"/>
            <a:chExt cx="266095" cy="271350"/>
          </a:xfrm>
        </p:grpSpPr>
        <p:sp>
          <p:nvSpPr>
            <p:cNvPr id="31" name="Ellipse 3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6040523" y="2334490"/>
            <a:ext cx="198000" cy="198000"/>
            <a:chOff x="4645063" y="729193"/>
            <a:chExt cx="266095" cy="271350"/>
          </a:xfrm>
        </p:grpSpPr>
        <p:sp>
          <p:nvSpPr>
            <p:cNvPr id="34" name="Ellipse 3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5747632" y="2234489"/>
            <a:ext cx="198000" cy="198000"/>
            <a:chOff x="4645063" y="729193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1353683" y="4590890"/>
            <a:ext cx="198000" cy="198000"/>
            <a:chOff x="4645063" y="729193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2158534" y="4745347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1566734" y="4928985"/>
            <a:ext cx="198000" cy="198000"/>
            <a:chOff x="4645063" y="729193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1137812" y="5075130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62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TANDEM KSP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78447"/>
              </p:ext>
            </p:extLst>
          </p:nvPr>
        </p:nvGraphicFramePr>
        <p:xfrm>
          <a:off x="193763" y="1197677"/>
          <a:ext cx="8756471" cy="4669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2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53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02523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KSP</a:t>
                      </a:r>
                      <a:r>
                        <a:rPr lang="de-DE" sz="1200" baseline="0" dirty="0"/>
                        <a:t> plus 64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KSP</a:t>
                      </a:r>
                      <a:r>
                        <a:rPr lang="de-DE" sz="1200" baseline="0" dirty="0"/>
                        <a:t> plus 100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KSP</a:t>
                      </a:r>
                      <a:r>
                        <a:rPr lang="de-DE" sz="1200" baseline="0" dirty="0"/>
                        <a:t> plus</a:t>
                      </a:r>
                      <a:r>
                        <a:rPr lang="de-DE" sz="1200" dirty="0"/>
                        <a:t> 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KSP</a:t>
                      </a:r>
                      <a:r>
                        <a:rPr lang="de-DE" sz="1200" baseline="0" dirty="0"/>
                        <a:t> plus</a:t>
                      </a:r>
                      <a:r>
                        <a:rPr lang="de-DE" sz="1200" dirty="0"/>
                        <a:t> 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23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KSP-F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/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pressure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height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Air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consumption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per double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at 6 bar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[cm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3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Closing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/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opening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time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[s]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969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TANDEM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1695334" y="3217891"/>
            <a:ext cx="2672774" cy="1233511"/>
            <a:chOff x="5798801" y="696913"/>
            <a:chExt cx="2773699" cy="1545201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98801" y="696913"/>
              <a:ext cx="2739215" cy="1545201"/>
              <a:chOff x="5455901" y="696913"/>
              <a:chExt cx="2739215" cy="1545201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18103" cy="1545201"/>
                <a:chOff x="823913" y="696913"/>
                <a:chExt cx="1618103" cy="1726070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14365" cy="3876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55901" y="719093"/>
                <a:ext cx="1114627" cy="57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Required</a:t>
                </a:r>
                <a:endParaRPr lang="de-DE" sz="1200" dirty="0">
                  <a:solidFill>
                    <a:srgbClr val="003D6A"/>
                  </a:solidFill>
                </a:endParaRPr>
              </a:p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accuracy</a:t>
                </a:r>
                <a:endParaRPr lang="de-DE" sz="12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3" name="Gruppieren 146"/>
          <p:cNvGrpSpPr/>
          <p:nvPr/>
        </p:nvGrpSpPr>
        <p:grpSpPr>
          <a:xfrm>
            <a:off x="2108017" y="1485376"/>
            <a:ext cx="2286422" cy="1233519"/>
            <a:chOff x="109435" y="687388"/>
            <a:chExt cx="2499584" cy="1544045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881063" y="687388"/>
              <a:ext cx="1727956" cy="1544045"/>
              <a:chOff x="823913" y="696913"/>
              <a:chExt cx="1727956" cy="1724776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823913" y="696913"/>
                <a:ext cx="1692320" cy="1323975"/>
                <a:chOff x="1509712" y="1028697"/>
                <a:chExt cx="1692320" cy="1438278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792955" y="1745454"/>
                  <a:ext cx="1438277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509712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41858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109435" y="713891"/>
              <a:ext cx="753484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Variants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11" name="Gruppieren 54"/>
          <p:cNvGrpSpPr/>
          <p:nvPr/>
        </p:nvGrpSpPr>
        <p:grpSpPr>
          <a:xfrm>
            <a:off x="4810774" y="3209206"/>
            <a:ext cx="2582097" cy="1232455"/>
            <a:chOff x="4552721" y="3826292"/>
            <a:chExt cx="2872836" cy="153606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721" y="3826292"/>
              <a:ext cx="2872836" cy="1536066"/>
              <a:chOff x="4562246" y="3645317"/>
              <a:chExt cx="2872836" cy="153606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2246" y="3645317"/>
                <a:ext cx="2872836" cy="1536066"/>
                <a:chOff x="-233592" y="687388"/>
                <a:chExt cx="2872836" cy="153606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58181" cy="1536066"/>
                  <a:chOff x="823913" y="696913"/>
                  <a:chExt cx="1758181" cy="171586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551458" cy="3856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3592" y="719303"/>
                  <a:ext cx="1091287" cy="575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200" dirty="0">
                      <a:solidFill>
                        <a:srgbClr val="003D6A"/>
                      </a:solidFill>
                    </a:rPr>
                    <a:t>Global</a:t>
                  </a:r>
                </a:p>
                <a:p>
                  <a:pPr algn="ctr"/>
                  <a:r>
                    <a:rPr lang="de-DE" sz="1200" dirty="0">
                      <a:solidFill>
                        <a:srgbClr val="003D6A"/>
                      </a:solidFill>
                    </a:rPr>
                    <a:t> </a:t>
                  </a:r>
                  <a:r>
                    <a:rPr lang="de-DE" sz="12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2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62636" y="3979253"/>
                <a:ext cx="1343025" cy="352424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773072" y="1479063"/>
            <a:ext cx="2583367" cy="1215885"/>
            <a:chOff x="4712783" y="2324100"/>
            <a:chExt cx="2583367" cy="142011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712783" y="2371776"/>
              <a:ext cx="2500916" cy="1372442"/>
              <a:chOff x="-54480" y="811398"/>
              <a:chExt cx="2500916" cy="137244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65374" cy="1372442"/>
                <a:chOff x="823912" y="835439"/>
                <a:chExt cx="1565374" cy="1533087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95649" cy="361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54480" y="828869"/>
                <a:ext cx="930383" cy="323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Automation</a:t>
                </a: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relevance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the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set-up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process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71" name="Rechteck 70"/>
          <p:cNvSpPr/>
          <p:nvPr/>
        </p:nvSpPr>
        <p:spPr>
          <a:xfrm>
            <a:off x="1733233" y="305417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0009" y="304002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1733233" y="1314179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21827" y="131331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2936119" y="1742135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5978249" y="173738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6" name="Gerade Verbindung 54"/>
          <p:cNvCxnSpPr/>
          <p:nvPr/>
        </p:nvCxnSpPr>
        <p:spPr bwMode="auto">
          <a:xfrm flipV="1">
            <a:off x="2940109" y="3473934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20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Clamping</a:t>
            </a:r>
            <a:r>
              <a:rPr lang="de-DE" dirty="0"/>
              <a:t> Force Blocks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r="11537"/>
          <a:stretch/>
        </p:blipFill>
        <p:spPr>
          <a:xfrm>
            <a:off x="4870021" y="1988139"/>
            <a:ext cx="2596548" cy="1956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8498" y="2010157"/>
            <a:ext cx="2584692" cy="19479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11">
            <a:hlinkClick r:id="" action="ppaction://noaction"/>
          </p:cNvPr>
          <p:cNvSpPr/>
          <p:nvPr/>
        </p:nvSpPr>
        <p:spPr>
          <a:xfrm>
            <a:off x="1718498" y="1479923"/>
            <a:ext cx="257211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3D6A"/>
                </a:solidFill>
              </a:rPr>
              <a:t>High </a:t>
            </a:r>
            <a:r>
              <a:rPr lang="de-DE" sz="1400" b="1" dirty="0" err="1">
                <a:solidFill>
                  <a:srgbClr val="003D6A"/>
                </a:solidFill>
              </a:rPr>
              <a:t>workpiece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density</a:t>
            </a:r>
            <a:r>
              <a:rPr lang="de-DE" sz="1400" b="1" dirty="0">
                <a:solidFill>
                  <a:srgbClr val="003D6A"/>
                </a:solidFill>
              </a:rPr>
              <a:t> at </a:t>
            </a:r>
            <a:r>
              <a:rPr lang="de-DE" sz="1400" b="1" dirty="0" err="1">
                <a:solidFill>
                  <a:srgbClr val="003D6A"/>
                </a:solidFill>
              </a:rPr>
              <a:t>small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space</a:t>
            </a:r>
            <a:endParaRPr lang="de-DE" sz="1400" b="1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4870020" y="1461412"/>
            <a:ext cx="278808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Optimum </a:t>
            </a:r>
            <a:r>
              <a:rPr lang="de-DE" sz="1400" b="1" dirty="0" err="1">
                <a:solidFill>
                  <a:srgbClr val="003D6A"/>
                </a:solidFill>
              </a:rPr>
              <a:t>accessibility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of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the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machine</a:t>
            </a:r>
            <a:r>
              <a:rPr lang="de-DE" sz="1400" b="1" dirty="0">
                <a:solidFill>
                  <a:srgbClr val="003D6A"/>
                </a:solidFill>
              </a:rPr>
              <a:t> spindle </a:t>
            </a:r>
            <a:r>
              <a:rPr lang="de-DE" sz="1400" b="1" dirty="0" err="1">
                <a:solidFill>
                  <a:srgbClr val="003D6A"/>
                </a:solidFill>
              </a:rPr>
              <a:t>to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the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workpiece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65585" y="5049915"/>
            <a:ext cx="385184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High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duration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at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low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non-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productive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times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per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workpiece</a:t>
            </a:r>
            <a:endParaRPr lang="de-DE" b="1" dirty="0">
              <a:solidFill>
                <a:srgbClr val="003D6A"/>
              </a:solidFill>
              <a:sym typeface="Wingdings" panose="05000000000000000000" pitchFamily="2" charset="2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10800000">
            <a:off x="2353032" y="440933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84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27782"/>
              </p:ext>
            </p:extLst>
          </p:nvPr>
        </p:nvGraphicFramePr>
        <p:xfrm>
          <a:off x="270808" y="3610864"/>
          <a:ext cx="8619577" cy="23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544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Variants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Standard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Long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(-LH)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(-F)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816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173956"/>
              </p:ext>
            </p:extLst>
          </p:nvPr>
        </p:nvGraphicFramePr>
        <p:xfrm>
          <a:off x="270809" y="982612"/>
          <a:ext cx="8619575" cy="23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1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Actuation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Types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Pneumatic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(KSP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Hydraulic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(KSH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Manually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(KSA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Spring-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loaded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(KSF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999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9" y="1811465"/>
            <a:ext cx="1732928" cy="1260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1" y="1811465"/>
            <a:ext cx="1732088" cy="126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42" y="1811465"/>
            <a:ext cx="1732157" cy="126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29" y="1811465"/>
            <a:ext cx="1732630" cy="1260000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88" y="4319415"/>
            <a:ext cx="197892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94" y="4319415"/>
            <a:ext cx="197924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71" y="4319415"/>
            <a:ext cx="197957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8093869" y="4505325"/>
            <a:ext cx="152400" cy="152400"/>
          </a:xfrm>
          <a:prstGeom prst="ellipse">
            <a:avLst/>
          </a:prstGeom>
          <a:solidFill>
            <a:srgbClr val="94A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741319" y="4831557"/>
            <a:ext cx="152400" cy="152400"/>
          </a:xfrm>
          <a:prstGeom prst="ellipse">
            <a:avLst/>
          </a:prstGeom>
          <a:solidFill>
            <a:srgbClr val="EBF4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 rot="20697841">
            <a:off x="8136626" y="2693877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6062465" y="2652890"/>
            <a:ext cx="62951" cy="135553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 rot="2167304">
            <a:off x="3904766" y="2542109"/>
            <a:ext cx="106539" cy="135553"/>
          </a:xfrm>
          <a:prstGeom prst="ellipse">
            <a:avLst/>
          </a:prstGeom>
          <a:solidFill>
            <a:srgbClr val="B0C2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762903" y="2701724"/>
            <a:ext cx="133547" cy="135553"/>
          </a:xfrm>
          <a:prstGeom prst="ellipse">
            <a:avLst/>
          </a:prstGeom>
          <a:solidFill>
            <a:srgbClr val="AAC3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 rot="2167304">
            <a:off x="3881335" y="2535510"/>
            <a:ext cx="93519" cy="127596"/>
          </a:xfrm>
          <a:prstGeom prst="ellipse">
            <a:avLst/>
          </a:prstGeom>
          <a:solidFill>
            <a:srgbClr val="A0B0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035572" y="2509009"/>
            <a:ext cx="133547" cy="135553"/>
          </a:xfrm>
          <a:prstGeom prst="ellipse">
            <a:avLst/>
          </a:prstGeom>
          <a:solidFill>
            <a:srgbClr val="586A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 rot="20697841">
            <a:off x="8121741" y="2637586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 rot="20369556">
            <a:off x="8123919" y="2672035"/>
            <a:ext cx="153809" cy="70438"/>
          </a:xfrm>
          <a:prstGeom prst="roundRect">
            <a:avLst/>
          </a:prstGeom>
          <a:solidFill>
            <a:srgbClr val="E4EB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26"/>
          <p:cNvSpPr/>
          <p:nvPr/>
        </p:nvSpPr>
        <p:spPr>
          <a:xfrm>
            <a:off x="6124577" y="2652889"/>
            <a:ext cx="45719" cy="135553"/>
          </a:xfrm>
          <a:prstGeom prst="roundRect">
            <a:avLst/>
          </a:prstGeom>
          <a:solidFill>
            <a:srgbClr val="5E6F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bgerundetes Rechteck 27"/>
          <p:cNvSpPr/>
          <p:nvPr/>
        </p:nvSpPr>
        <p:spPr>
          <a:xfrm>
            <a:off x="6167311" y="2652889"/>
            <a:ext cx="71635" cy="135553"/>
          </a:xfrm>
          <a:prstGeom prst="roundRect">
            <a:avLst/>
          </a:prstGeom>
          <a:solidFill>
            <a:srgbClr val="768A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bgerundetes Rechteck 28"/>
          <p:cNvSpPr/>
          <p:nvPr/>
        </p:nvSpPr>
        <p:spPr>
          <a:xfrm>
            <a:off x="3942214" y="2720665"/>
            <a:ext cx="62951" cy="135553"/>
          </a:xfrm>
          <a:prstGeom prst="roundRect">
            <a:avLst/>
          </a:prstGeom>
          <a:solidFill>
            <a:srgbClr val="EBF1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 rot="18920003">
            <a:off x="5537318" y="2766179"/>
            <a:ext cx="63526" cy="159122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 rot="18764968">
            <a:off x="5573034" y="2721124"/>
            <a:ext cx="72000" cy="162000"/>
          </a:xfrm>
          <a:prstGeom prst="roundRect">
            <a:avLst/>
          </a:prstGeom>
          <a:solidFill>
            <a:srgbClr val="E0E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06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Stroke</a:t>
            </a:r>
            <a:r>
              <a:rPr lang="de-DE" sz="1200" dirty="0">
                <a:solidFill>
                  <a:srgbClr val="003D6A"/>
                </a:solidFill>
              </a:rPr>
              <a:t>/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437234893"/>
              </p:ext>
            </p:extLst>
          </p:nvPr>
        </p:nvGraphicFramePr>
        <p:xfrm>
          <a:off x="4980676" y="1646775"/>
          <a:ext cx="37800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320937" y="4610886"/>
            <a:ext cx="331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Size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3709430515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57943" y="4613565"/>
            <a:ext cx="323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Size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03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475531"/>
              </p:ext>
            </p:extLst>
          </p:nvPr>
        </p:nvGraphicFramePr>
        <p:xfrm>
          <a:off x="270808" y="3816628"/>
          <a:ext cx="8621082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Supporting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+ SCHUNK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Program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152479"/>
              </p:ext>
            </p:extLst>
          </p:nvPr>
        </p:nvGraphicFramePr>
        <p:xfrm>
          <a:off x="279122" y="982612"/>
          <a:ext cx="8612769" cy="261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Top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Blank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35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Mounting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: via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tongue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 and groove</a:t>
                      </a:r>
                      <a:endParaRPr lang="de-DE" sz="1200" b="1" baseline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Mounting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: via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fine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serrations</a:t>
                      </a:r>
                      <a:endParaRPr lang="de-DE" sz="1200" b="1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1,5 x 60°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KTR / KTR-H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 / STR-H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STR-S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Jaw</a:t>
            </a:r>
            <a:r>
              <a:rPr lang="de-DE" dirty="0"/>
              <a:t> </a:t>
            </a:r>
            <a:r>
              <a:rPr lang="de-DE" dirty="0" err="1"/>
              <a:t>Program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71" y="4756109"/>
            <a:ext cx="1683007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21" y="2311650"/>
            <a:ext cx="1539542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96" y="2275837"/>
            <a:ext cx="1601236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8" y="2302606"/>
            <a:ext cx="1581457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18" y="4991521"/>
            <a:ext cx="941854" cy="70125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4" y="4936109"/>
            <a:ext cx="1013030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6" y="4991521"/>
            <a:ext cx="9418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69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243316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Manual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147051" y="1566221"/>
            <a:ext cx="222486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2243316" y="158056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</a:rPr>
              <a:t>Pneumatic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5145910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Spring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4248016"/>
            <a:ext cx="1791376" cy="1440835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1998268"/>
            <a:ext cx="1791376" cy="1440835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9" y="4236405"/>
            <a:ext cx="1611139" cy="144172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73" y="2024507"/>
            <a:ext cx="1816153" cy="1440528"/>
          </a:xfrm>
          <a:prstGeom prst="rect">
            <a:avLst/>
          </a:prstGeom>
        </p:spPr>
      </p:pic>
      <p:sp>
        <p:nvSpPr>
          <p:cNvPr id="15" name="Rechteck 14">
            <a:hlinkClick r:id="" action="ppaction://noaction"/>
          </p:cNvPr>
          <p:cNvSpPr/>
          <p:nvPr/>
        </p:nvSpPr>
        <p:spPr>
          <a:xfrm>
            <a:off x="224331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2246503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hlinkClick r:id="" action="ppaction://noaction"/>
          </p:cNvPr>
          <p:cNvSpPr/>
          <p:nvPr/>
        </p:nvSpPr>
        <p:spPr>
          <a:xfrm>
            <a:off x="5143624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hlinkClick r:id="" action="ppaction://noaction"/>
          </p:cNvPr>
          <p:cNvSpPr/>
          <p:nvPr/>
        </p:nvSpPr>
        <p:spPr>
          <a:xfrm>
            <a:off x="514362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625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698</Words>
  <Application>Microsoft Office PowerPoint</Application>
  <PresentationFormat>Bildschirmpräsentation (4:3)</PresentationFormat>
  <Paragraphs>336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TANDEM Clamping Force Blocks</vt:lpstr>
      <vt:lpstr>TANDEM Overview</vt:lpstr>
      <vt:lpstr>TANDEM Portfolio</vt:lpstr>
      <vt:lpstr>TANDEM Jaw Program</vt:lpstr>
      <vt:lpstr>SCHUNK Services</vt:lpstr>
      <vt:lpstr>TANDEM Overview</vt:lpstr>
      <vt:lpstr>TANDEM KSP plus Application Example</vt:lpstr>
      <vt:lpstr>TANDEM KSP plus</vt:lpstr>
      <vt:lpstr>TANDEM KSP plus</vt:lpstr>
      <vt:lpstr>TANDEM KSP plus</vt:lpstr>
      <vt:lpstr>TANDEM KSP plus</vt:lpstr>
      <vt:lpstr>Variants of TANDEM KSP plus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572</cp:revision>
  <cp:lastPrinted>2018-01-05T10:34:27Z</cp:lastPrinted>
  <dcterms:created xsi:type="dcterms:W3CDTF">2015-04-07T09:55:40Z</dcterms:created>
  <dcterms:modified xsi:type="dcterms:W3CDTF">2021-09-28T13:11:28Z</dcterms:modified>
</cp:coreProperties>
</file>