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541" r:id="rId2"/>
    <p:sldId id="540" r:id="rId3"/>
    <p:sldId id="525" r:id="rId4"/>
    <p:sldId id="528" r:id="rId5"/>
    <p:sldId id="538" r:id="rId6"/>
    <p:sldId id="537" r:id="rId7"/>
    <p:sldId id="539" r:id="rId8"/>
    <p:sldId id="486" r:id="rId9"/>
    <p:sldId id="487" r:id="rId10"/>
    <p:sldId id="517" r:id="rId11"/>
    <p:sldId id="489" r:id="rId12"/>
    <p:sldId id="488" r:id="rId13"/>
    <p:sldId id="490" r:id="rId14"/>
    <p:sldId id="494" r:id="rId15"/>
    <p:sldId id="511" r:id="rId16"/>
    <p:sldId id="279" r:id="rId17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B0F0"/>
    <a:srgbClr val="EDF2F9"/>
    <a:srgbClr val="D2E3EC"/>
    <a:srgbClr val="E2E2E2"/>
    <a:srgbClr val="A0B0B6"/>
    <a:srgbClr val="8AA3AC"/>
    <a:srgbClr val="A5B8BF"/>
    <a:srgbClr val="B2C2C8"/>
    <a:srgbClr val="798D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2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236" y="7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>
                <a:solidFill>
                  <a:srgbClr val="003D6A"/>
                </a:solidFill>
              </a:rPr>
              <a:t>Backenhub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9.9898148148148153E-2"/>
          <c:y val="0.15413133454472036"/>
          <c:w val="0.86314417989417991"/>
          <c:h val="0.61377924714538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Standardhub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A1-4A2C-9492-04B26E5F90C1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Langhub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3A1-4A2C-9492-04B26E5F90C1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mit fester Backe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6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3A1-4A2C-9492-04B26E5F90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4819664"/>
        <c:axId val="302412640"/>
      </c:barChart>
      <c:catAx>
        <c:axId val="294819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02412640"/>
        <c:crosses val="autoZero"/>
        <c:auto val="1"/>
        <c:lblAlgn val="ctr"/>
        <c:lblOffset val="100"/>
        <c:noMultiLvlLbl val="0"/>
      </c:catAx>
      <c:valAx>
        <c:axId val="302412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94819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>
                <a:solidFill>
                  <a:srgbClr val="003D6A"/>
                </a:solidFill>
              </a:rPr>
              <a:t>Spannkraft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6491570125708652"/>
          <c:y val="0.1526825"/>
          <c:w val="0.79812669460192265"/>
          <c:h val="0.606826388888888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Standardhub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4.5</c:v>
                </c:pt>
                <c:pt idx="1">
                  <c:v>18</c:v>
                </c:pt>
                <c:pt idx="2">
                  <c:v>45</c:v>
                </c:pt>
                <c:pt idx="3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79-42B2-9CD5-B6F3A4771647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Langhub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4.5</c:v>
                </c:pt>
                <c:pt idx="1">
                  <c:v>16</c:v>
                </c:pt>
                <c:pt idx="2">
                  <c:v>40</c:v>
                </c:pt>
                <c:pt idx="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79-42B2-9CD5-B6F3A4771647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mit fester Backe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4</c:v>
                </c:pt>
                <c:pt idx="1">
                  <c:v>18</c:v>
                </c:pt>
                <c:pt idx="2">
                  <c:v>45</c:v>
                </c:pt>
                <c:pt idx="3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79-42B2-9CD5-B6F3A47716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2413424"/>
        <c:axId val="302413816"/>
      </c:barChart>
      <c:catAx>
        <c:axId val="302413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02413816"/>
        <c:crosses val="autoZero"/>
        <c:auto val="1"/>
        <c:lblAlgn val="ctr"/>
        <c:lblOffset val="100"/>
        <c:noMultiLvlLbl val="0"/>
      </c:catAx>
      <c:valAx>
        <c:axId val="302413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02413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28.09.2021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28.09.2021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KSP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KSP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KSP plus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KSP plus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KSP plus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KSP plus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9939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TANDEM KSP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hyperlink" Target="Videos/TANDEM_KSP_IN_plus_Animation.MP4" TargetMode="Externa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6" Type="http://schemas.openxmlformats.org/officeDocument/2006/relationships/hyperlink" Target="Videos/TANDEM_KSP_BWM-plus_Animation.mp4" TargetMode="Externa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2.jpg"/><Relationship Id="rId2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TANDEM KSP plus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Kraftspannblöcke pneumatisch</a:t>
            </a:r>
          </a:p>
        </p:txBody>
      </p:sp>
      <p:pic>
        <p:nvPicPr>
          <p:cNvPr id="1026" name="Picture 2" descr="KSP plus 64">
            <a:extLst>
              <a:ext uri="{FF2B5EF4-FFF2-40B4-BE49-F238E27FC236}">
                <a16:creationId xmlns:a16="http://schemas.microsoft.com/office/drawing/2014/main" id="{4C5C1D87-18CD-45E3-A1FB-3AED2F6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103" y="864314"/>
            <a:ext cx="3085794" cy="314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KSP plus</a:t>
            </a:r>
            <a:br>
              <a:rPr lang="de-DE" dirty="0"/>
            </a:br>
            <a:r>
              <a:rPr lang="de-DE" sz="2000" dirty="0"/>
              <a:t>Anwendungsbeispiel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KSP plus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6016820" y="1627809"/>
            <a:ext cx="2880000" cy="3602382"/>
          </a:xfrm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b="1" u="sng" dirty="0"/>
              <a:t>Spannmittel: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KSP plus 100.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Merkmale/Anwendung: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Durch die verschiedenen optionalen Abfragemöglichkeiten sind die TANDEM Kraftspannblöcke ausgezeichnet für automatisierte Anwendungen geeignet.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lum bright="10000"/>
          </a:blip>
          <a:srcRect l="4154" t="3672" r="-1" b="4358"/>
          <a:stretch/>
        </p:blipFill>
        <p:spPr>
          <a:xfrm>
            <a:off x="561443" y="1630191"/>
            <a:ext cx="5136564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0537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05" y="1684864"/>
            <a:ext cx="5225950" cy="348827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KSP plus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280456"/>
            <a:ext cx="2880000" cy="4297088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Keilhakenantrieb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Gehärteter und extrem steifer Grundkörper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Optimiertes Schmiersystem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Lange Backenführung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Geringe Bauhöhe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Schmutzunempfindliches Design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Standard-Backenschnittstelle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Optimierte Außenkontur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Ansteuerung des Spanners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Im Körper geführter Futterkolben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Schmierkanäle im Verschlussdeckel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Passschrauben als Option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KSP plus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1631367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337126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129600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438671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2725003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3015305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3310054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50702" y="3596368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5853030" y="3872565"/>
            <a:ext cx="198000" cy="198000"/>
            <a:chOff x="4643403" y="733042"/>
            <a:chExt cx="266095" cy="271350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88" name="Gruppieren 187"/>
          <p:cNvGrpSpPr/>
          <p:nvPr/>
        </p:nvGrpSpPr>
        <p:grpSpPr>
          <a:xfrm>
            <a:off x="5791049" y="4466686"/>
            <a:ext cx="324000" cy="170965"/>
            <a:chOff x="4558773" y="749769"/>
            <a:chExt cx="435429" cy="234300"/>
          </a:xfrm>
        </p:grpSpPr>
        <p:sp>
          <p:nvSpPr>
            <p:cNvPr id="189" name="Ellipse 18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0" name="Textfeld 189"/>
            <p:cNvSpPr txBox="1"/>
            <p:nvPr/>
          </p:nvSpPr>
          <p:spPr>
            <a:xfrm>
              <a:off x="4558773" y="749769"/>
              <a:ext cx="435429" cy="22643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191" name="Gruppieren 190"/>
          <p:cNvGrpSpPr/>
          <p:nvPr/>
        </p:nvGrpSpPr>
        <p:grpSpPr>
          <a:xfrm>
            <a:off x="5782503" y="4182657"/>
            <a:ext cx="324000" cy="170965"/>
            <a:chOff x="4547288" y="749769"/>
            <a:chExt cx="435429" cy="234300"/>
          </a:xfrm>
        </p:grpSpPr>
        <p:sp>
          <p:nvSpPr>
            <p:cNvPr id="192" name="Ellipse 19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3" name="Textfeld 192"/>
            <p:cNvSpPr txBox="1"/>
            <p:nvPr/>
          </p:nvSpPr>
          <p:spPr>
            <a:xfrm>
              <a:off x="4547288" y="749769"/>
              <a:ext cx="435429" cy="22643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1259014" y="4410932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2453641" y="3095141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2043253" y="3860914"/>
            <a:ext cx="198000" cy="198000"/>
            <a:chOff x="4637570" y="732682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0" y="7326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4127017" y="2738622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2673834" y="2469658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3032243" y="1804422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5077463" y="2598767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1" name="Gruppieren 220"/>
          <p:cNvGrpSpPr/>
          <p:nvPr/>
        </p:nvGrpSpPr>
        <p:grpSpPr>
          <a:xfrm>
            <a:off x="2142253" y="4580131"/>
            <a:ext cx="198000" cy="198000"/>
            <a:chOff x="4643403" y="733042"/>
            <a:chExt cx="266095" cy="271350"/>
          </a:xfrm>
        </p:grpSpPr>
        <p:sp>
          <p:nvSpPr>
            <p:cNvPr id="222" name="Ellipse 22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3" name="Textfeld 222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224" name="Gruppieren 223"/>
          <p:cNvGrpSpPr/>
          <p:nvPr/>
        </p:nvGrpSpPr>
        <p:grpSpPr>
          <a:xfrm>
            <a:off x="4670046" y="4155177"/>
            <a:ext cx="324000" cy="168023"/>
            <a:chOff x="4547288" y="757646"/>
            <a:chExt cx="435429" cy="230268"/>
          </a:xfrm>
        </p:grpSpPr>
        <p:sp>
          <p:nvSpPr>
            <p:cNvPr id="225" name="Ellipse 22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6" name="Textfeld 225"/>
            <p:cNvSpPr txBox="1"/>
            <p:nvPr/>
          </p:nvSpPr>
          <p:spPr>
            <a:xfrm>
              <a:off x="4547288" y="761481"/>
              <a:ext cx="435429" cy="22643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227" name="Gruppieren 226"/>
          <p:cNvGrpSpPr/>
          <p:nvPr/>
        </p:nvGrpSpPr>
        <p:grpSpPr>
          <a:xfrm>
            <a:off x="3105583" y="3125119"/>
            <a:ext cx="324000" cy="168022"/>
            <a:chOff x="4547288" y="757646"/>
            <a:chExt cx="435429" cy="230266"/>
          </a:xfrm>
        </p:grpSpPr>
        <p:sp>
          <p:nvSpPr>
            <p:cNvPr id="228" name="Ellipse 22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9" name="Textfeld 228"/>
            <p:cNvSpPr txBox="1"/>
            <p:nvPr/>
          </p:nvSpPr>
          <p:spPr>
            <a:xfrm>
              <a:off x="4547288" y="761479"/>
              <a:ext cx="435429" cy="22643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88" name="Gruppieren 87"/>
          <p:cNvGrpSpPr/>
          <p:nvPr/>
        </p:nvGrpSpPr>
        <p:grpSpPr>
          <a:xfrm>
            <a:off x="4571046" y="3567715"/>
            <a:ext cx="198000" cy="198000"/>
            <a:chOff x="4645863" y="739273"/>
            <a:chExt cx="266095" cy="271350"/>
          </a:xfrm>
        </p:grpSpPr>
        <p:sp>
          <p:nvSpPr>
            <p:cNvPr id="89" name="Ellipse 8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0" name="Textfeld 89"/>
            <p:cNvSpPr txBox="1"/>
            <p:nvPr/>
          </p:nvSpPr>
          <p:spPr>
            <a:xfrm>
              <a:off x="4645863" y="73927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269112" y="3647339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8" name="Gruppieren 77"/>
          <p:cNvGrpSpPr/>
          <p:nvPr/>
        </p:nvGrpSpPr>
        <p:grpSpPr>
          <a:xfrm>
            <a:off x="5084772" y="4166240"/>
            <a:ext cx="331948" cy="198000"/>
            <a:chOff x="4551386" y="727270"/>
            <a:chExt cx="446110" cy="271350"/>
          </a:xfrm>
        </p:grpSpPr>
        <p:sp>
          <p:nvSpPr>
            <p:cNvPr id="79" name="Ellipse 7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0" name="Textfeld 79"/>
            <p:cNvSpPr txBox="1"/>
            <p:nvPr/>
          </p:nvSpPr>
          <p:spPr>
            <a:xfrm>
              <a:off x="4551386" y="727270"/>
              <a:ext cx="446110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813" y="4848595"/>
            <a:ext cx="274344" cy="262151"/>
          </a:xfrm>
          <a:prstGeom prst="rect">
            <a:avLst/>
          </a:prstGeom>
        </p:spPr>
      </p:pic>
      <p:grpSp>
        <p:nvGrpSpPr>
          <p:cNvPr id="82" name="Gruppieren 81"/>
          <p:cNvGrpSpPr/>
          <p:nvPr/>
        </p:nvGrpSpPr>
        <p:grpSpPr>
          <a:xfrm>
            <a:off x="5783699" y="4752751"/>
            <a:ext cx="324000" cy="170965"/>
            <a:chOff x="4558773" y="749769"/>
            <a:chExt cx="435429" cy="234300"/>
          </a:xfrm>
        </p:grpSpPr>
        <p:sp>
          <p:nvSpPr>
            <p:cNvPr id="83" name="Ellipse 8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4" name="Textfeld 83"/>
            <p:cNvSpPr txBox="1"/>
            <p:nvPr/>
          </p:nvSpPr>
          <p:spPr>
            <a:xfrm>
              <a:off x="4558773" y="749769"/>
              <a:ext cx="435429" cy="22643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2921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2" y="982612"/>
            <a:ext cx="8646331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Spannkraft in Abhängigkeit des Betätigungsdruck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KSP plus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KSP plus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7" y="987097"/>
            <a:ext cx="8647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Kraftfluss im KSP plus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42" y="1407376"/>
            <a:ext cx="2582191" cy="1840769"/>
          </a:xfrm>
          <a:prstGeom prst="rect">
            <a:avLst/>
          </a:prstGeom>
        </p:spPr>
      </p:pic>
      <p:grpSp>
        <p:nvGrpSpPr>
          <p:cNvPr id="13" name="Gruppieren 12"/>
          <p:cNvGrpSpPr/>
          <p:nvPr/>
        </p:nvGrpSpPr>
        <p:grpSpPr>
          <a:xfrm>
            <a:off x="5050369" y="1526214"/>
            <a:ext cx="198000" cy="198000"/>
            <a:chOff x="4645063" y="729193"/>
            <a:chExt cx="266095" cy="271350"/>
          </a:xfrm>
        </p:grpSpPr>
        <p:sp>
          <p:nvSpPr>
            <p:cNvPr id="14" name="Ellipse 1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4" name="Textfeld 3"/>
          <p:cNvSpPr txBox="1"/>
          <p:nvPr/>
        </p:nvSpPr>
        <p:spPr>
          <a:xfrm>
            <a:off x="5220858" y="1479901"/>
            <a:ext cx="38535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Betätigungskraft abhängig von Pneumatikdruck und Kolbenfläche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Spannkraft abhängig von der Betätigungskraft und dem Übersetzungsverhältnis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Normalkraft zwischen Grundbacke und Futterkolben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Pneumatikdruck </a:t>
            </a:r>
          </a:p>
          <a:p>
            <a:endParaRPr lang="de-DE" sz="1200" dirty="0"/>
          </a:p>
        </p:txBody>
      </p:sp>
      <p:grpSp>
        <p:nvGrpSpPr>
          <p:cNvPr id="26" name="Gruppieren 25"/>
          <p:cNvGrpSpPr/>
          <p:nvPr/>
        </p:nvGrpSpPr>
        <p:grpSpPr>
          <a:xfrm>
            <a:off x="5054557" y="2041383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5059032" y="2586658"/>
            <a:ext cx="198000" cy="198000"/>
            <a:chOff x="4645063" y="729193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5065853" y="2956514"/>
            <a:ext cx="198000" cy="198000"/>
            <a:chOff x="4645063" y="729193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02" y="4210172"/>
            <a:ext cx="2276047" cy="1547941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085682" y="4553488"/>
            <a:ext cx="1415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Spannkraft</a:t>
            </a:r>
          </a:p>
          <a:p>
            <a:endParaRPr lang="de-DE" sz="1200" dirty="0"/>
          </a:p>
          <a:p>
            <a:r>
              <a:rPr lang="de-DE" sz="1200" dirty="0">
                <a:solidFill>
                  <a:srgbClr val="003D6A"/>
                </a:solidFill>
              </a:rPr>
              <a:t>Betätigungsdruck</a:t>
            </a:r>
          </a:p>
        </p:txBody>
      </p:sp>
      <p:grpSp>
        <p:nvGrpSpPr>
          <p:cNvPr id="35" name="Gruppieren 34"/>
          <p:cNvGrpSpPr/>
          <p:nvPr/>
        </p:nvGrpSpPr>
        <p:grpSpPr>
          <a:xfrm>
            <a:off x="1498225" y="5627355"/>
            <a:ext cx="198000" cy="198000"/>
            <a:chOff x="4645063" y="729193"/>
            <a:chExt cx="266095" cy="271350"/>
          </a:xfrm>
        </p:grpSpPr>
        <p:sp>
          <p:nvSpPr>
            <p:cNvPr id="36" name="Ellipse 3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2925710" y="4586134"/>
            <a:ext cx="198000" cy="198000"/>
            <a:chOff x="4645063" y="729193"/>
            <a:chExt cx="266095" cy="271350"/>
          </a:xfrm>
        </p:grpSpPr>
        <p:sp>
          <p:nvSpPr>
            <p:cNvPr id="39" name="Ellipse 3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1" name="Gruppieren 40"/>
          <p:cNvGrpSpPr/>
          <p:nvPr/>
        </p:nvGrpSpPr>
        <p:grpSpPr>
          <a:xfrm>
            <a:off x="2924403" y="4948193"/>
            <a:ext cx="198000" cy="198000"/>
            <a:chOff x="4645063" y="729193"/>
            <a:chExt cx="266095" cy="271350"/>
          </a:xfrm>
        </p:grpSpPr>
        <p:sp>
          <p:nvSpPr>
            <p:cNvPr id="42" name="Ellipse 4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386526" y="4890934"/>
            <a:ext cx="198000" cy="198000"/>
            <a:chOff x="4645063" y="729193"/>
            <a:chExt cx="266095" cy="271350"/>
          </a:xfrm>
        </p:grpSpPr>
        <p:sp>
          <p:nvSpPr>
            <p:cNvPr id="45" name="Ellipse 4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47" name="Textfeld 46"/>
          <p:cNvSpPr txBox="1"/>
          <p:nvPr/>
        </p:nvSpPr>
        <p:spPr>
          <a:xfrm>
            <a:off x="4707040" y="3624019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Z-Ausführung (Option)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871" y="4215695"/>
            <a:ext cx="1477084" cy="1477084"/>
          </a:xfrm>
          <a:prstGeom prst="rect">
            <a:avLst/>
          </a:prstGeom>
        </p:spPr>
      </p:pic>
      <p:grpSp>
        <p:nvGrpSpPr>
          <p:cNvPr id="48" name="Gruppieren 47"/>
          <p:cNvGrpSpPr/>
          <p:nvPr/>
        </p:nvGrpSpPr>
        <p:grpSpPr>
          <a:xfrm>
            <a:off x="7255039" y="4844080"/>
            <a:ext cx="198000" cy="198000"/>
            <a:chOff x="4645063" y="729193"/>
            <a:chExt cx="266095" cy="271350"/>
          </a:xfrm>
        </p:grpSpPr>
        <p:sp>
          <p:nvSpPr>
            <p:cNvPr id="49" name="Ellipse 4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51" name="Textfeld 50"/>
          <p:cNvSpPr txBox="1"/>
          <p:nvPr/>
        </p:nvSpPr>
        <p:spPr>
          <a:xfrm>
            <a:off x="7414546" y="4804580"/>
            <a:ext cx="1415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Absteckbohrung</a:t>
            </a:r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74" name="Gruppieren 73"/>
          <p:cNvGrpSpPr/>
          <p:nvPr/>
        </p:nvGrpSpPr>
        <p:grpSpPr>
          <a:xfrm>
            <a:off x="6250738" y="5502686"/>
            <a:ext cx="198000" cy="198000"/>
            <a:chOff x="4645063" y="729193"/>
            <a:chExt cx="266095" cy="271350"/>
          </a:xfrm>
        </p:grpSpPr>
        <p:sp>
          <p:nvSpPr>
            <p:cNvPr id="75" name="Ellipse 7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6" name="Textfeld 7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77" name="Gruppieren 76"/>
          <p:cNvGrpSpPr/>
          <p:nvPr/>
        </p:nvGrpSpPr>
        <p:grpSpPr>
          <a:xfrm>
            <a:off x="5494781" y="4189580"/>
            <a:ext cx="198000" cy="198000"/>
            <a:chOff x="4645063" y="729193"/>
            <a:chExt cx="266095" cy="271350"/>
          </a:xfrm>
        </p:grpSpPr>
        <p:sp>
          <p:nvSpPr>
            <p:cNvPr id="78" name="Ellipse 7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Textfeld 7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0" name="Gruppieren 79"/>
          <p:cNvGrpSpPr/>
          <p:nvPr/>
        </p:nvGrpSpPr>
        <p:grpSpPr>
          <a:xfrm>
            <a:off x="2904504" y="1709717"/>
            <a:ext cx="198000" cy="198000"/>
            <a:chOff x="4645063" y="729193"/>
            <a:chExt cx="266095" cy="271350"/>
          </a:xfrm>
        </p:grpSpPr>
        <p:sp>
          <p:nvSpPr>
            <p:cNvPr id="81" name="Ellipse 8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2" name="Textfeld 8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86" name="Gruppieren 85"/>
          <p:cNvGrpSpPr/>
          <p:nvPr/>
        </p:nvGrpSpPr>
        <p:grpSpPr>
          <a:xfrm>
            <a:off x="1530434" y="1701766"/>
            <a:ext cx="198000" cy="198000"/>
            <a:chOff x="4645063" y="729193"/>
            <a:chExt cx="266095" cy="271350"/>
          </a:xfrm>
        </p:grpSpPr>
        <p:sp>
          <p:nvSpPr>
            <p:cNvPr id="87" name="Ellipse 8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8" name="Textfeld 8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89" name="Gruppieren 88"/>
          <p:cNvGrpSpPr/>
          <p:nvPr/>
        </p:nvGrpSpPr>
        <p:grpSpPr>
          <a:xfrm>
            <a:off x="2233387" y="1394565"/>
            <a:ext cx="198000" cy="198000"/>
            <a:chOff x="4645063" y="729193"/>
            <a:chExt cx="266095" cy="271350"/>
          </a:xfrm>
        </p:grpSpPr>
        <p:sp>
          <p:nvSpPr>
            <p:cNvPr id="90" name="Ellipse 8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1" name="Textfeld 9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2984419" y="1984446"/>
            <a:ext cx="198000" cy="198000"/>
            <a:chOff x="4645063" y="729193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5" name="Gruppieren 94"/>
          <p:cNvGrpSpPr/>
          <p:nvPr/>
        </p:nvGrpSpPr>
        <p:grpSpPr>
          <a:xfrm>
            <a:off x="1427135" y="1976896"/>
            <a:ext cx="198000" cy="198000"/>
            <a:chOff x="4645063" y="729193"/>
            <a:chExt cx="266095" cy="271350"/>
          </a:xfrm>
        </p:grpSpPr>
        <p:sp>
          <p:nvSpPr>
            <p:cNvPr id="96" name="Ellipse 9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7" name="Textfeld 9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8" name="Gruppieren 97"/>
          <p:cNvGrpSpPr/>
          <p:nvPr/>
        </p:nvGrpSpPr>
        <p:grpSpPr>
          <a:xfrm>
            <a:off x="1643089" y="2973800"/>
            <a:ext cx="198000" cy="198000"/>
            <a:chOff x="4645063" y="729193"/>
            <a:chExt cx="266095" cy="271350"/>
          </a:xfrm>
        </p:grpSpPr>
        <p:sp>
          <p:nvSpPr>
            <p:cNvPr id="99" name="Ellipse 9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0" name="Textfeld 9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6034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KSP plus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KSP plus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4183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Späneabweisendes</a:t>
            </a:r>
            <a:r>
              <a:rPr lang="de-DE" sz="1600" b="1" dirty="0">
                <a:solidFill>
                  <a:srgbClr val="003D6A"/>
                </a:solidFill>
              </a:rPr>
              <a:t> Design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41" y="1277277"/>
            <a:ext cx="2625782" cy="1908375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4714386" y="1017719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Abdeckstopfen für die Befestigungsschrauben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437" y="1399332"/>
            <a:ext cx="2448311" cy="1811080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254183" y="362966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Ausrichtkante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41" y="3968222"/>
            <a:ext cx="2633379" cy="1913896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4715890" y="362966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Schmiersystem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619" y="4022033"/>
            <a:ext cx="2307477" cy="1709242"/>
          </a:xfrm>
          <a:prstGeom prst="rect">
            <a:avLst/>
          </a:prstGeom>
        </p:spPr>
      </p:pic>
      <p:grpSp>
        <p:nvGrpSpPr>
          <p:cNvPr id="20" name="Gruppieren 19"/>
          <p:cNvGrpSpPr/>
          <p:nvPr/>
        </p:nvGrpSpPr>
        <p:grpSpPr>
          <a:xfrm>
            <a:off x="7279076" y="4941937"/>
            <a:ext cx="198000" cy="198000"/>
            <a:chOff x="4633359" y="741128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33359" y="74112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3" name="Gruppieren 22"/>
          <p:cNvGrpSpPr/>
          <p:nvPr/>
        </p:nvGrpSpPr>
        <p:grpSpPr>
          <a:xfrm>
            <a:off x="7291174" y="4415192"/>
            <a:ext cx="198000" cy="198000"/>
            <a:chOff x="4645063" y="729193"/>
            <a:chExt cx="266095" cy="271350"/>
          </a:xfrm>
        </p:grpSpPr>
        <p:sp>
          <p:nvSpPr>
            <p:cNvPr id="24" name="Ellipse 2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7449701" y="4362480"/>
            <a:ext cx="1392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Manuelle Schmierung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Zentralschmierung</a:t>
            </a:r>
          </a:p>
        </p:txBody>
      </p:sp>
      <p:grpSp>
        <p:nvGrpSpPr>
          <p:cNvPr id="26" name="Gruppieren 25"/>
          <p:cNvGrpSpPr/>
          <p:nvPr/>
        </p:nvGrpSpPr>
        <p:grpSpPr>
          <a:xfrm>
            <a:off x="4800505" y="4692302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6157296" y="5138052"/>
            <a:ext cx="198000" cy="198000"/>
            <a:chOff x="4645063" y="729193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6866408" y="5337679"/>
            <a:ext cx="198000" cy="198000"/>
            <a:chOff x="4645063" y="729193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6738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KSP plus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KSP plus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4183" y="101161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Kühlmittelablaufbohrung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983" y="1423492"/>
            <a:ext cx="2548430" cy="1887726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4627125" y="1011618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Variante IN – </a:t>
            </a:r>
          </a:p>
          <a:p>
            <a:pPr algn="ctr"/>
            <a:r>
              <a:rPr lang="de-DE" sz="1600" b="1" dirty="0">
                <a:solidFill>
                  <a:srgbClr val="003D6A"/>
                </a:solidFill>
              </a:rPr>
              <a:t>wissen ob geöffnet oder gespannt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31" y="1650449"/>
            <a:ext cx="2215213" cy="161076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245690" y="1623326"/>
            <a:ext cx="1687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Induktiver Näherungsschalter zur Abfrage „gespannt“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Induktiver Näherungsschalter zur Abfrage „geöffnet“</a:t>
            </a:r>
          </a:p>
        </p:txBody>
      </p:sp>
      <p:grpSp>
        <p:nvGrpSpPr>
          <p:cNvPr id="13" name="Gruppieren 12"/>
          <p:cNvGrpSpPr/>
          <p:nvPr/>
        </p:nvGrpSpPr>
        <p:grpSpPr>
          <a:xfrm>
            <a:off x="7066540" y="1664253"/>
            <a:ext cx="198000" cy="198000"/>
            <a:chOff x="4645063" y="729193"/>
            <a:chExt cx="266095" cy="271350"/>
          </a:xfrm>
        </p:grpSpPr>
        <p:sp>
          <p:nvSpPr>
            <p:cNvPr id="14" name="Ellipse 1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" name="Gruppieren 19"/>
          <p:cNvGrpSpPr/>
          <p:nvPr/>
        </p:nvGrpSpPr>
        <p:grpSpPr>
          <a:xfrm>
            <a:off x="7070494" y="2366986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23" name="Textfeld 22"/>
          <p:cNvSpPr txBox="1"/>
          <p:nvPr/>
        </p:nvSpPr>
        <p:spPr>
          <a:xfrm>
            <a:off x="254183" y="361637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Variante BWM 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47" y="3932875"/>
            <a:ext cx="2108663" cy="189204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712478" y="3950502"/>
            <a:ext cx="17220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Arretierstift</a:t>
            </a:r>
            <a:r>
              <a:rPr lang="de-DE" sz="1200" dirty="0">
                <a:solidFill>
                  <a:srgbClr val="003D6A"/>
                </a:solidFill>
              </a:rPr>
              <a:t> zur Backenfixierung 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Seitlicher Zugang zum Wechselmechanismus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Stirnseitiger Zugang zum Wechselmechanismus</a:t>
            </a:r>
          </a:p>
        </p:txBody>
      </p:sp>
      <p:grpSp>
        <p:nvGrpSpPr>
          <p:cNvPr id="24" name="Gruppieren 23"/>
          <p:cNvGrpSpPr/>
          <p:nvPr/>
        </p:nvGrpSpPr>
        <p:grpSpPr>
          <a:xfrm>
            <a:off x="2566995" y="3979025"/>
            <a:ext cx="198000" cy="198000"/>
            <a:chOff x="4645063" y="729193"/>
            <a:chExt cx="266095" cy="271350"/>
          </a:xfrm>
        </p:grpSpPr>
        <p:sp>
          <p:nvSpPr>
            <p:cNvPr id="25" name="Ellipse 2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2570949" y="4513034"/>
            <a:ext cx="198000" cy="198000"/>
            <a:chOff x="4645063" y="729193"/>
            <a:chExt cx="266095" cy="271350"/>
          </a:xfrm>
        </p:grpSpPr>
        <p:sp>
          <p:nvSpPr>
            <p:cNvPr id="28" name="Ellipse 2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0" name="Gruppieren 29"/>
          <p:cNvGrpSpPr/>
          <p:nvPr/>
        </p:nvGrpSpPr>
        <p:grpSpPr>
          <a:xfrm>
            <a:off x="2566995" y="5079827"/>
            <a:ext cx="198000" cy="198000"/>
            <a:chOff x="4645063" y="729193"/>
            <a:chExt cx="266095" cy="271350"/>
          </a:xfrm>
        </p:grpSpPr>
        <p:sp>
          <p:nvSpPr>
            <p:cNvPr id="31" name="Ellipse 3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33" name="Gruppieren 32"/>
          <p:cNvGrpSpPr/>
          <p:nvPr/>
        </p:nvGrpSpPr>
        <p:grpSpPr>
          <a:xfrm>
            <a:off x="5998958" y="2342803"/>
            <a:ext cx="198000" cy="198000"/>
            <a:chOff x="4645063" y="740586"/>
            <a:chExt cx="266095" cy="271350"/>
          </a:xfrm>
        </p:grpSpPr>
        <p:sp>
          <p:nvSpPr>
            <p:cNvPr id="34" name="Ellipse 3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4645063" y="74058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6" name="Gruppieren 35"/>
          <p:cNvGrpSpPr/>
          <p:nvPr/>
        </p:nvGrpSpPr>
        <p:grpSpPr>
          <a:xfrm>
            <a:off x="5706067" y="2234489"/>
            <a:ext cx="198000" cy="198000"/>
            <a:chOff x="4645063" y="729193"/>
            <a:chExt cx="266095" cy="271350"/>
          </a:xfrm>
        </p:grpSpPr>
        <p:sp>
          <p:nvSpPr>
            <p:cNvPr id="37" name="Ellipse 3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9" name="Gruppieren 38"/>
          <p:cNvGrpSpPr/>
          <p:nvPr/>
        </p:nvGrpSpPr>
        <p:grpSpPr>
          <a:xfrm>
            <a:off x="1370304" y="4624142"/>
            <a:ext cx="198000" cy="198000"/>
            <a:chOff x="4645063" y="740586"/>
            <a:chExt cx="266095" cy="271350"/>
          </a:xfrm>
        </p:grpSpPr>
        <p:sp>
          <p:nvSpPr>
            <p:cNvPr id="40" name="Ellipse 3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4645063" y="74058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2" name="Gruppieren 41"/>
          <p:cNvGrpSpPr/>
          <p:nvPr/>
        </p:nvGrpSpPr>
        <p:grpSpPr>
          <a:xfrm>
            <a:off x="2175158" y="4778599"/>
            <a:ext cx="198000" cy="198000"/>
            <a:chOff x="4645063" y="729193"/>
            <a:chExt cx="266095" cy="271350"/>
          </a:xfrm>
        </p:grpSpPr>
        <p:sp>
          <p:nvSpPr>
            <p:cNvPr id="43" name="Ellipse 4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5" name="Gruppieren 44"/>
          <p:cNvGrpSpPr/>
          <p:nvPr/>
        </p:nvGrpSpPr>
        <p:grpSpPr>
          <a:xfrm>
            <a:off x="1583358" y="4962237"/>
            <a:ext cx="198000" cy="198000"/>
            <a:chOff x="4645063" y="729193"/>
            <a:chExt cx="266095" cy="271350"/>
          </a:xfrm>
        </p:grpSpPr>
        <p:sp>
          <p:nvSpPr>
            <p:cNvPr id="46" name="Ellipse 4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8" name="Gruppieren 47"/>
          <p:cNvGrpSpPr/>
          <p:nvPr/>
        </p:nvGrpSpPr>
        <p:grpSpPr>
          <a:xfrm>
            <a:off x="1146110" y="5100069"/>
            <a:ext cx="198000" cy="198000"/>
            <a:chOff x="4633888" y="729193"/>
            <a:chExt cx="266096" cy="271350"/>
          </a:xfrm>
        </p:grpSpPr>
        <p:sp>
          <p:nvSpPr>
            <p:cNvPr id="49" name="Ellipse 4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4633888" y="729193"/>
              <a:ext cx="26609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51" name="Rechteck 50"/>
          <p:cNvSpPr/>
          <p:nvPr/>
        </p:nvSpPr>
        <p:spPr>
          <a:xfrm>
            <a:off x="4715890" y="360859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Textfeld 51"/>
          <p:cNvSpPr txBox="1"/>
          <p:nvPr/>
        </p:nvSpPr>
        <p:spPr>
          <a:xfrm>
            <a:off x="4715890" y="3610691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Basisplatte ABP-h plus</a:t>
            </a:r>
          </a:p>
        </p:txBody>
      </p:sp>
      <p:pic>
        <p:nvPicPr>
          <p:cNvPr id="53" name="Grafik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778" y="4011216"/>
            <a:ext cx="2774815" cy="1870136"/>
          </a:xfrm>
          <a:prstGeom prst="rect">
            <a:avLst/>
          </a:prstGeom>
        </p:spPr>
      </p:pic>
      <p:sp>
        <p:nvSpPr>
          <p:cNvPr id="55" name="Ellipse 54">
            <a:hlinkClick r:id="rId6" action="ppaction://hlinkfile"/>
          </p:cNvPr>
          <p:cNvSpPr/>
          <p:nvPr/>
        </p:nvSpPr>
        <p:spPr>
          <a:xfrm>
            <a:off x="4120214" y="5634876"/>
            <a:ext cx="288000" cy="288000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Gleichschenkliges Dreieck 55">
            <a:hlinkClick r:id="rId6" action="ppaction://hlinkfile"/>
          </p:cNvPr>
          <p:cNvSpPr/>
          <p:nvPr/>
        </p:nvSpPr>
        <p:spPr>
          <a:xfrm rot="5400000">
            <a:off x="4210820" y="5706876"/>
            <a:ext cx="144000" cy="1440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Ellipse 57">
            <a:hlinkClick r:id="rId7" action="ppaction://hlinkfile"/>
          </p:cNvPr>
          <p:cNvSpPr/>
          <p:nvPr/>
        </p:nvSpPr>
        <p:spPr>
          <a:xfrm>
            <a:off x="8568519" y="3009399"/>
            <a:ext cx="288000" cy="288000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Gleichschenkliges Dreieck 58">
            <a:hlinkClick r:id="rId7" action="ppaction://hlinkfile"/>
          </p:cNvPr>
          <p:cNvSpPr/>
          <p:nvPr/>
        </p:nvSpPr>
        <p:spPr>
          <a:xfrm rot="5400000">
            <a:off x="8659125" y="3081399"/>
            <a:ext cx="144000" cy="1440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4627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TANDEM KSP plus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KSP plus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618861"/>
              </p:ext>
            </p:extLst>
          </p:nvPr>
        </p:nvGraphicFramePr>
        <p:xfrm>
          <a:off x="261262" y="1197677"/>
          <a:ext cx="8681715" cy="44626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05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7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67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67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7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35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62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8840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35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674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7534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9358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674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402523">
                <a:tc rowSpan="2"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KSP</a:t>
                      </a:r>
                      <a:r>
                        <a:rPr lang="de-DE" sz="1200" baseline="0" dirty="0"/>
                        <a:t> plus 64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KSP</a:t>
                      </a:r>
                      <a:r>
                        <a:rPr lang="de-DE" sz="1200" baseline="0" dirty="0"/>
                        <a:t> plus 100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KSP</a:t>
                      </a:r>
                      <a:r>
                        <a:rPr lang="de-DE" sz="1200" baseline="0" dirty="0"/>
                        <a:t> plus</a:t>
                      </a:r>
                      <a:r>
                        <a:rPr lang="de-DE" sz="1200" dirty="0"/>
                        <a:t> 160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KSP</a:t>
                      </a:r>
                      <a:r>
                        <a:rPr lang="de-DE" sz="1200" baseline="0" dirty="0"/>
                        <a:t> plus</a:t>
                      </a:r>
                      <a:r>
                        <a:rPr lang="de-DE" sz="1200" dirty="0"/>
                        <a:t> 250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523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>
                          <a:solidFill>
                            <a:schemeClr val="bg1"/>
                          </a:solidFill>
                        </a:rPr>
                        <a:t>KSP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>
                          <a:solidFill>
                            <a:schemeClr val="bg1"/>
                          </a:solidFill>
                        </a:rPr>
                        <a:t>KSP-LH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>
                          <a:solidFill>
                            <a:schemeClr val="bg1"/>
                          </a:solidFill>
                        </a:rPr>
                        <a:t>KSP-F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>
                          <a:solidFill>
                            <a:schemeClr val="bg1"/>
                          </a:solidFill>
                        </a:rPr>
                        <a:t>KSP*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>
                          <a:solidFill>
                            <a:schemeClr val="bg1"/>
                          </a:solidFill>
                        </a:rPr>
                        <a:t>KSP-LH*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dirty="0">
                          <a:solidFill>
                            <a:schemeClr val="bg1"/>
                          </a:solidFill>
                        </a:rPr>
                        <a:t>KSP-F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>
                          <a:solidFill>
                            <a:schemeClr val="bg1"/>
                          </a:solidFill>
                        </a:rPr>
                        <a:t>KSP*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>
                          <a:solidFill>
                            <a:schemeClr val="bg1"/>
                          </a:solidFill>
                        </a:rPr>
                        <a:t>KSP-LH*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>
                          <a:solidFill>
                            <a:schemeClr val="bg1"/>
                          </a:solidFill>
                        </a:rPr>
                        <a:t>KSP-F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>
                          <a:solidFill>
                            <a:schemeClr val="bg1"/>
                          </a:solidFill>
                        </a:rPr>
                        <a:t>KSP*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>
                          <a:solidFill>
                            <a:schemeClr val="bg1"/>
                          </a:solidFill>
                        </a:rPr>
                        <a:t>KSP-LH*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>
                          <a:solidFill>
                            <a:schemeClr val="bg1"/>
                          </a:solidFill>
                        </a:rPr>
                        <a:t>KSP-F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dirty="0">
                          <a:solidFill>
                            <a:srgbClr val="003D6A"/>
                          </a:solidFill>
                        </a:rPr>
                        <a:t>Hub</a:t>
                      </a:r>
                      <a:r>
                        <a:rPr lang="de-DE" sz="1100" b="0" baseline="0" dirty="0">
                          <a:solidFill>
                            <a:srgbClr val="003D6A"/>
                          </a:solidFill>
                        </a:rPr>
                        <a:t> / Backe</a:t>
                      </a:r>
                      <a:r>
                        <a:rPr lang="de-DE" sz="1100" b="0" dirty="0">
                          <a:solidFill>
                            <a:srgbClr val="003D6A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dirty="0">
                          <a:solidFill>
                            <a:srgbClr val="003D6A"/>
                          </a:solidFill>
                        </a:rPr>
                        <a:t>Spannkraft [kN]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4.5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2.3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18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18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rgbClr val="003D6A"/>
                          </a:solidFill>
                        </a:rPr>
                        <a:t>Max.</a:t>
                      </a:r>
                      <a:r>
                        <a:rPr lang="de-DE" sz="1100" b="0" baseline="0" dirty="0">
                          <a:solidFill>
                            <a:srgbClr val="003D6A"/>
                          </a:solidFill>
                        </a:rPr>
                        <a:t> Druck</a:t>
                      </a:r>
                      <a:r>
                        <a:rPr lang="de-DE" sz="1100" b="0" dirty="0">
                          <a:solidFill>
                            <a:srgbClr val="003D6A"/>
                          </a:solidFill>
                        </a:rPr>
                        <a:t> [bar]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9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9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9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dirty="0">
                          <a:solidFill>
                            <a:srgbClr val="003D6A"/>
                          </a:solidFill>
                        </a:rPr>
                        <a:t>Wiederholgenauigkeit</a:t>
                      </a:r>
                      <a:r>
                        <a:rPr lang="de-DE" sz="1100" b="0" baseline="0" dirty="0">
                          <a:solidFill>
                            <a:srgbClr val="003D6A"/>
                          </a:solidFill>
                        </a:rPr>
                        <a:t> Spanner</a:t>
                      </a:r>
                      <a:r>
                        <a:rPr lang="de-DE" sz="1100" b="0" dirty="0">
                          <a:solidFill>
                            <a:srgbClr val="003D6A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0.01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0.01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0.02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0.03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dirty="0">
                          <a:solidFill>
                            <a:srgbClr val="003D6A"/>
                          </a:solidFill>
                        </a:rPr>
                        <a:t>Max.</a:t>
                      </a:r>
                      <a:r>
                        <a:rPr lang="de-DE" sz="1100" b="0" baseline="0" dirty="0">
                          <a:solidFill>
                            <a:srgbClr val="003D6A"/>
                          </a:solidFill>
                        </a:rPr>
                        <a:t> Backenhöhe</a:t>
                      </a:r>
                      <a:r>
                        <a:rPr lang="de-DE" sz="1100" b="0" dirty="0">
                          <a:solidFill>
                            <a:srgbClr val="003D6A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120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150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150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150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baseline="0" dirty="0">
                          <a:solidFill>
                            <a:srgbClr val="003D6A"/>
                          </a:solidFill>
                        </a:rPr>
                        <a:t>Luftverbrauch pro Doppelhub bei 6 bar</a:t>
                      </a:r>
                      <a:r>
                        <a:rPr lang="de-DE" sz="1100" b="0" dirty="0">
                          <a:solidFill>
                            <a:srgbClr val="003D6A"/>
                          </a:solidFill>
                        </a:rPr>
                        <a:t> [cm</a:t>
                      </a:r>
                      <a:r>
                        <a:rPr lang="de-DE" sz="1100" b="0" baseline="30000" dirty="0">
                          <a:solidFill>
                            <a:srgbClr val="003D6A"/>
                          </a:solidFill>
                        </a:rPr>
                        <a:t>3</a:t>
                      </a:r>
                      <a:r>
                        <a:rPr lang="de-DE" sz="1100" b="0" dirty="0">
                          <a:solidFill>
                            <a:srgbClr val="003D6A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220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260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220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1000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1000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1000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3400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3400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3400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9000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9000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9000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dirty="0">
                          <a:solidFill>
                            <a:srgbClr val="003D6A"/>
                          </a:solidFill>
                        </a:rPr>
                        <a:t>Schließ-/Öffnungszeit [s]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0.1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0.2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0.4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dirty="0">
                          <a:solidFill>
                            <a:srgbClr val="003D6A"/>
                          </a:solidFill>
                        </a:rPr>
                        <a:t>Gewicht [kg]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1.5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11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257696" y="5669278"/>
            <a:ext cx="32669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* Zusätzlich erhältlich in den Ausführungen BWM und IN</a:t>
            </a:r>
          </a:p>
        </p:txBody>
      </p:sp>
    </p:spTree>
    <p:extLst>
      <p:ext uri="{BB962C8B-B14F-4D97-AF65-F5344CB8AC3E}">
        <p14:creationId xmlns:p14="http://schemas.microsoft.com/office/powerpoint/2010/main" val="2238969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KSP plus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8" y="4478845"/>
            <a:ext cx="1375862" cy="971703"/>
          </a:xfrm>
          <a:prstGeom prst="rect">
            <a:avLst/>
          </a:prstGeom>
          <a:ln w="6350">
            <a:noFill/>
          </a:ln>
        </p:spPr>
      </p:pic>
      <p:pic>
        <p:nvPicPr>
          <p:cNvPr id="6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6" y="2973208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59515" y="3805946"/>
            <a:ext cx="1174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11" y="2984706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386460" y="5540590"/>
            <a:ext cx="99796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VERO-S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0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34" y="288821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553381" y="3673787"/>
            <a:ext cx="13546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209084" y="3667979"/>
            <a:ext cx="16900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06" y="301846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3845466" y="3657514"/>
            <a:ext cx="1255473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Spannsysteme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16" name="Grafik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06" y="4685377"/>
            <a:ext cx="818667" cy="59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hteck 16"/>
          <p:cNvSpPr/>
          <p:nvPr/>
        </p:nvSpPr>
        <p:spPr>
          <a:xfrm>
            <a:off x="4676170" y="5525931"/>
            <a:ext cx="99890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KONTEC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8" name="Grafik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16" y="4670464"/>
            <a:ext cx="764612" cy="5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hteck 18"/>
          <p:cNvSpPr/>
          <p:nvPr/>
        </p:nvSpPr>
        <p:spPr>
          <a:xfrm>
            <a:off x="1816363" y="5535891"/>
            <a:ext cx="98310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TANDEM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20" name="Grafik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446" y="4653171"/>
            <a:ext cx="597767" cy="6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hteck 20"/>
          <p:cNvSpPr/>
          <p:nvPr/>
        </p:nvSpPr>
        <p:spPr>
          <a:xfrm>
            <a:off x="3246267" y="552370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2" name="Grafik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741" y="4774018"/>
            <a:ext cx="862741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hteck 22"/>
          <p:cNvSpPr/>
          <p:nvPr/>
        </p:nvSpPr>
        <p:spPr>
          <a:xfrm>
            <a:off x="7535977" y="550958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MAGNOS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2166065" y="3799389"/>
            <a:ext cx="9989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Drehfutter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60474" y="291937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816242" y="2106361"/>
            <a:ext cx="1303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39985" y="2155204"/>
            <a:ext cx="1389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375960" y="280635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4660" y="2798334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742060" y="279031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530759" y="27822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5" name="Rechteck 34"/>
          <p:cNvSpPr/>
          <p:nvPr/>
        </p:nvSpPr>
        <p:spPr>
          <a:xfrm>
            <a:off x="1816363" y="4502565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6" name="Rechteck 35"/>
          <p:cNvSpPr/>
          <p:nvPr/>
        </p:nvSpPr>
        <p:spPr>
          <a:xfrm>
            <a:off x="3246267" y="4496959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7" name="Rechteck 36"/>
          <p:cNvSpPr/>
          <p:nvPr/>
        </p:nvSpPr>
        <p:spPr>
          <a:xfrm>
            <a:off x="4676171" y="4500697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8" name="Rechteck 37"/>
          <p:cNvSpPr/>
          <p:nvPr/>
        </p:nvSpPr>
        <p:spPr>
          <a:xfrm>
            <a:off x="6106075" y="4498828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9" name="Rechteck 38"/>
          <p:cNvSpPr/>
          <p:nvPr/>
        </p:nvSpPr>
        <p:spPr>
          <a:xfrm>
            <a:off x="7535978" y="449322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40" name="Rechteck 39"/>
          <p:cNvSpPr/>
          <p:nvPr/>
        </p:nvSpPr>
        <p:spPr>
          <a:xfrm>
            <a:off x="386459" y="4495090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893509" y="4338532"/>
            <a:ext cx="7146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894181" y="433847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/>
          <p:cNvCxnSpPr/>
          <p:nvPr/>
        </p:nvCxnSpPr>
        <p:spPr>
          <a:xfrm>
            <a:off x="6604235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5176701" y="4337030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039288" y="433672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3749330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2318498" y="433701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4480492" y="4158586"/>
            <a:ext cx="0" cy="18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877354" y="263980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040771" y="2638340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243544" y="2632189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64478" y="2644217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875915" y="2632539"/>
            <a:ext cx="716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59" name="Rechteck 58"/>
          <p:cNvSpPr/>
          <p:nvPr/>
        </p:nvSpPr>
        <p:spPr>
          <a:xfrm>
            <a:off x="6090272" y="5431180"/>
            <a:ext cx="998905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Aufspann-türme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3922" y="4521654"/>
            <a:ext cx="738865" cy="90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92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Ausgangssituation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KSP plus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326312" y="473135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89" name="Gruppieren 65"/>
          <p:cNvGrpSpPr/>
          <p:nvPr/>
        </p:nvGrpSpPr>
        <p:grpSpPr>
          <a:xfrm>
            <a:off x="1695334" y="3217891"/>
            <a:ext cx="2672774" cy="1233511"/>
            <a:chOff x="5798801" y="696913"/>
            <a:chExt cx="2773699" cy="1545201"/>
          </a:xfrm>
        </p:grpSpPr>
        <p:sp>
          <p:nvSpPr>
            <p:cNvPr id="90" name="Rechteck 89"/>
            <p:cNvSpPr/>
            <p:nvPr/>
          </p:nvSpPr>
          <p:spPr bwMode="auto">
            <a:xfrm>
              <a:off x="6972300" y="771525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91" name="Gruppieren 125"/>
            <p:cNvGrpSpPr/>
            <p:nvPr/>
          </p:nvGrpSpPr>
          <p:grpSpPr>
            <a:xfrm>
              <a:off x="5798801" y="696913"/>
              <a:ext cx="2727565" cy="1545201"/>
              <a:chOff x="5455901" y="696913"/>
              <a:chExt cx="2727565" cy="1545201"/>
            </a:xfrm>
          </p:grpSpPr>
          <p:grpSp>
            <p:nvGrpSpPr>
              <p:cNvPr id="94" name="Gruppieren 53"/>
              <p:cNvGrpSpPr/>
              <p:nvPr/>
            </p:nvGrpSpPr>
            <p:grpSpPr>
              <a:xfrm>
                <a:off x="6577013" y="696913"/>
                <a:ext cx="1606453" cy="1545201"/>
                <a:chOff x="823913" y="696913"/>
                <a:chExt cx="1606453" cy="1726070"/>
              </a:xfrm>
            </p:grpSpPr>
            <p:grpSp>
              <p:nvGrpSpPr>
                <p:cNvPr id="96" name="Gruppieren 20"/>
                <p:cNvGrpSpPr/>
                <p:nvPr/>
              </p:nvGrpSpPr>
              <p:grpSpPr>
                <a:xfrm>
                  <a:off x="823913" y="696913"/>
                  <a:ext cx="1606453" cy="1323975"/>
                  <a:chOff x="1509712" y="1028697"/>
                  <a:chExt cx="1606453" cy="1438278"/>
                </a:xfrm>
              </p:grpSpPr>
              <p:cxnSp>
                <p:nvCxnSpPr>
                  <p:cNvPr id="98" name="Gerade Verbindung 70"/>
                  <p:cNvCxnSpPr/>
                  <p:nvPr/>
                </p:nvCxnSpPr>
                <p:spPr bwMode="auto">
                  <a:xfrm rot="16200000" flipH="1">
                    <a:off x="792955" y="1745454"/>
                    <a:ext cx="1438277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Gerade Verbindung 71"/>
                  <p:cNvCxnSpPr/>
                  <p:nvPr/>
                </p:nvCxnSpPr>
                <p:spPr bwMode="auto">
                  <a:xfrm>
                    <a:off x="1509712" y="2466975"/>
                    <a:ext cx="1606453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7" name="Textfeld 96"/>
                <p:cNvSpPr txBox="1"/>
                <p:nvPr/>
              </p:nvSpPr>
              <p:spPr>
                <a:xfrm>
                  <a:off x="1927651" y="2035374"/>
                  <a:ext cx="433784" cy="3876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>
                      <a:solidFill>
                        <a:srgbClr val="003D6A"/>
                      </a:solidFill>
                    </a:rPr>
                    <a:t>Zeit</a:t>
                  </a:r>
                </a:p>
              </p:txBody>
            </p:sp>
          </p:grpSp>
          <p:sp>
            <p:nvSpPr>
              <p:cNvPr id="93" name="Textfeld 92"/>
              <p:cNvSpPr txBox="1"/>
              <p:nvPr/>
            </p:nvSpPr>
            <p:spPr>
              <a:xfrm>
                <a:off x="5455901" y="719093"/>
                <a:ext cx="1114627" cy="578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003D6A"/>
                    </a:solidFill>
                  </a:rPr>
                  <a:t>Teiledichte im </a:t>
                </a:r>
              </a:p>
              <a:p>
                <a:pPr algn="r"/>
                <a:r>
                  <a:rPr lang="de-DE" sz="1200" dirty="0">
                    <a:solidFill>
                      <a:srgbClr val="003D6A"/>
                    </a:solidFill>
                  </a:rPr>
                  <a:t>Arbeitsraum</a:t>
                </a:r>
              </a:p>
            </p:txBody>
          </p:sp>
        </p:grpSp>
      </p:grpSp>
      <p:grpSp>
        <p:nvGrpSpPr>
          <p:cNvPr id="103" name="Gruppieren 146"/>
          <p:cNvGrpSpPr/>
          <p:nvPr/>
        </p:nvGrpSpPr>
        <p:grpSpPr>
          <a:xfrm>
            <a:off x="1852755" y="1485376"/>
            <a:ext cx="2509086" cy="1233519"/>
            <a:chOff x="-169623" y="687388"/>
            <a:chExt cx="2743006" cy="1544045"/>
          </a:xfrm>
        </p:grpSpPr>
        <p:grpSp>
          <p:nvGrpSpPr>
            <p:cNvPr id="105" name="Gruppieren 43"/>
            <p:cNvGrpSpPr/>
            <p:nvPr/>
          </p:nvGrpSpPr>
          <p:grpSpPr>
            <a:xfrm>
              <a:off x="881063" y="687388"/>
              <a:ext cx="1692320" cy="1544045"/>
              <a:chOff x="823913" y="696913"/>
              <a:chExt cx="1692320" cy="1724776"/>
            </a:xfrm>
          </p:grpSpPr>
          <p:grpSp>
            <p:nvGrpSpPr>
              <p:cNvPr id="107" name="Gruppieren 20"/>
              <p:cNvGrpSpPr/>
              <p:nvPr/>
            </p:nvGrpSpPr>
            <p:grpSpPr>
              <a:xfrm>
                <a:off x="823913" y="696913"/>
                <a:ext cx="1692320" cy="1323975"/>
                <a:chOff x="1509712" y="1028697"/>
                <a:chExt cx="1692320" cy="1438278"/>
              </a:xfrm>
            </p:grpSpPr>
            <p:cxnSp>
              <p:nvCxnSpPr>
                <p:cNvPr id="109" name="Gerade Verbindung 48"/>
                <p:cNvCxnSpPr/>
                <p:nvPr/>
              </p:nvCxnSpPr>
              <p:spPr bwMode="auto">
                <a:xfrm rot="16200000" flipH="1">
                  <a:off x="792955" y="1745454"/>
                  <a:ext cx="1438277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Gerade Verbindung 49"/>
                <p:cNvCxnSpPr/>
                <p:nvPr/>
              </p:nvCxnSpPr>
              <p:spPr bwMode="auto">
                <a:xfrm>
                  <a:off x="1509712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8" name="Textfeld 107"/>
              <p:cNvSpPr txBox="1"/>
              <p:nvPr/>
            </p:nvSpPr>
            <p:spPr>
              <a:xfrm>
                <a:off x="2010011" y="2034373"/>
                <a:ext cx="456970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Zeit</a:t>
                </a:r>
              </a:p>
            </p:txBody>
          </p:sp>
        </p:grpSp>
        <p:sp>
          <p:nvSpPr>
            <p:cNvPr id="106" name="Textfeld 105"/>
            <p:cNvSpPr txBox="1"/>
            <p:nvPr/>
          </p:nvSpPr>
          <p:spPr>
            <a:xfrm>
              <a:off x="-169623" y="713891"/>
              <a:ext cx="1032543" cy="577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Mehrachs-</a:t>
              </a:r>
            </a:p>
            <a:p>
              <a:pPr algn="r"/>
              <a:r>
                <a:rPr lang="de-DE" sz="1200" dirty="0" err="1">
                  <a:solidFill>
                    <a:srgbClr val="003D6A"/>
                  </a:solidFill>
                </a:rPr>
                <a:t>bearbeitung</a:t>
              </a:r>
              <a:endParaRPr lang="de-DE" sz="1200" dirty="0">
                <a:solidFill>
                  <a:srgbClr val="003D6A"/>
                </a:solidFill>
              </a:endParaRPr>
            </a:p>
          </p:txBody>
        </p:sp>
      </p:grpSp>
      <p:grpSp>
        <p:nvGrpSpPr>
          <p:cNvPr id="111" name="Gruppieren 54"/>
          <p:cNvGrpSpPr/>
          <p:nvPr/>
        </p:nvGrpSpPr>
        <p:grpSpPr>
          <a:xfrm>
            <a:off x="4832896" y="3209206"/>
            <a:ext cx="2527728" cy="1232455"/>
            <a:chOff x="4577333" y="3826292"/>
            <a:chExt cx="2812345" cy="1536066"/>
          </a:xfrm>
        </p:grpSpPr>
        <p:sp>
          <p:nvSpPr>
            <p:cNvPr id="112" name="Rechteck 111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13" name="Gruppieren 226"/>
            <p:cNvGrpSpPr/>
            <p:nvPr/>
          </p:nvGrpSpPr>
          <p:grpSpPr>
            <a:xfrm>
              <a:off x="4577333" y="3826292"/>
              <a:ext cx="2812345" cy="1536066"/>
              <a:chOff x="4586858" y="3645317"/>
              <a:chExt cx="2812345" cy="1536066"/>
            </a:xfrm>
          </p:grpSpPr>
          <p:grpSp>
            <p:nvGrpSpPr>
              <p:cNvPr id="114" name="Gruppieren 146"/>
              <p:cNvGrpSpPr/>
              <p:nvPr/>
            </p:nvGrpSpPr>
            <p:grpSpPr>
              <a:xfrm>
                <a:off x="4586858" y="3645317"/>
                <a:ext cx="2812345" cy="1536066"/>
                <a:chOff x="-208980" y="687388"/>
                <a:chExt cx="2812345" cy="1536066"/>
              </a:xfrm>
            </p:grpSpPr>
            <p:grpSp>
              <p:nvGrpSpPr>
                <p:cNvPr id="116" name="Gruppieren 43"/>
                <p:cNvGrpSpPr/>
                <p:nvPr/>
              </p:nvGrpSpPr>
              <p:grpSpPr>
                <a:xfrm>
                  <a:off x="881063" y="687388"/>
                  <a:ext cx="1722302" cy="1536066"/>
                  <a:chOff x="823913" y="696913"/>
                  <a:chExt cx="1722302" cy="1715864"/>
                </a:xfrm>
              </p:grpSpPr>
              <p:grpSp>
                <p:nvGrpSpPr>
                  <p:cNvPr id="118" name="Gruppieren 20"/>
                  <p:cNvGrpSpPr/>
                  <p:nvPr/>
                </p:nvGrpSpPr>
                <p:grpSpPr>
                  <a:xfrm>
                    <a:off x="823913" y="696913"/>
                    <a:ext cx="1722302" cy="1323975"/>
                    <a:chOff x="1509712" y="1028697"/>
                    <a:chExt cx="1722302" cy="1438278"/>
                  </a:xfrm>
                </p:grpSpPr>
                <p:cxnSp>
                  <p:nvCxnSpPr>
                    <p:cNvPr id="120" name="Gerade Verbindung 59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" name="Gerade Verbindung 60"/>
                    <p:cNvCxnSpPr/>
                    <p:nvPr/>
                  </p:nvCxnSpPr>
                  <p:spPr bwMode="auto">
                    <a:xfrm>
                      <a:off x="1509712" y="2466975"/>
                      <a:ext cx="1722302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19" name="Textfeld 118"/>
                  <p:cNvSpPr txBox="1"/>
                  <p:nvPr/>
                </p:nvSpPr>
                <p:spPr>
                  <a:xfrm>
                    <a:off x="2030636" y="2027130"/>
                    <a:ext cx="465066" cy="38564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200" dirty="0">
                        <a:solidFill>
                          <a:srgbClr val="003D6A"/>
                        </a:solidFill>
                      </a:rPr>
                      <a:t>Zeit</a:t>
                    </a:r>
                  </a:p>
                </p:txBody>
              </p:sp>
            </p:grpSp>
            <p:sp>
              <p:nvSpPr>
                <p:cNvPr id="117" name="Textfeld 116"/>
                <p:cNvSpPr txBox="1"/>
                <p:nvPr/>
              </p:nvSpPr>
              <p:spPr>
                <a:xfrm>
                  <a:off x="-208980" y="719303"/>
                  <a:ext cx="1076305" cy="5753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200" dirty="0">
                      <a:solidFill>
                        <a:srgbClr val="003D6A"/>
                      </a:solidFill>
                    </a:rPr>
                    <a:t>Globaler</a:t>
                  </a:r>
                </a:p>
                <a:p>
                  <a:pPr algn="r"/>
                  <a:r>
                    <a:rPr lang="de-DE" sz="1200" dirty="0">
                      <a:solidFill>
                        <a:srgbClr val="003D6A"/>
                      </a:solidFill>
                    </a:rPr>
                    <a:t>Wettbewerb</a:t>
                  </a:r>
                </a:p>
              </p:txBody>
            </p:sp>
          </p:grpSp>
          <p:cxnSp>
            <p:nvCxnSpPr>
              <p:cNvPr id="115" name="Gerade Verbindung 54"/>
              <p:cNvCxnSpPr/>
              <p:nvPr/>
            </p:nvCxnSpPr>
            <p:spPr bwMode="auto">
              <a:xfrm flipV="1">
                <a:off x="5862636" y="3979253"/>
                <a:ext cx="1343025" cy="352424"/>
              </a:xfrm>
              <a:prstGeom prst="line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3" name="Gruppieren 241"/>
          <p:cNvGrpSpPr/>
          <p:nvPr/>
        </p:nvGrpSpPr>
        <p:grpSpPr>
          <a:xfrm>
            <a:off x="4778010" y="1479063"/>
            <a:ext cx="2578429" cy="1215885"/>
            <a:chOff x="4717721" y="2324100"/>
            <a:chExt cx="2578429" cy="1420118"/>
          </a:xfrm>
        </p:grpSpPr>
        <p:sp>
          <p:nvSpPr>
            <p:cNvPr id="125" name="Rechteck 124"/>
            <p:cNvSpPr/>
            <p:nvPr/>
          </p:nvSpPr>
          <p:spPr bwMode="auto">
            <a:xfrm>
              <a:off x="5695950" y="23241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26" name="Gruppieren 146"/>
            <p:cNvGrpSpPr/>
            <p:nvPr/>
          </p:nvGrpSpPr>
          <p:grpSpPr>
            <a:xfrm>
              <a:off x="4717721" y="2371776"/>
              <a:ext cx="2478605" cy="1372442"/>
              <a:chOff x="-49542" y="811398"/>
              <a:chExt cx="2478605" cy="1372442"/>
            </a:xfrm>
          </p:grpSpPr>
          <p:grpSp>
            <p:nvGrpSpPr>
              <p:cNvPr id="127" name="Gruppieren 43"/>
              <p:cNvGrpSpPr/>
              <p:nvPr/>
            </p:nvGrpSpPr>
            <p:grpSpPr>
              <a:xfrm>
                <a:off x="881062" y="811398"/>
                <a:ext cx="1548001" cy="1372442"/>
                <a:chOff x="823912" y="835439"/>
                <a:chExt cx="1548001" cy="1533087"/>
              </a:xfrm>
            </p:grpSpPr>
            <p:grpSp>
              <p:nvGrpSpPr>
                <p:cNvPr id="129" name="Gruppieren 20"/>
                <p:cNvGrpSpPr/>
                <p:nvPr/>
              </p:nvGrpSpPr>
              <p:grpSpPr>
                <a:xfrm>
                  <a:off x="823912" y="835439"/>
                  <a:ext cx="1548001" cy="1185448"/>
                  <a:chOff x="1509711" y="1179183"/>
                  <a:chExt cx="1548001" cy="1287792"/>
                </a:xfrm>
              </p:grpSpPr>
              <p:cxnSp>
                <p:nvCxnSpPr>
                  <p:cNvPr id="131" name="Gerade Verbindung 37"/>
                  <p:cNvCxnSpPr/>
                  <p:nvPr/>
                </p:nvCxnSpPr>
                <p:spPr bwMode="auto">
                  <a:xfrm rot="16200000" flipH="1">
                    <a:off x="868197" y="1820697"/>
                    <a:ext cx="1287792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Gerade Verbindung 38"/>
                  <p:cNvCxnSpPr/>
                  <p:nvPr/>
                </p:nvCxnSpPr>
                <p:spPr bwMode="auto">
                  <a:xfrm>
                    <a:off x="1509712" y="2466975"/>
                    <a:ext cx="1548000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30" name="Textfeld 129"/>
                <p:cNvSpPr txBox="1"/>
                <p:nvPr/>
              </p:nvSpPr>
              <p:spPr>
                <a:xfrm>
                  <a:off x="1893637" y="2007130"/>
                  <a:ext cx="418000" cy="3613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>
                      <a:solidFill>
                        <a:srgbClr val="003D6A"/>
                      </a:solidFill>
                    </a:rPr>
                    <a:t>Zeit</a:t>
                  </a:r>
                </a:p>
              </p:txBody>
            </p:sp>
          </p:grpSp>
          <p:sp>
            <p:nvSpPr>
              <p:cNvPr id="128" name="Textfeld 127"/>
              <p:cNvSpPr txBox="1"/>
              <p:nvPr/>
            </p:nvSpPr>
            <p:spPr>
              <a:xfrm>
                <a:off x="-49542" y="828869"/>
                <a:ext cx="925445" cy="5392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003D6A"/>
                    </a:solidFill>
                  </a:rPr>
                  <a:t>Auto-</a:t>
                </a:r>
              </a:p>
              <a:p>
                <a:pPr algn="r"/>
                <a:r>
                  <a:rPr lang="de-DE" sz="1200" dirty="0" err="1">
                    <a:solidFill>
                      <a:srgbClr val="003D6A"/>
                    </a:solidFill>
                  </a:rPr>
                  <a:t>matisierung</a:t>
                </a:r>
                <a:endParaRPr lang="de-DE" sz="1200" dirty="0">
                  <a:solidFill>
                    <a:srgbClr val="003D6A"/>
                  </a:solidFill>
                </a:endParaRPr>
              </a:p>
            </p:txBody>
          </p:sp>
        </p:grpSp>
      </p:grpSp>
      <p:sp>
        <p:nvSpPr>
          <p:cNvPr id="7" name="Textfeld 6"/>
          <p:cNvSpPr txBox="1"/>
          <p:nvPr/>
        </p:nvSpPr>
        <p:spPr>
          <a:xfrm>
            <a:off x="2310714" y="5293240"/>
            <a:ext cx="4522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3D6A"/>
                </a:solidFill>
              </a:rPr>
              <a:t>Zunehmende Bedeutung </a:t>
            </a:r>
          </a:p>
          <a:p>
            <a:pPr algn="ctr"/>
            <a:r>
              <a:rPr lang="de-DE" b="1" dirty="0">
                <a:solidFill>
                  <a:srgbClr val="003D6A"/>
                </a:solidFill>
              </a:rPr>
              <a:t>der Werkstückspannung</a:t>
            </a:r>
          </a:p>
        </p:txBody>
      </p:sp>
      <p:sp>
        <p:nvSpPr>
          <p:cNvPr id="71" name="Rechteck 70"/>
          <p:cNvSpPr/>
          <p:nvPr/>
        </p:nvSpPr>
        <p:spPr>
          <a:xfrm>
            <a:off x="1733233" y="3054172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0" name="Rechteck 79"/>
          <p:cNvSpPr/>
          <p:nvPr/>
        </p:nvSpPr>
        <p:spPr>
          <a:xfrm>
            <a:off x="4720009" y="3040021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1733233" y="1314179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4" name="Rechteck 123"/>
          <p:cNvSpPr/>
          <p:nvPr/>
        </p:nvSpPr>
        <p:spPr>
          <a:xfrm>
            <a:off x="4721827" y="1313315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34" name="Gerade Verbindung 54"/>
          <p:cNvCxnSpPr/>
          <p:nvPr/>
        </p:nvCxnSpPr>
        <p:spPr bwMode="auto">
          <a:xfrm flipV="1">
            <a:off x="2936119" y="1742135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5" name="Gerade Verbindung 54"/>
          <p:cNvCxnSpPr/>
          <p:nvPr/>
        </p:nvCxnSpPr>
        <p:spPr bwMode="auto">
          <a:xfrm flipV="1">
            <a:off x="5978249" y="1737381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6" name="Gerade Verbindung 54"/>
          <p:cNvCxnSpPr/>
          <p:nvPr/>
        </p:nvCxnSpPr>
        <p:spPr bwMode="auto">
          <a:xfrm flipV="1">
            <a:off x="2940109" y="3473934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0207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Kraftspannblöcke 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KSP plus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r="11537"/>
          <a:stretch/>
        </p:blipFill>
        <p:spPr>
          <a:xfrm>
            <a:off x="4870021" y="1988139"/>
            <a:ext cx="2596548" cy="19568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8498" y="2010157"/>
            <a:ext cx="2584692" cy="194794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hteck 11">
            <a:hlinkClick r:id="rId4" action="ppaction://hlinksldjump"/>
          </p:cNvPr>
          <p:cNvSpPr/>
          <p:nvPr/>
        </p:nvSpPr>
        <p:spPr>
          <a:xfrm>
            <a:off x="1718498" y="1479923"/>
            <a:ext cx="2572117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Hohe Teiledichte </a:t>
            </a:r>
          </a:p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auf engstem Raum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13" name="Rechteck 12">
            <a:hlinkClick r:id="rId4" action="ppaction://hlinksldjump"/>
          </p:cNvPr>
          <p:cNvSpPr/>
          <p:nvPr/>
        </p:nvSpPr>
        <p:spPr>
          <a:xfrm>
            <a:off x="4870020" y="1461412"/>
            <a:ext cx="2596549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Optimale Zugänglichkeit </a:t>
            </a:r>
          </a:p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der Maschinenspindel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565585" y="5049915"/>
            <a:ext cx="3851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003D6A"/>
                </a:solidFill>
                <a:sym typeface="Wingdings" panose="05000000000000000000" pitchFamily="2" charset="2"/>
              </a:rPr>
              <a:t>Lange Laufzeit bei sehr niedrigen Nebenzeiten pro Werkstück</a:t>
            </a:r>
          </a:p>
        </p:txBody>
      </p:sp>
      <p:sp>
        <p:nvSpPr>
          <p:cNvPr id="14" name="Gleichschenkliges Dreieck 13"/>
          <p:cNvSpPr/>
          <p:nvPr/>
        </p:nvSpPr>
        <p:spPr>
          <a:xfrm rot="10800000">
            <a:off x="2353032" y="440933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2842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2826360"/>
              </p:ext>
            </p:extLst>
          </p:nvPr>
        </p:nvGraphicFramePr>
        <p:xfrm>
          <a:off x="270808" y="3610864"/>
          <a:ext cx="8619577" cy="234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1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7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71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0544">
                <a:tc rowSpan="2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Varianten</a:t>
                      </a:r>
                    </a:p>
                  </a:txBody>
                  <a:tcPr vert="vert270"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Standardhub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Langhub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(-LH)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Mit fester Backe </a:t>
                      </a: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(-F)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1816">
                <a:tc v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212889"/>
              </p:ext>
            </p:extLst>
          </p:nvPr>
        </p:nvGraphicFramePr>
        <p:xfrm>
          <a:off x="270809" y="982612"/>
          <a:ext cx="8619575" cy="23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6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6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6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65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0001">
                <a:tc rowSpan="2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Antriebsarten</a:t>
                      </a:r>
                    </a:p>
                  </a:txBody>
                  <a:tcPr vert="vert270"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Pneumatisch </a:t>
                      </a: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(KSP plus)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Hydraulisch </a:t>
                      </a: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(KSH plus)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Manuell </a:t>
                      </a: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(KSA plus)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Federkraft </a:t>
                      </a: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(KSF plus)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9999">
                <a:tc v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KSP plus</a:t>
            </a:r>
            <a:endParaRPr lang="de-DE" dirty="0"/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79" y="1811465"/>
            <a:ext cx="1732928" cy="1260000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11" y="1811465"/>
            <a:ext cx="1732088" cy="126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742" y="1811465"/>
            <a:ext cx="1732157" cy="1260000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929" y="1811465"/>
            <a:ext cx="1732630" cy="1260000"/>
          </a:xfrm>
          <a:prstGeom prst="rect">
            <a:avLst/>
          </a:prstGeom>
        </p:spPr>
      </p:pic>
      <p:pic>
        <p:nvPicPr>
          <p:cNvPr id="74" name="Grafik 7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88" y="4319415"/>
            <a:ext cx="1978923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5" name="Grafik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294" y="4319415"/>
            <a:ext cx="1979243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6" name="Grafik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871" y="4319415"/>
            <a:ext cx="1979579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Ellipse 2"/>
          <p:cNvSpPr/>
          <p:nvPr/>
        </p:nvSpPr>
        <p:spPr>
          <a:xfrm>
            <a:off x="8093869" y="4505325"/>
            <a:ext cx="152400" cy="152400"/>
          </a:xfrm>
          <a:prstGeom prst="ellipse">
            <a:avLst/>
          </a:prstGeom>
          <a:solidFill>
            <a:srgbClr val="94A9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6741319" y="4831557"/>
            <a:ext cx="152400" cy="152400"/>
          </a:xfrm>
          <a:prstGeom prst="ellipse">
            <a:avLst/>
          </a:prstGeom>
          <a:solidFill>
            <a:srgbClr val="EBF4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>
          <a:xfrm rot="20697841">
            <a:off x="8136626" y="2693877"/>
            <a:ext cx="147218" cy="96773"/>
          </a:xfrm>
          <a:prstGeom prst="ellipse">
            <a:avLst/>
          </a:prstGeom>
          <a:solidFill>
            <a:srgbClr val="5B6D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Abgerundetes Rechteck 16"/>
          <p:cNvSpPr/>
          <p:nvPr/>
        </p:nvSpPr>
        <p:spPr>
          <a:xfrm>
            <a:off x="6062465" y="2652890"/>
            <a:ext cx="62951" cy="135553"/>
          </a:xfrm>
          <a:prstGeom prst="roundRect">
            <a:avLst/>
          </a:prstGeom>
          <a:solidFill>
            <a:srgbClr val="CAD8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Ellipse 29"/>
          <p:cNvSpPr/>
          <p:nvPr/>
        </p:nvSpPr>
        <p:spPr>
          <a:xfrm rot="2167304">
            <a:off x="3904766" y="2542109"/>
            <a:ext cx="106539" cy="135553"/>
          </a:xfrm>
          <a:prstGeom prst="ellipse">
            <a:avLst/>
          </a:prstGeom>
          <a:solidFill>
            <a:srgbClr val="B0C2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/>
          <p:cNvSpPr/>
          <p:nvPr/>
        </p:nvSpPr>
        <p:spPr>
          <a:xfrm>
            <a:off x="5762903" y="2701724"/>
            <a:ext cx="133547" cy="135553"/>
          </a:xfrm>
          <a:prstGeom prst="ellipse">
            <a:avLst/>
          </a:prstGeom>
          <a:solidFill>
            <a:srgbClr val="AAC3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/>
          <p:cNvSpPr/>
          <p:nvPr/>
        </p:nvSpPr>
        <p:spPr>
          <a:xfrm rot="2167304">
            <a:off x="3881335" y="2535510"/>
            <a:ext cx="93519" cy="127596"/>
          </a:xfrm>
          <a:prstGeom prst="ellipse">
            <a:avLst/>
          </a:prstGeom>
          <a:solidFill>
            <a:srgbClr val="A0B0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/>
          <p:cNvSpPr/>
          <p:nvPr/>
        </p:nvSpPr>
        <p:spPr>
          <a:xfrm>
            <a:off x="2035572" y="2509009"/>
            <a:ext cx="133547" cy="135553"/>
          </a:xfrm>
          <a:prstGeom prst="ellipse">
            <a:avLst/>
          </a:prstGeom>
          <a:solidFill>
            <a:srgbClr val="586A7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/>
          <p:cNvSpPr/>
          <p:nvPr/>
        </p:nvSpPr>
        <p:spPr>
          <a:xfrm rot="20697841">
            <a:off x="8121741" y="2637586"/>
            <a:ext cx="147218" cy="96773"/>
          </a:xfrm>
          <a:prstGeom prst="ellipse">
            <a:avLst/>
          </a:prstGeom>
          <a:solidFill>
            <a:srgbClr val="5B6D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Abgerundetes Rechteck 3"/>
          <p:cNvSpPr/>
          <p:nvPr/>
        </p:nvSpPr>
        <p:spPr>
          <a:xfrm rot="20369556">
            <a:off x="8123919" y="2672035"/>
            <a:ext cx="153809" cy="70438"/>
          </a:xfrm>
          <a:prstGeom prst="roundRect">
            <a:avLst/>
          </a:prstGeom>
          <a:solidFill>
            <a:srgbClr val="E4EB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Abgerundetes Rechteck 26"/>
          <p:cNvSpPr/>
          <p:nvPr/>
        </p:nvSpPr>
        <p:spPr>
          <a:xfrm>
            <a:off x="6124577" y="2652889"/>
            <a:ext cx="45719" cy="135553"/>
          </a:xfrm>
          <a:prstGeom prst="roundRect">
            <a:avLst/>
          </a:prstGeom>
          <a:solidFill>
            <a:srgbClr val="5E6F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Abgerundetes Rechteck 27"/>
          <p:cNvSpPr/>
          <p:nvPr/>
        </p:nvSpPr>
        <p:spPr>
          <a:xfrm>
            <a:off x="6167311" y="2652889"/>
            <a:ext cx="71635" cy="135553"/>
          </a:xfrm>
          <a:prstGeom prst="roundRect">
            <a:avLst/>
          </a:prstGeom>
          <a:solidFill>
            <a:srgbClr val="768A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Abgerundetes Rechteck 28"/>
          <p:cNvSpPr/>
          <p:nvPr/>
        </p:nvSpPr>
        <p:spPr>
          <a:xfrm>
            <a:off x="3942214" y="2720665"/>
            <a:ext cx="62951" cy="135553"/>
          </a:xfrm>
          <a:prstGeom prst="roundRect">
            <a:avLst/>
          </a:prstGeom>
          <a:solidFill>
            <a:srgbClr val="EBF1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Abgerundetes Rechteck 31"/>
          <p:cNvSpPr/>
          <p:nvPr/>
        </p:nvSpPr>
        <p:spPr>
          <a:xfrm rot="18920003">
            <a:off x="5537318" y="2766179"/>
            <a:ext cx="63526" cy="159122"/>
          </a:xfrm>
          <a:prstGeom prst="roundRect">
            <a:avLst/>
          </a:prstGeom>
          <a:solidFill>
            <a:srgbClr val="CAD8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Abgerundetes Rechteck 32"/>
          <p:cNvSpPr/>
          <p:nvPr/>
        </p:nvSpPr>
        <p:spPr>
          <a:xfrm rot="18764968">
            <a:off x="5573034" y="2721124"/>
            <a:ext cx="72000" cy="162000"/>
          </a:xfrm>
          <a:prstGeom prst="roundRect">
            <a:avLst/>
          </a:prstGeom>
          <a:solidFill>
            <a:srgbClr val="E0E8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5061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KSP plus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Textfeld 41"/>
          <p:cNvSpPr txBox="1"/>
          <p:nvPr/>
        </p:nvSpPr>
        <p:spPr>
          <a:xfrm rot="16200000">
            <a:off x="3686710" y="3156293"/>
            <a:ext cx="2394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Hub/Backe [mm]</a:t>
            </a:r>
          </a:p>
        </p:txBody>
      </p:sp>
      <p:graphicFrame>
        <p:nvGraphicFramePr>
          <p:cNvPr id="6" name="Diagramm 5"/>
          <p:cNvGraphicFramePr/>
          <p:nvPr>
            <p:extLst>
              <p:ext uri="{D42A27DB-BD31-4B8C-83A1-F6EECF244321}">
                <p14:modId xmlns:p14="http://schemas.microsoft.com/office/powerpoint/2010/main" val="2495295777"/>
              </p:ext>
            </p:extLst>
          </p:nvPr>
        </p:nvGraphicFramePr>
        <p:xfrm>
          <a:off x="4980676" y="1646775"/>
          <a:ext cx="3780000" cy="3566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feld 11"/>
          <p:cNvSpPr txBox="1"/>
          <p:nvPr/>
        </p:nvSpPr>
        <p:spPr>
          <a:xfrm>
            <a:off x="5320937" y="4610886"/>
            <a:ext cx="3315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Baugröße</a:t>
            </a:r>
          </a:p>
        </p:txBody>
      </p:sp>
      <p:graphicFrame>
        <p:nvGraphicFramePr>
          <p:cNvPr id="10" name="Diagramm 9"/>
          <p:cNvGraphicFramePr/>
          <p:nvPr>
            <p:extLst>
              <p:ext uri="{D42A27DB-BD31-4B8C-83A1-F6EECF244321}">
                <p14:modId xmlns:p14="http://schemas.microsoft.com/office/powerpoint/2010/main" val="1318897708"/>
              </p:ext>
            </p:extLst>
          </p:nvPr>
        </p:nvGraphicFramePr>
        <p:xfrm>
          <a:off x="284443" y="1646775"/>
          <a:ext cx="4057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feld 10"/>
          <p:cNvSpPr txBox="1"/>
          <p:nvPr/>
        </p:nvSpPr>
        <p:spPr>
          <a:xfrm rot="16200000">
            <a:off x="-686806" y="3165808"/>
            <a:ext cx="2219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Max. Spannkraft [kN]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957943" y="4613565"/>
            <a:ext cx="3230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Baugröße</a:t>
            </a:r>
          </a:p>
        </p:txBody>
      </p:sp>
      <p:sp>
        <p:nvSpPr>
          <p:cNvPr id="14" name="Rechteck 13"/>
          <p:cNvSpPr/>
          <p:nvPr/>
        </p:nvSpPr>
        <p:spPr>
          <a:xfrm>
            <a:off x="4715890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254183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2031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el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535023"/>
              </p:ext>
            </p:extLst>
          </p:nvPr>
        </p:nvGraphicFramePr>
        <p:xfrm>
          <a:off x="270808" y="3816628"/>
          <a:ext cx="8621082" cy="21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4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6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00"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Trägerbacken + SCHUNK Backensortiment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F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TBA-D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Spannbacken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37489"/>
              </p:ext>
            </p:extLst>
          </p:nvPr>
        </p:nvGraphicFramePr>
        <p:xfrm>
          <a:off x="279122" y="982612"/>
          <a:ext cx="8612769" cy="261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0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0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0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000"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Aufsatzbackenrohlinge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535"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Aufnahme</a:t>
                      </a:r>
                      <a:r>
                        <a:rPr lang="de-DE" sz="1200" b="1" baseline="0" dirty="0">
                          <a:solidFill>
                            <a:srgbClr val="003D6A"/>
                          </a:solidFill>
                        </a:rPr>
                        <a:t> über Kreuzversatz </a:t>
                      </a:r>
                    </a:p>
                    <a:p>
                      <a:pPr algn="ctr"/>
                      <a:r>
                        <a:rPr lang="de-DE" sz="1200" b="1" baseline="0" dirty="0">
                          <a:solidFill>
                            <a:srgbClr val="003D6A"/>
                          </a:solidFill>
                        </a:rPr>
                        <a:t>Steg und Nut</a:t>
                      </a:r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Aufnahme</a:t>
                      </a:r>
                      <a:r>
                        <a:rPr lang="de-DE" sz="1200" b="1" baseline="0" dirty="0">
                          <a:solidFill>
                            <a:srgbClr val="003D6A"/>
                          </a:solidFill>
                        </a:rPr>
                        <a:t> über Spitzverzahnung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baseline="0" dirty="0">
                          <a:solidFill>
                            <a:srgbClr val="003D6A"/>
                          </a:solidFill>
                        </a:rPr>
                        <a:t>1,5 x 60°</a:t>
                      </a:r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KTR / KTR-H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STR / STR-H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STR-S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Backenportfolio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KSP plus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971" y="4756109"/>
            <a:ext cx="1683007" cy="1080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321" y="2311650"/>
            <a:ext cx="1539542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196" y="2275837"/>
            <a:ext cx="1601236" cy="1080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18" y="2302606"/>
            <a:ext cx="1581457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618" y="4991521"/>
            <a:ext cx="941854" cy="701254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914" y="4936109"/>
            <a:ext cx="1013030" cy="72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146" y="4991521"/>
            <a:ext cx="9418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1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KSP plus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Sonderplatten passend auf das jeweilige Fertigungssystem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Genauigkeitsmessungen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r="-331"/>
          <a:stretch/>
        </p:blipFill>
        <p:spPr>
          <a:xfrm>
            <a:off x="6910381" y="4382947"/>
            <a:ext cx="1676088" cy="1258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pieren 8"/>
          <p:cNvGrpSpPr/>
          <p:nvPr/>
        </p:nvGrpSpPr>
        <p:grpSpPr>
          <a:xfrm>
            <a:off x="6906896" y="1258890"/>
            <a:ext cx="1653197" cy="1260000"/>
            <a:chOff x="6980264" y="1679001"/>
            <a:chExt cx="1221634" cy="112685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0" r="28246"/>
            <a:stretch/>
          </p:blipFill>
          <p:spPr>
            <a:xfrm>
              <a:off x="7488757" y="1679001"/>
              <a:ext cx="713141" cy="1126854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20"/>
            <a:stretch/>
          </p:blipFill>
          <p:spPr>
            <a:xfrm>
              <a:off x="6980264" y="1750427"/>
              <a:ext cx="386179" cy="98400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02" t="71328" r="1358" b="8589"/>
            <a:stretch/>
          </p:blipFill>
          <p:spPr>
            <a:xfrm>
              <a:off x="6998034" y="2508145"/>
              <a:ext cx="257424" cy="226284"/>
            </a:xfrm>
            <a:prstGeom prst="rect">
              <a:avLst/>
            </a:prstGeom>
          </p:spPr>
        </p:pic>
      </p:grp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r="8667"/>
          <a:stretch/>
        </p:blipFill>
        <p:spPr>
          <a:xfrm>
            <a:off x="6908481" y="2869646"/>
            <a:ext cx="1677988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9277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Übersicht</a:t>
            </a:r>
          </a:p>
        </p:txBody>
      </p:sp>
      <p:sp>
        <p:nvSpPr>
          <p:cNvPr id="6" name="Rechteck 5">
            <a:hlinkClick r:id="" action="ppaction://noaction"/>
          </p:cNvPr>
          <p:cNvSpPr/>
          <p:nvPr/>
        </p:nvSpPr>
        <p:spPr>
          <a:xfrm>
            <a:off x="2243316" y="3807018"/>
            <a:ext cx="222504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Manuell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5147051" y="1566221"/>
            <a:ext cx="222486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Hydraulisch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KSP plus</a:t>
            </a:r>
            <a:endParaRPr lang="de-DE" dirty="0"/>
          </a:p>
        </p:txBody>
      </p:sp>
      <p:sp>
        <p:nvSpPr>
          <p:cNvPr id="20" name="Rechteck 19">
            <a:hlinkClick r:id="rId2" action="ppaction://hlinksldjump"/>
          </p:cNvPr>
          <p:cNvSpPr/>
          <p:nvPr/>
        </p:nvSpPr>
        <p:spPr>
          <a:xfrm>
            <a:off x="2243316" y="1580568"/>
            <a:ext cx="2221853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Pneumatisch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2" name="Rechteck 21">
            <a:hlinkClick r:id="" action="ppaction://noaction"/>
          </p:cNvPr>
          <p:cNvSpPr/>
          <p:nvPr/>
        </p:nvSpPr>
        <p:spPr>
          <a:xfrm>
            <a:off x="5145910" y="3807018"/>
            <a:ext cx="222504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Federgespannt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3" name="Grafik 2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553" y="4248016"/>
            <a:ext cx="1791376" cy="1440835"/>
          </a:xfrm>
          <a:prstGeom prst="rect">
            <a:avLst/>
          </a:prstGeom>
        </p:spPr>
      </p:pic>
      <p:pic>
        <p:nvPicPr>
          <p:cNvPr id="4" name="Grafik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553" y="1998268"/>
            <a:ext cx="1791376" cy="1440835"/>
          </a:xfrm>
          <a:prstGeom prst="rect">
            <a:avLst/>
          </a:prstGeom>
        </p:spPr>
      </p:pic>
      <p:pic>
        <p:nvPicPr>
          <p:cNvPr id="7" name="Grafik 6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979" y="4236405"/>
            <a:ext cx="1611139" cy="1441723"/>
          </a:xfrm>
          <a:prstGeom prst="rect">
            <a:avLst/>
          </a:prstGeom>
        </p:spPr>
      </p:pic>
      <p:pic>
        <p:nvPicPr>
          <p:cNvPr id="8" name="Grafik 7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473" y="2024507"/>
            <a:ext cx="1816153" cy="1440528"/>
          </a:xfrm>
          <a:prstGeom prst="rect">
            <a:avLst/>
          </a:prstGeom>
        </p:spPr>
      </p:pic>
      <p:sp>
        <p:nvSpPr>
          <p:cNvPr id="15" name="Rechteck 14">
            <a:hlinkClick r:id="rId4" action="ppaction://hlinksldjump"/>
          </p:cNvPr>
          <p:cNvSpPr/>
          <p:nvPr/>
        </p:nvSpPr>
        <p:spPr>
          <a:xfrm>
            <a:off x="2243315" y="1889184"/>
            <a:ext cx="2221853" cy="1616989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hlinkClick r:id="" action="ppaction://noaction"/>
          </p:cNvPr>
          <p:cNvSpPr/>
          <p:nvPr/>
        </p:nvSpPr>
        <p:spPr>
          <a:xfrm>
            <a:off x="2246503" y="4115309"/>
            <a:ext cx="2221853" cy="1616989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hlinkClick r:id="" action="ppaction://noaction"/>
          </p:cNvPr>
          <p:cNvSpPr/>
          <p:nvPr/>
        </p:nvSpPr>
        <p:spPr>
          <a:xfrm>
            <a:off x="5143624" y="4115309"/>
            <a:ext cx="2221853" cy="1616989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hlinkClick r:id="" action="ppaction://noaction"/>
          </p:cNvPr>
          <p:cNvSpPr/>
          <p:nvPr/>
        </p:nvSpPr>
        <p:spPr>
          <a:xfrm>
            <a:off x="5143625" y="1889184"/>
            <a:ext cx="2221853" cy="1616989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67915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601</Words>
  <Application>Microsoft Office PowerPoint</Application>
  <PresentationFormat>Bildschirmpräsentation (4:3)</PresentationFormat>
  <Paragraphs>317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Ausgangssituation</vt:lpstr>
      <vt:lpstr>TANDEM Kraftspannblöcke </vt:lpstr>
      <vt:lpstr>TANDEM Portfolio</vt:lpstr>
      <vt:lpstr>TANDEM Portfolio</vt:lpstr>
      <vt:lpstr>TANDEM Backenportfolio</vt:lpstr>
      <vt:lpstr>SCHUNK Dienstleistungen</vt:lpstr>
      <vt:lpstr>TANDEM Übersicht</vt:lpstr>
      <vt:lpstr>TANDEM KSP plus Anwendungsbeispiel</vt:lpstr>
      <vt:lpstr>TANDEM KSP plus</vt:lpstr>
      <vt:lpstr>TANDEM KSP plus</vt:lpstr>
      <vt:lpstr>TANDEM KSP plus</vt:lpstr>
      <vt:lpstr>TANDEM KSP plus</vt:lpstr>
      <vt:lpstr>Baureihen TANDEM KSP plus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662</cp:revision>
  <cp:lastPrinted>2018-01-05T10:34:27Z</cp:lastPrinted>
  <dcterms:created xsi:type="dcterms:W3CDTF">2015-04-07T09:55:40Z</dcterms:created>
  <dcterms:modified xsi:type="dcterms:W3CDTF">2021-09-28T13:10:12Z</dcterms:modified>
</cp:coreProperties>
</file>